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3"/>
    <p:sldId id="257" r:id="rId4"/>
    <p:sldId id="260" r:id="rId5"/>
    <p:sldId id="259" r:id="rId6"/>
    <p:sldId id="268" r:id="rId7"/>
    <p:sldId id="269" r:id="rId8"/>
    <p:sldId id="261" r:id="rId9"/>
    <p:sldId id="275" r:id="rId10"/>
    <p:sldId id="276" r:id="rId11"/>
    <p:sldId id="277" r:id="rId12"/>
    <p:sldId id="279" r:id="rId13"/>
    <p:sldId id="280" r:id="rId14"/>
    <p:sldId id="278" r:id="rId15"/>
    <p:sldId id="289" r:id="rId16"/>
    <p:sldId id="303" r:id="rId17"/>
    <p:sldId id="305" r:id="rId18"/>
    <p:sldId id="325" r:id="rId19"/>
    <p:sldId id="306" r:id="rId20"/>
    <p:sldId id="371" r:id="rId21"/>
    <p:sldId id="409" r:id="rId22"/>
    <p:sldId id="307" r:id="rId23"/>
    <p:sldId id="308" r:id="rId24"/>
    <p:sldId id="343" r:id="rId25"/>
    <p:sldId id="309" r:id="rId26"/>
    <p:sldId id="344" r:id="rId27"/>
    <p:sldId id="345" r:id="rId28"/>
    <p:sldId id="390" r:id="rId29"/>
    <p:sldId id="388" r:id="rId30"/>
    <p:sldId id="373" r:id="rId31"/>
    <p:sldId id="346" r:id="rId32"/>
    <p:sldId id="349" r:id="rId33"/>
    <p:sldId id="380" r:id="rId34"/>
    <p:sldId id="347" r:id="rId35"/>
    <p:sldId id="350" r:id="rId36"/>
    <p:sldId id="369" r:id="rId37"/>
    <p:sldId id="407" r:id="rId38"/>
    <p:sldId id="368" r:id="rId39"/>
    <p:sldId id="370" r:id="rId40"/>
    <p:sldId id="367" r:id="rId41"/>
    <p:sldId id="363" r:id="rId43"/>
    <p:sldId id="376" r:id="rId44"/>
    <p:sldId id="384" r:id="rId45"/>
    <p:sldId id="382" r:id="rId46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PTer_Tang" initials="" lastIdx="0" clrIdx="0"/>
  <p:cmAuthor id="1" name="pc" initials="p" lastIdx="0" clrIdx="0"/>
  <p:cmAuthor id="44" name="ZhuanZ(无密码)" initials="Z" lastIdx="3" clrIdx="43"/>
  <p:cmAuthor id="2" name="作者" initials="A" lastIdx="0" clrIdx="1"/>
  <p:cmAuthor id="3" name="lenovo" initials="l" lastIdx="0" clrIdx="2"/>
  <p:cmAuthor id="4" name="微软用户" initials="微" lastIdx="0" clrIdx="0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9" name="12279" initials="1" lastIdx="0" clrIdx="8"/>
  <p:cmAuthor id="10" name="Lenovo" initials="L" lastIdx="0" clrIdx="9"/>
  <p:cmAuthor id="11" name="BLZX" initials="B" lastIdx="0" clrIdx="10"/>
  <p:cmAuthor id="12" name="Mia Vida Villanueva" initials="M" lastIdx="0" clrIdx="0"/>
  <p:cmAuthor id="13" name="Administrator" initials="A" lastIdx="0" clrIdx="12"/>
  <p:cmAuthor id="14" name="文璇璇" initials="文" lastIdx="0" clrIdx="13"/>
  <p:cmAuthor id="15" name="付" initials="付" lastIdx="0" clrIdx="14"/>
  <p:cmAuthor id="17" name="HUAWEI" initials="H" lastIdx="0" clrIdx="16"/>
  <p:cmAuthor id="18" name="Nicole Li  李倩" initials="N" lastIdx="0" clrIdx="0"/>
  <p:cmAuthor id="19" name="222" initials="2" lastIdx="0" clrIdx="0"/>
  <p:cmAuthor id="20" name="admin" initials="a" lastIdx="0" clrIdx="0"/>
  <p:cmAuthor id="21" name="王子涵" initials="王" lastIdx="0" clrIdx="0"/>
  <p:cmAuthor id="22" name="dongwc0205" initials="d" lastIdx="0" clrIdx="15"/>
  <p:cmAuthor id="2000" name="张瑞霞" initials="authorId_524709945" lastIdx="0" clrIdx="0"/>
  <p:cmAuthor id="2001" name="骆倩怡_Znauj26B" initials="authorId_382814100" lastIdx="0" clrIdx="0"/>
  <p:cmAuthor id="23" name="pangyt" initials="p" lastIdx="0" clrIdx="0"/>
  <p:cmAuthor id="49837067" name="刘浩" initials="刘" lastIdx="0" clrIdx="0"/>
  <p:cmAuthor id="24" name="easonyoun" initials="e" lastIdx="0" clrIdx="0"/>
  <p:cmAuthor id="25" name="zhouyangfan" initials="z" lastIdx="0" clrIdx="0"/>
  <p:cmAuthor id="26" name="tplife" initials="t" lastIdx="0" clrIdx="0"/>
  <p:cmAuthor id="27" name="??" initials="?" lastIdx="0" clrIdx="0"/>
  <p:cmAuthor id="28" name="何 龙" initials="何" lastIdx="0" clrIdx="25"/>
  <p:cmAuthor id="29" name="韩琳晶" initials="韩" lastIdx="0" clrIdx="28"/>
  <p:cmAuthor id="30" name="LJH" initials="L" lastIdx="0" clrIdx="0"/>
  <p:cmAuthor id="31" name="未知用户1" initials="未" lastIdx="0" clrIdx="22"/>
  <p:cmAuthor id="32" name="陈庆" initials="陈" lastIdx="0" clrIdx="31"/>
  <p:cmAuthor id="76" name="学珍 马" initials="学马" lastIdx="0" clrIdx="25"/>
  <p:cmAuthor id="34" name="a'su's" initials="a" lastIdx="0" clrIdx="33"/>
  <p:cmAuthor id="35" name="陈芳" initials="" lastIdx="0" clrIdx="35"/>
  <p:cmAuthor id="37" name="DELL" initials="" lastIdx="0" clrIdx="25"/>
  <p:cmAuthor id="38" name="邹 嘉豪" initials="" lastIdx="0" clrIdx="25"/>
  <p:cmAuthor id="40" name="乐胜中学微机室" initials="乐" lastIdx="0" clrIdx="39"/>
  <p:cmAuthor id="42" name="hanying" initials="h" lastIdx="0" clrIdx="4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2918"/>
    <a:srgbClr val="95766E"/>
    <a:srgbClr val="360701"/>
    <a:srgbClr val="F4EAE3"/>
    <a:srgbClr val="754033"/>
    <a:srgbClr val="F3EEED"/>
    <a:srgbClr val="160A00"/>
    <a:srgbClr val="462612"/>
    <a:srgbClr val="2F1D10"/>
    <a:srgbClr val="27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42" y="708"/>
      </p:cViewPr>
      <p:guideLst>
        <p:guide orient="horz" pos="21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254.xml"/><Relationship Id="rId50" Type="http://schemas.openxmlformats.org/officeDocument/2006/relationships/commentAuthors" Target="commentAuthors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一国两制，民族区域自治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7"/>
          <p:cNvGraphicFramePr>
            <a:graphicFrameLocks noGrp="1"/>
          </p:cNvGraphicFramePr>
          <p:nvPr userDrawn="1"/>
        </p:nvGraphicFramePr>
        <p:xfrm>
          <a:off x="0" y="35168"/>
          <a:ext cx="12192000" cy="62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课标解读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bg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五年高频考点</a:t>
                      </a:r>
                      <a:endParaRPr lang="zh-CN" altLang="en-US" sz="2400" b="0" kern="1200" noProof="0" dirty="0">
                        <a:solidFill>
                          <a:schemeClr val="bg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知识梳理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阶段特征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命题探究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90" y="6502400"/>
            <a:ext cx="1962785" cy="271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头: 五边形 10"/>
          <p:cNvSpPr/>
          <p:nvPr userDrawn="1"/>
        </p:nvSpPr>
        <p:spPr>
          <a:xfrm>
            <a:off x="0" y="678743"/>
            <a:ext cx="10093911" cy="62547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248984" y="1820863"/>
            <a:ext cx="5264848" cy="43583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>
                <a:latin typeface="华文中宋" panose="02010600040101010101" charset="-122"/>
                <a:ea typeface="华文中宋" panose="02010600040101010101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两段文字对比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1"/>
          </p:nvPr>
        </p:nvSpPr>
        <p:spPr>
          <a:xfrm>
            <a:off x="0" y="733632"/>
            <a:ext cx="4077810" cy="550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zh-CN" altLang="en-US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2" hasCustomPrompt="1"/>
          </p:nvPr>
        </p:nvSpPr>
        <p:spPr>
          <a:xfrm>
            <a:off x="5861304" y="1820863"/>
            <a:ext cx="6081712" cy="43583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华文中宋" panose="02010600040101010101" charset="-122"/>
                <a:ea typeface="华文中宋" panose="02010600040101010101" charset="-122"/>
              </a:defRPr>
            </a:lvl1pPr>
          </a:lstStyle>
          <a:p>
            <a:pPr lvl="0"/>
            <a:r>
              <a:rPr lang="zh-CN" altLang="en-US" dirty="0"/>
              <a:t>两段文字对比</a:t>
            </a:r>
            <a:endParaRPr lang="zh-CN" altLang="en-US" dirty="0"/>
          </a:p>
        </p:txBody>
      </p:sp>
      <p:graphicFrame>
        <p:nvGraphicFramePr>
          <p:cNvPr id="12" name="表格 7"/>
          <p:cNvGraphicFramePr>
            <a:graphicFrameLocks noGrp="1"/>
          </p:cNvGraphicFramePr>
          <p:nvPr userDrawn="1"/>
        </p:nvGraphicFramePr>
        <p:xfrm>
          <a:off x="0" y="26376"/>
          <a:ext cx="12192000" cy="62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课标解读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五年高频考点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知识梳理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阶段特征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+mn-cs"/>
                        </a:rPr>
                        <a:t>命题探究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pitchFamily="2" charset="-122"/>
                        <a:ea typeface="方正粗黑宋简体" panose="02000000000000000000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90" y="6502400"/>
            <a:ext cx="1962785" cy="271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tags" Target="../tags/tag6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image" Target="../media/image12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4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4" Type="http://schemas.openxmlformats.org/officeDocument/2006/relationships/image" Target="../media/image19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8.pn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1.xml"/><Relationship Id="rId3" Type="http://schemas.openxmlformats.org/officeDocument/2006/relationships/image" Target="../media/image22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6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image" Target="../media/image25.jpeg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26.pn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46.xml"/><Relationship Id="rId10" Type="http://schemas.openxmlformats.org/officeDocument/2006/relationships/image" Target="../media/image27.jpeg"/><Relationship Id="rId1" Type="http://schemas.openxmlformats.org/officeDocument/2006/relationships/tags" Target="../tags/tag13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9.xml"/><Relationship Id="rId3" Type="http://schemas.openxmlformats.org/officeDocument/2006/relationships/image" Target="../media/image28.png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image" Target="../media/image30.png"/><Relationship Id="rId4" Type="http://schemas.openxmlformats.org/officeDocument/2006/relationships/tags" Target="../tags/tag152.xml"/><Relationship Id="rId3" Type="http://schemas.openxmlformats.org/officeDocument/2006/relationships/image" Target="../media/image29.jpeg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9.xml"/><Relationship Id="rId4" Type="http://schemas.openxmlformats.org/officeDocument/2006/relationships/image" Target="../media/image31.jpeg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2.xml"/><Relationship Id="rId5" Type="http://schemas.openxmlformats.org/officeDocument/2006/relationships/image" Target="../media/image35.png"/><Relationship Id="rId4" Type="http://schemas.openxmlformats.org/officeDocument/2006/relationships/tags" Target="../tags/tag181.xml"/><Relationship Id="rId3" Type="http://schemas.openxmlformats.org/officeDocument/2006/relationships/image" Target="../media/image34.png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image" Target="../media/image36.jpeg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3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12.xml"/><Relationship Id="rId16" Type="http://schemas.openxmlformats.org/officeDocument/2006/relationships/image" Target="../media/image37.jpeg"/><Relationship Id="rId15" Type="http://schemas.openxmlformats.org/officeDocument/2006/relationships/tags" Target="../tags/tag211.xml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tags" Target="../tags/tag19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26.xml"/><Relationship Id="rId5" Type="http://schemas.openxmlformats.org/officeDocument/2006/relationships/image" Target="../media/image41.png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9.xml"/><Relationship Id="rId3" Type="http://schemas.openxmlformats.org/officeDocument/2006/relationships/image" Target="../media/image42.png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B28F74">
                  <a:alpha val="36000"/>
                </a:srgbClr>
              </a:gs>
              <a:gs pos="25000">
                <a:srgbClr val="B28F74">
                  <a:alpha val="64000"/>
                </a:srgbClr>
              </a:gs>
              <a:gs pos="60000">
                <a:srgbClr val="7C5B43">
                  <a:alpha val="69000"/>
                </a:srgbClr>
              </a:gs>
              <a:gs pos="100000">
                <a:srgbClr val="462612">
                  <a:alpha val="66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6" name="图片 105"/>
          <p:cNvPicPr/>
          <p:nvPr/>
        </p:nvPicPr>
        <p:blipFill>
          <a:blip r:embed="rId2">
            <a:lum bright="6000" contrast="18000"/>
          </a:blip>
          <a:srcRect l="22221" r="29114"/>
          <a:stretch>
            <a:fillRect/>
          </a:stretch>
        </p:blipFill>
        <p:spPr>
          <a:xfrm flipH="1">
            <a:off x="257810" y="238760"/>
            <a:ext cx="5293360" cy="637857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202" name="矩形 4"/>
          <p:cNvSpPr/>
          <p:nvPr>
            <p:custDataLst>
              <p:tags r:id="rId3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Freeform 8111"/>
          <p:cNvSpPr/>
          <p:nvPr/>
        </p:nvSpPr>
        <p:spPr bwMode="auto">
          <a:xfrm>
            <a:off x="6819900" y="879475"/>
            <a:ext cx="4058920" cy="1089660"/>
          </a:xfrm>
          <a:custGeom>
            <a:avLst/>
            <a:gdLst>
              <a:gd name="T0" fmla="*/ 1897 w 3772"/>
              <a:gd name="T1" fmla="*/ 1339 h 1451"/>
              <a:gd name="T2" fmla="*/ 2254 w 3772"/>
              <a:gd name="T3" fmla="*/ 1348 h 1451"/>
              <a:gd name="T4" fmla="*/ 2377 w 3772"/>
              <a:gd name="T5" fmla="*/ 1303 h 1451"/>
              <a:gd name="T6" fmla="*/ 2305 w 3772"/>
              <a:gd name="T7" fmla="*/ 1260 h 1451"/>
              <a:gd name="T8" fmla="*/ 2670 w 3772"/>
              <a:gd name="T9" fmla="*/ 1272 h 1451"/>
              <a:gd name="T10" fmla="*/ 3306 w 3772"/>
              <a:gd name="T11" fmla="*/ 1283 h 1451"/>
              <a:gd name="T12" fmla="*/ 3051 w 3772"/>
              <a:gd name="T13" fmla="*/ 1313 h 1451"/>
              <a:gd name="T14" fmla="*/ 3237 w 3772"/>
              <a:gd name="T15" fmla="*/ 1351 h 1451"/>
              <a:gd name="T16" fmla="*/ 3352 w 3772"/>
              <a:gd name="T17" fmla="*/ 1271 h 1451"/>
              <a:gd name="T18" fmla="*/ 3255 w 3772"/>
              <a:gd name="T19" fmla="*/ 1223 h 1451"/>
              <a:gd name="T20" fmla="*/ 3472 w 3772"/>
              <a:gd name="T21" fmla="*/ 1221 h 1451"/>
              <a:gd name="T22" fmla="*/ 3400 w 3772"/>
              <a:gd name="T23" fmla="*/ 1186 h 1451"/>
              <a:gd name="T24" fmla="*/ 3366 w 3772"/>
              <a:gd name="T25" fmla="*/ 1165 h 1451"/>
              <a:gd name="T26" fmla="*/ 3270 w 3772"/>
              <a:gd name="T27" fmla="*/ 1116 h 1451"/>
              <a:gd name="T28" fmla="*/ 3314 w 3772"/>
              <a:gd name="T29" fmla="*/ 1057 h 1451"/>
              <a:gd name="T30" fmla="*/ 3200 w 3772"/>
              <a:gd name="T31" fmla="*/ 1018 h 1451"/>
              <a:gd name="T32" fmla="*/ 3143 w 3772"/>
              <a:gd name="T33" fmla="*/ 1007 h 1451"/>
              <a:gd name="T34" fmla="*/ 3183 w 3772"/>
              <a:gd name="T35" fmla="*/ 985 h 1451"/>
              <a:gd name="T36" fmla="*/ 3091 w 3772"/>
              <a:gd name="T37" fmla="*/ 928 h 1451"/>
              <a:gd name="T38" fmla="*/ 3174 w 3772"/>
              <a:gd name="T39" fmla="*/ 880 h 1451"/>
              <a:gd name="T40" fmla="*/ 2959 w 3772"/>
              <a:gd name="T41" fmla="*/ 813 h 1451"/>
              <a:gd name="T42" fmla="*/ 3087 w 3772"/>
              <a:gd name="T43" fmla="*/ 762 h 1451"/>
              <a:gd name="T44" fmla="*/ 3186 w 3772"/>
              <a:gd name="T45" fmla="*/ 705 h 1451"/>
              <a:gd name="T46" fmla="*/ 3377 w 3772"/>
              <a:gd name="T47" fmla="*/ 672 h 1451"/>
              <a:gd name="T48" fmla="*/ 3091 w 3772"/>
              <a:gd name="T49" fmla="*/ 609 h 1451"/>
              <a:gd name="T50" fmla="*/ 3203 w 3772"/>
              <a:gd name="T51" fmla="*/ 565 h 1451"/>
              <a:gd name="T52" fmla="*/ 3114 w 3772"/>
              <a:gd name="T53" fmla="*/ 513 h 1451"/>
              <a:gd name="T54" fmla="*/ 3036 w 3772"/>
              <a:gd name="T55" fmla="*/ 398 h 1451"/>
              <a:gd name="T56" fmla="*/ 3303 w 3772"/>
              <a:gd name="T57" fmla="*/ 335 h 1451"/>
              <a:gd name="T58" fmla="*/ 2326 w 3772"/>
              <a:gd name="T59" fmla="*/ 246 h 1451"/>
              <a:gd name="T60" fmla="*/ 1636 w 3772"/>
              <a:gd name="T61" fmla="*/ 239 h 1451"/>
              <a:gd name="T62" fmla="*/ 1683 w 3772"/>
              <a:gd name="T63" fmla="*/ 184 h 1451"/>
              <a:gd name="T64" fmla="*/ 1444 w 3772"/>
              <a:gd name="T65" fmla="*/ 171 h 1451"/>
              <a:gd name="T66" fmla="*/ 1598 w 3772"/>
              <a:gd name="T67" fmla="*/ 150 h 1451"/>
              <a:gd name="T68" fmla="*/ 1532 w 3772"/>
              <a:gd name="T69" fmla="*/ 115 h 1451"/>
              <a:gd name="T70" fmla="*/ 1431 w 3772"/>
              <a:gd name="T71" fmla="*/ 129 h 1451"/>
              <a:gd name="T72" fmla="*/ 1433 w 3772"/>
              <a:gd name="T73" fmla="*/ 92 h 1451"/>
              <a:gd name="T74" fmla="*/ 1129 w 3772"/>
              <a:gd name="T75" fmla="*/ 114 h 1451"/>
              <a:gd name="T76" fmla="*/ 1313 w 3772"/>
              <a:gd name="T77" fmla="*/ 75 h 1451"/>
              <a:gd name="T78" fmla="*/ 1510 w 3772"/>
              <a:gd name="T79" fmla="*/ 1 h 1451"/>
              <a:gd name="T80" fmla="*/ 1184 w 3772"/>
              <a:gd name="T81" fmla="*/ 93 h 1451"/>
              <a:gd name="T82" fmla="*/ 842 w 3772"/>
              <a:gd name="T83" fmla="*/ 83 h 1451"/>
              <a:gd name="T84" fmla="*/ 788 w 3772"/>
              <a:gd name="T85" fmla="*/ 127 h 1451"/>
              <a:gd name="T86" fmla="*/ 791 w 3772"/>
              <a:gd name="T87" fmla="*/ 173 h 1451"/>
              <a:gd name="T88" fmla="*/ 625 w 3772"/>
              <a:gd name="T89" fmla="*/ 228 h 1451"/>
              <a:gd name="T90" fmla="*/ 490 w 3772"/>
              <a:gd name="T91" fmla="*/ 241 h 1451"/>
              <a:gd name="T92" fmla="*/ 298 w 3772"/>
              <a:gd name="T93" fmla="*/ 324 h 1451"/>
              <a:gd name="T94" fmla="*/ 293 w 3772"/>
              <a:gd name="T95" fmla="*/ 380 h 1451"/>
              <a:gd name="T96" fmla="*/ 192 w 3772"/>
              <a:gd name="T97" fmla="*/ 461 h 1451"/>
              <a:gd name="T98" fmla="*/ 222 w 3772"/>
              <a:gd name="T99" fmla="*/ 509 h 1451"/>
              <a:gd name="T100" fmla="*/ 139 w 3772"/>
              <a:gd name="T101" fmla="*/ 815 h 1451"/>
              <a:gd name="T102" fmla="*/ 141 w 3772"/>
              <a:gd name="T103" fmla="*/ 919 h 1451"/>
              <a:gd name="T104" fmla="*/ 204 w 3772"/>
              <a:gd name="T105" fmla="*/ 1052 h 1451"/>
              <a:gd name="T106" fmla="*/ 308 w 3772"/>
              <a:gd name="T107" fmla="*/ 1133 h 1451"/>
              <a:gd name="T108" fmla="*/ 389 w 3772"/>
              <a:gd name="T109" fmla="*/ 1160 h 1451"/>
              <a:gd name="T110" fmla="*/ 386 w 3772"/>
              <a:gd name="T111" fmla="*/ 1238 h 1451"/>
              <a:gd name="T112" fmla="*/ 918 w 3772"/>
              <a:gd name="T113" fmla="*/ 1373 h 1451"/>
              <a:gd name="T114" fmla="*/ 956 w 3772"/>
              <a:gd name="T115" fmla="*/ 1335 h 1451"/>
              <a:gd name="T116" fmla="*/ 1199 w 3772"/>
              <a:gd name="T117" fmla="*/ 1351 h 1451"/>
              <a:gd name="T118" fmla="*/ 1354 w 3772"/>
              <a:gd name="T119" fmla="*/ 1333 h 1451"/>
              <a:gd name="T120" fmla="*/ 1290 w 3772"/>
              <a:gd name="T121" fmla="*/ 1354 h 1451"/>
              <a:gd name="T122" fmla="*/ 1533 w 3772"/>
              <a:gd name="T123" fmla="*/ 1379 h 1451"/>
              <a:gd name="T124" fmla="*/ 1661 w 3772"/>
              <a:gd name="T125" fmla="*/ 1383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72" h="1451">
                <a:moveTo>
                  <a:pt x="1883" y="1394"/>
                </a:moveTo>
                <a:cubicBezTo>
                  <a:pt x="1910" y="1393"/>
                  <a:pt x="1928" y="1390"/>
                  <a:pt x="1922" y="1389"/>
                </a:cubicBezTo>
                <a:cubicBezTo>
                  <a:pt x="1913" y="1387"/>
                  <a:pt x="1913" y="1387"/>
                  <a:pt x="1921" y="1386"/>
                </a:cubicBezTo>
                <a:cubicBezTo>
                  <a:pt x="1927" y="1386"/>
                  <a:pt x="1928" y="1385"/>
                  <a:pt x="1925" y="1382"/>
                </a:cubicBezTo>
                <a:cubicBezTo>
                  <a:pt x="1922" y="1380"/>
                  <a:pt x="1927" y="1379"/>
                  <a:pt x="1944" y="1378"/>
                </a:cubicBezTo>
                <a:cubicBezTo>
                  <a:pt x="2003" y="1376"/>
                  <a:pt x="2075" y="1370"/>
                  <a:pt x="2068" y="1368"/>
                </a:cubicBezTo>
                <a:cubicBezTo>
                  <a:pt x="2063" y="1367"/>
                  <a:pt x="2045" y="1368"/>
                  <a:pt x="2028" y="1369"/>
                </a:cubicBezTo>
                <a:cubicBezTo>
                  <a:pt x="1992" y="1373"/>
                  <a:pt x="1932" y="1370"/>
                  <a:pt x="1930" y="1365"/>
                </a:cubicBezTo>
                <a:cubicBezTo>
                  <a:pt x="1929" y="1363"/>
                  <a:pt x="1916" y="1362"/>
                  <a:pt x="1897" y="1363"/>
                </a:cubicBezTo>
                <a:cubicBezTo>
                  <a:pt x="1870" y="1364"/>
                  <a:pt x="1867" y="1363"/>
                  <a:pt x="1880" y="1361"/>
                </a:cubicBezTo>
                <a:cubicBezTo>
                  <a:pt x="1900" y="1356"/>
                  <a:pt x="1943" y="1354"/>
                  <a:pt x="1960" y="1356"/>
                </a:cubicBezTo>
                <a:cubicBezTo>
                  <a:pt x="1998" y="1362"/>
                  <a:pt x="2015" y="1364"/>
                  <a:pt x="2019" y="1363"/>
                </a:cubicBezTo>
                <a:cubicBezTo>
                  <a:pt x="2022" y="1362"/>
                  <a:pt x="2014" y="1360"/>
                  <a:pt x="2002" y="1359"/>
                </a:cubicBezTo>
                <a:cubicBezTo>
                  <a:pt x="1989" y="1357"/>
                  <a:pt x="1969" y="1354"/>
                  <a:pt x="1957" y="1352"/>
                </a:cubicBezTo>
                <a:cubicBezTo>
                  <a:pt x="1945" y="1349"/>
                  <a:pt x="1928" y="1348"/>
                  <a:pt x="1920" y="1347"/>
                </a:cubicBezTo>
                <a:cubicBezTo>
                  <a:pt x="1907" y="1347"/>
                  <a:pt x="1889" y="1340"/>
                  <a:pt x="1897" y="1339"/>
                </a:cubicBezTo>
                <a:cubicBezTo>
                  <a:pt x="1914" y="1336"/>
                  <a:pt x="1964" y="1337"/>
                  <a:pt x="1970" y="1340"/>
                </a:cubicBezTo>
                <a:cubicBezTo>
                  <a:pt x="1975" y="1342"/>
                  <a:pt x="1987" y="1346"/>
                  <a:pt x="1997" y="1347"/>
                </a:cubicBezTo>
                <a:cubicBezTo>
                  <a:pt x="2007" y="1349"/>
                  <a:pt x="2020" y="1352"/>
                  <a:pt x="2027" y="1353"/>
                </a:cubicBezTo>
                <a:cubicBezTo>
                  <a:pt x="2041" y="1356"/>
                  <a:pt x="2130" y="1364"/>
                  <a:pt x="2162" y="1365"/>
                </a:cubicBezTo>
                <a:cubicBezTo>
                  <a:pt x="2189" y="1366"/>
                  <a:pt x="2198" y="1365"/>
                  <a:pt x="2200" y="1363"/>
                </a:cubicBezTo>
                <a:cubicBezTo>
                  <a:pt x="2201" y="1362"/>
                  <a:pt x="2198" y="1361"/>
                  <a:pt x="2193" y="1362"/>
                </a:cubicBezTo>
                <a:cubicBezTo>
                  <a:pt x="2180" y="1363"/>
                  <a:pt x="2167" y="1360"/>
                  <a:pt x="2160" y="1355"/>
                </a:cubicBezTo>
                <a:cubicBezTo>
                  <a:pt x="2155" y="1351"/>
                  <a:pt x="2153" y="1351"/>
                  <a:pt x="2153" y="1354"/>
                </a:cubicBezTo>
                <a:cubicBezTo>
                  <a:pt x="2153" y="1357"/>
                  <a:pt x="2149" y="1357"/>
                  <a:pt x="2139" y="1356"/>
                </a:cubicBezTo>
                <a:cubicBezTo>
                  <a:pt x="2131" y="1355"/>
                  <a:pt x="2123" y="1354"/>
                  <a:pt x="2120" y="1354"/>
                </a:cubicBezTo>
                <a:cubicBezTo>
                  <a:pt x="2117" y="1355"/>
                  <a:pt x="2116" y="1353"/>
                  <a:pt x="2117" y="1350"/>
                </a:cubicBezTo>
                <a:cubicBezTo>
                  <a:pt x="2117" y="1346"/>
                  <a:pt x="2124" y="1345"/>
                  <a:pt x="2150" y="1345"/>
                </a:cubicBezTo>
                <a:cubicBezTo>
                  <a:pt x="2167" y="1345"/>
                  <a:pt x="2186" y="1346"/>
                  <a:pt x="2191" y="1346"/>
                </a:cubicBezTo>
                <a:cubicBezTo>
                  <a:pt x="2198" y="1347"/>
                  <a:pt x="2200" y="1347"/>
                  <a:pt x="2197" y="1344"/>
                </a:cubicBezTo>
                <a:cubicBezTo>
                  <a:pt x="2191" y="1340"/>
                  <a:pt x="2207" y="1339"/>
                  <a:pt x="2218" y="1343"/>
                </a:cubicBezTo>
                <a:cubicBezTo>
                  <a:pt x="2222" y="1345"/>
                  <a:pt x="2238" y="1347"/>
                  <a:pt x="2254" y="1348"/>
                </a:cubicBezTo>
                <a:cubicBezTo>
                  <a:pt x="2270" y="1349"/>
                  <a:pt x="2318" y="1352"/>
                  <a:pt x="2361" y="1354"/>
                </a:cubicBezTo>
                <a:cubicBezTo>
                  <a:pt x="2464" y="1360"/>
                  <a:pt x="2510" y="1362"/>
                  <a:pt x="2532" y="1361"/>
                </a:cubicBezTo>
                <a:cubicBezTo>
                  <a:pt x="2561" y="1359"/>
                  <a:pt x="2539" y="1355"/>
                  <a:pt x="2495" y="1354"/>
                </a:cubicBezTo>
                <a:cubicBezTo>
                  <a:pt x="2474" y="1354"/>
                  <a:pt x="2458" y="1353"/>
                  <a:pt x="2458" y="1352"/>
                </a:cubicBezTo>
                <a:cubicBezTo>
                  <a:pt x="2459" y="1351"/>
                  <a:pt x="2477" y="1349"/>
                  <a:pt x="2497" y="1348"/>
                </a:cubicBezTo>
                <a:cubicBezTo>
                  <a:pt x="2529" y="1347"/>
                  <a:pt x="2533" y="1346"/>
                  <a:pt x="2525" y="1343"/>
                </a:cubicBezTo>
                <a:cubicBezTo>
                  <a:pt x="2510" y="1338"/>
                  <a:pt x="2507" y="1335"/>
                  <a:pt x="2511" y="1331"/>
                </a:cubicBezTo>
                <a:cubicBezTo>
                  <a:pt x="2514" y="1329"/>
                  <a:pt x="2511" y="1328"/>
                  <a:pt x="2504" y="1328"/>
                </a:cubicBezTo>
                <a:cubicBezTo>
                  <a:pt x="2498" y="1328"/>
                  <a:pt x="2488" y="1327"/>
                  <a:pt x="2482" y="1326"/>
                </a:cubicBezTo>
                <a:cubicBezTo>
                  <a:pt x="2476" y="1324"/>
                  <a:pt x="2453" y="1322"/>
                  <a:pt x="2431" y="1321"/>
                </a:cubicBezTo>
                <a:cubicBezTo>
                  <a:pt x="2409" y="1321"/>
                  <a:pt x="2389" y="1319"/>
                  <a:pt x="2387" y="1318"/>
                </a:cubicBezTo>
                <a:cubicBezTo>
                  <a:pt x="2385" y="1317"/>
                  <a:pt x="2377" y="1317"/>
                  <a:pt x="2371" y="1318"/>
                </a:cubicBezTo>
                <a:cubicBezTo>
                  <a:pt x="2364" y="1318"/>
                  <a:pt x="2359" y="1318"/>
                  <a:pt x="2360" y="1316"/>
                </a:cubicBezTo>
                <a:cubicBezTo>
                  <a:pt x="2363" y="1312"/>
                  <a:pt x="2435" y="1305"/>
                  <a:pt x="2447" y="1307"/>
                </a:cubicBezTo>
                <a:cubicBezTo>
                  <a:pt x="2453" y="1309"/>
                  <a:pt x="2460" y="1308"/>
                  <a:pt x="2464" y="1306"/>
                </a:cubicBezTo>
                <a:cubicBezTo>
                  <a:pt x="2473" y="1302"/>
                  <a:pt x="2427" y="1300"/>
                  <a:pt x="2377" y="1303"/>
                </a:cubicBezTo>
                <a:cubicBezTo>
                  <a:pt x="2317" y="1307"/>
                  <a:pt x="2225" y="1308"/>
                  <a:pt x="2226" y="1304"/>
                </a:cubicBezTo>
                <a:cubicBezTo>
                  <a:pt x="2227" y="1303"/>
                  <a:pt x="2237" y="1301"/>
                  <a:pt x="2247" y="1300"/>
                </a:cubicBezTo>
                <a:cubicBezTo>
                  <a:pt x="2261" y="1299"/>
                  <a:pt x="2266" y="1298"/>
                  <a:pt x="2262" y="1296"/>
                </a:cubicBezTo>
                <a:cubicBezTo>
                  <a:pt x="2260" y="1294"/>
                  <a:pt x="2254" y="1293"/>
                  <a:pt x="2250" y="1294"/>
                </a:cubicBezTo>
                <a:cubicBezTo>
                  <a:pt x="2212" y="1296"/>
                  <a:pt x="2183" y="1296"/>
                  <a:pt x="2183" y="1294"/>
                </a:cubicBezTo>
                <a:cubicBezTo>
                  <a:pt x="2183" y="1292"/>
                  <a:pt x="2170" y="1290"/>
                  <a:pt x="2155" y="1290"/>
                </a:cubicBezTo>
                <a:cubicBezTo>
                  <a:pt x="2139" y="1289"/>
                  <a:pt x="2120" y="1289"/>
                  <a:pt x="2112" y="1288"/>
                </a:cubicBezTo>
                <a:cubicBezTo>
                  <a:pt x="2103" y="1288"/>
                  <a:pt x="2073" y="1287"/>
                  <a:pt x="2045" y="1287"/>
                </a:cubicBezTo>
                <a:cubicBezTo>
                  <a:pt x="2016" y="1286"/>
                  <a:pt x="1978" y="1285"/>
                  <a:pt x="1960" y="1284"/>
                </a:cubicBezTo>
                <a:cubicBezTo>
                  <a:pt x="1941" y="1284"/>
                  <a:pt x="1909" y="1283"/>
                  <a:pt x="1888" y="1283"/>
                </a:cubicBezTo>
                <a:cubicBezTo>
                  <a:pt x="1867" y="1283"/>
                  <a:pt x="1848" y="1281"/>
                  <a:pt x="1846" y="1279"/>
                </a:cubicBezTo>
                <a:cubicBezTo>
                  <a:pt x="1843" y="1277"/>
                  <a:pt x="1852" y="1276"/>
                  <a:pt x="1872" y="1277"/>
                </a:cubicBezTo>
                <a:cubicBezTo>
                  <a:pt x="1888" y="1277"/>
                  <a:pt x="1941" y="1276"/>
                  <a:pt x="1988" y="1275"/>
                </a:cubicBezTo>
                <a:cubicBezTo>
                  <a:pt x="2059" y="1273"/>
                  <a:pt x="2076" y="1272"/>
                  <a:pt x="2084" y="1267"/>
                </a:cubicBezTo>
                <a:cubicBezTo>
                  <a:pt x="2093" y="1262"/>
                  <a:pt x="2181" y="1256"/>
                  <a:pt x="2227" y="1258"/>
                </a:cubicBezTo>
                <a:cubicBezTo>
                  <a:pt x="2239" y="1258"/>
                  <a:pt x="2274" y="1259"/>
                  <a:pt x="2305" y="1260"/>
                </a:cubicBezTo>
                <a:cubicBezTo>
                  <a:pt x="2348" y="1261"/>
                  <a:pt x="2362" y="1262"/>
                  <a:pt x="2366" y="1266"/>
                </a:cubicBezTo>
                <a:cubicBezTo>
                  <a:pt x="2370" y="1269"/>
                  <a:pt x="2372" y="1270"/>
                  <a:pt x="2373" y="1267"/>
                </a:cubicBezTo>
                <a:cubicBezTo>
                  <a:pt x="2375" y="1263"/>
                  <a:pt x="2393" y="1258"/>
                  <a:pt x="2391" y="1262"/>
                </a:cubicBezTo>
                <a:cubicBezTo>
                  <a:pt x="2390" y="1264"/>
                  <a:pt x="2396" y="1265"/>
                  <a:pt x="2403" y="1265"/>
                </a:cubicBezTo>
                <a:cubicBezTo>
                  <a:pt x="2411" y="1264"/>
                  <a:pt x="2417" y="1262"/>
                  <a:pt x="2418" y="1260"/>
                </a:cubicBezTo>
                <a:cubicBezTo>
                  <a:pt x="2418" y="1256"/>
                  <a:pt x="2420" y="1256"/>
                  <a:pt x="2425" y="1259"/>
                </a:cubicBezTo>
                <a:cubicBezTo>
                  <a:pt x="2432" y="1263"/>
                  <a:pt x="2432" y="1263"/>
                  <a:pt x="2432" y="1263"/>
                </a:cubicBezTo>
                <a:cubicBezTo>
                  <a:pt x="2425" y="1263"/>
                  <a:pt x="2425" y="1263"/>
                  <a:pt x="2425" y="1263"/>
                </a:cubicBezTo>
                <a:cubicBezTo>
                  <a:pt x="2422" y="1264"/>
                  <a:pt x="2416" y="1266"/>
                  <a:pt x="2413" y="1267"/>
                </a:cubicBezTo>
                <a:cubicBezTo>
                  <a:pt x="2410" y="1270"/>
                  <a:pt x="2419" y="1270"/>
                  <a:pt x="2439" y="1269"/>
                </a:cubicBezTo>
                <a:cubicBezTo>
                  <a:pt x="2457" y="1269"/>
                  <a:pt x="2469" y="1267"/>
                  <a:pt x="2468" y="1265"/>
                </a:cubicBezTo>
                <a:cubicBezTo>
                  <a:pt x="2466" y="1261"/>
                  <a:pt x="2495" y="1262"/>
                  <a:pt x="2503" y="1266"/>
                </a:cubicBezTo>
                <a:cubicBezTo>
                  <a:pt x="2507" y="1268"/>
                  <a:pt x="2531" y="1269"/>
                  <a:pt x="2558" y="1269"/>
                </a:cubicBezTo>
                <a:cubicBezTo>
                  <a:pt x="2629" y="1268"/>
                  <a:pt x="2672" y="1270"/>
                  <a:pt x="2660" y="1272"/>
                </a:cubicBezTo>
                <a:cubicBezTo>
                  <a:pt x="2649" y="1273"/>
                  <a:pt x="2649" y="1273"/>
                  <a:pt x="2658" y="1274"/>
                </a:cubicBezTo>
                <a:cubicBezTo>
                  <a:pt x="2663" y="1275"/>
                  <a:pt x="2669" y="1274"/>
                  <a:pt x="2670" y="1272"/>
                </a:cubicBezTo>
                <a:cubicBezTo>
                  <a:pt x="2672" y="1270"/>
                  <a:pt x="2688" y="1269"/>
                  <a:pt x="2706" y="1269"/>
                </a:cubicBezTo>
                <a:cubicBezTo>
                  <a:pt x="2739" y="1269"/>
                  <a:pt x="2739" y="1269"/>
                  <a:pt x="2739" y="1269"/>
                </a:cubicBezTo>
                <a:cubicBezTo>
                  <a:pt x="2717" y="1272"/>
                  <a:pt x="2717" y="1272"/>
                  <a:pt x="2717" y="1272"/>
                </a:cubicBezTo>
                <a:cubicBezTo>
                  <a:pt x="2703" y="1274"/>
                  <a:pt x="2712" y="1275"/>
                  <a:pt x="2746" y="1273"/>
                </a:cubicBezTo>
                <a:cubicBezTo>
                  <a:pt x="2777" y="1272"/>
                  <a:pt x="2793" y="1270"/>
                  <a:pt x="2788" y="1268"/>
                </a:cubicBezTo>
                <a:cubicBezTo>
                  <a:pt x="2782" y="1267"/>
                  <a:pt x="2785" y="1266"/>
                  <a:pt x="2796" y="1267"/>
                </a:cubicBezTo>
                <a:cubicBezTo>
                  <a:pt x="2806" y="1267"/>
                  <a:pt x="2835" y="1267"/>
                  <a:pt x="2862" y="1267"/>
                </a:cubicBezTo>
                <a:cubicBezTo>
                  <a:pt x="2956" y="1265"/>
                  <a:pt x="2974" y="1265"/>
                  <a:pt x="2992" y="1267"/>
                </a:cubicBezTo>
                <a:cubicBezTo>
                  <a:pt x="3002" y="1269"/>
                  <a:pt x="3013" y="1270"/>
                  <a:pt x="3016" y="1270"/>
                </a:cubicBezTo>
                <a:cubicBezTo>
                  <a:pt x="3019" y="1269"/>
                  <a:pt x="3029" y="1271"/>
                  <a:pt x="3038" y="1272"/>
                </a:cubicBezTo>
                <a:cubicBezTo>
                  <a:pt x="3047" y="1274"/>
                  <a:pt x="3064" y="1276"/>
                  <a:pt x="3075" y="1276"/>
                </a:cubicBezTo>
                <a:cubicBezTo>
                  <a:pt x="3086" y="1277"/>
                  <a:pt x="3096" y="1278"/>
                  <a:pt x="3097" y="1279"/>
                </a:cubicBezTo>
                <a:cubicBezTo>
                  <a:pt x="3101" y="1281"/>
                  <a:pt x="3170" y="1286"/>
                  <a:pt x="3208" y="1286"/>
                </a:cubicBezTo>
                <a:cubicBezTo>
                  <a:pt x="3228" y="1286"/>
                  <a:pt x="3245" y="1288"/>
                  <a:pt x="3247" y="1289"/>
                </a:cubicBezTo>
                <a:cubicBezTo>
                  <a:pt x="3252" y="1293"/>
                  <a:pt x="3300" y="1293"/>
                  <a:pt x="3299" y="1289"/>
                </a:cubicBezTo>
                <a:cubicBezTo>
                  <a:pt x="3299" y="1286"/>
                  <a:pt x="3302" y="1284"/>
                  <a:pt x="3306" y="1283"/>
                </a:cubicBezTo>
                <a:cubicBezTo>
                  <a:pt x="3314" y="1282"/>
                  <a:pt x="3314" y="1282"/>
                  <a:pt x="3314" y="1282"/>
                </a:cubicBezTo>
                <a:cubicBezTo>
                  <a:pt x="3306" y="1294"/>
                  <a:pt x="3306" y="1294"/>
                  <a:pt x="3306" y="1294"/>
                </a:cubicBezTo>
                <a:cubicBezTo>
                  <a:pt x="3291" y="1315"/>
                  <a:pt x="3286" y="1317"/>
                  <a:pt x="3254" y="1318"/>
                </a:cubicBezTo>
                <a:cubicBezTo>
                  <a:pt x="3220" y="1318"/>
                  <a:pt x="3145" y="1315"/>
                  <a:pt x="3142" y="1313"/>
                </a:cubicBezTo>
                <a:cubicBezTo>
                  <a:pt x="3141" y="1312"/>
                  <a:pt x="3131" y="1312"/>
                  <a:pt x="3120" y="1311"/>
                </a:cubicBezTo>
                <a:cubicBezTo>
                  <a:pt x="3109" y="1311"/>
                  <a:pt x="3092" y="1311"/>
                  <a:pt x="3083" y="1310"/>
                </a:cubicBezTo>
                <a:cubicBezTo>
                  <a:pt x="3074" y="1309"/>
                  <a:pt x="3061" y="1308"/>
                  <a:pt x="3055" y="1308"/>
                </a:cubicBezTo>
                <a:cubicBezTo>
                  <a:pt x="3048" y="1307"/>
                  <a:pt x="3035" y="1306"/>
                  <a:pt x="3026" y="1306"/>
                </a:cubicBezTo>
                <a:cubicBezTo>
                  <a:pt x="2979" y="1303"/>
                  <a:pt x="2909" y="1302"/>
                  <a:pt x="2897" y="1305"/>
                </a:cubicBezTo>
                <a:cubicBezTo>
                  <a:pt x="2890" y="1306"/>
                  <a:pt x="2881" y="1306"/>
                  <a:pt x="2878" y="1305"/>
                </a:cubicBezTo>
                <a:cubicBezTo>
                  <a:pt x="2874" y="1303"/>
                  <a:pt x="2857" y="1303"/>
                  <a:pt x="2840" y="1305"/>
                </a:cubicBezTo>
                <a:cubicBezTo>
                  <a:pt x="2823" y="1307"/>
                  <a:pt x="2805" y="1307"/>
                  <a:pt x="2798" y="1306"/>
                </a:cubicBezTo>
                <a:cubicBezTo>
                  <a:pt x="2792" y="1305"/>
                  <a:pt x="2765" y="1304"/>
                  <a:pt x="2737" y="1304"/>
                </a:cubicBezTo>
                <a:cubicBezTo>
                  <a:pt x="2704" y="1305"/>
                  <a:pt x="2694" y="1306"/>
                  <a:pt x="2708" y="1307"/>
                </a:cubicBezTo>
                <a:cubicBezTo>
                  <a:pt x="2754" y="1310"/>
                  <a:pt x="2831" y="1311"/>
                  <a:pt x="2889" y="1309"/>
                </a:cubicBezTo>
                <a:cubicBezTo>
                  <a:pt x="2945" y="1308"/>
                  <a:pt x="2983" y="1309"/>
                  <a:pt x="3051" y="1313"/>
                </a:cubicBezTo>
                <a:cubicBezTo>
                  <a:pt x="3066" y="1314"/>
                  <a:pt x="3082" y="1315"/>
                  <a:pt x="3087" y="1315"/>
                </a:cubicBezTo>
                <a:cubicBezTo>
                  <a:pt x="3092" y="1314"/>
                  <a:pt x="3097" y="1316"/>
                  <a:pt x="3098" y="1318"/>
                </a:cubicBezTo>
                <a:cubicBezTo>
                  <a:pt x="3099" y="1321"/>
                  <a:pt x="3094" y="1321"/>
                  <a:pt x="3080" y="1321"/>
                </a:cubicBezTo>
                <a:cubicBezTo>
                  <a:pt x="3068" y="1320"/>
                  <a:pt x="3044" y="1320"/>
                  <a:pt x="3025" y="1320"/>
                </a:cubicBezTo>
                <a:cubicBezTo>
                  <a:pt x="2985" y="1320"/>
                  <a:pt x="3003" y="1324"/>
                  <a:pt x="3051" y="1325"/>
                </a:cubicBezTo>
                <a:cubicBezTo>
                  <a:pt x="3079" y="1326"/>
                  <a:pt x="3085" y="1329"/>
                  <a:pt x="3070" y="1334"/>
                </a:cubicBezTo>
                <a:cubicBezTo>
                  <a:pt x="3066" y="1335"/>
                  <a:pt x="3070" y="1335"/>
                  <a:pt x="3078" y="1334"/>
                </a:cubicBezTo>
                <a:cubicBezTo>
                  <a:pt x="3086" y="1332"/>
                  <a:pt x="3099" y="1330"/>
                  <a:pt x="3106" y="1329"/>
                </a:cubicBezTo>
                <a:cubicBezTo>
                  <a:pt x="3120" y="1327"/>
                  <a:pt x="3126" y="1323"/>
                  <a:pt x="3115" y="1323"/>
                </a:cubicBezTo>
                <a:cubicBezTo>
                  <a:pt x="3110" y="1324"/>
                  <a:pt x="3109" y="1323"/>
                  <a:pt x="3113" y="1320"/>
                </a:cubicBezTo>
                <a:cubicBezTo>
                  <a:pt x="3118" y="1316"/>
                  <a:pt x="3150" y="1317"/>
                  <a:pt x="3216" y="1322"/>
                </a:cubicBezTo>
                <a:cubicBezTo>
                  <a:pt x="3240" y="1324"/>
                  <a:pt x="3244" y="1325"/>
                  <a:pt x="3245" y="1331"/>
                </a:cubicBezTo>
                <a:cubicBezTo>
                  <a:pt x="3245" y="1340"/>
                  <a:pt x="3235" y="1346"/>
                  <a:pt x="3224" y="1344"/>
                </a:cubicBezTo>
                <a:cubicBezTo>
                  <a:pt x="3219" y="1343"/>
                  <a:pt x="3215" y="1344"/>
                  <a:pt x="3215" y="1346"/>
                </a:cubicBezTo>
                <a:cubicBezTo>
                  <a:pt x="3215" y="1348"/>
                  <a:pt x="3219" y="1349"/>
                  <a:pt x="3224" y="1349"/>
                </a:cubicBezTo>
                <a:cubicBezTo>
                  <a:pt x="3229" y="1349"/>
                  <a:pt x="3235" y="1350"/>
                  <a:pt x="3237" y="1351"/>
                </a:cubicBezTo>
                <a:cubicBezTo>
                  <a:pt x="3242" y="1355"/>
                  <a:pt x="3263" y="1348"/>
                  <a:pt x="3280" y="1337"/>
                </a:cubicBezTo>
                <a:cubicBezTo>
                  <a:pt x="3293" y="1327"/>
                  <a:pt x="3295" y="1327"/>
                  <a:pt x="3321" y="1328"/>
                </a:cubicBezTo>
                <a:cubicBezTo>
                  <a:pt x="3335" y="1329"/>
                  <a:pt x="3352" y="1330"/>
                  <a:pt x="3357" y="1329"/>
                </a:cubicBezTo>
                <a:cubicBezTo>
                  <a:pt x="3365" y="1329"/>
                  <a:pt x="3367" y="1331"/>
                  <a:pt x="3367" y="1334"/>
                </a:cubicBezTo>
                <a:cubicBezTo>
                  <a:pt x="3366" y="1336"/>
                  <a:pt x="3366" y="1338"/>
                  <a:pt x="3368" y="1338"/>
                </a:cubicBezTo>
                <a:cubicBezTo>
                  <a:pt x="3383" y="1339"/>
                  <a:pt x="3445" y="1335"/>
                  <a:pt x="3451" y="1333"/>
                </a:cubicBezTo>
                <a:cubicBezTo>
                  <a:pt x="3457" y="1331"/>
                  <a:pt x="3449" y="1331"/>
                  <a:pt x="3429" y="1331"/>
                </a:cubicBezTo>
                <a:cubicBezTo>
                  <a:pt x="3411" y="1332"/>
                  <a:pt x="3402" y="1331"/>
                  <a:pt x="3407" y="1329"/>
                </a:cubicBezTo>
                <a:cubicBezTo>
                  <a:pt x="3414" y="1327"/>
                  <a:pt x="3413" y="1326"/>
                  <a:pt x="3398" y="1325"/>
                </a:cubicBezTo>
                <a:cubicBezTo>
                  <a:pt x="3388" y="1324"/>
                  <a:pt x="3371" y="1324"/>
                  <a:pt x="3359" y="1324"/>
                </a:cubicBezTo>
                <a:cubicBezTo>
                  <a:pt x="3337" y="1325"/>
                  <a:pt x="3332" y="1323"/>
                  <a:pt x="3337" y="1318"/>
                </a:cubicBezTo>
                <a:cubicBezTo>
                  <a:pt x="3340" y="1316"/>
                  <a:pt x="3336" y="1316"/>
                  <a:pt x="3328" y="1318"/>
                </a:cubicBezTo>
                <a:cubicBezTo>
                  <a:pt x="3322" y="1319"/>
                  <a:pt x="3314" y="1319"/>
                  <a:pt x="3311" y="1318"/>
                </a:cubicBezTo>
                <a:cubicBezTo>
                  <a:pt x="3307" y="1315"/>
                  <a:pt x="3308" y="1312"/>
                  <a:pt x="3320" y="1292"/>
                </a:cubicBezTo>
                <a:cubicBezTo>
                  <a:pt x="3333" y="1270"/>
                  <a:pt x="3333" y="1270"/>
                  <a:pt x="3333" y="1270"/>
                </a:cubicBezTo>
                <a:cubicBezTo>
                  <a:pt x="3352" y="1271"/>
                  <a:pt x="3352" y="1271"/>
                  <a:pt x="3352" y="1271"/>
                </a:cubicBezTo>
                <a:cubicBezTo>
                  <a:pt x="3370" y="1272"/>
                  <a:pt x="3371" y="1272"/>
                  <a:pt x="3361" y="1268"/>
                </a:cubicBezTo>
                <a:cubicBezTo>
                  <a:pt x="3350" y="1265"/>
                  <a:pt x="3350" y="1265"/>
                  <a:pt x="3350" y="1265"/>
                </a:cubicBezTo>
                <a:cubicBezTo>
                  <a:pt x="3361" y="1259"/>
                  <a:pt x="3361" y="1259"/>
                  <a:pt x="3361" y="1259"/>
                </a:cubicBezTo>
                <a:cubicBezTo>
                  <a:pt x="3373" y="1254"/>
                  <a:pt x="3375" y="1250"/>
                  <a:pt x="3367" y="1247"/>
                </a:cubicBezTo>
                <a:cubicBezTo>
                  <a:pt x="3359" y="1245"/>
                  <a:pt x="3451" y="1247"/>
                  <a:pt x="3464" y="1249"/>
                </a:cubicBezTo>
                <a:cubicBezTo>
                  <a:pt x="3470" y="1250"/>
                  <a:pt x="3473" y="1249"/>
                  <a:pt x="3473" y="1247"/>
                </a:cubicBezTo>
                <a:cubicBezTo>
                  <a:pt x="3473" y="1245"/>
                  <a:pt x="3468" y="1243"/>
                  <a:pt x="3463" y="1243"/>
                </a:cubicBezTo>
                <a:cubicBezTo>
                  <a:pt x="3457" y="1243"/>
                  <a:pt x="3451" y="1243"/>
                  <a:pt x="3448" y="1242"/>
                </a:cubicBezTo>
                <a:cubicBezTo>
                  <a:pt x="3446" y="1242"/>
                  <a:pt x="3429" y="1242"/>
                  <a:pt x="3411" y="1241"/>
                </a:cubicBezTo>
                <a:cubicBezTo>
                  <a:pt x="3384" y="1240"/>
                  <a:pt x="3377" y="1239"/>
                  <a:pt x="3377" y="1235"/>
                </a:cubicBezTo>
                <a:cubicBezTo>
                  <a:pt x="3377" y="1232"/>
                  <a:pt x="3375" y="1231"/>
                  <a:pt x="3370" y="1233"/>
                </a:cubicBezTo>
                <a:cubicBezTo>
                  <a:pt x="3364" y="1236"/>
                  <a:pt x="3364" y="1236"/>
                  <a:pt x="3348" y="1234"/>
                </a:cubicBezTo>
                <a:cubicBezTo>
                  <a:pt x="3333" y="1232"/>
                  <a:pt x="3300" y="1232"/>
                  <a:pt x="3276" y="1233"/>
                </a:cubicBezTo>
                <a:cubicBezTo>
                  <a:pt x="3263" y="1233"/>
                  <a:pt x="3256" y="1232"/>
                  <a:pt x="3257" y="1230"/>
                </a:cubicBezTo>
                <a:cubicBezTo>
                  <a:pt x="3258" y="1228"/>
                  <a:pt x="3257" y="1227"/>
                  <a:pt x="3254" y="1227"/>
                </a:cubicBezTo>
                <a:cubicBezTo>
                  <a:pt x="3250" y="1227"/>
                  <a:pt x="3250" y="1226"/>
                  <a:pt x="3255" y="1223"/>
                </a:cubicBezTo>
                <a:cubicBezTo>
                  <a:pt x="3259" y="1221"/>
                  <a:pt x="3275" y="1220"/>
                  <a:pt x="3299" y="1221"/>
                </a:cubicBezTo>
                <a:cubicBezTo>
                  <a:pt x="3351" y="1223"/>
                  <a:pt x="3400" y="1226"/>
                  <a:pt x="3415" y="1227"/>
                </a:cubicBezTo>
                <a:cubicBezTo>
                  <a:pt x="3418" y="1228"/>
                  <a:pt x="3432" y="1229"/>
                  <a:pt x="3445" y="1229"/>
                </a:cubicBezTo>
                <a:cubicBezTo>
                  <a:pt x="3458" y="1230"/>
                  <a:pt x="3469" y="1231"/>
                  <a:pt x="3469" y="1233"/>
                </a:cubicBezTo>
                <a:cubicBezTo>
                  <a:pt x="3470" y="1235"/>
                  <a:pt x="3473" y="1235"/>
                  <a:pt x="3476" y="1233"/>
                </a:cubicBezTo>
                <a:cubicBezTo>
                  <a:pt x="3483" y="1229"/>
                  <a:pt x="3510" y="1229"/>
                  <a:pt x="3567" y="1233"/>
                </a:cubicBezTo>
                <a:cubicBezTo>
                  <a:pt x="3574" y="1234"/>
                  <a:pt x="3594" y="1235"/>
                  <a:pt x="3611" y="1236"/>
                </a:cubicBezTo>
                <a:cubicBezTo>
                  <a:pt x="3627" y="1236"/>
                  <a:pt x="3655" y="1238"/>
                  <a:pt x="3671" y="1239"/>
                </a:cubicBezTo>
                <a:cubicBezTo>
                  <a:pt x="3688" y="1240"/>
                  <a:pt x="3714" y="1241"/>
                  <a:pt x="3730" y="1241"/>
                </a:cubicBezTo>
                <a:cubicBezTo>
                  <a:pt x="3746" y="1241"/>
                  <a:pt x="3762" y="1242"/>
                  <a:pt x="3766" y="1243"/>
                </a:cubicBezTo>
                <a:cubicBezTo>
                  <a:pt x="3772" y="1245"/>
                  <a:pt x="3772" y="1244"/>
                  <a:pt x="3764" y="1239"/>
                </a:cubicBezTo>
                <a:cubicBezTo>
                  <a:pt x="3757" y="1233"/>
                  <a:pt x="3749" y="1233"/>
                  <a:pt x="3708" y="1233"/>
                </a:cubicBezTo>
                <a:cubicBezTo>
                  <a:pt x="3681" y="1233"/>
                  <a:pt x="3657" y="1233"/>
                  <a:pt x="3654" y="1232"/>
                </a:cubicBezTo>
                <a:cubicBezTo>
                  <a:pt x="3651" y="1232"/>
                  <a:pt x="3630" y="1230"/>
                  <a:pt x="3608" y="1229"/>
                </a:cubicBezTo>
                <a:cubicBezTo>
                  <a:pt x="3585" y="1228"/>
                  <a:pt x="3558" y="1226"/>
                  <a:pt x="3547" y="1225"/>
                </a:cubicBezTo>
                <a:cubicBezTo>
                  <a:pt x="3523" y="1222"/>
                  <a:pt x="3484" y="1220"/>
                  <a:pt x="3472" y="1221"/>
                </a:cubicBezTo>
                <a:cubicBezTo>
                  <a:pt x="3462" y="1222"/>
                  <a:pt x="3462" y="1222"/>
                  <a:pt x="3462" y="1222"/>
                </a:cubicBezTo>
                <a:cubicBezTo>
                  <a:pt x="3470" y="1218"/>
                  <a:pt x="3470" y="1218"/>
                  <a:pt x="3470" y="1218"/>
                </a:cubicBezTo>
                <a:cubicBezTo>
                  <a:pt x="3474" y="1215"/>
                  <a:pt x="3477" y="1212"/>
                  <a:pt x="3475" y="1211"/>
                </a:cubicBezTo>
                <a:cubicBezTo>
                  <a:pt x="3470" y="1208"/>
                  <a:pt x="3457" y="1209"/>
                  <a:pt x="3452" y="1213"/>
                </a:cubicBezTo>
                <a:cubicBezTo>
                  <a:pt x="3446" y="1217"/>
                  <a:pt x="3409" y="1220"/>
                  <a:pt x="3394" y="1218"/>
                </a:cubicBezTo>
                <a:cubicBezTo>
                  <a:pt x="3387" y="1216"/>
                  <a:pt x="3385" y="1214"/>
                  <a:pt x="3386" y="1211"/>
                </a:cubicBezTo>
                <a:cubicBezTo>
                  <a:pt x="3387" y="1204"/>
                  <a:pt x="3380" y="1202"/>
                  <a:pt x="3367" y="1207"/>
                </a:cubicBezTo>
                <a:cubicBezTo>
                  <a:pt x="3360" y="1210"/>
                  <a:pt x="3348" y="1212"/>
                  <a:pt x="3340" y="1212"/>
                </a:cubicBezTo>
                <a:cubicBezTo>
                  <a:pt x="3332" y="1212"/>
                  <a:pt x="3318" y="1212"/>
                  <a:pt x="3311" y="1213"/>
                </a:cubicBezTo>
                <a:cubicBezTo>
                  <a:pt x="3303" y="1213"/>
                  <a:pt x="3296" y="1212"/>
                  <a:pt x="3296" y="1210"/>
                </a:cubicBezTo>
                <a:cubicBezTo>
                  <a:pt x="3296" y="1209"/>
                  <a:pt x="3298" y="1207"/>
                  <a:pt x="3300" y="1207"/>
                </a:cubicBezTo>
                <a:cubicBezTo>
                  <a:pt x="3302" y="1207"/>
                  <a:pt x="3304" y="1205"/>
                  <a:pt x="3305" y="1203"/>
                </a:cubicBezTo>
                <a:cubicBezTo>
                  <a:pt x="3305" y="1200"/>
                  <a:pt x="3313" y="1196"/>
                  <a:pt x="3321" y="1193"/>
                </a:cubicBezTo>
                <a:cubicBezTo>
                  <a:pt x="3329" y="1190"/>
                  <a:pt x="3336" y="1186"/>
                  <a:pt x="3336" y="1184"/>
                </a:cubicBezTo>
                <a:cubicBezTo>
                  <a:pt x="3336" y="1181"/>
                  <a:pt x="3371" y="1181"/>
                  <a:pt x="3391" y="1184"/>
                </a:cubicBezTo>
                <a:cubicBezTo>
                  <a:pt x="3400" y="1186"/>
                  <a:pt x="3400" y="1186"/>
                  <a:pt x="3400" y="1186"/>
                </a:cubicBezTo>
                <a:cubicBezTo>
                  <a:pt x="3391" y="1189"/>
                  <a:pt x="3391" y="1189"/>
                  <a:pt x="3391" y="1189"/>
                </a:cubicBezTo>
                <a:cubicBezTo>
                  <a:pt x="3381" y="1192"/>
                  <a:pt x="3381" y="1192"/>
                  <a:pt x="3381" y="1192"/>
                </a:cubicBezTo>
                <a:cubicBezTo>
                  <a:pt x="3392" y="1192"/>
                  <a:pt x="3392" y="1192"/>
                  <a:pt x="3392" y="1192"/>
                </a:cubicBezTo>
                <a:cubicBezTo>
                  <a:pt x="3399" y="1192"/>
                  <a:pt x="3405" y="1193"/>
                  <a:pt x="3407" y="1195"/>
                </a:cubicBezTo>
                <a:cubicBezTo>
                  <a:pt x="3409" y="1198"/>
                  <a:pt x="3417" y="1198"/>
                  <a:pt x="3438" y="1193"/>
                </a:cubicBezTo>
                <a:cubicBezTo>
                  <a:pt x="3460" y="1188"/>
                  <a:pt x="3473" y="1187"/>
                  <a:pt x="3508" y="1189"/>
                </a:cubicBezTo>
                <a:cubicBezTo>
                  <a:pt x="3551" y="1191"/>
                  <a:pt x="3593" y="1186"/>
                  <a:pt x="3618" y="1177"/>
                </a:cubicBezTo>
                <a:cubicBezTo>
                  <a:pt x="3633" y="1171"/>
                  <a:pt x="3630" y="1166"/>
                  <a:pt x="3612" y="1169"/>
                </a:cubicBezTo>
                <a:cubicBezTo>
                  <a:pt x="3604" y="1170"/>
                  <a:pt x="3579" y="1173"/>
                  <a:pt x="3558" y="1175"/>
                </a:cubicBezTo>
                <a:cubicBezTo>
                  <a:pt x="3526" y="1178"/>
                  <a:pt x="3519" y="1178"/>
                  <a:pt x="3519" y="1174"/>
                </a:cubicBezTo>
                <a:cubicBezTo>
                  <a:pt x="3519" y="1170"/>
                  <a:pt x="3515" y="1170"/>
                  <a:pt x="3506" y="1172"/>
                </a:cubicBezTo>
                <a:cubicBezTo>
                  <a:pt x="3498" y="1173"/>
                  <a:pt x="3494" y="1173"/>
                  <a:pt x="3495" y="1171"/>
                </a:cubicBezTo>
                <a:cubicBezTo>
                  <a:pt x="3496" y="1168"/>
                  <a:pt x="3490" y="1168"/>
                  <a:pt x="3481" y="1169"/>
                </a:cubicBezTo>
                <a:cubicBezTo>
                  <a:pt x="3465" y="1171"/>
                  <a:pt x="3390" y="1176"/>
                  <a:pt x="3351" y="1177"/>
                </a:cubicBezTo>
                <a:cubicBezTo>
                  <a:pt x="3331" y="1178"/>
                  <a:pt x="3330" y="1178"/>
                  <a:pt x="3334" y="1173"/>
                </a:cubicBezTo>
                <a:cubicBezTo>
                  <a:pt x="3338" y="1169"/>
                  <a:pt x="3348" y="1167"/>
                  <a:pt x="3366" y="1165"/>
                </a:cubicBezTo>
                <a:cubicBezTo>
                  <a:pt x="3394" y="1163"/>
                  <a:pt x="3394" y="1163"/>
                  <a:pt x="3394" y="1163"/>
                </a:cubicBezTo>
                <a:cubicBezTo>
                  <a:pt x="3367" y="1163"/>
                  <a:pt x="3367" y="1163"/>
                  <a:pt x="3367" y="1163"/>
                </a:cubicBezTo>
                <a:cubicBezTo>
                  <a:pt x="3344" y="1164"/>
                  <a:pt x="3340" y="1163"/>
                  <a:pt x="3341" y="1158"/>
                </a:cubicBezTo>
                <a:cubicBezTo>
                  <a:pt x="3342" y="1154"/>
                  <a:pt x="3341" y="1153"/>
                  <a:pt x="3338" y="1156"/>
                </a:cubicBezTo>
                <a:cubicBezTo>
                  <a:pt x="3335" y="1157"/>
                  <a:pt x="3328" y="1159"/>
                  <a:pt x="3321" y="1160"/>
                </a:cubicBezTo>
                <a:cubicBezTo>
                  <a:pt x="3309" y="1162"/>
                  <a:pt x="3309" y="1162"/>
                  <a:pt x="3309" y="1162"/>
                </a:cubicBezTo>
                <a:cubicBezTo>
                  <a:pt x="3318" y="1157"/>
                  <a:pt x="3318" y="1157"/>
                  <a:pt x="3318" y="1157"/>
                </a:cubicBezTo>
                <a:cubicBezTo>
                  <a:pt x="3334" y="1149"/>
                  <a:pt x="3343" y="1142"/>
                  <a:pt x="3343" y="1137"/>
                </a:cubicBezTo>
                <a:cubicBezTo>
                  <a:pt x="3343" y="1134"/>
                  <a:pt x="3348" y="1129"/>
                  <a:pt x="3356" y="1126"/>
                </a:cubicBezTo>
                <a:cubicBezTo>
                  <a:pt x="3367" y="1122"/>
                  <a:pt x="3368" y="1120"/>
                  <a:pt x="3364" y="1117"/>
                </a:cubicBezTo>
                <a:cubicBezTo>
                  <a:pt x="3361" y="1115"/>
                  <a:pt x="3357" y="1116"/>
                  <a:pt x="3351" y="1118"/>
                </a:cubicBezTo>
                <a:cubicBezTo>
                  <a:pt x="3338" y="1125"/>
                  <a:pt x="3325" y="1125"/>
                  <a:pt x="3324" y="1118"/>
                </a:cubicBezTo>
                <a:cubicBezTo>
                  <a:pt x="3324" y="1114"/>
                  <a:pt x="3323" y="1113"/>
                  <a:pt x="3319" y="1115"/>
                </a:cubicBezTo>
                <a:cubicBezTo>
                  <a:pt x="3309" y="1121"/>
                  <a:pt x="3273" y="1133"/>
                  <a:pt x="3260" y="1135"/>
                </a:cubicBezTo>
                <a:cubicBezTo>
                  <a:pt x="3248" y="1138"/>
                  <a:pt x="3246" y="1137"/>
                  <a:pt x="3247" y="1133"/>
                </a:cubicBezTo>
                <a:cubicBezTo>
                  <a:pt x="3249" y="1128"/>
                  <a:pt x="3264" y="1116"/>
                  <a:pt x="3270" y="1116"/>
                </a:cubicBezTo>
                <a:cubicBezTo>
                  <a:pt x="3272" y="1116"/>
                  <a:pt x="3275" y="1114"/>
                  <a:pt x="3277" y="1112"/>
                </a:cubicBezTo>
                <a:cubicBezTo>
                  <a:pt x="3278" y="1109"/>
                  <a:pt x="3287" y="1105"/>
                  <a:pt x="3297" y="1102"/>
                </a:cubicBezTo>
                <a:cubicBezTo>
                  <a:pt x="3314" y="1097"/>
                  <a:pt x="3314" y="1097"/>
                  <a:pt x="3314" y="1097"/>
                </a:cubicBezTo>
                <a:cubicBezTo>
                  <a:pt x="3294" y="1097"/>
                  <a:pt x="3294" y="1097"/>
                  <a:pt x="3294" y="1097"/>
                </a:cubicBezTo>
                <a:cubicBezTo>
                  <a:pt x="3284" y="1097"/>
                  <a:pt x="3272" y="1097"/>
                  <a:pt x="3267" y="1097"/>
                </a:cubicBezTo>
                <a:cubicBezTo>
                  <a:pt x="3262" y="1097"/>
                  <a:pt x="3259" y="1096"/>
                  <a:pt x="3259" y="1092"/>
                </a:cubicBezTo>
                <a:cubicBezTo>
                  <a:pt x="3258" y="1089"/>
                  <a:pt x="3263" y="1087"/>
                  <a:pt x="3273" y="1085"/>
                </a:cubicBezTo>
                <a:cubicBezTo>
                  <a:pt x="3288" y="1082"/>
                  <a:pt x="3288" y="1082"/>
                  <a:pt x="3288" y="1082"/>
                </a:cubicBezTo>
                <a:cubicBezTo>
                  <a:pt x="3274" y="1081"/>
                  <a:pt x="3274" y="1081"/>
                  <a:pt x="3274" y="1081"/>
                </a:cubicBezTo>
                <a:cubicBezTo>
                  <a:pt x="3263" y="1081"/>
                  <a:pt x="3261" y="1079"/>
                  <a:pt x="3260" y="1073"/>
                </a:cubicBezTo>
                <a:cubicBezTo>
                  <a:pt x="3258" y="1065"/>
                  <a:pt x="3258" y="1065"/>
                  <a:pt x="3258" y="1065"/>
                </a:cubicBezTo>
                <a:cubicBezTo>
                  <a:pt x="3301" y="1065"/>
                  <a:pt x="3301" y="1065"/>
                  <a:pt x="3301" y="1065"/>
                </a:cubicBezTo>
                <a:cubicBezTo>
                  <a:pt x="3343" y="1064"/>
                  <a:pt x="3363" y="1060"/>
                  <a:pt x="3336" y="1057"/>
                </a:cubicBezTo>
                <a:cubicBezTo>
                  <a:pt x="3329" y="1056"/>
                  <a:pt x="3319" y="1055"/>
                  <a:pt x="3314" y="1054"/>
                </a:cubicBezTo>
                <a:cubicBezTo>
                  <a:pt x="3306" y="1052"/>
                  <a:pt x="3306" y="1052"/>
                  <a:pt x="3306" y="1052"/>
                </a:cubicBezTo>
                <a:cubicBezTo>
                  <a:pt x="3314" y="1057"/>
                  <a:pt x="3314" y="1057"/>
                  <a:pt x="3314" y="1057"/>
                </a:cubicBezTo>
                <a:cubicBezTo>
                  <a:pt x="3323" y="1062"/>
                  <a:pt x="3322" y="1062"/>
                  <a:pt x="3305" y="1061"/>
                </a:cubicBezTo>
                <a:cubicBezTo>
                  <a:pt x="3295" y="1061"/>
                  <a:pt x="3277" y="1059"/>
                  <a:pt x="3264" y="1058"/>
                </a:cubicBezTo>
                <a:cubicBezTo>
                  <a:pt x="3252" y="1057"/>
                  <a:pt x="3240" y="1057"/>
                  <a:pt x="3239" y="1058"/>
                </a:cubicBezTo>
                <a:cubicBezTo>
                  <a:pt x="3237" y="1059"/>
                  <a:pt x="3236" y="1059"/>
                  <a:pt x="3237" y="1057"/>
                </a:cubicBezTo>
                <a:cubicBezTo>
                  <a:pt x="3239" y="1053"/>
                  <a:pt x="3230" y="1053"/>
                  <a:pt x="3199" y="1055"/>
                </a:cubicBezTo>
                <a:cubicBezTo>
                  <a:pt x="3189" y="1055"/>
                  <a:pt x="3170" y="1055"/>
                  <a:pt x="3158" y="1053"/>
                </a:cubicBezTo>
                <a:cubicBezTo>
                  <a:pt x="3146" y="1052"/>
                  <a:pt x="3129" y="1050"/>
                  <a:pt x="3120" y="1050"/>
                </a:cubicBezTo>
                <a:cubicBezTo>
                  <a:pt x="3103" y="1048"/>
                  <a:pt x="3103" y="1048"/>
                  <a:pt x="3103" y="1048"/>
                </a:cubicBezTo>
                <a:cubicBezTo>
                  <a:pt x="3115" y="1043"/>
                  <a:pt x="3115" y="1043"/>
                  <a:pt x="3115" y="1043"/>
                </a:cubicBezTo>
                <a:cubicBezTo>
                  <a:pt x="3122" y="1041"/>
                  <a:pt x="3132" y="1036"/>
                  <a:pt x="3139" y="1032"/>
                </a:cubicBezTo>
                <a:cubicBezTo>
                  <a:pt x="3145" y="1029"/>
                  <a:pt x="3157" y="1026"/>
                  <a:pt x="3166" y="1025"/>
                </a:cubicBezTo>
                <a:cubicBezTo>
                  <a:pt x="3177" y="1024"/>
                  <a:pt x="3179" y="1023"/>
                  <a:pt x="3173" y="1022"/>
                </a:cubicBezTo>
                <a:cubicBezTo>
                  <a:pt x="3165" y="1020"/>
                  <a:pt x="3165" y="1020"/>
                  <a:pt x="3165" y="1020"/>
                </a:cubicBezTo>
                <a:cubicBezTo>
                  <a:pt x="3175" y="1015"/>
                  <a:pt x="3175" y="1015"/>
                  <a:pt x="3175" y="1015"/>
                </a:cubicBezTo>
                <a:cubicBezTo>
                  <a:pt x="3182" y="1011"/>
                  <a:pt x="3186" y="1011"/>
                  <a:pt x="3192" y="1014"/>
                </a:cubicBezTo>
                <a:cubicBezTo>
                  <a:pt x="3200" y="1018"/>
                  <a:pt x="3200" y="1018"/>
                  <a:pt x="3200" y="1018"/>
                </a:cubicBezTo>
                <a:cubicBezTo>
                  <a:pt x="3192" y="1020"/>
                  <a:pt x="3192" y="1020"/>
                  <a:pt x="3192" y="1020"/>
                </a:cubicBezTo>
                <a:cubicBezTo>
                  <a:pt x="3186" y="1022"/>
                  <a:pt x="3189" y="1023"/>
                  <a:pt x="3206" y="1025"/>
                </a:cubicBezTo>
                <a:cubicBezTo>
                  <a:pt x="3218" y="1026"/>
                  <a:pt x="3230" y="1027"/>
                  <a:pt x="3232" y="1026"/>
                </a:cubicBezTo>
                <a:cubicBezTo>
                  <a:pt x="3234" y="1026"/>
                  <a:pt x="3253" y="1027"/>
                  <a:pt x="3273" y="1028"/>
                </a:cubicBezTo>
                <a:cubicBezTo>
                  <a:pt x="3330" y="1032"/>
                  <a:pt x="3357" y="1033"/>
                  <a:pt x="3355" y="1030"/>
                </a:cubicBezTo>
                <a:cubicBezTo>
                  <a:pt x="3353" y="1029"/>
                  <a:pt x="3339" y="1027"/>
                  <a:pt x="3322" y="1025"/>
                </a:cubicBezTo>
                <a:cubicBezTo>
                  <a:pt x="3305" y="1023"/>
                  <a:pt x="3289" y="1020"/>
                  <a:pt x="3287" y="1018"/>
                </a:cubicBezTo>
                <a:cubicBezTo>
                  <a:pt x="3284" y="1016"/>
                  <a:pt x="3273" y="1015"/>
                  <a:pt x="3260" y="1015"/>
                </a:cubicBezTo>
                <a:cubicBezTo>
                  <a:pt x="3247" y="1016"/>
                  <a:pt x="3236" y="1015"/>
                  <a:pt x="3235" y="1014"/>
                </a:cubicBezTo>
                <a:cubicBezTo>
                  <a:pt x="3234" y="1013"/>
                  <a:pt x="3238" y="1009"/>
                  <a:pt x="3244" y="1004"/>
                </a:cubicBezTo>
                <a:cubicBezTo>
                  <a:pt x="3249" y="1000"/>
                  <a:pt x="3256" y="995"/>
                  <a:pt x="3258" y="993"/>
                </a:cubicBezTo>
                <a:cubicBezTo>
                  <a:pt x="3262" y="989"/>
                  <a:pt x="3262" y="988"/>
                  <a:pt x="3239" y="998"/>
                </a:cubicBezTo>
                <a:cubicBezTo>
                  <a:pt x="3233" y="1000"/>
                  <a:pt x="3223" y="1000"/>
                  <a:pt x="3211" y="998"/>
                </a:cubicBezTo>
                <a:cubicBezTo>
                  <a:pt x="3197" y="996"/>
                  <a:pt x="3191" y="996"/>
                  <a:pt x="3189" y="999"/>
                </a:cubicBezTo>
                <a:cubicBezTo>
                  <a:pt x="3187" y="1002"/>
                  <a:pt x="3180" y="1003"/>
                  <a:pt x="3171" y="1002"/>
                </a:cubicBezTo>
                <a:cubicBezTo>
                  <a:pt x="3162" y="1001"/>
                  <a:pt x="3153" y="1003"/>
                  <a:pt x="3143" y="1007"/>
                </a:cubicBezTo>
                <a:cubicBezTo>
                  <a:pt x="3124" y="1016"/>
                  <a:pt x="3110" y="1015"/>
                  <a:pt x="3109" y="1005"/>
                </a:cubicBezTo>
                <a:cubicBezTo>
                  <a:pt x="3109" y="1000"/>
                  <a:pt x="3107" y="998"/>
                  <a:pt x="3101" y="996"/>
                </a:cubicBezTo>
                <a:cubicBezTo>
                  <a:pt x="3097" y="996"/>
                  <a:pt x="3092" y="996"/>
                  <a:pt x="3090" y="997"/>
                </a:cubicBezTo>
                <a:cubicBezTo>
                  <a:pt x="3084" y="1000"/>
                  <a:pt x="3061" y="997"/>
                  <a:pt x="3061" y="993"/>
                </a:cubicBezTo>
                <a:cubicBezTo>
                  <a:pt x="3061" y="991"/>
                  <a:pt x="3064" y="989"/>
                  <a:pt x="3069" y="989"/>
                </a:cubicBezTo>
                <a:cubicBezTo>
                  <a:pt x="3078" y="988"/>
                  <a:pt x="3078" y="988"/>
                  <a:pt x="3078" y="988"/>
                </a:cubicBezTo>
                <a:cubicBezTo>
                  <a:pt x="3069" y="987"/>
                  <a:pt x="3069" y="987"/>
                  <a:pt x="3069" y="987"/>
                </a:cubicBezTo>
                <a:cubicBezTo>
                  <a:pt x="3064" y="986"/>
                  <a:pt x="3058" y="983"/>
                  <a:pt x="3056" y="979"/>
                </a:cubicBezTo>
                <a:cubicBezTo>
                  <a:pt x="3052" y="971"/>
                  <a:pt x="3048" y="971"/>
                  <a:pt x="3036" y="982"/>
                </a:cubicBezTo>
                <a:cubicBezTo>
                  <a:pt x="3026" y="991"/>
                  <a:pt x="3026" y="991"/>
                  <a:pt x="2994" y="989"/>
                </a:cubicBezTo>
                <a:cubicBezTo>
                  <a:pt x="2970" y="987"/>
                  <a:pt x="2962" y="985"/>
                  <a:pt x="2961" y="982"/>
                </a:cubicBezTo>
                <a:cubicBezTo>
                  <a:pt x="2961" y="975"/>
                  <a:pt x="2979" y="966"/>
                  <a:pt x="2989" y="967"/>
                </a:cubicBezTo>
                <a:cubicBezTo>
                  <a:pt x="2994" y="968"/>
                  <a:pt x="3008" y="969"/>
                  <a:pt x="3021" y="969"/>
                </a:cubicBezTo>
                <a:cubicBezTo>
                  <a:pt x="3034" y="970"/>
                  <a:pt x="3061" y="971"/>
                  <a:pt x="3081" y="972"/>
                </a:cubicBezTo>
                <a:cubicBezTo>
                  <a:pt x="3102" y="972"/>
                  <a:pt x="3121" y="973"/>
                  <a:pt x="3124" y="973"/>
                </a:cubicBezTo>
                <a:cubicBezTo>
                  <a:pt x="3143" y="973"/>
                  <a:pt x="3172" y="979"/>
                  <a:pt x="3183" y="985"/>
                </a:cubicBezTo>
                <a:cubicBezTo>
                  <a:pt x="3192" y="990"/>
                  <a:pt x="3200" y="992"/>
                  <a:pt x="3208" y="992"/>
                </a:cubicBezTo>
                <a:cubicBezTo>
                  <a:pt x="3220" y="991"/>
                  <a:pt x="3220" y="991"/>
                  <a:pt x="3211" y="989"/>
                </a:cubicBezTo>
                <a:cubicBezTo>
                  <a:pt x="3202" y="987"/>
                  <a:pt x="3202" y="987"/>
                  <a:pt x="3218" y="982"/>
                </a:cubicBezTo>
                <a:cubicBezTo>
                  <a:pt x="3235" y="976"/>
                  <a:pt x="3267" y="973"/>
                  <a:pt x="3335" y="971"/>
                </a:cubicBezTo>
                <a:cubicBezTo>
                  <a:pt x="3369" y="970"/>
                  <a:pt x="3380" y="969"/>
                  <a:pt x="3386" y="964"/>
                </a:cubicBezTo>
                <a:cubicBezTo>
                  <a:pt x="3393" y="959"/>
                  <a:pt x="3393" y="959"/>
                  <a:pt x="3393" y="959"/>
                </a:cubicBezTo>
                <a:cubicBezTo>
                  <a:pt x="3386" y="958"/>
                  <a:pt x="3386" y="958"/>
                  <a:pt x="3386" y="958"/>
                </a:cubicBezTo>
                <a:cubicBezTo>
                  <a:pt x="3381" y="957"/>
                  <a:pt x="3371" y="956"/>
                  <a:pt x="3363" y="955"/>
                </a:cubicBezTo>
                <a:cubicBezTo>
                  <a:pt x="3338" y="953"/>
                  <a:pt x="3336" y="951"/>
                  <a:pt x="3345" y="945"/>
                </a:cubicBezTo>
                <a:cubicBezTo>
                  <a:pt x="3359" y="935"/>
                  <a:pt x="3355" y="934"/>
                  <a:pt x="3305" y="934"/>
                </a:cubicBezTo>
                <a:cubicBezTo>
                  <a:pt x="3292" y="934"/>
                  <a:pt x="3272" y="934"/>
                  <a:pt x="3262" y="934"/>
                </a:cubicBezTo>
                <a:cubicBezTo>
                  <a:pt x="3246" y="935"/>
                  <a:pt x="3244" y="934"/>
                  <a:pt x="3246" y="930"/>
                </a:cubicBezTo>
                <a:cubicBezTo>
                  <a:pt x="3248" y="926"/>
                  <a:pt x="3247" y="925"/>
                  <a:pt x="3240" y="924"/>
                </a:cubicBezTo>
                <a:cubicBezTo>
                  <a:pt x="3236" y="924"/>
                  <a:pt x="3226" y="925"/>
                  <a:pt x="3219" y="927"/>
                </a:cubicBezTo>
                <a:cubicBezTo>
                  <a:pt x="3212" y="929"/>
                  <a:pt x="3191" y="930"/>
                  <a:pt x="3168" y="929"/>
                </a:cubicBezTo>
                <a:cubicBezTo>
                  <a:pt x="3147" y="928"/>
                  <a:pt x="3112" y="928"/>
                  <a:pt x="3091" y="928"/>
                </a:cubicBezTo>
                <a:cubicBezTo>
                  <a:pt x="3069" y="927"/>
                  <a:pt x="3052" y="926"/>
                  <a:pt x="3052" y="924"/>
                </a:cubicBezTo>
                <a:cubicBezTo>
                  <a:pt x="3052" y="923"/>
                  <a:pt x="3054" y="921"/>
                  <a:pt x="3057" y="921"/>
                </a:cubicBezTo>
                <a:cubicBezTo>
                  <a:pt x="3060" y="921"/>
                  <a:pt x="3062" y="919"/>
                  <a:pt x="3062" y="917"/>
                </a:cubicBezTo>
                <a:cubicBezTo>
                  <a:pt x="3062" y="915"/>
                  <a:pt x="3065" y="910"/>
                  <a:pt x="3068" y="905"/>
                </a:cubicBezTo>
                <a:cubicBezTo>
                  <a:pt x="3075" y="895"/>
                  <a:pt x="3075" y="895"/>
                  <a:pt x="3061" y="897"/>
                </a:cubicBezTo>
                <a:cubicBezTo>
                  <a:pt x="3055" y="897"/>
                  <a:pt x="3050" y="896"/>
                  <a:pt x="3049" y="894"/>
                </a:cubicBezTo>
                <a:cubicBezTo>
                  <a:pt x="3044" y="886"/>
                  <a:pt x="3222" y="890"/>
                  <a:pt x="3245" y="899"/>
                </a:cubicBezTo>
                <a:cubicBezTo>
                  <a:pt x="3251" y="901"/>
                  <a:pt x="3256" y="901"/>
                  <a:pt x="3256" y="900"/>
                </a:cubicBezTo>
                <a:cubicBezTo>
                  <a:pt x="3256" y="898"/>
                  <a:pt x="3258" y="897"/>
                  <a:pt x="3260" y="898"/>
                </a:cubicBezTo>
                <a:cubicBezTo>
                  <a:pt x="3267" y="900"/>
                  <a:pt x="3305" y="901"/>
                  <a:pt x="3301" y="900"/>
                </a:cubicBezTo>
                <a:cubicBezTo>
                  <a:pt x="3299" y="899"/>
                  <a:pt x="3291" y="897"/>
                  <a:pt x="3282" y="895"/>
                </a:cubicBezTo>
                <a:cubicBezTo>
                  <a:pt x="3271" y="893"/>
                  <a:pt x="3267" y="891"/>
                  <a:pt x="3269" y="889"/>
                </a:cubicBezTo>
                <a:cubicBezTo>
                  <a:pt x="3271" y="888"/>
                  <a:pt x="3265" y="887"/>
                  <a:pt x="3256" y="889"/>
                </a:cubicBezTo>
                <a:cubicBezTo>
                  <a:pt x="3245" y="891"/>
                  <a:pt x="3239" y="890"/>
                  <a:pt x="3239" y="888"/>
                </a:cubicBezTo>
                <a:cubicBezTo>
                  <a:pt x="3239" y="886"/>
                  <a:pt x="3230" y="884"/>
                  <a:pt x="3220" y="884"/>
                </a:cubicBezTo>
                <a:cubicBezTo>
                  <a:pt x="3210" y="883"/>
                  <a:pt x="3189" y="881"/>
                  <a:pt x="3174" y="880"/>
                </a:cubicBezTo>
                <a:cubicBezTo>
                  <a:pt x="3159" y="879"/>
                  <a:pt x="3124" y="878"/>
                  <a:pt x="3097" y="878"/>
                </a:cubicBezTo>
                <a:cubicBezTo>
                  <a:pt x="3070" y="878"/>
                  <a:pt x="3045" y="876"/>
                  <a:pt x="3042" y="874"/>
                </a:cubicBezTo>
                <a:cubicBezTo>
                  <a:pt x="3039" y="872"/>
                  <a:pt x="3030" y="872"/>
                  <a:pt x="3021" y="874"/>
                </a:cubicBezTo>
                <a:cubicBezTo>
                  <a:pt x="3011" y="875"/>
                  <a:pt x="3005" y="875"/>
                  <a:pt x="3005" y="873"/>
                </a:cubicBezTo>
                <a:cubicBezTo>
                  <a:pt x="3005" y="869"/>
                  <a:pt x="3018" y="865"/>
                  <a:pt x="3036" y="864"/>
                </a:cubicBezTo>
                <a:cubicBezTo>
                  <a:pt x="3044" y="863"/>
                  <a:pt x="3053" y="862"/>
                  <a:pt x="3056" y="860"/>
                </a:cubicBezTo>
                <a:cubicBezTo>
                  <a:pt x="3063" y="858"/>
                  <a:pt x="3064" y="850"/>
                  <a:pt x="3058" y="848"/>
                </a:cubicBezTo>
                <a:cubicBezTo>
                  <a:pt x="3055" y="846"/>
                  <a:pt x="3056" y="845"/>
                  <a:pt x="3058" y="842"/>
                </a:cubicBezTo>
                <a:cubicBezTo>
                  <a:pt x="3061" y="839"/>
                  <a:pt x="3058" y="838"/>
                  <a:pt x="3043" y="840"/>
                </a:cubicBezTo>
                <a:cubicBezTo>
                  <a:pt x="3033" y="840"/>
                  <a:pt x="3020" y="841"/>
                  <a:pt x="3015" y="841"/>
                </a:cubicBezTo>
                <a:cubicBezTo>
                  <a:pt x="3005" y="841"/>
                  <a:pt x="3005" y="841"/>
                  <a:pt x="3010" y="835"/>
                </a:cubicBezTo>
                <a:cubicBezTo>
                  <a:pt x="3015" y="830"/>
                  <a:pt x="3015" y="830"/>
                  <a:pt x="3003" y="833"/>
                </a:cubicBezTo>
                <a:cubicBezTo>
                  <a:pt x="2986" y="836"/>
                  <a:pt x="2891" y="841"/>
                  <a:pt x="2889" y="839"/>
                </a:cubicBezTo>
                <a:cubicBezTo>
                  <a:pt x="2888" y="837"/>
                  <a:pt x="2892" y="831"/>
                  <a:pt x="2897" y="824"/>
                </a:cubicBezTo>
                <a:cubicBezTo>
                  <a:pt x="2906" y="814"/>
                  <a:pt x="2909" y="812"/>
                  <a:pt x="2916" y="813"/>
                </a:cubicBezTo>
                <a:cubicBezTo>
                  <a:pt x="2921" y="814"/>
                  <a:pt x="2940" y="814"/>
                  <a:pt x="2959" y="813"/>
                </a:cubicBezTo>
                <a:cubicBezTo>
                  <a:pt x="2977" y="812"/>
                  <a:pt x="3010" y="812"/>
                  <a:pt x="3032" y="812"/>
                </a:cubicBezTo>
                <a:cubicBezTo>
                  <a:pt x="3054" y="813"/>
                  <a:pt x="3096" y="814"/>
                  <a:pt x="3124" y="815"/>
                </a:cubicBezTo>
                <a:cubicBezTo>
                  <a:pt x="3191" y="816"/>
                  <a:pt x="3257" y="823"/>
                  <a:pt x="3282" y="832"/>
                </a:cubicBezTo>
                <a:cubicBezTo>
                  <a:pt x="3285" y="833"/>
                  <a:pt x="3288" y="832"/>
                  <a:pt x="3288" y="831"/>
                </a:cubicBezTo>
                <a:cubicBezTo>
                  <a:pt x="3288" y="829"/>
                  <a:pt x="3277" y="825"/>
                  <a:pt x="3265" y="822"/>
                </a:cubicBezTo>
                <a:cubicBezTo>
                  <a:pt x="3242" y="817"/>
                  <a:pt x="3242" y="817"/>
                  <a:pt x="3242" y="817"/>
                </a:cubicBezTo>
                <a:cubicBezTo>
                  <a:pt x="3256" y="812"/>
                  <a:pt x="3256" y="812"/>
                  <a:pt x="3256" y="812"/>
                </a:cubicBezTo>
                <a:cubicBezTo>
                  <a:pt x="3268" y="808"/>
                  <a:pt x="3265" y="808"/>
                  <a:pt x="3227" y="810"/>
                </a:cubicBezTo>
                <a:cubicBezTo>
                  <a:pt x="3196" y="811"/>
                  <a:pt x="3183" y="810"/>
                  <a:pt x="3173" y="806"/>
                </a:cubicBezTo>
                <a:cubicBezTo>
                  <a:pt x="3162" y="802"/>
                  <a:pt x="3147" y="801"/>
                  <a:pt x="3100" y="803"/>
                </a:cubicBezTo>
                <a:cubicBezTo>
                  <a:pt x="3068" y="804"/>
                  <a:pt x="3035" y="804"/>
                  <a:pt x="3026" y="803"/>
                </a:cubicBezTo>
                <a:cubicBezTo>
                  <a:pt x="3018" y="802"/>
                  <a:pt x="3014" y="800"/>
                  <a:pt x="3017" y="800"/>
                </a:cubicBezTo>
                <a:cubicBezTo>
                  <a:pt x="3020" y="799"/>
                  <a:pt x="3024" y="797"/>
                  <a:pt x="3026" y="794"/>
                </a:cubicBezTo>
                <a:cubicBezTo>
                  <a:pt x="3028" y="791"/>
                  <a:pt x="3031" y="788"/>
                  <a:pt x="3033" y="788"/>
                </a:cubicBezTo>
                <a:cubicBezTo>
                  <a:pt x="3035" y="788"/>
                  <a:pt x="3037" y="787"/>
                  <a:pt x="3037" y="785"/>
                </a:cubicBezTo>
                <a:cubicBezTo>
                  <a:pt x="3038" y="781"/>
                  <a:pt x="3072" y="765"/>
                  <a:pt x="3087" y="762"/>
                </a:cubicBezTo>
                <a:cubicBezTo>
                  <a:pt x="3095" y="761"/>
                  <a:pt x="3102" y="758"/>
                  <a:pt x="3102" y="757"/>
                </a:cubicBezTo>
                <a:cubicBezTo>
                  <a:pt x="3103" y="755"/>
                  <a:pt x="3107" y="753"/>
                  <a:pt x="3112" y="753"/>
                </a:cubicBezTo>
                <a:cubicBezTo>
                  <a:pt x="3116" y="753"/>
                  <a:pt x="3120" y="751"/>
                  <a:pt x="3121" y="750"/>
                </a:cubicBezTo>
                <a:cubicBezTo>
                  <a:pt x="3123" y="745"/>
                  <a:pt x="3141" y="741"/>
                  <a:pt x="3149" y="745"/>
                </a:cubicBezTo>
                <a:cubicBezTo>
                  <a:pt x="3158" y="749"/>
                  <a:pt x="3252" y="763"/>
                  <a:pt x="3261" y="762"/>
                </a:cubicBezTo>
                <a:cubicBezTo>
                  <a:pt x="3264" y="762"/>
                  <a:pt x="3259" y="760"/>
                  <a:pt x="3250" y="758"/>
                </a:cubicBezTo>
                <a:cubicBezTo>
                  <a:pt x="3241" y="756"/>
                  <a:pt x="3230" y="753"/>
                  <a:pt x="3225" y="751"/>
                </a:cubicBezTo>
                <a:cubicBezTo>
                  <a:pt x="3217" y="748"/>
                  <a:pt x="3217" y="748"/>
                  <a:pt x="3217" y="748"/>
                </a:cubicBezTo>
                <a:cubicBezTo>
                  <a:pt x="3225" y="747"/>
                  <a:pt x="3225" y="747"/>
                  <a:pt x="3225" y="747"/>
                </a:cubicBezTo>
                <a:cubicBezTo>
                  <a:pt x="3232" y="746"/>
                  <a:pt x="3232" y="746"/>
                  <a:pt x="3227" y="744"/>
                </a:cubicBezTo>
                <a:cubicBezTo>
                  <a:pt x="3224" y="742"/>
                  <a:pt x="3219" y="741"/>
                  <a:pt x="3215" y="741"/>
                </a:cubicBezTo>
                <a:cubicBezTo>
                  <a:pt x="3209" y="741"/>
                  <a:pt x="3209" y="742"/>
                  <a:pt x="3212" y="745"/>
                </a:cubicBezTo>
                <a:cubicBezTo>
                  <a:pt x="3217" y="749"/>
                  <a:pt x="3210" y="748"/>
                  <a:pt x="3183" y="740"/>
                </a:cubicBezTo>
                <a:cubicBezTo>
                  <a:pt x="3165" y="736"/>
                  <a:pt x="3165" y="736"/>
                  <a:pt x="3165" y="736"/>
                </a:cubicBezTo>
                <a:cubicBezTo>
                  <a:pt x="3174" y="725"/>
                  <a:pt x="3174" y="725"/>
                  <a:pt x="3174" y="725"/>
                </a:cubicBezTo>
                <a:cubicBezTo>
                  <a:pt x="3179" y="720"/>
                  <a:pt x="3184" y="711"/>
                  <a:pt x="3186" y="705"/>
                </a:cubicBezTo>
                <a:cubicBezTo>
                  <a:pt x="3187" y="699"/>
                  <a:pt x="3190" y="694"/>
                  <a:pt x="3191" y="694"/>
                </a:cubicBezTo>
                <a:cubicBezTo>
                  <a:pt x="3193" y="694"/>
                  <a:pt x="3193" y="692"/>
                  <a:pt x="3191" y="689"/>
                </a:cubicBezTo>
                <a:cubicBezTo>
                  <a:pt x="3183" y="679"/>
                  <a:pt x="3195" y="679"/>
                  <a:pt x="3217" y="689"/>
                </a:cubicBezTo>
                <a:cubicBezTo>
                  <a:pt x="3223" y="692"/>
                  <a:pt x="3232" y="696"/>
                  <a:pt x="3236" y="697"/>
                </a:cubicBezTo>
                <a:cubicBezTo>
                  <a:pt x="3244" y="698"/>
                  <a:pt x="3242" y="697"/>
                  <a:pt x="3229" y="691"/>
                </a:cubicBezTo>
                <a:cubicBezTo>
                  <a:pt x="3223" y="689"/>
                  <a:pt x="3223" y="688"/>
                  <a:pt x="3226" y="685"/>
                </a:cubicBezTo>
                <a:cubicBezTo>
                  <a:pt x="3229" y="683"/>
                  <a:pt x="3228" y="682"/>
                  <a:pt x="3223" y="682"/>
                </a:cubicBezTo>
                <a:cubicBezTo>
                  <a:pt x="3219" y="682"/>
                  <a:pt x="3211" y="680"/>
                  <a:pt x="3205" y="676"/>
                </a:cubicBezTo>
                <a:cubicBezTo>
                  <a:pt x="3194" y="670"/>
                  <a:pt x="3194" y="670"/>
                  <a:pt x="3194" y="670"/>
                </a:cubicBezTo>
                <a:cubicBezTo>
                  <a:pt x="3202" y="670"/>
                  <a:pt x="3202" y="670"/>
                  <a:pt x="3202" y="670"/>
                </a:cubicBezTo>
                <a:cubicBezTo>
                  <a:pt x="3206" y="669"/>
                  <a:pt x="3214" y="670"/>
                  <a:pt x="3220" y="672"/>
                </a:cubicBezTo>
                <a:cubicBezTo>
                  <a:pt x="3239" y="678"/>
                  <a:pt x="3278" y="685"/>
                  <a:pt x="3278" y="682"/>
                </a:cubicBezTo>
                <a:cubicBezTo>
                  <a:pt x="3278" y="680"/>
                  <a:pt x="3281" y="679"/>
                  <a:pt x="3284" y="679"/>
                </a:cubicBezTo>
                <a:cubicBezTo>
                  <a:pt x="3293" y="678"/>
                  <a:pt x="3293" y="673"/>
                  <a:pt x="3285" y="671"/>
                </a:cubicBezTo>
                <a:cubicBezTo>
                  <a:pt x="3273" y="667"/>
                  <a:pt x="3281" y="666"/>
                  <a:pt x="3302" y="668"/>
                </a:cubicBezTo>
                <a:cubicBezTo>
                  <a:pt x="3313" y="669"/>
                  <a:pt x="3347" y="671"/>
                  <a:pt x="3377" y="672"/>
                </a:cubicBezTo>
                <a:cubicBezTo>
                  <a:pt x="3407" y="674"/>
                  <a:pt x="3435" y="676"/>
                  <a:pt x="3439" y="676"/>
                </a:cubicBezTo>
                <a:cubicBezTo>
                  <a:pt x="3446" y="678"/>
                  <a:pt x="3446" y="678"/>
                  <a:pt x="3438" y="673"/>
                </a:cubicBezTo>
                <a:cubicBezTo>
                  <a:pt x="3427" y="666"/>
                  <a:pt x="3428" y="661"/>
                  <a:pt x="3439" y="663"/>
                </a:cubicBezTo>
                <a:cubicBezTo>
                  <a:pt x="3455" y="666"/>
                  <a:pt x="3445" y="661"/>
                  <a:pt x="3423" y="655"/>
                </a:cubicBezTo>
                <a:cubicBezTo>
                  <a:pt x="3398" y="648"/>
                  <a:pt x="3355" y="643"/>
                  <a:pt x="3353" y="646"/>
                </a:cubicBezTo>
                <a:cubicBezTo>
                  <a:pt x="3352" y="647"/>
                  <a:pt x="3354" y="648"/>
                  <a:pt x="3357" y="647"/>
                </a:cubicBezTo>
                <a:cubicBezTo>
                  <a:pt x="3368" y="647"/>
                  <a:pt x="3367" y="654"/>
                  <a:pt x="3357" y="655"/>
                </a:cubicBezTo>
                <a:cubicBezTo>
                  <a:pt x="3346" y="656"/>
                  <a:pt x="3346" y="656"/>
                  <a:pt x="3346" y="656"/>
                </a:cubicBezTo>
                <a:cubicBezTo>
                  <a:pt x="3357" y="658"/>
                  <a:pt x="3357" y="658"/>
                  <a:pt x="3357" y="658"/>
                </a:cubicBezTo>
                <a:cubicBezTo>
                  <a:pt x="3363" y="658"/>
                  <a:pt x="3345" y="660"/>
                  <a:pt x="3316" y="661"/>
                </a:cubicBezTo>
                <a:cubicBezTo>
                  <a:pt x="3272" y="662"/>
                  <a:pt x="3260" y="661"/>
                  <a:pt x="3235" y="655"/>
                </a:cubicBezTo>
                <a:cubicBezTo>
                  <a:pt x="3219" y="651"/>
                  <a:pt x="3205" y="646"/>
                  <a:pt x="3203" y="643"/>
                </a:cubicBezTo>
                <a:cubicBezTo>
                  <a:pt x="3201" y="641"/>
                  <a:pt x="3191" y="637"/>
                  <a:pt x="3181" y="634"/>
                </a:cubicBezTo>
                <a:cubicBezTo>
                  <a:pt x="3170" y="632"/>
                  <a:pt x="3156" y="628"/>
                  <a:pt x="3150" y="624"/>
                </a:cubicBezTo>
                <a:cubicBezTo>
                  <a:pt x="3132" y="615"/>
                  <a:pt x="3117" y="611"/>
                  <a:pt x="3104" y="613"/>
                </a:cubicBezTo>
                <a:cubicBezTo>
                  <a:pt x="3095" y="615"/>
                  <a:pt x="3092" y="614"/>
                  <a:pt x="3091" y="609"/>
                </a:cubicBezTo>
                <a:cubicBezTo>
                  <a:pt x="3089" y="601"/>
                  <a:pt x="3095" y="601"/>
                  <a:pt x="3118" y="608"/>
                </a:cubicBezTo>
                <a:cubicBezTo>
                  <a:pt x="3128" y="612"/>
                  <a:pt x="3144" y="614"/>
                  <a:pt x="3154" y="614"/>
                </a:cubicBezTo>
                <a:cubicBezTo>
                  <a:pt x="3163" y="614"/>
                  <a:pt x="3173" y="614"/>
                  <a:pt x="3176" y="616"/>
                </a:cubicBezTo>
                <a:cubicBezTo>
                  <a:pt x="3190" y="624"/>
                  <a:pt x="3221" y="637"/>
                  <a:pt x="3229" y="638"/>
                </a:cubicBezTo>
                <a:cubicBezTo>
                  <a:pt x="3240" y="640"/>
                  <a:pt x="3237" y="639"/>
                  <a:pt x="3213" y="627"/>
                </a:cubicBezTo>
                <a:cubicBezTo>
                  <a:pt x="3201" y="622"/>
                  <a:pt x="3198" y="619"/>
                  <a:pt x="3196" y="610"/>
                </a:cubicBezTo>
                <a:cubicBezTo>
                  <a:pt x="3195" y="604"/>
                  <a:pt x="3192" y="595"/>
                  <a:pt x="3190" y="590"/>
                </a:cubicBezTo>
                <a:cubicBezTo>
                  <a:pt x="3185" y="581"/>
                  <a:pt x="3185" y="581"/>
                  <a:pt x="3185" y="581"/>
                </a:cubicBezTo>
                <a:cubicBezTo>
                  <a:pt x="3196" y="580"/>
                  <a:pt x="3196" y="580"/>
                  <a:pt x="3196" y="580"/>
                </a:cubicBezTo>
                <a:cubicBezTo>
                  <a:pt x="3202" y="580"/>
                  <a:pt x="3220" y="584"/>
                  <a:pt x="3236" y="589"/>
                </a:cubicBezTo>
                <a:cubicBezTo>
                  <a:pt x="3266" y="597"/>
                  <a:pt x="3283" y="599"/>
                  <a:pt x="3280" y="594"/>
                </a:cubicBezTo>
                <a:cubicBezTo>
                  <a:pt x="3279" y="592"/>
                  <a:pt x="3274" y="590"/>
                  <a:pt x="3267" y="589"/>
                </a:cubicBezTo>
                <a:cubicBezTo>
                  <a:pt x="3258" y="588"/>
                  <a:pt x="3248" y="583"/>
                  <a:pt x="3240" y="575"/>
                </a:cubicBezTo>
                <a:cubicBezTo>
                  <a:pt x="3239" y="575"/>
                  <a:pt x="3240" y="573"/>
                  <a:pt x="3241" y="572"/>
                </a:cubicBezTo>
                <a:cubicBezTo>
                  <a:pt x="3243" y="570"/>
                  <a:pt x="3238" y="569"/>
                  <a:pt x="3230" y="569"/>
                </a:cubicBezTo>
                <a:cubicBezTo>
                  <a:pt x="3222" y="569"/>
                  <a:pt x="3210" y="567"/>
                  <a:pt x="3203" y="565"/>
                </a:cubicBezTo>
                <a:cubicBezTo>
                  <a:pt x="3191" y="561"/>
                  <a:pt x="3139" y="550"/>
                  <a:pt x="3121" y="548"/>
                </a:cubicBezTo>
                <a:cubicBezTo>
                  <a:pt x="3110" y="547"/>
                  <a:pt x="3104" y="540"/>
                  <a:pt x="3111" y="535"/>
                </a:cubicBezTo>
                <a:cubicBezTo>
                  <a:pt x="3113" y="533"/>
                  <a:pt x="3117" y="533"/>
                  <a:pt x="3120" y="536"/>
                </a:cubicBezTo>
                <a:cubicBezTo>
                  <a:pt x="3127" y="541"/>
                  <a:pt x="3131" y="540"/>
                  <a:pt x="3131" y="534"/>
                </a:cubicBezTo>
                <a:cubicBezTo>
                  <a:pt x="3130" y="531"/>
                  <a:pt x="3128" y="529"/>
                  <a:pt x="3125" y="529"/>
                </a:cubicBezTo>
                <a:cubicBezTo>
                  <a:pt x="3122" y="529"/>
                  <a:pt x="3119" y="527"/>
                  <a:pt x="3119" y="524"/>
                </a:cubicBezTo>
                <a:cubicBezTo>
                  <a:pt x="3119" y="520"/>
                  <a:pt x="3123" y="519"/>
                  <a:pt x="3141" y="520"/>
                </a:cubicBezTo>
                <a:cubicBezTo>
                  <a:pt x="3167" y="520"/>
                  <a:pt x="3223" y="524"/>
                  <a:pt x="3227" y="525"/>
                </a:cubicBezTo>
                <a:cubicBezTo>
                  <a:pt x="3229" y="526"/>
                  <a:pt x="3233" y="524"/>
                  <a:pt x="3237" y="521"/>
                </a:cubicBezTo>
                <a:cubicBezTo>
                  <a:pt x="3242" y="517"/>
                  <a:pt x="3242" y="516"/>
                  <a:pt x="3238" y="516"/>
                </a:cubicBezTo>
                <a:cubicBezTo>
                  <a:pt x="3236" y="516"/>
                  <a:pt x="3234" y="515"/>
                  <a:pt x="3234" y="512"/>
                </a:cubicBezTo>
                <a:cubicBezTo>
                  <a:pt x="3234" y="503"/>
                  <a:pt x="3233" y="499"/>
                  <a:pt x="3227" y="500"/>
                </a:cubicBezTo>
                <a:cubicBezTo>
                  <a:pt x="3221" y="500"/>
                  <a:pt x="3220" y="512"/>
                  <a:pt x="3226" y="515"/>
                </a:cubicBezTo>
                <a:cubicBezTo>
                  <a:pt x="3228" y="516"/>
                  <a:pt x="3217" y="516"/>
                  <a:pt x="3201" y="515"/>
                </a:cubicBezTo>
                <a:cubicBezTo>
                  <a:pt x="3185" y="515"/>
                  <a:pt x="3159" y="515"/>
                  <a:pt x="3143" y="516"/>
                </a:cubicBezTo>
                <a:cubicBezTo>
                  <a:pt x="3120" y="517"/>
                  <a:pt x="3114" y="517"/>
                  <a:pt x="3114" y="513"/>
                </a:cubicBezTo>
                <a:cubicBezTo>
                  <a:pt x="3115" y="510"/>
                  <a:pt x="3113" y="509"/>
                  <a:pt x="3107" y="509"/>
                </a:cubicBezTo>
                <a:cubicBezTo>
                  <a:pt x="3102" y="510"/>
                  <a:pt x="3099" y="508"/>
                  <a:pt x="3099" y="505"/>
                </a:cubicBezTo>
                <a:cubicBezTo>
                  <a:pt x="3099" y="502"/>
                  <a:pt x="3100" y="499"/>
                  <a:pt x="3101" y="499"/>
                </a:cubicBezTo>
                <a:cubicBezTo>
                  <a:pt x="3107" y="499"/>
                  <a:pt x="3104" y="489"/>
                  <a:pt x="3096" y="481"/>
                </a:cubicBezTo>
                <a:cubicBezTo>
                  <a:pt x="3092" y="476"/>
                  <a:pt x="3089" y="472"/>
                  <a:pt x="3089" y="471"/>
                </a:cubicBezTo>
                <a:cubicBezTo>
                  <a:pt x="3090" y="470"/>
                  <a:pt x="3097" y="467"/>
                  <a:pt x="3105" y="463"/>
                </a:cubicBezTo>
                <a:cubicBezTo>
                  <a:pt x="3120" y="457"/>
                  <a:pt x="3120" y="457"/>
                  <a:pt x="3120" y="457"/>
                </a:cubicBezTo>
                <a:cubicBezTo>
                  <a:pt x="3099" y="460"/>
                  <a:pt x="3099" y="460"/>
                  <a:pt x="3099" y="460"/>
                </a:cubicBezTo>
                <a:cubicBezTo>
                  <a:pt x="3087" y="461"/>
                  <a:pt x="3077" y="461"/>
                  <a:pt x="3076" y="459"/>
                </a:cubicBezTo>
                <a:cubicBezTo>
                  <a:pt x="3075" y="457"/>
                  <a:pt x="3077" y="457"/>
                  <a:pt x="3079" y="458"/>
                </a:cubicBezTo>
                <a:cubicBezTo>
                  <a:pt x="3083" y="460"/>
                  <a:pt x="3083" y="459"/>
                  <a:pt x="3078" y="453"/>
                </a:cubicBezTo>
                <a:cubicBezTo>
                  <a:pt x="3071" y="445"/>
                  <a:pt x="3070" y="442"/>
                  <a:pt x="3073" y="432"/>
                </a:cubicBezTo>
                <a:cubicBezTo>
                  <a:pt x="3076" y="426"/>
                  <a:pt x="3069" y="421"/>
                  <a:pt x="3040" y="410"/>
                </a:cubicBezTo>
                <a:cubicBezTo>
                  <a:pt x="3035" y="408"/>
                  <a:pt x="3031" y="405"/>
                  <a:pt x="3031" y="403"/>
                </a:cubicBezTo>
                <a:cubicBezTo>
                  <a:pt x="3031" y="402"/>
                  <a:pt x="3028" y="400"/>
                  <a:pt x="3025" y="399"/>
                </a:cubicBezTo>
                <a:cubicBezTo>
                  <a:pt x="3021" y="398"/>
                  <a:pt x="3026" y="398"/>
                  <a:pt x="3036" y="398"/>
                </a:cubicBezTo>
                <a:cubicBezTo>
                  <a:pt x="3046" y="399"/>
                  <a:pt x="3056" y="401"/>
                  <a:pt x="3059" y="402"/>
                </a:cubicBezTo>
                <a:cubicBezTo>
                  <a:pt x="3069" y="408"/>
                  <a:pt x="3069" y="400"/>
                  <a:pt x="3060" y="384"/>
                </a:cubicBezTo>
                <a:cubicBezTo>
                  <a:pt x="3051" y="368"/>
                  <a:pt x="3051" y="368"/>
                  <a:pt x="3051" y="368"/>
                </a:cubicBezTo>
                <a:cubicBezTo>
                  <a:pt x="3060" y="367"/>
                  <a:pt x="3060" y="367"/>
                  <a:pt x="3060" y="367"/>
                </a:cubicBezTo>
                <a:cubicBezTo>
                  <a:pt x="3069" y="366"/>
                  <a:pt x="3069" y="366"/>
                  <a:pt x="3069" y="366"/>
                </a:cubicBezTo>
                <a:cubicBezTo>
                  <a:pt x="3059" y="363"/>
                  <a:pt x="3059" y="363"/>
                  <a:pt x="3059" y="363"/>
                </a:cubicBezTo>
                <a:cubicBezTo>
                  <a:pt x="3047" y="359"/>
                  <a:pt x="3031" y="348"/>
                  <a:pt x="3023" y="338"/>
                </a:cubicBezTo>
                <a:cubicBezTo>
                  <a:pt x="3018" y="331"/>
                  <a:pt x="3018" y="331"/>
                  <a:pt x="3018" y="331"/>
                </a:cubicBezTo>
                <a:cubicBezTo>
                  <a:pt x="3029" y="333"/>
                  <a:pt x="3029" y="333"/>
                  <a:pt x="3029" y="333"/>
                </a:cubicBezTo>
                <a:cubicBezTo>
                  <a:pt x="3041" y="334"/>
                  <a:pt x="3063" y="335"/>
                  <a:pt x="3149" y="335"/>
                </a:cubicBezTo>
                <a:cubicBezTo>
                  <a:pt x="3183" y="336"/>
                  <a:pt x="3211" y="336"/>
                  <a:pt x="3214" y="337"/>
                </a:cubicBezTo>
                <a:cubicBezTo>
                  <a:pt x="3216" y="338"/>
                  <a:pt x="3230" y="339"/>
                  <a:pt x="3244" y="339"/>
                </a:cubicBezTo>
                <a:cubicBezTo>
                  <a:pt x="3258" y="339"/>
                  <a:pt x="3274" y="341"/>
                  <a:pt x="3280" y="342"/>
                </a:cubicBezTo>
                <a:cubicBezTo>
                  <a:pt x="3287" y="344"/>
                  <a:pt x="3292" y="344"/>
                  <a:pt x="3294" y="342"/>
                </a:cubicBezTo>
                <a:cubicBezTo>
                  <a:pt x="3296" y="340"/>
                  <a:pt x="3301" y="338"/>
                  <a:pt x="3305" y="337"/>
                </a:cubicBezTo>
                <a:cubicBezTo>
                  <a:pt x="3313" y="335"/>
                  <a:pt x="3313" y="335"/>
                  <a:pt x="3303" y="335"/>
                </a:cubicBezTo>
                <a:cubicBezTo>
                  <a:pt x="3298" y="335"/>
                  <a:pt x="3284" y="333"/>
                  <a:pt x="3273" y="331"/>
                </a:cubicBezTo>
                <a:cubicBezTo>
                  <a:pt x="3250" y="326"/>
                  <a:pt x="3142" y="322"/>
                  <a:pt x="3108" y="323"/>
                </a:cubicBezTo>
                <a:cubicBezTo>
                  <a:pt x="3099" y="324"/>
                  <a:pt x="3072" y="323"/>
                  <a:pt x="3048" y="322"/>
                </a:cubicBezTo>
                <a:cubicBezTo>
                  <a:pt x="3003" y="319"/>
                  <a:pt x="2997" y="317"/>
                  <a:pt x="2983" y="300"/>
                </a:cubicBezTo>
                <a:cubicBezTo>
                  <a:pt x="2979" y="296"/>
                  <a:pt x="2975" y="293"/>
                  <a:pt x="2972" y="293"/>
                </a:cubicBezTo>
                <a:cubicBezTo>
                  <a:pt x="2970" y="293"/>
                  <a:pt x="2961" y="289"/>
                  <a:pt x="2952" y="285"/>
                </a:cubicBezTo>
                <a:cubicBezTo>
                  <a:pt x="2938" y="277"/>
                  <a:pt x="2937" y="276"/>
                  <a:pt x="2942" y="275"/>
                </a:cubicBezTo>
                <a:cubicBezTo>
                  <a:pt x="2950" y="273"/>
                  <a:pt x="2979" y="286"/>
                  <a:pt x="2983" y="292"/>
                </a:cubicBezTo>
                <a:cubicBezTo>
                  <a:pt x="2984" y="294"/>
                  <a:pt x="2988" y="295"/>
                  <a:pt x="2992" y="295"/>
                </a:cubicBezTo>
                <a:cubicBezTo>
                  <a:pt x="2998" y="294"/>
                  <a:pt x="2998" y="294"/>
                  <a:pt x="2994" y="293"/>
                </a:cubicBezTo>
                <a:cubicBezTo>
                  <a:pt x="2991" y="292"/>
                  <a:pt x="2985" y="289"/>
                  <a:pt x="2981" y="286"/>
                </a:cubicBezTo>
                <a:cubicBezTo>
                  <a:pt x="2967" y="274"/>
                  <a:pt x="2926" y="258"/>
                  <a:pt x="2914" y="259"/>
                </a:cubicBezTo>
                <a:cubicBezTo>
                  <a:pt x="2907" y="259"/>
                  <a:pt x="2892" y="256"/>
                  <a:pt x="2877" y="250"/>
                </a:cubicBezTo>
                <a:cubicBezTo>
                  <a:pt x="2849" y="239"/>
                  <a:pt x="2837" y="239"/>
                  <a:pt x="2749" y="241"/>
                </a:cubicBezTo>
                <a:cubicBezTo>
                  <a:pt x="2721" y="242"/>
                  <a:pt x="2678" y="242"/>
                  <a:pt x="2653" y="242"/>
                </a:cubicBezTo>
                <a:cubicBezTo>
                  <a:pt x="2552" y="238"/>
                  <a:pt x="2472" y="240"/>
                  <a:pt x="2326" y="246"/>
                </a:cubicBezTo>
                <a:cubicBezTo>
                  <a:pt x="2242" y="250"/>
                  <a:pt x="2162" y="252"/>
                  <a:pt x="2147" y="252"/>
                </a:cubicBezTo>
                <a:cubicBezTo>
                  <a:pt x="2133" y="251"/>
                  <a:pt x="2113" y="252"/>
                  <a:pt x="2103" y="252"/>
                </a:cubicBezTo>
                <a:cubicBezTo>
                  <a:pt x="1987" y="263"/>
                  <a:pt x="1606" y="277"/>
                  <a:pt x="1606" y="271"/>
                </a:cubicBezTo>
                <a:cubicBezTo>
                  <a:pt x="1606" y="269"/>
                  <a:pt x="1604" y="269"/>
                  <a:pt x="1603" y="271"/>
                </a:cubicBezTo>
                <a:cubicBezTo>
                  <a:pt x="1601" y="272"/>
                  <a:pt x="1583" y="275"/>
                  <a:pt x="1564" y="276"/>
                </a:cubicBezTo>
                <a:cubicBezTo>
                  <a:pt x="1544" y="277"/>
                  <a:pt x="1511" y="280"/>
                  <a:pt x="1489" y="283"/>
                </a:cubicBezTo>
                <a:cubicBezTo>
                  <a:pt x="1408" y="291"/>
                  <a:pt x="1353" y="295"/>
                  <a:pt x="1352" y="292"/>
                </a:cubicBezTo>
                <a:cubicBezTo>
                  <a:pt x="1352" y="290"/>
                  <a:pt x="1351" y="289"/>
                  <a:pt x="1350" y="290"/>
                </a:cubicBezTo>
                <a:cubicBezTo>
                  <a:pt x="1349" y="291"/>
                  <a:pt x="1347" y="291"/>
                  <a:pt x="1346" y="289"/>
                </a:cubicBezTo>
                <a:cubicBezTo>
                  <a:pt x="1344" y="287"/>
                  <a:pt x="1346" y="285"/>
                  <a:pt x="1349" y="285"/>
                </a:cubicBezTo>
                <a:cubicBezTo>
                  <a:pt x="1351" y="285"/>
                  <a:pt x="1356" y="282"/>
                  <a:pt x="1360" y="279"/>
                </a:cubicBezTo>
                <a:cubicBezTo>
                  <a:pt x="1363" y="276"/>
                  <a:pt x="1368" y="274"/>
                  <a:pt x="1371" y="274"/>
                </a:cubicBezTo>
                <a:cubicBezTo>
                  <a:pt x="1375" y="274"/>
                  <a:pt x="1381" y="273"/>
                  <a:pt x="1384" y="270"/>
                </a:cubicBezTo>
                <a:cubicBezTo>
                  <a:pt x="1395" y="264"/>
                  <a:pt x="1462" y="251"/>
                  <a:pt x="1482" y="252"/>
                </a:cubicBezTo>
                <a:cubicBezTo>
                  <a:pt x="1522" y="254"/>
                  <a:pt x="1562" y="253"/>
                  <a:pt x="1560" y="251"/>
                </a:cubicBezTo>
                <a:cubicBezTo>
                  <a:pt x="1558" y="247"/>
                  <a:pt x="1601" y="241"/>
                  <a:pt x="1636" y="239"/>
                </a:cubicBezTo>
                <a:cubicBezTo>
                  <a:pt x="1653" y="238"/>
                  <a:pt x="1659" y="237"/>
                  <a:pt x="1656" y="235"/>
                </a:cubicBezTo>
                <a:cubicBezTo>
                  <a:pt x="1654" y="233"/>
                  <a:pt x="1644" y="232"/>
                  <a:pt x="1635" y="232"/>
                </a:cubicBezTo>
                <a:cubicBezTo>
                  <a:pt x="1625" y="233"/>
                  <a:pt x="1618" y="232"/>
                  <a:pt x="1619" y="230"/>
                </a:cubicBezTo>
                <a:cubicBezTo>
                  <a:pt x="1620" y="229"/>
                  <a:pt x="1618" y="226"/>
                  <a:pt x="1615" y="226"/>
                </a:cubicBezTo>
                <a:cubicBezTo>
                  <a:pt x="1612" y="225"/>
                  <a:pt x="1609" y="226"/>
                  <a:pt x="1609" y="227"/>
                </a:cubicBezTo>
                <a:cubicBezTo>
                  <a:pt x="1608" y="230"/>
                  <a:pt x="1476" y="239"/>
                  <a:pt x="1474" y="236"/>
                </a:cubicBezTo>
                <a:cubicBezTo>
                  <a:pt x="1471" y="233"/>
                  <a:pt x="1541" y="225"/>
                  <a:pt x="1604" y="222"/>
                </a:cubicBezTo>
                <a:cubicBezTo>
                  <a:pt x="1641" y="220"/>
                  <a:pt x="1671" y="217"/>
                  <a:pt x="1670" y="216"/>
                </a:cubicBezTo>
                <a:cubicBezTo>
                  <a:pt x="1669" y="215"/>
                  <a:pt x="1672" y="214"/>
                  <a:pt x="1677" y="215"/>
                </a:cubicBezTo>
                <a:cubicBezTo>
                  <a:pt x="1682" y="216"/>
                  <a:pt x="1685" y="216"/>
                  <a:pt x="1685" y="213"/>
                </a:cubicBezTo>
                <a:cubicBezTo>
                  <a:pt x="1685" y="209"/>
                  <a:pt x="1681" y="208"/>
                  <a:pt x="1676" y="209"/>
                </a:cubicBezTo>
                <a:cubicBezTo>
                  <a:pt x="1667" y="212"/>
                  <a:pt x="1534" y="219"/>
                  <a:pt x="1533" y="217"/>
                </a:cubicBezTo>
                <a:cubicBezTo>
                  <a:pt x="1530" y="211"/>
                  <a:pt x="1607" y="198"/>
                  <a:pt x="1662" y="195"/>
                </a:cubicBezTo>
                <a:cubicBezTo>
                  <a:pt x="1710" y="193"/>
                  <a:pt x="1710" y="193"/>
                  <a:pt x="1686" y="191"/>
                </a:cubicBezTo>
                <a:cubicBezTo>
                  <a:pt x="1661" y="188"/>
                  <a:pt x="1661" y="188"/>
                  <a:pt x="1661" y="188"/>
                </a:cubicBezTo>
                <a:cubicBezTo>
                  <a:pt x="1683" y="184"/>
                  <a:pt x="1683" y="184"/>
                  <a:pt x="1683" y="184"/>
                </a:cubicBezTo>
                <a:cubicBezTo>
                  <a:pt x="1695" y="182"/>
                  <a:pt x="1719" y="180"/>
                  <a:pt x="1736" y="179"/>
                </a:cubicBezTo>
                <a:cubicBezTo>
                  <a:pt x="1772" y="177"/>
                  <a:pt x="1797" y="173"/>
                  <a:pt x="1788" y="169"/>
                </a:cubicBezTo>
                <a:cubicBezTo>
                  <a:pt x="1785" y="168"/>
                  <a:pt x="1769" y="168"/>
                  <a:pt x="1753" y="170"/>
                </a:cubicBezTo>
                <a:cubicBezTo>
                  <a:pt x="1736" y="172"/>
                  <a:pt x="1684" y="175"/>
                  <a:pt x="1636" y="176"/>
                </a:cubicBezTo>
                <a:cubicBezTo>
                  <a:pt x="1551" y="178"/>
                  <a:pt x="1549" y="178"/>
                  <a:pt x="1547" y="171"/>
                </a:cubicBezTo>
                <a:cubicBezTo>
                  <a:pt x="1545" y="164"/>
                  <a:pt x="1545" y="164"/>
                  <a:pt x="1543" y="172"/>
                </a:cubicBezTo>
                <a:cubicBezTo>
                  <a:pt x="1542" y="176"/>
                  <a:pt x="1540" y="178"/>
                  <a:pt x="1538" y="177"/>
                </a:cubicBezTo>
                <a:cubicBezTo>
                  <a:pt x="1536" y="176"/>
                  <a:pt x="1534" y="177"/>
                  <a:pt x="1533" y="178"/>
                </a:cubicBezTo>
                <a:cubicBezTo>
                  <a:pt x="1532" y="183"/>
                  <a:pt x="1473" y="189"/>
                  <a:pt x="1473" y="185"/>
                </a:cubicBezTo>
                <a:cubicBezTo>
                  <a:pt x="1473" y="184"/>
                  <a:pt x="1475" y="182"/>
                  <a:pt x="1478" y="182"/>
                </a:cubicBezTo>
                <a:cubicBezTo>
                  <a:pt x="1481" y="182"/>
                  <a:pt x="1484" y="180"/>
                  <a:pt x="1484" y="178"/>
                </a:cubicBezTo>
                <a:cubicBezTo>
                  <a:pt x="1484" y="177"/>
                  <a:pt x="1488" y="175"/>
                  <a:pt x="1493" y="175"/>
                </a:cubicBezTo>
                <a:cubicBezTo>
                  <a:pt x="1498" y="174"/>
                  <a:pt x="1503" y="172"/>
                  <a:pt x="1504" y="170"/>
                </a:cubicBezTo>
                <a:cubicBezTo>
                  <a:pt x="1505" y="168"/>
                  <a:pt x="1502" y="167"/>
                  <a:pt x="1498" y="167"/>
                </a:cubicBezTo>
                <a:cubicBezTo>
                  <a:pt x="1493" y="167"/>
                  <a:pt x="1484" y="167"/>
                  <a:pt x="1478" y="168"/>
                </a:cubicBezTo>
                <a:cubicBezTo>
                  <a:pt x="1471" y="168"/>
                  <a:pt x="1456" y="169"/>
                  <a:pt x="1444" y="171"/>
                </a:cubicBezTo>
                <a:cubicBezTo>
                  <a:pt x="1429" y="174"/>
                  <a:pt x="1424" y="174"/>
                  <a:pt x="1427" y="171"/>
                </a:cubicBezTo>
                <a:cubicBezTo>
                  <a:pt x="1432" y="168"/>
                  <a:pt x="1432" y="168"/>
                  <a:pt x="1425" y="168"/>
                </a:cubicBezTo>
                <a:cubicBezTo>
                  <a:pt x="1420" y="168"/>
                  <a:pt x="1418" y="170"/>
                  <a:pt x="1419" y="172"/>
                </a:cubicBezTo>
                <a:cubicBezTo>
                  <a:pt x="1421" y="174"/>
                  <a:pt x="1405" y="173"/>
                  <a:pt x="1401" y="170"/>
                </a:cubicBezTo>
                <a:cubicBezTo>
                  <a:pt x="1396" y="165"/>
                  <a:pt x="1412" y="162"/>
                  <a:pt x="1461" y="157"/>
                </a:cubicBezTo>
                <a:cubicBezTo>
                  <a:pt x="1496" y="154"/>
                  <a:pt x="1500" y="154"/>
                  <a:pt x="1495" y="159"/>
                </a:cubicBezTo>
                <a:cubicBezTo>
                  <a:pt x="1490" y="164"/>
                  <a:pt x="1491" y="164"/>
                  <a:pt x="1499" y="164"/>
                </a:cubicBezTo>
                <a:cubicBezTo>
                  <a:pt x="1504" y="164"/>
                  <a:pt x="1508" y="162"/>
                  <a:pt x="1507" y="160"/>
                </a:cubicBezTo>
                <a:cubicBezTo>
                  <a:pt x="1507" y="155"/>
                  <a:pt x="1533" y="151"/>
                  <a:pt x="1540" y="155"/>
                </a:cubicBezTo>
                <a:cubicBezTo>
                  <a:pt x="1547" y="158"/>
                  <a:pt x="1547" y="158"/>
                  <a:pt x="1541" y="153"/>
                </a:cubicBezTo>
                <a:cubicBezTo>
                  <a:pt x="1536" y="149"/>
                  <a:pt x="1537" y="148"/>
                  <a:pt x="1558" y="147"/>
                </a:cubicBezTo>
                <a:cubicBezTo>
                  <a:pt x="1573" y="146"/>
                  <a:pt x="1578" y="147"/>
                  <a:pt x="1575" y="150"/>
                </a:cubicBezTo>
                <a:cubicBezTo>
                  <a:pt x="1572" y="152"/>
                  <a:pt x="1573" y="153"/>
                  <a:pt x="1579" y="153"/>
                </a:cubicBezTo>
                <a:cubicBezTo>
                  <a:pt x="1584" y="153"/>
                  <a:pt x="1586" y="151"/>
                  <a:pt x="1585" y="149"/>
                </a:cubicBezTo>
                <a:cubicBezTo>
                  <a:pt x="1583" y="146"/>
                  <a:pt x="1584" y="146"/>
                  <a:pt x="1589" y="149"/>
                </a:cubicBezTo>
                <a:cubicBezTo>
                  <a:pt x="1592" y="151"/>
                  <a:pt x="1596" y="151"/>
                  <a:pt x="1598" y="150"/>
                </a:cubicBezTo>
                <a:cubicBezTo>
                  <a:pt x="1602" y="146"/>
                  <a:pt x="1619" y="145"/>
                  <a:pt x="1638" y="148"/>
                </a:cubicBezTo>
                <a:cubicBezTo>
                  <a:pt x="1656" y="150"/>
                  <a:pt x="1656" y="150"/>
                  <a:pt x="1648" y="155"/>
                </a:cubicBezTo>
                <a:cubicBezTo>
                  <a:pt x="1638" y="161"/>
                  <a:pt x="1646" y="161"/>
                  <a:pt x="1658" y="155"/>
                </a:cubicBezTo>
                <a:cubicBezTo>
                  <a:pt x="1664" y="152"/>
                  <a:pt x="1665" y="150"/>
                  <a:pt x="1662" y="148"/>
                </a:cubicBezTo>
                <a:cubicBezTo>
                  <a:pt x="1660" y="146"/>
                  <a:pt x="1663" y="145"/>
                  <a:pt x="1671" y="144"/>
                </a:cubicBezTo>
                <a:cubicBezTo>
                  <a:pt x="1683" y="143"/>
                  <a:pt x="1683" y="143"/>
                  <a:pt x="1683" y="143"/>
                </a:cubicBezTo>
                <a:cubicBezTo>
                  <a:pt x="1672" y="141"/>
                  <a:pt x="1672" y="141"/>
                  <a:pt x="1672" y="141"/>
                </a:cubicBezTo>
                <a:cubicBezTo>
                  <a:pt x="1650" y="138"/>
                  <a:pt x="1673" y="133"/>
                  <a:pt x="1736" y="128"/>
                </a:cubicBezTo>
                <a:cubicBezTo>
                  <a:pt x="1794" y="123"/>
                  <a:pt x="1796" y="122"/>
                  <a:pt x="1769" y="121"/>
                </a:cubicBezTo>
                <a:cubicBezTo>
                  <a:pt x="1754" y="121"/>
                  <a:pt x="1695" y="123"/>
                  <a:pt x="1639" y="128"/>
                </a:cubicBezTo>
                <a:cubicBezTo>
                  <a:pt x="1497" y="138"/>
                  <a:pt x="1457" y="134"/>
                  <a:pt x="1561" y="120"/>
                </a:cubicBezTo>
                <a:cubicBezTo>
                  <a:pt x="1601" y="114"/>
                  <a:pt x="1617" y="110"/>
                  <a:pt x="1600" y="110"/>
                </a:cubicBezTo>
                <a:cubicBezTo>
                  <a:pt x="1597" y="110"/>
                  <a:pt x="1586" y="110"/>
                  <a:pt x="1576" y="110"/>
                </a:cubicBezTo>
                <a:cubicBezTo>
                  <a:pt x="1566" y="110"/>
                  <a:pt x="1557" y="111"/>
                  <a:pt x="1555" y="114"/>
                </a:cubicBezTo>
                <a:cubicBezTo>
                  <a:pt x="1552" y="117"/>
                  <a:pt x="1551" y="117"/>
                  <a:pt x="1549" y="114"/>
                </a:cubicBezTo>
                <a:cubicBezTo>
                  <a:pt x="1547" y="110"/>
                  <a:pt x="1535" y="110"/>
                  <a:pt x="1532" y="115"/>
                </a:cubicBezTo>
                <a:cubicBezTo>
                  <a:pt x="1532" y="116"/>
                  <a:pt x="1526" y="118"/>
                  <a:pt x="1519" y="120"/>
                </a:cubicBezTo>
                <a:cubicBezTo>
                  <a:pt x="1510" y="122"/>
                  <a:pt x="1508" y="121"/>
                  <a:pt x="1512" y="119"/>
                </a:cubicBezTo>
                <a:cubicBezTo>
                  <a:pt x="1517" y="116"/>
                  <a:pt x="1517" y="115"/>
                  <a:pt x="1510" y="115"/>
                </a:cubicBezTo>
                <a:cubicBezTo>
                  <a:pt x="1502" y="116"/>
                  <a:pt x="1498" y="121"/>
                  <a:pt x="1503" y="124"/>
                </a:cubicBezTo>
                <a:cubicBezTo>
                  <a:pt x="1505" y="124"/>
                  <a:pt x="1503" y="125"/>
                  <a:pt x="1498" y="126"/>
                </a:cubicBezTo>
                <a:cubicBezTo>
                  <a:pt x="1489" y="127"/>
                  <a:pt x="1486" y="122"/>
                  <a:pt x="1492" y="119"/>
                </a:cubicBezTo>
                <a:cubicBezTo>
                  <a:pt x="1494" y="118"/>
                  <a:pt x="1493" y="118"/>
                  <a:pt x="1490" y="119"/>
                </a:cubicBezTo>
                <a:cubicBezTo>
                  <a:pt x="1482" y="122"/>
                  <a:pt x="1466" y="122"/>
                  <a:pt x="1464" y="118"/>
                </a:cubicBezTo>
                <a:cubicBezTo>
                  <a:pt x="1464" y="117"/>
                  <a:pt x="1459" y="115"/>
                  <a:pt x="1455" y="115"/>
                </a:cubicBezTo>
                <a:cubicBezTo>
                  <a:pt x="1451" y="116"/>
                  <a:pt x="1449" y="117"/>
                  <a:pt x="1450" y="119"/>
                </a:cubicBezTo>
                <a:cubicBezTo>
                  <a:pt x="1451" y="121"/>
                  <a:pt x="1453" y="122"/>
                  <a:pt x="1456" y="121"/>
                </a:cubicBezTo>
                <a:cubicBezTo>
                  <a:pt x="1459" y="120"/>
                  <a:pt x="1463" y="121"/>
                  <a:pt x="1466" y="123"/>
                </a:cubicBezTo>
                <a:cubicBezTo>
                  <a:pt x="1471" y="128"/>
                  <a:pt x="1471" y="128"/>
                  <a:pt x="1461" y="127"/>
                </a:cubicBezTo>
                <a:cubicBezTo>
                  <a:pt x="1454" y="126"/>
                  <a:pt x="1445" y="125"/>
                  <a:pt x="1440" y="124"/>
                </a:cubicBezTo>
                <a:cubicBezTo>
                  <a:pt x="1433" y="122"/>
                  <a:pt x="1431" y="123"/>
                  <a:pt x="1433" y="126"/>
                </a:cubicBezTo>
                <a:cubicBezTo>
                  <a:pt x="1435" y="129"/>
                  <a:pt x="1434" y="130"/>
                  <a:pt x="1431" y="129"/>
                </a:cubicBezTo>
                <a:cubicBezTo>
                  <a:pt x="1428" y="127"/>
                  <a:pt x="1420" y="127"/>
                  <a:pt x="1412" y="127"/>
                </a:cubicBezTo>
                <a:cubicBezTo>
                  <a:pt x="1395" y="127"/>
                  <a:pt x="1399" y="126"/>
                  <a:pt x="1424" y="121"/>
                </a:cubicBezTo>
                <a:cubicBezTo>
                  <a:pt x="1454" y="116"/>
                  <a:pt x="1442" y="112"/>
                  <a:pt x="1402" y="113"/>
                </a:cubicBezTo>
                <a:cubicBezTo>
                  <a:pt x="1369" y="115"/>
                  <a:pt x="1367" y="114"/>
                  <a:pt x="1384" y="112"/>
                </a:cubicBezTo>
                <a:cubicBezTo>
                  <a:pt x="1396" y="110"/>
                  <a:pt x="1415" y="109"/>
                  <a:pt x="1427" y="110"/>
                </a:cubicBezTo>
                <a:cubicBezTo>
                  <a:pt x="1439" y="111"/>
                  <a:pt x="1449" y="111"/>
                  <a:pt x="1450" y="110"/>
                </a:cubicBezTo>
                <a:cubicBezTo>
                  <a:pt x="1454" y="107"/>
                  <a:pt x="1492" y="102"/>
                  <a:pt x="1493" y="105"/>
                </a:cubicBezTo>
                <a:cubicBezTo>
                  <a:pt x="1494" y="106"/>
                  <a:pt x="1514" y="105"/>
                  <a:pt x="1536" y="103"/>
                </a:cubicBezTo>
                <a:cubicBezTo>
                  <a:pt x="1558" y="101"/>
                  <a:pt x="1592" y="97"/>
                  <a:pt x="1611" y="96"/>
                </a:cubicBezTo>
                <a:cubicBezTo>
                  <a:pt x="1635" y="94"/>
                  <a:pt x="1639" y="93"/>
                  <a:pt x="1626" y="93"/>
                </a:cubicBezTo>
                <a:cubicBezTo>
                  <a:pt x="1614" y="93"/>
                  <a:pt x="1608" y="91"/>
                  <a:pt x="1610" y="89"/>
                </a:cubicBezTo>
                <a:cubicBezTo>
                  <a:pt x="1617" y="84"/>
                  <a:pt x="1594" y="82"/>
                  <a:pt x="1555" y="86"/>
                </a:cubicBezTo>
                <a:cubicBezTo>
                  <a:pt x="1524" y="89"/>
                  <a:pt x="1456" y="90"/>
                  <a:pt x="1470" y="87"/>
                </a:cubicBezTo>
                <a:cubicBezTo>
                  <a:pt x="1478" y="85"/>
                  <a:pt x="1473" y="79"/>
                  <a:pt x="1465" y="80"/>
                </a:cubicBezTo>
                <a:cubicBezTo>
                  <a:pt x="1461" y="81"/>
                  <a:pt x="1457" y="84"/>
                  <a:pt x="1457" y="86"/>
                </a:cubicBezTo>
                <a:cubicBezTo>
                  <a:pt x="1457" y="89"/>
                  <a:pt x="1451" y="91"/>
                  <a:pt x="1433" y="92"/>
                </a:cubicBezTo>
                <a:cubicBezTo>
                  <a:pt x="1420" y="93"/>
                  <a:pt x="1400" y="95"/>
                  <a:pt x="1388" y="96"/>
                </a:cubicBezTo>
                <a:cubicBezTo>
                  <a:pt x="1374" y="98"/>
                  <a:pt x="1367" y="98"/>
                  <a:pt x="1370" y="96"/>
                </a:cubicBezTo>
                <a:cubicBezTo>
                  <a:pt x="1372" y="93"/>
                  <a:pt x="1372" y="92"/>
                  <a:pt x="1368" y="90"/>
                </a:cubicBezTo>
                <a:cubicBezTo>
                  <a:pt x="1362" y="88"/>
                  <a:pt x="1358" y="88"/>
                  <a:pt x="1360" y="92"/>
                </a:cubicBezTo>
                <a:cubicBezTo>
                  <a:pt x="1361" y="93"/>
                  <a:pt x="1360" y="96"/>
                  <a:pt x="1358" y="98"/>
                </a:cubicBezTo>
                <a:cubicBezTo>
                  <a:pt x="1353" y="104"/>
                  <a:pt x="1275" y="117"/>
                  <a:pt x="1226" y="120"/>
                </a:cubicBezTo>
                <a:cubicBezTo>
                  <a:pt x="1211" y="121"/>
                  <a:pt x="1211" y="121"/>
                  <a:pt x="1222" y="123"/>
                </a:cubicBezTo>
                <a:cubicBezTo>
                  <a:pt x="1233" y="125"/>
                  <a:pt x="1233" y="125"/>
                  <a:pt x="1233" y="125"/>
                </a:cubicBezTo>
                <a:cubicBezTo>
                  <a:pt x="1224" y="127"/>
                  <a:pt x="1224" y="127"/>
                  <a:pt x="1224" y="127"/>
                </a:cubicBezTo>
                <a:cubicBezTo>
                  <a:pt x="1219" y="128"/>
                  <a:pt x="1192" y="130"/>
                  <a:pt x="1165" y="131"/>
                </a:cubicBezTo>
                <a:cubicBezTo>
                  <a:pt x="1129" y="133"/>
                  <a:pt x="1115" y="133"/>
                  <a:pt x="1113" y="130"/>
                </a:cubicBezTo>
                <a:cubicBezTo>
                  <a:pt x="1111" y="128"/>
                  <a:pt x="1104" y="125"/>
                  <a:pt x="1098" y="124"/>
                </a:cubicBezTo>
                <a:cubicBezTo>
                  <a:pt x="1085" y="122"/>
                  <a:pt x="1085" y="122"/>
                  <a:pt x="1085" y="122"/>
                </a:cubicBezTo>
                <a:cubicBezTo>
                  <a:pt x="1103" y="118"/>
                  <a:pt x="1103" y="118"/>
                  <a:pt x="1103" y="118"/>
                </a:cubicBezTo>
                <a:cubicBezTo>
                  <a:pt x="1114" y="116"/>
                  <a:pt x="1124" y="114"/>
                  <a:pt x="1126" y="112"/>
                </a:cubicBezTo>
                <a:cubicBezTo>
                  <a:pt x="1129" y="111"/>
                  <a:pt x="1130" y="111"/>
                  <a:pt x="1129" y="114"/>
                </a:cubicBezTo>
                <a:cubicBezTo>
                  <a:pt x="1128" y="116"/>
                  <a:pt x="1131" y="118"/>
                  <a:pt x="1136" y="119"/>
                </a:cubicBezTo>
                <a:cubicBezTo>
                  <a:pt x="1150" y="123"/>
                  <a:pt x="1200" y="121"/>
                  <a:pt x="1207" y="117"/>
                </a:cubicBezTo>
                <a:cubicBezTo>
                  <a:pt x="1210" y="115"/>
                  <a:pt x="1220" y="111"/>
                  <a:pt x="1227" y="109"/>
                </a:cubicBezTo>
                <a:cubicBezTo>
                  <a:pt x="1234" y="107"/>
                  <a:pt x="1250" y="103"/>
                  <a:pt x="1262" y="100"/>
                </a:cubicBezTo>
                <a:cubicBezTo>
                  <a:pt x="1274" y="96"/>
                  <a:pt x="1300" y="92"/>
                  <a:pt x="1319" y="89"/>
                </a:cubicBezTo>
                <a:cubicBezTo>
                  <a:pt x="1352" y="85"/>
                  <a:pt x="1368" y="81"/>
                  <a:pt x="1408" y="67"/>
                </a:cubicBezTo>
                <a:cubicBezTo>
                  <a:pt x="1417" y="64"/>
                  <a:pt x="1428" y="61"/>
                  <a:pt x="1432" y="59"/>
                </a:cubicBezTo>
                <a:cubicBezTo>
                  <a:pt x="1441" y="57"/>
                  <a:pt x="1445" y="53"/>
                  <a:pt x="1439" y="54"/>
                </a:cubicBezTo>
                <a:cubicBezTo>
                  <a:pt x="1437" y="54"/>
                  <a:pt x="1427" y="57"/>
                  <a:pt x="1418" y="61"/>
                </a:cubicBezTo>
                <a:cubicBezTo>
                  <a:pt x="1408" y="64"/>
                  <a:pt x="1395" y="67"/>
                  <a:pt x="1388" y="68"/>
                </a:cubicBezTo>
                <a:cubicBezTo>
                  <a:pt x="1381" y="69"/>
                  <a:pt x="1375" y="70"/>
                  <a:pt x="1374" y="72"/>
                </a:cubicBezTo>
                <a:cubicBezTo>
                  <a:pt x="1373" y="73"/>
                  <a:pt x="1360" y="76"/>
                  <a:pt x="1344" y="77"/>
                </a:cubicBezTo>
                <a:cubicBezTo>
                  <a:pt x="1329" y="79"/>
                  <a:pt x="1313" y="81"/>
                  <a:pt x="1309" y="83"/>
                </a:cubicBezTo>
                <a:cubicBezTo>
                  <a:pt x="1305" y="84"/>
                  <a:pt x="1301" y="84"/>
                  <a:pt x="1300" y="82"/>
                </a:cubicBezTo>
                <a:cubicBezTo>
                  <a:pt x="1299" y="80"/>
                  <a:pt x="1298" y="78"/>
                  <a:pt x="1298" y="78"/>
                </a:cubicBezTo>
                <a:cubicBezTo>
                  <a:pt x="1299" y="78"/>
                  <a:pt x="1305" y="77"/>
                  <a:pt x="1313" y="75"/>
                </a:cubicBezTo>
                <a:cubicBezTo>
                  <a:pt x="1320" y="74"/>
                  <a:pt x="1329" y="70"/>
                  <a:pt x="1333" y="67"/>
                </a:cubicBezTo>
                <a:cubicBezTo>
                  <a:pt x="1337" y="65"/>
                  <a:pt x="1346" y="62"/>
                  <a:pt x="1352" y="62"/>
                </a:cubicBezTo>
                <a:cubicBezTo>
                  <a:pt x="1358" y="61"/>
                  <a:pt x="1363" y="59"/>
                  <a:pt x="1364" y="56"/>
                </a:cubicBezTo>
                <a:cubicBezTo>
                  <a:pt x="1368" y="49"/>
                  <a:pt x="1412" y="38"/>
                  <a:pt x="1446" y="36"/>
                </a:cubicBezTo>
                <a:cubicBezTo>
                  <a:pt x="1464" y="35"/>
                  <a:pt x="1480" y="33"/>
                  <a:pt x="1483" y="31"/>
                </a:cubicBezTo>
                <a:cubicBezTo>
                  <a:pt x="1486" y="29"/>
                  <a:pt x="1471" y="29"/>
                  <a:pt x="1448" y="31"/>
                </a:cubicBezTo>
                <a:cubicBezTo>
                  <a:pt x="1408" y="35"/>
                  <a:pt x="1407" y="35"/>
                  <a:pt x="1420" y="29"/>
                </a:cubicBezTo>
                <a:cubicBezTo>
                  <a:pt x="1427" y="26"/>
                  <a:pt x="1438" y="23"/>
                  <a:pt x="1444" y="23"/>
                </a:cubicBezTo>
                <a:cubicBezTo>
                  <a:pt x="1449" y="22"/>
                  <a:pt x="1454" y="20"/>
                  <a:pt x="1455" y="18"/>
                </a:cubicBezTo>
                <a:cubicBezTo>
                  <a:pt x="1457" y="15"/>
                  <a:pt x="1453" y="15"/>
                  <a:pt x="1441" y="17"/>
                </a:cubicBezTo>
                <a:cubicBezTo>
                  <a:pt x="1431" y="18"/>
                  <a:pt x="1427" y="18"/>
                  <a:pt x="1429" y="16"/>
                </a:cubicBezTo>
                <a:cubicBezTo>
                  <a:pt x="1431" y="15"/>
                  <a:pt x="1441" y="12"/>
                  <a:pt x="1450" y="10"/>
                </a:cubicBezTo>
                <a:cubicBezTo>
                  <a:pt x="1459" y="9"/>
                  <a:pt x="1469" y="7"/>
                  <a:pt x="1473" y="5"/>
                </a:cubicBezTo>
                <a:cubicBezTo>
                  <a:pt x="1476" y="4"/>
                  <a:pt x="1483" y="5"/>
                  <a:pt x="1487" y="6"/>
                </a:cubicBezTo>
                <a:cubicBezTo>
                  <a:pt x="1492" y="8"/>
                  <a:pt x="1496" y="8"/>
                  <a:pt x="1498" y="6"/>
                </a:cubicBezTo>
                <a:cubicBezTo>
                  <a:pt x="1500" y="4"/>
                  <a:pt x="1505" y="2"/>
                  <a:pt x="1510" y="1"/>
                </a:cubicBezTo>
                <a:cubicBezTo>
                  <a:pt x="1516" y="0"/>
                  <a:pt x="1504" y="0"/>
                  <a:pt x="1484" y="2"/>
                </a:cubicBezTo>
                <a:cubicBezTo>
                  <a:pt x="1465" y="4"/>
                  <a:pt x="1442" y="7"/>
                  <a:pt x="1433" y="9"/>
                </a:cubicBezTo>
                <a:cubicBezTo>
                  <a:pt x="1424" y="12"/>
                  <a:pt x="1409" y="16"/>
                  <a:pt x="1400" y="18"/>
                </a:cubicBezTo>
                <a:cubicBezTo>
                  <a:pt x="1391" y="20"/>
                  <a:pt x="1376" y="25"/>
                  <a:pt x="1367" y="29"/>
                </a:cubicBezTo>
                <a:cubicBezTo>
                  <a:pt x="1357" y="33"/>
                  <a:pt x="1343" y="38"/>
                  <a:pt x="1336" y="40"/>
                </a:cubicBezTo>
                <a:cubicBezTo>
                  <a:pt x="1328" y="42"/>
                  <a:pt x="1311" y="46"/>
                  <a:pt x="1298" y="50"/>
                </a:cubicBezTo>
                <a:cubicBezTo>
                  <a:pt x="1285" y="53"/>
                  <a:pt x="1270" y="57"/>
                  <a:pt x="1265" y="57"/>
                </a:cubicBezTo>
                <a:cubicBezTo>
                  <a:pt x="1260" y="57"/>
                  <a:pt x="1256" y="58"/>
                  <a:pt x="1257" y="59"/>
                </a:cubicBezTo>
                <a:cubicBezTo>
                  <a:pt x="1260" y="65"/>
                  <a:pt x="1220" y="74"/>
                  <a:pt x="1164" y="80"/>
                </a:cubicBezTo>
                <a:cubicBezTo>
                  <a:pt x="1150" y="82"/>
                  <a:pt x="1137" y="85"/>
                  <a:pt x="1136" y="87"/>
                </a:cubicBezTo>
                <a:cubicBezTo>
                  <a:pt x="1134" y="89"/>
                  <a:pt x="1140" y="89"/>
                  <a:pt x="1149" y="88"/>
                </a:cubicBezTo>
                <a:cubicBezTo>
                  <a:pt x="1204" y="80"/>
                  <a:pt x="1255" y="74"/>
                  <a:pt x="1258" y="76"/>
                </a:cubicBezTo>
                <a:cubicBezTo>
                  <a:pt x="1260" y="78"/>
                  <a:pt x="1191" y="101"/>
                  <a:pt x="1181" y="101"/>
                </a:cubicBezTo>
                <a:cubicBezTo>
                  <a:pt x="1179" y="101"/>
                  <a:pt x="1180" y="99"/>
                  <a:pt x="1184" y="96"/>
                </a:cubicBezTo>
                <a:cubicBezTo>
                  <a:pt x="1190" y="90"/>
                  <a:pt x="1190" y="90"/>
                  <a:pt x="1190" y="90"/>
                </a:cubicBezTo>
                <a:cubicBezTo>
                  <a:pt x="1184" y="93"/>
                  <a:pt x="1184" y="93"/>
                  <a:pt x="1184" y="93"/>
                </a:cubicBezTo>
                <a:cubicBezTo>
                  <a:pt x="1158" y="102"/>
                  <a:pt x="1124" y="105"/>
                  <a:pt x="1079" y="103"/>
                </a:cubicBezTo>
                <a:cubicBezTo>
                  <a:pt x="1042" y="102"/>
                  <a:pt x="1033" y="102"/>
                  <a:pt x="1031" y="106"/>
                </a:cubicBezTo>
                <a:cubicBezTo>
                  <a:pt x="1030" y="109"/>
                  <a:pt x="1024" y="110"/>
                  <a:pt x="1008" y="109"/>
                </a:cubicBezTo>
                <a:cubicBezTo>
                  <a:pt x="996" y="109"/>
                  <a:pt x="974" y="108"/>
                  <a:pt x="959" y="108"/>
                </a:cubicBezTo>
                <a:cubicBezTo>
                  <a:pt x="937" y="108"/>
                  <a:pt x="934" y="109"/>
                  <a:pt x="946" y="110"/>
                </a:cubicBezTo>
                <a:cubicBezTo>
                  <a:pt x="954" y="111"/>
                  <a:pt x="961" y="113"/>
                  <a:pt x="963" y="115"/>
                </a:cubicBezTo>
                <a:cubicBezTo>
                  <a:pt x="964" y="116"/>
                  <a:pt x="959" y="116"/>
                  <a:pt x="952" y="115"/>
                </a:cubicBezTo>
                <a:cubicBezTo>
                  <a:pt x="945" y="114"/>
                  <a:pt x="927" y="114"/>
                  <a:pt x="911" y="115"/>
                </a:cubicBezTo>
                <a:cubicBezTo>
                  <a:pt x="896" y="116"/>
                  <a:pt x="880" y="115"/>
                  <a:pt x="877" y="114"/>
                </a:cubicBezTo>
                <a:cubicBezTo>
                  <a:pt x="873" y="112"/>
                  <a:pt x="881" y="111"/>
                  <a:pt x="899" y="110"/>
                </a:cubicBezTo>
                <a:cubicBezTo>
                  <a:pt x="915" y="109"/>
                  <a:pt x="928" y="108"/>
                  <a:pt x="929" y="107"/>
                </a:cubicBezTo>
                <a:cubicBezTo>
                  <a:pt x="930" y="105"/>
                  <a:pt x="861" y="104"/>
                  <a:pt x="811" y="105"/>
                </a:cubicBezTo>
                <a:cubicBezTo>
                  <a:pt x="770" y="106"/>
                  <a:pt x="769" y="106"/>
                  <a:pt x="773" y="103"/>
                </a:cubicBezTo>
                <a:cubicBezTo>
                  <a:pt x="778" y="99"/>
                  <a:pt x="831" y="89"/>
                  <a:pt x="856" y="87"/>
                </a:cubicBezTo>
                <a:cubicBezTo>
                  <a:pt x="872" y="86"/>
                  <a:pt x="874" y="86"/>
                  <a:pt x="867" y="83"/>
                </a:cubicBezTo>
                <a:cubicBezTo>
                  <a:pt x="862" y="82"/>
                  <a:pt x="851" y="82"/>
                  <a:pt x="842" y="83"/>
                </a:cubicBezTo>
                <a:cubicBezTo>
                  <a:pt x="832" y="85"/>
                  <a:pt x="825" y="85"/>
                  <a:pt x="825" y="83"/>
                </a:cubicBezTo>
                <a:cubicBezTo>
                  <a:pt x="824" y="77"/>
                  <a:pt x="835" y="74"/>
                  <a:pt x="853" y="76"/>
                </a:cubicBezTo>
                <a:cubicBezTo>
                  <a:pt x="863" y="77"/>
                  <a:pt x="871" y="76"/>
                  <a:pt x="871" y="75"/>
                </a:cubicBezTo>
                <a:cubicBezTo>
                  <a:pt x="871" y="74"/>
                  <a:pt x="863" y="72"/>
                  <a:pt x="855" y="70"/>
                </a:cubicBezTo>
                <a:cubicBezTo>
                  <a:pt x="837" y="67"/>
                  <a:pt x="824" y="71"/>
                  <a:pt x="815" y="84"/>
                </a:cubicBezTo>
                <a:cubicBezTo>
                  <a:pt x="811" y="89"/>
                  <a:pt x="810" y="90"/>
                  <a:pt x="808" y="86"/>
                </a:cubicBezTo>
                <a:cubicBezTo>
                  <a:pt x="806" y="83"/>
                  <a:pt x="805" y="83"/>
                  <a:pt x="803" y="86"/>
                </a:cubicBezTo>
                <a:cubicBezTo>
                  <a:pt x="801" y="90"/>
                  <a:pt x="775" y="99"/>
                  <a:pt x="761" y="99"/>
                </a:cubicBezTo>
                <a:cubicBezTo>
                  <a:pt x="755" y="100"/>
                  <a:pt x="754" y="99"/>
                  <a:pt x="756" y="97"/>
                </a:cubicBezTo>
                <a:cubicBezTo>
                  <a:pt x="759" y="94"/>
                  <a:pt x="756" y="93"/>
                  <a:pt x="747" y="91"/>
                </a:cubicBezTo>
                <a:cubicBezTo>
                  <a:pt x="739" y="89"/>
                  <a:pt x="733" y="88"/>
                  <a:pt x="732" y="89"/>
                </a:cubicBezTo>
                <a:cubicBezTo>
                  <a:pt x="732" y="90"/>
                  <a:pt x="735" y="93"/>
                  <a:pt x="740" y="96"/>
                </a:cubicBezTo>
                <a:cubicBezTo>
                  <a:pt x="745" y="100"/>
                  <a:pt x="748" y="103"/>
                  <a:pt x="747" y="105"/>
                </a:cubicBezTo>
                <a:cubicBezTo>
                  <a:pt x="746" y="106"/>
                  <a:pt x="749" y="107"/>
                  <a:pt x="753" y="107"/>
                </a:cubicBezTo>
                <a:cubicBezTo>
                  <a:pt x="757" y="107"/>
                  <a:pt x="762" y="108"/>
                  <a:pt x="765" y="109"/>
                </a:cubicBezTo>
                <a:cubicBezTo>
                  <a:pt x="781" y="118"/>
                  <a:pt x="787" y="122"/>
                  <a:pt x="788" y="127"/>
                </a:cubicBezTo>
                <a:cubicBezTo>
                  <a:pt x="789" y="131"/>
                  <a:pt x="786" y="133"/>
                  <a:pt x="776" y="133"/>
                </a:cubicBezTo>
                <a:cubicBezTo>
                  <a:pt x="721" y="137"/>
                  <a:pt x="672" y="144"/>
                  <a:pt x="628" y="154"/>
                </a:cubicBezTo>
                <a:cubicBezTo>
                  <a:pt x="617" y="156"/>
                  <a:pt x="613" y="163"/>
                  <a:pt x="618" y="173"/>
                </a:cubicBezTo>
                <a:cubicBezTo>
                  <a:pt x="622" y="180"/>
                  <a:pt x="622" y="179"/>
                  <a:pt x="628" y="171"/>
                </a:cubicBezTo>
                <a:cubicBezTo>
                  <a:pt x="634" y="164"/>
                  <a:pt x="638" y="162"/>
                  <a:pt x="665" y="159"/>
                </a:cubicBezTo>
                <a:cubicBezTo>
                  <a:pt x="682" y="157"/>
                  <a:pt x="700" y="153"/>
                  <a:pt x="705" y="151"/>
                </a:cubicBezTo>
                <a:cubicBezTo>
                  <a:pt x="710" y="148"/>
                  <a:pt x="720" y="147"/>
                  <a:pt x="726" y="148"/>
                </a:cubicBezTo>
                <a:cubicBezTo>
                  <a:pt x="734" y="148"/>
                  <a:pt x="745" y="146"/>
                  <a:pt x="753" y="143"/>
                </a:cubicBezTo>
                <a:cubicBezTo>
                  <a:pt x="767" y="138"/>
                  <a:pt x="768" y="138"/>
                  <a:pt x="769" y="143"/>
                </a:cubicBezTo>
                <a:cubicBezTo>
                  <a:pt x="770" y="147"/>
                  <a:pt x="775" y="153"/>
                  <a:pt x="779" y="157"/>
                </a:cubicBezTo>
                <a:cubicBezTo>
                  <a:pt x="784" y="161"/>
                  <a:pt x="787" y="165"/>
                  <a:pt x="786" y="167"/>
                </a:cubicBezTo>
                <a:cubicBezTo>
                  <a:pt x="784" y="171"/>
                  <a:pt x="770" y="172"/>
                  <a:pt x="767" y="168"/>
                </a:cubicBezTo>
                <a:cubicBezTo>
                  <a:pt x="766" y="166"/>
                  <a:pt x="762" y="165"/>
                  <a:pt x="758" y="165"/>
                </a:cubicBezTo>
                <a:cubicBezTo>
                  <a:pt x="751" y="166"/>
                  <a:pt x="751" y="166"/>
                  <a:pt x="751" y="166"/>
                </a:cubicBezTo>
                <a:cubicBezTo>
                  <a:pt x="759" y="170"/>
                  <a:pt x="759" y="170"/>
                  <a:pt x="759" y="170"/>
                </a:cubicBezTo>
                <a:cubicBezTo>
                  <a:pt x="764" y="173"/>
                  <a:pt x="777" y="174"/>
                  <a:pt x="791" y="173"/>
                </a:cubicBezTo>
                <a:cubicBezTo>
                  <a:pt x="804" y="173"/>
                  <a:pt x="820" y="173"/>
                  <a:pt x="826" y="174"/>
                </a:cubicBezTo>
                <a:cubicBezTo>
                  <a:pt x="839" y="176"/>
                  <a:pt x="842" y="181"/>
                  <a:pt x="833" y="185"/>
                </a:cubicBezTo>
                <a:cubicBezTo>
                  <a:pt x="830" y="186"/>
                  <a:pt x="826" y="190"/>
                  <a:pt x="822" y="193"/>
                </a:cubicBezTo>
                <a:cubicBezTo>
                  <a:pt x="814" y="201"/>
                  <a:pt x="818" y="208"/>
                  <a:pt x="829" y="204"/>
                </a:cubicBezTo>
                <a:cubicBezTo>
                  <a:pt x="835" y="203"/>
                  <a:pt x="839" y="203"/>
                  <a:pt x="841" y="206"/>
                </a:cubicBezTo>
                <a:cubicBezTo>
                  <a:pt x="844" y="210"/>
                  <a:pt x="838" y="212"/>
                  <a:pt x="802" y="216"/>
                </a:cubicBezTo>
                <a:cubicBezTo>
                  <a:pt x="765" y="220"/>
                  <a:pt x="759" y="220"/>
                  <a:pt x="756" y="215"/>
                </a:cubicBezTo>
                <a:cubicBezTo>
                  <a:pt x="754" y="212"/>
                  <a:pt x="748" y="210"/>
                  <a:pt x="744" y="210"/>
                </a:cubicBezTo>
                <a:cubicBezTo>
                  <a:pt x="739" y="211"/>
                  <a:pt x="735" y="210"/>
                  <a:pt x="734" y="208"/>
                </a:cubicBezTo>
                <a:cubicBezTo>
                  <a:pt x="733" y="206"/>
                  <a:pt x="726" y="207"/>
                  <a:pt x="718" y="209"/>
                </a:cubicBezTo>
                <a:cubicBezTo>
                  <a:pt x="710" y="210"/>
                  <a:pt x="697" y="212"/>
                  <a:pt x="689" y="213"/>
                </a:cubicBezTo>
                <a:cubicBezTo>
                  <a:pt x="680" y="214"/>
                  <a:pt x="672" y="217"/>
                  <a:pt x="669" y="220"/>
                </a:cubicBezTo>
                <a:cubicBezTo>
                  <a:pt x="666" y="222"/>
                  <a:pt x="661" y="225"/>
                  <a:pt x="658" y="225"/>
                </a:cubicBezTo>
                <a:cubicBezTo>
                  <a:pt x="653" y="225"/>
                  <a:pt x="653" y="225"/>
                  <a:pt x="656" y="221"/>
                </a:cubicBezTo>
                <a:cubicBezTo>
                  <a:pt x="659" y="218"/>
                  <a:pt x="659" y="218"/>
                  <a:pt x="655" y="220"/>
                </a:cubicBezTo>
                <a:cubicBezTo>
                  <a:pt x="652" y="221"/>
                  <a:pt x="639" y="225"/>
                  <a:pt x="625" y="228"/>
                </a:cubicBezTo>
                <a:cubicBezTo>
                  <a:pt x="604" y="232"/>
                  <a:pt x="596" y="232"/>
                  <a:pt x="583" y="229"/>
                </a:cubicBezTo>
                <a:cubicBezTo>
                  <a:pt x="575" y="227"/>
                  <a:pt x="564" y="226"/>
                  <a:pt x="561" y="226"/>
                </a:cubicBezTo>
                <a:cubicBezTo>
                  <a:pt x="521" y="232"/>
                  <a:pt x="450" y="229"/>
                  <a:pt x="419" y="220"/>
                </a:cubicBezTo>
                <a:cubicBezTo>
                  <a:pt x="399" y="214"/>
                  <a:pt x="362" y="211"/>
                  <a:pt x="347" y="214"/>
                </a:cubicBezTo>
                <a:cubicBezTo>
                  <a:pt x="330" y="218"/>
                  <a:pt x="280" y="251"/>
                  <a:pt x="280" y="258"/>
                </a:cubicBezTo>
                <a:cubicBezTo>
                  <a:pt x="281" y="263"/>
                  <a:pt x="284" y="263"/>
                  <a:pt x="287" y="258"/>
                </a:cubicBezTo>
                <a:cubicBezTo>
                  <a:pt x="289" y="257"/>
                  <a:pt x="297" y="250"/>
                  <a:pt x="306" y="243"/>
                </a:cubicBezTo>
                <a:cubicBezTo>
                  <a:pt x="320" y="232"/>
                  <a:pt x="324" y="231"/>
                  <a:pt x="351" y="228"/>
                </a:cubicBezTo>
                <a:cubicBezTo>
                  <a:pt x="370" y="226"/>
                  <a:pt x="381" y="226"/>
                  <a:pt x="384" y="229"/>
                </a:cubicBezTo>
                <a:cubicBezTo>
                  <a:pt x="386" y="232"/>
                  <a:pt x="385" y="233"/>
                  <a:pt x="379" y="233"/>
                </a:cubicBezTo>
                <a:cubicBezTo>
                  <a:pt x="368" y="233"/>
                  <a:pt x="353" y="244"/>
                  <a:pt x="341" y="260"/>
                </a:cubicBezTo>
                <a:cubicBezTo>
                  <a:pt x="329" y="277"/>
                  <a:pt x="327" y="285"/>
                  <a:pt x="337" y="279"/>
                </a:cubicBezTo>
                <a:cubicBezTo>
                  <a:pt x="340" y="276"/>
                  <a:pt x="344" y="271"/>
                  <a:pt x="345" y="267"/>
                </a:cubicBezTo>
                <a:cubicBezTo>
                  <a:pt x="349" y="254"/>
                  <a:pt x="369" y="243"/>
                  <a:pt x="392" y="242"/>
                </a:cubicBezTo>
                <a:cubicBezTo>
                  <a:pt x="449" y="239"/>
                  <a:pt x="469" y="239"/>
                  <a:pt x="472" y="241"/>
                </a:cubicBezTo>
                <a:cubicBezTo>
                  <a:pt x="474" y="242"/>
                  <a:pt x="482" y="242"/>
                  <a:pt x="490" y="241"/>
                </a:cubicBezTo>
                <a:cubicBezTo>
                  <a:pt x="502" y="240"/>
                  <a:pt x="504" y="241"/>
                  <a:pt x="501" y="244"/>
                </a:cubicBezTo>
                <a:cubicBezTo>
                  <a:pt x="498" y="246"/>
                  <a:pt x="496" y="249"/>
                  <a:pt x="496" y="251"/>
                </a:cubicBezTo>
                <a:cubicBezTo>
                  <a:pt x="496" y="256"/>
                  <a:pt x="504" y="254"/>
                  <a:pt x="507" y="248"/>
                </a:cubicBezTo>
                <a:cubicBezTo>
                  <a:pt x="508" y="244"/>
                  <a:pt x="514" y="242"/>
                  <a:pt x="529" y="240"/>
                </a:cubicBezTo>
                <a:cubicBezTo>
                  <a:pt x="548" y="237"/>
                  <a:pt x="550" y="237"/>
                  <a:pt x="549" y="243"/>
                </a:cubicBezTo>
                <a:cubicBezTo>
                  <a:pt x="549" y="247"/>
                  <a:pt x="547" y="250"/>
                  <a:pt x="544" y="251"/>
                </a:cubicBezTo>
                <a:cubicBezTo>
                  <a:pt x="541" y="252"/>
                  <a:pt x="528" y="257"/>
                  <a:pt x="516" y="262"/>
                </a:cubicBezTo>
                <a:cubicBezTo>
                  <a:pt x="503" y="267"/>
                  <a:pt x="487" y="272"/>
                  <a:pt x="480" y="274"/>
                </a:cubicBezTo>
                <a:cubicBezTo>
                  <a:pt x="461" y="278"/>
                  <a:pt x="442" y="290"/>
                  <a:pt x="440" y="299"/>
                </a:cubicBezTo>
                <a:cubicBezTo>
                  <a:pt x="439" y="305"/>
                  <a:pt x="437" y="305"/>
                  <a:pt x="418" y="306"/>
                </a:cubicBezTo>
                <a:cubicBezTo>
                  <a:pt x="407" y="307"/>
                  <a:pt x="398" y="307"/>
                  <a:pt x="398" y="305"/>
                </a:cubicBezTo>
                <a:cubicBezTo>
                  <a:pt x="398" y="304"/>
                  <a:pt x="400" y="301"/>
                  <a:pt x="402" y="298"/>
                </a:cubicBezTo>
                <a:cubicBezTo>
                  <a:pt x="409" y="291"/>
                  <a:pt x="401" y="292"/>
                  <a:pt x="392" y="300"/>
                </a:cubicBezTo>
                <a:cubicBezTo>
                  <a:pt x="385" y="305"/>
                  <a:pt x="381" y="306"/>
                  <a:pt x="354" y="304"/>
                </a:cubicBezTo>
                <a:cubicBezTo>
                  <a:pt x="320" y="302"/>
                  <a:pt x="304" y="305"/>
                  <a:pt x="297" y="315"/>
                </a:cubicBezTo>
                <a:cubicBezTo>
                  <a:pt x="292" y="323"/>
                  <a:pt x="292" y="323"/>
                  <a:pt x="298" y="324"/>
                </a:cubicBezTo>
                <a:cubicBezTo>
                  <a:pt x="301" y="325"/>
                  <a:pt x="307" y="326"/>
                  <a:pt x="310" y="326"/>
                </a:cubicBezTo>
                <a:cubicBezTo>
                  <a:pt x="313" y="326"/>
                  <a:pt x="318" y="327"/>
                  <a:pt x="320" y="330"/>
                </a:cubicBezTo>
                <a:cubicBezTo>
                  <a:pt x="325" y="335"/>
                  <a:pt x="367" y="335"/>
                  <a:pt x="436" y="331"/>
                </a:cubicBezTo>
                <a:cubicBezTo>
                  <a:pt x="488" y="327"/>
                  <a:pt x="488" y="327"/>
                  <a:pt x="488" y="327"/>
                </a:cubicBezTo>
                <a:cubicBezTo>
                  <a:pt x="480" y="336"/>
                  <a:pt x="480" y="336"/>
                  <a:pt x="480" y="336"/>
                </a:cubicBezTo>
                <a:cubicBezTo>
                  <a:pt x="472" y="346"/>
                  <a:pt x="470" y="346"/>
                  <a:pt x="449" y="343"/>
                </a:cubicBezTo>
                <a:cubicBezTo>
                  <a:pt x="439" y="341"/>
                  <a:pt x="433" y="341"/>
                  <a:pt x="431" y="344"/>
                </a:cubicBezTo>
                <a:cubicBezTo>
                  <a:pt x="430" y="346"/>
                  <a:pt x="431" y="347"/>
                  <a:pt x="436" y="347"/>
                </a:cubicBezTo>
                <a:cubicBezTo>
                  <a:pt x="441" y="347"/>
                  <a:pt x="443" y="348"/>
                  <a:pt x="442" y="350"/>
                </a:cubicBezTo>
                <a:cubicBezTo>
                  <a:pt x="441" y="352"/>
                  <a:pt x="437" y="354"/>
                  <a:pt x="432" y="354"/>
                </a:cubicBezTo>
                <a:cubicBezTo>
                  <a:pt x="427" y="354"/>
                  <a:pt x="393" y="356"/>
                  <a:pt x="355" y="359"/>
                </a:cubicBezTo>
                <a:cubicBezTo>
                  <a:pt x="301" y="363"/>
                  <a:pt x="283" y="365"/>
                  <a:pt x="270" y="371"/>
                </a:cubicBezTo>
                <a:cubicBezTo>
                  <a:pt x="247" y="380"/>
                  <a:pt x="205" y="401"/>
                  <a:pt x="206" y="402"/>
                </a:cubicBezTo>
                <a:cubicBezTo>
                  <a:pt x="207" y="403"/>
                  <a:pt x="221" y="398"/>
                  <a:pt x="237" y="390"/>
                </a:cubicBezTo>
                <a:cubicBezTo>
                  <a:pt x="274" y="373"/>
                  <a:pt x="286" y="370"/>
                  <a:pt x="286" y="378"/>
                </a:cubicBezTo>
                <a:cubicBezTo>
                  <a:pt x="286" y="381"/>
                  <a:pt x="288" y="382"/>
                  <a:pt x="293" y="380"/>
                </a:cubicBezTo>
                <a:cubicBezTo>
                  <a:pt x="308" y="373"/>
                  <a:pt x="348" y="370"/>
                  <a:pt x="377" y="372"/>
                </a:cubicBezTo>
                <a:cubicBezTo>
                  <a:pt x="394" y="374"/>
                  <a:pt x="409" y="374"/>
                  <a:pt x="411" y="373"/>
                </a:cubicBezTo>
                <a:cubicBezTo>
                  <a:pt x="412" y="373"/>
                  <a:pt x="417" y="373"/>
                  <a:pt x="420" y="374"/>
                </a:cubicBezTo>
                <a:cubicBezTo>
                  <a:pt x="426" y="377"/>
                  <a:pt x="423" y="378"/>
                  <a:pt x="405" y="383"/>
                </a:cubicBezTo>
                <a:cubicBezTo>
                  <a:pt x="387" y="387"/>
                  <a:pt x="374" y="388"/>
                  <a:pt x="338" y="386"/>
                </a:cubicBezTo>
                <a:cubicBezTo>
                  <a:pt x="282" y="384"/>
                  <a:pt x="259" y="388"/>
                  <a:pt x="213" y="410"/>
                </a:cubicBezTo>
                <a:cubicBezTo>
                  <a:pt x="179" y="427"/>
                  <a:pt x="166" y="436"/>
                  <a:pt x="166" y="445"/>
                </a:cubicBezTo>
                <a:cubicBezTo>
                  <a:pt x="167" y="450"/>
                  <a:pt x="168" y="450"/>
                  <a:pt x="176" y="445"/>
                </a:cubicBezTo>
                <a:cubicBezTo>
                  <a:pt x="184" y="440"/>
                  <a:pt x="185" y="440"/>
                  <a:pt x="184" y="444"/>
                </a:cubicBezTo>
                <a:cubicBezTo>
                  <a:pt x="182" y="451"/>
                  <a:pt x="184" y="451"/>
                  <a:pt x="197" y="442"/>
                </a:cubicBezTo>
                <a:cubicBezTo>
                  <a:pt x="203" y="437"/>
                  <a:pt x="209" y="435"/>
                  <a:pt x="212" y="436"/>
                </a:cubicBezTo>
                <a:cubicBezTo>
                  <a:pt x="215" y="437"/>
                  <a:pt x="223" y="436"/>
                  <a:pt x="230" y="433"/>
                </a:cubicBezTo>
                <a:cubicBezTo>
                  <a:pt x="238" y="431"/>
                  <a:pt x="244" y="430"/>
                  <a:pt x="245" y="431"/>
                </a:cubicBezTo>
                <a:cubicBezTo>
                  <a:pt x="246" y="432"/>
                  <a:pt x="220" y="444"/>
                  <a:pt x="212" y="446"/>
                </a:cubicBezTo>
                <a:cubicBezTo>
                  <a:pt x="204" y="448"/>
                  <a:pt x="197" y="452"/>
                  <a:pt x="197" y="456"/>
                </a:cubicBezTo>
                <a:cubicBezTo>
                  <a:pt x="197" y="457"/>
                  <a:pt x="195" y="460"/>
                  <a:pt x="192" y="461"/>
                </a:cubicBezTo>
                <a:cubicBezTo>
                  <a:pt x="189" y="462"/>
                  <a:pt x="187" y="465"/>
                  <a:pt x="188" y="467"/>
                </a:cubicBezTo>
                <a:cubicBezTo>
                  <a:pt x="190" y="471"/>
                  <a:pt x="171" y="491"/>
                  <a:pt x="166" y="492"/>
                </a:cubicBezTo>
                <a:cubicBezTo>
                  <a:pt x="164" y="492"/>
                  <a:pt x="164" y="493"/>
                  <a:pt x="165" y="495"/>
                </a:cubicBezTo>
                <a:cubicBezTo>
                  <a:pt x="167" y="499"/>
                  <a:pt x="180" y="495"/>
                  <a:pt x="182" y="490"/>
                </a:cubicBezTo>
                <a:cubicBezTo>
                  <a:pt x="183" y="489"/>
                  <a:pt x="190" y="483"/>
                  <a:pt x="198" y="478"/>
                </a:cubicBezTo>
                <a:cubicBezTo>
                  <a:pt x="213" y="469"/>
                  <a:pt x="213" y="469"/>
                  <a:pt x="213" y="469"/>
                </a:cubicBezTo>
                <a:cubicBezTo>
                  <a:pt x="202" y="471"/>
                  <a:pt x="202" y="471"/>
                  <a:pt x="202" y="471"/>
                </a:cubicBezTo>
                <a:cubicBezTo>
                  <a:pt x="191" y="473"/>
                  <a:pt x="191" y="473"/>
                  <a:pt x="198" y="468"/>
                </a:cubicBezTo>
                <a:cubicBezTo>
                  <a:pt x="207" y="460"/>
                  <a:pt x="214" y="460"/>
                  <a:pt x="214" y="467"/>
                </a:cubicBezTo>
                <a:cubicBezTo>
                  <a:pt x="214" y="472"/>
                  <a:pt x="215" y="472"/>
                  <a:pt x="218" y="469"/>
                </a:cubicBezTo>
                <a:cubicBezTo>
                  <a:pt x="222" y="463"/>
                  <a:pt x="224" y="463"/>
                  <a:pt x="226" y="472"/>
                </a:cubicBezTo>
                <a:cubicBezTo>
                  <a:pt x="228" y="478"/>
                  <a:pt x="229" y="479"/>
                  <a:pt x="231" y="475"/>
                </a:cubicBezTo>
                <a:cubicBezTo>
                  <a:pt x="235" y="470"/>
                  <a:pt x="262" y="468"/>
                  <a:pt x="265" y="472"/>
                </a:cubicBezTo>
                <a:cubicBezTo>
                  <a:pt x="266" y="474"/>
                  <a:pt x="264" y="477"/>
                  <a:pt x="261" y="478"/>
                </a:cubicBezTo>
                <a:cubicBezTo>
                  <a:pt x="252" y="482"/>
                  <a:pt x="205" y="514"/>
                  <a:pt x="206" y="515"/>
                </a:cubicBezTo>
                <a:cubicBezTo>
                  <a:pt x="207" y="516"/>
                  <a:pt x="214" y="513"/>
                  <a:pt x="222" y="509"/>
                </a:cubicBezTo>
                <a:cubicBezTo>
                  <a:pt x="240" y="500"/>
                  <a:pt x="245" y="500"/>
                  <a:pt x="247" y="506"/>
                </a:cubicBezTo>
                <a:cubicBezTo>
                  <a:pt x="251" y="516"/>
                  <a:pt x="224" y="526"/>
                  <a:pt x="187" y="528"/>
                </a:cubicBezTo>
                <a:cubicBezTo>
                  <a:pt x="152" y="530"/>
                  <a:pt x="138" y="539"/>
                  <a:pt x="96" y="586"/>
                </a:cubicBezTo>
                <a:cubicBezTo>
                  <a:pt x="81" y="602"/>
                  <a:pt x="61" y="616"/>
                  <a:pt x="20" y="639"/>
                </a:cubicBezTo>
                <a:cubicBezTo>
                  <a:pt x="10" y="645"/>
                  <a:pt x="1" y="651"/>
                  <a:pt x="1" y="653"/>
                </a:cubicBezTo>
                <a:cubicBezTo>
                  <a:pt x="0" y="655"/>
                  <a:pt x="2" y="670"/>
                  <a:pt x="4" y="686"/>
                </a:cubicBezTo>
                <a:cubicBezTo>
                  <a:pt x="7" y="708"/>
                  <a:pt x="7" y="720"/>
                  <a:pt x="4" y="738"/>
                </a:cubicBezTo>
                <a:cubicBezTo>
                  <a:pt x="1" y="761"/>
                  <a:pt x="1" y="762"/>
                  <a:pt x="11" y="801"/>
                </a:cubicBezTo>
                <a:cubicBezTo>
                  <a:pt x="12" y="806"/>
                  <a:pt x="11" y="812"/>
                  <a:pt x="9" y="815"/>
                </a:cubicBezTo>
                <a:cubicBezTo>
                  <a:pt x="5" y="821"/>
                  <a:pt x="5" y="823"/>
                  <a:pt x="10" y="835"/>
                </a:cubicBezTo>
                <a:cubicBezTo>
                  <a:pt x="14" y="846"/>
                  <a:pt x="17" y="850"/>
                  <a:pt x="27" y="854"/>
                </a:cubicBezTo>
                <a:cubicBezTo>
                  <a:pt x="40" y="860"/>
                  <a:pt x="40" y="860"/>
                  <a:pt x="45" y="853"/>
                </a:cubicBezTo>
                <a:cubicBezTo>
                  <a:pt x="49" y="849"/>
                  <a:pt x="56" y="843"/>
                  <a:pt x="62" y="841"/>
                </a:cubicBezTo>
                <a:cubicBezTo>
                  <a:pt x="68" y="838"/>
                  <a:pt x="78" y="833"/>
                  <a:pt x="84" y="828"/>
                </a:cubicBezTo>
                <a:cubicBezTo>
                  <a:pt x="92" y="823"/>
                  <a:pt x="104" y="820"/>
                  <a:pt x="118" y="818"/>
                </a:cubicBezTo>
                <a:cubicBezTo>
                  <a:pt x="139" y="815"/>
                  <a:pt x="139" y="815"/>
                  <a:pt x="139" y="815"/>
                </a:cubicBezTo>
                <a:cubicBezTo>
                  <a:pt x="135" y="822"/>
                  <a:pt x="135" y="822"/>
                  <a:pt x="135" y="822"/>
                </a:cubicBezTo>
                <a:cubicBezTo>
                  <a:pt x="129" y="830"/>
                  <a:pt x="85" y="849"/>
                  <a:pt x="62" y="853"/>
                </a:cubicBezTo>
                <a:cubicBezTo>
                  <a:pt x="52" y="855"/>
                  <a:pt x="48" y="857"/>
                  <a:pt x="48" y="860"/>
                </a:cubicBezTo>
                <a:cubicBezTo>
                  <a:pt x="49" y="862"/>
                  <a:pt x="54" y="863"/>
                  <a:pt x="60" y="862"/>
                </a:cubicBezTo>
                <a:cubicBezTo>
                  <a:pt x="68" y="861"/>
                  <a:pt x="70" y="861"/>
                  <a:pt x="69" y="867"/>
                </a:cubicBezTo>
                <a:cubicBezTo>
                  <a:pt x="69" y="872"/>
                  <a:pt x="71" y="873"/>
                  <a:pt x="82" y="871"/>
                </a:cubicBezTo>
                <a:cubicBezTo>
                  <a:pt x="94" y="869"/>
                  <a:pt x="95" y="870"/>
                  <a:pt x="94" y="876"/>
                </a:cubicBezTo>
                <a:cubicBezTo>
                  <a:pt x="93" y="882"/>
                  <a:pt x="93" y="883"/>
                  <a:pt x="97" y="881"/>
                </a:cubicBezTo>
                <a:cubicBezTo>
                  <a:pt x="99" y="880"/>
                  <a:pt x="109" y="881"/>
                  <a:pt x="119" y="883"/>
                </a:cubicBezTo>
                <a:cubicBezTo>
                  <a:pt x="130" y="885"/>
                  <a:pt x="140" y="886"/>
                  <a:pt x="141" y="885"/>
                </a:cubicBezTo>
                <a:cubicBezTo>
                  <a:pt x="143" y="885"/>
                  <a:pt x="145" y="886"/>
                  <a:pt x="145" y="889"/>
                </a:cubicBezTo>
                <a:cubicBezTo>
                  <a:pt x="145" y="892"/>
                  <a:pt x="146" y="892"/>
                  <a:pt x="147" y="889"/>
                </a:cubicBezTo>
                <a:cubicBezTo>
                  <a:pt x="151" y="881"/>
                  <a:pt x="169" y="873"/>
                  <a:pt x="179" y="874"/>
                </a:cubicBezTo>
                <a:cubicBezTo>
                  <a:pt x="190" y="876"/>
                  <a:pt x="191" y="882"/>
                  <a:pt x="182" y="898"/>
                </a:cubicBezTo>
                <a:cubicBezTo>
                  <a:pt x="177" y="908"/>
                  <a:pt x="174" y="910"/>
                  <a:pt x="166" y="911"/>
                </a:cubicBezTo>
                <a:cubicBezTo>
                  <a:pt x="160" y="911"/>
                  <a:pt x="149" y="915"/>
                  <a:pt x="141" y="919"/>
                </a:cubicBezTo>
                <a:cubicBezTo>
                  <a:pt x="133" y="923"/>
                  <a:pt x="122" y="929"/>
                  <a:pt x="117" y="931"/>
                </a:cubicBezTo>
                <a:cubicBezTo>
                  <a:pt x="106" y="936"/>
                  <a:pt x="97" y="945"/>
                  <a:pt x="104" y="945"/>
                </a:cubicBezTo>
                <a:cubicBezTo>
                  <a:pt x="106" y="945"/>
                  <a:pt x="115" y="943"/>
                  <a:pt x="124" y="941"/>
                </a:cubicBezTo>
                <a:cubicBezTo>
                  <a:pt x="140" y="937"/>
                  <a:pt x="164" y="937"/>
                  <a:pt x="164" y="942"/>
                </a:cubicBezTo>
                <a:cubicBezTo>
                  <a:pt x="164" y="943"/>
                  <a:pt x="159" y="947"/>
                  <a:pt x="154" y="951"/>
                </a:cubicBezTo>
                <a:cubicBezTo>
                  <a:pt x="143" y="957"/>
                  <a:pt x="140" y="966"/>
                  <a:pt x="148" y="969"/>
                </a:cubicBezTo>
                <a:cubicBezTo>
                  <a:pt x="150" y="970"/>
                  <a:pt x="152" y="974"/>
                  <a:pt x="152" y="979"/>
                </a:cubicBezTo>
                <a:cubicBezTo>
                  <a:pt x="153" y="993"/>
                  <a:pt x="159" y="995"/>
                  <a:pt x="180" y="987"/>
                </a:cubicBezTo>
                <a:cubicBezTo>
                  <a:pt x="191" y="983"/>
                  <a:pt x="202" y="981"/>
                  <a:pt x="207" y="983"/>
                </a:cubicBezTo>
                <a:cubicBezTo>
                  <a:pt x="213" y="985"/>
                  <a:pt x="213" y="985"/>
                  <a:pt x="199" y="990"/>
                </a:cubicBezTo>
                <a:cubicBezTo>
                  <a:pt x="162" y="1003"/>
                  <a:pt x="140" y="1018"/>
                  <a:pt x="152" y="1022"/>
                </a:cubicBezTo>
                <a:cubicBezTo>
                  <a:pt x="154" y="1023"/>
                  <a:pt x="167" y="1018"/>
                  <a:pt x="181" y="1011"/>
                </a:cubicBezTo>
                <a:cubicBezTo>
                  <a:pt x="195" y="1004"/>
                  <a:pt x="209" y="998"/>
                  <a:pt x="212" y="998"/>
                </a:cubicBezTo>
                <a:cubicBezTo>
                  <a:pt x="216" y="998"/>
                  <a:pt x="223" y="1002"/>
                  <a:pt x="229" y="1009"/>
                </a:cubicBezTo>
                <a:cubicBezTo>
                  <a:pt x="240" y="1021"/>
                  <a:pt x="240" y="1022"/>
                  <a:pt x="222" y="1034"/>
                </a:cubicBezTo>
                <a:cubicBezTo>
                  <a:pt x="216" y="1039"/>
                  <a:pt x="208" y="1046"/>
                  <a:pt x="204" y="1052"/>
                </a:cubicBezTo>
                <a:cubicBezTo>
                  <a:pt x="197" y="1061"/>
                  <a:pt x="197" y="1062"/>
                  <a:pt x="202" y="1066"/>
                </a:cubicBezTo>
                <a:cubicBezTo>
                  <a:pt x="205" y="1068"/>
                  <a:pt x="211" y="1070"/>
                  <a:pt x="216" y="1070"/>
                </a:cubicBezTo>
                <a:cubicBezTo>
                  <a:pt x="224" y="1070"/>
                  <a:pt x="224" y="1070"/>
                  <a:pt x="219" y="1075"/>
                </a:cubicBezTo>
                <a:cubicBezTo>
                  <a:pt x="216" y="1078"/>
                  <a:pt x="211" y="1082"/>
                  <a:pt x="209" y="1085"/>
                </a:cubicBezTo>
                <a:cubicBezTo>
                  <a:pt x="204" y="1089"/>
                  <a:pt x="204" y="1090"/>
                  <a:pt x="210" y="1097"/>
                </a:cubicBezTo>
                <a:cubicBezTo>
                  <a:pt x="214" y="1103"/>
                  <a:pt x="217" y="1104"/>
                  <a:pt x="229" y="1101"/>
                </a:cubicBezTo>
                <a:cubicBezTo>
                  <a:pt x="241" y="1099"/>
                  <a:pt x="243" y="1099"/>
                  <a:pt x="243" y="1104"/>
                </a:cubicBezTo>
                <a:cubicBezTo>
                  <a:pt x="244" y="1108"/>
                  <a:pt x="241" y="1110"/>
                  <a:pt x="235" y="1110"/>
                </a:cubicBezTo>
                <a:cubicBezTo>
                  <a:pt x="224" y="1111"/>
                  <a:pt x="176" y="1129"/>
                  <a:pt x="164" y="1136"/>
                </a:cubicBezTo>
                <a:cubicBezTo>
                  <a:pt x="155" y="1142"/>
                  <a:pt x="153" y="1150"/>
                  <a:pt x="158" y="1153"/>
                </a:cubicBezTo>
                <a:cubicBezTo>
                  <a:pt x="159" y="1154"/>
                  <a:pt x="166" y="1151"/>
                  <a:pt x="173" y="1146"/>
                </a:cubicBezTo>
                <a:cubicBezTo>
                  <a:pt x="180" y="1141"/>
                  <a:pt x="190" y="1136"/>
                  <a:pt x="195" y="1134"/>
                </a:cubicBezTo>
                <a:cubicBezTo>
                  <a:pt x="201" y="1133"/>
                  <a:pt x="211" y="1129"/>
                  <a:pt x="218" y="1126"/>
                </a:cubicBezTo>
                <a:cubicBezTo>
                  <a:pt x="238" y="1118"/>
                  <a:pt x="257" y="1118"/>
                  <a:pt x="263" y="1126"/>
                </a:cubicBezTo>
                <a:cubicBezTo>
                  <a:pt x="267" y="1131"/>
                  <a:pt x="272" y="1132"/>
                  <a:pt x="282" y="1132"/>
                </a:cubicBezTo>
                <a:cubicBezTo>
                  <a:pt x="289" y="1132"/>
                  <a:pt x="301" y="1132"/>
                  <a:pt x="308" y="1133"/>
                </a:cubicBezTo>
                <a:cubicBezTo>
                  <a:pt x="318" y="1135"/>
                  <a:pt x="319" y="1136"/>
                  <a:pt x="314" y="1138"/>
                </a:cubicBezTo>
                <a:cubicBezTo>
                  <a:pt x="311" y="1140"/>
                  <a:pt x="302" y="1140"/>
                  <a:pt x="293" y="1140"/>
                </a:cubicBezTo>
                <a:cubicBezTo>
                  <a:pt x="278" y="1138"/>
                  <a:pt x="237" y="1147"/>
                  <a:pt x="238" y="1152"/>
                </a:cubicBezTo>
                <a:cubicBezTo>
                  <a:pt x="238" y="1153"/>
                  <a:pt x="245" y="1153"/>
                  <a:pt x="255" y="1151"/>
                </a:cubicBezTo>
                <a:cubicBezTo>
                  <a:pt x="264" y="1149"/>
                  <a:pt x="277" y="1148"/>
                  <a:pt x="283" y="1148"/>
                </a:cubicBezTo>
                <a:cubicBezTo>
                  <a:pt x="342" y="1148"/>
                  <a:pt x="354" y="1147"/>
                  <a:pt x="341" y="1146"/>
                </a:cubicBezTo>
                <a:cubicBezTo>
                  <a:pt x="332" y="1145"/>
                  <a:pt x="324" y="1144"/>
                  <a:pt x="323" y="1142"/>
                </a:cubicBezTo>
                <a:cubicBezTo>
                  <a:pt x="320" y="1138"/>
                  <a:pt x="341" y="1139"/>
                  <a:pt x="357" y="1143"/>
                </a:cubicBezTo>
                <a:cubicBezTo>
                  <a:pt x="366" y="1145"/>
                  <a:pt x="378" y="1148"/>
                  <a:pt x="384" y="1148"/>
                </a:cubicBezTo>
                <a:cubicBezTo>
                  <a:pt x="390" y="1149"/>
                  <a:pt x="397" y="1150"/>
                  <a:pt x="400" y="1151"/>
                </a:cubicBezTo>
                <a:cubicBezTo>
                  <a:pt x="404" y="1152"/>
                  <a:pt x="407" y="1152"/>
                  <a:pt x="407" y="1152"/>
                </a:cubicBezTo>
                <a:cubicBezTo>
                  <a:pt x="408" y="1152"/>
                  <a:pt x="407" y="1154"/>
                  <a:pt x="405" y="1156"/>
                </a:cubicBezTo>
                <a:cubicBezTo>
                  <a:pt x="403" y="1158"/>
                  <a:pt x="399" y="1159"/>
                  <a:pt x="396" y="1158"/>
                </a:cubicBezTo>
                <a:cubicBezTo>
                  <a:pt x="393" y="1157"/>
                  <a:pt x="389" y="1156"/>
                  <a:pt x="386" y="1155"/>
                </a:cubicBezTo>
                <a:cubicBezTo>
                  <a:pt x="383" y="1154"/>
                  <a:pt x="380" y="1155"/>
                  <a:pt x="380" y="1157"/>
                </a:cubicBezTo>
                <a:cubicBezTo>
                  <a:pt x="380" y="1159"/>
                  <a:pt x="384" y="1161"/>
                  <a:pt x="389" y="1160"/>
                </a:cubicBezTo>
                <a:cubicBezTo>
                  <a:pt x="399" y="1160"/>
                  <a:pt x="399" y="1165"/>
                  <a:pt x="389" y="1172"/>
                </a:cubicBezTo>
                <a:cubicBezTo>
                  <a:pt x="380" y="1179"/>
                  <a:pt x="381" y="1185"/>
                  <a:pt x="391" y="1184"/>
                </a:cubicBezTo>
                <a:cubicBezTo>
                  <a:pt x="396" y="1184"/>
                  <a:pt x="398" y="1186"/>
                  <a:pt x="398" y="1190"/>
                </a:cubicBezTo>
                <a:cubicBezTo>
                  <a:pt x="399" y="1194"/>
                  <a:pt x="399" y="1195"/>
                  <a:pt x="401" y="1192"/>
                </a:cubicBezTo>
                <a:cubicBezTo>
                  <a:pt x="402" y="1188"/>
                  <a:pt x="413" y="1187"/>
                  <a:pt x="440" y="1188"/>
                </a:cubicBezTo>
                <a:cubicBezTo>
                  <a:pt x="442" y="1188"/>
                  <a:pt x="441" y="1191"/>
                  <a:pt x="440" y="1194"/>
                </a:cubicBezTo>
                <a:cubicBezTo>
                  <a:pt x="435" y="1202"/>
                  <a:pt x="439" y="1204"/>
                  <a:pt x="452" y="1199"/>
                </a:cubicBezTo>
                <a:cubicBezTo>
                  <a:pt x="465" y="1195"/>
                  <a:pt x="487" y="1195"/>
                  <a:pt x="489" y="1200"/>
                </a:cubicBezTo>
                <a:cubicBezTo>
                  <a:pt x="489" y="1202"/>
                  <a:pt x="491" y="1202"/>
                  <a:pt x="492" y="1201"/>
                </a:cubicBezTo>
                <a:cubicBezTo>
                  <a:pt x="493" y="1200"/>
                  <a:pt x="502" y="1204"/>
                  <a:pt x="512" y="1209"/>
                </a:cubicBezTo>
                <a:cubicBezTo>
                  <a:pt x="528" y="1217"/>
                  <a:pt x="529" y="1218"/>
                  <a:pt x="522" y="1219"/>
                </a:cubicBezTo>
                <a:cubicBezTo>
                  <a:pt x="490" y="1222"/>
                  <a:pt x="456" y="1219"/>
                  <a:pt x="437" y="1211"/>
                </a:cubicBezTo>
                <a:cubicBezTo>
                  <a:pt x="433" y="1209"/>
                  <a:pt x="432" y="1210"/>
                  <a:pt x="433" y="1212"/>
                </a:cubicBezTo>
                <a:cubicBezTo>
                  <a:pt x="435" y="1216"/>
                  <a:pt x="405" y="1226"/>
                  <a:pt x="399" y="1223"/>
                </a:cubicBezTo>
                <a:cubicBezTo>
                  <a:pt x="394" y="1221"/>
                  <a:pt x="379" y="1232"/>
                  <a:pt x="379" y="1237"/>
                </a:cubicBezTo>
                <a:cubicBezTo>
                  <a:pt x="379" y="1239"/>
                  <a:pt x="382" y="1240"/>
                  <a:pt x="386" y="1238"/>
                </a:cubicBezTo>
                <a:cubicBezTo>
                  <a:pt x="399" y="1233"/>
                  <a:pt x="426" y="1231"/>
                  <a:pt x="430" y="1234"/>
                </a:cubicBezTo>
                <a:cubicBezTo>
                  <a:pt x="432" y="1236"/>
                  <a:pt x="434" y="1236"/>
                  <a:pt x="435" y="1234"/>
                </a:cubicBezTo>
                <a:cubicBezTo>
                  <a:pt x="438" y="1225"/>
                  <a:pt x="483" y="1230"/>
                  <a:pt x="515" y="1243"/>
                </a:cubicBezTo>
                <a:cubicBezTo>
                  <a:pt x="524" y="1247"/>
                  <a:pt x="546" y="1254"/>
                  <a:pt x="565" y="1260"/>
                </a:cubicBezTo>
                <a:cubicBezTo>
                  <a:pt x="609" y="1273"/>
                  <a:pt x="638" y="1282"/>
                  <a:pt x="647" y="1284"/>
                </a:cubicBezTo>
                <a:cubicBezTo>
                  <a:pt x="654" y="1287"/>
                  <a:pt x="654" y="1287"/>
                  <a:pt x="641" y="1293"/>
                </a:cubicBezTo>
                <a:cubicBezTo>
                  <a:pt x="638" y="1294"/>
                  <a:pt x="636" y="1296"/>
                  <a:pt x="637" y="1297"/>
                </a:cubicBezTo>
                <a:cubicBezTo>
                  <a:pt x="638" y="1298"/>
                  <a:pt x="643" y="1296"/>
                  <a:pt x="649" y="1293"/>
                </a:cubicBezTo>
                <a:cubicBezTo>
                  <a:pt x="660" y="1287"/>
                  <a:pt x="660" y="1287"/>
                  <a:pt x="660" y="1287"/>
                </a:cubicBezTo>
                <a:cubicBezTo>
                  <a:pt x="719" y="1308"/>
                  <a:pt x="719" y="1308"/>
                  <a:pt x="719" y="1308"/>
                </a:cubicBezTo>
                <a:cubicBezTo>
                  <a:pt x="752" y="1320"/>
                  <a:pt x="787" y="1333"/>
                  <a:pt x="796" y="1336"/>
                </a:cubicBezTo>
                <a:cubicBezTo>
                  <a:pt x="805" y="1339"/>
                  <a:pt x="824" y="1345"/>
                  <a:pt x="838" y="1350"/>
                </a:cubicBezTo>
                <a:cubicBezTo>
                  <a:pt x="852" y="1355"/>
                  <a:pt x="865" y="1359"/>
                  <a:pt x="867" y="1359"/>
                </a:cubicBezTo>
                <a:cubicBezTo>
                  <a:pt x="870" y="1359"/>
                  <a:pt x="873" y="1361"/>
                  <a:pt x="874" y="1363"/>
                </a:cubicBezTo>
                <a:cubicBezTo>
                  <a:pt x="876" y="1366"/>
                  <a:pt x="882" y="1368"/>
                  <a:pt x="888" y="1369"/>
                </a:cubicBezTo>
                <a:cubicBezTo>
                  <a:pt x="894" y="1370"/>
                  <a:pt x="908" y="1372"/>
                  <a:pt x="918" y="1373"/>
                </a:cubicBezTo>
                <a:cubicBezTo>
                  <a:pt x="929" y="1375"/>
                  <a:pt x="941" y="1376"/>
                  <a:pt x="946" y="1377"/>
                </a:cubicBezTo>
                <a:cubicBezTo>
                  <a:pt x="953" y="1378"/>
                  <a:pt x="953" y="1378"/>
                  <a:pt x="948" y="1375"/>
                </a:cubicBezTo>
                <a:cubicBezTo>
                  <a:pt x="944" y="1374"/>
                  <a:pt x="933" y="1371"/>
                  <a:pt x="923" y="1369"/>
                </a:cubicBezTo>
                <a:cubicBezTo>
                  <a:pt x="913" y="1368"/>
                  <a:pt x="901" y="1366"/>
                  <a:pt x="897" y="1365"/>
                </a:cubicBezTo>
                <a:cubicBezTo>
                  <a:pt x="891" y="1363"/>
                  <a:pt x="891" y="1363"/>
                  <a:pt x="900" y="1360"/>
                </a:cubicBezTo>
                <a:cubicBezTo>
                  <a:pt x="909" y="1357"/>
                  <a:pt x="909" y="1357"/>
                  <a:pt x="901" y="1357"/>
                </a:cubicBezTo>
                <a:cubicBezTo>
                  <a:pt x="896" y="1357"/>
                  <a:pt x="890" y="1355"/>
                  <a:pt x="887" y="1352"/>
                </a:cubicBezTo>
                <a:cubicBezTo>
                  <a:pt x="882" y="1348"/>
                  <a:pt x="883" y="1347"/>
                  <a:pt x="904" y="1347"/>
                </a:cubicBezTo>
                <a:cubicBezTo>
                  <a:pt x="916" y="1347"/>
                  <a:pt x="926" y="1348"/>
                  <a:pt x="927" y="1349"/>
                </a:cubicBezTo>
                <a:cubicBezTo>
                  <a:pt x="927" y="1353"/>
                  <a:pt x="941" y="1354"/>
                  <a:pt x="948" y="1351"/>
                </a:cubicBezTo>
                <a:cubicBezTo>
                  <a:pt x="953" y="1349"/>
                  <a:pt x="950" y="1348"/>
                  <a:pt x="931" y="1343"/>
                </a:cubicBezTo>
                <a:cubicBezTo>
                  <a:pt x="919" y="1341"/>
                  <a:pt x="907" y="1337"/>
                  <a:pt x="905" y="1336"/>
                </a:cubicBezTo>
                <a:cubicBezTo>
                  <a:pt x="902" y="1332"/>
                  <a:pt x="920" y="1331"/>
                  <a:pt x="930" y="1335"/>
                </a:cubicBezTo>
                <a:cubicBezTo>
                  <a:pt x="935" y="1336"/>
                  <a:pt x="942" y="1338"/>
                  <a:pt x="947" y="1339"/>
                </a:cubicBezTo>
                <a:cubicBezTo>
                  <a:pt x="953" y="1340"/>
                  <a:pt x="954" y="1340"/>
                  <a:pt x="951" y="1337"/>
                </a:cubicBezTo>
                <a:cubicBezTo>
                  <a:pt x="947" y="1334"/>
                  <a:pt x="948" y="1334"/>
                  <a:pt x="956" y="1335"/>
                </a:cubicBezTo>
                <a:cubicBezTo>
                  <a:pt x="961" y="1336"/>
                  <a:pt x="977" y="1337"/>
                  <a:pt x="993" y="1337"/>
                </a:cubicBezTo>
                <a:cubicBezTo>
                  <a:pt x="1010" y="1338"/>
                  <a:pt x="1018" y="1339"/>
                  <a:pt x="1015" y="1341"/>
                </a:cubicBezTo>
                <a:cubicBezTo>
                  <a:pt x="1011" y="1343"/>
                  <a:pt x="1012" y="1344"/>
                  <a:pt x="1021" y="1344"/>
                </a:cubicBezTo>
                <a:cubicBezTo>
                  <a:pt x="1045" y="1345"/>
                  <a:pt x="1084" y="1342"/>
                  <a:pt x="1085" y="1340"/>
                </a:cubicBezTo>
                <a:cubicBezTo>
                  <a:pt x="1086" y="1338"/>
                  <a:pt x="1093" y="1338"/>
                  <a:pt x="1102" y="1339"/>
                </a:cubicBezTo>
                <a:cubicBezTo>
                  <a:pt x="1117" y="1340"/>
                  <a:pt x="1117" y="1340"/>
                  <a:pt x="1113" y="1345"/>
                </a:cubicBezTo>
                <a:cubicBezTo>
                  <a:pt x="1104" y="1353"/>
                  <a:pt x="1106" y="1360"/>
                  <a:pt x="1118" y="1359"/>
                </a:cubicBezTo>
                <a:cubicBezTo>
                  <a:pt x="1128" y="1358"/>
                  <a:pt x="1128" y="1358"/>
                  <a:pt x="1121" y="1355"/>
                </a:cubicBezTo>
                <a:cubicBezTo>
                  <a:pt x="1114" y="1352"/>
                  <a:pt x="1114" y="1352"/>
                  <a:pt x="1114" y="1352"/>
                </a:cubicBezTo>
                <a:cubicBezTo>
                  <a:pt x="1121" y="1349"/>
                  <a:pt x="1121" y="1349"/>
                  <a:pt x="1121" y="1349"/>
                </a:cubicBezTo>
                <a:cubicBezTo>
                  <a:pt x="1130" y="1345"/>
                  <a:pt x="1143" y="1344"/>
                  <a:pt x="1143" y="1347"/>
                </a:cubicBezTo>
                <a:cubicBezTo>
                  <a:pt x="1143" y="1349"/>
                  <a:pt x="1146" y="1350"/>
                  <a:pt x="1149" y="1350"/>
                </a:cubicBezTo>
                <a:cubicBezTo>
                  <a:pt x="1152" y="1350"/>
                  <a:pt x="1161" y="1352"/>
                  <a:pt x="1167" y="1354"/>
                </a:cubicBezTo>
                <a:cubicBezTo>
                  <a:pt x="1175" y="1357"/>
                  <a:pt x="1180" y="1358"/>
                  <a:pt x="1180" y="1355"/>
                </a:cubicBezTo>
                <a:cubicBezTo>
                  <a:pt x="1181" y="1353"/>
                  <a:pt x="1186" y="1352"/>
                  <a:pt x="1190" y="1353"/>
                </a:cubicBezTo>
                <a:cubicBezTo>
                  <a:pt x="1194" y="1354"/>
                  <a:pt x="1199" y="1353"/>
                  <a:pt x="1199" y="1351"/>
                </a:cubicBezTo>
                <a:cubicBezTo>
                  <a:pt x="1200" y="1349"/>
                  <a:pt x="1198" y="1348"/>
                  <a:pt x="1194" y="1348"/>
                </a:cubicBezTo>
                <a:cubicBezTo>
                  <a:pt x="1169" y="1348"/>
                  <a:pt x="1145" y="1345"/>
                  <a:pt x="1145" y="1340"/>
                </a:cubicBezTo>
                <a:cubicBezTo>
                  <a:pt x="1145" y="1338"/>
                  <a:pt x="1147" y="1338"/>
                  <a:pt x="1150" y="1339"/>
                </a:cubicBezTo>
                <a:cubicBezTo>
                  <a:pt x="1153" y="1340"/>
                  <a:pt x="1171" y="1340"/>
                  <a:pt x="1190" y="1339"/>
                </a:cubicBezTo>
                <a:cubicBezTo>
                  <a:pt x="1223" y="1337"/>
                  <a:pt x="1236" y="1338"/>
                  <a:pt x="1274" y="1345"/>
                </a:cubicBezTo>
                <a:cubicBezTo>
                  <a:pt x="1291" y="1348"/>
                  <a:pt x="1296" y="1345"/>
                  <a:pt x="1280" y="1341"/>
                </a:cubicBezTo>
                <a:cubicBezTo>
                  <a:pt x="1264" y="1336"/>
                  <a:pt x="1262" y="1331"/>
                  <a:pt x="1277" y="1330"/>
                </a:cubicBezTo>
                <a:cubicBezTo>
                  <a:pt x="1285" y="1330"/>
                  <a:pt x="1287" y="1331"/>
                  <a:pt x="1284" y="1333"/>
                </a:cubicBezTo>
                <a:cubicBezTo>
                  <a:pt x="1278" y="1339"/>
                  <a:pt x="1287" y="1340"/>
                  <a:pt x="1313" y="1338"/>
                </a:cubicBezTo>
                <a:cubicBezTo>
                  <a:pt x="1329" y="1336"/>
                  <a:pt x="1342" y="1337"/>
                  <a:pt x="1349" y="1339"/>
                </a:cubicBezTo>
                <a:cubicBezTo>
                  <a:pt x="1355" y="1342"/>
                  <a:pt x="1362" y="1343"/>
                  <a:pt x="1364" y="1341"/>
                </a:cubicBezTo>
                <a:cubicBezTo>
                  <a:pt x="1366" y="1340"/>
                  <a:pt x="1366" y="1341"/>
                  <a:pt x="1366" y="1343"/>
                </a:cubicBezTo>
                <a:cubicBezTo>
                  <a:pt x="1365" y="1345"/>
                  <a:pt x="1365" y="1346"/>
                  <a:pt x="1367" y="1346"/>
                </a:cubicBezTo>
                <a:cubicBezTo>
                  <a:pt x="1369" y="1346"/>
                  <a:pt x="1370" y="1344"/>
                  <a:pt x="1370" y="1341"/>
                </a:cubicBezTo>
                <a:cubicBezTo>
                  <a:pt x="1369" y="1336"/>
                  <a:pt x="1366" y="1335"/>
                  <a:pt x="1356" y="1336"/>
                </a:cubicBezTo>
                <a:cubicBezTo>
                  <a:pt x="1355" y="1336"/>
                  <a:pt x="1354" y="1335"/>
                  <a:pt x="1354" y="1333"/>
                </a:cubicBezTo>
                <a:cubicBezTo>
                  <a:pt x="1356" y="1329"/>
                  <a:pt x="1394" y="1331"/>
                  <a:pt x="1398" y="1335"/>
                </a:cubicBezTo>
                <a:cubicBezTo>
                  <a:pt x="1399" y="1336"/>
                  <a:pt x="1405" y="1338"/>
                  <a:pt x="1410" y="1337"/>
                </a:cubicBezTo>
                <a:cubicBezTo>
                  <a:pt x="1416" y="1337"/>
                  <a:pt x="1429" y="1339"/>
                  <a:pt x="1440" y="1342"/>
                </a:cubicBezTo>
                <a:cubicBezTo>
                  <a:pt x="1459" y="1347"/>
                  <a:pt x="1459" y="1347"/>
                  <a:pt x="1459" y="1347"/>
                </a:cubicBezTo>
                <a:cubicBezTo>
                  <a:pt x="1437" y="1351"/>
                  <a:pt x="1437" y="1351"/>
                  <a:pt x="1437" y="1351"/>
                </a:cubicBezTo>
                <a:cubicBezTo>
                  <a:pt x="1412" y="1355"/>
                  <a:pt x="1396" y="1356"/>
                  <a:pt x="1385" y="1353"/>
                </a:cubicBezTo>
                <a:cubicBezTo>
                  <a:pt x="1376" y="1350"/>
                  <a:pt x="1367" y="1352"/>
                  <a:pt x="1368" y="1357"/>
                </a:cubicBezTo>
                <a:cubicBezTo>
                  <a:pt x="1368" y="1359"/>
                  <a:pt x="1374" y="1360"/>
                  <a:pt x="1381" y="1359"/>
                </a:cubicBezTo>
                <a:cubicBezTo>
                  <a:pt x="1399" y="1358"/>
                  <a:pt x="1402" y="1364"/>
                  <a:pt x="1386" y="1368"/>
                </a:cubicBezTo>
                <a:cubicBezTo>
                  <a:pt x="1373" y="1371"/>
                  <a:pt x="1298" y="1372"/>
                  <a:pt x="1295" y="1369"/>
                </a:cubicBezTo>
                <a:cubicBezTo>
                  <a:pt x="1292" y="1366"/>
                  <a:pt x="1317" y="1359"/>
                  <a:pt x="1340" y="1357"/>
                </a:cubicBezTo>
                <a:cubicBezTo>
                  <a:pt x="1359" y="1356"/>
                  <a:pt x="1363" y="1354"/>
                  <a:pt x="1357" y="1352"/>
                </a:cubicBezTo>
                <a:cubicBezTo>
                  <a:pt x="1350" y="1350"/>
                  <a:pt x="1300" y="1357"/>
                  <a:pt x="1290" y="1363"/>
                </a:cubicBezTo>
                <a:cubicBezTo>
                  <a:pt x="1288" y="1364"/>
                  <a:pt x="1286" y="1363"/>
                  <a:pt x="1286" y="1361"/>
                </a:cubicBezTo>
                <a:cubicBezTo>
                  <a:pt x="1286" y="1360"/>
                  <a:pt x="1289" y="1357"/>
                  <a:pt x="1293" y="1356"/>
                </a:cubicBezTo>
                <a:cubicBezTo>
                  <a:pt x="1299" y="1355"/>
                  <a:pt x="1299" y="1354"/>
                  <a:pt x="1290" y="1354"/>
                </a:cubicBezTo>
                <a:cubicBezTo>
                  <a:pt x="1282" y="1354"/>
                  <a:pt x="1281" y="1355"/>
                  <a:pt x="1282" y="1359"/>
                </a:cubicBezTo>
                <a:cubicBezTo>
                  <a:pt x="1284" y="1365"/>
                  <a:pt x="1279" y="1367"/>
                  <a:pt x="1276" y="1361"/>
                </a:cubicBezTo>
                <a:cubicBezTo>
                  <a:pt x="1275" y="1359"/>
                  <a:pt x="1273" y="1359"/>
                  <a:pt x="1272" y="1360"/>
                </a:cubicBezTo>
                <a:cubicBezTo>
                  <a:pt x="1271" y="1361"/>
                  <a:pt x="1262" y="1363"/>
                  <a:pt x="1253" y="1364"/>
                </a:cubicBezTo>
                <a:cubicBezTo>
                  <a:pt x="1243" y="1365"/>
                  <a:pt x="1230" y="1368"/>
                  <a:pt x="1224" y="1369"/>
                </a:cubicBezTo>
                <a:cubicBezTo>
                  <a:pt x="1217" y="1371"/>
                  <a:pt x="1212" y="1371"/>
                  <a:pt x="1211" y="1369"/>
                </a:cubicBezTo>
                <a:cubicBezTo>
                  <a:pt x="1210" y="1367"/>
                  <a:pt x="1210" y="1365"/>
                  <a:pt x="1212" y="1365"/>
                </a:cubicBezTo>
                <a:cubicBezTo>
                  <a:pt x="1213" y="1365"/>
                  <a:pt x="1215" y="1363"/>
                  <a:pt x="1215" y="1361"/>
                </a:cubicBezTo>
                <a:cubicBezTo>
                  <a:pt x="1215" y="1359"/>
                  <a:pt x="1212" y="1360"/>
                  <a:pt x="1209" y="1362"/>
                </a:cubicBezTo>
                <a:cubicBezTo>
                  <a:pt x="1201" y="1368"/>
                  <a:pt x="1195" y="1376"/>
                  <a:pt x="1197" y="1378"/>
                </a:cubicBezTo>
                <a:cubicBezTo>
                  <a:pt x="1198" y="1379"/>
                  <a:pt x="1260" y="1386"/>
                  <a:pt x="1266" y="1386"/>
                </a:cubicBezTo>
                <a:cubicBezTo>
                  <a:pt x="1267" y="1386"/>
                  <a:pt x="1268" y="1387"/>
                  <a:pt x="1267" y="1389"/>
                </a:cubicBezTo>
                <a:cubicBezTo>
                  <a:pt x="1266" y="1390"/>
                  <a:pt x="1309" y="1389"/>
                  <a:pt x="1363" y="1387"/>
                </a:cubicBezTo>
                <a:cubicBezTo>
                  <a:pt x="1438" y="1384"/>
                  <a:pt x="1460" y="1383"/>
                  <a:pt x="1463" y="1379"/>
                </a:cubicBezTo>
                <a:cubicBezTo>
                  <a:pt x="1466" y="1376"/>
                  <a:pt x="1473" y="1375"/>
                  <a:pt x="1486" y="1376"/>
                </a:cubicBezTo>
                <a:cubicBezTo>
                  <a:pt x="1496" y="1377"/>
                  <a:pt x="1517" y="1378"/>
                  <a:pt x="1533" y="1379"/>
                </a:cubicBezTo>
                <a:cubicBezTo>
                  <a:pt x="1562" y="1380"/>
                  <a:pt x="1584" y="1387"/>
                  <a:pt x="1596" y="1399"/>
                </a:cubicBezTo>
                <a:cubicBezTo>
                  <a:pt x="1602" y="1406"/>
                  <a:pt x="1638" y="1417"/>
                  <a:pt x="1654" y="1417"/>
                </a:cubicBezTo>
                <a:cubicBezTo>
                  <a:pt x="1660" y="1417"/>
                  <a:pt x="1673" y="1419"/>
                  <a:pt x="1682" y="1421"/>
                </a:cubicBezTo>
                <a:cubicBezTo>
                  <a:pt x="1691" y="1423"/>
                  <a:pt x="1712" y="1428"/>
                  <a:pt x="1729" y="1431"/>
                </a:cubicBezTo>
                <a:cubicBezTo>
                  <a:pt x="1746" y="1435"/>
                  <a:pt x="1762" y="1440"/>
                  <a:pt x="1766" y="1442"/>
                </a:cubicBezTo>
                <a:cubicBezTo>
                  <a:pt x="1770" y="1444"/>
                  <a:pt x="1779" y="1447"/>
                  <a:pt x="1787" y="1448"/>
                </a:cubicBezTo>
                <a:cubicBezTo>
                  <a:pt x="1787" y="1448"/>
                  <a:pt x="1787" y="1448"/>
                  <a:pt x="1787" y="1448"/>
                </a:cubicBezTo>
                <a:cubicBezTo>
                  <a:pt x="1795" y="1449"/>
                  <a:pt x="1802" y="1450"/>
                  <a:pt x="1804" y="1450"/>
                </a:cubicBezTo>
                <a:cubicBezTo>
                  <a:pt x="1808" y="1451"/>
                  <a:pt x="1795" y="1442"/>
                  <a:pt x="1788" y="1440"/>
                </a:cubicBezTo>
                <a:cubicBezTo>
                  <a:pt x="1760" y="1431"/>
                  <a:pt x="1716" y="1415"/>
                  <a:pt x="1713" y="1412"/>
                </a:cubicBezTo>
                <a:cubicBezTo>
                  <a:pt x="1712" y="1410"/>
                  <a:pt x="1703" y="1407"/>
                  <a:pt x="1695" y="1406"/>
                </a:cubicBezTo>
                <a:cubicBezTo>
                  <a:pt x="1687" y="1406"/>
                  <a:pt x="1675" y="1401"/>
                  <a:pt x="1667" y="1397"/>
                </a:cubicBezTo>
                <a:cubicBezTo>
                  <a:pt x="1656" y="1391"/>
                  <a:pt x="1653" y="1390"/>
                  <a:pt x="1649" y="1395"/>
                </a:cubicBezTo>
                <a:cubicBezTo>
                  <a:pt x="1646" y="1397"/>
                  <a:pt x="1645" y="1401"/>
                  <a:pt x="1646" y="1402"/>
                </a:cubicBezTo>
                <a:cubicBezTo>
                  <a:pt x="1653" y="1411"/>
                  <a:pt x="1592" y="1396"/>
                  <a:pt x="1584" y="1387"/>
                </a:cubicBezTo>
                <a:cubicBezTo>
                  <a:pt x="1581" y="1382"/>
                  <a:pt x="1583" y="1382"/>
                  <a:pt x="1661" y="1383"/>
                </a:cubicBezTo>
                <a:cubicBezTo>
                  <a:pt x="1711" y="1383"/>
                  <a:pt x="1725" y="1384"/>
                  <a:pt x="1747" y="1390"/>
                </a:cubicBezTo>
                <a:cubicBezTo>
                  <a:pt x="1762" y="1394"/>
                  <a:pt x="1777" y="1398"/>
                  <a:pt x="1782" y="1399"/>
                </a:cubicBezTo>
                <a:cubicBezTo>
                  <a:pt x="1790" y="1400"/>
                  <a:pt x="1790" y="1400"/>
                  <a:pt x="1790" y="1400"/>
                </a:cubicBezTo>
                <a:cubicBezTo>
                  <a:pt x="1781" y="1395"/>
                  <a:pt x="1781" y="1395"/>
                  <a:pt x="1781" y="1395"/>
                </a:cubicBezTo>
                <a:cubicBezTo>
                  <a:pt x="1776" y="1393"/>
                  <a:pt x="1772" y="1390"/>
                  <a:pt x="1772" y="1389"/>
                </a:cubicBezTo>
                <a:cubicBezTo>
                  <a:pt x="1772" y="1389"/>
                  <a:pt x="1783" y="1387"/>
                  <a:pt x="1797" y="1386"/>
                </a:cubicBezTo>
                <a:cubicBezTo>
                  <a:pt x="1820" y="1384"/>
                  <a:pt x="1824" y="1385"/>
                  <a:pt x="1828" y="1390"/>
                </a:cubicBezTo>
                <a:cubicBezTo>
                  <a:pt x="1833" y="1396"/>
                  <a:pt x="1838" y="1396"/>
                  <a:pt x="1883" y="1394"/>
                </a:cubicBezTo>
                <a:close/>
              </a:path>
            </a:pathLst>
          </a:custGeom>
          <a:solidFill>
            <a:srgbClr val="462612">
              <a:alpha val="6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2742" y="2140902"/>
            <a:ext cx="6101715" cy="3693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5563" y="1042987"/>
            <a:ext cx="2505075" cy="926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一、辽朝的统治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378460" y="1410970"/>
            <a:ext cx="297116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、四时捺钵制度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53740" y="1383030"/>
            <a:ext cx="41014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流动的国家政治中心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382905" y="1905000"/>
            <a:ext cx="11809095" cy="101600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皇帝和宫廷依然保持草原习俗，每年随季节转换定期迁徙。迁徙中的行营成为国家政治中心。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b="8707"/>
          <a:stretch>
            <a:fillRect/>
          </a:stretch>
        </p:blipFill>
        <p:spPr>
          <a:xfrm>
            <a:off x="382905" y="2921000"/>
            <a:ext cx="3999865" cy="2874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468495" y="2917190"/>
          <a:ext cx="7390130" cy="29127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8450"/>
                <a:gridCol w="1824355"/>
                <a:gridCol w="2107565"/>
                <a:gridCol w="1889760"/>
              </a:tblGrid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四时捺钵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主要地点 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时间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活动内容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0421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春捺钵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长春州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鱼儿泺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正月上旬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捕鹅、钩鱼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054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夏捺钵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永安山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炭山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四月上旬</a:t>
                      </a:r>
                      <a:r>
                        <a:rPr lang="en-US" altLang="zh-CN" sz="24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—</a:t>
                      </a: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七月中旬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避暑、议政、放鹰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秋捺钵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庆州伏虎林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七月中旬入山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射鹿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0421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冬捺钵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永州广平淀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十月以后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避寒、议政、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猎虎</a:t>
                      </a:r>
                      <a:endParaRPr lang="zh-CN" altLang="en-US" sz="24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97155" y="1905000"/>
            <a:ext cx="2058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）内容：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095" y="5829935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、作用：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35175" y="58299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思源黑体 CN Normal" pitchFamily="2" charset="-122"/>
              </a:rPr>
              <a:t>保持尚武精神，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笼络归属民族酋长。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8" name="TextBox 32"/>
          <p:cNvSpPr txBox="1"/>
          <p:nvPr/>
        </p:nvSpPr>
        <p:spPr>
          <a:xfrm>
            <a:off x="3253740" y="6351905"/>
            <a:ext cx="6322060" cy="49466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在因俗而治基础上，保留了本民族特色</a:t>
            </a:r>
            <a:endParaRPr 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（二）政治制度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6" grpId="0"/>
      <p:bldP spid="16" grpId="1"/>
      <p:bldP spid="6" grpId="0"/>
      <p:bldP spid="6" grpId="1"/>
      <p:bldP spid="8" grpId="0"/>
      <p:bldP spid="8" grpId="1"/>
      <p:bldP spid="9" grpId="0"/>
      <p:bldP spid="9" grpId="1"/>
      <p:bldP spid="18" grpId="0" animBg="1"/>
      <p:bldP spid="18" grpId="1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79095" y="5523230"/>
            <a:ext cx="87769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spc="15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    </a:t>
            </a:r>
            <a:r>
              <a:rPr lang="zh-CN" altLang="en-US" sz="2800" spc="15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与北宋对峙，大部分时间维持和平、通使、互市。</a:t>
            </a:r>
            <a:endParaRPr lang="zh-CN" altLang="en-US" sz="2800" spc="15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095" y="4552950"/>
            <a:ext cx="8969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spc="15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</a:t>
            </a:r>
            <a:r>
              <a:rPr lang="zh-CN" altLang="en-US" sz="2800" spc="15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仿照汉字偏旁创制契丹文字，接受汉族封建文化。</a:t>
            </a:r>
            <a:endParaRPr lang="zh-CN" altLang="en-US" sz="2800" spc="15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一、辽朝的统治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（二）政治制度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378460" y="1410970"/>
            <a:ext cx="297116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en-US" altLang="zh-CN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、选官制度：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8460" y="1951355"/>
            <a:ext cx="10359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spc="15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世选制和科举制并行。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官职沿袭唐制，参照五代和宋朝官制。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095" y="2479675"/>
            <a:ext cx="11484610" cy="1383665"/>
          </a:xfrm>
          <a:prstGeom prst="rect">
            <a:avLst/>
          </a:prstGeom>
          <a:solidFill>
            <a:srgbClr val="F3EEE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世选制：主要在契丹及其他游牧民族中实施。这一制度的核心在于，在具有世选特权的家族中，按照一定的标准挑选一个合格的人选来继承某一官职和爵位。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97155" y="3957320"/>
            <a:ext cx="242760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（三）经济：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9330" y="3957320"/>
            <a:ext cx="77450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提倡农业，接受农耕生活，与北宋互市贸易。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2"/>
          <p:cNvSpPr txBox="1"/>
          <p:nvPr/>
        </p:nvSpPr>
        <p:spPr>
          <a:xfrm>
            <a:off x="97155" y="4518025"/>
            <a:ext cx="242760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（四）文化：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274810" y="3957302"/>
            <a:ext cx="3049270" cy="2752869"/>
            <a:chOff x="14656" y="5406"/>
            <a:chExt cx="4544" cy="4957"/>
          </a:xfrm>
        </p:grpSpPr>
        <p:pic>
          <p:nvPicPr>
            <p:cNvPr id="100" name="图片 99"/>
            <p:cNvPicPr/>
            <p:nvPr/>
          </p:nvPicPr>
          <p:blipFill>
            <a:blip r:embed="rId3">
              <a:clrChange>
                <a:clrFrom>
                  <a:srgbClr val="FAFAFA">
                    <a:alpha val="100000"/>
                  </a:srgbClr>
                </a:clrFrom>
                <a:clrTo>
                  <a:srgbClr val="FAFAFA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656" y="5406"/>
              <a:ext cx="4081" cy="4122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5235" y="9534"/>
              <a:ext cx="3965" cy="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◎契丹文字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sp>
        <p:nvSpPr>
          <p:cNvPr id="14" name="文本框 2"/>
          <p:cNvSpPr txBox="1"/>
          <p:nvPr/>
        </p:nvSpPr>
        <p:spPr>
          <a:xfrm>
            <a:off x="97155" y="5523230"/>
            <a:ext cx="2969260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（五）民族关系：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/>
          <a:srcRect t="12234"/>
          <a:stretch>
            <a:fillRect/>
          </a:stretch>
        </p:blipFill>
        <p:spPr>
          <a:xfrm flipH="1">
            <a:off x="8712835" y="154940"/>
            <a:ext cx="3479165" cy="22307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2" grpId="0"/>
      <p:bldP spid="12" grpId="1"/>
      <p:bldP spid="2" grpId="0"/>
      <p:bldP spid="2" grpId="1"/>
      <p:bldP spid="6" grpId="0"/>
      <p:bldP spid="6" grpId="1"/>
      <p:bldP spid="7" grpId="0" animBg="1"/>
      <p:bldP spid="7" grpId="1" animBg="1"/>
      <p:bldP spid="8" grpId="0"/>
      <p:bldP spid="8" grpId="1"/>
      <p:bldP spid="9" grpId="0"/>
      <p:bldP spid="9" grpId="1"/>
      <p:bldP spid="11" grpId="0"/>
      <p:bldP spid="11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9875" y="1410970"/>
            <a:ext cx="1167257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</a:t>
            </a: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西夏的建立者党项族是古代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羌</a:t>
            </a: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人的分支，唐末在今陕北、宁夏一带形成边疆藩镇，宋初仍然保持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半独立</a:t>
            </a: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的地位，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北宋灭亡后向金称臣。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一、西夏的统治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（一）概况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7810" y="141097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、起源：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9875" y="239141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、建立政权：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1285" y="2450465"/>
            <a:ext cx="5296535" cy="40208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685020" y="3352165"/>
            <a:ext cx="2366010" cy="3340735"/>
            <a:chOff x="15252" y="5279"/>
            <a:chExt cx="3726" cy="5261"/>
          </a:xfrm>
        </p:grpSpPr>
        <p:pic>
          <p:nvPicPr>
            <p:cNvPr id="16" name="图片 15" descr="元昊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52" y="5279"/>
              <a:ext cx="3726" cy="49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6069" y="9815"/>
              <a:ext cx="24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◎元昊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79095" y="2971800"/>
          <a:ext cx="5874385" cy="26079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9415"/>
                <a:gridCol w="4204970"/>
              </a:tblGrid>
              <a:tr h="5219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时间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800" b="0">
                        <a:solidFill>
                          <a:srgbClr val="FF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219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建立者</a:t>
                      </a:r>
                      <a:endParaRPr lang="zh-CN" altLang="en-US" sz="28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0">
                        <a:solidFill>
                          <a:srgbClr val="FF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219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都城</a:t>
                      </a:r>
                      <a:endParaRPr lang="zh-CN" altLang="en-US" sz="28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0">
                        <a:solidFill>
                          <a:srgbClr val="FF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219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>
                          <a:latin typeface="华文中宋" panose="02010600040101010101" charset="-122"/>
                          <a:ea typeface="华文中宋" panose="02010600040101010101" charset="-122"/>
                        </a:rPr>
                        <a:t>灭亡</a:t>
                      </a:r>
                      <a:endParaRPr lang="zh-CN" altLang="en-US" sz="2800" b="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0" smtClean="0">
                        <a:solidFill>
                          <a:srgbClr val="FF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119756" y="3011170"/>
            <a:ext cx="2087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1038-1227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2675" y="345884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元昊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44876" y="398081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兴庆府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16655" y="4537710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蒙古</a:t>
            </a:r>
            <a:endParaRPr lang="zh-CN" altLang="en-US" sz="2800" smtClean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二、西夏的统治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（二）政治制度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1323975"/>
            <a:ext cx="829437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en-US" altLang="zh-CN" sz="2800" noProof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、仿照唐宋政治制度，中央设立中书省、枢密院等机构，同时保留一套本民族称谓的官称</a:t>
            </a:r>
            <a:r>
              <a:rPr lang="zh-CN" altLang="en-US" sz="2800" noProof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同一套官制的不同语言称谓，不是两套官制</a:t>
            </a: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），订立军制和法律；</a:t>
            </a:r>
            <a:endParaRPr lang="zh-CN" altLang="en-US" sz="2800" noProof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3983990"/>
            <a:ext cx="265239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（三）文化：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88210" y="39865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核心是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儒家文化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创制了西夏文字。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662035" y="559435"/>
            <a:ext cx="3220227" cy="3424267"/>
            <a:chOff x="3935" y="1807"/>
            <a:chExt cx="5349" cy="671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rcRect l="-4588" t="-906" r="-604" b="-825"/>
            <a:stretch>
              <a:fillRect/>
            </a:stretch>
          </p:blipFill>
          <p:spPr>
            <a:xfrm>
              <a:off x="3935" y="1838"/>
              <a:ext cx="4375" cy="6685"/>
            </a:xfrm>
            <a:prstGeom prst="rect">
              <a:avLst/>
            </a:prstGeom>
          </p:spPr>
        </p:pic>
        <p:sp>
          <p:nvSpPr>
            <p:cNvPr id="22" name="文本框 12"/>
            <p:cNvSpPr txBox="1"/>
            <p:nvPr/>
          </p:nvSpPr>
          <p:spPr>
            <a:xfrm>
              <a:off x="8310" y="1807"/>
              <a:ext cx="974" cy="6547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anchor="t">
              <a:spAutoFit/>
            </a:bodyPr>
            <a:lstStyle/>
            <a:p>
              <a:pPr algn="l" fontAlgn="auto">
                <a:lnSpc>
                  <a:spcPct val="110000"/>
                </a:lnSpc>
              </a:pPr>
              <a:r>
                <a:rPr lang="zh-CN" sz="2400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一套制度两套称谓</a:t>
              </a:r>
              <a:r>
                <a:rPr sz="2400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 </a:t>
              </a:r>
              <a:endParaRPr lang="en-US" sz="2400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57810" y="34620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en-US" altLang="zh-CN" sz="2800" noProof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、选官实行</a:t>
            </a:r>
            <a:r>
              <a:rPr lang="zh-CN" altLang="en-US" sz="2800" noProof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科举制</a:t>
            </a: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noProof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472295" y="3986530"/>
            <a:ext cx="2470150" cy="2613660"/>
            <a:chOff x="14917" y="6138"/>
            <a:chExt cx="3890" cy="4116"/>
          </a:xfrm>
        </p:grpSpPr>
        <p:pic>
          <p:nvPicPr>
            <p:cNvPr id="102" name="图片 101"/>
            <p:cNvPicPr/>
            <p:nvPr/>
          </p:nvPicPr>
          <p:blipFill>
            <a:blip r:embed="rId4"/>
            <a:srcRect l="20438" t="7110" r="20266"/>
            <a:stretch>
              <a:fillRect/>
            </a:stretch>
          </p:blipFill>
          <p:spPr>
            <a:xfrm>
              <a:off x="14917" y="6138"/>
              <a:ext cx="3795" cy="3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15195" y="9529"/>
              <a:ext cx="36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◎西夏文字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sp>
        <p:nvSpPr>
          <p:cNvPr id="11" name="文本框 2"/>
          <p:cNvSpPr txBox="1"/>
          <p:nvPr/>
        </p:nvSpPr>
        <p:spPr>
          <a:xfrm>
            <a:off x="97155" y="4485640"/>
            <a:ext cx="265239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（四）经济：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88210" y="44856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鼓励垦荒，发展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农牧经济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文本框 2"/>
          <p:cNvSpPr txBox="1"/>
          <p:nvPr/>
        </p:nvSpPr>
        <p:spPr>
          <a:xfrm>
            <a:off x="97155" y="5012690"/>
            <a:ext cx="265239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（五）民族关系：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7810" y="5539740"/>
            <a:ext cx="92138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先后向北宋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（庆历和议）</a:t>
            </a:r>
            <a:r>
              <a:rPr lang="zh-CN" altLang="en-US" sz="2800" noProof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、金称臣（名义上），实际上保持独立。</a:t>
            </a:r>
            <a:endParaRPr lang="zh-CN" altLang="en-US" sz="2800" noProof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8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"/>
          <a:stretch>
            <a:fillRect/>
          </a:stretch>
        </p:blipFill>
        <p:spPr bwMode="auto">
          <a:xfrm>
            <a:off x="6555740" y="2091690"/>
            <a:ext cx="5248910" cy="4397375"/>
          </a:xfrm>
          <a:prstGeom prst="rect">
            <a:avLst/>
          </a:prstGeom>
          <a:solidFill>
            <a:schemeClr val="bg1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261620" y="2971800"/>
            <a:ext cx="621855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buSzTx/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1114年,女真族首领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完颜阿骨打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举兵反辽，1115年,称帝,建立金朝,定都会宁府,也称上京。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Helvetica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7810" y="1410970"/>
            <a:ext cx="1168463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buSzTx/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金朝的建立者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女真族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活动于黑龙江、松花江流域，以农业、狩猎、畜牧为生。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Helvetica" pitchFamily="34" charset="0"/>
            </a:endParaRPr>
          </a:p>
        </p:txBody>
      </p:sp>
      <p:sp>
        <p:nvSpPr>
          <p:cNvPr id="51202" name="矩形 4"/>
          <p:cNvSpPr/>
          <p:nvPr>
            <p:custDataLst>
              <p:tags r:id="rId2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三、金朝的统治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（一）女真崛起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7810" y="141097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、起源：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244983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、建立政权：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1620" y="448437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、灭辽宋：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253480" y="2313305"/>
            <a:ext cx="2419350" cy="4375785"/>
            <a:chOff x="9848" y="3643"/>
            <a:chExt cx="3810" cy="6891"/>
          </a:xfrm>
        </p:grpSpPr>
        <p:pic>
          <p:nvPicPr>
            <p:cNvPr id="23" name="图片 22" descr="完颜阿骨打"/>
            <p:cNvPicPr>
              <a:picLocks noChangeAspect="1"/>
            </p:cNvPicPr>
            <p:nvPr/>
          </p:nvPicPr>
          <p:blipFill>
            <a:blip r:embed="rId4"/>
            <a:srcRect l="4958"/>
            <a:stretch>
              <a:fillRect/>
            </a:stretch>
          </p:blipFill>
          <p:spPr>
            <a:xfrm>
              <a:off x="9848" y="3643"/>
              <a:ext cx="3810" cy="616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204" y="9810"/>
              <a:ext cx="325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◎完颜阿骨打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61620" y="50063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SzTx/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1125年,金灭辽,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1127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年又灭北宋。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Helvetica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5" grpId="0"/>
      <p:bldP spid="6" grpId="0"/>
      <p:bldP spid="2" grpId="0"/>
      <p:bldP spid="7" grpId="0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三、金朝的统治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（一）女真崛起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7810" y="1410970"/>
            <a:ext cx="3188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、迁都燕京：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88260" y="1410970"/>
            <a:ext cx="9603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  <a:buSzTx/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1153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Helvetica" pitchFamily="34" charset="0"/>
              </a:rPr>
              <a:t>年，金迁都燕京（今北京），将燕京改名为中都。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Helvetica" pitchFamily="34" charset="0"/>
            </a:endParaRPr>
          </a:p>
        </p:txBody>
      </p:sp>
      <p:pic>
        <p:nvPicPr>
          <p:cNvPr id="14" name="图片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"/>
          <a:stretch>
            <a:fillRect/>
          </a:stretch>
        </p:blipFill>
        <p:spPr bwMode="auto">
          <a:xfrm>
            <a:off x="6555740" y="2091690"/>
            <a:ext cx="5248910" cy="4397375"/>
          </a:xfrm>
          <a:prstGeom prst="rect">
            <a:avLst/>
          </a:prstGeom>
          <a:solidFill>
            <a:schemeClr val="bg1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10530205" y="3110230"/>
            <a:ext cx="683260" cy="5181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9893300" y="3943350"/>
            <a:ext cx="554990" cy="330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箭头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60000">
            <a:off x="10350500" y="3329305"/>
            <a:ext cx="455295" cy="9144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79095" y="2019935"/>
            <a:ext cx="5462905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金迁都燕京的原因和影响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8605" y="2593340"/>
            <a:ext cx="646049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）原因：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①统治中原，南下扩张的战略需要。②同时崇尚中原文化，力主汉化改革。③上京自然环境恶劣，燕京地区经济发达，交通便利，文明程度较高。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7810" y="4579620"/>
            <a:ext cx="622554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）影响：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①促进了民族交融，加快了社会文明和多民族国家发展进程；②加速了北京地区的建设发展，为此后朝代定都北京奠定了基础。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13" grpId="0" animBg="1"/>
      <p:bldP spid="13" grpId="1" animBg="1"/>
      <p:bldP spid="16" grpId="0"/>
      <p:bldP spid="16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7810" y="3529965"/>
            <a:ext cx="872998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兵民合一，形成了军事、行政、生产三位一体的组织。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805" y="2486025"/>
            <a:ext cx="1156335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 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以三百户为一谋克，十谋克为一猛安，各户壮丁平时耕作，战时选拔丁壮出征，是女真族的军事和社会组织单位。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三、金朝的统治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4805" y="1442085"/>
            <a:ext cx="39662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、基本沿袭唐宋制度。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221" name="TextBox 4"/>
          <p:cNvSpPr txBox="1"/>
          <p:nvPr/>
        </p:nvSpPr>
        <p:spPr>
          <a:xfrm>
            <a:off x="344805" y="1964055"/>
            <a:ext cx="88607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、同时保持女真族管理系统</a:t>
            </a:r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“猛安谋克”制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5" name="图片 14" descr="图片1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360" y="2804160"/>
            <a:ext cx="3575050" cy="39312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155" y="2486025"/>
            <a:ext cx="2058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）内容：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155" y="3529965"/>
            <a:ext cx="2058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）特点：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155" y="4573905"/>
            <a:ext cx="2058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）效果：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4805" y="5008245"/>
            <a:ext cx="715073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①节约了财政开支；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②保证了较强的战斗力；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③加强女真族封建化进程，促进社会进步。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15740" y="339090"/>
            <a:ext cx="7763510" cy="1306830"/>
          </a:xfrm>
          <a:prstGeom prst="rect">
            <a:avLst/>
          </a:prstGeom>
          <a:solidFill>
            <a:srgbClr val="F3EEE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猛安者，千夫长也；谋克者，百夫长也……与汉人错居，每四五十户结为保聚，农作时令相助济。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——《金史》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5" grpId="0"/>
      <p:bldP spid="5" grpId="1"/>
      <p:bldP spid="12" grpId="0"/>
      <p:bldP spid="12" grpId="1"/>
      <p:bldP spid="9221" grpId="0"/>
      <p:bldP spid="9221" grpId="1"/>
      <p:bldP spid="6" grpId="0"/>
      <p:bldP spid="6" grpId="1"/>
      <p:bldP spid="7" grpId="0"/>
      <p:bldP spid="7" grpId="1"/>
      <p:bldP spid="9" grpId="0"/>
      <p:bldP spid="9" grpId="1"/>
      <p:bldP spid="20" grpId="0"/>
      <p:bldP spid="20" grpId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三、金朝的统治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（三）由盛转衰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095" y="1410970"/>
            <a:ext cx="1148207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、12世纪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后期金世宗在位，政治稳定，经济繁荣，史称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“大定之治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”。</a:t>
            </a:r>
            <a:endParaRPr lang="zh-CN" altLang="en-US" sz="2800" smtClean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93395" y="1946275"/>
            <a:ext cx="3370580" cy="3153283"/>
            <a:chOff x="1159" y="3311"/>
            <a:chExt cx="5308" cy="5450"/>
          </a:xfrm>
        </p:grpSpPr>
        <p:sp>
          <p:nvSpPr>
            <p:cNvPr id="7" name="文本框 6"/>
            <p:cNvSpPr txBox="1"/>
            <p:nvPr/>
          </p:nvSpPr>
          <p:spPr>
            <a:xfrm>
              <a:off x="1159" y="3736"/>
              <a:ext cx="814" cy="4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rgbClr val="C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北国小尧舜</a:t>
              </a:r>
              <a:endParaRPr lang="zh-CN" altLang="en-US" sz="32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973" y="3311"/>
              <a:ext cx="4494" cy="5450"/>
              <a:chOff x="1973" y="3311"/>
              <a:chExt cx="4494" cy="5450"/>
            </a:xfrm>
          </p:grpSpPr>
          <p:pic>
            <p:nvPicPr>
              <p:cNvPr id="6" name="图片 5" descr="金世宗完颜雍"/>
              <p:cNvPicPr>
                <a:picLocks noChangeAspect="1"/>
              </p:cNvPicPr>
              <p:nvPr/>
            </p:nvPicPr>
            <p:blipFill>
              <a:blip r:embed="rId3"/>
              <a:srcRect l="44031" t="4257" r="6010" b="16807"/>
              <a:stretch>
                <a:fillRect/>
              </a:stretch>
            </p:blipFill>
            <p:spPr>
              <a:xfrm>
                <a:off x="2103" y="3311"/>
                <a:ext cx="4120" cy="4654"/>
              </a:xfrm>
              <a:prstGeom prst="rect">
                <a:avLst/>
              </a:prstGeom>
            </p:spPr>
          </p:pic>
          <p:sp>
            <p:nvSpPr>
              <p:cNvPr id="8" name="TextBox 32"/>
              <p:cNvSpPr txBox="1"/>
              <p:nvPr/>
            </p:nvSpPr>
            <p:spPr>
              <a:xfrm>
                <a:off x="1973" y="7965"/>
                <a:ext cx="4494" cy="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华文仿宋" panose="02010600040101010101" charset="-122"/>
                  </a:rPr>
                  <a:t>◎</a:t>
                </a:r>
                <a:r>
                  <a:rPr lang="zh-CN" altLang="en-US" sz="2400">
                    <a:solidFill>
                      <a:schemeClr val="tx1"/>
                    </a:solidFill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金世宗</a:t>
                </a:r>
                <a:r>
                  <a:rPr lang="en-US" altLang="zh-CN" sz="2400">
                    <a:solidFill>
                      <a:schemeClr val="tx1"/>
                    </a:solidFill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—</a:t>
                </a:r>
                <a:r>
                  <a:rPr lang="zh-CN" altLang="en-US" sz="2400">
                    <a:solidFill>
                      <a:schemeClr val="tx1"/>
                    </a:solidFill>
                    <a:latin typeface="华文仿宋" panose="02010600040101010101" charset="-122"/>
                    <a:ea typeface="华文仿宋" panose="02010600040101010101" charset="-122"/>
                    <a:cs typeface="华文仿宋" panose="02010600040101010101" charset="-122"/>
                  </a:rPr>
                  <a:t>完颜雍</a:t>
                </a:r>
                <a:endParaRPr lang="zh-CN" altLang="en-US" sz="2400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3791585" y="2197100"/>
            <a:ext cx="7919085" cy="2701290"/>
          </a:xfrm>
          <a:prstGeom prst="rect">
            <a:avLst/>
          </a:prstGeom>
          <a:noFill/>
          <a:ln w="12700" cmpd="sng">
            <a:solidFill>
              <a:srgbClr val="754033"/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fontAlgn="auto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金世宗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大批任用汉人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、契丹人和渤海人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……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创女真进士科，以科举取士，鼓励女真人学习汉文化。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以廉平戒谕百官，严惩贪污。注意发展生产，轻徭薄赋。  </a:t>
            </a:r>
            <a:endParaRPr kumimoji="0" lang="zh-CN" altLang="en-US" sz="2800" kern="1200" cap="none" spc="0" normalizeH="0" baseline="0" noProof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 fontAlgn="auto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朱绍侯主编：《中国古代史教程》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2" name="文本框 7"/>
          <p:cNvSpPr txBox="1"/>
          <p:nvPr/>
        </p:nvSpPr>
        <p:spPr>
          <a:xfrm>
            <a:off x="257810" y="5174615"/>
            <a:ext cx="1147254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just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2</a:t>
            </a:r>
            <a:r>
              <a:rPr lang="zh-CN" altLang="en-US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、世</a:t>
            </a:r>
            <a:r>
              <a:rPr lang="zh-CN" altLang="en-US" sz="280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宗死后</a:t>
            </a:r>
            <a:r>
              <a:rPr lang="zh-CN" altLang="en-US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，受到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北方游牧民族</a:t>
            </a:r>
            <a:r>
              <a:rPr lang="zh-CN" altLang="en-US" sz="280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的袭扰，猛安谋</a:t>
            </a:r>
            <a:r>
              <a:rPr lang="zh-CN" altLang="en-US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克日</a:t>
            </a:r>
            <a:r>
              <a:rPr lang="zh-CN" altLang="en-US" sz="280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益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腐化</a:t>
            </a:r>
            <a:r>
              <a:rPr lang="zh-CN" altLang="en-US" sz="280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，统治逐渐衰落</a:t>
            </a:r>
            <a:r>
              <a:rPr lang="zh-CN" altLang="en-US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</a:rPr>
              <a:t>。</a:t>
            </a:r>
            <a:endParaRPr lang="zh-CN" altLang="en-US" sz="2800" smtClean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  <p:bldP spid="9" grpId="0" animBg="1"/>
      <p:bldP spid="9" grpId="1" animBg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三、金朝的统治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390525" y="918210"/>
            <a:ext cx="7351395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探究：</a:t>
            </a:r>
            <a:r>
              <a:rPr lang="zh-CN" altLang="en-US" sz="2800" b="1" spc="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如何认识辽、西夏、金的管理制度？</a:t>
            </a:r>
            <a:endParaRPr lang="zh-CN" altLang="en-US" sz="2800" b="1" spc="15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525" y="1538605"/>
            <a:ext cx="11552555" cy="2566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auto">
              <a:lnSpc>
                <a:spcPts val="3860"/>
              </a:lnSpc>
            </a:pPr>
            <a:r>
              <a:rPr lang="zh-CN" altLang="en-US" sz="2800" smtClean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材料：辽夏金的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这种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特别的版图结构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，推动它们去创制一种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不同于纯中原式的国家建构模式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它不仅能在汉地社会和统治者的“祖宗根本之地”之间保持着平衡，而且提供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了比中原汉制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更有弹性、更能容纳多样化、可能性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因而也更能持久的一种制度框架。</a:t>
            </a:r>
            <a:endParaRPr lang="zh-CN" altLang="en-US" sz="280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lvl="0" fontAlgn="auto">
              <a:lnSpc>
                <a:spcPts val="386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     ——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姚大力</a:t>
            </a:r>
            <a:r>
              <a:rPr lang="en-US" altLang="zh-CN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《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一段与“唐宋变革”相并行的故事</a:t>
            </a:r>
            <a:r>
              <a:rPr lang="en-US" altLang="zh-CN" sz="28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》</a:t>
            </a:r>
            <a:endParaRPr lang="en-US" altLang="zh-CN" sz="280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770" y="4198620"/>
            <a:ext cx="14484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①特点：</a:t>
            </a:r>
            <a:endParaRPr lang="zh-CN" altLang="en-US" sz="2800" b="1" smtClean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705" y="4720590"/>
            <a:ext cx="1460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②原因：</a:t>
            </a:r>
            <a:endParaRPr lang="zh-CN" altLang="en-US" sz="2800" b="1" smtClean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67205" y="4198620"/>
            <a:ext cx="88449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smtClean="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因俗而治：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学习汉族政治制度</a:t>
            </a:r>
            <a:r>
              <a:rPr lang="zh-CN" altLang="en-US" sz="2800" smtClean="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同时保留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本</a:t>
            </a:r>
            <a:r>
              <a:rPr lang="zh-CN" altLang="en-US" sz="2800" smtClean="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民族的特色。</a:t>
            </a:r>
            <a:endParaRPr lang="zh-CN" altLang="en-US" sz="2800" smtClean="0">
              <a:latin typeface="华文中宋" panose="02010600040101010101" charset="-122"/>
              <a:ea typeface="华文中宋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67205" y="4720590"/>
            <a:ext cx="1049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社会发展水平不同（根本）；民族习俗，社会生活差异（直接）。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8770" y="5242560"/>
            <a:ext cx="1633220" cy="573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ts val="376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③认识：</a:t>
            </a:r>
            <a:endParaRPr lang="zh-CN" altLang="en-US" sz="2800" b="1" smtClean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6705" y="5242560"/>
            <a:ext cx="11527155" cy="1055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ts val="3760"/>
              </a:lnSpc>
            </a:pPr>
            <a:r>
              <a:rPr lang="en-US" altLang="zh-CN" sz="2800" b="1" smtClean="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          </a:t>
            </a:r>
            <a:r>
              <a:rPr lang="en-US" altLang="zh-CN" sz="2800" smtClean="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   </a:t>
            </a:r>
            <a:r>
              <a:rPr lang="zh-CN" altLang="en-US" sz="2800" smtClean="0">
                <a:latin typeface="华文中宋" panose="02010600040101010101" charset="-122"/>
                <a:ea typeface="华文中宋" panose="02010600040101010101" charset="-122"/>
                <a:cs typeface="华文楷体" panose="02010600040101010101" charset="-122"/>
                <a:sym typeface="+mn-ea"/>
              </a:rPr>
              <a:t>实际上是对先进封建文明的肯定；促进少数民族的封建化；有利于民族交融。</a:t>
            </a:r>
            <a:endParaRPr lang="zh-CN" altLang="en-US" sz="2800" smtClean="0">
              <a:latin typeface="华文中宋" panose="02010600040101010101" charset="-122"/>
              <a:ea typeface="华文中宋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三、金朝的统治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095" y="944880"/>
            <a:ext cx="1156271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2022·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海南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统考高考真题）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种植桑、枣树是唐宋以降施仁政的象征。宋太祖下诏“广植桑枣者”免税，“伐桑枣为薪者”治罪；西夏有“禁民伐桑枣为薪”的规定；金朝也规定“凡桑枣，民户以多植为勤”，即使户籍少的猛安谋克也须拿出十分之一的土地种植桑枣。上述现象说明两宋时期统一多民族国家的发展表现在（   ）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．疆域拓展	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                B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．民户管理	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．文化认同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D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．政权认同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23245" y="2746375"/>
            <a:ext cx="1346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C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095" y="3913505"/>
            <a:ext cx="1148016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2022·</a:t>
            </a:r>
            <a:r>
              <a:rPr 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天津高考）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辽都上京城由北部的皇城和南部的汉城组成，皇城是契丹皇帝和贵族理政、生活之地，皇城内除宫城外还有官署、孔庙和佛寺；汉城为汉人、商人、使节等居住之所。这样的都城布局体现了（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．因俗而治的统治思想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．游牧民族的生活方式</a:t>
            </a:r>
            <a:endParaRPr 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．儒家文化的全面影响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          D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．称霸中原的强盛国力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23245" y="5048885"/>
            <a:ext cx="1346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A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20472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时空坐标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79095" y="4261485"/>
            <a:ext cx="220472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课程标准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75" y="890270"/>
            <a:ext cx="11850370" cy="315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57810" y="4832350"/>
            <a:ext cx="1138491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25000"/>
              </a:lnSpc>
            </a:pPr>
            <a:r>
              <a:rPr lang="en-US" altLang="zh-CN"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、了解辽夏金元诸政权的建立、发展和相关制度建设</a:t>
            </a:r>
            <a:r>
              <a:rPr lang="en-US" altLang="zh-CN"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;</a:t>
            </a:r>
            <a:endParaRPr lang="en-US" altLang="zh-CN" sz="280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25000"/>
              </a:lnSpc>
            </a:pPr>
            <a:r>
              <a:rPr lang="en-US" altLang="zh-CN"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、认识北方少数民族政权在统一多民族封建国家发展中的重要作用。</a:t>
            </a:r>
            <a:endParaRPr lang="zh-CN" altLang="en-US" sz="280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959" t="6047" r="6190" b="54640"/>
          <a:stretch>
            <a:fillRect/>
          </a:stretch>
        </p:blipFill>
        <p:spPr bwMode="auto">
          <a:xfrm>
            <a:off x="6006465" y="1445895"/>
            <a:ext cx="5855335" cy="477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矩形 4"/>
          <p:cNvSpPr/>
          <p:nvPr>
            <p:custDataLst>
              <p:tags r:id="rId3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（一）建立与统一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79095" y="1410970"/>
            <a:ext cx="5716905" cy="1050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1206年，铁木真建立蒙古汗国，被尊为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成吉思汗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79095" y="1445895"/>
            <a:ext cx="256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、蒙古崛起：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79095" y="2446655"/>
            <a:ext cx="5175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、蒙古西征（</a:t>
            </a:r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1219-1259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年）：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7" name="Picture 4" descr="C:\Users\Administrator\Desktop\微信图片_20200821211734_副本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874"/>
          <a:stretch>
            <a:fillRect/>
          </a:stretch>
        </p:blipFill>
        <p:spPr bwMode="auto">
          <a:xfrm rot="16200000">
            <a:off x="9059545" y="-745490"/>
            <a:ext cx="2341245" cy="3641725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379095" y="2968625"/>
            <a:ext cx="1437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b="1">
                <a:solidFill>
                  <a:srgbClr val="4D2C1E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rPr>
              <a:t>影响：</a:t>
            </a:r>
            <a:endParaRPr lang="zh-CN" altLang="en-US" sz="2800" b="1">
              <a:solidFill>
                <a:srgbClr val="4D2C1E"/>
              </a:solidFill>
              <a:effectLst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1790" y="3482975"/>
            <a:ext cx="57442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rPr>
              <a:t>①经济：给被征服地区的社会经济带来严重破坏。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1790" y="4445000"/>
            <a:ext cx="56267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②文化：客观上推动了东西方文化的交流。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1790" y="5407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③民族：引发较大规模的民族迁徙。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2" grpId="0"/>
      <p:bldP spid="2" grpId="1"/>
      <p:bldP spid="10" grpId="0"/>
      <p:bldP spid="10" grpId="1"/>
      <p:bldP spid="8" grpId="0"/>
      <p:bldP spid="8" grpId="1"/>
      <p:bldP spid="14" grpId="0"/>
      <p:bldP spid="14" grpId="1"/>
      <p:bldP spid="18" grpId="0"/>
      <p:bldP spid="18" grpId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9730" y="4780280"/>
            <a:ext cx="562737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1279年，元军在崖山海域击败南宋余部，完成统一。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730" y="2968625"/>
            <a:ext cx="571627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1271年，忽必烈定国号为元，定都大都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（一）建立与统一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6F7F7">
                  <a:alpha val="100000"/>
                </a:srgbClr>
              </a:clrFrom>
              <a:clrTo>
                <a:srgbClr val="F6F7F7">
                  <a:alpha val="100000"/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>
            <a:off x="6006465" y="1553210"/>
            <a:ext cx="5855335" cy="4351655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79095" y="1410970"/>
            <a:ext cx="5716905" cy="1050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1206年，铁木真建立蒙古汗国，被尊为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成吉思汗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79095" y="1445895"/>
            <a:ext cx="256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、蒙古崛起：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79095" y="3000375"/>
            <a:ext cx="256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、元朝建立：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79095" y="4812030"/>
            <a:ext cx="256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、元朝统一：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9115" y="5976620"/>
            <a:ext cx="8495030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中国历史上少数民族建立的第一个统一的封建王朝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7980" y="3954145"/>
            <a:ext cx="57480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36070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忽必烈建立元朝前后，蒙古在其他统治区形成四大汗国。</a:t>
            </a:r>
            <a:endParaRPr lang="zh-CN" altLang="en-US" sz="2800" b="1">
              <a:solidFill>
                <a:srgbClr val="36070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379095" y="2446655"/>
            <a:ext cx="5175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、蒙古西征（</a:t>
            </a:r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1219-1259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年）：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5515" y="-81280"/>
            <a:ext cx="3508375" cy="21310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1" grpId="0"/>
      <p:bldP spid="11" grpId="1"/>
      <p:bldP spid="5" grpId="1"/>
      <p:bldP spid="6" grpId="1"/>
      <p:bldP spid="2" grpId="1"/>
      <p:bldP spid="10" grpId="0"/>
      <p:bldP spid="10" grpId="1"/>
      <p:bldP spid="12" grpId="0"/>
      <p:bldP spid="12" grpId="1"/>
      <p:bldP spid="15" grpId="0" animBg="1"/>
      <p:bldP spid="15" grpId="1" animBg="1"/>
      <p:bldP spid="16" grpId="0"/>
      <p:bldP spid="16" grpId="1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（一）建立与统一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390525" y="1448435"/>
            <a:ext cx="7493000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思考：结合材料和所学，分析元朝统一的意义</a:t>
            </a:r>
            <a:endParaRPr lang="zh-CN" altLang="en-US" sz="2800" b="1" spc="15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095" y="3425190"/>
            <a:ext cx="11563350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结束分裂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，奠定了</a:t>
            </a:r>
            <a:r>
              <a:rPr lang="zh-CN" altLang="en-US" sz="28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长期统一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的政治局面，为统一多民族国家的进步发展奠定了基础；</a:t>
            </a:r>
            <a:endParaRPr lang="zh-CN" altLang="en-US" sz="2800" noProof="0">
              <a:ln>
                <a:noFill/>
              </a:ln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②促进了各民族经济文化的交流和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边疆地区的开发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，促进了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民族交融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③为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科技的发展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创造了良好的条件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④加速了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蒙古族封建化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进程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⑤加强了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中外文化交流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和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中西交通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的发展。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1160" y="2045335"/>
            <a:ext cx="112617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“大元”出自儒家经典《易经》中的“大哉乾元”一句，是对无始无终无边无际的浩大的宇宙的赞叹。表现了元统治者欲一统天下的志向；同时说明忽必烈深受儒学影响。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16709"/>
          <a:stretch>
            <a:fillRect/>
          </a:stretch>
        </p:blipFill>
        <p:spPr>
          <a:xfrm>
            <a:off x="9017000" y="156845"/>
            <a:ext cx="3175000" cy="2386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、驿传制度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91935" y="1464310"/>
            <a:ext cx="5141595" cy="4857750"/>
            <a:chOff x="9219" y="426"/>
            <a:chExt cx="9322" cy="78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" y="426"/>
              <a:ext cx="9322" cy="78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文本框 16"/>
            <p:cNvSpPr txBox="1"/>
            <p:nvPr/>
          </p:nvSpPr>
          <p:spPr>
            <a:xfrm>
              <a:off x="9442" y="543"/>
              <a:ext cx="4238" cy="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360701"/>
                  </a:solidFill>
                  <a:latin typeface="楷体" panose="02010609060101010101" charset="-122"/>
                  <a:ea typeface="楷体" panose="02010609060101010101" charset="-122"/>
                </a:rPr>
                <a:t>元代驿站分布图</a:t>
              </a:r>
              <a:endParaRPr lang="zh-CN" altLang="en-US" sz="2400" b="1">
                <a:solidFill>
                  <a:srgbClr val="36070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7155" y="1798955"/>
            <a:ext cx="3641090" cy="3839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）内容：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10000"/>
              </a:lnSpc>
            </a:pP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10000"/>
              </a:lnSpc>
            </a:pP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10000"/>
              </a:lnSpc>
            </a:pP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10000"/>
              </a:lnSpc>
            </a:pP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）特点：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）意义：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7520" y="2305685"/>
            <a:ext cx="4094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修筑了四通八达的驿道。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095" y="2798445"/>
            <a:ext cx="63360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为公差人员提供交通和生活服务，并运输官府物资。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38350" y="372237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传递文书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095" y="5139055"/>
            <a:ext cx="4154170" cy="1422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ts val="346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①有利于加强中央集权；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l" fontAlgn="auto">
              <a:lnSpc>
                <a:spcPts val="346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②促进交通运输的发展；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l" fontAlgn="auto">
              <a:lnSpc>
                <a:spcPts val="346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③推动经济文化的交流。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61860" y="158115"/>
            <a:ext cx="4542790" cy="1252855"/>
            <a:chOff x="11324" y="334"/>
            <a:chExt cx="7154" cy="1973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4489" t="28718" r="12688"/>
            <a:stretch>
              <a:fillRect/>
            </a:stretch>
          </p:blipFill>
          <p:spPr>
            <a:xfrm>
              <a:off x="11324" y="334"/>
              <a:ext cx="3269" cy="1973"/>
            </a:xfrm>
            <a:prstGeom prst="rect">
              <a:avLst/>
            </a:prstGeom>
          </p:spPr>
        </p:pic>
        <p:sp>
          <p:nvSpPr>
            <p:cNvPr id="15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14669" y="958"/>
              <a:ext cx="3809" cy="7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cs typeface="宋体" panose="02010600030101010101" pitchFamily="2" charset="-122"/>
                </a:rPr>
                <a:t>元代急递铺令牌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2038350" y="4251325"/>
            <a:ext cx="4457700" cy="478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数量多、分布广、保障充分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9095" y="2274570"/>
            <a:ext cx="1809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①驿道：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9095" y="2780665"/>
            <a:ext cx="1809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②驿站：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9095" y="3722370"/>
            <a:ext cx="1809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③急递铺：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4" grpId="0"/>
      <p:bldP spid="14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257810" y="1974850"/>
            <a:ext cx="692086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               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疆域辽阔</a:t>
            </a: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，需要加强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中央</a:t>
            </a: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对全国的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有效管辖</a:t>
            </a: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和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/>
              </a:rPr>
              <a:t>统治</a:t>
            </a:r>
            <a:endParaRPr lang="zh-CN" altLang="zh-CN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53060" y="2878455"/>
            <a:ext cx="5753100" cy="2173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ts val="4060"/>
              </a:lnSpc>
              <a:buFont typeface="Arial" panose="020B0604020202020204" pitchFamily="34" charset="0"/>
              <a:buNone/>
            </a:pPr>
            <a:r>
              <a:rPr kumimoji="1"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当时中央的宰相机构是</a:t>
            </a:r>
            <a:r>
              <a:rPr kumimoji="1"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中书省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，委派官员</a:t>
            </a:r>
            <a:r>
              <a:rPr kumimoji="1"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代表中书省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处理地方事务，逐渐形成</a:t>
            </a:r>
            <a:r>
              <a:rPr kumimoji="1"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常设机构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，称为</a:t>
            </a:r>
            <a:r>
              <a:rPr kumimoji="1"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行中书省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，简称</a:t>
            </a:r>
            <a:r>
              <a:rPr kumimoji="1"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行省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kumimoji="1"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53060" y="4949190"/>
            <a:ext cx="57531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20000"/>
              </a:lnSpc>
              <a:buFont typeface="Arial" panose="020B0604020202020204" pitchFamily="34" charset="0"/>
            </a:pPr>
            <a:r>
              <a:rPr kumimoji="1"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kumimoji="1"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rPr>
              <a:t>既是地方最高行政机构，又是中央派出机构（</a:t>
            </a:r>
            <a:r>
              <a:rPr kumimoji="1"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rPr>
              <a:t>双重性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rPr>
              <a:t>）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3346450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、行省制度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9699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5405"/>
          <a:stretch>
            <a:fillRect/>
          </a:stretch>
        </p:blipFill>
        <p:spPr>
          <a:xfrm>
            <a:off x="6106160" y="1577975"/>
            <a:ext cx="5836920" cy="4958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97155" y="2969260"/>
            <a:ext cx="2614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）含义：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155" y="5036185"/>
            <a:ext cx="21850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 fontAlgn="auto">
              <a:lnSpc>
                <a:spcPct val="100000"/>
              </a:lnSpc>
              <a:buFont typeface="Arial" panose="020B0604020202020204" pitchFamily="34" charset="0"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）性质：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89780" y="457835"/>
            <a:ext cx="7247255" cy="953135"/>
          </a:xfrm>
          <a:prstGeom prst="rect">
            <a:avLst/>
          </a:prstGeom>
          <a:solidFill>
            <a:srgbClr val="F4EA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中央实行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一省制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，丞相上承天子，下总百司，相权扩大。还直接管理腹里。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53060" y="6007735"/>
            <a:ext cx="68249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行省之下设置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路、府、州、县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7155" y="5925185"/>
            <a:ext cx="2185035" cy="5124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 fontAlgn="auto">
              <a:lnSpc>
                <a:spcPts val="4060"/>
              </a:lnSpc>
              <a:buFont typeface="Arial" panose="020B0604020202020204" pitchFamily="34" charset="0"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）层级：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7155" y="1983740"/>
            <a:ext cx="21088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）原因：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50150" y="1720215"/>
            <a:ext cx="4145915" cy="1736725"/>
            <a:chOff x="11890" y="2709"/>
            <a:chExt cx="6529" cy="2735"/>
          </a:xfrm>
        </p:grpSpPr>
        <p:sp>
          <p:nvSpPr>
            <p:cNvPr id="3" name="圆角矩形 2"/>
            <p:cNvSpPr/>
            <p:nvPr/>
          </p:nvSpPr>
          <p:spPr>
            <a:xfrm>
              <a:off x="11890" y="2709"/>
              <a:ext cx="3451" cy="78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标注 4"/>
            <p:cNvSpPr/>
            <p:nvPr/>
          </p:nvSpPr>
          <p:spPr>
            <a:xfrm>
              <a:off x="15671" y="3946"/>
              <a:ext cx="2748" cy="1498"/>
            </a:xfrm>
            <a:prstGeom prst="wedgeRectCallout">
              <a:avLst>
                <a:gd name="adj1" fmla="val -75791"/>
                <a:gd name="adj2" fmla="val -68424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效率提高</a:t>
              </a:r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相权反弹</a:t>
              </a:r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7" grpId="0"/>
      <p:bldP spid="27" grpId="1"/>
      <p:bldP spid="26" grpId="0"/>
      <p:bldP spid="26" grpId="1"/>
      <p:bldP spid="7" grpId="0"/>
      <p:bldP spid="7" grpId="1"/>
      <p:bldP spid="24" grpId="0"/>
      <p:bldP spid="24" grpId="1"/>
      <p:bldP spid="25" grpId="0"/>
      <p:bldP spid="25" grpId="1"/>
      <p:bldP spid="28" grpId="0" animBg="1"/>
      <p:bldP spid="28" grpId="1" animBg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、行省制度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155" y="1932940"/>
            <a:ext cx="2614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）特点：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2" name="文本框 12"/>
          <p:cNvSpPr txBox="1"/>
          <p:nvPr/>
        </p:nvSpPr>
        <p:spPr>
          <a:xfrm>
            <a:off x="379095" y="2355850"/>
            <a:ext cx="6123940" cy="2245360"/>
          </a:xfrm>
          <a:prstGeom prst="rect">
            <a:avLst/>
          </a:prstGeom>
          <a:noFill/>
          <a:ln w="22225" cmpd="sng">
            <a:noFill/>
            <a:prstDash val="sysDash"/>
          </a:ln>
          <a:effectLst/>
        </p:spPr>
        <p:txBody>
          <a:bodyPr wrap="square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行中书省……</a:t>
            </a:r>
            <a:r>
              <a:rPr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掌国庶务，统郡县，镇边鄙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，与都省为表里</a:t>
            </a:r>
            <a:r>
              <a:rPr 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凡</a:t>
            </a:r>
            <a:r>
              <a:rPr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钱粮、兵甲、屯种、漕运，军国重事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，无不领之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——《元史·百官志》</a:t>
            </a:r>
            <a:endParaRPr 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79095" y="4599940"/>
            <a:ext cx="6362700" cy="1814830"/>
          </a:xfrm>
          <a:prstGeom prst="rect">
            <a:avLst/>
          </a:prstGeom>
          <a:noFill/>
          <a:ln w="2222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</a:t>
            </a:r>
            <a:r>
              <a:rPr lang="en-US" altLang="zh-CN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：行省 “诸行省用及（超过）千定（锭），必咨都省” “决大狱，质疑事</a:t>
            </a:r>
            <a:r>
              <a:rPr lang="en-US" altLang="zh-CN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皆中书报可而后行</a:t>
            </a: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”。</a:t>
            </a:r>
            <a:endParaRPr lang="zh-CN" altLang="en-US" sz="280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——</a:t>
            </a: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摘编自宋濂</a:t>
            </a:r>
            <a:r>
              <a:rPr lang="en-US" altLang="zh-CN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元史</a:t>
            </a:r>
            <a:r>
              <a:rPr lang="en-US" altLang="zh-CN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endParaRPr lang="en-US" altLang="zh-CN" sz="280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2" name="内容占位符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50" t="37611" r="44563" b="8185"/>
          <a:stretch>
            <a:fillRect/>
          </a:stretch>
        </p:blipFill>
        <p:spPr>
          <a:xfrm>
            <a:off x="6502400" y="2280920"/>
            <a:ext cx="5263515" cy="43211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lum bright="-48000" contrast="6000"/>
          </a:blip>
          <a:stretch>
            <a:fillRect/>
          </a:stretch>
        </p:blipFill>
        <p:spPr>
          <a:xfrm>
            <a:off x="6373495" y="238760"/>
            <a:ext cx="5377815" cy="2216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95215" y="451485"/>
            <a:ext cx="1607820" cy="45783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indent="0" algn="l" fontAlgn="auto">
              <a:lnSpc>
                <a:spcPct val="90000"/>
              </a:lnSpc>
              <a:buFont typeface="Wingdings" panose="05000000000000000000" charset="0"/>
              <a:buNone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山川形便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4580" y="1524000"/>
            <a:ext cx="1607820" cy="45783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indent="0" algn="l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犬牙交错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右箭头 9"/>
          <p:cNvSpPr/>
          <p:nvPr/>
        </p:nvSpPr>
        <p:spPr>
          <a:xfrm rot="5400000">
            <a:off x="5505450" y="1036955"/>
            <a:ext cx="388620" cy="3587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7155" y="6323330"/>
            <a:ext cx="12028805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削弱地方的经济、文化认同感，使行省失去扼险而守、割据称雄的地理环境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、行省制度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9095" y="2301875"/>
            <a:ext cx="9744710" cy="165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ts val="4060"/>
              </a:lnSpc>
              <a:buFont typeface="Arial" panose="020B0604020202020204" pitchFamily="34" charset="0"/>
              <a:buNone/>
            </a:pP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①辖区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广阔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,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军政大权集中。</a:t>
            </a:r>
            <a:endParaRPr kumimoji="1"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algn="just" fontAlgn="auto">
              <a:lnSpc>
                <a:spcPts val="4060"/>
              </a:lnSpc>
              <a:buFont typeface="Arial" panose="020B0604020202020204" pitchFamily="34" charset="0"/>
              <a:buNone/>
            </a:pP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②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受制于中央，权力大而不专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kumimoji="1" lang="en-US" altLang="zh-CN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algn="l" fontAlgn="auto">
              <a:lnSpc>
                <a:spcPts val="4060"/>
              </a:lnSpc>
              <a:buFont typeface="Arial" panose="020B0604020202020204" pitchFamily="34" charset="0"/>
              <a:buNone/>
            </a:pP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③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打破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山川形便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，采取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“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犬牙交错</a:t>
            </a:r>
            <a:r>
              <a:rPr kumimoji="1"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kumimoji="1"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政区划分方式。</a:t>
            </a:r>
            <a:endParaRPr kumimoji="1" lang="zh-CN" altLang="en-US" sz="2800">
              <a:solidFill>
                <a:schemeClr val="tx1"/>
              </a:solidFill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155" y="1932940"/>
            <a:ext cx="2614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）特点：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" y="3954780"/>
            <a:ext cx="2614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kumimoji="1"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5</a:t>
            </a:r>
            <a:r>
              <a:rPr kumimoji="1"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）影响：</a:t>
            </a:r>
            <a:endParaRPr kumimoji="1"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79095" y="4323715"/>
            <a:ext cx="11321415" cy="215836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①行省辖区广阔，军政大权集中，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提高了行政效率；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②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加强中央集权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巩固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了多民族国家的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统一；</a:t>
            </a:r>
            <a:endParaRPr lang="zh-CN" altLang="en-US" sz="280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③促进了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边疆少数民族地区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政治、经济和文化的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发展；</a:t>
            </a:r>
            <a:endParaRPr lang="zh-CN" altLang="en-US" sz="280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④是我国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省制的开端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，是中国古代地方行政制度的重大变革，影响深远。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2455" y="503555"/>
            <a:ext cx="7378700" cy="1814830"/>
          </a:xfrm>
          <a:prstGeom prst="rect">
            <a:avLst/>
          </a:prstGeom>
          <a:solidFill>
            <a:srgbClr val="F4EA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“盖岭北、辽阳与甘肃、四川、云南、湖广之边，唐所谓羁縻（jī mí）之州，往往在是，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今皆赋役之，比于内地。”</a:t>
            </a:r>
            <a:r>
              <a:rPr lang="en-US" altLang="zh-CN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——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《元史·地理志》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 animBg="1"/>
      <p:bldP spid="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390525" y="965835"/>
            <a:ext cx="5862320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探究：</a:t>
            </a:r>
            <a:r>
              <a:rPr kumimoji="1"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FZCuQian-M17" panose="03000509000000000000" charset="0"/>
                <a:sym typeface="+mn-ea"/>
              </a:rPr>
              <a:t>中央通过哪些方式节制行省？</a:t>
            </a:r>
            <a:endParaRPr kumimoji="1" lang="zh-CN" altLang="en-US" sz="2800" b="1" spc="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华文中宋" panose="02010600040101010101" charset="-122"/>
              <a:ea typeface="华文中宋" panose="02010600040101010101" charset="-122"/>
              <a:cs typeface="FZCuQian-M17" panose="03000509000000000000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0525" y="1633855"/>
            <a:ext cx="1155255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行省内部实行群官圆署和种族交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参制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以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成互相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牵制、 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分权制衡之势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kumimoji="1" lang="zh-CN" altLang="en-US" sz="2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0525" y="2217420"/>
            <a:ext cx="11552555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行省辖区内宣慰司、 路府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州县等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仍然接受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朝廷（吏部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 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枢密院）的任用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迁调、考课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等管理。</a:t>
            </a:r>
            <a:endParaRPr kumimoji="1" lang="zh-CN" altLang="en-US" sz="2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9095" y="3156585"/>
            <a:ext cx="11552555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以行省为重要对象的地方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监察，构成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了监察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行省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、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防范</a:t>
            </a: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其擅权坐大的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特殊机制。</a:t>
            </a:r>
            <a:endParaRPr kumimoji="1" lang="zh-CN" altLang="en-US" sz="2800" dirty="0"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0525" y="4089400"/>
            <a:ext cx="1155255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kumimoji="1" lang="zh-CN" altLang="en-US" sz="2800" dirty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行省区划上的犬牙</a:t>
            </a:r>
            <a:r>
              <a:rPr kumimoji="1" lang="zh-CN" altLang="en-US" sz="2800" dirty="0" smtClean="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</a:rPr>
              <a:t>交错的格局。</a:t>
            </a:r>
            <a:endParaRPr kumimoji="1" lang="zh-CN" altLang="en-US" sz="2800" dirty="0"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000" y="4724400"/>
            <a:ext cx="11327765" cy="1383665"/>
          </a:xfrm>
          <a:prstGeom prst="rect">
            <a:avLst/>
          </a:prstGeom>
          <a:noFill/>
          <a:ln w="12700" cmpd="sng">
            <a:solidFill>
              <a:srgbClr val="754033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kumimoji="1" lang="zh-CN" altLang="en-US" sz="2800" b="1" dirty="0">
                <a:solidFill>
                  <a:srgbClr val="4D291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群官圆署：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群官负责和圆署会议制，即通过行省官员集体开会共同负责，各 官员之间既有所分工、互相配合又互相牵制，每个行省官员都不可能独立行使权力，而要受到其他同僚的协助或制约。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59075" y="6108065"/>
            <a:ext cx="68262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smtClean="0">
                <a:ln w="0"/>
                <a:solidFill>
                  <a:srgbClr val="C00000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  <a:sym typeface="+mn-ea"/>
              </a:rPr>
              <a:t>行省有藩镇之重，而未成藩镇之势。</a:t>
            </a:r>
            <a:endParaRPr lang="zh-CN" altLang="en-US" sz="3200" b="1" smtClean="0">
              <a:ln w="0"/>
              <a:solidFill>
                <a:srgbClr val="C00000"/>
              </a:solidFill>
              <a:effectLst/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3" grpId="0"/>
      <p:bldP spid="23" grpId="1"/>
      <p:bldP spid="26" grpId="0"/>
      <p:bldP spid="26" grpId="1"/>
      <p:bldP spid="27" grpId="0"/>
      <p:bldP spid="27" grpId="1"/>
      <p:bldP spid="9" grpId="0" bldLvl="0" animBg="1"/>
      <p:bldP spid="9" grpId="1" animBg="1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88055" y="339090"/>
            <a:ext cx="5119370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古代的三大地方行政制度比较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aphicFrame>
        <p:nvGraphicFramePr>
          <p:cNvPr id="27651" name="内容占位符 27650"/>
          <p:cNvGraphicFramePr>
            <a:graphicFrameLocks noGrp="1"/>
          </p:cNvGraphicFramePr>
          <p:nvPr>
            <p:ph sz="half" idx="2"/>
            <p:custDataLst>
              <p:tags r:id="rId2"/>
            </p:custDataLst>
          </p:nvPr>
        </p:nvGraphicFramePr>
        <p:xfrm>
          <a:off x="378460" y="934720"/>
          <a:ext cx="11349990" cy="5560060"/>
        </p:xfrm>
        <a:graphic>
          <a:graphicData uri="http://schemas.openxmlformats.org/drawingml/2006/table">
            <a:tbl>
              <a:tblPr/>
              <a:tblGrid>
                <a:gridCol w="504825"/>
                <a:gridCol w="1614170"/>
                <a:gridCol w="2874010"/>
                <a:gridCol w="3550920"/>
                <a:gridCol w="2806065"/>
              </a:tblGrid>
              <a:tr h="518160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比较点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分封制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郡县制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行省制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40">
                <a:tc rowSpan="3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altLang="zh-CN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altLang="zh-CN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solidFill>
                            <a:srgbClr val="C00000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不</a:t>
                      </a: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solidFill>
                            <a:srgbClr val="C00000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同点</a:t>
                      </a: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buNone/>
                      </a:pP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盛行时期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3500" b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128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和中央关系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3500" b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418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影响</a:t>
                      </a: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zh-CN" altLang="en-US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747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solidFill>
                            <a:srgbClr val="C00000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相</a:t>
                      </a: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0">
                          <a:solidFill>
                            <a:srgbClr val="C00000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</a:rPr>
                        <a:t>同点</a:t>
                      </a:r>
                      <a:endParaRPr lang="zh-CN" altLang="en-US" sz="2800" b="0">
                        <a:solidFill>
                          <a:srgbClr val="C00000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None/>
                      </a:pPr>
                      <a:endParaRPr lang="en-US" altLang="zh-CN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marL="0" lvl="0" indent="0">
                        <a:buNone/>
                      </a:pPr>
                      <a:endParaRPr lang="en-US" altLang="zh-CN" sz="2800" b="0"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82" name="文本框 27681"/>
          <p:cNvSpPr txBox="1"/>
          <p:nvPr/>
        </p:nvSpPr>
        <p:spPr>
          <a:xfrm>
            <a:off x="2351405" y="1508125"/>
            <a:ext cx="3299460" cy="478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奴隶社会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西周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)</a:t>
            </a:r>
            <a:endParaRPr lang="en-US" altLang="zh-CN" sz="2800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7684" name="文本框 27683"/>
          <p:cNvSpPr txBox="1"/>
          <p:nvPr/>
        </p:nvSpPr>
        <p:spPr>
          <a:xfrm>
            <a:off x="5842000" y="1508125"/>
            <a:ext cx="27000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封建时代</a:t>
            </a:r>
            <a:endParaRPr lang="zh-CN" altLang="en-US" sz="2800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7685" name="文本框 27684"/>
          <p:cNvSpPr txBox="1"/>
          <p:nvPr/>
        </p:nvSpPr>
        <p:spPr>
          <a:xfrm>
            <a:off x="9886315" y="1508125"/>
            <a:ext cx="1680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元朝</a:t>
            </a:r>
            <a:endParaRPr lang="zh-CN" altLang="en-US" sz="2800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7688" name="文本框 27687"/>
          <p:cNvSpPr txBox="1"/>
          <p:nvPr/>
        </p:nvSpPr>
        <p:spPr>
          <a:xfrm>
            <a:off x="2504440" y="2111375"/>
            <a:ext cx="30257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诸侯国相对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独立，权力地位世袭</a:t>
            </a:r>
            <a:endParaRPr lang="zh-CN" altLang="en-US" sz="280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7689" name="文本框 27688"/>
          <p:cNvSpPr txBox="1"/>
          <p:nvPr/>
        </p:nvSpPr>
        <p:spPr>
          <a:xfrm>
            <a:off x="5352415" y="2199005"/>
            <a:ext cx="3689985" cy="865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中央政府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下属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行政机构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郡守县令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皇帝任免</a:t>
            </a:r>
            <a:endParaRPr lang="zh-CN" altLang="en-US" sz="280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7690" name="文本框 27689"/>
          <p:cNvSpPr txBox="1"/>
          <p:nvPr/>
        </p:nvSpPr>
        <p:spPr>
          <a:xfrm>
            <a:off x="8905240" y="2199005"/>
            <a:ext cx="2854960" cy="1252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是中书省的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派出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机构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行政长官直接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对中书省负责</a:t>
            </a:r>
            <a:endParaRPr lang="zh-CN" altLang="en-US" sz="280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7691" name="文本框 27690"/>
          <p:cNvSpPr txBox="1"/>
          <p:nvPr/>
        </p:nvSpPr>
        <p:spPr>
          <a:xfrm>
            <a:off x="2491105" y="3429000"/>
            <a:ext cx="2861310" cy="1640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一定时期产生过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积极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作用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;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后期破坏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国家的统一和社会安定</a:t>
            </a:r>
            <a:endParaRPr lang="zh-CN" altLang="en-US" sz="2800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7692" name="文本框 27691"/>
          <p:cNvSpPr txBox="1"/>
          <p:nvPr/>
        </p:nvSpPr>
        <p:spPr>
          <a:xfrm>
            <a:off x="5352415" y="3435985"/>
            <a:ext cx="63766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不仅在当时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有效加强了中央集权</a:t>
            </a:r>
            <a:r>
              <a:rPr lang="en-US" altLang="zh-CN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维护了国家的统一</a:t>
            </a:r>
            <a:r>
              <a:rPr lang="en-US" altLang="zh-CN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而且经过后世的调整和补充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其积极作用愈益明显</a:t>
            </a:r>
            <a:endParaRPr lang="zh-CN" altLang="en-US" sz="2800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7693" name="文本框 27692"/>
          <p:cNvSpPr txBox="1"/>
          <p:nvPr/>
        </p:nvSpPr>
        <p:spPr>
          <a:xfrm>
            <a:off x="897255" y="5191125"/>
            <a:ext cx="9886950" cy="1252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①都是中国古代重要的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地方行政制度</a:t>
            </a:r>
            <a:endParaRPr lang="zh-CN" altLang="en-US" sz="280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②目的都是为了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巩固统治</a:t>
            </a:r>
            <a:endParaRPr lang="zh-CN" altLang="en-US" sz="280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③结果都在一定时期内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产生过积极作用</a:t>
            </a:r>
            <a:endParaRPr lang="zh-CN" altLang="en-US" sz="280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2" grpId="0"/>
      <p:bldP spid="27682" grpId="1"/>
      <p:bldP spid="27684" grpId="0"/>
      <p:bldP spid="27684" grpId="1"/>
      <p:bldP spid="27685" grpId="0"/>
      <p:bldP spid="27685" grpId="1"/>
      <p:bldP spid="27688" grpId="0"/>
      <p:bldP spid="27688" grpId="1"/>
      <p:bldP spid="27689" grpId="0"/>
      <p:bldP spid="27689" grpId="1"/>
      <p:bldP spid="27690" grpId="0"/>
      <p:bldP spid="27690" grpId="1"/>
      <p:bldP spid="27691" grpId="0"/>
      <p:bldP spid="27691" grpId="1"/>
      <p:bldP spid="27692" grpId="0"/>
      <p:bldP spid="27692" grpId="1"/>
      <p:bldP spid="27693" grpId="0"/>
      <p:bldP spid="2769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79095" y="819785"/>
            <a:ext cx="1168463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元代的行中书省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就是一个行动的中央政府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宰相府的派出所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分驻在这个地方来管事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并不是地方政府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只是流动的中央政府。换言之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是中央侵入了地方。”材料意在说明元代的行中书省（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                                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在一定程度上限制了皇权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使地方保持相当大的权力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调动了地方政府的积极性 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D.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加强了中央对地方的控制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782935" y="1919605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79730" y="3308985"/>
            <a:ext cx="11156950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(2018·天津卷)</a:t>
            </a:r>
            <a:r>
              <a:rPr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元朝在地方实行行省制度。行省“掌国庶务，统郡县，镇边鄙……凡钱粮、兵甲、屯种、漕运、军国重事，无不领之”，但地方官吏的选用主要由中书省和吏部负责，调动行省所属军队须皇帝批准。这表明元朝（　　）</a:t>
            </a:r>
            <a:endParaRPr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30000"/>
              </a:lnSpc>
            </a:pPr>
            <a:r>
              <a:rPr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A.地方拥有适度权力		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B.地方缺乏实际权力</a:t>
            </a:r>
            <a:endParaRPr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30000"/>
              </a:lnSpc>
            </a:pPr>
            <a:r>
              <a:rPr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C.行省权力集中专断	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r>
              <a:rPr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D.君主专制得以加强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0782935" y="4737735"/>
            <a:ext cx="1198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A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20472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教材融合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379095" y="890270"/>
          <a:ext cx="11441430" cy="437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485"/>
                <a:gridCol w="9973945"/>
              </a:tblGrid>
              <a:tr h="584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纲要上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40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选必一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546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选必二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928495" y="8902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10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课：辽夏金元的统治 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28495" y="1482725"/>
            <a:ext cx="897064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课：中国古代政治制度的形成与发展 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5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课：中国古代官员的选拔与管理 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11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课：中国古代的民族关系与对外交往 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16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课：中国赋税制度的演变 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17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课：中国古代的户籍制度与社会治理 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28495" y="3798570"/>
            <a:ext cx="83458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课：古代的商路、贸易与文化交流  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11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课：古代战争与地域文化的演变 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课：水陆交通的变迁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57810" y="1780540"/>
            <a:ext cx="558355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由中央政府的宣政院进行管理。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、边疆管理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" name="内容占位符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645" r="876" b="5838"/>
          <a:stretch>
            <a:fillRect/>
          </a:stretch>
        </p:blipFill>
        <p:spPr>
          <a:xfrm>
            <a:off x="5842635" y="1853565"/>
            <a:ext cx="6003290" cy="36683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96215" y="4556760"/>
            <a:ext cx="564642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设澎湖巡检司，履行行政管理职能。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155" y="1780540"/>
            <a:ext cx="2288540" cy="3449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）吐蕃：</a:t>
            </a:r>
            <a:endParaRPr lang="zh-CN" altLang="en-US" sz="2800" b="1" noProof="0">
              <a:ln>
                <a:noFill/>
              </a:ln>
              <a:solidFill>
                <a:srgbClr val="36070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800" b="1" noProof="0">
              <a:ln>
                <a:noFill/>
              </a:ln>
              <a:solidFill>
                <a:srgbClr val="36070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）西域：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6070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800" b="1" noProof="0">
              <a:ln>
                <a:noFill/>
              </a:ln>
              <a:solidFill>
                <a:srgbClr val="36070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800" b="1" noProof="0">
              <a:ln>
                <a:noFill/>
              </a:ln>
              <a:solidFill>
                <a:srgbClr val="36070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0" marR="0" lvl="0" indent="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 lang="zh-CN" altLang="en-US" sz="2800" b="1" noProof="0">
                <a:ln>
                  <a:noFill/>
                </a:ln>
                <a:solidFill>
                  <a:srgbClr val="36070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）台湾：</a:t>
            </a:r>
            <a:endParaRPr lang="zh-CN" altLang="en-US" sz="2800" b="1" noProof="0">
              <a:ln>
                <a:noFill/>
              </a:ln>
              <a:solidFill>
                <a:srgbClr val="36070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7810" y="2915285"/>
            <a:ext cx="564705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</a:t>
            </a:r>
            <a:r>
              <a:rPr lang="en-US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设北庭都元帅府、宣慰司等管理军政事务，西南实行土司制度。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360535" y="-289560"/>
            <a:ext cx="2831465" cy="2272030"/>
            <a:chOff x="15287" y="-456"/>
            <a:chExt cx="4459" cy="3578"/>
          </a:xfrm>
        </p:grpSpPr>
        <p:pic>
          <p:nvPicPr>
            <p:cNvPr id="19" name="图片 18" descr="src=http___inews.gtimg.com_newsapp_bt_0_11940494462_1000.jpg&amp;refer=http___inews.gtim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b="19698"/>
            <a:stretch>
              <a:fillRect/>
            </a:stretch>
          </p:blipFill>
          <p:spPr>
            <a:xfrm>
              <a:off x="15287" y="-456"/>
              <a:ext cx="4459" cy="2853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15287" y="2397"/>
              <a:ext cx="424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◎八思巴与忽必烈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09765" y="3180080"/>
            <a:ext cx="4001135" cy="1960245"/>
            <a:chOff x="11039" y="5008"/>
            <a:chExt cx="6301" cy="3087"/>
          </a:xfrm>
        </p:grpSpPr>
        <p:sp>
          <p:nvSpPr>
            <p:cNvPr id="17" name="椭圆 16"/>
            <p:cNvSpPr/>
            <p:nvPr/>
          </p:nvSpPr>
          <p:spPr>
            <a:xfrm rot="19200000">
              <a:off x="11573" y="5008"/>
              <a:ext cx="1548" cy="68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1039" y="6363"/>
              <a:ext cx="2617" cy="69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 rot="19200000">
              <a:off x="15792" y="7346"/>
              <a:ext cx="1548" cy="68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 rot="21420000">
              <a:off x="13050" y="7573"/>
              <a:ext cx="1233" cy="52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7" grpId="0"/>
      <p:bldP spid="7" grpId="1"/>
      <p:bldP spid="8" grpId="0"/>
      <p:bldP spid="8" grpId="1"/>
      <p:bldP spid="9" grpId="0"/>
      <p:bldP spid="9" grpId="1"/>
      <p:bldP spid="13" grpId="0"/>
      <p:bldP spid="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、边疆管理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6959600" y="1932940"/>
            <a:ext cx="4970780" cy="3559175"/>
            <a:chOff x="8445" y="2901"/>
            <a:chExt cx="10860" cy="7786"/>
          </a:xfrm>
        </p:grpSpPr>
        <p:pic>
          <p:nvPicPr>
            <p:cNvPr id="61" name="图片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" t="1825" r="2066" b="1408"/>
            <a:stretch>
              <a:fillRect/>
            </a:stretch>
          </p:blipFill>
          <p:spPr>
            <a:xfrm>
              <a:off x="8445" y="2901"/>
              <a:ext cx="10730" cy="7786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50" name="直接连接符 149"/>
            <p:cNvCxnSpPr/>
            <p:nvPr>
              <p:custDataLst>
                <p:tags r:id="rId6"/>
              </p:custDataLst>
            </p:nvPr>
          </p:nvCxnSpPr>
          <p:spPr>
            <a:xfrm flipV="1">
              <a:off x="11229" y="5086"/>
              <a:ext cx="4" cy="117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10970" y="4818"/>
              <a:ext cx="3207" cy="1447"/>
            </a:xfrm>
            <a:prstGeom prst="roundRect">
              <a:avLst>
                <a:gd name="adj" fmla="val 31508"/>
              </a:avLst>
            </a:prstGeom>
            <a:solidFill>
              <a:srgbClr val="F4EAE3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北庭都元帅府管辖西域</a:t>
              </a:r>
              <a:endPara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16591" y="7289"/>
              <a:ext cx="2714" cy="1653"/>
            </a:xfrm>
            <a:prstGeom prst="roundRect">
              <a:avLst>
                <a:gd name="adj" fmla="val 31508"/>
              </a:avLst>
            </a:prstGeom>
            <a:solidFill>
              <a:srgbClr val="F4EAE3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澎湖巡检司管辖台湾</a:t>
              </a:r>
              <a:endPara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 bwMode="auto">
          <a:xfrm>
            <a:off x="7209155" y="3977005"/>
            <a:ext cx="2018030" cy="637540"/>
          </a:xfrm>
          <a:prstGeom prst="roundRect">
            <a:avLst>
              <a:gd name="adj" fmla="val 31508"/>
            </a:avLst>
          </a:prstGeom>
          <a:solidFill>
            <a:srgbClr val="F4EAE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吐蕃（西藏地区）由宣政院管辖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257810" y="2524125"/>
            <a:ext cx="670179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元朝不仅版图辽阔，而且对边疆地区实施了长时间和比较稳定的统治，这是前代大一统王朝没有做到的。汉唐王朝的辽阔疆域，维持时间都不是很长，对内陆边疆地区往往是通过册封和朝贡实施控制，很不稳定。元朝的辽阔疆域则与王朝统治相始终，边疆管理呈现出与内地一体化的趋向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5110" y="5631815"/>
            <a:ext cx="116852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①疆域辽阔，远超汉唐；②对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边疆管理呈现出与内地一体化的趋向；③推动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中国统一的多民族国家进一步发展和巩固。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095" y="1932940"/>
            <a:ext cx="6413500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元朝对边疆的统治成功之处在于何处？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095" y="895985"/>
            <a:ext cx="11563350" cy="3709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2022.1·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浙江高考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·7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元朝是中国历史上首个由少数民族建立的大一统王朝，疆域广大，民族众多，推进了新的民族融合。下列关于元朝巩固统一多民族国家的举措，叙述正确的是（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．首次设立枢密院主管军事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．在西南地区实行土司制度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．确定行省之下的行政区划依次为道、州、县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．设理藩院管辖西藏和四川、青海部分地区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579735" y="2414905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（二）统治措施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、民族关系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155" y="1948815"/>
            <a:ext cx="2867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Wingdings" panose="05000000000000000000" pitchFamily="2" charset="2"/>
              </a:rPr>
              <a:t>（1）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民族交融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" y="2447290"/>
            <a:ext cx="25412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Wingdings" panose="05000000000000000000" pitchFamily="2" charset="2"/>
              </a:rPr>
              <a:t>（2）民族政策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3980" y="194881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回回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4819" name="文本框 14"/>
          <p:cNvSpPr/>
          <p:nvPr/>
        </p:nvSpPr>
        <p:spPr>
          <a:xfrm>
            <a:off x="324485" y="2871470"/>
            <a:ext cx="17576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 fontAlgn="auto">
              <a:lnSpc>
                <a:spcPts val="3960"/>
              </a:lnSpc>
              <a:buClrTx/>
              <a:buSzTx/>
              <a:buFontTx/>
              <a:buNone/>
            </a:pPr>
            <a:r>
              <a:rPr lang="zh-CN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Wingdings" panose="05000000000000000000" pitchFamily="2" charset="2"/>
              </a:rPr>
              <a:t>①目的：</a:t>
            </a:r>
            <a:endParaRPr lang="zh-CN" altLang="zh-CN" sz="2800">
              <a:latin typeface="华文中宋" panose="02010600040101010101" charset="-122"/>
              <a:ea typeface="华文中宋" panose="02010600040101010101" charset="-122"/>
              <a:cs typeface="仿宋" panose="02010609060101010101" charset="-122"/>
              <a:sym typeface="Wingdings" panose="05000000000000000000" pitchFamily="2" charset="2"/>
            </a:endParaRPr>
          </a:p>
          <a:p>
            <a:pPr algn="just" defTabSz="914400" fontAlgn="auto">
              <a:lnSpc>
                <a:spcPts val="3960"/>
              </a:lnSpc>
              <a:buClrTx/>
              <a:buSzTx/>
              <a:buFontTx/>
              <a:buNone/>
            </a:pPr>
            <a:r>
              <a:rPr lang="zh-CN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Wingdings" panose="05000000000000000000" pitchFamily="2" charset="2"/>
              </a:rPr>
              <a:t>②特点：</a:t>
            </a:r>
            <a:endParaRPr lang="zh-CN" altLang="zh-CN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仿宋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98613" y="2961005"/>
            <a:ext cx="4094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 defTabSz="914400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Wingdings" panose="05000000000000000000" pitchFamily="2" charset="2"/>
              </a:rPr>
              <a:t>保障蒙古贵族的统治利益</a:t>
            </a:r>
            <a:endParaRPr lang="zh-CN" altLang="zh-CN" sz="2800">
              <a:latin typeface="华文中宋" panose="02010600040101010101" charset="-122"/>
              <a:ea typeface="华文中宋" panose="02010600040101010101" charset="-122"/>
              <a:cs typeface="仿宋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4485" y="3876675"/>
            <a:ext cx="586422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 fontAlgn="auto">
              <a:lnSpc>
                <a:spcPct val="110000"/>
              </a:lnSpc>
              <a:buClrTx/>
              <a:buSzTx/>
              <a:buFontTx/>
              <a:buNone/>
            </a:pPr>
            <a:r>
              <a:rPr lang="zh-CN" altLang="zh-CN" sz="2800"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Wingdings" panose="05000000000000000000" pitchFamily="2" charset="2"/>
              </a:rPr>
              <a:t>浓厚民族差别对待、民族压迫色彩与急速民族融合并存。</a:t>
            </a:r>
            <a:endParaRPr lang="zh-CN" altLang="zh-CN" sz="2800">
              <a:latin typeface="华文中宋" panose="02010600040101010101" charset="-122"/>
              <a:ea typeface="华文中宋" panose="02010600040101010101" charset="-122"/>
              <a:cs typeface="仿宋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33980" y="24472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Wingdings" panose="05000000000000000000" pitchFamily="2" charset="2"/>
              </a:rPr>
              <a:t>——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四等人制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4360545" y="509905"/>
            <a:ext cx="3154045" cy="1955194"/>
            <a:chOff x="364805" y="1761317"/>
            <a:chExt cx="4336723" cy="2813644"/>
          </a:xfrm>
        </p:grpSpPr>
        <p:sp>
          <p:nvSpPr>
            <p:cNvPr id="14" name="文本框 58374"/>
            <p:cNvSpPr txBox="1"/>
            <p:nvPr>
              <p:custDataLst>
                <p:tags r:id="rId4"/>
              </p:custDataLst>
            </p:nvPr>
          </p:nvSpPr>
          <p:spPr>
            <a:xfrm>
              <a:off x="2302781" y="1761317"/>
              <a:ext cx="1214309" cy="485230"/>
            </a:xfrm>
            <a:prstGeom prst="rect">
              <a:avLst/>
            </a:prstGeom>
            <a:solidFill>
              <a:srgbClr val="F3EEED"/>
            </a:solidFill>
            <a:ln w="19050">
              <a:solidFill>
                <a:srgbClr val="754033"/>
              </a:solidFill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1600" b="1">
                  <a:latin typeface="Wingdings" panose="05000000000000000000" pitchFamily="2" charset="2"/>
                  <a:ea typeface="微软雅黑" panose="020B0503020204020204" charset="-122"/>
                </a:rPr>
                <a:t>波斯人</a:t>
              </a:r>
              <a:endParaRPr lang="zh-CN" altLang="en-US" sz="1600" b="1">
                <a:latin typeface="Wingdings" panose="05000000000000000000" pitchFamily="2" charset="2"/>
                <a:ea typeface="微软雅黑" panose="020B0503020204020204" charset="-122"/>
              </a:endParaRPr>
            </a:p>
          </p:txBody>
        </p:sp>
        <p:sp>
          <p:nvSpPr>
            <p:cNvPr id="15" name="文本框 58375"/>
            <p:cNvSpPr txBox="1"/>
            <p:nvPr>
              <p:custDataLst>
                <p:tags r:id="rId5"/>
              </p:custDataLst>
            </p:nvPr>
          </p:nvSpPr>
          <p:spPr>
            <a:xfrm>
              <a:off x="364805" y="2758267"/>
              <a:ext cx="1477010" cy="485230"/>
            </a:xfrm>
            <a:prstGeom prst="rect">
              <a:avLst/>
            </a:prstGeom>
            <a:solidFill>
              <a:srgbClr val="F3EEED"/>
            </a:solidFill>
            <a:ln w="19050">
              <a:solidFill>
                <a:srgbClr val="754033"/>
              </a:solidFill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>
                  <a:latin typeface="Wingdings" panose="05000000000000000000" pitchFamily="2" charset="2"/>
                  <a:ea typeface="微软雅黑" panose="020B0503020204020204" charset="-122"/>
                </a:rPr>
                <a:t>阿拉伯人</a:t>
              </a:r>
              <a:endParaRPr lang="zh-CN" altLang="en-US" sz="1600" b="1">
                <a:latin typeface="Wingdings" panose="05000000000000000000" pitchFamily="2" charset="2"/>
                <a:ea typeface="微软雅黑" panose="020B0503020204020204" charset="-122"/>
              </a:endParaRPr>
            </a:p>
          </p:txBody>
        </p:sp>
        <p:sp>
          <p:nvSpPr>
            <p:cNvPr id="18" name="文本框 58376"/>
            <p:cNvSpPr txBox="1"/>
            <p:nvPr>
              <p:custDataLst>
                <p:tags r:id="rId6"/>
              </p:custDataLst>
            </p:nvPr>
          </p:nvSpPr>
          <p:spPr>
            <a:xfrm>
              <a:off x="3766445" y="2779267"/>
              <a:ext cx="935083" cy="485230"/>
            </a:xfrm>
            <a:prstGeom prst="rect">
              <a:avLst/>
            </a:prstGeom>
            <a:solidFill>
              <a:srgbClr val="F3EEED"/>
            </a:solidFill>
            <a:ln w="19050">
              <a:solidFill>
                <a:srgbClr val="754033"/>
              </a:solidFill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1600" b="1">
                  <a:latin typeface="Wingdings" panose="05000000000000000000" pitchFamily="2" charset="2"/>
                  <a:ea typeface="微软雅黑" panose="020B0503020204020204" charset="-122"/>
                </a:rPr>
                <a:t>汉人</a:t>
              </a:r>
              <a:endParaRPr lang="zh-CN" altLang="en-US" sz="1600" b="1">
                <a:latin typeface="Wingdings" panose="05000000000000000000" pitchFamily="2" charset="2"/>
                <a:ea typeface="微软雅黑" panose="020B0503020204020204" charset="-122"/>
              </a:endParaRPr>
            </a:p>
          </p:txBody>
        </p:sp>
        <p:sp>
          <p:nvSpPr>
            <p:cNvPr id="16" name="文本框 58377"/>
            <p:cNvSpPr txBox="1"/>
            <p:nvPr>
              <p:custDataLst>
                <p:tags r:id="rId7"/>
              </p:custDataLst>
            </p:nvPr>
          </p:nvSpPr>
          <p:spPr>
            <a:xfrm>
              <a:off x="3075523" y="4089731"/>
              <a:ext cx="1463664" cy="485230"/>
            </a:xfrm>
            <a:prstGeom prst="rect">
              <a:avLst/>
            </a:prstGeom>
            <a:solidFill>
              <a:srgbClr val="F3EEED"/>
            </a:solidFill>
            <a:ln w="19050">
              <a:solidFill>
                <a:srgbClr val="754033"/>
              </a:solidFill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1600" b="1">
                  <a:latin typeface="Wingdings" panose="05000000000000000000" pitchFamily="2" charset="2"/>
                  <a:ea typeface="微软雅黑" panose="020B0503020204020204" charset="-122"/>
                </a:rPr>
                <a:t>畏兀儿</a:t>
              </a:r>
              <a:endParaRPr lang="zh-CN" altLang="en-US" sz="1600" b="1">
                <a:latin typeface="Wingdings" panose="05000000000000000000" pitchFamily="2" charset="2"/>
                <a:ea typeface="微软雅黑" panose="020B0503020204020204" charset="-122"/>
              </a:endParaRPr>
            </a:p>
          </p:txBody>
        </p:sp>
        <p:grpSp>
          <p:nvGrpSpPr>
            <p:cNvPr id="20" name="组合 58378"/>
            <p:cNvGrpSpPr/>
            <p:nvPr>
              <p:custDataLst>
                <p:tags r:id="rId8"/>
              </p:custDataLst>
            </p:nvPr>
          </p:nvGrpSpPr>
          <p:grpSpPr>
            <a:xfrm>
              <a:off x="1771602" y="2286543"/>
              <a:ext cx="1906530" cy="2158106"/>
              <a:chOff x="2160" y="1796"/>
              <a:chExt cx="1468" cy="1660"/>
            </a:xfrm>
          </p:grpSpPr>
          <p:sp>
            <p:nvSpPr>
              <p:cNvPr id="22" name="直接连接符 58379"/>
              <p:cNvSpPr/>
              <p:nvPr>
                <p:custDataLst>
                  <p:tags r:id="rId9"/>
                </p:custDataLst>
              </p:nvPr>
            </p:nvSpPr>
            <p:spPr>
              <a:xfrm rot="-108138" flipH="1">
                <a:off x="2416" y="1824"/>
                <a:ext cx="512" cy="1372"/>
              </a:xfrm>
              <a:prstGeom prst="line">
                <a:avLst/>
              </a:prstGeom>
              <a:ln w="19050" cap="sq" cmpd="sng">
                <a:solidFill>
                  <a:srgbClr val="754033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/>
            </p:txBody>
          </p:sp>
          <p:sp>
            <p:nvSpPr>
              <p:cNvPr id="23" name="直接连接符 58380"/>
              <p:cNvSpPr/>
              <p:nvPr>
                <p:custDataLst>
                  <p:tags r:id="rId10"/>
                </p:custDataLst>
              </p:nvPr>
            </p:nvSpPr>
            <p:spPr>
              <a:xfrm rot="8238810" flipH="1">
                <a:off x="2944" y="1796"/>
                <a:ext cx="512" cy="1372"/>
              </a:xfrm>
              <a:prstGeom prst="line">
                <a:avLst/>
              </a:prstGeom>
              <a:ln w="19050" cap="sq" cmpd="sng">
                <a:solidFill>
                  <a:srgbClr val="754033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/>
            </p:txBody>
          </p:sp>
          <p:sp>
            <p:nvSpPr>
              <p:cNvPr id="25" name="直接连接符 58381"/>
              <p:cNvSpPr/>
              <p:nvPr>
                <p:custDataLst>
                  <p:tags r:id="rId11"/>
                </p:custDataLst>
              </p:nvPr>
            </p:nvSpPr>
            <p:spPr>
              <a:xfrm rot="2022891" flipH="1">
                <a:off x="2800" y="2084"/>
                <a:ext cx="512" cy="1372"/>
              </a:xfrm>
              <a:prstGeom prst="line">
                <a:avLst/>
              </a:prstGeom>
              <a:ln w="19050" cap="sq" cmpd="sng">
                <a:solidFill>
                  <a:srgbClr val="754033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/>
            </p:txBody>
          </p:sp>
          <p:sp>
            <p:nvSpPr>
              <p:cNvPr id="27" name="直接连接符 58382"/>
              <p:cNvSpPr/>
              <p:nvPr>
                <p:custDataLst>
                  <p:tags r:id="rId12"/>
                </p:custDataLst>
              </p:nvPr>
            </p:nvSpPr>
            <p:spPr>
              <a:xfrm rot="6210109" flipH="1">
                <a:off x="2590" y="2066"/>
                <a:ext cx="512" cy="1372"/>
              </a:xfrm>
              <a:prstGeom prst="line">
                <a:avLst/>
              </a:prstGeom>
              <a:ln w="19050" cap="sq" cmpd="sng">
                <a:solidFill>
                  <a:srgbClr val="754033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/>
            </p:txBody>
          </p:sp>
          <p:sp>
            <p:nvSpPr>
              <p:cNvPr id="28" name="直接连接符 58383"/>
              <p:cNvSpPr/>
              <p:nvPr>
                <p:custDataLst>
                  <p:tags r:id="rId13"/>
                </p:custDataLst>
              </p:nvPr>
            </p:nvSpPr>
            <p:spPr>
              <a:xfrm rot="4148947" flipH="1">
                <a:off x="2678" y="1642"/>
                <a:ext cx="528" cy="1372"/>
              </a:xfrm>
              <a:prstGeom prst="line">
                <a:avLst/>
              </a:prstGeom>
              <a:ln w="19050" cap="sq" cmpd="sng">
                <a:solidFill>
                  <a:srgbClr val="754033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/>
            </p:txBody>
          </p:sp>
        </p:grpSp>
        <p:sp>
          <p:nvSpPr>
            <p:cNvPr id="29" name="文本框 58384"/>
            <p:cNvSpPr txBox="1"/>
            <p:nvPr>
              <p:custDataLst>
                <p:tags r:id="rId14"/>
              </p:custDataLst>
            </p:nvPr>
          </p:nvSpPr>
          <p:spPr>
            <a:xfrm>
              <a:off x="1083518" y="4089671"/>
              <a:ext cx="1412980" cy="485230"/>
            </a:xfrm>
            <a:prstGeom prst="rect">
              <a:avLst/>
            </a:prstGeom>
            <a:solidFill>
              <a:srgbClr val="F3EEED"/>
            </a:solidFill>
            <a:ln w="19050">
              <a:solidFill>
                <a:srgbClr val="754033"/>
              </a:solidFill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>
                  <a:latin typeface="新宋体" panose="02010609030101010101" charset="-122"/>
                  <a:ea typeface="微软雅黑" panose="020B0503020204020204" charset="-122"/>
                </a:rPr>
                <a:t>蒙古人</a:t>
              </a:r>
              <a:endParaRPr lang="zh-CN" altLang="en-US" sz="1600" b="1">
                <a:latin typeface="新宋体" panose="02010609030101010101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15"/>
            </p:custDataLst>
          </p:nvPr>
        </p:nvGraphicFramePr>
        <p:xfrm>
          <a:off x="6128385" y="2871470"/>
          <a:ext cx="5724525" cy="2438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30630"/>
                <a:gridCol w="1104900"/>
                <a:gridCol w="3388995"/>
              </a:tblGrid>
              <a:tr h="3962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第一等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蒙古人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蒙古族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第二等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色目人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蒙古以外的西北、西域各族人西夏、</a:t>
                      </a:r>
                      <a:r>
                        <a:rPr lang="zh-CN" altLang="en-US" sz="2000" b="0">
                          <a:latin typeface="华文中宋" panose="02010600040101010101" charset="-122"/>
                          <a:ea typeface="华文中宋" panose="02010600040101010101" charset="-122"/>
                          <a:cs typeface="微软雅黑" panose="020B0503020204020204" charset="-122"/>
                          <a:sym typeface="+mn-ea"/>
                        </a:rPr>
                        <a:t>畏兀儿、回回人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第三等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汉人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北方的汉族，包括入居中原的契丹、女真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第四等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南人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原南宋统治区的居民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EEED"/>
                    </a:solidFill>
                  </a:tcPr>
                </a:tc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7681595" y="114935"/>
            <a:ext cx="4458970" cy="2755900"/>
            <a:chOff x="12097" y="181"/>
            <a:chExt cx="7022" cy="4340"/>
          </a:xfrm>
        </p:grpSpPr>
        <p:sp>
          <p:nvSpPr>
            <p:cNvPr id="17" name="文本框 16"/>
            <p:cNvSpPr txBox="1"/>
            <p:nvPr/>
          </p:nvSpPr>
          <p:spPr>
            <a:xfrm>
              <a:off x="12810" y="3797"/>
              <a:ext cx="563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latin typeface="华文仿宋" panose="02010600040101010101" charset="-122"/>
                  <a:ea typeface="华文仿宋" panose="02010600040101010101" charset="-122"/>
                </a:rPr>
                <a:t>按征服的先后排等级</a:t>
              </a:r>
              <a:endParaRPr lang="zh-CN" altLang="en-US" sz="2400" b="1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  <p:pic>
          <p:nvPicPr>
            <p:cNvPr id="26" name="Picture 2" descr="C:\Users\Administrator\Desktop\微信图片_20200824133928_副本.jpg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 rot="16380000">
              <a:off x="13778" y="-1500"/>
              <a:ext cx="3660" cy="7023"/>
            </a:xfrm>
            <a:prstGeom prst="rect">
              <a:avLst/>
            </a:prstGeom>
            <a:noFill/>
          </p:spPr>
        </p:pic>
      </p:grpSp>
      <p:sp>
        <p:nvSpPr>
          <p:cNvPr id="30" name="文本框 29"/>
          <p:cNvSpPr txBox="1"/>
          <p:nvPr/>
        </p:nvSpPr>
        <p:spPr>
          <a:xfrm>
            <a:off x="331470" y="5309235"/>
            <a:ext cx="118675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积极：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扩大统治基础，巩固蒙古贵族统治，加强中央集权，促进民族交往和交融；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rgbClr val="4D2918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消极：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民族矛盾更加尖锐，加速了元朝的灭亡。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4485" y="4834890"/>
            <a:ext cx="16903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Wingdings" panose="05000000000000000000" pitchFamily="2" charset="2"/>
              </a:rPr>
              <a:t>③评价：</a:t>
            </a:r>
            <a:endParaRPr lang="zh-CN" altLang="zh-CN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仿宋" panose="02010609060101010101" charset="-122"/>
              <a:sym typeface="Wingdings" panose="05000000000000000000" pitchFamily="2" charset="2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3" grpId="0"/>
      <p:bldP spid="3" grpId="1"/>
      <p:bldP spid="5" grpId="0"/>
      <p:bldP spid="5" grpId="1"/>
      <p:bldP spid="34819" grpId="0"/>
      <p:bldP spid="34819" grpId="1"/>
      <p:bldP spid="9" grpId="0"/>
      <p:bldP spid="9" grpId="1"/>
      <p:bldP spid="11" grpId="0"/>
      <p:bldP spid="11" grpId="1"/>
      <p:bldP spid="8" grpId="0"/>
      <p:bldP spid="8" grpId="1"/>
      <p:bldP spid="30" grpId="0"/>
      <p:bldP spid="30" grpId="1"/>
      <p:bldP spid="31" grpId="0"/>
      <p:bldP spid="3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7180" y="1932940"/>
            <a:ext cx="748284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>
              <a:lnSpc>
                <a:spcPct val="110000"/>
              </a:lnSpc>
              <a:buClrTx/>
              <a:buSzTx/>
              <a:buFontTx/>
              <a:buNone/>
            </a:pPr>
            <a:r>
              <a:rPr lang="en-US" sz="2800"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社会贫富差距带来的阶级矛盾日益严重。</a:t>
            </a:r>
            <a:endParaRPr lang="en-US" altLang="en-US" sz="2800">
              <a:latin typeface="华文中宋" panose="02010600040101010101" charset="-122"/>
              <a:ea typeface="华文中宋" panose="02010600040101010101" charset="-122"/>
              <a:sym typeface="微软雅黑" panose="020B0503020204020204" charset="-122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（三）元朝灭亡</a:t>
            </a:r>
            <a:endParaRPr lang="zh-CN" altLang="en-US" sz="2800" b="1" smtClean="0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72710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40830" y="2498090"/>
            <a:ext cx="521906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57810" y="1410970"/>
            <a:ext cx="283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、原因：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7810" y="2493010"/>
            <a:ext cx="1829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、概况：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7180" y="3020060"/>
            <a:ext cx="620458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14世纪中叶，农民起义在中原和南方爆发，不久元灭亡。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7810" y="4097020"/>
            <a:ext cx="1829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、结果：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7810" y="4657090"/>
            <a:ext cx="624395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914400">
              <a:lnSpc>
                <a:spcPct val="11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sz="2800"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以宫廷贵族为核心的一部分蒙古人退回草原。大批留居内地的蒙古人、色目人等，逐渐与汉族相融合。</a:t>
            </a:r>
            <a:endParaRPr lang="en-US" altLang="en-US" sz="2800">
              <a:latin typeface="华文中宋" panose="02010600040101010101" charset="-122"/>
              <a:ea typeface="华文中宋" panose="02010600040101010101" charset="-122"/>
              <a:sym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b="21238"/>
          <a:stretch>
            <a:fillRect/>
          </a:stretch>
        </p:blipFill>
        <p:spPr>
          <a:xfrm>
            <a:off x="9531350" y="5096510"/>
            <a:ext cx="2411095" cy="1520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3930650" y="111760"/>
            <a:ext cx="8010525" cy="2004060"/>
            <a:chOff x="6191" y="-113"/>
            <a:chExt cx="12615" cy="3156"/>
          </a:xfrm>
        </p:grpSpPr>
        <p:sp>
          <p:nvSpPr>
            <p:cNvPr id="11" name="文本框 10"/>
            <p:cNvSpPr txBox="1"/>
            <p:nvPr/>
          </p:nvSpPr>
          <p:spPr>
            <a:xfrm>
              <a:off x="6191" y="552"/>
              <a:ext cx="12487" cy="2179"/>
            </a:xfrm>
            <a:prstGeom prst="rect">
              <a:avLst/>
            </a:prstGeom>
            <a:solidFill>
              <a:srgbClr val="F4EAE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smtClean="0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元朝滥发货币，物价飞涨，百姓苦</a:t>
              </a:r>
              <a:endParaRPr lang="zh-CN" altLang="en-US" sz="2800" smtClean="0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  <a:p>
              <a:r>
                <a:rPr lang="zh-CN" altLang="en-US" sz="2800" smtClean="0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不堪言，阶级矛盾和民族矛盾日</a:t>
              </a:r>
              <a:endParaRPr lang="zh-CN" altLang="en-US" sz="2800" smtClean="0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  <a:p>
              <a:r>
                <a:rPr lang="zh-CN" altLang="en-US" sz="2800" smtClean="0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益突出。</a:t>
              </a:r>
              <a:endParaRPr lang="zh-CN" altLang="en-US" sz="2800" smtClean="0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pic>
          <p:nvPicPr>
            <p:cNvPr id="16386" name="Picture 2" descr="C:\Users\Administrator\Desktop\微信图片_20200824170010_副本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963"/>
            <a:stretch>
              <a:fillRect/>
            </a:stretch>
          </p:blipFill>
          <p:spPr bwMode="auto">
            <a:xfrm>
              <a:off x="14034" y="-113"/>
              <a:ext cx="4773" cy="3157"/>
            </a:xfrm>
            <a:prstGeom prst="rect">
              <a:avLst/>
            </a:prstGeom>
            <a:noFill/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9095" y="904240"/>
            <a:ext cx="5054600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选必链接：</a:t>
            </a:r>
            <a:r>
              <a:rPr 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元朝其他制度措施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微软雅黑" panose="020B050302020402020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379095" y="1510030"/>
          <a:ext cx="11479530" cy="4150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715"/>
                <a:gridCol w="10457815"/>
              </a:tblGrid>
              <a:tr h="557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选官</a:t>
                      </a:r>
                      <a:endParaRPr lang="zh-CN" altLang="en-US" sz="2800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监察</a:t>
                      </a:r>
                      <a:endParaRPr lang="zh-CN" altLang="en-US" sz="2800" b="1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57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法律</a:t>
                      </a:r>
                      <a:endParaRPr lang="zh-CN" altLang="en-US" sz="2800" b="1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581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户籍</a:t>
                      </a:r>
                      <a:endParaRPr lang="zh-CN" altLang="en-US" sz="2800" b="1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626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赋役</a:t>
                      </a:r>
                      <a:endParaRPr lang="zh-CN" altLang="en-US" sz="2800" b="1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货币</a:t>
                      </a:r>
                      <a:endParaRPr lang="zh-CN" altLang="en-US" sz="2800" b="1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344295" y="1510665"/>
            <a:ext cx="10641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保留蒙古传统方式；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恢复科举制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，录取人数少，科举任官比例不高。</a:t>
            </a:r>
            <a:endParaRPr lang="zh-CN" altLang="en-US" sz="28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403985" y="2032635"/>
            <a:ext cx="10581640" cy="996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1171575">
              <a:lnSpc>
                <a:spcPct val="100000"/>
              </a:lnSpc>
            </a:pP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中央设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御史台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；地方设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行御史台（省）、肃政廉访司（省以下）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等。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（中央、省、市（县）三级监察体系的开端）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defTabSz="1171575">
              <a:lnSpc>
                <a:spcPct val="100000"/>
              </a:lnSpc>
            </a:pPr>
            <a:endParaRPr lang="zh-CN" altLang="en-US" sz="28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60805" y="3039745"/>
            <a:ext cx="10581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71575">
              <a:lnSpc>
                <a:spcPct val="100000"/>
              </a:lnSpc>
            </a:pP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对唐宋法律整体上弃而不用，但在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司法实践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中仍广泛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援引唐律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。</a:t>
            </a:r>
            <a:endParaRPr lang="zh-CN" altLang="en-US" sz="28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0805" y="3562350"/>
            <a:ext cx="1035050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10000"/>
              </a:lnSpc>
              <a:spcAft>
                <a:spcPct val="0"/>
              </a:spcAft>
            </a:pP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实行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诸色户计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，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按职业划分；一旦</a:t>
            </a:r>
            <a:r>
              <a:rPr 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定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籍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世代相袭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，不得变动。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3985" y="4128135"/>
            <a:ext cx="1058164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10000"/>
              </a:lnSpc>
              <a:spcAft>
                <a:spcPct val="0"/>
              </a:spcAft>
            </a:pP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北方沿袭唐租庸调制，南方施行宋两税法。税粮外征收“</a:t>
            </a:r>
            <a:r>
              <a:rPr 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科差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”，按</a:t>
            </a:r>
            <a:r>
              <a:rPr 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户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等征</a:t>
            </a:r>
            <a:r>
              <a:rPr 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收丝和银两</a:t>
            </a:r>
            <a:r>
              <a:rPr 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3985" y="51752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ts val="2880"/>
              </a:lnSpc>
              <a:spcAft>
                <a:spcPct val="0"/>
              </a:spcAft>
            </a:pPr>
            <a:r>
              <a:rPr 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纸币作为单一流通货币发行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—“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钞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9" grpId="0"/>
      <p:bldP spid="9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9095" y="904240"/>
            <a:ext cx="5054600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选必链接：</a:t>
            </a:r>
            <a:r>
              <a:rPr 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元朝其他制度措施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微软雅黑" panose="020B050302020402020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379095" y="1510030"/>
          <a:ext cx="1147953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715"/>
                <a:gridCol w="10457815"/>
              </a:tblGrid>
              <a:tr h="576580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36070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交通</a:t>
                      </a:r>
                      <a:endParaRPr lang="zh-CN" altLang="en-US" sz="2800" b="1">
                        <a:solidFill>
                          <a:srgbClr val="36070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508125" y="1510665"/>
            <a:ext cx="103505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  <a:defRPr/>
            </a:pPr>
            <a:r>
              <a:rPr lang="zh-CN" altLang="en-US" sz="2800" kern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陆上丝绸之路复兴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、形成以</a:t>
            </a:r>
            <a:r>
              <a:rPr lang="zh-CN" altLang="en-US" sz="2800" kern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大都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为中心通向全国乃至境外的</a:t>
            </a:r>
            <a:r>
              <a:rPr lang="zh-CN" altLang="en-US" sz="2800" kern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驿路交通网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方正粗黑宋简繁" panose="02000000000000000000" charset="-122"/>
                <a:sym typeface="+mn-ea"/>
              </a:rPr>
              <a:t>京杭大运河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方正粗黑宋简繁" panose="02000000000000000000" charset="-122"/>
                <a:sym typeface="+mn-ea"/>
              </a:rPr>
              <a:t>、</a:t>
            </a:r>
            <a:r>
              <a:rPr lang="zh-CN" altLang="en-US" sz="28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开辟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方正粗黑宋简繁" panose="02000000000000000000" charset="-122"/>
                <a:sym typeface="+mn-ea"/>
              </a:rPr>
              <a:t>海上漕运路线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方正粗黑宋简繁" panose="02000000000000000000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方正粗黑宋简繁" panose="02000000000000000000" charset="-122"/>
                <a:sym typeface="+mn-ea"/>
              </a:rPr>
              <a:t>海上丝绸之路繁荣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方正粗黑宋简繁" panose="02000000000000000000" charset="-122"/>
                <a:sym typeface="+mn-ea"/>
              </a:rPr>
              <a:t>。</a:t>
            </a:r>
            <a:endParaRPr lang="zh-CN" altLang="en-US" sz="2800" kern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方正粗黑宋简繁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75575" y="2480945"/>
            <a:ext cx="4083050" cy="4099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8658860" y="6471920"/>
            <a:ext cx="2989580" cy="460375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运河取直，缩短航程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3540" y="2990850"/>
            <a:ext cx="6648450" cy="521970"/>
          </a:xfrm>
          <a:prstGeom prst="rect">
            <a:avLst/>
          </a:prstGeom>
          <a:solidFill>
            <a:srgbClr val="9576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思考：元代京杭大运河开凿的目的与意义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3540" y="2461895"/>
            <a:ext cx="7302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京杭大运河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全长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1800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千米，为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世界之最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4490" y="3615055"/>
            <a:ext cx="5634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4D2918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目的：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将</a:t>
            </a:r>
            <a:r>
              <a:rPr lang="zh-CN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微软雅黑" panose="020B0503020204020204" charset="-122"/>
                <a:sym typeface="+mn-ea"/>
              </a:rPr>
              <a:t>南方粮食、财赋顺利北运</a:t>
            </a:r>
            <a:endParaRPr lang="zh-CN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4490" y="4103370"/>
            <a:ext cx="695134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800" b="1" smtClean="0">
                <a:solidFill>
                  <a:srgbClr val="4D2918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意义：</a:t>
            </a:r>
            <a:endParaRPr lang="zh-CN" altLang="en-US" sz="2800" b="1" smtClean="0">
              <a:solidFill>
                <a:srgbClr val="4D2918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indent="0" algn="l" fontAlgn="auto">
              <a:lnSpc>
                <a:spcPct val="120000"/>
              </a:lnSpc>
            </a:pPr>
            <a:r>
              <a:rPr lang="zh-CN" altLang="en-US" sz="280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①反映了政治中心与经济重心南移分离，有利于保障北方粮食供应；</a:t>
            </a:r>
            <a:endParaRPr lang="zh-CN" altLang="en-US" sz="280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indent="0" algn="l" fontAlgn="auto">
              <a:lnSpc>
                <a:spcPct val="120000"/>
              </a:lnSpc>
            </a:pPr>
            <a:r>
              <a:rPr lang="zh-CN" altLang="en-US" sz="280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②巩固统治，促进南北方经济文化交流。</a:t>
            </a:r>
            <a:endParaRPr lang="zh-CN" altLang="en-US" sz="280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bldLvl="0" animBg="1"/>
      <p:bldP spid="11" grpId="1" animBg="1"/>
      <p:bldP spid="16" grpId="0" bldLvl="0" animBg="1"/>
      <p:bldP spid="16" grpId="1" animBg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四、元朝的统治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30" y="819785"/>
            <a:ext cx="9408795" cy="5930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79095" y="1412875"/>
            <a:ext cx="11434445" cy="3215005"/>
          </a:xfrm>
          <a:prstGeom prst="rect">
            <a:avLst/>
          </a:prstGeom>
          <a:solidFill>
            <a:srgbClr val="F4EAE3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元朝实现了全中国的统一 ，“中国”一词的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地域意义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突破九州而演变为十一行省 ，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人民意义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突破汉人而演变为汉、蒙、色目等众多民族，其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文化意义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演变为农耕文化和草原文化兼有。而其最重大的变化，乃是“中国”主权行使，可以是汉族政权，也可以是少数民族和汉人的联合政权。元朝同时承认了辽、宋、金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“各与正统”的地位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lnSpc>
                <a:spcPts val="406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摘编自何志虎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“中国观”在元代的转换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等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13000" y="4676140"/>
            <a:ext cx="691197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幅员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之大——从政权并立到全国统一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11095" y="5370830"/>
            <a:ext cx="6911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“民族”</a:t>
            </a:r>
            <a:r>
              <a: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之大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r>
              <a: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从多元竞争到中华一体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02205" y="6022340"/>
            <a:ext cx="6910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“文明”</a:t>
            </a:r>
            <a:r>
              <a: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之大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r>
              <a: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从碰撞交融到多元一体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972820"/>
            <a:ext cx="11684635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辽人自称炎黄子孙，称自己为“中国”，同时也称宋朝为“中国”。金人进入中原以后，即援引“中原即中国”、“懂礼即中国”等汉儒学说和理论，自称中国，金人并没有将宋人排除于中国之外，宋也有承认金人占据的中原地区是中国，并引申金朝为中国。 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——赵永春《“中国多元一体”与辽金史研究》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：元朝实现了全中国的统一 ，“中国”一词的地域意义突破九州而演变为十一行省 ，人民意义突破汉人而演变为汉、蒙、色目等众多民族，其文化意义演变为农耕文化和草原文化兼有。而其最重大的变化，乃是“中国”主权行使，可以是汉族政权，也可以是少数民族和汉人的联合政权。元朝同时承认了辽、宋、金“各与正统”的地位。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</a:t>
            </a:r>
            <a:r>
              <a:rPr 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摘编自何志虎《“中国观”在元代的转换》等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" y="5664200"/>
            <a:ext cx="116636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rPr>
              <a:t>宋、辽、西夏、金、元时期各少数民族和汉族共同认同的理念，是政治、地理、文化、民族等元素的集合，体现出多元一体，夷夏同根的基本特征。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11137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课程总结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11137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课程总结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095" y="1002665"/>
            <a:ext cx="11407775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总结提升：北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方少数民族政权在统一多民族封建国家发展中的重要作用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985" y="1524635"/>
            <a:ext cx="11808460" cy="5544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发展生产，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促进了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边疆的开发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）推动了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民族交融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，民族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交错居住分布格局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形成；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lvl="0" indent="-457200" fontAlgn="auto">
              <a:lnSpc>
                <a:spcPts val="356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）学习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汉制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，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推动了少数民族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政权的封建化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创新制度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黑体" panose="02010609060101010101" charset="-122"/>
              </a:rPr>
              <a:t>，影响深远，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辽朝的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南北面官制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、元朝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行省制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；</a:t>
            </a:r>
            <a:endParaRPr lang="zh-CN" altLang="en-US" sz="2800" u="sng" dirty="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5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）推动了中国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政治中心的北移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，使政治中心与经济重心进一步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分离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6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）征服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战争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与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和平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交往，加强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边疆与中原联系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初步奠定近代中国版图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;</a:t>
            </a:r>
            <a:endParaRPr lang="en-US" altLang="zh-CN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7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“海内一家”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的政治理念。少数民族统治者以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“中国之主”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自居，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拓</a:t>
            </a:r>
            <a:endParaRPr lang="zh-CN" altLang="en-US" sz="280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展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了传统意义上的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“中国”的内涵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8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因俗而治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兼顾不同民族的统治制度、政策，为统一多民族国家的治理</a:t>
            </a:r>
            <a:endParaRPr lang="zh-CN" altLang="en-US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提供了有益的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借鉴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;</a:t>
            </a:r>
            <a:endParaRPr lang="en-US" altLang="zh-CN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ts val="3560"/>
              </a:lnSpc>
            </a:pP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9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r>
              <a:rPr lang="zh-CN" altLang="en-US" sz="28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兼容并蓄</a:t>
            </a:r>
            <a:r>
              <a:rPr lang="zh-CN" altLang="en-US" sz="280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政策使得中外交流活跃。</a:t>
            </a:r>
            <a:endParaRPr lang="en-US" altLang="zh-CN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457200" lvl="0" indent="-457200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endParaRPr lang="en-US" altLang="zh-CN" sz="2800">
              <a:solidFill>
                <a:schemeClr val="tx1"/>
              </a:solidFill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20472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考情考向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79095" y="937260"/>
          <a:ext cx="1137031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3206115"/>
                <a:gridCol w="7325995"/>
              </a:tblGrid>
              <a:tr h="4572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考情分析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全国卷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地方卷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65176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2023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福建卷·中国古代的民族关系（元朝）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2022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浙江卷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元边疆管理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2022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辽宁卷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sz="2400" b="0" kern="0"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金朝入主中原</a:t>
                      </a:r>
                      <a:endParaRPr lang="en-US" altLang="zh-CN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2022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天津卷·</a:t>
                      </a:r>
                      <a:r>
                        <a:rPr lang="zh-CN" sz="2400" b="0" kern="0"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辽朝建立和南北面官制</a:t>
                      </a:r>
                      <a:endParaRPr lang="zh-CN" sz="2400" b="0" kern="0"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2021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河北卷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辽太祖法律改革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2021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海南卷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sz="2400" b="0" kern="0"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元朝开科取士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2020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上海卷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北宋与辽、西夏以及金等民族政权并立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2019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天津卷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sz="2400" b="0" kern="0"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元代行省制下地方拥有适度权力</a:t>
                      </a:r>
                      <a:endParaRPr lang="zh-CN" altLang="zh-CN" sz="2400" b="0" kern="0" dirty="0"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72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考向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分析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考查方式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45870" y="4455795"/>
            <a:ext cx="9041130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1.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辽夏金元政权的政治制度是高考考查的重点；</a:t>
            </a:r>
            <a:endParaRPr lang="zh-CN" altLang="en-US" sz="24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2.</a:t>
            </a:r>
            <a:r>
              <a:rPr lang="zh-CN" sz="2400" b="1" kern="10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rPr>
              <a:t>各民族在统一多民族封建国家发展中的作用。</a:t>
            </a:r>
            <a:endParaRPr lang="zh-CN" altLang="en-US" sz="24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5870" y="5396230"/>
            <a:ext cx="105035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考查次数不多，注重历史学科核心素养中有关家国情怀的知识，注意从唯物史观角度考查</a:t>
            </a:r>
            <a:r>
              <a:rPr lang="zh-CN" sz="2400" kern="100">
                <a:effectLst/>
                <a:latin typeface="华文中宋" panose="02010600040101010101" charset="-122"/>
                <a:ea typeface="华文中宋" panose="02010600040101010101" charset="-122"/>
                <a:sym typeface="+mn-ea"/>
              </a:rPr>
              <a:t>民族交融对制度建设的影响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。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11137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课程总结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095" y="1002665"/>
            <a:ext cx="6480175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总结：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辽宋夏金元时期民族关系的特点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10" y="1524635"/>
            <a:ext cx="11842750" cy="4225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（1）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民族政权并立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：如辽、北宋、西夏的并立，南宋与金的并立；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（2）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两宋政权的民族政策较为软弱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多次对少数民族用兵失败，对辽、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西夏、金以输纳“岁币”等方式换取和平；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（3）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民族矛盾突出，民族交融是主流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经济文化交流频繁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两宋、辽、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西夏等政权都亡于民族政权的进攻；北宋与辽、西夏分别在边境地区开设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榷场进行贸易；南宋时大批契丹人、女真人进入中原地区。与汉族人民共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同生活、劳动，民族间的差别逐渐缩小，南宋后许多蒙古人进入中原；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（4）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中原先进的封建生产方式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不断向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边疆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地区扩展。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11137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课程总结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922655"/>
            <a:ext cx="1156335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（2023·福建高考·4）</a:t>
            </a:r>
            <a:r>
              <a:rPr 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表1为研究者整理的元代部分家庭组建的情况，这体现出元代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444500" y="1972945"/>
          <a:ext cx="11206480" cy="2907030"/>
        </p:xfrm>
        <a:graphic>
          <a:graphicData uri="http://schemas.openxmlformats.org/drawingml/2006/table">
            <a:tbl>
              <a:tblPr/>
              <a:tblGrid>
                <a:gridCol w="5603240"/>
                <a:gridCol w="5603240"/>
              </a:tblGrid>
              <a:tr h="4845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丈夫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妻子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5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蒙古人秃忽赤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汉人刘氏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5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汉人王庆端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蒙古人也速真氏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5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畏兀儿人廉希宪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女真人完颜氏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5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回回人哈只哈心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汉人荀氏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5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汉人傅昱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latin typeface="楷体_GB2312" charset="0"/>
                          <a:cs typeface="楷体_GB2312" charset="0"/>
                        </a:rPr>
                        <a:t>契丹人耶律氏</a:t>
                      </a:r>
                      <a:endParaRPr lang="en-US" altLang="en-US" sz="2400" b="0">
                        <a:latin typeface="楷体_GB2312" charset="0"/>
                        <a:ea typeface="楷体_GB2312" charset="0"/>
                        <a:cs typeface="楷体_GB2312" charset="0"/>
                      </a:endParaRPr>
                    </a:p>
                  </a:txBody>
                  <a:tcPr marL="75564" marR="75564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79095" y="4986020"/>
            <a:ext cx="925893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A．不同民族的杂居                   B．华夏文化的扩散</a:t>
            </a:r>
            <a:endParaRPr 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C．民族隔阂的消解                   D．民族习俗的趋同</a:t>
            </a:r>
            <a:endParaRPr lang="en-US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160635" y="4879975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A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11137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课程总结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819785"/>
            <a:ext cx="11563350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2022·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江苏</a:t>
            </a: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统考高考）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朝创建行御史台“主察行省”。至元二十年，江淮行省“有欲专肆而忌廉察官者”，建议行御史台隶属行省。经重臣董文用据理力争，该图谋未能得逞。至元二十八年，行御史台不受行省节制在法令上被确认。这说明元代（   ）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．行省长官的特权受到否定	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B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．地方权力的监督机制得到改善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．地方的吏治问题得以解决	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D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．行省事务最终由朝廷大臣决定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541635" y="2339975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345" y="3788410"/>
            <a:ext cx="11595100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2021·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海南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统考高考）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元延祐元年（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1314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年）恢复开科取士，规定凡考经问或明经的人，以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大学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》《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论语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》《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孟子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》《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中庸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为课本，以朱熹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四书章句集注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为参考书。由此，科举再次成为思想与权力之间的制度化链接。此举意在（  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 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．尊重前朝传统文化信仰	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B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．争取汉族士人的政治认同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．缓和中央与地方的矛盾	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D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．恢复程朱理学的正统地位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757535" y="5200650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79095" y="3704590"/>
            <a:ext cx="11432540" cy="267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、据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南台备要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记载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:“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江浙省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调兵剿捕之际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行省官凡有轻重事务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若是一一咨禀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诚恐缓不及事。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…(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如今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凡有调遣军情重事及创动官钱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不须咨禀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教他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们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从便区处。”这段材料可 以反映出元代的江浙行省（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与中央权力之争难以调和   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B.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获得了紧急事务处置权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行政长官不再由朝廷任命   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D.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权力不再受到中央节制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0662920" y="4811395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211137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课程总结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1202" name="矩形 4"/>
          <p:cNvSpPr/>
          <p:nvPr>
            <p:custDataLst>
              <p:tags r:id="rId4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9095" y="924560"/>
            <a:ext cx="11563985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40000"/>
              </a:lnSpc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、（2022·辽宁高考）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金朝海陵王前期，宰执中女真宗室出身的大贵族占据重要地位，他们议国事、治国政。正隆元年（1156年），海陵王改革中央官制，宰执中没有宗室大贵族。这一变化反映了（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   ）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14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A．官僚体系完善	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B．宗室素质下降	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14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C．吏治腐败严重	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D．君主专制加强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0662920" y="2031365"/>
            <a:ext cx="754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6D473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79095" y="894080"/>
          <a:ext cx="11461750" cy="5588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1750"/>
              </a:tblGrid>
              <a:tr h="2736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>
                          <a:solidFill>
                            <a:srgbClr val="C000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政治上：</a:t>
                      </a:r>
                      <a:endParaRPr lang="zh-CN" altLang="en-US" sz="2800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7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经济上：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79095" y="1361440"/>
            <a:ext cx="1173924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1、政权并立到走向大一统，统一多民族国家进一步发展；</a:t>
            </a:r>
            <a:endParaRPr lang="zh-CN" altLang="en-US" sz="28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3、辽、西夏、金、元少数民族建立政权，制度建设，呈现多元交融特色；</a:t>
            </a:r>
            <a:endParaRPr lang="zh-CN" altLang="en-US" sz="28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3、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专制主义中央集权制度不断强化，宋朝重文轻武，并不断分散地方权力来加强中央集权；</a:t>
            </a:r>
            <a:endParaRPr lang="zh-CN" altLang="en-US" sz="28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/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</a:t>
            </a:r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元朝实行行省制度，体现中央对地方的行政管理制度创新发展。</a:t>
            </a:r>
            <a:endParaRPr lang="en-US" altLang="zh-CN" sz="2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095" y="4042410"/>
            <a:ext cx="11231245" cy="2460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、南宋时，南方完全取代了北方经济重心的地位，经济重心南移完成；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、小农经济进一步发展，租佃制度普遍，土地兼并盛行；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、手工业中制瓷业、矿冶业、纺织业等手工业进一步发展；</a:t>
            </a:r>
            <a:endParaRPr lang="en-US" altLang="zh-CN" sz="28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、宋代出现商业革命，</a:t>
            </a:r>
            <a:r>
              <a:rPr lang="zh-CN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商品经济活跃，城市繁荣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、宋元时期海外贸易发达、互市贸易、草市发展。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378460" y="339090"/>
            <a:ext cx="794194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阶段特征：</a:t>
            </a:r>
            <a:r>
              <a:rPr lang="zh-CN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辽宋夏金元时期（</a:t>
            </a:r>
            <a:r>
              <a:rPr lang="en-US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916</a:t>
            </a:r>
            <a:r>
              <a:rPr lang="zh-CN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</a:t>
            </a:r>
            <a:r>
              <a:rPr lang="en-US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1368</a:t>
            </a:r>
            <a:r>
              <a:rPr lang="zh-CN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年）</a:t>
            </a:r>
            <a:endParaRPr lang="zh-CN" altLang="zh-CN" sz="2800" b="1" spc="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6D473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79095" y="894080"/>
          <a:ext cx="11461750" cy="5563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1750"/>
              </a:tblGrid>
              <a:tr h="2148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思想文化上：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22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民族关系上：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421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中外关系上：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79095" y="1302385"/>
            <a:ext cx="1165479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1</a:t>
            </a:r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、</a:t>
            </a:r>
            <a:r>
              <a:rPr lang="zh-CN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理学产生，儒学完成转型（哲学化、思辨化、世俗化、体系化）；</a:t>
            </a:r>
            <a:endParaRPr lang="zh-CN" altLang="zh-CN" sz="28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2</a:t>
            </a:r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、</a:t>
            </a:r>
            <a:r>
              <a:rPr lang="zh-CN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微软雅黑" panose="020B0503020204020204" charset="-122"/>
              </a:rPr>
              <a:t>科技世界领先，文艺平民化、市俗化；</a:t>
            </a:r>
            <a:endParaRPr lang="zh-CN" altLang="zh-CN" sz="28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、国家对社会控制相对松弛，社会结构、思想观念、阶层流动发生重大变化。</a:t>
            </a:r>
            <a:endParaRPr lang="zh-CN" altLang="en-US" sz="2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530" y="3429000"/>
            <a:ext cx="96532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、各民族政权之间既有战争又有议和，但“和”是主流；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、边疆少数民族封建化进程加速；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、内迁少数民族与汉族逐渐融合，形成新的民族；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530" y="5251450"/>
            <a:ext cx="11742420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308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+mn-ea"/>
              </a:rPr>
              <a:t>、海上丝绸之路活跃，对外贸易发展超过前代水平，出现闻名世界的商业都市，对外贸易范围扩大；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ts val="308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+mn-ea"/>
              </a:rPr>
              <a:t>、中外经济文化交流频繁，四大发明走向世界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，对世界作出了重大贡献。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095" y="6336030"/>
            <a:ext cx="11367770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总体特征：中华文明的成熟、封建经济的继续发展和民族交融的新高潮。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378460" y="339090"/>
            <a:ext cx="7941945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阶段特征：</a:t>
            </a:r>
            <a:r>
              <a:rPr lang="zh-CN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辽宋夏金元时期（</a:t>
            </a:r>
            <a:r>
              <a:rPr lang="en-US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916</a:t>
            </a:r>
            <a:r>
              <a:rPr lang="zh-CN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</a:t>
            </a:r>
            <a:r>
              <a:rPr lang="en-US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1368</a:t>
            </a:r>
            <a:r>
              <a:rPr lang="zh-CN" altLang="zh-CN" sz="28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年）</a:t>
            </a:r>
            <a:endParaRPr lang="zh-CN" altLang="zh-CN" sz="2800" b="1" spc="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政权空间坐标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37" r="2165" b="2960"/>
          <a:stretch>
            <a:fillRect/>
          </a:stretch>
        </p:blipFill>
        <p:spPr>
          <a:xfrm>
            <a:off x="3814445" y="920750"/>
            <a:ext cx="8000365" cy="32804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" y="979805"/>
            <a:ext cx="3361055" cy="322199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530850" y="1774825"/>
            <a:ext cx="881380" cy="4889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076190" y="2263775"/>
            <a:ext cx="871855" cy="38481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353675" y="1774825"/>
            <a:ext cx="881380" cy="4889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357360" y="2159635"/>
            <a:ext cx="881380" cy="4889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659755" y="3219450"/>
            <a:ext cx="881380" cy="4889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002520" y="3219450"/>
            <a:ext cx="881380" cy="4889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79095" y="4279265"/>
            <a:ext cx="1128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宋神宗：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二虏之势所以难制者,有城国,有行国……比之汉、唐最为强盛。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095" y="4801235"/>
            <a:ext cx="2523490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政权分布特点：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63240" y="4836795"/>
            <a:ext cx="4435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①横跨农耕区和游牧区；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3240" y="5339080"/>
            <a:ext cx="6915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②少数民族政权逐步深入汉族居住区；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63240" y="5861050"/>
            <a:ext cx="6939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③多个少数民族政权与汉族政权长期并存。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9218" name="Picture 2" descr="C:\Users\Administrator\Desktop\所需图片\新\微信图片_20200824130947_副本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43" t="48547" r="13724" b="8807"/>
          <a:stretch>
            <a:fillRect/>
          </a:stretch>
        </p:blipFill>
        <p:spPr bwMode="auto">
          <a:xfrm rot="5400000" flipH="1">
            <a:off x="9801225" y="4636770"/>
            <a:ext cx="1985645" cy="2039620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一、辽朝的统治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316" y="909163"/>
            <a:ext cx="3252301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（一）</a:t>
            </a:r>
            <a:r>
              <a:rPr lang="zh-CN" altLang="en-US" sz="2800" b="1" smtClean="0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概况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7810" y="141097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、起源：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5790" y="1410970"/>
            <a:ext cx="942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契丹族与鲜卑族同源，兴于辽河上游，过着游牧、渔猎生活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5570" y="1932940"/>
            <a:ext cx="5233035" cy="44049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605010" y="3169920"/>
            <a:ext cx="2586990" cy="3451860"/>
            <a:chOff x="15126" y="4992"/>
            <a:chExt cx="4074" cy="5436"/>
          </a:xfrm>
        </p:grpSpPr>
        <p:pic>
          <p:nvPicPr>
            <p:cNvPr id="18" name="图片 17" descr="耶律阿保机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26" y="4992"/>
              <a:ext cx="3610" cy="47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5235" y="9703"/>
              <a:ext cx="396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</a:t>
              </a:r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耶律阿保机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7810" y="1932940"/>
            <a:ext cx="219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800" b="1">
                <a:solidFill>
                  <a:srgbClr val="160A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、建立政权：</a:t>
            </a:r>
            <a:endParaRPr lang="zh-CN" altLang="en-US" sz="2800" b="1">
              <a:solidFill>
                <a:srgbClr val="160A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74345" y="2524125"/>
          <a:ext cx="5779770" cy="34842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4770"/>
                <a:gridCol w="4445000"/>
              </a:tblGrid>
              <a:tr h="6261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160A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时间</a:t>
                      </a:r>
                      <a:endParaRPr lang="zh-CN" altLang="en-US" sz="28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5462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160A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建立者</a:t>
                      </a:r>
                      <a:endParaRPr lang="zh-CN" altLang="en-US" sz="28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  <a:p>
                      <a:pPr algn="ctr"/>
                      <a:endParaRPr lang="zh-CN" altLang="en-US" sz="24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160A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都城</a:t>
                      </a:r>
                      <a:endParaRPr lang="zh-CN" altLang="en-US" sz="28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160A00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灭亡</a:t>
                      </a:r>
                      <a:endParaRPr lang="zh-CN" altLang="en-US" sz="28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rgbClr val="160A00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910840" y="2524125"/>
            <a:ext cx="19735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916-1125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76120" y="334137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耶律阿保机建立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契丹国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92020" y="397065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耶律德光改国号为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辽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76120" y="4750435"/>
            <a:ext cx="4094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上京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（今内蒙巴林左旗）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13786" y="5417820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金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271E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970530" cy="480695"/>
          </a:xfrm>
          <a:prstGeom prst="roundRect">
            <a:avLst/>
          </a:prstGeom>
          <a:solidFill>
            <a:srgbClr val="4D29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一、辽朝的统治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97155" y="909320"/>
            <a:ext cx="4606925" cy="501650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F1D1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（二）政治制度</a:t>
            </a:r>
            <a:endParaRPr lang="zh-CN" altLang="en-US" sz="2800" b="1" smtClean="0">
              <a:solidFill>
                <a:srgbClr val="2F1D1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42000" y="3170555"/>
            <a:ext cx="411480" cy="43624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7810" y="1884680"/>
            <a:ext cx="118040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材料：</a:t>
            </a:r>
            <a:r>
              <a:rPr lang="zh-CN" altLang="en-US" sz="280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契丹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…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官分南北，以国制治契丹，以汉制待汉人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…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北面治宫帐、部族、属国之政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南面治汉人州县、租赋、军马之事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因俗而治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，得其宜矣！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                 </a:t>
            </a:r>
            <a:endParaRPr lang="en-US" alt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/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                                                   ——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《辽史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·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百官志一》 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90525" y="3268345"/>
          <a:ext cx="11424285" cy="1315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970"/>
                <a:gridCol w="2581910"/>
                <a:gridCol w="5172710"/>
                <a:gridCol w="2385695"/>
              </a:tblGrid>
              <a:tr h="426720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宋体" panose="02010600030101010101" pitchFamily="2" charset="-122"/>
                        </a:rPr>
                        <a:t>官吏来源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负责区域 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地方官制 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北面官 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宋体" panose="02010600030101010101" pitchFamily="2" charset="-122"/>
                        </a:rPr>
                        <a:t>契丹人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黑体" panose="02010609060101010101" charset="-122"/>
                        </a:rPr>
                        <a:t>契丹等游牧民族事务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沿用部族制  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宋体" panose="02010600030101010101" pitchFamily="2" charset="-122"/>
                        </a:rPr>
                        <a:t>南面官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宋体" panose="02010600030101010101" pitchFamily="2" charset="-122"/>
                        </a:rPr>
                        <a:t>汉人为主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宋体" panose="02010600030101010101" pitchFamily="2" charset="-122"/>
                        </a:rPr>
                        <a:t>以汉人为主的农耕民族事务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2800" b="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仿唐州县制 </a:t>
                      </a:r>
                      <a:endParaRPr lang="en-US" altLang="en-US" sz="2800" b="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Box 10"/>
          <p:cNvSpPr txBox="1"/>
          <p:nvPr/>
        </p:nvSpPr>
        <p:spPr>
          <a:xfrm>
            <a:off x="390525" y="4652010"/>
            <a:ext cx="8670925" cy="521970"/>
          </a:xfrm>
          <a:prstGeom prst="rect">
            <a:avLst/>
          </a:prstGeom>
          <a:solidFill>
            <a:srgbClr val="7540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上述材料反映的南、北面官制度的特点和作用是什么？</a:t>
            </a:r>
            <a:endParaRPr lang="zh-CN" altLang="en-US" sz="28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1" name="文本框 10"/>
          <p:cNvSpPr txBox="1"/>
          <p:nvPr/>
        </p:nvSpPr>
        <p:spPr>
          <a:xfrm>
            <a:off x="379095" y="5173970"/>
            <a:ext cx="7251065" cy="49911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特点：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黑体" panose="02010609060101010101" charset="-122"/>
                <a:sym typeface="+mn-ea"/>
              </a:rPr>
              <a:t>因俗而治，蕃汉分治，以契丹为主导。</a:t>
            </a:r>
            <a:endParaRPr lang="zh-CN" altLang="en-US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9095" y="5673090"/>
            <a:ext cx="116827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作用：</a:t>
            </a:r>
            <a:r>
              <a:rPr lang="zh-CN" altLang="en-US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缓和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了民族矛盾，稳定了契丹的</a:t>
            </a:r>
            <a:r>
              <a:rPr lang="zh-CN" altLang="en-US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统治，促进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了辽朝社会经济和文化的</a:t>
            </a:r>
            <a:r>
              <a:rPr lang="zh-CN" altLang="en-US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发展，加快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了民族</a:t>
            </a:r>
            <a:r>
              <a:rPr lang="zh-CN" altLang="en-US" sz="280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交融，推动了契丹社会的封建化。</a:t>
            </a:r>
            <a:endParaRPr lang="zh-CN" altLang="en-US" sz="2800" smtClean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7810" y="1410970"/>
            <a:ext cx="326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36070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、南、北面官制</a:t>
            </a:r>
            <a:endParaRPr lang="zh-CN" altLang="en-US" sz="2800" b="1">
              <a:solidFill>
                <a:srgbClr val="36070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20" grpId="0" animBg="1"/>
      <p:bldP spid="20" grpId="1" animBg="1"/>
      <p:bldP spid="21" grpId="0"/>
      <p:bldP spid="21" grpId="1"/>
      <p:bldP spid="22" grpId="0"/>
      <p:bldP spid="22" grpId="1"/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ABLE_BEAUTIFY" val="smartTable{901ff589-789c-4960-8e79-178e64efbfe5}"/>
  <p:tag name="TABLE_ENDDRAG_ORIGIN_RECT" val="564*221"/>
  <p:tag name="TABLE_ENDDRAG_RECT" val="362*201*564*221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AS_UNIQUEID" val="430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AS_UNIQUEID" val="430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UNIT_PLACING_PICTURE_USER_VIEWPORT" val="{&quot;height&quot;:6187.543307086614,&quot;width&quot;:7564.346456692913}"/>
</p:tagLst>
</file>

<file path=ppt/tags/tag108.xml><?xml version="1.0" encoding="utf-8"?>
<p:tagLst xmlns:p="http://schemas.openxmlformats.org/presentationml/2006/main">
  <p:tag name="KSO_WM_UNIT_TABLE_BEAUTIFY" val="smartTable{ad27989b-c877-47d7-8576-913768ad6797}"/>
  <p:tag name="TABLE_ENDDRAG_ORIGIN_RECT" val="462*252"/>
  <p:tag name="TABLE_ENDDRAG_RECT" val="29*234*462*252"/>
</p:tagLst>
</file>

<file path=ppt/tags/tag1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430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AS_UNIQUEID" val="430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AS_UNIQUEID" val="430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AS_UNIQUEID" val="43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AS_UNIQUEID" val="430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5.xml><?xml version="1.0" encoding="utf-8"?>
<p:tagLst xmlns:p="http://schemas.openxmlformats.org/presentationml/2006/main">
  <p:tag name="AS_UNIQUEID" val="430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AS_UNIQUEID" val="430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1.xml><?xml version="1.0" encoding="utf-8"?>
<p:tagLst xmlns:p="http://schemas.openxmlformats.org/presentationml/2006/main">
  <p:tag name="AS_UNIQUEID" val="4423"/>
</p:tagLst>
</file>

<file path=ppt/tags/tag132.xml><?xml version="1.0" encoding="utf-8"?>
<p:tagLst xmlns:p="http://schemas.openxmlformats.org/presentationml/2006/main">
  <p:tag name="AS_UNIQUEID" val="430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35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36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AS_UNIQUEID" val="430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LACING_PICTURE_USER_VIEWPORT" val="{&quot;height&quot;:7640,&quot;width&quot;:9316}"/>
</p:tagLst>
</file>

<file path=ppt/tags/tag141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42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43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44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45.xml><?xml version="1.0" encoding="utf-8"?>
<p:tagLst xmlns:p="http://schemas.openxmlformats.org/presentationml/2006/main">
  <p:tag name="KSO_WM_DIAGRAM_VIRTUALLY_FRAME" val="{&quot;height&quot;:381.5,&quot;left&quot;:428.25,&quot;top&quot;:98.15,&quot;width&quot;:504}"/>
</p:tagLst>
</file>

<file path=ppt/tags/tag1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p="http://schemas.openxmlformats.org/presentationml/2006/main">
  <p:tag name="AS_UNIQUEID" val="430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430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AS_UNIQUEID" val="3264"/>
  <p:tag name="KSO_WM_UNIT_PLACING_PICTURE_USER_VIEWPORT" val="{&quot;height&quot;:3013,&quot;width&quot;:4994.001574803149}"/>
</p:tagLst>
</file>

<file path=ppt/tags/tag153.xml><?xml version="1.0" encoding="utf-8"?>
<p:tagLst xmlns:p="http://schemas.openxmlformats.org/presentationml/2006/main">
  <p:tag name="AS_UNIQUEID" val="3265"/>
</p:tagLst>
</file>

<file path=ppt/tags/tag154.xml><?xml version="1.0" encoding="utf-8"?>
<p:tagLst xmlns:p="http://schemas.openxmlformats.org/presentationml/2006/main">
  <p:tag name="AS_UNIQUEID" val="3271"/>
</p:tagLst>
</file>

<file path=ppt/tags/tag1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6.xml><?xml version="1.0" encoding="utf-8"?>
<p:tagLst xmlns:p="http://schemas.openxmlformats.org/presentationml/2006/main">
  <p:tag name="AS_UNIQUEID" val="430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UNIT_PLACING_PICTURE_USER_VIEWPORT" val="{&quot;height&quot;:7938,&quot;width&quot;:9633}"/>
</p:tagLst>
</file>

<file path=ppt/tags/tag1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430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3.xml><?xml version="1.0" encoding="utf-8"?>
<p:tagLst xmlns:p="http://schemas.openxmlformats.org/presentationml/2006/main">
  <p:tag name="AS_UNIQUEID" val="430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6.xml><?xml version="1.0" encoding="utf-8"?>
<p:tagLst xmlns:p="http://schemas.openxmlformats.org/presentationml/2006/main">
  <p:tag name="AS_UNIQUEID" val="430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9.xml><?xml version="1.0" encoding="utf-8"?>
<p:tagLst xmlns:p="http://schemas.openxmlformats.org/presentationml/2006/main">
  <p:tag name="AS_UNIQUEID" val="43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ABLE_BEAUTIFY" val="smartTable{d69b49a9-d1cf-4b8b-97e7-8b77096ecacd}"/>
  <p:tag name="TABLE_ENDDRAG_ORIGIN_RECT" val="893*431"/>
  <p:tag name="TABLE_ENDDRAG_RECT" val="29*74*893*431"/>
</p:tagLst>
</file>

<file path=ppt/tags/tag1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2.xml><?xml version="1.0" encoding="utf-8"?>
<p:tagLst xmlns:p="http://schemas.openxmlformats.org/presentationml/2006/main">
  <p:tag name="AS_UNIQUEID" val="430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175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176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177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1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9.xml><?xml version="1.0" encoding="utf-8"?>
<p:tagLst xmlns:p="http://schemas.openxmlformats.org/presentationml/2006/main">
  <p:tag name="AS_UNIQUEID" val="43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AS_UNIQUEID" val="1113"/>
</p:tagLst>
</file>

<file path=ppt/tags/tag1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3.xml><?xml version="1.0" encoding="utf-8"?>
<p:tagLst xmlns:p="http://schemas.openxmlformats.org/presentationml/2006/main">
  <p:tag name="AS_UNIQUEID" val="430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AS_UNIQUEID" val="3883"/>
</p:tagLst>
</file>

<file path=ppt/tags/tag186.xml><?xml version="1.0" encoding="utf-8"?>
<p:tagLst xmlns:p="http://schemas.openxmlformats.org/presentationml/2006/main">
  <p:tag name="AS_UNIQUEID" val="3884"/>
  <p:tag name="KSO_WM_BEAUTIFY_FLAG" val=""/>
</p:tagLst>
</file>

<file path=ppt/tags/tag187.xml><?xml version="1.0" encoding="utf-8"?>
<p:tagLst xmlns:p="http://schemas.openxmlformats.org/presentationml/2006/main">
  <p:tag name="AS_UNIQUEID" val="3885"/>
  <p:tag name="KSO_WM_BEAUTIFY_FLAG" val=""/>
</p:tagLst>
</file>

<file path=ppt/tags/tag188.xml><?xml version="1.0" encoding="utf-8"?>
<p:tagLst xmlns:p="http://schemas.openxmlformats.org/presentationml/2006/main">
  <p:tag name="AS_UNIQUEID" val="3887"/>
  <p:tag name="KSO_WM_BEAUTIFY_FLAG" val=""/>
</p:tagLst>
</file>

<file path=ppt/tags/tag189.xml><?xml version="1.0" encoding="utf-8"?>
<p:tagLst xmlns:p="http://schemas.openxmlformats.org/presentationml/2006/main">
  <p:tag name="AS_UNIQUEID" val="3888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3887"/>
  <p:tag name="KSO_WM_BEAUTIFY_FLAG" val=""/>
</p:tagLst>
</file>

<file path=ppt/tags/tag191.xml><?xml version="1.0" encoding="utf-8"?>
<p:tagLst xmlns:p="http://schemas.openxmlformats.org/presentationml/2006/main">
  <p:tag name="AS_UNIQUEID" val="2381"/>
</p:tagLst>
</file>

<file path=ppt/tags/tag1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p="http://schemas.openxmlformats.org/presentationml/2006/main">
  <p:tag name="AS_UNIQUEID" val="430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1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7.xml><?xml version="1.0" encoding="utf-8"?>
<p:tagLst xmlns:p="http://schemas.openxmlformats.org/presentationml/2006/main">
  <p:tag name="AS_UNIQUEID" val="430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AS_UNIQUEID" val="1618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1619"/>
</p:tagLst>
</file>

<file path=ppt/tags/tag201.xml><?xml version="1.0" encoding="utf-8"?>
<p:tagLst xmlns:p="http://schemas.openxmlformats.org/presentationml/2006/main">
  <p:tag name="AS_UNIQUEID" val="1620"/>
</p:tagLst>
</file>

<file path=ppt/tags/tag202.xml><?xml version="1.0" encoding="utf-8"?>
<p:tagLst xmlns:p="http://schemas.openxmlformats.org/presentationml/2006/main">
  <p:tag name="AS_UNIQUEID" val="1621"/>
</p:tagLst>
</file>

<file path=ppt/tags/tag203.xml><?xml version="1.0" encoding="utf-8"?>
<p:tagLst xmlns:p="http://schemas.openxmlformats.org/presentationml/2006/main">
  <p:tag name="AS_UNIQUEID" val="1622"/>
</p:tagLst>
</file>

<file path=ppt/tags/tag204.xml><?xml version="1.0" encoding="utf-8"?>
<p:tagLst xmlns:p="http://schemas.openxmlformats.org/presentationml/2006/main">
  <p:tag name="AS_UNIQUEID" val="1623"/>
</p:tagLst>
</file>

<file path=ppt/tags/tag205.xml><?xml version="1.0" encoding="utf-8"?>
<p:tagLst xmlns:p="http://schemas.openxmlformats.org/presentationml/2006/main">
  <p:tag name="AS_UNIQUEID" val="1624"/>
</p:tagLst>
</file>

<file path=ppt/tags/tag206.xml><?xml version="1.0" encoding="utf-8"?>
<p:tagLst xmlns:p="http://schemas.openxmlformats.org/presentationml/2006/main">
  <p:tag name="AS_UNIQUEID" val="1625"/>
</p:tagLst>
</file>

<file path=ppt/tags/tag207.xml><?xml version="1.0" encoding="utf-8"?>
<p:tagLst xmlns:p="http://schemas.openxmlformats.org/presentationml/2006/main">
  <p:tag name="AS_UNIQUEID" val="1626"/>
</p:tagLst>
</file>

<file path=ppt/tags/tag208.xml><?xml version="1.0" encoding="utf-8"?>
<p:tagLst xmlns:p="http://schemas.openxmlformats.org/presentationml/2006/main">
  <p:tag name="AS_UNIQUEID" val="1627"/>
</p:tagLst>
</file>

<file path=ppt/tags/tag209.xml><?xml version="1.0" encoding="utf-8"?>
<p:tagLst xmlns:p="http://schemas.openxmlformats.org/presentationml/2006/main">
  <p:tag name="AS_UNIQUEID" val="1628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1629"/>
</p:tagLst>
</file>

<file path=ppt/tags/tag211.xml><?xml version="1.0" encoding="utf-8"?>
<p:tagLst xmlns:p="http://schemas.openxmlformats.org/presentationml/2006/main">
  <p:tag name="KSO_WM_UNIT_TABLE_BEAUTIFY" val="smartTable{60e17487-ec53-449f-bdaf-49d9f47c60f5}"/>
  <p:tag name="TABLE_ENDDRAG_ORIGIN_RECT" val="450*190"/>
  <p:tag name="TABLE_ENDDRAG_RECT" val="482*226*450*190"/>
</p:tagLst>
</file>

<file path=ppt/tags/tag2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3.xml><?xml version="1.0" encoding="utf-8"?>
<p:tagLst xmlns:p="http://schemas.openxmlformats.org/presentationml/2006/main">
  <p:tag name="AS_UNIQUEID" val="430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AS_UNIQUEID" val="3908"/>
</p:tagLst>
</file>

<file path=ppt/tags/tag2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7.xml><?xml version="1.0" encoding="utf-8"?>
<p:tagLst xmlns:p="http://schemas.openxmlformats.org/presentationml/2006/main">
  <p:tag name="AS_UNIQUEID" val="430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TABLE_ENDDRAG_ORIGIN_RECT" val="903*326"/>
  <p:tag name="TABLE_ENDDRAG_RECT" val="29*118*903*32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2399"/>
</p:tagLst>
</file>

<file path=ppt/tags/tag2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2.xml><?xml version="1.0" encoding="utf-8"?>
<p:tagLst xmlns:p="http://schemas.openxmlformats.org/presentationml/2006/main">
  <p:tag name="AS_UNIQUEID" val="430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TABLE_ENDDRAG_ORIGIN_RECT" val="890*341"/>
  <p:tag name="TABLE_ENDDRAG_RECT" val="29*132*890*341"/>
</p:tagLst>
</file>

<file path=ppt/tags/tag225.xml><?xml version="1.0" encoding="utf-8"?>
<p:tagLst xmlns:p="http://schemas.openxmlformats.org/presentationml/2006/main">
  <p:tag name="AS_UNIQUEID" val="1391"/>
</p:tagLst>
</file>

<file path=ppt/tags/tag2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7.xml><?xml version="1.0" encoding="utf-8"?>
<p:tagLst xmlns:p="http://schemas.openxmlformats.org/presentationml/2006/main">
  <p:tag name="AS_UNIQUEID" val="430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430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3.xml><?xml version="1.0" encoding="utf-8"?>
<p:tagLst xmlns:p="http://schemas.openxmlformats.org/presentationml/2006/main">
  <p:tag name="AS_UNIQUEID" val="430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6.xml><?xml version="1.0" encoding="utf-8"?>
<p:tagLst xmlns:p="http://schemas.openxmlformats.org/presentationml/2006/main">
  <p:tag name="AS_UNIQUEID" val="430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9.xml><?xml version="1.0" encoding="utf-8"?>
<p:tagLst xmlns:p="http://schemas.openxmlformats.org/presentationml/2006/main">
  <p:tag name="AS_UNIQUEID" val="43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TABLE_ENDDRAG_ORIGIN_RECT" val="882*228"/>
  <p:tag name="TABLE_ENDDRAG_RECT" val="42*170*882*228"/>
</p:tagLst>
</file>

<file path=ppt/tags/tag242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2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4.xml><?xml version="1.0" encoding="utf-8"?>
<p:tagLst xmlns:p="http://schemas.openxmlformats.org/presentationml/2006/main">
  <p:tag name="AS_UNIQUEID" val="430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247.xml><?xml version="1.0" encoding="utf-8"?>
<p:tagLst xmlns:p="http://schemas.openxmlformats.org/presentationml/2006/main">
  <p:tag name="KSO_WM_DIAGRAM_VIRTUALLY_FRAME" val="{&quot;height&quot;:432,&quot;left&quot;:29.85,&quot;top&quot;:64.55,&quot;width&quot;:920.05}"/>
</p:tagLst>
</file>

<file path=ppt/tags/tag2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9.xml><?xml version="1.0" encoding="utf-8"?>
<p:tagLst xmlns:p="http://schemas.openxmlformats.org/presentationml/2006/main">
  <p:tag name="KSO_WM_DIAGRAM_VIRTUALLY_FRAME" val="{&quot;height&quot;:463.3,&quot;left&quot;:29.85,&quot;top&quot;:43.35,&quot;width&quot;:919.35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DIAGRAM_VIRTUALLY_FRAME" val="{&quot;height&quot;:463.3,&quot;left&quot;:29.85,&quot;top&quot;:43.35,&quot;width&quot;:919.35}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AS_UNIQUEID" val="430"/>
</p:tagLst>
</file>

<file path=ppt/tags/tag253.xml><?xml version="1.0" encoding="utf-8"?>
<p:tagLst xmlns:p="http://schemas.openxmlformats.org/presentationml/2006/main">
  <p:tag name="KSO_WM_DIAGRAM_VIRTUALLY_FRAME" val="{&quot;height&quot;:463.3,&quot;left&quot;:29.85,&quot;top&quot;:43.35,&quot;width&quot;:919.35}"/>
</p:tagLst>
</file>

<file path=ppt/tags/tag254.xml><?xml version="1.0" encoding="utf-8"?>
<p:tagLst xmlns:p="http://schemas.openxmlformats.org/presentationml/2006/main">
  <p:tag name="COMMONDATA" val="eyJoZGlkIjoiZjVhNGJiMWVmZTg4ZjFhYWZhYWFiMzBkODkwYWRkZmUifQ=="/>
  <p:tag name="commondata" val="eyJoZGlkIjoiNWMxYjNjY2RhY2FmNmMwMDBmNTkxYWUxMDI5Yjg3ZTcifQ=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AS_UNIQUEID" val="430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AS_UNIQUEID" val="430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AS_UNIQUEID" val="43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TABLE_ENDDRAG_ORIGIN_RECT" val="886*394"/>
  <p:tag name="TABLE_ENDDRAG_RECT" val="29*81*886*39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AS_UNIQUEID" val="430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TABLE_ENDDRAG_ORIGIN_RECT" val="895*432"/>
  <p:tag name="TABLE_ENDDRAG_RECT" val="29*73*895*432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AS_UNIQUEID" val="430"/>
</p:tagLst>
</file>

<file path=ppt/tags/tag78.xml><?xml version="1.0" encoding="utf-8"?>
<p:tagLst xmlns:p="http://schemas.openxmlformats.org/presentationml/2006/main">
  <p:tag name="TABLE_ENDDRAG_ORIGIN_RECT" val="902*426"/>
  <p:tag name="TABLE_ENDDRAG_RECT" val="29*70*902*42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AS_UNIQUEID" val="430"/>
</p:tagLst>
</file>

<file path=ppt/tags/tag82.xml><?xml version="1.0" encoding="utf-8"?>
<p:tagLst xmlns:p="http://schemas.openxmlformats.org/presentationml/2006/main">
  <p:tag name="TABLE_ENDDRAG_ORIGIN_RECT" val="902*450"/>
  <p:tag name="TABLE_ENDDRAG_RECT" val="29*70*902*450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AS_UNIQUEID" val="430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ASSEMBLE_CHIP_INDEX" val="3f31b231c8674d76bce52a55cd2b1885"/>
  <p:tag name="KSO_WM_BEAUTIFY_FLAG" val="#wm#"/>
  <p:tag name="KSO_WM_CHIP_GROUPID" val="5e7310da9a230a26b9e88a19"/>
  <p:tag name="KSO_WM_CHIP_XID" val="5e7310da9a230a26b9e88a1a"/>
  <p:tag name="KSO_WM_TAG_VERSION" val="1.0"/>
  <p:tag name="KSO_WM_TEMPLATE_ASSEMBLE_GROUPID" val="5ef55417ea5a3ac527a189bf"/>
  <p:tag name="KSO_WM_TEMPLATE_ASSEMBLE_XID" val="5ef55417ea5a3ac527a189bf"/>
  <p:tag name="KSO_WM_TEMPLATE_CATEGORY" val="diagram"/>
  <p:tag name="KSO_WM_TEMPLATE_INDEX" val="20208748"/>
  <p:tag name="KSO_WM_UNIT_COMPATIBLE" val="0"/>
  <p:tag name="KSO_WM_UNIT_DEC_AREA_ID" val="71cbe6ee535f494dad2c8c5a43de68b3"/>
  <p:tag name="KSO_WM_UNIT_DIAGRAM_ISNUMVISUAL" val="0"/>
  <p:tag name="KSO_WM_UNIT_DIAGRAM_ISREFERUNIT" val="0"/>
  <p:tag name="KSO_WM_UNIT_HIGHLIGHT" val="0"/>
  <p:tag name="KSO_WM_UNIT_ID" val="diagram20208748_1*d*1"/>
  <p:tag name="KSO_WM_UNIT_INDEX" val="1"/>
  <p:tag name="KSO_WM_UNIT_LAYERLEVEL" val="1"/>
  <p:tag name="KSO_WM_UNIT_PLACING_PICTURE" val="3f31b231c8674d76bce52a55cd2b1885"/>
  <p:tag name="KSO_WM_UNIT_PLACING_PICTURE_COLLAGE_VIEWPORT" val="{&quot;height&quot;:4864.6055949212077,&quot;width&quot;:11591.080314960629}"/>
  <p:tag name="KSO_WM_UNIT_PLACING_PICTURE_INFO" val="{&quot;code&quot;:&quot;bA&quot;,&quot;full_picture&quot;:true,&quot;last_full_picture&quot;:&quot;bA&quot;,&quot;margin&quot;:{&quot;bottom&quot;:21.441255894858298,&quot;top&quot;:20.922492833017376},&quot;spacing&quot;:5}"/>
  <p:tag name="KSO_WM_UNIT_PLACING_PICTURE_USER_RELATIVERECTANGLE_SMARTMENU" val="{&quot;bottom&quot;:0,&quot;left&quot;:0,&quot;right&quot;:0,&quot;top&quot;:0}"/>
  <p:tag name="KSO_WM_UNIT_PLACING_PICTURE_USER_VIEWPORT" val="{&quot;height&quot;:4080.0299212598425,&quot;width&quot;:8940.0535433070872}"/>
  <p:tag name="KSO_WM_UNIT_PLACING_PICTURE_USER_VIEWPORT_SMARTMENU" val="{&quot;height&quot;:4708.9023037148281,&quot;width&quot;:11220.08056640625}"/>
  <p:tag name="KSO_WM_UNIT_SUPPORT_UNIT_TYPE" val="[&quot;l&quot;,&quot;m&quot;,&quot;n&quot;,&quot;o&quot;,&quot;p&quot;,&quot;q&quot;,&quot;r&quot;,&quot;δ&quot;,&quot;η&quot;,&quot;α&quot;,&quot;β&quot;,&quot;θ&quot;]"/>
  <p:tag name="KSO_WM_UNIT_TYPE" val="d"/>
  <p:tag name="KSO_WM_UNIT_VALUE" val="1311*1861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AS_UNIQUEID" val="43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PLACING_PICTURE_USER_VIEWPORT" val="{&quot;height&quot;:6548,&quot;width&quot;:8037}"/>
</p:tagLst>
</file>

<file path=ppt/tags/tag92.xml><?xml version="1.0" encoding="utf-8"?>
<p:tagLst xmlns:p="http://schemas.openxmlformats.org/presentationml/2006/main">
  <p:tag name="KSO_WM_UNIT_TABLE_BEAUTIFY" val="smartTable{d632fbc0-9c6a-46dd-9680-26fb1cfd14d0}"/>
  <p:tag name="TABLE_ENDDRAG_ORIGIN_RECT" val="455*274"/>
  <p:tag name="TABLE_ENDDRAG_RECT" val="37*198*455*274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AS_UNIQUEID" val="430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UNIT_TABLE_BEAUTIFY" val="smartTable{d86e061e-d290-4c2a-9241-7c2456729280}"/>
  <p:tag name="TABLE_ENDDRAG_ORIGIN_RECT" val="900*156"/>
  <p:tag name="TABLE_ENDDRAG_RECT" val="19*235*900*156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AS_UNIQUEID" val="430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9944</Words>
  <Application>WPS 演示</Application>
  <PresentationFormat>宽屏</PresentationFormat>
  <Paragraphs>991</Paragraphs>
  <Slides>43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70" baseType="lpstr">
      <vt:lpstr>Arial</vt:lpstr>
      <vt:lpstr>宋体</vt:lpstr>
      <vt:lpstr>Wingdings</vt:lpstr>
      <vt:lpstr>Wingdings</vt:lpstr>
      <vt:lpstr>方正粗黑宋简体</vt:lpstr>
      <vt:lpstr>华文中宋</vt:lpstr>
      <vt:lpstr>字魂95号-手刻宋</vt:lpstr>
      <vt:lpstr>楷体</vt:lpstr>
      <vt:lpstr>微软雅黑</vt:lpstr>
      <vt:lpstr>黑体</vt:lpstr>
      <vt:lpstr>Calibri</vt:lpstr>
      <vt:lpstr>华文楷体</vt:lpstr>
      <vt:lpstr>华文仿宋</vt:lpstr>
      <vt:lpstr>Calibri</vt:lpstr>
      <vt:lpstr>思源黑体 CN Normal</vt:lpstr>
      <vt:lpstr>Arial Unicode MS</vt:lpstr>
      <vt:lpstr>Helvetica</vt:lpstr>
      <vt:lpstr>华文新魏</vt:lpstr>
      <vt:lpstr>Arial</vt:lpstr>
      <vt:lpstr>仿宋</vt:lpstr>
      <vt:lpstr>FZCuQian-M17</vt:lpstr>
      <vt:lpstr>新宋体</vt:lpstr>
      <vt:lpstr>方正粗黑宋简繁</vt:lpstr>
      <vt:lpstr>楷体_GB2312</vt:lpstr>
      <vt:lpstr>方正正黑简体</vt:lpstr>
      <vt:lpstr>Mongolian Baiti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姬希卓</cp:lastModifiedBy>
  <cp:revision>1</cp:revision>
  <dcterms:created xsi:type="dcterms:W3CDTF">2024-07-19T02:03:28Z</dcterms:created>
  <dcterms:modified xsi:type="dcterms:W3CDTF">2024-07-19T02:03:28Z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0D2570EC322440DB97456BF2BDD57A42_11</vt:lpwstr>
  </property>
</Properties>
</file>