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7" r:id="rId3"/>
    <p:sldId id="258" r:id="rId4"/>
    <p:sldId id="259" r:id="rId5"/>
    <p:sldId id="260" r:id="rId6"/>
    <p:sldId id="266" r:id="rId7"/>
    <p:sldId id="267" r:id="rId8"/>
    <p:sldId id="269" r:id="rId9"/>
    <p:sldId id="270" r:id="rId10"/>
    <p:sldId id="261" r:id="rId11"/>
    <p:sldId id="268" r:id="rId12"/>
    <p:sldId id="273" r:id="rId13"/>
    <p:sldId id="277" r:id="rId14"/>
    <p:sldId id="279" r:id="rId15"/>
    <p:sldId id="299" r:id="rId16"/>
    <p:sldId id="298" r:id="rId17"/>
    <p:sldId id="284" r:id="rId18"/>
    <p:sldId id="289" r:id="rId19"/>
    <p:sldId id="285" r:id="rId20"/>
    <p:sldId id="296" r:id="rId21"/>
    <p:sldId id="311" r:id="rId22"/>
    <p:sldId id="308" r:id="rId23"/>
    <p:sldId id="309" r:id="rId24"/>
    <p:sldId id="312" r:id="rId25"/>
    <p:sldId id="314" r:id="rId26"/>
    <p:sldId id="316" r:id="rId27"/>
    <p:sldId id="313" r:id="rId28"/>
    <p:sldId id="321" r:id="rId29"/>
    <p:sldId id="327" r:id="rId30"/>
    <p:sldId id="324" r:id="rId31"/>
    <p:sldId id="322" r:id="rId32"/>
    <p:sldId id="328" r:id="rId33"/>
    <p:sldId id="329" r:id="rId34"/>
    <p:sldId id="332" r:id="rId35"/>
    <p:sldId id="335" r:id="rId36"/>
    <p:sldId id="300" r:id="rId37"/>
    <p:sldId id="337" r:id="rId38"/>
    <p:sldId id="333" r:id="rId39"/>
    <p:sldId id="336" r:id="rId40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9" userDrawn="1">
          <p15:clr>
            <a:srgbClr val="A4A3A4"/>
          </p15:clr>
        </p15:guide>
        <p15:guide id="2" pos="3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  <p:cmAuthor id="1" name="柯雯 曾" initials="柯雯" lastIdx="1" clrIdx="0"/>
  <p:cmAuthor id="2" name="作者" initials="A" lastIdx="0" clrIdx="1"/>
  <p:cmAuthor id="3" name="孙文纯" initials="孙" lastIdx="0" clrIdx="0"/>
  <p:cmAuthor id="7" name="深圳实验学校张哲" initials="深" lastIdx="0" clrIdx="6"/>
  <p:cmAuthor id="8" name="11693" initials="1" lastIdx="0" clrIdx="7"/>
  <p:cmAuthor id="9" name="PPTer_Tang" initials="P" lastIdx="0" clrIdx="0"/>
  <p:cmAuthor id="10" name="86136" initials="8" lastIdx="0" clrIdx="9"/>
  <p:cmAuthor id="4" name="szsy" initials="s" lastIdx="0" clrIdx="3"/>
  <p:cmAuthor id="11" name="xiaoxuan Zeng" initials="x" lastIdx="0" clrIdx="0"/>
  <p:cmAuthor id="5" name="乌鲁克60kg" initials="乌" lastIdx="0" clrIdx="4"/>
  <p:cmAuthor id="6" name="ming qiu" initials="m" lastIdx="0" clrIdx="1"/>
  <p:cmAuthor id="13" name="12279" initials="1" lastIdx="0" clrIdx="11"/>
  <p:cmAuthor id="14" name="文璇璇" initials="文" lastIdx="0" clrIdx="13"/>
  <p:cmAuthor id="15" name="Rcyz-HL" initials="R" lastIdx="0" clrIdx="12"/>
  <p:cmAuthor id="16" name="付" initials="付" lastIdx="0" clrIdx="14"/>
  <p:cmAuthor id="17" name="HUAWEI" initials="H" lastIdx="0" clrIdx="16"/>
  <p:cmAuthor id="18" name="Nicole Li  李倩" initials="N" lastIdx="0" clrIdx="0"/>
  <p:cmAuthor id="19" name="222" initials="2" lastIdx="0" clrIdx="0"/>
  <p:cmAuthor id="20" name="admin" initials="a" lastIdx="0" clrIdx="0"/>
  <p:cmAuthor id="21" name="王子涵" initials="王" lastIdx="0" clrIdx="0"/>
  <p:cmAuthor id="22" name="dongwc0205" initials="d" lastIdx="0" clrIdx="15"/>
  <p:cmAuthor id="23" name="pangyt" initials="p" lastIdx="0" clrIdx="0"/>
  <p:cmAuthor id="24" name="easonyoun" initials="e" lastIdx="0" clrIdx="0"/>
  <p:cmAuthor id="25" name="zhouyangfan" initials="z" lastIdx="0" clrIdx="0"/>
  <p:cmAuthor id="26" name="tplife" initials="t" lastIdx="0" clrIdx="0"/>
  <p:cmAuthor id="27" name="??" initials="?" lastIdx="0" clrIdx="0"/>
  <p:cmAuthor id="28" name="何 龙" initials="何" lastIdx="0" clrIdx="25"/>
  <p:cmAuthor id="2001" name="骆倩怡_Znauj26B" initials="authorId_382814100" lastIdx="0" clrIdx="0"/>
  <p:cmAuthor id="76" name="学珍 马" initials="学马" lastIdx="0" clrIdx="25"/>
  <p:cmAuthor id="49837067" name="刘浩" initials="刘" lastIdx="0" clrIdx="0"/>
  <p:cmAuthor id="2000" name="张瑞霞" initials="authorId_524709945" lastIdx="0" clrIdx="0"/>
  <p:cmAuthor id="29" name="韩琳晶" initials="韩" lastIdx="0" clrIdx="28"/>
  <p:cmAuthor id="30" name="LJH" initials="L" lastIdx="0" clrIdx="0"/>
  <p:cmAuthor id="31" name="未知用户1" initials="未" lastIdx="0" clrIdx="22"/>
  <p:cmAuthor id="32" name="陈庆" initials="陈" lastIdx="0" clrIdx="31"/>
  <p:cmAuthor id="34" name="a'su's" initials="a" lastIdx="0" clrIdx="33"/>
  <p:cmAuthor id="35" name="陈芳" initials="" lastIdx="0" clrIdx="35"/>
  <p:cmAuthor id="37" name="DELL" initials="" lastIdx="0" clrIdx="25"/>
  <p:cmAuthor id="38" name="邹 嘉豪" initials="" lastIdx="0" clrIdx="25"/>
  <p:cmAuthor id="40" name="乐胜中学微机室" initials="乐" lastIdx="0" clrIdx="39"/>
  <p:cmAuthor id="42" name="hanying" initials="h" lastIdx="0" clrIdx="41"/>
  <p:cmAuthor id="44" name="ZhuanZ(无密码)" initials="Z" lastIdx="3" clrIdx="43"/>
  <p:cmAuthor id="12" name="Mia Vida Villanueva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8352E"/>
    <a:srgbClr val="8A7E74"/>
    <a:srgbClr val="F9F9F8"/>
    <a:srgbClr val="EEEDEB"/>
    <a:srgbClr val="796B5F"/>
    <a:srgbClr val="100706"/>
    <a:srgbClr val="C0B9AD"/>
    <a:srgbClr val="F7F3E8"/>
    <a:srgbClr val="604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99"/>
        <p:guide pos="3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gs" Target="tags/tag312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7"/>
          <p:cNvGraphicFramePr>
            <a:graphicFrameLocks noGrp="1"/>
          </p:cNvGraphicFramePr>
          <p:nvPr userDrawn="1"/>
        </p:nvGraphicFramePr>
        <p:xfrm>
          <a:off x="0" y="35168"/>
          <a:ext cx="12192000" cy="62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课标解读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bg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五年高频考点</a:t>
                      </a:r>
                      <a:endParaRPr lang="zh-CN" altLang="en-US" sz="2400" b="0" kern="1200" noProof="0" dirty="0">
                        <a:solidFill>
                          <a:schemeClr val="bg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知识梳理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阶段特征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命题探究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8090" y="6502400"/>
            <a:ext cx="1962785" cy="271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/>
          <p:cNvSpPr/>
          <p:nvPr userDrawn="1"/>
        </p:nvSpPr>
        <p:spPr>
          <a:xfrm>
            <a:off x="0" y="678743"/>
            <a:ext cx="10093911" cy="62547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248984" y="1820863"/>
            <a:ext cx="8300656" cy="43583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latin typeface="华文中宋" panose="02010600040101010101" charset="-122"/>
                <a:ea typeface="华文中宋" panose="02010600040101010101" charset="-122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默认模板：华文中宋、</a:t>
            </a:r>
            <a:r>
              <a:rPr lang="en-US" altLang="zh-CN" dirty="0"/>
              <a:t>28</a:t>
            </a:r>
            <a:r>
              <a:rPr lang="zh-CN" altLang="en-US" dirty="0"/>
              <a:t>号、</a:t>
            </a:r>
            <a:r>
              <a:rPr lang="en-US" altLang="zh-CN" dirty="0"/>
              <a:t>1.2</a:t>
            </a:r>
            <a:r>
              <a:rPr lang="zh-CN" altLang="en-US" dirty="0"/>
              <a:t>倍行距，如要修改，请转到“母版”。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/>
          </p:nvPr>
        </p:nvSpPr>
        <p:spPr>
          <a:xfrm>
            <a:off x="0" y="716048"/>
            <a:ext cx="4077810" cy="550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zh-CN" alt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2" hasCustomPrompt="1"/>
          </p:nvPr>
        </p:nvSpPr>
        <p:spPr>
          <a:xfrm>
            <a:off x="8659368" y="1820863"/>
            <a:ext cx="3283648" cy="435839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华文中宋" panose="02010600040101010101" charset="-122"/>
                <a:ea typeface="华文中宋" panose="02010600040101010101" charset="-122"/>
              </a:defRPr>
            </a:lvl1pPr>
          </a:lstStyle>
          <a:p>
            <a:pPr lvl="0"/>
            <a:r>
              <a:rPr lang="zh-CN" altLang="en-US" dirty="0"/>
              <a:t>图片</a:t>
            </a:r>
            <a:endParaRPr lang="zh-CN" altLang="en-US" dirty="0"/>
          </a:p>
        </p:txBody>
      </p:sp>
      <p:graphicFrame>
        <p:nvGraphicFramePr>
          <p:cNvPr id="12" name="表格 7"/>
          <p:cNvGraphicFramePr>
            <a:graphicFrameLocks noGrp="1"/>
          </p:cNvGraphicFramePr>
          <p:nvPr userDrawn="1"/>
        </p:nvGraphicFramePr>
        <p:xfrm>
          <a:off x="0" y="26376"/>
          <a:ext cx="12192000" cy="62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课标解读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五年高频考点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bg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知识梳理</a:t>
                      </a:r>
                      <a:endParaRPr lang="zh-CN" altLang="en-US" sz="2400" b="0" kern="1200" noProof="0" dirty="0">
                        <a:solidFill>
                          <a:schemeClr val="bg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阶段特征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命题探究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8090" y="6502400"/>
            <a:ext cx="1962785" cy="271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/>
          <p:cNvSpPr/>
          <p:nvPr userDrawn="1"/>
        </p:nvSpPr>
        <p:spPr>
          <a:xfrm>
            <a:off x="0" y="678743"/>
            <a:ext cx="10093911" cy="62547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248984" y="1820863"/>
            <a:ext cx="5264848" cy="43583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latin typeface="华文中宋" panose="02010600040101010101" charset="-122"/>
                <a:ea typeface="华文中宋" panose="02010600040101010101" charset="-122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两段文字对比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/>
          </p:nvPr>
        </p:nvSpPr>
        <p:spPr>
          <a:xfrm>
            <a:off x="0" y="733632"/>
            <a:ext cx="4077810" cy="550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zh-CN" alt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2" hasCustomPrompt="1"/>
          </p:nvPr>
        </p:nvSpPr>
        <p:spPr>
          <a:xfrm>
            <a:off x="5861304" y="1820863"/>
            <a:ext cx="6081712" cy="435839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华文中宋" panose="02010600040101010101" charset="-122"/>
                <a:ea typeface="华文中宋" panose="02010600040101010101" charset="-122"/>
              </a:defRPr>
            </a:lvl1pPr>
          </a:lstStyle>
          <a:p>
            <a:pPr lvl="0"/>
            <a:r>
              <a:rPr lang="zh-CN" altLang="en-US" dirty="0"/>
              <a:t>两段文字对比</a:t>
            </a:r>
            <a:endParaRPr lang="zh-CN" altLang="en-US" dirty="0"/>
          </a:p>
        </p:txBody>
      </p:sp>
      <p:graphicFrame>
        <p:nvGraphicFramePr>
          <p:cNvPr id="12" name="表格 7"/>
          <p:cNvGraphicFramePr>
            <a:graphicFrameLocks noGrp="1"/>
          </p:cNvGraphicFramePr>
          <p:nvPr userDrawn="1"/>
        </p:nvGraphicFramePr>
        <p:xfrm>
          <a:off x="0" y="26376"/>
          <a:ext cx="12192000" cy="62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课标解读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五年高频考点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知识梳理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阶段特征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命题探究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8090" y="6502400"/>
            <a:ext cx="1962785" cy="271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tags" Target="../tags/tag62.xml"/><Relationship Id="rId22" Type="http://schemas.openxmlformats.org/officeDocument/2006/relationships/tags" Target="../tags/tag61.xml"/><Relationship Id="rId21" Type="http://schemas.openxmlformats.org/officeDocument/2006/relationships/tags" Target="../tags/tag60.xml"/><Relationship Id="rId20" Type="http://schemas.openxmlformats.org/officeDocument/2006/relationships/tags" Target="../tags/tag5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4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tags" Target="../tags/tag6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4.xml"/><Relationship Id="rId4" Type="http://schemas.openxmlformats.org/officeDocument/2006/relationships/image" Target="../media/image23.png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image" Target="../media/image27.jpeg"/><Relationship Id="rId6" Type="http://schemas.openxmlformats.org/officeDocument/2006/relationships/image" Target="../media/image26.png"/><Relationship Id="rId5" Type="http://schemas.openxmlformats.org/officeDocument/2006/relationships/tags" Target="../tags/tag157.xml"/><Relationship Id="rId4" Type="http://schemas.openxmlformats.org/officeDocument/2006/relationships/image" Target="../media/image25.jpeg"/><Relationship Id="rId3" Type="http://schemas.openxmlformats.org/officeDocument/2006/relationships/tags" Target="../tags/tag156.xml"/><Relationship Id="rId2" Type="http://schemas.openxmlformats.org/officeDocument/2006/relationships/image" Target="../media/image24.jpe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tags" Target="../tags/tag15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image" Target="../media/image28.png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163.xml"/><Relationship Id="rId19" Type="http://schemas.openxmlformats.org/officeDocument/2006/relationships/tags" Target="../tags/tag176.xml"/><Relationship Id="rId18" Type="http://schemas.openxmlformats.org/officeDocument/2006/relationships/tags" Target="../tags/tag175.xml"/><Relationship Id="rId17" Type="http://schemas.openxmlformats.org/officeDocument/2006/relationships/image" Target="../media/image31.png"/><Relationship Id="rId16" Type="http://schemas.openxmlformats.org/officeDocument/2006/relationships/tags" Target="../tags/tag174.xml"/><Relationship Id="rId15" Type="http://schemas.openxmlformats.org/officeDocument/2006/relationships/tags" Target="../tags/tag173.xml"/><Relationship Id="rId14" Type="http://schemas.openxmlformats.org/officeDocument/2006/relationships/tags" Target="../tags/tag172.xml"/><Relationship Id="rId13" Type="http://schemas.openxmlformats.org/officeDocument/2006/relationships/image" Target="../media/image30.png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image" Target="../media/image29.png"/><Relationship Id="rId1" Type="http://schemas.openxmlformats.org/officeDocument/2006/relationships/tags" Target="../tags/tag16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image" Target="../media/image33.png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image" Target="../media/image32.jpeg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8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7.xml"/><Relationship Id="rId3" Type="http://schemas.openxmlformats.org/officeDocument/2006/relationships/image" Target="../media/image34.jpeg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2.xml"/><Relationship Id="rId6" Type="http://schemas.openxmlformats.org/officeDocument/2006/relationships/image" Target="../media/image36.png"/><Relationship Id="rId5" Type="http://schemas.openxmlformats.org/officeDocument/2006/relationships/tags" Target="../tags/tag201.xml"/><Relationship Id="rId4" Type="http://schemas.openxmlformats.org/officeDocument/2006/relationships/image" Target="../media/image35.png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11.xml"/><Relationship Id="rId1" Type="http://schemas.openxmlformats.org/officeDocument/2006/relationships/tags" Target="../tags/tag20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9.xml"/><Relationship Id="rId6" Type="http://schemas.openxmlformats.org/officeDocument/2006/relationships/image" Target="NULL" TargetMode="External"/><Relationship Id="rId5" Type="http://schemas.openxmlformats.org/officeDocument/2006/relationships/image" Target="../media/image8.png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image" Target="../media/image38.png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3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image" Target="../media/image45.jpeg"/><Relationship Id="rId7" Type="http://schemas.openxmlformats.org/officeDocument/2006/relationships/image" Target="../media/image44.jpeg"/><Relationship Id="rId6" Type="http://schemas.openxmlformats.org/officeDocument/2006/relationships/tags" Target="../tags/tag239.xml"/><Relationship Id="rId5" Type="http://schemas.openxmlformats.org/officeDocument/2006/relationships/image" Target="../media/image43.jpeg"/><Relationship Id="rId4" Type="http://schemas.openxmlformats.org/officeDocument/2006/relationships/tags" Target="../tags/tag238.xml"/><Relationship Id="rId3" Type="http://schemas.openxmlformats.org/officeDocument/2006/relationships/image" Target="../media/image42.png"/><Relationship Id="rId2" Type="http://schemas.openxmlformats.org/officeDocument/2006/relationships/tags" Target="../tags/tag237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36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jpeg"/><Relationship Id="rId8" Type="http://schemas.openxmlformats.org/officeDocument/2006/relationships/image" Target="../media/image51.jpe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tags" Target="../tags/tag24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43.xml"/><Relationship Id="rId12" Type="http://schemas.openxmlformats.org/officeDocument/2006/relationships/image" Target="../media/image55.png"/><Relationship Id="rId11" Type="http://schemas.openxmlformats.org/officeDocument/2006/relationships/image" Target="../media/image54.jpeg"/><Relationship Id="rId10" Type="http://schemas.openxmlformats.org/officeDocument/2006/relationships/image" Target="../media/image53.jpeg"/><Relationship Id="rId1" Type="http://schemas.openxmlformats.org/officeDocument/2006/relationships/tags" Target="../tags/tag241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48.xml"/><Relationship Id="rId5" Type="http://schemas.openxmlformats.org/officeDocument/2006/relationships/image" Target="../media/image56.png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1.xml"/><Relationship Id="rId3" Type="http://schemas.openxmlformats.org/officeDocument/2006/relationships/image" Target="../media/image57.png"/><Relationship Id="rId2" Type="http://schemas.openxmlformats.org/officeDocument/2006/relationships/tags" Target="../tags/tag250.xml"/><Relationship Id="rId1" Type="http://schemas.openxmlformats.org/officeDocument/2006/relationships/tags" Target="../tags/tag249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image" Target="../media/image59.png"/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image" Target="../media/image58.png"/><Relationship Id="rId3" Type="http://schemas.openxmlformats.org/officeDocument/2006/relationships/tags" Target="../tags/tag254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70.xml"/><Relationship Id="rId20" Type="http://schemas.openxmlformats.org/officeDocument/2006/relationships/tags" Target="../tags/tag269.xml"/><Relationship Id="rId2" Type="http://schemas.openxmlformats.org/officeDocument/2006/relationships/tags" Target="../tags/tag253.xml"/><Relationship Id="rId19" Type="http://schemas.openxmlformats.org/officeDocument/2006/relationships/tags" Target="../tags/tag268.xml"/><Relationship Id="rId18" Type="http://schemas.openxmlformats.org/officeDocument/2006/relationships/tags" Target="../tags/tag267.xml"/><Relationship Id="rId17" Type="http://schemas.openxmlformats.org/officeDocument/2006/relationships/tags" Target="../tags/tag266.xml"/><Relationship Id="rId16" Type="http://schemas.openxmlformats.org/officeDocument/2006/relationships/tags" Target="../tags/tag265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tags" Target="../tags/tag25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tags" Target="../tags/tag274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81.xml"/><Relationship Id="rId4" Type="http://schemas.openxmlformats.org/officeDocument/2006/relationships/image" Target="../media/image60.png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86.xml"/><Relationship Id="rId5" Type="http://schemas.openxmlformats.org/officeDocument/2006/relationships/image" Target="../media/image61.png"/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0.xml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95.xml"/><Relationship Id="rId4" Type="http://schemas.openxmlformats.org/officeDocument/2006/relationships/tags" Target="../tags/tag294.xml"/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9.xml"/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8.xml"/><Relationship Id="rId3" Type="http://schemas.openxmlformats.org/officeDocument/2006/relationships/image" Target="../media/image11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image" Target="../media/image14.png"/><Relationship Id="rId70" Type="http://schemas.openxmlformats.org/officeDocument/2006/relationships/slideLayout" Target="../slideLayouts/slideLayout2.xml"/><Relationship Id="rId7" Type="http://schemas.openxmlformats.org/officeDocument/2006/relationships/tags" Target="../tags/tag93.xml"/><Relationship Id="rId69" Type="http://schemas.openxmlformats.org/officeDocument/2006/relationships/tags" Target="../tags/tag147.xml"/><Relationship Id="rId68" Type="http://schemas.openxmlformats.org/officeDocument/2006/relationships/tags" Target="../tags/tag146.xml"/><Relationship Id="rId67" Type="http://schemas.openxmlformats.org/officeDocument/2006/relationships/tags" Target="../tags/tag145.xml"/><Relationship Id="rId66" Type="http://schemas.openxmlformats.org/officeDocument/2006/relationships/tags" Target="../tags/tag144.xml"/><Relationship Id="rId65" Type="http://schemas.openxmlformats.org/officeDocument/2006/relationships/tags" Target="../tags/tag143.xml"/><Relationship Id="rId64" Type="http://schemas.openxmlformats.org/officeDocument/2006/relationships/image" Target="../media/image21.png"/><Relationship Id="rId63" Type="http://schemas.openxmlformats.org/officeDocument/2006/relationships/tags" Target="../tags/tag142.xml"/><Relationship Id="rId62" Type="http://schemas.openxmlformats.org/officeDocument/2006/relationships/tags" Target="../tags/tag141.xml"/><Relationship Id="rId61" Type="http://schemas.openxmlformats.org/officeDocument/2006/relationships/tags" Target="../tags/tag140.xml"/><Relationship Id="rId60" Type="http://schemas.openxmlformats.org/officeDocument/2006/relationships/tags" Target="../tags/tag139.xml"/><Relationship Id="rId6" Type="http://schemas.openxmlformats.org/officeDocument/2006/relationships/image" Target="../media/image13.png"/><Relationship Id="rId59" Type="http://schemas.openxmlformats.org/officeDocument/2006/relationships/image" Target="../media/image20.png"/><Relationship Id="rId58" Type="http://schemas.openxmlformats.org/officeDocument/2006/relationships/tags" Target="../tags/tag138.xml"/><Relationship Id="rId57" Type="http://schemas.openxmlformats.org/officeDocument/2006/relationships/tags" Target="../tags/tag137.xml"/><Relationship Id="rId56" Type="http://schemas.openxmlformats.org/officeDocument/2006/relationships/tags" Target="../tags/tag136.xml"/><Relationship Id="rId55" Type="http://schemas.openxmlformats.org/officeDocument/2006/relationships/tags" Target="../tags/tag135.xml"/><Relationship Id="rId54" Type="http://schemas.openxmlformats.org/officeDocument/2006/relationships/tags" Target="../tags/tag134.xml"/><Relationship Id="rId53" Type="http://schemas.openxmlformats.org/officeDocument/2006/relationships/tags" Target="../tags/tag133.xml"/><Relationship Id="rId52" Type="http://schemas.openxmlformats.org/officeDocument/2006/relationships/tags" Target="../tags/tag132.xml"/><Relationship Id="rId51" Type="http://schemas.openxmlformats.org/officeDocument/2006/relationships/tags" Target="../tags/tag131.xml"/><Relationship Id="rId50" Type="http://schemas.openxmlformats.org/officeDocument/2006/relationships/tags" Target="../tags/tag130.xml"/><Relationship Id="rId5" Type="http://schemas.openxmlformats.org/officeDocument/2006/relationships/tags" Target="../tags/tag92.xml"/><Relationship Id="rId49" Type="http://schemas.openxmlformats.org/officeDocument/2006/relationships/tags" Target="../tags/tag129.xml"/><Relationship Id="rId48" Type="http://schemas.openxmlformats.org/officeDocument/2006/relationships/tags" Target="../tags/tag128.xml"/><Relationship Id="rId47" Type="http://schemas.openxmlformats.org/officeDocument/2006/relationships/tags" Target="../tags/tag127.xml"/><Relationship Id="rId46" Type="http://schemas.openxmlformats.org/officeDocument/2006/relationships/tags" Target="../tags/tag126.xml"/><Relationship Id="rId45" Type="http://schemas.openxmlformats.org/officeDocument/2006/relationships/tags" Target="../tags/tag125.xml"/><Relationship Id="rId44" Type="http://schemas.openxmlformats.org/officeDocument/2006/relationships/tags" Target="../tags/tag124.xml"/><Relationship Id="rId43" Type="http://schemas.openxmlformats.org/officeDocument/2006/relationships/tags" Target="../tags/tag123.xml"/><Relationship Id="rId42" Type="http://schemas.openxmlformats.org/officeDocument/2006/relationships/tags" Target="../tags/tag122.xml"/><Relationship Id="rId41" Type="http://schemas.openxmlformats.org/officeDocument/2006/relationships/tags" Target="../tags/tag121.xml"/><Relationship Id="rId40" Type="http://schemas.openxmlformats.org/officeDocument/2006/relationships/tags" Target="../tags/tag120.xml"/><Relationship Id="rId4" Type="http://schemas.openxmlformats.org/officeDocument/2006/relationships/image" Target="../media/image12.png"/><Relationship Id="rId39" Type="http://schemas.openxmlformats.org/officeDocument/2006/relationships/image" Target="../media/image19.png"/><Relationship Id="rId38" Type="http://schemas.openxmlformats.org/officeDocument/2006/relationships/tags" Target="../tags/tag119.xml"/><Relationship Id="rId37" Type="http://schemas.openxmlformats.org/officeDocument/2006/relationships/tags" Target="../tags/tag118.xml"/><Relationship Id="rId36" Type="http://schemas.openxmlformats.org/officeDocument/2006/relationships/tags" Target="../tags/tag117.xml"/><Relationship Id="rId35" Type="http://schemas.openxmlformats.org/officeDocument/2006/relationships/tags" Target="../tags/tag116.xml"/><Relationship Id="rId34" Type="http://schemas.openxmlformats.org/officeDocument/2006/relationships/tags" Target="../tags/tag115.xml"/><Relationship Id="rId33" Type="http://schemas.openxmlformats.org/officeDocument/2006/relationships/tags" Target="../tags/tag114.xml"/><Relationship Id="rId32" Type="http://schemas.openxmlformats.org/officeDocument/2006/relationships/tags" Target="../tags/tag113.xml"/><Relationship Id="rId31" Type="http://schemas.openxmlformats.org/officeDocument/2006/relationships/tags" Target="../tags/tag112.xml"/><Relationship Id="rId30" Type="http://schemas.openxmlformats.org/officeDocument/2006/relationships/image" Target="../media/image18.png"/><Relationship Id="rId3" Type="http://schemas.openxmlformats.org/officeDocument/2006/relationships/tags" Target="../tags/tag91.xml"/><Relationship Id="rId29" Type="http://schemas.openxmlformats.org/officeDocument/2006/relationships/tags" Target="../tags/tag111.xml"/><Relationship Id="rId28" Type="http://schemas.openxmlformats.org/officeDocument/2006/relationships/tags" Target="../tags/tag110.xml"/><Relationship Id="rId27" Type="http://schemas.openxmlformats.org/officeDocument/2006/relationships/tags" Target="../tags/tag109.xml"/><Relationship Id="rId26" Type="http://schemas.openxmlformats.org/officeDocument/2006/relationships/tags" Target="../tags/tag108.xml"/><Relationship Id="rId25" Type="http://schemas.openxmlformats.org/officeDocument/2006/relationships/tags" Target="../tags/tag107.xml"/><Relationship Id="rId24" Type="http://schemas.openxmlformats.org/officeDocument/2006/relationships/tags" Target="../tags/tag106.xml"/><Relationship Id="rId23" Type="http://schemas.openxmlformats.org/officeDocument/2006/relationships/image" Target="../media/image17.png"/><Relationship Id="rId22" Type="http://schemas.openxmlformats.org/officeDocument/2006/relationships/tags" Target="../tags/tag105.xml"/><Relationship Id="rId21" Type="http://schemas.openxmlformats.org/officeDocument/2006/relationships/tags" Target="../tags/tag104.xml"/><Relationship Id="rId20" Type="http://schemas.openxmlformats.org/officeDocument/2006/relationships/tags" Target="../tags/tag103.xml"/><Relationship Id="rId2" Type="http://schemas.openxmlformats.org/officeDocument/2006/relationships/tags" Target="../tags/tag90.xml"/><Relationship Id="rId19" Type="http://schemas.openxmlformats.org/officeDocument/2006/relationships/tags" Target="../tags/tag102.xml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image" Target="../media/image16.png"/><Relationship Id="rId11" Type="http://schemas.openxmlformats.org/officeDocument/2006/relationships/tags" Target="../tags/tag95.xml"/><Relationship Id="rId10" Type="http://schemas.openxmlformats.org/officeDocument/2006/relationships/image" Target="../media/image15.png"/><Relationship Id="rId1" Type="http://schemas.openxmlformats.org/officeDocument/2006/relationships/tags" Target="../tags/tag8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0.xml"/><Relationship Id="rId3" Type="http://schemas.openxmlformats.org/officeDocument/2006/relationships/image" Target="../media/image22.jpeg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13000"/>
          </a:blip>
          <a:stretch>
            <a:fillRect l="-7000" t="-23000" r="-35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95" y="0"/>
            <a:ext cx="1224978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4000"/>
                </a:schemeClr>
              </a:gs>
              <a:gs pos="46000">
                <a:srgbClr val="D6CDC3">
                  <a:alpha val="68000"/>
                </a:srgbClr>
              </a:gs>
              <a:gs pos="94000">
                <a:srgbClr val="B6A28A">
                  <a:alpha val="73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3" name="图片 102"/>
          <p:cNvPicPr/>
          <p:nvPr/>
        </p:nvPicPr>
        <p:blipFill>
          <a:blip r:embed="rId2"/>
          <a:srcRect t="17299"/>
          <a:stretch>
            <a:fillRect/>
          </a:stretch>
        </p:blipFill>
        <p:spPr>
          <a:xfrm>
            <a:off x="165100" y="238760"/>
            <a:ext cx="5838825" cy="637794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Freeform 8111"/>
          <p:cNvSpPr/>
          <p:nvPr/>
        </p:nvSpPr>
        <p:spPr bwMode="auto">
          <a:xfrm>
            <a:off x="6542405" y="879475"/>
            <a:ext cx="4058920" cy="1089660"/>
          </a:xfrm>
          <a:custGeom>
            <a:avLst/>
            <a:gdLst>
              <a:gd name="T0" fmla="*/ 1897 w 3772"/>
              <a:gd name="T1" fmla="*/ 1339 h 1451"/>
              <a:gd name="T2" fmla="*/ 2254 w 3772"/>
              <a:gd name="T3" fmla="*/ 1348 h 1451"/>
              <a:gd name="T4" fmla="*/ 2377 w 3772"/>
              <a:gd name="T5" fmla="*/ 1303 h 1451"/>
              <a:gd name="T6" fmla="*/ 2305 w 3772"/>
              <a:gd name="T7" fmla="*/ 1260 h 1451"/>
              <a:gd name="T8" fmla="*/ 2670 w 3772"/>
              <a:gd name="T9" fmla="*/ 1272 h 1451"/>
              <a:gd name="T10" fmla="*/ 3306 w 3772"/>
              <a:gd name="T11" fmla="*/ 1283 h 1451"/>
              <a:gd name="T12" fmla="*/ 3051 w 3772"/>
              <a:gd name="T13" fmla="*/ 1313 h 1451"/>
              <a:gd name="T14" fmla="*/ 3237 w 3772"/>
              <a:gd name="T15" fmla="*/ 1351 h 1451"/>
              <a:gd name="T16" fmla="*/ 3352 w 3772"/>
              <a:gd name="T17" fmla="*/ 1271 h 1451"/>
              <a:gd name="T18" fmla="*/ 3255 w 3772"/>
              <a:gd name="T19" fmla="*/ 1223 h 1451"/>
              <a:gd name="T20" fmla="*/ 3472 w 3772"/>
              <a:gd name="T21" fmla="*/ 1221 h 1451"/>
              <a:gd name="T22" fmla="*/ 3400 w 3772"/>
              <a:gd name="T23" fmla="*/ 1186 h 1451"/>
              <a:gd name="T24" fmla="*/ 3366 w 3772"/>
              <a:gd name="T25" fmla="*/ 1165 h 1451"/>
              <a:gd name="T26" fmla="*/ 3270 w 3772"/>
              <a:gd name="T27" fmla="*/ 1116 h 1451"/>
              <a:gd name="T28" fmla="*/ 3314 w 3772"/>
              <a:gd name="T29" fmla="*/ 1057 h 1451"/>
              <a:gd name="T30" fmla="*/ 3200 w 3772"/>
              <a:gd name="T31" fmla="*/ 1018 h 1451"/>
              <a:gd name="T32" fmla="*/ 3143 w 3772"/>
              <a:gd name="T33" fmla="*/ 1007 h 1451"/>
              <a:gd name="T34" fmla="*/ 3183 w 3772"/>
              <a:gd name="T35" fmla="*/ 985 h 1451"/>
              <a:gd name="T36" fmla="*/ 3091 w 3772"/>
              <a:gd name="T37" fmla="*/ 928 h 1451"/>
              <a:gd name="T38" fmla="*/ 3174 w 3772"/>
              <a:gd name="T39" fmla="*/ 880 h 1451"/>
              <a:gd name="T40" fmla="*/ 2959 w 3772"/>
              <a:gd name="T41" fmla="*/ 813 h 1451"/>
              <a:gd name="T42" fmla="*/ 3087 w 3772"/>
              <a:gd name="T43" fmla="*/ 762 h 1451"/>
              <a:gd name="T44" fmla="*/ 3186 w 3772"/>
              <a:gd name="T45" fmla="*/ 705 h 1451"/>
              <a:gd name="T46" fmla="*/ 3377 w 3772"/>
              <a:gd name="T47" fmla="*/ 672 h 1451"/>
              <a:gd name="T48" fmla="*/ 3091 w 3772"/>
              <a:gd name="T49" fmla="*/ 609 h 1451"/>
              <a:gd name="T50" fmla="*/ 3203 w 3772"/>
              <a:gd name="T51" fmla="*/ 565 h 1451"/>
              <a:gd name="T52" fmla="*/ 3114 w 3772"/>
              <a:gd name="T53" fmla="*/ 513 h 1451"/>
              <a:gd name="T54" fmla="*/ 3036 w 3772"/>
              <a:gd name="T55" fmla="*/ 398 h 1451"/>
              <a:gd name="T56" fmla="*/ 3303 w 3772"/>
              <a:gd name="T57" fmla="*/ 335 h 1451"/>
              <a:gd name="T58" fmla="*/ 2326 w 3772"/>
              <a:gd name="T59" fmla="*/ 246 h 1451"/>
              <a:gd name="T60" fmla="*/ 1636 w 3772"/>
              <a:gd name="T61" fmla="*/ 239 h 1451"/>
              <a:gd name="T62" fmla="*/ 1683 w 3772"/>
              <a:gd name="T63" fmla="*/ 184 h 1451"/>
              <a:gd name="T64" fmla="*/ 1444 w 3772"/>
              <a:gd name="T65" fmla="*/ 171 h 1451"/>
              <a:gd name="T66" fmla="*/ 1598 w 3772"/>
              <a:gd name="T67" fmla="*/ 150 h 1451"/>
              <a:gd name="T68" fmla="*/ 1532 w 3772"/>
              <a:gd name="T69" fmla="*/ 115 h 1451"/>
              <a:gd name="T70" fmla="*/ 1431 w 3772"/>
              <a:gd name="T71" fmla="*/ 129 h 1451"/>
              <a:gd name="T72" fmla="*/ 1433 w 3772"/>
              <a:gd name="T73" fmla="*/ 92 h 1451"/>
              <a:gd name="T74" fmla="*/ 1129 w 3772"/>
              <a:gd name="T75" fmla="*/ 114 h 1451"/>
              <a:gd name="T76" fmla="*/ 1313 w 3772"/>
              <a:gd name="T77" fmla="*/ 75 h 1451"/>
              <a:gd name="T78" fmla="*/ 1510 w 3772"/>
              <a:gd name="T79" fmla="*/ 1 h 1451"/>
              <a:gd name="T80" fmla="*/ 1184 w 3772"/>
              <a:gd name="T81" fmla="*/ 93 h 1451"/>
              <a:gd name="T82" fmla="*/ 842 w 3772"/>
              <a:gd name="T83" fmla="*/ 83 h 1451"/>
              <a:gd name="T84" fmla="*/ 788 w 3772"/>
              <a:gd name="T85" fmla="*/ 127 h 1451"/>
              <a:gd name="T86" fmla="*/ 791 w 3772"/>
              <a:gd name="T87" fmla="*/ 173 h 1451"/>
              <a:gd name="T88" fmla="*/ 625 w 3772"/>
              <a:gd name="T89" fmla="*/ 228 h 1451"/>
              <a:gd name="T90" fmla="*/ 490 w 3772"/>
              <a:gd name="T91" fmla="*/ 241 h 1451"/>
              <a:gd name="T92" fmla="*/ 298 w 3772"/>
              <a:gd name="T93" fmla="*/ 324 h 1451"/>
              <a:gd name="T94" fmla="*/ 293 w 3772"/>
              <a:gd name="T95" fmla="*/ 380 h 1451"/>
              <a:gd name="T96" fmla="*/ 192 w 3772"/>
              <a:gd name="T97" fmla="*/ 461 h 1451"/>
              <a:gd name="T98" fmla="*/ 222 w 3772"/>
              <a:gd name="T99" fmla="*/ 509 h 1451"/>
              <a:gd name="T100" fmla="*/ 139 w 3772"/>
              <a:gd name="T101" fmla="*/ 815 h 1451"/>
              <a:gd name="T102" fmla="*/ 141 w 3772"/>
              <a:gd name="T103" fmla="*/ 919 h 1451"/>
              <a:gd name="T104" fmla="*/ 204 w 3772"/>
              <a:gd name="T105" fmla="*/ 1052 h 1451"/>
              <a:gd name="T106" fmla="*/ 308 w 3772"/>
              <a:gd name="T107" fmla="*/ 1133 h 1451"/>
              <a:gd name="T108" fmla="*/ 389 w 3772"/>
              <a:gd name="T109" fmla="*/ 1160 h 1451"/>
              <a:gd name="T110" fmla="*/ 386 w 3772"/>
              <a:gd name="T111" fmla="*/ 1238 h 1451"/>
              <a:gd name="T112" fmla="*/ 918 w 3772"/>
              <a:gd name="T113" fmla="*/ 1373 h 1451"/>
              <a:gd name="T114" fmla="*/ 956 w 3772"/>
              <a:gd name="T115" fmla="*/ 1335 h 1451"/>
              <a:gd name="T116" fmla="*/ 1199 w 3772"/>
              <a:gd name="T117" fmla="*/ 1351 h 1451"/>
              <a:gd name="T118" fmla="*/ 1354 w 3772"/>
              <a:gd name="T119" fmla="*/ 1333 h 1451"/>
              <a:gd name="T120" fmla="*/ 1290 w 3772"/>
              <a:gd name="T121" fmla="*/ 1354 h 1451"/>
              <a:gd name="T122" fmla="*/ 1533 w 3772"/>
              <a:gd name="T123" fmla="*/ 1379 h 1451"/>
              <a:gd name="T124" fmla="*/ 1661 w 3772"/>
              <a:gd name="T125" fmla="*/ 1383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72" h="1451">
                <a:moveTo>
                  <a:pt x="1883" y="1394"/>
                </a:moveTo>
                <a:cubicBezTo>
                  <a:pt x="1910" y="1393"/>
                  <a:pt x="1928" y="1390"/>
                  <a:pt x="1922" y="1389"/>
                </a:cubicBezTo>
                <a:cubicBezTo>
                  <a:pt x="1913" y="1387"/>
                  <a:pt x="1913" y="1387"/>
                  <a:pt x="1921" y="1386"/>
                </a:cubicBezTo>
                <a:cubicBezTo>
                  <a:pt x="1927" y="1386"/>
                  <a:pt x="1928" y="1385"/>
                  <a:pt x="1925" y="1382"/>
                </a:cubicBezTo>
                <a:cubicBezTo>
                  <a:pt x="1922" y="1380"/>
                  <a:pt x="1927" y="1379"/>
                  <a:pt x="1944" y="1378"/>
                </a:cubicBezTo>
                <a:cubicBezTo>
                  <a:pt x="2003" y="1376"/>
                  <a:pt x="2075" y="1370"/>
                  <a:pt x="2068" y="1368"/>
                </a:cubicBezTo>
                <a:cubicBezTo>
                  <a:pt x="2063" y="1367"/>
                  <a:pt x="2045" y="1368"/>
                  <a:pt x="2028" y="1369"/>
                </a:cubicBezTo>
                <a:cubicBezTo>
                  <a:pt x="1992" y="1373"/>
                  <a:pt x="1932" y="1370"/>
                  <a:pt x="1930" y="1365"/>
                </a:cubicBezTo>
                <a:cubicBezTo>
                  <a:pt x="1929" y="1363"/>
                  <a:pt x="1916" y="1362"/>
                  <a:pt x="1897" y="1363"/>
                </a:cubicBezTo>
                <a:cubicBezTo>
                  <a:pt x="1870" y="1364"/>
                  <a:pt x="1867" y="1363"/>
                  <a:pt x="1880" y="1361"/>
                </a:cubicBezTo>
                <a:cubicBezTo>
                  <a:pt x="1900" y="1356"/>
                  <a:pt x="1943" y="1354"/>
                  <a:pt x="1960" y="1356"/>
                </a:cubicBezTo>
                <a:cubicBezTo>
                  <a:pt x="1998" y="1362"/>
                  <a:pt x="2015" y="1364"/>
                  <a:pt x="2019" y="1363"/>
                </a:cubicBezTo>
                <a:cubicBezTo>
                  <a:pt x="2022" y="1362"/>
                  <a:pt x="2014" y="1360"/>
                  <a:pt x="2002" y="1359"/>
                </a:cubicBezTo>
                <a:cubicBezTo>
                  <a:pt x="1989" y="1357"/>
                  <a:pt x="1969" y="1354"/>
                  <a:pt x="1957" y="1352"/>
                </a:cubicBezTo>
                <a:cubicBezTo>
                  <a:pt x="1945" y="1349"/>
                  <a:pt x="1928" y="1348"/>
                  <a:pt x="1920" y="1347"/>
                </a:cubicBezTo>
                <a:cubicBezTo>
                  <a:pt x="1907" y="1347"/>
                  <a:pt x="1889" y="1340"/>
                  <a:pt x="1897" y="1339"/>
                </a:cubicBezTo>
                <a:cubicBezTo>
                  <a:pt x="1914" y="1336"/>
                  <a:pt x="1964" y="1337"/>
                  <a:pt x="1970" y="1340"/>
                </a:cubicBezTo>
                <a:cubicBezTo>
                  <a:pt x="1975" y="1342"/>
                  <a:pt x="1987" y="1346"/>
                  <a:pt x="1997" y="1347"/>
                </a:cubicBezTo>
                <a:cubicBezTo>
                  <a:pt x="2007" y="1349"/>
                  <a:pt x="2020" y="1352"/>
                  <a:pt x="2027" y="1353"/>
                </a:cubicBezTo>
                <a:cubicBezTo>
                  <a:pt x="2041" y="1356"/>
                  <a:pt x="2130" y="1364"/>
                  <a:pt x="2162" y="1365"/>
                </a:cubicBezTo>
                <a:cubicBezTo>
                  <a:pt x="2189" y="1366"/>
                  <a:pt x="2198" y="1365"/>
                  <a:pt x="2200" y="1363"/>
                </a:cubicBezTo>
                <a:cubicBezTo>
                  <a:pt x="2201" y="1362"/>
                  <a:pt x="2198" y="1361"/>
                  <a:pt x="2193" y="1362"/>
                </a:cubicBezTo>
                <a:cubicBezTo>
                  <a:pt x="2180" y="1363"/>
                  <a:pt x="2167" y="1360"/>
                  <a:pt x="2160" y="1355"/>
                </a:cubicBezTo>
                <a:cubicBezTo>
                  <a:pt x="2155" y="1351"/>
                  <a:pt x="2153" y="1351"/>
                  <a:pt x="2153" y="1354"/>
                </a:cubicBezTo>
                <a:cubicBezTo>
                  <a:pt x="2153" y="1357"/>
                  <a:pt x="2149" y="1357"/>
                  <a:pt x="2139" y="1356"/>
                </a:cubicBezTo>
                <a:cubicBezTo>
                  <a:pt x="2131" y="1355"/>
                  <a:pt x="2123" y="1354"/>
                  <a:pt x="2120" y="1354"/>
                </a:cubicBezTo>
                <a:cubicBezTo>
                  <a:pt x="2117" y="1355"/>
                  <a:pt x="2116" y="1353"/>
                  <a:pt x="2117" y="1350"/>
                </a:cubicBezTo>
                <a:cubicBezTo>
                  <a:pt x="2117" y="1346"/>
                  <a:pt x="2124" y="1345"/>
                  <a:pt x="2150" y="1345"/>
                </a:cubicBezTo>
                <a:cubicBezTo>
                  <a:pt x="2167" y="1345"/>
                  <a:pt x="2186" y="1346"/>
                  <a:pt x="2191" y="1346"/>
                </a:cubicBezTo>
                <a:cubicBezTo>
                  <a:pt x="2198" y="1347"/>
                  <a:pt x="2200" y="1347"/>
                  <a:pt x="2197" y="1344"/>
                </a:cubicBezTo>
                <a:cubicBezTo>
                  <a:pt x="2191" y="1340"/>
                  <a:pt x="2207" y="1339"/>
                  <a:pt x="2218" y="1343"/>
                </a:cubicBezTo>
                <a:cubicBezTo>
                  <a:pt x="2222" y="1345"/>
                  <a:pt x="2238" y="1347"/>
                  <a:pt x="2254" y="1348"/>
                </a:cubicBezTo>
                <a:cubicBezTo>
                  <a:pt x="2270" y="1349"/>
                  <a:pt x="2318" y="1352"/>
                  <a:pt x="2361" y="1354"/>
                </a:cubicBezTo>
                <a:cubicBezTo>
                  <a:pt x="2464" y="1360"/>
                  <a:pt x="2510" y="1362"/>
                  <a:pt x="2532" y="1361"/>
                </a:cubicBezTo>
                <a:cubicBezTo>
                  <a:pt x="2561" y="1359"/>
                  <a:pt x="2539" y="1355"/>
                  <a:pt x="2495" y="1354"/>
                </a:cubicBezTo>
                <a:cubicBezTo>
                  <a:pt x="2474" y="1354"/>
                  <a:pt x="2458" y="1353"/>
                  <a:pt x="2458" y="1352"/>
                </a:cubicBezTo>
                <a:cubicBezTo>
                  <a:pt x="2459" y="1351"/>
                  <a:pt x="2477" y="1349"/>
                  <a:pt x="2497" y="1348"/>
                </a:cubicBezTo>
                <a:cubicBezTo>
                  <a:pt x="2529" y="1347"/>
                  <a:pt x="2533" y="1346"/>
                  <a:pt x="2525" y="1343"/>
                </a:cubicBezTo>
                <a:cubicBezTo>
                  <a:pt x="2510" y="1338"/>
                  <a:pt x="2507" y="1335"/>
                  <a:pt x="2511" y="1331"/>
                </a:cubicBezTo>
                <a:cubicBezTo>
                  <a:pt x="2514" y="1329"/>
                  <a:pt x="2511" y="1328"/>
                  <a:pt x="2504" y="1328"/>
                </a:cubicBezTo>
                <a:cubicBezTo>
                  <a:pt x="2498" y="1328"/>
                  <a:pt x="2488" y="1327"/>
                  <a:pt x="2482" y="1326"/>
                </a:cubicBezTo>
                <a:cubicBezTo>
                  <a:pt x="2476" y="1324"/>
                  <a:pt x="2453" y="1322"/>
                  <a:pt x="2431" y="1321"/>
                </a:cubicBezTo>
                <a:cubicBezTo>
                  <a:pt x="2409" y="1321"/>
                  <a:pt x="2389" y="1319"/>
                  <a:pt x="2387" y="1318"/>
                </a:cubicBezTo>
                <a:cubicBezTo>
                  <a:pt x="2385" y="1317"/>
                  <a:pt x="2377" y="1317"/>
                  <a:pt x="2371" y="1318"/>
                </a:cubicBezTo>
                <a:cubicBezTo>
                  <a:pt x="2364" y="1318"/>
                  <a:pt x="2359" y="1318"/>
                  <a:pt x="2360" y="1316"/>
                </a:cubicBezTo>
                <a:cubicBezTo>
                  <a:pt x="2363" y="1312"/>
                  <a:pt x="2435" y="1305"/>
                  <a:pt x="2447" y="1307"/>
                </a:cubicBezTo>
                <a:cubicBezTo>
                  <a:pt x="2453" y="1309"/>
                  <a:pt x="2460" y="1308"/>
                  <a:pt x="2464" y="1306"/>
                </a:cubicBezTo>
                <a:cubicBezTo>
                  <a:pt x="2473" y="1302"/>
                  <a:pt x="2427" y="1300"/>
                  <a:pt x="2377" y="1303"/>
                </a:cubicBezTo>
                <a:cubicBezTo>
                  <a:pt x="2317" y="1307"/>
                  <a:pt x="2225" y="1308"/>
                  <a:pt x="2226" y="1304"/>
                </a:cubicBezTo>
                <a:cubicBezTo>
                  <a:pt x="2227" y="1303"/>
                  <a:pt x="2237" y="1301"/>
                  <a:pt x="2247" y="1300"/>
                </a:cubicBezTo>
                <a:cubicBezTo>
                  <a:pt x="2261" y="1299"/>
                  <a:pt x="2266" y="1298"/>
                  <a:pt x="2262" y="1296"/>
                </a:cubicBezTo>
                <a:cubicBezTo>
                  <a:pt x="2260" y="1294"/>
                  <a:pt x="2254" y="1293"/>
                  <a:pt x="2250" y="1294"/>
                </a:cubicBezTo>
                <a:cubicBezTo>
                  <a:pt x="2212" y="1296"/>
                  <a:pt x="2183" y="1296"/>
                  <a:pt x="2183" y="1294"/>
                </a:cubicBezTo>
                <a:cubicBezTo>
                  <a:pt x="2183" y="1292"/>
                  <a:pt x="2170" y="1290"/>
                  <a:pt x="2155" y="1290"/>
                </a:cubicBezTo>
                <a:cubicBezTo>
                  <a:pt x="2139" y="1289"/>
                  <a:pt x="2120" y="1289"/>
                  <a:pt x="2112" y="1288"/>
                </a:cubicBezTo>
                <a:cubicBezTo>
                  <a:pt x="2103" y="1288"/>
                  <a:pt x="2073" y="1287"/>
                  <a:pt x="2045" y="1287"/>
                </a:cubicBezTo>
                <a:cubicBezTo>
                  <a:pt x="2016" y="1286"/>
                  <a:pt x="1978" y="1285"/>
                  <a:pt x="1960" y="1284"/>
                </a:cubicBezTo>
                <a:cubicBezTo>
                  <a:pt x="1941" y="1284"/>
                  <a:pt x="1909" y="1283"/>
                  <a:pt x="1888" y="1283"/>
                </a:cubicBezTo>
                <a:cubicBezTo>
                  <a:pt x="1867" y="1283"/>
                  <a:pt x="1848" y="1281"/>
                  <a:pt x="1846" y="1279"/>
                </a:cubicBezTo>
                <a:cubicBezTo>
                  <a:pt x="1843" y="1277"/>
                  <a:pt x="1852" y="1276"/>
                  <a:pt x="1872" y="1277"/>
                </a:cubicBezTo>
                <a:cubicBezTo>
                  <a:pt x="1888" y="1277"/>
                  <a:pt x="1941" y="1276"/>
                  <a:pt x="1988" y="1275"/>
                </a:cubicBezTo>
                <a:cubicBezTo>
                  <a:pt x="2059" y="1273"/>
                  <a:pt x="2076" y="1272"/>
                  <a:pt x="2084" y="1267"/>
                </a:cubicBezTo>
                <a:cubicBezTo>
                  <a:pt x="2093" y="1262"/>
                  <a:pt x="2181" y="1256"/>
                  <a:pt x="2227" y="1258"/>
                </a:cubicBezTo>
                <a:cubicBezTo>
                  <a:pt x="2239" y="1258"/>
                  <a:pt x="2274" y="1259"/>
                  <a:pt x="2305" y="1260"/>
                </a:cubicBezTo>
                <a:cubicBezTo>
                  <a:pt x="2348" y="1261"/>
                  <a:pt x="2362" y="1262"/>
                  <a:pt x="2366" y="1266"/>
                </a:cubicBezTo>
                <a:cubicBezTo>
                  <a:pt x="2370" y="1269"/>
                  <a:pt x="2372" y="1270"/>
                  <a:pt x="2373" y="1267"/>
                </a:cubicBezTo>
                <a:cubicBezTo>
                  <a:pt x="2375" y="1263"/>
                  <a:pt x="2393" y="1258"/>
                  <a:pt x="2391" y="1262"/>
                </a:cubicBezTo>
                <a:cubicBezTo>
                  <a:pt x="2390" y="1264"/>
                  <a:pt x="2396" y="1265"/>
                  <a:pt x="2403" y="1265"/>
                </a:cubicBezTo>
                <a:cubicBezTo>
                  <a:pt x="2411" y="1264"/>
                  <a:pt x="2417" y="1262"/>
                  <a:pt x="2418" y="1260"/>
                </a:cubicBezTo>
                <a:cubicBezTo>
                  <a:pt x="2418" y="1256"/>
                  <a:pt x="2420" y="1256"/>
                  <a:pt x="2425" y="1259"/>
                </a:cubicBezTo>
                <a:cubicBezTo>
                  <a:pt x="2432" y="1263"/>
                  <a:pt x="2432" y="1263"/>
                  <a:pt x="2432" y="1263"/>
                </a:cubicBezTo>
                <a:cubicBezTo>
                  <a:pt x="2425" y="1263"/>
                  <a:pt x="2425" y="1263"/>
                  <a:pt x="2425" y="1263"/>
                </a:cubicBezTo>
                <a:cubicBezTo>
                  <a:pt x="2422" y="1264"/>
                  <a:pt x="2416" y="1266"/>
                  <a:pt x="2413" y="1267"/>
                </a:cubicBezTo>
                <a:cubicBezTo>
                  <a:pt x="2410" y="1270"/>
                  <a:pt x="2419" y="1270"/>
                  <a:pt x="2439" y="1269"/>
                </a:cubicBezTo>
                <a:cubicBezTo>
                  <a:pt x="2457" y="1269"/>
                  <a:pt x="2469" y="1267"/>
                  <a:pt x="2468" y="1265"/>
                </a:cubicBezTo>
                <a:cubicBezTo>
                  <a:pt x="2466" y="1261"/>
                  <a:pt x="2495" y="1262"/>
                  <a:pt x="2503" y="1266"/>
                </a:cubicBezTo>
                <a:cubicBezTo>
                  <a:pt x="2507" y="1268"/>
                  <a:pt x="2531" y="1269"/>
                  <a:pt x="2558" y="1269"/>
                </a:cubicBezTo>
                <a:cubicBezTo>
                  <a:pt x="2629" y="1268"/>
                  <a:pt x="2672" y="1270"/>
                  <a:pt x="2660" y="1272"/>
                </a:cubicBezTo>
                <a:cubicBezTo>
                  <a:pt x="2649" y="1273"/>
                  <a:pt x="2649" y="1273"/>
                  <a:pt x="2658" y="1274"/>
                </a:cubicBezTo>
                <a:cubicBezTo>
                  <a:pt x="2663" y="1275"/>
                  <a:pt x="2669" y="1274"/>
                  <a:pt x="2670" y="1272"/>
                </a:cubicBezTo>
                <a:cubicBezTo>
                  <a:pt x="2672" y="1270"/>
                  <a:pt x="2688" y="1269"/>
                  <a:pt x="2706" y="1269"/>
                </a:cubicBezTo>
                <a:cubicBezTo>
                  <a:pt x="2739" y="1269"/>
                  <a:pt x="2739" y="1269"/>
                  <a:pt x="2739" y="1269"/>
                </a:cubicBezTo>
                <a:cubicBezTo>
                  <a:pt x="2717" y="1272"/>
                  <a:pt x="2717" y="1272"/>
                  <a:pt x="2717" y="1272"/>
                </a:cubicBezTo>
                <a:cubicBezTo>
                  <a:pt x="2703" y="1274"/>
                  <a:pt x="2712" y="1275"/>
                  <a:pt x="2746" y="1273"/>
                </a:cubicBezTo>
                <a:cubicBezTo>
                  <a:pt x="2777" y="1272"/>
                  <a:pt x="2793" y="1270"/>
                  <a:pt x="2788" y="1268"/>
                </a:cubicBezTo>
                <a:cubicBezTo>
                  <a:pt x="2782" y="1267"/>
                  <a:pt x="2785" y="1266"/>
                  <a:pt x="2796" y="1267"/>
                </a:cubicBezTo>
                <a:cubicBezTo>
                  <a:pt x="2806" y="1267"/>
                  <a:pt x="2835" y="1267"/>
                  <a:pt x="2862" y="1267"/>
                </a:cubicBezTo>
                <a:cubicBezTo>
                  <a:pt x="2956" y="1265"/>
                  <a:pt x="2974" y="1265"/>
                  <a:pt x="2992" y="1267"/>
                </a:cubicBezTo>
                <a:cubicBezTo>
                  <a:pt x="3002" y="1269"/>
                  <a:pt x="3013" y="1270"/>
                  <a:pt x="3016" y="1270"/>
                </a:cubicBezTo>
                <a:cubicBezTo>
                  <a:pt x="3019" y="1269"/>
                  <a:pt x="3029" y="1271"/>
                  <a:pt x="3038" y="1272"/>
                </a:cubicBezTo>
                <a:cubicBezTo>
                  <a:pt x="3047" y="1274"/>
                  <a:pt x="3064" y="1276"/>
                  <a:pt x="3075" y="1276"/>
                </a:cubicBezTo>
                <a:cubicBezTo>
                  <a:pt x="3086" y="1277"/>
                  <a:pt x="3096" y="1278"/>
                  <a:pt x="3097" y="1279"/>
                </a:cubicBezTo>
                <a:cubicBezTo>
                  <a:pt x="3101" y="1281"/>
                  <a:pt x="3170" y="1286"/>
                  <a:pt x="3208" y="1286"/>
                </a:cubicBezTo>
                <a:cubicBezTo>
                  <a:pt x="3228" y="1286"/>
                  <a:pt x="3245" y="1288"/>
                  <a:pt x="3247" y="1289"/>
                </a:cubicBezTo>
                <a:cubicBezTo>
                  <a:pt x="3252" y="1293"/>
                  <a:pt x="3300" y="1293"/>
                  <a:pt x="3299" y="1289"/>
                </a:cubicBezTo>
                <a:cubicBezTo>
                  <a:pt x="3299" y="1286"/>
                  <a:pt x="3302" y="1284"/>
                  <a:pt x="3306" y="1283"/>
                </a:cubicBezTo>
                <a:cubicBezTo>
                  <a:pt x="3314" y="1282"/>
                  <a:pt x="3314" y="1282"/>
                  <a:pt x="3314" y="1282"/>
                </a:cubicBezTo>
                <a:cubicBezTo>
                  <a:pt x="3306" y="1294"/>
                  <a:pt x="3306" y="1294"/>
                  <a:pt x="3306" y="1294"/>
                </a:cubicBezTo>
                <a:cubicBezTo>
                  <a:pt x="3291" y="1315"/>
                  <a:pt x="3286" y="1317"/>
                  <a:pt x="3254" y="1318"/>
                </a:cubicBezTo>
                <a:cubicBezTo>
                  <a:pt x="3220" y="1318"/>
                  <a:pt x="3145" y="1315"/>
                  <a:pt x="3142" y="1313"/>
                </a:cubicBezTo>
                <a:cubicBezTo>
                  <a:pt x="3141" y="1312"/>
                  <a:pt x="3131" y="1312"/>
                  <a:pt x="3120" y="1311"/>
                </a:cubicBezTo>
                <a:cubicBezTo>
                  <a:pt x="3109" y="1311"/>
                  <a:pt x="3092" y="1311"/>
                  <a:pt x="3083" y="1310"/>
                </a:cubicBezTo>
                <a:cubicBezTo>
                  <a:pt x="3074" y="1309"/>
                  <a:pt x="3061" y="1308"/>
                  <a:pt x="3055" y="1308"/>
                </a:cubicBezTo>
                <a:cubicBezTo>
                  <a:pt x="3048" y="1307"/>
                  <a:pt x="3035" y="1306"/>
                  <a:pt x="3026" y="1306"/>
                </a:cubicBezTo>
                <a:cubicBezTo>
                  <a:pt x="2979" y="1303"/>
                  <a:pt x="2909" y="1302"/>
                  <a:pt x="2897" y="1305"/>
                </a:cubicBezTo>
                <a:cubicBezTo>
                  <a:pt x="2890" y="1306"/>
                  <a:pt x="2881" y="1306"/>
                  <a:pt x="2878" y="1305"/>
                </a:cubicBezTo>
                <a:cubicBezTo>
                  <a:pt x="2874" y="1303"/>
                  <a:pt x="2857" y="1303"/>
                  <a:pt x="2840" y="1305"/>
                </a:cubicBezTo>
                <a:cubicBezTo>
                  <a:pt x="2823" y="1307"/>
                  <a:pt x="2805" y="1307"/>
                  <a:pt x="2798" y="1306"/>
                </a:cubicBezTo>
                <a:cubicBezTo>
                  <a:pt x="2792" y="1305"/>
                  <a:pt x="2765" y="1304"/>
                  <a:pt x="2737" y="1304"/>
                </a:cubicBezTo>
                <a:cubicBezTo>
                  <a:pt x="2704" y="1305"/>
                  <a:pt x="2694" y="1306"/>
                  <a:pt x="2708" y="1307"/>
                </a:cubicBezTo>
                <a:cubicBezTo>
                  <a:pt x="2754" y="1310"/>
                  <a:pt x="2831" y="1311"/>
                  <a:pt x="2889" y="1309"/>
                </a:cubicBezTo>
                <a:cubicBezTo>
                  <a:pt x="2945" y="1308"/>
                  <a:pt x="2983" y="1309"/>
                  <a:pt x="3051" y="1313"/>
                </a:cubicBezTo>
                <a:cubicBezTo>
                  <a:pt x="3066" y="1314"/>
                  <a:pt x="3082" y="1315"/>
                  <a:pt x="3087" y="1315"/>
                </a:cubicBezTo>
                <a:cubicBezTo>
                  <a:pt x="3092" y="1314"/>
                  <a:pt x="3097" y="1316"/>
                  <a:pt x="3098" y="1318"/>
                </a:cubicBezTo>
                <a:cubicBezTo>
                  <a:pt x="3099" y="1321"/>
                  <a:pt x="3094" y="1321"/>
                  <a:pt x="3080" y="1321"/>
                </a:cubicBezTo>
                <a:cubicBezTo>
                  <a:pt x="3068" y="1320"/>
                  <a:pt x="3044" y="1320"/>
                  <a:pt x="3025" y="1320"/>
                </a:cubicBezTo>
                <a:cubicBezTo>
                  <a:pt x="2985" y="1320"/>
                  <a:pt x="3003" y="1324"/>
                  <a:pt x="3051" y="1325"/>
                </a:cubicBezTo>
                <a:cubicBezTo>
                  <a:pt x="3079" y="1326"/>
                  <a:pt x="3085" y="1329"/>
                  <a:pt x="3070" y="1334"/>
                </a:cubicBezTo>
                <a:cubicBezTo>
                  <a:pt x="3066" y="1335"/>
                  <a:pt x="3070" y="1335"/>
                  <a:pt x="3078" y="1334"/>
                </a:cubicBezTo>
                <a:cubicBezTo>
                  <a:pt x="3086" y="1332"/>
                  <a:pt x="3099" y="1330"/>
                  <a:pt x="3106" y="1329"/>
                </a:cubicBezTo>
                <a:cubicBezTo>
                  <a:pt x="3120" y="1327"/>
                  <a:pt x="3126" y="1323"/>
                  <a:pt x="3115" y="1323"/>
                </a:cubicBezTo>
                <a:cubicBezTo>
                  <a:pt x="3110" y="1324"/>
                  <a:pt x="3109" y="1323"/>
                  <a:pt x="3113" y="1320"/>
                </a:cubicBezTo>
                <a:cubicBezTo>
                  <a:pt x="3118" y="1316"/>
                  <a:pt x="3150" y="1317"/>
                  <a:pt x="3216" y="1322"/>
                </a:cubicBezTo>
                <a:cubicBezTo>
                  <a:pt x="3240" y="1324"/>
                  <a:pt x="3244" y="1325"/>
                  <a:pt x="3245" y="1331"/>
                </a:cubicBezTo>
                <a:cubicBezTo>
                  <a:pt x="3245" y="1340"/>
                  <a:pt x="3235" y="1346"/>
                  <a:pt x="3224" y="1344"/>
                </a:cubicBezTo>
                <a:cubicBezTo>
                  <a:pt x="3219" y="1343"/>
                  <a:pt x="3215" y="1344"/>
                  <a:pt x="3215" y="1346"/>
                </a:cubicBezTo>
                <a:cubicBezTo>
                  <a:pt x="3215" y="1348"/>
                  <a:pt x="3219" y="1349"/>
                  <a:pt x="3224" y="1349"/>
                </a:cubicBezTo>
                <a:cubicBezTo>
                  <a:pt x="3229" y="1349"/>
                  <a:pt x="3235" y="1350"/>
                  <a:pt x="3237" y="1351"/>
                </a:cubicBezTo>
                <a:cubicBezTo>
                  <a:pt x="3242" y="1355"/>
                  <a:pt x="3263" y="1348"/>
                  <a:pt x="3280" y="1337"/>
                </a:cubicBezTo>
                <a:cubicBezTo>
                  <a:pt x="3293" y="1327"/>
                  <a:pt x="3295" y="1327"/>
                  <a:pt x="3321" y="1328"/>
                </a:cubicBezTo>
                <a:cubicBezTo>
                  <a:pt x="3335" y="1329"/>
                  <a:pt x="3352" y="1330"/>
                  <a:pt x="3357" y="1329"/>
                </a:cubicBezTo>
                <a:cubicBezTo>
                  <a:pt x="3365" y="1329"/>
                  <a:pt x="3367" y="1331"/>
                  <a:pt x="3367" y="1334"/>
                </a:cubicBezTo>
                <a:cubicBezTo>
                  <a:pt x="3366" y="1336"/>
                  <a:pt x="3366" y="1338"/>
                  <a:pt x="3368" y="1338"/>
                </a:cubicBezTo>
                <a:cubicBezTo>
                  <a:pt x="3383" y="1339"/>
                  <a:pt x="3445" y="1335"/>
                  <a:pt x="3451" y="1333"/>
                </a:cubicBezTo>
                <a:cubicBezTo>
                  <a:pt x="3457" y="1331"/>
                  <a:pt x="3449" y="1331"/>
                  <a:pt x="3429" y="1331"/>
                </a:cubicBezTo>
                <a:cubicBezTo>
                  <a:pt x="3411" y="1332"/>
                  <a:pt x="3402" y="1331"/>
                  <a:pt x="3407" y="1329"/>
                </a:cubicBezTo>
                <a:cubicBezTo>
                  <a:pt x="3414" y="1327"/>
                  <a:pt x="3413" y="1326"/>
                  <a:pt x="3398" y="1325"/>
                </a:cubicBezTo>
                <a:cubicBezTo>
                  <a:pt x="3388" y="1324"/>
                  <a:pt x="3371" y="1324"/>
                  <a:pt x="3359" y="1324"/>
                </a:cubicBezTo>
                <a:cubicBezTo>
                  <a:pt x="3337" y="1325"/>
                  <a:pt x="3332" y="1323"/>
                  <a:pt x="3337" y="1318"/>
                </a:cubicBezTo>
                <a:cubicBezTo>
                  <a:pt x="3340" y="1316"/>
                  <a:pt x="3336" y="1316"/>
                  <a:pt x="3328" y="1318"/>
                </a:cubicBezTo>
                <a:cubicBezTo>
                  <a:pt x="3322" y="1319"/>
                  <a:pt x="3314" y="1319"/>
                  <a:pt x="3311" y="1318"/>
                </a:cubicBezTo>
                <a:cubicBezTo>
                  <a:pt x="3307" y="1315"/>
                  <a:pt x="3308" y="1312"/>
                  <a:pt x="3320" y="1292"/>
                </a:cubicBezTo>
                <a:cubicBezTo>
                  <a:pt x="3333" y="1270"/>
                  <a:pt x="3333" y="1270"/>
                  <a:pt x="3333" y="1270"/>
                </a:cubicBezTo>
                <a:cubicBezTo>
                  <a:pt x="3352" y="1271"/>
                  <a:pt x="3352" y="1271"/>
                  <a:pt x="3352" y="1271"/>
                </a:cubicBezTo>
                <a:cubicBezTo>
                  <a:pt x="3370" y="1272"/>
                  <a:pt x="3371" y="1272"/>
                  <a:pt x="3361" y="1268"/>
                </a:cubicBezTo>
                <a:cubicBezTo>
                  <a:pt x="3350" y="1265"/>
                  <a:pt x="3350" y="1265"/>
                  <a:pt x="3350" y="1265"/>
                </a:cubicBezTo>
                <a:cubicBezTo>
                  <a:pt x="3361" y="1259"/>
                  <a:pt x="3361" y="1259"/>
                  <a:pt x="3361" y="1259"/>
                </a:cubicBezTo>
                <a:cubicBezTo>
                  <a:pt x="3373" y="1254"/>
                  <a:pt x="3375" y="1250"/>
                  <a:pt x="3367" y="1247"/>
                </a:cubicBezTo>
                <a:cubicBezTo>
                  <a:pt x="3359" y="1245"/>
                  <a:pt x="3451" y="1247"/>
                  <a:pt x="3464" y="1249"/>
                </a:cubicBezTo>
                <a:cubicBezTo>
                  <a:pt x="3470" y="1250"/>
                  <a:pt x="3473" y="1249"/>
                  <a:pt x="3473" y="1247"/>
                </a:cubicBezTo>
                <a:cubicBezTo>
                  <a:pt x="3473" y="1245"/>
                  <a:pt x="3468" y="1243"/>
                  <a:pt x="3463" y="1243"/>
                </a:cubicBezTo>
                <a:cubicBezTo>
                  <a:pt x="3457" y="1243"/>
                  <a:pt x="3451" y="1243"/>
                  <a:pt x="3448" y="1242"/>
                </a:cubicBezTo>
                <a:cubicBezTo>
                  <a:pt x="3446" y="1242"/>
                  <a:pt x="3429" y="1242"/>
                  <a:pt x="3411" y="1241"/>
                </a:cubicBezTo>
                <a:cubicBezTo>
                  <a:pt x="3384" y="1240"/>
                  <a:pt x="3377" y="1239"/>
                  <a:pt x="3377" y="1235"/>
                </a:cubicBezTo>
                <a:cubicBezTo>
                  <a:pt x="3377" y="1232"/>
                  <a:pt x="3375" y="1231"/>
                  <a:pt x="3370" y="1233"/>
                </a:cubicBezTo>
                <a:cubicBezTo>
                  <a:pt x="3364" y="1236"/>
                  <a:pt x="3364" y="1236"/>
                  <a:pt x="3348" y="1234"/>
                </a:cubicBezTo>
                <a:cubicBezTo>
                  <a:pt x="3333" y="1232"/>
                  <a:pt x="3300" y="1232"/>
                  <a:pt x="3276" y="1233"/>
                </a:cubicBezTo>
                <a:cubicBezTo>
                  <a:pt x="3263" y="1233"/>
                  <a:pt x="3256" y="1232"/>
                  <a:pt x="3257" y="1230"/>
                </a:cubicBezTo>
                <a:cubicBezTo>
                  <a:pt x="3258" y="1228"/>
                  <a:pt x="3257" y="1227"/>
                  <a:pt x="3254" y="1227"/>
                </a:cubicBezTo>
                <a:cubicBezTo>
                  <a:pt x="3250" y="1227"/>
                  <a:pt x="3250" y="1226"/>
                  <a:pt x="3255" y="1223"/>
                </a:cubicBezTo>
                <a:cubicBezTo>
                  <a:pt x="3259" y="1221"/>
                  <a:pt x="3275" y="1220"/>
                  <a:pt x="3299" y="1221"/>
                </a:cubicBezTo>
                <a:cubicBezTo>
                  <a:pt x="3351" y="1223"/>
                  <a:pt x="3400" y="1226"/>
                  <a:pt x="3415" y="1227"/>
                </a:cubicBezTo>
                <a:cubicBezTo>
                  <a:pt x="3418" y="1228"/>
                  <a:pt x="3432" y="1229"/>
                  <a:pt x="3445" y="1229"/>
                </a:cubicBezTo>
                <a:cubicBezTo>
                  <a:pt x="3458" y="1230"/>
                  <a:pt x="3469" y="1231"/>
                  <a:pt x="3469" y="1233"/>
                </a:cubicBezTo>
                <a:cubicBezTo>
                  <a:pt x="3470" y="1235"/>
                  <a:pt x="3473" y="1235"/>
                  <a:pt x="3476" y="1233"/>
                </a:cubicBezTo>
                <a:cubicBezTo>
                  <a:pt x="3483" y="1229"/>
                  <a:pt x="3510" y="1229"/>
                  <a:pt x="3567" y="1233"/>
                </a:cubicBezTo>
                <a:cubicBezTo>
                  <a:pt x="3574" y="1234"/>
                  <a:pt x="3594" y="1235"/>
                  <a:pt x="3611" y="1236"/>
                </a:cubicBezTo>
                <a:cubicBezTo>
                  <a:pt x="3627" y="1236"/>
                  <a:pt x="3655" y="1238"/>
                  <a:pt x="3671" y="1239"/>
                </a:cubicBezTo>
                <a:cubicBezTo>
                  <a:pt x="3688" y="1240"/>
                  <a:pt x="3714" y="1241"/>
                  <a:pt x="3730" y="1241"/>
                </a:cubicBezTo>
                <a:cubicBezTo>
                  <a:pt x="3746" y="1241"/>
                  <a:pt x="3762" y="1242"/>
                  <a:pt x="3766" y="1243"/>
                </a:cubicBezTo>
                <a:cubicBezTo>
                  <a:pt x="3772" y="1245"/>
                  <a:pt x="3772" y="1244"/>
                  <a:pt x="3764" y="1239"/>
                </a:cubicBezTo>
                <a:cubicBezTo>
                  <a:pt x="3757" y="1233"/>
                  <a:pt x="3749" y="1233"/>
                  <a:pt x="3708" y="1233"/>
                </a:cubicBezTo>
                <a:cubicBezTo>
                  <a:pt x="3681" y="1233"/>
                  <a:pt x="3657" y="1233"/>
                  <a:pt x="3654" y="1232"/>
                </a:cubicBezTo>
                <a:cubicBezTo>
                  <a:pt x="3651" y="1232"/>
                  <a:pt x="3630" y="1230"/>
                  <a:pt x="3608" y="1229"/>
                </a:cubicBezTo>
                <a:cubicBezTo>
                  <a:pt x="3585" y="1228"/>
                  <a:pt x="3558" y="1226"/>
                  <a:pt x="3547" y="1225"/>
                </a:cubicBezTo>
                <a:cubicBezTo>
                  <a:pt x="3523" y="1222"/>
                  <a:pt x="3484" y="1220"/>
                  <a:pt x="3472" y="1221"/>
                </a:cubicBezTo>
                <a:cubicBezTo>
                  <a:pt x="3462" y="1222"/>
                  <a:pt x="3462" y="1222"/>
                  <a:pt x="3462" y="1222"/>
                </a:cubicBezTo>
                <a:cubicBezTo>
                  <a:pt x="3470" y="1218"/>
                  <a:pt x="3470" y="1218"/>
                  <a:pt x="3470" y="1218"/>
                </a:cubicBezTo>
                <a:cubicBezTo>
                  <a:pt x="3474" y="1215"/>
                  <a:pt x="3477" y="1212"/>
                  <a:pt x="3475" y="1211"/>
                </a:cubicBezTo>
                <a:cubicBezTo>
                  <a:pt x="3470" y="1208"/>
                  <a:pt x="3457" y="1209"/>
                  <a:pt x="3452" y="1213"/>
                </a:cubicBezTo>
                <a:cubicBezTo>
                  <a:pt x="3446" y="1217"/>
                  <a:pt x="3409" y="1220"/>
                  <a:pt x="3394" y="1218"/>
                </a:cubicBezTo>
                <a:cubicBezTo>
                  <a:pt x="3387" y="1216"/>
                  <a:pt x="3385" y="1214"/>
                  <a:pt x="3386" y="1211"/>
                </a:cubicBezTo>
                <a:cubicBezTo>
                  <a:pt x="3387" y="1204"/>
                  <a:pt x="3380" y="1202"/>
                  <a:pt x="3367" y="1207"/>
                </a:cubicBezTo>
                <a:cubicBezTo>
                  <a:pt x="3360" y="1210"/>
                  <a:pt x="3348" y="1212"/>
                  <a:pt x="3340" y="1212"/>
                </a:cubicBezTo>
                <a:cubicBezTo>
                  <a:pt x="3332" y="1212"/>
                  <a:pt x="3318" y="1212"/>
                  <a:pt x="3311" y="1213"/>
                </a:cubicBezTo>
                <a:cubicBezTo>
                  <a:pt x="3303" y="1213"/>
                  <a:pt x="3296" y="1212"/>
                  <a:pt x="3296" y="1210"/>
                </a:cubicBezTo>
                <a:cubicBezTo>
                  <a:pt x="3296" y="1209"/>
                  <a:pt x="3298" y="1207"/>
                  <a:pt x="3300" y="1207"/>
                </a:cubicBezTo>
                <a:cubicBezTo>
                  <a:pt x="3302" y="1207"/>
                  <a:pt x="3304" y="1205"/>
                  <a:pt x="3305" y="1203"/>
                </a:cubicBezTo>
                <a:cubicBezTo>
                  <a:pt x="3305" y="1200"/>
                  <a:pt x="3313" y="1196"/>
                  <a:pt x="3321" y="1193"/>
                </a:cubicBezTo>
                <a:cubicBezTo>
                  <a:pt x="3329" y="1190"/>
                  <a:pt x="3336" y="1186"/>
                  <a:pt x="3336" y="1184"/>
                </a:cubicBezTo>
                <a:cubicBezTo>
                  <a:pt x="3336" y="1181"/>
                  <a:pt x="3371" y="1181"/>
                  <a:pt x="3391" y="1184"/>
                </a:cubicBezTo>
                <a:cubicBezTo>
                  <a:pt x="3400" y="1186"/>
                  <a:pt x="3400" y="1186"/>
                  <a:pt x="3400" y="1186"/>
                </a:cubicBezTo>
                <a:cubicBezTo>
                  <a:pt x="3391" y="1189"/>
                  <a:pt x="3391" y="1189"/>
                  <a:pt x="3391" y="1189"/>
                </a:cubicBezTo>
                <a:cubicBezTo>
                  <a:pt x="3381" y="1192"/>
                  <a:pt x="3381" y="1192"/>
                  <a:pt x="3381" y="1192"/>
                </a:cubicBezTo>
                <a:cubicBezTo>
                  <a:pt x="3392" y="1192"/>
                  <a:pt x="3392" y="1192"/>
                  <a:pt x="3392" y="1192"/>
                </a:cubicBezTo>
                <a:cubicBezTo>
                  <a:pt x="3399" y="1192"/>
                  <a:pt x="3405" y="1193"/>
                  <a:pt x="3407" y="1195"/>
                </a:cubicBezTo>
                <a:cubicBezTo>
                  <a:pt x="3409" y="1198"/>
                  <a:pt x="3417" y="1198"/>
                  <a:pt x="3438" y="1193"/>
                </a:cubicBezTo>
                <a:cubicBezTo>
                  <a:pt x="3460" y="1188"/>
                  <a:pt x="3473" y="1187"/>
                  <a:pt x="3508" y="1189"/>
                </a:cubicBezTo>
                <a:cubicBezTo>
                  <a:pt x="3551" y="1191"/>
                  <a:pt x="3593" y="1186"/>
                  <a:pt x="3618" y="1177"/>
                </a:cubicBezTo>
                <a:cubicBezTo>
                  <a:pt x="3633" y="1171"/>
                  <a:pt x="3630" y="1166"/>
                  <a:pt x="3612" y="1169"/>
                </a:cubicBezTo>
                <a:cubicBezTo>
                  <a:pt x="3604" y="1170"/>
                  <a:pt x="3579" y="1173"/>
                  <a:pt x="3558" y="1175"/>
                </a:cubicBezTo>
                <a:cubicBezTo>
                  <a:pt x="3526" y="1178"/>
                  <a:pt x="3519" y="1178"/>
                  <a:pt x="3519" y="1174"/>
                </a:cubicBezTo>
                <a:cubicBezTo>
                  <a:pt x="3519" y="1170"/>
                  <a:pt x="3515" y="1170"/>
                  <a:pt x="3506" y="1172"/>
                </a:cubicBezTo>
                <a:cubicBezTo>
                  <a:pt x="3498" y="1173"/>
                  <a:pt x="3494" y="1173"/>
                  <a:pt x="3495" y="1171"/>
                </a:cubicBezTo>
                <a:cubicBezTo>
                  <a:pt x="3496" y="1168"/>
                  <a:pt x="3490" y="1168"/>
                  <a:pt x="3481" y="1169"/>
                </a:cubicBezTo>
                <a:cubicBezTo>
                  <a:pt x="3465" y="1171"/>
                  <a:pt x="3390" y="1176"/>
                  <a:pt x="3351" y="1177"/>
                </a:cubicBezTo>
                <a:cubicBezTo>
                  <a:pt x="3331" y="1178"/>
                  <a:pt x="3330" y="1178"/>
                  <a:pt x="3334" y="1173"/>
                </a:cubicBezTo>
                <a:cubicBezTo>
                  <a:pt x="3338" y="1169"/>
                  <a:pt x="3348" y="1167"/>
                  <a:pt x="3366" y="1165"/>
                </a:cubicBezTo>
                <a:cubicBezTo>
                  <a:pt x="3394" y="1163"/>
                  <a:pt x="3394" y="1163"/>
                  <a:pt x="3394" y="1163"/>
                </a:cubicBezTo>
                <a:cubicBezTo>
                  <a:pt x="3367" y="1163"/>
                  <a:pt x="3367" y="1163"/>
                  <a:pt x="3367" y="1163"/>
                </a:cubicBezTo>
                <a:cubicBezTo>
                  <a:pt x="3344" y="1164"/>
                  <a:pt x="3340" y="1163"/>
                  <a:pt x="3341" y="1158"/>
                </a:cubicBezTo>
                <a:cubicBezTo>
                  <a:pt x="3342" y="1154"/>
                  <a:pt x="3341" y="1153"/>
                  <a:pt x="3338" y="1156"/>
                </a:cubicBezTo>
                <a:cubicBezTo>
                  <a:pt x="3335" y="1157"/>
                  <a:pt x="3328" y="1159"/>
                  <a:pt x="3321" y="1160"/>
                </a:cubicBezTo>
                <a:cubicBezTo>
                  <a:pt x="3309" y="1162"/>
                  <a:pt x="3309" y="1162"/>
                  <a:pt x="3309" y="1162"/>
                </a:cubicBezTo>
                <a:cubicBezTo>
                  <a:pt x="3318" y="1157"/>
                  <a:pt x="3318" y="1157"/>
                  <a:pt x="3318" y="1157"/>
                </a:cubicBezTo>
                <a:cubicBezTo>
                  <a:pt x="3334" y="1149"/>
                  <a:pt x="3343" y="1142"/>
                  <a:pt x="3343" y="1137"/>
                </a:cubicBezTo>
                <a:cubicBezTo>
                  <a:pt x="3343" y="1134"/>
                  <a:pt x="3348" y="1129"/>
                  <a:pt x="3356" y="1126"/>
                </a:cubicBezTo>
                <a:cubicBezTo>
                  <a:pt x="3367" y="1122"/>
                  <a:pt x="3368" y="1120"/>
                  <a:pt x="3364" y="1117"/>
                </a:cubicBezTo>
                <a:cubicBezTo>
                  <a:pt x="3361" y="1115"/>
                  <a:pt x="3357" y="1116"/>
                  <a:pt x="3351" y="1118"/>
                </a:cubicBezTo>
                <a:cubicBezTo>
                  <a:pt x="3338" y="1125"/>
                  <a:pt x="3325" y="1125"/>
                  <a:pt x="3324" y="1118"/>
                </a:cubicBezTo>
                <a:cubicBezTo>
                  <a:pt x="3324" y="1114"/>
                  <a:pt x="3323" y="1113"/>
                  <a:pt x="3319" y="1115"/>
                </a:cubicBezTo>
                <a:cubicBezTo>
                  <a:pt x="3309" y="1121"/>
                  <a:pt x="3273" y="1133"/>
                  <a:pt x="3260" y="1135"/>
                </a:cubicBezTo>
                <a:cubicBezTo>
                  <a:pt x="3248" y="1138"/>
                  <a:pt x="3246" y="1137"/>
                  <a:pt x="3247" y="1133"/>
                </a:cubicBezTo>
                <a:cubicBezTo>
                  <a:pt x="3249" y="1128"/>
                  <a:pt x="3264" y="1116"/>
                  <a:pt x="3270" y="1116"/>
                </a:cubicBezTo>
                <a:cubicBezTo>
                  <a:pt x="3272" y="1116"/>
                  <a:pt x="3275" y="1114"/>
                  <a:pt x="3277" y="1112"/>
                </a:cubicBezTo>
                <a:cubicBezTo>
                  <a:pt x="3278" y="1109"/>
                  <a:pt x="3287" y="1105"/>
                  <a:pt x="3297" y="1102"/>
                </a:cubicBezTo>
                <a:cubicBezTo>
                  <a:pt x="3314" y="1097"/>
                  <a:pt x="3314" y="1097"/>
                  <a:pt x="3314" y="1097"/>
                </a:cubicBezTo>
                <a:cubicBezTo>
                  <a:pt x="3294" y="1097"/>
                  <a:pt x="3294" y="1097"/>
                  <a:pt x="3294" y="1097"/>
                </a:cubicBezTo>
                <a:cubicBezTo>
                  <a:pt x="3284" y="1097"/>
                  <a:pt x="3272" y="1097"/>
                  <a:pt x="3267" y="1097"/>
                </a:cubicBezTo>
                <a:cubicBezTo>
                  <a:pt x="3262" y="1097"/>
                  <a:pt x="3259" y="1096"/>
                  <a:pt x="3259" y="1092"/>
                </a:cubicBezTo>
                <a:cubicBezTo>
                  <a:pt x="3258" y="1089"/>
                  <a:pt x="3263" y="1087"/>
                  <a:pt x="3273" y="1085"/>
                </a:cubicBezTo>
                <a:cubicBezTo>
                  <a:pt x="3288" y="1082"/>
                  <a:pt x="3288" y="1082"/>
                  <a:pt x="3288" y="1082"/>
                </a:cubicBezTo>
                <a:cubicBezTo>
                  <a:pt x="3274" y="1081"/>
                  <a:pt x="3274" y="1081"/>
                  <a:pt x="3274" y="1081"/>
                </a:cubicBezTo>
                <a:cubicBezTo>
                  <a:pt x="3263" y="1081"/>
                  <a:pt x="3261" y="1079"/>
                  <a:pt x="3260" y="1073"/>
                </a:cubicBezTo>
                <a:cubicBezTo>
                  <a:pt x="3258" y="1065"/>
                  <a:pt x="3258" y="1065"/>
                  <a:pt x="3258" y="1065"/>
                </a:cubicBezTo>
                <a:cubicBezTo>
                  <a:pt x="3301" y="1065"/>
                  <a:pt x="3301" y="1065"/>
                  <a:pt x="3301" y="1065"/>
                </a:cubicBezTo>
                <a:cubicBezTo>
                  <a:pt x="3343" y="1064"/>
                  <a:pt x="3363" y="1060"/>
                  <a:pt x="3336" y="1057"/>
                </a:cubicBezTo>
                <a:cubicBezTo>
                  <a:pt x="3329" y="1056"/>
                  <a:pt x="3319" y="1055"/>
                  <a:pt x="3314" y="1054"/>
                </a:cubicBezTo>
                <a:cubicBezTo>
                  <a:pt x="3306" y="1052"/>
                  <a:pt x="3306" y="1052"/>
                  <a:pt x="3306" y="1052"/>
                </a:cubicBezTo>
                <a:cubicBezTo>
                  <a:pt x="3314" y="1057"/>
                  <a:pt x="3314" y="1057"/>
                  <a:pt x="3314" y="1057"/>
                </a:cubicBezTo>
                <a:cubicBezTo>
                  <a:pt x="3323" y="1062"/>
                  <a:pt x="3322" y="1062"/>
                  <a:pt x="3305" y="1061"/>
                </a:cubicBezTo>
                <a:cubicBezTo>
                  <a:pt x="3295" y="1061"/>
                  <a:pt x="3277" y="1059"/>
                  <a:pt x="3264" y="1058"/>
                </a:cubicBezTo>
                <a:cubicBezTo>
                  <a:pt x="3252" y="1057"/>
                  <a:pt x="3240" y="1057"/>
                  <a:pt x="3239" y="1058"/>
                </a:cubicBezTo>
                <a:cubicBezTo>
                  <a:pt x="3237" y="1059"/>
                  <a:pt x="3236" y="1059"/>
                  <a:pt x="3237" y="1057"/>
                </a:cubicBezTo>
                <a:cubicBezTo>
                  <a:pt x="3239" y="1053"/>
                  <a:pt x="3230" y="1053"/>
                  <a:pt x="3199" y="1055"/>
                </a:cubicBezTo>
                <a:cubicBezTo>
                  <a:pt x="3189" y="1055"/>
                  <a:pt x="3170" y="1055"/>
                  <a:pt x="3158" y="1053"/>
                </a:cubicBezTo>
                <a:cubicBezTo>
                  <a:pt x="3146" y="1052"/>
                  <a:pt x="3129" y="1050"/>
                  <a:pt x="3120" y="1050"/>
                </a:cubicBezTo>
                <a:cubicBezTo>
                  <a:pt x="3103" y="1048"/>
                  <a:pt x="3103" y="1048"/>
                  <a:pt x="3103" y="1048"/>
                </a:cubicBezTo>
                <a:cubicBezTo>
                  <a:pt x="3115" y="1043"/>
                  <a:pt x="3115" y="1043"/>
                  <a:pt x="3115" y="1043"/>
                </a:cubicBezTo>
                <a:cubicBezTo>
                  <a:pt x="3122" y="1041"/>
                  <a:pt x="3132" y="1036"/>
                  <a:pt x="3139" y="1032"/>
                </a:cubicBezTo>
                <a:cubicBezTo>
                  <a:pt x="3145" y="1029"/>
                  <a:pt x="3157" y="1026"/>
                  <a:pt x="3166" y="1025"/>
                </a:cubicBezTo>
                <a:cubicBezTo>
                  <a:pt x="3177" y="1024"/>
                  <a:pt x="3179" y="1023"/>
                  <a:pt x="3173" y="1022"/>
                </a:cubicBezTo>
                <a:cubicBezTo>
                  <a:pt x="3165" y="1020"/>
                  <a:pt x="3165" y="1020"/>
                  <a:pt x="3165" y="1020"/>
                </a:cubicBezTo>
                <a:cubicBezTo>
                  <a:pt x="3175" y="1015"/>
                  <a:pt x="3175" y="1015"/>
                  <a:pt x="3175" y="1015"/>
                </a:cubicBezTo>
                <a:cubicBezTo>
                  <a:pt x="3182" y="1011"/>
                  <a:pt x="3186" y="1011"/>
                  <a:pt x="3192" y="1014"/>
                </a:cubicBezTo>
                <a:cubicBezTo>
                  <a:pt x="3200" y="1018"/>
                  <a:pt x="3200" y="1018"/>
                  <a:pt x="3200" y="1018"/>
                </a:cubicBezTo>
                <a:cubicBezTo>
                  <a:pt x="3192" y="1020"/>
                  <a:pt x="3192" y="1020"/>
                  <a:pt x="3192" y="1020"/>
                </a:cubicBezTo>
                <a:cubicBezTo>
                  <a:pt x="3186" y="1022"/>
                  <a:pt x="3189" y="1023"/>
                  <a:pt x="3206" y="1025"/>
                </a:cubicBezTo>
                <a:cubicBezTo>
                  <a:pt x="3218" y="1026"/>
                  <a:pt x="3230" y="1027"/>
                  <a:pt x="3232" y="1026"/>
                </a:cubicBezTo>
                <a:cubicBezTo>
                  <a:pt x="3234" y="1026"/>
                  <a:pt x="3253" y="1027"/>
                  <a:pt x="3273" y="1028"/>
                </a:cubicBezTo>
                <a:cubicBezTo>
                  <a:pt x="3330" y="1032"/>
                  <a:pt x="3357" y="1033"/>
                  <a:pt x="3355" y="1030"/>
                </a:cubicBezTo>
                <a:cubicBezTo>
                  <a:pt x="3353" y="1029"/>
                  <a:pt x="3339" y="1027"/>
                  <a:pt x="3322" y="1025"/>
                </a:cubicBezTo>
                <a:cubicBezTo>
                  <a:pt x="3305" y="1023"/>
                  <a:pt x="3289" y="1020"/>
                  <a:pt x="3287" y="1018"/>
                </a:cubicBezTo>
                <a:cubicBezTo>
                  <a:pt x="3284" y="1016"/>
                  <a:pt x="3273" y="1015"/>
                  <a:pt x="3260" y="1015"/>
                </a:cubicBezTo>
                <a:cubicBezTo>
                  <a:pt x="3247" y="1016"/>
                  <a:pt x="3236" y="1015"/>
                  <a:pt x="3235" y="1014"/>
                </a:cubicBezTo>
                <a:cubicBezTo>
                  <a:pt x="3234" y="1013"/>
                  <a:pt x="3238" y="1009"/>
                  <a:pt x="3244" y="1004"/>
                </a:cubicBezTo>
                <a:cubicBezTo>
                  <a:pt x="3249" y="1000"/>
                  <a:pt x="3256" y="995"/>
                  <a:pt x="3258" y="993"/>
                </a:cubicBezTo>
                <a:cubicBezTo>
                  <a:pt x="3262" y="989"/>
                  <a:pt x="3262" y="988"/>
                  <a:pt x="3239" y="998"/>
                </a:cubicBezTo>
                <a:cubicBezTo>
                  <a:pt x="3233" y="1000"/>
                  <a:pt x="3223" y="1000"/>
                  <a:pt x="3211" y="998"/>
                </a:cubicBezTo>
                <a:cubicBezTo>
                  <a:pt x="3197" y="996"/>
                  <a:pt x="3191" y="996"/>
                  <a:pt x="3189" y="999"/>
                </a:cubicBezTo>
                <a:cubicBezTo>
                  <a:pt x="3187" y="1002"/>
                  <a:pt x="3180" y="1003"/>
                  <a:pt x="3171" y="1002"/>
                </a:cubicBezTo>
                <a:cubicBezTo>
                  <a:pt x="3162" y="1001"/>
                  <a:pt x="3153" y="1003"/>
                  <a:pt x="3143" y="1007"/>
                </a:cubicBezTo>
                <a:cubicBezTo>
                  <a:pt x="3124" y="1016"/>
                  <a:pt x="3110" y="1015"/>
                  <a:pt x="3109" y="1005"/>
                </a:cubicBezTo>
                <a:cubicBezTo>
                  <a:pt x="3109" y="1000"/>
                  <a:pt x="3107" y="998"/>
                  <a:pt x="3101" y="996"/>
                </a:cubicBezTo>
                <a:cubicBezTo>
                  <a:pt x="3097" y="996"/>
                  <a:pt x="3092" y="996"/>
                  <a:pt x="3090" y="997"/>
                </a:cubicBezTo>
                <a:cubicBezTo>
                  <a:pt x="3084" y="1000"/>
                  <a:pt x="3061" y="997"/>
                  <a:pt x="3061" y="993"/>
                </a:cubicBezTo>
                <a:cubicBezTo>
                  <a:pt x="3061" y="991"/>
                  <a:pt x="3064" y="989"/>
                  <a:pt x="3069" y="989"/>
                </a:cubicBezTo>
                <a:cubicBezTo>
                  <a:pt x="3078" y="988"/>
                  <a:pt x="3078" y="988"/>
                  <a:pt x="3078" y="988"/>
                </a:cubicBezTo>
                <a:cubicBezTo>
                  <a:pt x="3069" y="987"/>
                  <a:pt x="3069" y="987"/>
                  <a:pt x="3069" y="987"/>
                </a:cubicBezTo>
                <a:cubicBezTo>
                  <a:pt x="3064" y="986"/>
                  <a:pt x="3058" y="983"/>
                  <a:pt x="3056" y="979"/>
                </a:cubicBezTo>
                <a:cubicBezTo>
                  <a:pt x="3052" y="971"/>
                  <a:pt x="3048" y="971"/>
                  <a:pt x="3036" y="982"/>
                </a:cubicBezTo>
                <a:cubicBezTo>
                  <a:pt x="3026" y="991"/>
                  <a:pt x="3026" y="991"/>
                  <a:pt x="2994" y="989"/>
                </a:cubicBezTo>
                <a:cubicBezTo>
                  <a:pt x="2970" y="987"/>
                  <a:pt x="2962" y="985"/>
                  <a:pt x="2961" y="982"/>
                </a:cubicBezTo>
                <a:cubicBezTo>
                  <a:pt x="2961" y="975"/>
                  <a:pt x="2979" y="966"/>
                  <a:pt x="2989" y="967"/>
                </a:cubicBezTo>
                <a:cubicBezTo>
                  <a:pt x="2994" y="968"/>
                  <a:pt x="3008" y="969"/>
                  <a:pt x="3021" y="969"/>
                </a:cubicBezTo>
                <a:cubicBezTo>
                  <a:pt x="3034" y="970"/>
                  <a:pt x="3061" y="971"/>
                  <a:pt x="3081" y="972"/>
                </a:cubicBezTo>
                <a:cubicBezTo>
                  <a:pt x="3102" y="972"/>
                  <a:pt x="3121" y="973"/>
                  <a:pt x="3124" y="973"/>
                </a:cubicBezTo>
                <a:cubicBezTo>
                  <a:pt x="3143" y="973"/>
                  <a:pt x="3172" y="979"/>
                  <a:pt x="3183" y="985"/>
                </a:cubicBezTo>
                <a:cubicBezTo>
                  <a:pt x="3192" y="990"/>
                  <a:pt x="3200" y="992"/>
                  <a:pt x="3208" y="992"/>
                </a:cubicBezTo>
                <a:cubicBezTo>
                  <a:pt x="3220" y="991"/>
                  <a:pt x="3220" y="991"/>
                  <a:pt x="3211" y="989"/>
                </a:cubicBezTo>
                <a:cubicBezTo>
                  <a:pt x="3202" y="987"/>
                  <a:pt x="3202" y="987"/>
                  <a:pt x="3218" y="982"/>
                </a:cubicBezTo>
                <a:cubicBezTo>
                  <a:pt x="3235" y="976"/>
                  <a:pt x="3267" y="973"/>
                  <a:pt x="3335" y="971"/>
                </a:cubicBezTo>
                <a:cubicBezTo>
                  <a:pt x="3369" y="970"/>
                  <a:pt x="3380" y="969"/>
                  <a:pt x="3386" y="964"/>
                </a:cubicBezTo>
                <a:cubicBezTo>
                  <a:pt x="3393" y="959"/>
                  <a:pt x="3393" y="959"/>
                  <a:pt x="3393" y="959"/>
                </a:cubicBezTo>
                <a:cubicBezTo>
                  <a:pt x="3386" y="958"/>
                  <a:pt x="3386" y="958"/>
                  <a:pt x="3386" y="958"/>
                </a:cubicBezTo>
                <a:cubicBezTo>
                  <a:pt x="3381" y="957"/>
                  <a:pt x="3371" y="956"/>
                  <a:pt x="3363" y="955"/>
                </a:cubicBezTo>
                <a:cubicBezTo>
                  <a:pt x="3338" y="953"/>
                  <a:pt x="3336" y="951"/>
                  <a:pt x="3345" y="945"/>
                </a:cubicBezTo>
                <a:cubicBezTo>
                  <a:pt x="3359" y="935"/>
                  <a:pt x="3355" y="934"/>
                  <a:pt x="3305" y="934"/>
                </a:cubicBezTo>
                <a:cubicBezTo>
                  <a:pt x="3292" y="934"/>
                  <a:pt x="3272" y="934"/>
                  <a:pt x="3262" y="934"/>
                </a:cubicBezTo>
                <a:cubicBezTo>
                  <a:pt x="3246" y="935"/>
                  <a:pt x="3244" y="934"/>
                  <a:pt x="3246" y="930"/>
                </a:cubicBezTo>
                <a:cubicBezTo>
                  <a:pt x="3248" y="926"/>
                  <a:pt x="3247" y="925"/>
                  <a:pt x="3240" y="924"/>
                </a:cubicBezTo>
                <a:cubicBezTo>
                  <a:pt x="3236" y="924"/>
                  <a:pt x="3226" y="925"/>
                  <a:pt x="3219" y="927"/>
                </a:cubicBezTo>
                <a:cubicBezTo>
                  <a:pt x="3212" y="929"/>
                  <a:pt x="3191" y="930"/>
                  <a:pt x="3168" y="929"/>
                </a:cubicBezTo>
                <a:cubicBezTo>
                  <a:pt x="3147" y="928"/>
                  <a:pt x="3112" y="928"/>
                  <a:pt x="3091" y="928"/>
                </a:cubicBezTo>
                <a:cubicBezTo>
                  <a:pt x="3069" y="927"/>
                  <a:pt x="3052" y="926"/>
                  <a:pt x="3052" y="924"/>
                </a:cubicBezTo>
                <a:cubicBezTo>
                  <a:pt x="3052" y="923"/>
                  <a:pt x="3054" y="921"/>
                  <a:pt x="3057" y="921"/>
                </a:cubicBezTo>
                <a:cubicBezTo>
                  <a:pt x="3060" y="921"/>
                  <a:pt x="3062" y="919"/>
                  <a:pt x="3062" y="917"/>
                </a:cubicBezTo>
                <a:cubicBezTo>
                  <a:pt x="3062" y="915"/>
                  <a:pt x="3065" y="910"/>
                  <a:pt x="3068" y="905"/>
                </a:cubicBezTo>
                <a:cubicBezTo>
                  <a:pt x="3075" y="895"/>
                  <a:pt x="3075" y="895"/>
                  <a:pt x="3061" y="897"/>
                </a:cubicBezTo>
                <a:cubicBezTo>
                  <a:pt x="3055" y="897"/>
                  <a:pt x="3050" y="896"/>
                  <a:pt x="3049" y="894"/>
                </a:cubicBezTo>
                <a:cubicBezTo>
                  <a:pt x="3044" y="886"/>
                  <a:pt x="3222" y="890"/>
                  <a:pt x="3245" y="899"/>
                </a:cubicBezTo>
                <a:cubicBezTo>
                  <a:pt x="3251" y="901"/>
                  <a:pt x="3256" y="901"/>
                  <a:pt x="3256" y="900"/>
                </a:cubicBezTo>
                <a:cubicBezTo>
                  <a:pt x="3256" y="898"/>
                  <a:pt x="3258" y="897"/>
                  <a:pt x="3260" y="898"/>
                </a:cubicBezTo>
                <a:cubicBezTo>
                  <a:pt x="3267" y="900"/>
                  <a:pt x="3305" y="901"/>
                  <a:pt x="3301" y="900"/>
                </a:cubicBezTo>
                <a:cubicBezTo>
                  <a:pt x="3299" y="899"/>
                  <a:pt x="3291" y="897"/>
                  <a:pt x="3282" y="895"/>
                </a:cubicBezTo>
                <a:cubicBezTo>
                  <a:pt x="3271" y="893"/>
                  <a:pt x="3267" y="891"/>
                  <a:pt x="3269" y="889"/>
                </a:cubicBezTo>
                <a:cubicBezTo>
                  <a:pt x="3271" y="888"/>
                  <a:pt x="3265" y="887"/>
                  <a:pt x="3256" y="889"/>
                </a:cubicBezTo>
                <a:cubicBezTo>
                  <a:pt x="3245" y="891"/>
                  <a:pt x="3239" y="890"/>
                  <a:pt x="3239" y="888"/>
                </a:cubicBezTo>
                <a:cubicBezTo>
                  <a:pt x="3239" y="886"/>
                  <a:pt x="3230" y="884"/>
                  <a:pt x="3220" y="884"/>
                </a:cubicBezTo>
                <a:cubicBezTo>
                  <a:pt x="3210" y="883"/>
                  <a:pt x="3189" y="881"/>
                  <a:pt x="3174" y="880"/>
                </a:cubicBezTo>
                <a:cubicBezTo>
                  <a:pt x="3159" y="879"/>
                  <a:pt x="3124" y="878"/>
                  <a:pt x="3097" y="878"/>
                </a:cubicBezTo>
                <a:cubicBezTo>
                  <a:pt x="3070" y="878"/>
                  <a:pt x="3045" y="876"/>
                  <a:pt x="3042" y="874"/>
                </a:cubicBezTo>
                <a:cubicBezTo>
                  <a:pt x="3039" y="872"/>
                  <a:pt x="3030" y="872"/>
                  <a:pt x="3021" y="874"/>
                </a:cubicBezTo>
                <a:cubicBezTo>
                  <a:pt x="3011" y="875"/>
                  <a:pt x="3005" y="875"/>
                  <a:pt x="3005" y="873"/>
                </a:cubicBezTo>
                <a:cubicBezTo>
                  <a:pt x="3005" y="869"/>
                  <a:pt x="3018" y="865"/>
                  <a:pt x="3036" y="864"/>
                </a:cubicBezTo>
                <a:cubicBezTo>
                  <a:pt x="3044" y="863"/>
                  <a:pt x="3053" y="862"/>
                  <a:pt x="3056" y="860"/>
                </a:cubicBezTo>
                <a:cubicBezTo>
                  <a:pt x="3063" y="858"/>
                  <a:pt x="3064" y="850"/>
                  <a:pt x="3058" y="848"/>
                </a:cubicBezTo>
                <a:cubicBezTo>
                  <a:pt x="3055" y="846"/>
                  <a:pt x="3056" y="845"/>
                  <a:pt x="3058" y="842"/>
                </a:cubicBezTo>
                <a:cubicBezTo>
                  <a:pt x="3061" y="839"/>
                  <a:pt x="3058" y="838"/>
                  <a:pt x="3043" y="840"/>
                </a:cubicBezTo>
                <a:cubicBezTo>
                  <a:pt x="3033" y="840"/>
                  <a:pt x="3020" y="841"/>
                  <a:pt x="3015" y="841"/>
                </a:cubicBezTo>
                <a:cubicBezTo>
                  <a:pt x="3005" y="841"/>
                  <a:pt x="3005" y="841"/>
                  <a:pt x="3010" y="835"/>
                </a:cubicBezTo>
                <a:cubicBezTo>
                  <a:pt x="3015" y="830"/>
                  <a:pt x="3015" y="830"/>
                  <a:pt x="3003" y="833"/>
                </a:cubicBezTo>
                <a:cubicBezTo>
                  <a:pt x="2986" y="836"/>
                  <a:pt x="2891" y="841"/>
                  <a:pt x="2889" y="839"/>
                </a:cubicBezTo>
                <a:cubicBezTo>
                  <a:pt x="2888" y="837"/>
                  <a:pt x="2892" y="831"/>
                  <a:pt x="2897" y="824"/>
                </a:cubicBezTo>
                <a:cubicBezTo>
                  <a:pt x="2906" y="814"/>
                  <a:pt x="2909" y="812"/>
                  <a:pt x="2916" y="813"/>
                </a:cubicBezTo>
                <a:cubicBezTo>
                  <a:pt x="2921" y="814"/>
                  <a:pt x="2940" y="814"/>
                  <a:pt x="2959" y="813"/>
                </a:cubicBezTo>
                <a:cubicBezTo>
                  <a:pt x="2977" y="812"/>
                  <a:pt x="3010" y="812"/>
                  <a:pt x="3032" y="812"/>
                </a:cubicBezTo>
                <a:cubicBezTo>
                  <a:pt x="3054" y="813"/>
                  <a:pt x="3096" y="814"/>
                  <a:pt x="3124" y="815"/>
                </a:cubicBezTo>
                <a:cubicBezTo>
                  <a:pt x="3191" y="816"/>
                  <a:pt x="3257" y="823"/>
                  <a:pt x="3282" y="832"/>
                </a:cubicBezTo>
                <a:cubicBezTo>
                  <a:pt x="3285" y="833"/>
                  <a:pt x="3288" y="832"/>
                  <a:pt x="3288" y="831"/>
                </a:cubicBezTo>
                <a:cubicBezTo>
                  <a:pt x="3288" y="829"/>
                  <a:pt x="3277" y="825"/>
                  <a:pt x="3265" y="822"/>
                </a:cubicBezTo>
                <a:cubicBezTo>
                  <a:pt x="3242" y="817"/>
                  <a:pt x="3242" y="817"/>
                  <a:pt x="3242" y="817"/>
                </a:cubicBezTo>
                <a:cubicBezTo>
                  <a:pt x="3256" y="812"/>
                  <a:pt x="3256" y="812"/>
                  <a:pt x="3256" y="812"/>
                </a:cubicBezTo>
                <a:cubicBezTo>
                  <a:pt x="3268" y="808"/>
                  <a:pt x="3265" y="808"/>
                  <a:pt x="3227" y="810"/>
                </a:cubicBezTo>
                <a:cubicBezTo>
                  <a:pt x="3196" y="811"/>
                  <a:pt x="3183" y="810"/>
                  <a:pt x="3173" y="806"/>
                </a:cubicBezTo>
                <a:cubicBezTo>
                  <a:pt x="3162" y="802"/>
                  <a:pt x="3147" y="801"/>
                  <a:pt x="3100" y="803"/>
                </a:cubicBezTo>
                <a:cubicBezTo>
                  <a:pt x="3068" y="804"/>
                  <a:pt x="3035" y="804"/>
                  <a:pt x="3026" y="803"/>
                </a:cubicBezTo>
                <a:cubicBezTo>
                  <a:pt x="3018" y="802"/>
                  <a:pt x="3014" y="800"/>
                  <a:pt x="3017" y="800"/>
                </a:cubicBezTo>
                <a:cubicBezTo>
                  <a:pt x="3020" y="799"/>
                  <a:pt x="3024" y="797"/>
                  <a:pt x="3026" y="794"/>
                </a:cubicBezTo>
                <a:cubicBezTo>
                  <a:pt x="3028" y="791"/>
                  <a:pt x="3031" y="788"/>
                  <a:pt x="3033" y="788"/>
                </a:cubicBezTo>
                <a:cubicBezTo>
                  <a:pt x="3035" y="788"/>
                  <a:pt x="3037" y="787"/>
                  <a:pt x="3037" y="785"/>
                </a:cubicBezTo>
                <a:cubicBezTo>
                  <a:pt x="3038" y="781"/>
                  <a:pt x="3072" y="765"/>
                  <a:pt x="3087" y="762"/>
                </a:cubicBezTo>
                <a:cubicBezTo>
                  <a:pt x="3095" y="761"/>
                  <a:pt x="3102" y="758"/>
                  <a:pt x="3102" y="757"/>
                </a:cubicBezTo>
                <a:cubicBezTo>
                  <a:pt x="3103" y="755"/>
                  <a:pt x="3107" y="753"/>
                  <a:pt x="3112" y="753"/>
                </a:cubicBezTo>
                <a:cubicBezTo>
                  <a:pt x="3116" y="753"/>
                  <a:pt x="3120" y="751"/>
                  <a:pt x="3121" y="750"/>
                </a:cubicBezTo>
                <a:cubicBezTo>
                  <a:pt x="3123" y="745"/>
                  <a:pt x="3141" y="741"/>
                  <a:pt x="3149" y="745"/>
                </a:cubicBezTo>
                <a:cubicBezTo>
                  <a:pt x="3158" y="749"/>
                  <a:pt x="3252" y="763"/>
                  <a:pt x="3261" y="762"/>
                </a:cubicBezTo>
                <a:cubicBezTo>
                  <a:pt x="3264" y="762"/>
                  <a:pt x="3259" y="760"/>
                  <a:pt x="3250" y="758"/>
                </a:cubicBezTo>
                <a:cubicBezTo>
                  <a:pt x="3241" y="756"/>
                  <a:pt x="3230" y="753"/>
                  <a:pt x="3225" y="751"/>
                </a:cubicBezTo>
                <a:cubicBezTo>
                  <a:pt x="3217" y="748"/>
                  <a:pt x="3217" y="748"/>
                  <a:pt x="3217" y="748"/>
                </a:cubicBezTo>
                <a:cubicBezTo>
                  <a:pt x="3225" y="747"/>
                  <a:pt x="3225" y="747"/>
                  <a:pt x="3225" y="747"/>
                </a:cubicBezTo>
                <a:cubicBezTo>
                  <a:pt x="3232" y="746"/>
                  <a:pt x="3232" y="746"/>
                  <a:pt x="3227" y="744"/>
                </a:cubicBezTo>
                <a:cubicBezTo>
                  <a:pt x="3224" y="742"/>
                  <a:pt x="3219" y="741"/>
                  <a:pt x="3215" y="741"/>
                </a:cubicBezTo>
                <a:cubicBezTo>
                  <a:pt x="3209" y="741"/>
                  <a:pt x="3209" y="742"/>
                  <a:pt x="3212" y="745"/>
                </a:cubicBezTo>
                <a:cubicBezTo>
                  <a:pt x="3217" y="749"/>
                  <a:pt x="3210" y="748"/>
                  <a:pt x="3183" y="740"/>
                </a:cubicBezTo>
                <a:cubicBezTo>
                  <a:pt x="3165" y="736"/>
                  <a:pt x="3165" y="736"/>
                  <a:pt x="3165" y="736"/>
                </a:cubicBezTo>
                <a:cubicBezTo>
                  <a:pt x="3174" y="725"/>
                  <a:pt x="3174" y="725"/>
                  <a:pt x="3174" y="725"/>
                </a:cubicBezTo>
                <a:cubicBezTo>
                  <a:pt x="3179" y="720"/>
                  <a:pt x="3184" y="711"/>
                  <a:pt x="3186" y="705"/>
                </a:cubicBezTo>
                <a:cubicBezTo>
                  <a:pt x="3187" y="699"/>
                  <a:pt x="3190" y="694"/>
                  <a:pt x="3191" y="694"/>
                </a:cubicBezTo>
                <a:cubicBezTo>
                  <a:pt x="3193" y="694"/>
                  <a:pt x="3193" y="692"/>
                  <a:pt x="3191" y="689"/>
                </a:cubicBezTo>
                <a:cubicBezTo>
                  <a:pt x="3183" y="679"/>
                  <a:pt x="3195" y="679"/>
                  <a:pt x="3217" y="689"/>
                </a:cubicBezTo>
                <a:cubicBezTo>
                  <a:pt x="3223" y="692"/>
                  <a:pt x="3232" y="696"/>
                  <a:pt x="3236" y="697"/>
                </a:cubicBezTo>
                <a:cubicBezTo>
                  <a:pt x="3244" y="698"/>
                  <a:pt x="3242" y="697"/>
                  <a:pt x="3229" y="691"/>
                </a:cubicBezTo>
                <a:cubicBezTo>
                  <a:pt x="3223" y="689"/>
                  <a:pt x="3223" y="688"/>
                  <a:pt x="3226" y="685"/>
                </a:cubicBezTo>
                <a:cubicBezTo>
                  <a:pt x="3229" y="683"/>
                  <a:pt x="3228" y="682"/>
                  <a:pt x="3223" y="682"/>
                </a:cubicBezTo>
                <a:cubicBezTo>
                  <a:pt x="3219" y="682"/>
                  <a:pt x="3211" y="680"/>
                  <a:pt x="3205" y="676"/>
                </a:cubicBezTo>
                <a:cubicBezTo>
                  <a:pt x="3194" y="670"/>
                  <a:pt x="3194" y="670"/>
                  <a:pt x="3194" y="670"/>
                </a:cubicBezTo>
                <a:cubicBezTo>
                  <a:pt x="3202" y="670"/>
                  <a:pt x="3202" y="670"/>
                  <a:pt x="3202" y="670"/>
                </a:cubicBezTo>
                <a:cubicBezTo>
                  <a:pt x="3206" y="669"/>
                  <a:pt x="3214" y="670"/>
                  <a:pt x="3220" y="672"/>
                </a:cubicBezTo>
                <a:cubicBezTo>
                  <a:pt x="3239" y="678"/>
                  <a:pt x="3278" y="685"/>
                  <a:pt x="3278" y="682"/>
                </a:cubicBezTo>
                <a:cubicBezTo>
                  <a:pt x="3278" y="680"/>
                  <a:pt x="3281" y="679"/>
                  <a:pt x="3284" y="679"/>
                </a:cubicBezTo>
                <a:cubicBezTo>
                  <a:pt x="3293" y="678"/>
                  <a:pt x="3293" y="673"/>
                  <a:pt x="3285" y="671"/>
                </a:cubicBezTo>
                <a:cubicBezTo>
                  <a:pt x="3273" y="667"/>
                  <a:pt x="3281" y="666"/>
                  <a:pt x="3302" y="668"/>
                </a:cubicBezTo>
                <a:cubicBezTo>
                  <a:pt x="3313" y="669"/>
                  <a:pt x="3347" y="671"/>
                  <a:pt x="3377" y="672"/>
                </a:cubicBezTo>
                <a:cubicBezTo>
                  <a:pt x="3407" y="674"/>
                  <a:pt x="3435" y="676"/>
                  <a:pt x="3439" y="676"/>
                </a:cubicBezTo>
                <a:cubicBezTo>
                  <a:pt x="3446" y="678"/>
                  <a:pt x="3446" y="678"/>
                  <a:pt x="3438" y="673"/>
                </a:cubicBezTo>
                <a:cubicBezTo>
                  <a:pt x="3427" y="666"/>
                  <a:pt x="3428" y="661"/>
                  <a:pt x="3439" y="663"/>
                </a:cubicBezTo>
                <a:cubicBezTo>
                  <a:pt x="3455" y="666"/>
                  <a:pt x="3445" y="661"/>
                  <a:pt x="3423" y="655"/>
                </a:cubicBezTo>
                <a:cubicBezTo>
                  <a:pt x="3398" y="648"/>
                  <a:pt x="3355" y="643"/>
                  <a:pt x="3353" y="646"/>
                </a:cubicBezTo>
                <a:cubicBezTo>
                  <a:pt x="3352" y="647"/>
                  <a:pt x="3354" y="648"/>
                  <a:pt x="3357" y="647"/>
                </a:cubicBezTo>
                <a:cubicBezTo>
                  <a:pt x="3368" y="647"/>
                  <a:pt x="3367" y="654"/>
                  <a:pt x="3357" y="655"/>
                </a:cubicBezTo>
                <a:cubicBezTo>
                  <a:pt x="3346" y="656"/>
                  <a:pt x="3346" y="656"/>
                  <a:pt x="3346" y="656"/>
                </a:cubicBezTo>
                <a:cubicBezTo>
                  <a:pt x="3357" y="658"/>
                  <a:pt x="3357" y="658"/>
                  <a:pt x="3357" y="658"/>
                </a:cubicBezTo>
                <a:cubicBezTo>
                  <a:pt x="3363" y="658"/>
                  <a:pt x="3345" y="660"/>
                  <a:pt x="3316" y="661"/>
                </a:cubicBezTo>
                <a:cubicBezTo>
                  <a:pt x="3272" y="662"/>
                  <a:pt x="3260" y="661"/>
                  <a:pt x="3235" y="655"/>
                </a:cubicBezTo>
                <a:cubicBezTo>
                  <a:pt x="3219" y="651"/>
                  <a:pt x="3205" y="646"/>
                  <a:pt x="3203" y="643"/>
                </a:cubicBezTo>
                <a:cubicBezTo>
                  <a:pt x="3201" y="641"/>
                  <a:pt x="3191" y="637"/>
                  <a:pt x="3181" y="634"/>
                </a:cubicBezTo>
                <a:cubicBezTo>
                  <a:pt x="3170" y="632"/>
                  <a:pt x="3156" y="628"/>
                  <a:pt x="3150" y="624"/>
                </a:cubicBezTo>
                <a:cubicBezTo>
                  <a:pt x="3132" y="615"/>
                  <a:pt x="3117" y="611"/>
                  <a:pt x="3104" y="613"/>
                </a:cubicBezTo>
                <a:cubicBezTo>
                  <a:pt x="3095" y="615"/>
                  <a:pt x="3092" y="614"/>
                  <a:pt x="3091" y="609"/>
                </a:cubicBezTo>
                <a:cubicBezTo>
                  <a:pt x="3089" y="601"/>
                  <a:pt x="3095" y="601"/>
                  <a:pt x="3118" y="608"/>
                </a:cubicBezTo>
                <a:cubicBezTo>
                  <a:pt x="3128" y="612"/>
                  <a:pt x="3144" y="614"/>
                  <a:pt x="3154" y="614"/>
                </a:cubicBezTo>
                <a:cubicBezTo>
                  <a:pt x="3163" y="614"/>
                  <a:pt x="3173" y="614"/>
                  <a:pt x="3176" y="616"/>
                </a:cubicBezTo>
                <a:cubicBezTo>
                  <a:pt x="3190" y="624"/>
                  <a:pt x="3221" y="637"/>
                  <a:pt x="3229" y="638"/>
                </a:cubicBezTo>
                <a:cubicBezTo>
                  <a:pt x="3240" y="640"/>
                  <a:pt x="3237" y="639"/>
                  <a:pt x="3213" y="627"/>
                </a:cubicBezTo>
                <a:cubicBezTo>
                  <a:pt x="3201" y="622"/>
                  <a:pt x="3198" y="619"/>
                  <a:pt x="3196" y="610"/>
                </a:cubicBezTo>
                <a:cubicBezTo>
                  <a:pt x="3195" y="604"/>
                  <a:pt x="3192" y="595"/>
                  <a:pt x="3190" y="590"/>
                </a:cubicBezTo>
                <a:cubicBezTo>
                  <a:pt x="3185" y="581"/>
                  <a:pt x="3185" y="581"/>
                  <a:pt x="3185" y="581"/>
                </a:cubicBezTo>
                <a:cubicBezTo>
                  <a:pt x="3196" y="580"/>
                  <a:pt x="3196" y="580"/>
                  <a:pt x="3196" y="580"/>
                </a:cubicBezTo>
                <a:cubicBezTo>
                  <a:pt x="3202" y="580"/>
                  <a:pt x="3220" y="584"/>
                  <a:pt x="3236" y="589"/>
                </a:cubicBezTo>
                <a:cubicBezTo>
                  <a:pt x="3266" y="597"/>
                  <a:pt x="3283" y="599"/>
                  <a:pt x="3280" y="594"/>
                </a:cubicBezTo>
                <a:cubicBezTo>
                  <a:pt x="3279" y="592"/>
                  <a:pt x="3274" y="590"/>
                  <a:pt x="3267" y="589"/>
                </a:cubicBezTo>
                <a:cubicBezTo>
                  <a:pt x="3258" y="588"/>
                  <a:pt x="3248" y="583"/>
                  <a:pt x="3240" y="575"/>
                </a:cubicBezTo>
                <a:cubicBezTo>
                  <a:pt x="3239" y="575"/>
                  <a:pt x="3240" y="573"/>
                  <a:pt x="3241" y="572"/>
                </a:cubicBezTo>
                <a:cubicBezTo>
                  <a:pt x="3243" y="570"/>
                  <a:pt x="3238" y="569"/>
                  <a:pt x="3230" y="569"/>
                </a:cubicBezTo>
                <a:cubicBezTo>
                  <a:pt x="3222" y="569"/>
                  <a:pt x="3210" y="567"/>
                  <a:pt x="3203" y="565"/>
                </a:cubicBezTo>
                <a:cubicBezTo>
                  <a:pt x="3191" y="561"/>
                  <a:pt x="3139" y="550"/>
                  <a:pt x="3121" y="548"/>
                </a:cubicBezTo>
                <a:cubicBezTo>
                  <a:pt x="3110" y="547"/>
                  <a:pt x="3104" y="540"/>
                  <a:pt x="3111" y="535"/>
                </a:cubicBezTo>
                <a:cubicBezTo>
                  <a:pt x="3113" y="533"/>
                  <a:pt x="3117" y="533"/>
                  <a:pt x="3120" y="536"/>
                </a:cubicBezTo>
                <a:cubicBezTo>
                  <a:pt x="3127" y="541"/>
                  <a:pt x="3131" y="540"/>
                  <a:pt x="3131" y="534"/>
                </a:cubicBezTo>
                <a:cubicBezTo>
                  <a:pt x="3130" y="531"/>
                  <a:pt x="3128" y="529"/>
                  <a:pt x="3125" y="529"/>
                </a:cubicBezTo>
                <a:cubicBezTo>
                  <a:pt x="3122" y="529"/>
                  <a:pt x="3119" y="527"/>
                  <a:pt x="3119" y="524"/>
                </a:cubicBezTo>
                <a:cubicBezTo>
                  <a:pt x="3119" y="520"/>
                  <a:pt x="3123" y="519"/>
                  <a:pt x="3141" y="520"/>
                </a:cubicBezTo>
                <a:cubicBezTo>
                  <a:pt x="3167" y="520"/>
                  <a:pt x="3223" y="524"/>
                  <a:pt x="3227" y="525"/>
                </a:cubicBezTo>
                <a:cubicBezTo>
                  <a:pt x="3229" y="526"/>
                  <a:pt x="3233" y="524"/>
                  <a:pt x="3237" y="521"/>
                </a:cubicBezTo>
                <a:cubicBezTo>
                  <a:pt x="3242" y="517"/>
                  <a:pt x="3242" y="516"/>
                  <a:pt x="3238" y="516"/>
                </a:cubicBezTo>
                <a:cubicBezTo>
                  <a:pt x="3236" y="516"/>
                  <a:pt x="3234" y="515"/>
                  <a:pt x="3234" y="512"/>
                </a:cubicBezTo>
                <a:cubicBezTo>
                  <a:pt x="3234" y="503"/>
                  <a:pt x="3233" y="499"/>
                  <a:pt x="3227" y="500"/>
                </a:cubicBezTo>
                <a:cubicBezTo>
                  <a:pt x="3221" y="500"/>
                  <a:pt x="3220" y="512"/>
                  <a:pt x="3226" y="515"/>
                </a:cubicBezTo>
                <a:cubicBezTo>
                  <a:pt x="3228" y="516"/>
                  <a:pt x="3217" y="516"/>
                  <a:pt x="3201" y="515"/>
                </a:cubicBezTo>
                <a:cubicBezTo>
                  <a:pt x="3185" y="515"/>
                  <a:pt x="3159" y="515"/>
                  <a:pt x="3143" y="516"/>
                </a:cubicBezTo>
                <a:cubicBezTo>
                  <a:pt x="3120" y="517"/>
                  <a:pt x="3114" y="517"/>
                  <a:pt x="3114" y="513"/>
                </a:cubicBezTo>
                <a:cubicBezTo>
                  <a:pt x="3115" y="510"/>
                  <a:pt x="3113" y="509"/>
                  <a:pt x="3107" y="509"/>
                </a:cubicBezTo>
                <a:cubicBezTo>
                  <a:pt x="3102" y="510"/>
                  <a:pt x="3099" y="508"/>
                  <a:pt x="3099" y="505"/>
                </a:cubicBezTo>
                <a:cubicBezTo>
                  <a:pt x="3099" y="502"/>
                  <a:pt x="3100" y="499"/>
                  <a:pt x="3101" y="499"/>
                </a:cubicBezTo>
                <a:cubicBezTo>
                  <a:pt x="3107" y="499"/>
                  <a:pt x="3104" y="489"/>
                  <a:pt x="3096" y="481"/>
                </a:cubicBezTo>
                <a:cubicBezTo>
                  <a:pt x="3092" y="476"/>
                  <a:pt x="3089" y="472"/>
                  <a:pt x="3089" y="471"/>
                </a:cubicBezTo>
                <a:cubicBezTo>
                  <a:pt x="3090" y="470"/>
                  <a:pt x="3097" y="467"/>
                  <a:pt x="3105" y="463"/>
                </a:cubicBezTo>
                <a:cubicBezTo>
                  <a:pt x="3120" y="457"/>
                  <a:pt x="3120" y="457"/>
                  <a:pt x="3120" y="457"/>
                </a:cubicBezTo>
                <a:cubicBezTo>
                  <a:pt x="3099" y="460"/>
                  <a:pt x="3099" y="460"/>
                  <a:pt x="3099" y="460"/>
                </a:cubicBezTo>
                <a:cubicBezTo>
                  <a:pt x="3087" y="461"/>
                  <a:pt x="3077" y="461"/>
                  <a:pt x="3076" y="459"/>
                </a:cubicBezTo>
                <a:cubicBezTo>
                  <a:pt x="3075" y="457"/>
                  <a:pt x="3077" y="457"/>
                  <a:pt x="3079" y="458"/>
                </a:cubicBezTo>
                <a:cubicBezTo>
                  <a:pt x="3083" y="460"/>
                  <a:pt x="3083" y="459"/>
                  <a:pt x="3078" y="453"/>
                </a:cubicBezTo>
                <a:cubicBezTo>
                  <a:pt x="3071" y="445"/>
                  <a:pt x="3070" y="442"/>
                  <a:pt x="3073" y="432"/>
                </a:cubicBezTo>
                <a:cubicBezTo>
                  <a:pt x="3076" y="426"/>
                  <a:pt x="3069" y="421"/>
                  <a:pt x="3040" y="410"/>
                </a:cubicBezTo>
                <a:cubicBezTo>
                  <a:pt x="3035" y="408"/>
                  <a:pt x="3031" y="405"/>
                  <a:pt x="3031" y="403"/>
                </a:cubicBezTo>
                <a:cubicBezTo>
                  <a:pt x="3031" y="402"/>
                  <a:pt x="3028" y="400"/>
                  <a:pt x="3025" y="399"/>
                </a:cubicBezTo>
                <a:cubicBezTo>
                  <a:pt x="3021" y="398"/>
                  <a:pt x="3026" y="398"/>
                  <a:pt x="3036" y="398"/>
                </a:cubicBezTo>
                <a:cubicBezTo>
                  <a:pt x="3046" y="399"/>
                  <a:pt x="3056" y="401"/>
                  <a:pt x="3059" y="402"/>
                </a:cubicBezTo>
                <a:cubicBezTo>
                  <a:pt x="3069" y="408"/>
                  <a:pt x="3069" y="400"/>
                  <a:pt x="3060" y="384"/>
                </a:cubicBezTo>
                <a:cubicBezTo>
                  <a:pt x="3051" y="368"/>
                  <a:pt x="3051" y="368"/>
                  <a:pt x="3051" y="368"/>
                </a:cubicBezTo>
                <a:cubicBezTo>
                  <a:pt x="3060" y="367"/>
                  <a:pt x="3060" y="367"/>
                  <a:pt x="3060" y="367"/>
                </a:cubicBezTo>
                <a:cubicBezTo>
                  <a:pt x="3069" y="366"/>
                  <a:pt x="3069" y="366"/>
                  <a:pt x="3069" y="366"/>
                </a:cubicBezTo>
                <a:cubicBezTo>
                  <a:pt x="3059" y="363"/>
                  <a:pt x="3059" y="363"/>
                  <a:pt x="3059" y="363"/>
                </a:cubicBezTo>
                <a:cubicBezTo>
                  <a:pt x="3047" y="359"/>
                  <a:pt x="3031" y="348"/>
                  <a:pt x="3023" y="338"/>
                </a:cubicBezTo>
                <a:cubicBezTo>
                  <a:pt x="3018" y="331"/>
                  <a:pt x="3018" y="331"/>
                  <a:pt x="3018" y="331"/>
                </a:cubicBezTo>
                <a:cubicBezTo>
                  <a:pt x="3029" y="333"/>
                  <a:pt x="3029" y="333"/>
                  <a:pt x="3029" y="333"/>
                </a:cubicBezTo>
                <a:cubicBezTo>
                  <a:pt x="3041" y="334"/>
                  <a:pt x="3063" y="335"/>
                  <a:pt x="3149" y="335"/>
                </a:cubicBezTo>
                <a:cubicBezTo>
                  <a:pt x="3183" y="336"/>
                  <a:pt x="3211" y="336"/>
                  <a:pt x="3214" y="337"/>
                </a:cubicBezTo>
                <a:cubicBezTo>
                  <a:pt x="3216" y="338"/>
                  <a:pt x="3230" y="339"/>
                  <a:pt x="3244" y="339"/>
                </a:cubicBezTo>
                <a:cubicBezTo>
                  <a:pt x="3258" y="339"/>
                  <a:pt x="3274" y="341"/>
                  <a:pt x="3280" y="342"/>
                </a:cubicBezTo>
                <a:cubicBezTo>
                  <a:pt x="3287" y="344"/>
                  <a:pt x="3292" y="344"/>
                  <a:pt x="3294" y="342"/>
                </a:cubicBezTo>
                <a:cubicBezTo>
                  <a:pt x="3296" y="340"/>
                  <a:pt x="3301" y="338"/>
                  <a:pt x="3305" y="337"/>
                </a:cubicBezTo>
                <a:cubicBezTo>
                  <a:pt x="3313" y="335"/>
                  <a:pt x="3313" y="335"/>
                  <a:pt x="3303" y="335"/>
                </a:cubicBezTo>
                <a:cubicBezTo>
                  <a:pt x="3298" y="335"/>
                  <a:pt x="3284" y="333"/>
                  <a:pt x="3273" y="331"/>
                </a:cubicBezTo>
                <a:cubicBezTo>
                  <a:pt x="3250" y="326"/>
                  <a:pt x="3142" y="322"/>
                  <a:pt x="3108" y="323"/>
                </a:cubicBezTo>
                <a:cubicBezTo>
                  <a:pt x="3099" y="324"/>
                  <a:pt x="3072" y="323"/>
                  <a:pt x="3048" y="322"/>
                </a:cubicBezTo>
                <a:cubicBezTo>
                  <a:pt x="3003" y="319"/>
                  <a:pt x="2997" y="317"/>
                  <a:pt x="2983" y="300"/>
                </a:cubicBezTo>
                <a:cubicBezTo>
                  <a:pt x="2979" y="296"/>
                  <a:pt x="2975" y="293"/>
                  <a:pt x="2972" y="293"/>
                </a:cubicBezTo>
                <a:cubicBezTo>
                  <a:pt x="2970" y="293"/>
                  <a:pt x="2961" y="289"/>
                  <a:pt x="2952" y="285"/>
                </a:cubicBezTo>
                <a:cubicBezTo>
                  <a:pt x="2938" y="277"/>
                  <a:pt x="2937" y="276"/>
                  <a:pt x="2942" y="275"/>
                </a:cubicBezTo>
                <a:cubicBezTo>
                  <a:pt x="2950" y="273"/>
                  <a:pt x="2979" y="286"/>
                  <a:pt x="2983" y="292"/>
                </a:cubicBezTo>
                <a:cubicBezTo>
                  <a:pt x="2984" y="294"/>
                  <a:pt x="2988" y="295"/>
                  <a:pt x="2992" y="295"/>
                </a:cubicBezTo>
                <a:cubicBezTo>
                  <a:pt x="2998" y="294"/>
                  <a:pt x="2998" y="294"/>
                  <a:pt x="2994" y="293"/>
                </a:cubicBezTo>
                <a:cubicBezTo>
                  <a:pt x="2991" y="292"/>
                  <a:pt x="2985" y="289"/>
                  <a:pt x="2981" y="286"/>
                </a:cubicBezTo>
                <a:cubicBezTo>
                  <a:pt x="2967" y="274"/>
                  <a:pt x="2926" y="258"/>
                  <a:pt x="2914" y="259"/>
                </a:cubicBezTo>
                <a:cubicBezTo>
                  <a:pt x="2907" y="259"/>
                  <a:pt x="2892" y="256"/>
                  <a:pt x="2877" y="250"/>
                </a:cubicBezTo>
                <a:cubicBezTo>
                  <a:pt x="2849" y="239"/>
                  <a:pt x="2837" y="239"/>
                  <a:pt x="2749" y="241"/>
                </a:cubicBezTo>
                <a:cubicBezTo>
                  <a:pt x="2721" y="242"/>
                  <a:pt x="2678" y="242"/>
                  <a:pt x="2653" y="242"/>
                </a:cubicBezTo>
                <a:cubicBezTo>
                  <a:pt x="2552" y="238"/>
                  <a:pt x="2472" y="240"/>
                  <a:pt x="2326" y="246"/>
                </a:cubicBezTo>
                <a:cubicBezTo>
                  <a:pt x="2242" y="250"/>
                  <a:pt x="2162" y="252"/>
                  <a:pt x="2147" y="252"/>
                </a:cubicBezTo>
                <a:cubicBezTo>
                  <a:pt x="2133" y="251"/>
                  <a:pt x="2113" y="252"/>
                  <a:pt x="2103" y="252"/>
                </a:cubicBezTo>
                <a:cubicBezTo>
                  <a:pt x="1987" y="263"/>
                  <a:pt x="1606" y="277"/>
                  <a:pt x="1606" y="271"/>
                </a:cubicBezTo>
                <a:cubicBezTo>
                  <a:pt x="1606" y="269"/>
                  <a:pt x="1604" y="269"/>
                  <a:pt x="1603" y="271"/>
                </a:cubicBezTo>
                <a:cubicBezTo>
                  <a:pt x="1601" y="272"/>
                  <a:pt x="1583" y="275"/>
                  <a:pt x="1564" y="276"/>
                </a:cubicBezTo>
                <a:cubicBezTo>
                  <a:pt x="1544" y="277"/>
                  <a:pt x="1511" y="280"/>
                  <a:pt x="1489" y="283"/>
                </a:cubicBezTo>
                <a:cubicBezTo>
                  <a:pt x="1408" y="291"/>
                  <a:pt x="1353" y="295"/>
                  <a:pt x="1352" y="292"/>
                </a:cubicBezTo>
                <a:cubicBezTo>
                  <a:pt x="1352" y="290"/>
                  <a:pt x="1351" y="289"/>
                  <a:pt x="1350" y="290"/>
                </a:cubicBezTo>
                <a:cubicBezTo>
                  <a:pt x="1349" y="291"/>
                  <a:pt x="1347" y="291"/>
                  <a:pt x="1346" y="289"/>
                </a:cubicBezTo>
                <a:cubicBezTo>
                  <a:pt x="1344" y="287"/>
                  <a:pt x="1346" y="285"/>
                  <a:pt x="1349" y="285"/>
                </a:cubicBezTo>
                <a:cubicBezTo>
                  <a:pt x="1351" y="285"/>
                  <a:pt x="1356" y="282"/>
                  <a:pt x="1360" y="279"/>
                </a:cubicBezTo>
                <a:cubicBezTo>
                  <a:pt x="1363" y="276"/>
                  <a:pt x="1368" y="274"/>
                  <a:pt x="1371" y="274"/>
                </a:cubicBezTo>
                <a:cubicBezTo>
                  <a:pt x="1375" y="274"/>
                  <a:pt x="1381" y="273"/>
                  <a:pt x="1384" y="270"/>
                </a:cubicBezTo>
                <a:cubicBezTo>
                  <a:pt x="1395" y="264"/>
                  <a:pt x="1462" y="251"/>
                  <a:pt x="1482" y="252"/>
                </a:cubicBezTo>
                <a:cubicBezTo>
                  <a:pt x="1522" y="254"/>
                  <a:pt x="1562" y="253"/>
                  <a:pt x="1560" y="251"/>
                </a:cubicBezTo>
                <a:cubicBezTo>
                  <a:pt x="1558" y="247"/>
                  <a:pt x="1601" y="241"/>
                  <a:pt x="1636" y="239"/>
                </a:cubicBezTo>
                <a:cubicBezTo>
                  <a:pt x="1653" y="238"/>
                  <a:pt x="1659" y="237"/>
                  <a:pt x="1656" y="235"/>
                </a:cubicBezTo>
                <a:cubicBezTo>
                  <a:pt x="1654" y="233"/>
                  <a:pt x="1644" y="232"/>
                  <a:pt x="1635" y="232"/>
                </a:cubicBezTo>
                <a:cubicBezTo>
                  <a:pt x="1625" y="233"/>
                  <a:pt x="1618" y="232"/>
                  <a:pt x="1619" y="230"/>
                </a:cubicBezTo>
                <a:cubicBezTo>
                  <a:pt x="1620" y="229"/>
                  <a:pt x="1618" y="226"/>
                  <a:pt x="1615" y="226"/>
                </a:cubicBezTo>
                <a:cubicBezTo>
                  <a:pt x="1612" y="225"/>
                  <a:pt x="1609" y="226"/>
                  <a:pt x="1609" y="227"/>
                </a:cubicBezTo>
                <a:cubicBezTo>
                  <a:pt x="1608" y="230"/>
                  <a:pt x="1476" y="239"/>
                  <a:pt x="1474" y="236"/>
                </a:cubicBezTo>
                <a:cubicBezTo>
                  <a:pt x="1471" y="233"/>
                  <a:pt x="1541" y="225"/>
                  <a:pt x="1604" y="222"/>
                </a:cubicBezTo>
                <a:cubicBezTo>
                  <a:pt x="1641" y="220"/>
                  <a:pt x="1671" y="217"/>
                  <a:pt x="1670" y="216"/>
                </a:cubicBezTo>
                <a:cubicBezTo>
                  <a:pt x="1669" y="215"/>
                  <a:pt x="1672" y="214"/>
                  <a:pt x="1677" y="215"/>
                </a:cubicBezTo>
                <a:cubicBezTo>
                  <a:pt x="1682" y="216"/>
                  <a:pt x="1685" y="216"/>
                  <a:pt x="1685" y="213"/>
                </a:cubicBezTo>
                <a:cubicBezTo>
                  <a:pt x="1685" y="209"/>
                  <a:pt x="1681" y="208"/>
                  <a:pt x="1676" y="209"/>
                </a:cubicBezTo>
                <a:cubicBezTo>
                  <a:pt x="1667" y="212"/>
                  <a:pt x="1534" y="219"/>
                  <a:pt x="1533" y="217"/>
                </a:cubicBezTo>
                <a:cubicBezTo>
                  <a:pt x="1530" y="211"/>
                  <a:pt x="1607" y="198"/>
                  <a:pt x="1662" y="195"/>
                </a:cubicBezTo>
                <a:cubicBezTo>
                  <a:pt x="1710" y="193"/>
                  <a:pt x="1710" y="193"/>
                  <a:pt x="1686" y="191"/>
                </a:cubicBezTo>
                <a:cubicBezTo>
                  <a:pt x="1661" y="188"/>
                  <a:pt x="1661" y="188"/>
                  <a:pt x="1661" y="188"/>
                </a:cubicBezTo>
                <a:cubicBezTo>
                  <a:pt x="1683" y="184"/>
                  <a:pt x="1683" y="184"/>
                  <a:pt x="1683" y="184"/>
                </a:cubicBezTo>
                <a:cubicBezTo>
                  <a:pt x="1695" y="182"/>
                  <a:pt x="1719" y="180"/>
                  <a:pt x="1736" y="179"/>
                </a:cubicBezTo>
                <a:cubicBezTo>
                  <a:pt x="1772" y="177"/>
                  <a:pt x="1797" y="173"/>
                  <a:pt x="1788" y="169"/>
                </a:cubicBezTo>
                <a:cubicBezTo>
                  <a:pt x="1785" y="168"/>
                  <a:pt x="1769" y="168"/>
                  <a:pt x="1753" y="170"/>
                </a:cubicBezTo>
                <a:cubicBezTo>
                  <a:pt x="1736" y="172"/>
                  <a:pt x="1684" y="175"/>
                  <a:pt x="1636" y="176"/>
                </a:cubicBezTo>
                <a:cubicBezTo>
                  <a:pt x="1551" y="178"/>
                  <a:pt x="1549" y="178"/>
                  <a:pt x="1547" y="171"/>
                </a:cubicBezTo>
                <a:cubicBezTo>
                  <a:pt x="1545" y="164"/>
                  <a:pt x="1545" y="164"/>
                  <a:pt x="1543" y="172"/>
                </a:cubicBezTo>
                <a:cubicBezTo>
                  <a:pt x="1542" y="176"/>
                  <a:pt x="1540" y="178"/>
                  <a:pt x="1538" y="177"/>
                </a:cubicBezTo>
                <a:cubicBezTo>
                  <a:pt x="1536" y="176"/>
                  <a:pt x="1534" y="177"/>
                  <a:pt x="1533" y="178"/>
                </a:cubicBezTo>
                <a:cubicBezTo>
                  <a:pt x="1532" y="183"/>
                  <a:pt x="1473" y="189"/>
                  <a:pt x="1473" y="185"/>
                </a:cubicBezTo>
                <a:cubicBezTo>
                  <a:pt x="1473" y="184"/>
                  <a:pt x="1475" y="182"/>
                  <a:pt x="1478" y="182"/>
                </a:cubicBezTo>
                <a:cubicBezTo>
                  <a:pt x="1481" y="182"/>
                  <a:pt x="1484" y="180"/>
                  <a:pt x="1484" y="178"/>
                </a:cubicBezTo>
                <a:cubicBezTo>
                  <a:pt x="1484" y="177"/>
                  <a:pt x="1488" y="175"/>
                  <a:pt x="1493" y="175"/>
                </a:cubicBezTo>
                <a:cubicBezTo>
                  <a:pt x="1498" y="174"/>
                  <a:pt x="1503" y="172"/>
                  <a:pt x="1504" y="170"/>
                </a:cubicBezTo>
                <a:cubicBezTo>
                  <a:pt x="1505" y="168"/>
                  <a:pt x="1502" y="167"/>
                  <a:pt x="1498" y="167"/>
                </a:cubicBezTo>
                <a:cubicBezTo>
                  <a:pt x="1493" y="167"/>
                  <a:pt x="1484" y="167"/>
                  <a:pt x="1478" y="168"/>
                </a:cubicBezTo>
                <a:cubicBezTo>
                  <a:pt x="1471" y="168"/>
                  <a:pt x="1456" y="169"/>
                  <a:pt x="1444" y="171"/>
                </a:cubicBezTo>
                <a:cubicBezTo>
                  <a:pt x="1429" y="174"/>
                  <a:pt x="1424" y="174"/>
                  <a:pt x="1427" y="171"/>
                </a:cubicBezTo>
                <a:cubicBezTo>
                  <a:pt x="1432" y="168"/>
                  <a:pt x="1432" y="168"/>
                  <a:pt x="1425" y="168"/>
                </a:cubicBezTo>
                <a:cubicBezTo>
                  <a:pt x="1420" y="168"/>
                  <a:pt x="1418" y="170"/>
                  <a:pt x="1419" y="172"/>
                </a:cubicBezTo>
                <a:cubicBezTo>
                  <a:pt x="1421" y="174"/>
                  <a:pt x="1405" y="173"/>
                  <a:pt x="1401" y="170"/>
                </a:cubicBezTo>
                <a:cubicBezTo>
                  <a:pt x="1396" y="165"/>
                  <a:pt x="1412" y="162"/>
                  <a:pt x="1461" y="157"/>
                </a:cubicBezTo>
                <a:cubicBezTo>
                  <a:pt x="1496" y="154"/>
                  <a:pt x="1500" y="154"/>
                  <a:pt x="1495" y="159"/>
                </a:cubicBezTo>
                <a:cubicBezTo>
                  <a:pt x="1490" y="164"/>
                  <a:pt x="1491" y="164"/>
                  <a:pt x="1499" y="164"/>
                </a:cubicBezTo>
                <a:cubicBezTo>
                  <a:pt x="1504" y="164"/>
                  <a:pt x="1508" y="162"/>
                  <a:pt x="1507" y="160"/>
                </a:cubicBezTo>
                <a:cubicBezTo>
                  <a:pt x="1507" y="155"/>
                  <a:pt x="1533" y="151"/>
                  <a:pt x="1540" y="155"/>
                </a:cubicBezTo>
                <a:cubicBezTo>
                  <a:pt x="1547" y="158"/>
                  <a:pt x="1547" y="158"/>
                  <a:pt x="1541" y="153"/>
                </a:cubicBezTo>
                <a:cubicBezTo>
                  <a:pt x="1536" y="149"/>
                  <a:pt x="1537" y="148"/>
                  <a:pt x="1558" y="147"/>
                </a:cubicBezTo>
                <a:cubicBezTo>
                  <a:pt x="1573" y="146"/>
                  <a:pt x="1578" y="147"/>
                  <a:pt x="1575" y="150"/>
                </a:cubicBezTo>
                <a:cubicBezTo>
                  <a:pt x="1572" y="152"/>
                  <a:pt x="1573" y="153"/>
                  <a:pt x="1579" y="153"/>
                </a:cubicBezTo>
                <a:cubicBezTo>
                  <a:pt x="1584" y="153"/>
                  <a:pt x="1586" y="151"/>
                  <a:pt x="1585" y="149"/>
                </a:cubicBezTo>
                <a:cubicBezTo>
                  <a:pt x="1583" y="146"/>
                  <a:pt x="1584" y="146"/>
                  <a:pt x="1589" y="149"/>
                </a:cubicBezTo>
                <a:cubicBezTo>
                  <a:pt x="1592" y="151"/>
                  <a:pt x="1596" y="151"/>
                  <a:pt x="1598" y="150"/>
                </a:cubicBezTo>
                <a:cubicBezTo>
                  <a:pt x="1602" y="146"/>
                  <a:pt x="1619" y="145"/>
                  <a:pt x="1638" y="148"/>
                </a:cubicBezTo>
                <a:cubicBezTo>
                  <a:pt x="1656" y="150"/>
                  <a:pt x="1656" y="150"/>
                  <a:pt x="1648" y="155"/>
                </a:cubicBezTo>
                <a:cubicBezTo>
                  <a:pt x="1638" y="161"/>
                  <a:pt x="1646" y="161"/>
                  <a:pt x="1658" y="155"/>
                </a:cubicBezTo>
                <a:cubicBezTo>
                  <a:pt x="1664" y="152"/>
                  <a:pt x="1665" y="150"/>
                  <a:pt x="1662" y="148"/>
                </a:cubicBezTo>
                <a:cubicBezTo>
                  <a:pt x="1660" y="146"/>
                  <a:pt x="1663" y="145"/>
                  <a:pt x="1671" y="144"/>
                </a:cubicBezTo>
                <a:cubicBezTo>
                  <a:pt x="1683" y="143"/>
                  <a:pt x="1683" y="143"/>
                  <a:pt x="1683" y="143"/>
                </a:cubicBezTo>
                <a:cubicBezTo>
                  <a:pt x="1672" y="141"/>
                  <a:pt x="1672" y="141"/>
                  <a:pt x="1672" y="141"/>
                </a:cubicBezTo>
                <a:cubicBezTo>
                  <a:pt x="1650" y="138"/>
                  <a:pt x="1673" y="133"/>
                  <a:pt x="1736" y="128"/>
                </a:cubicBezTo>
                <a:cubicBezTo>
                  <a:pt x="1794" y="123"/>
                  <a:pt x="1796" y="122"/>
                  <a:pt x="1769" y="121"/>
                </a:cubicBezTo>
                <a:cubicBezTo>
                  <a:pt x="1754" y="121"/>
                  <a:pt x="1695" y="123"/>
                  <a:pt x="1639" y="128"/>
                </a:cubicBezTo>
                <a:cubicBezTo>
                  <a:pt x="1497" y="138"/>
                  <a:pt x="1457" y="134"/>
                  <a:pt x="1561" y="120"/>
                </a:cubicBezTo>
                <a:cubicBezTo>
                  <a:pt x="1601" y="114"/>
                  <a:pt x="1617" y="110"/>
                  <a:pt x="1600" y="110"/>
                </a:cubicBezTo>
                <a:cubicBezTo>
                  <a:pt x="1597" y="110"/>
                  <a:pt x="1586" y="110"/>
                  <a:pt x="1576" y="110"/>
                </a:cubicBezTo>
                <a:cubicBezTo>
                  <a:pt x="1566" y="110"/>
                  <a:pt x="1557" y="111"/>
                  <a:pt x="1555" y="114"/>
                </a:cubicBezTo>
                <a:cubicBezTo>
                  <a:pt x="1552" y="117"/>
                  <a:pt x="1551" y="117"/>
                  <a:pt x="1549" y="114"/>
                </a:cubicBezTo>
                <a:cubicBezTo>
                  <a:pt x="1547" y="110"/>
                  <a:pt x="1535" y="110"/>
                  <a:pt x="1532" y="115"/>
                </a:cubicBezTo>
                <a:cubicBezTo>
                  <a:pt x="1532" y="116"/>
                  <a:pt x="1526" y="118"/>
                  <a:pt x="1519" y="120"/>
                </a:cubicBezTo>
                <a:cubicBezTo>
                  <a:pt x="1510" y="122"/>
                  <a:pt x="1508" y="121"/>
                  <a:pt x="1512" y="119"/>
                </a:cubicBezTo>
                <a:cubicBezTo>
                  <a:pt x="1517" y="116"/>
                  <a:pt x="1517" y="115"/>
                  <a:pt x="1510" y="115"/>
                </a:cubicBezTo>
                <a:cubicBezTo>
                  <a:pt x="1502" y="116"/>
                  <a:pt x="1498" y="121"/>
                  <a:pt x="1503" y="124"/>
                </a:cubicBezTo>
                <a:cubicBezTo>
                  <a:pt x="1505" y="124"/>
                  <a:pt x="1503" y="125"/>
                  <a:pt x="1498" y="126"/>
                </a:cubicBezTo>
                <a:cubicBezTo>
                  <a:pt x="1489" y="127"/>
                  <a:pt x="1486" y="122"/>
                  <a:pt x="1492" y="119"/>
                </a:cubicBezTo>
                <a:cubicBezTo>
                  <a:pt x="1494" y="118"/>
                  <a:pt x="1493" y="118"/>
                  <a:pt x="1490" y="119"/>
                </a:cubicBezTo>
                <a:cubicBezTo>
                  <a:pt x="1482" y="122"/>
                  <a:pt x="1466" y="122"/>
                  <a:pt x="1464" y="118"/>
                </a:cubicBezTo>
                <a:cubicBezTo>
                  <a:pt x="1464" y="117"/>
                  <a:pt x="1459" y="115"/>
                  <a:pt x="1455" y="115"/>
                </a:cubicBezTo>
                <a:cubicBezTo>
                  <a:pt x="1451" y="116"/>
                  <a:pt x="1449" y="117"/>
                  <a:pt x="1450" y="119"/>
                </a:cubicBezTo>
                <a:cubicBezTo>
                  <a:pt x="1451" y="121"/>
                  <a:pt x="1453" y="122"/>
                  <a:pt x="1456" y="121"/>
                </a:cubicBezTo>
                <a:cubicBezTo>
                  <a:pt x="1459" y="120"/>
                  <a:pt x="1463" y="121"/>
                  <a:pt x="1466" y="123"/>
                </a:cubicBezTo>
                <a:cubicBezTo>
                  <a:pt x="1471" y="128"/>
                  <a:pt x="1471" y="128"/>
                  <a:pt x="1461" y="127"/>
                </a:cubicBezTo>
                <a:cubicBezTo>
                  <a:pt x="1454" y="126"/>
                  <a:pt x="1445" y="125"/>
                  <a:pt x="1440" y="124"/>
                </a:cubicBezTo>
                <a:cubicBezTo>
                  <a:pt x="1433" y="122"/>
                  <a:pt x="1431" y="123"/>
                  <a:pt x="1433" y="126"/>
                </a:cubicBezTo>
                <a:cubicBezTo>
                  <a:pt x="1435" y="129"/>
                  <a:pt x="1434" y="130"/>
                  <a:pt x="1431" y="129"/>
                </a:cubicBezTo>
                <a:cubicBezTo>
                  <a:pt x="1428" y="127"/>
                  <a:pt x="1420" y="127"/>
                  <a:pt x="1412" y="127"/>
                </a:cubicBezTo>
                <a:cubicBezTo>
                  <a:pt x="1395" y="127"/>
                  <a:pt x="1399" y="126"/>
                  <a:pt x="1424" y="121"/>
                </a:cubicBezTo>
                <a:cubicBezTo>
                  <a:pt x="1454" y="116"/>
                  <a:pt x="1442" y="112"/>
                  <a:pt x="1402" y="113"/>
                </a:cubicBezTo>
                <a:cubicBezTo>
                  <a:pt x="1369" y="115"/>
                  <a:pt x="1367" y="114"/>
                  <a:pt x="1384" y="112"/>
                </a:cubicBezTo>
                <a:cubicBezTo>
                  <a:pt x="1396" y="110"/>
                  <a:pt x="1415" y="109"/>
                  <a:pt x="1427" y="110"/>
                </a:cubicBezTo>
                <a:cubicBezTo>
                  <a:pt x="1439" y="111"/>
                  <a:pt x="1449" y="111"/>
                  <a:pt x="1450" y="110"/>
                </a:cubicBezTo>
                <a:cubicBezTo>
                  <a:pt x="1454" y="107"/>
                  <a:pt x="1492" y="102"/>
                  <a:pt x="1493" y="105"/>
                </a:cubicBezTo>
                <a:cubicBezTo>
                  <a:pt x="1494" y="106"/>
                  <a:pt x="1514" y="105"/>
                  <a:pt x="1536" y="103"/>
                </a:cubicBezTo>
                <a:cubicBezTo>
                  <a:pt x="1558" y="101"/>
                  <a:pt x="1592" y="97"/>
                  <a:pt x="1611" y="96"/>
                </a:cubicBezTo>
                <a:cubicBezTo>
                  <a:pt x="1635" y="94"/>
                  <a:pt x="1639" y="93"/>
                  <a:pt x="1626" y="93"/>
                </a:cubicBezTo>
                <a:cubicBezTo>
                  <a:pt x="1614" y="93"/>
                  <a:pt x="1608" y="91"/>
                  <a:pt x="1610" y="89"/>
                </a:cubicBezTo>
                <a:cubicBezTo>
                  <a:pt x="1617" y="84"/>
                  <a:pt x="1594" y="82"/>
                  <a:pt x="1555" y="86"/>
                </a:cubicBezTo>
                <a:cubicBezTo>
                  <a:pt x="1524" y="89"/>
                  <a:pt x="1456" y="90"/>
                  <a:pt x="1470" y="87"/>
                </a:cubicBezTo>
                <a:cubicBezTo>
                  <a:pt x="1478" y="85"/>
                  <a:pt x="1473" y="79"/>
                  <a:pt x="1465" y="80"/>
                </a:cubicBezTo>
                <a:cubicBezTo>
                  <a:pt x="1461" y="81"/>
                  <a:pt x="1457" y="84"/>
                  <a:pt x="1457" y="86"/>
                </a:cubicBezTo>
                <a:cubicBezTo>
                  <a:pt x="1457" y="89"/>
                  <a:pt x="1451" y="91"/>
                  <a:pt x="1433" y="92"/>
                </a:cubicBezTo>
                <a:cubicBezTo>
                  <a:pt x="1420" y="93"/>
                  <a:pt x="1400" y="95"/>
                  <a:pt x="1388" y="96"/>
                </a:cubicBezTo>
                <a:cubicBezTo>
                  <a:pt x="1374" y="98"/>
                  <a:pt x="1367" y="98"/>
                  <a:pt x="1370" y="96"/>
                </a:cubicBezTo>
                <a:cubicBezTo>
                  <a:pt x="1372" y="93"/>
                  <a:pt x="1372" y="92"/>
                  <a:pt x="1368" y="90"/>
                </a:cubicBezTo>
                <a:cubicBezTo>
                  <a:pt x="1362" y="88"/>
                  <a:pt x="1358" y="88"/>
                  <a:pt x="1360" y="92"/>
                </a:cubicBezTo>
                <a:cubicBezTo>
                  <a:pt x="1361" y="93"/>
                  <a:pt x="1360" y="96"/>
                  <a:pt x="1358" y="98"/>
                </a:cubicBezTo>
                <a:cubicBezTo>
                  <a:pt x="1353" y="104"/>
                  <a:pt x="1275" y="117"/>
                  <a:pt x="1226" y="120"/>
                </a:cubicBezTo>
                <a:cubicBezTo>
                  <a:pt x="1211" y="121"/>
                  <a:pt x="1211" y="121"/>
                  <a:pt x="1222" y="123"/>
                </a:cubicBezTo>
                <a:cubicBezTo>
                  <a:pt x="1233" y="125"/>
                  <a:pt x="1233" y="125"/>
                  <a:pt x="1233" y="125"/>
                </a:cubicBezTo>
                <a:cubicBezTo>
                  <a:pt x="1224" y="127"/>
                  <a:pt x="1224" y="127"/>
                  <a:pt x="1224" y="127"/>
                </a:cubicBezTo>
                <a:cubicBezTo>
                  <a:pt x="1219" y="128"/>
                  <a:pt x="1192" y="130"/>
                  <a:pt x="1165" y="131"/>
                </a:cubicBezTo>
                <a:cubicBezTo>
                  <a:pt x="1129" y="133"/>
                  <a:pt x="1115" y="133"/>
                  <a:pt x="1113" y="130"/>
                </a:cubicBezTo>
                <a:cubicBezTo>
                  <a:pt x="1111" y="128"/>
                  <a:pt x="1104" y="125"/>
                  <a:pt x="1098" y="124"/>
                </a:cubicBezTo>
                <a:cubicBezTo>
                  <a:pt x="1085" y="122"/>
                  <a:pt x="1085" y="122"/>
                  <a:pt x="1085" y="122"/>
                </a:cubicBezTo>
                <a:cubicBezTo>
                  <a:pt x="1103" y="118"/>
                  <a:pt x="1103" y="118"/>
                  <a:pt x="1103" y="118"/>
                </a:cubicBezTo>
                <a:cubicBezTo>
                  <a:pt x="1114" y="116"/>
                  <a:pt x="1124" y="114"/>
                  <a:pt x="1126" y="112"/>
                </a:cubicBezTo>
                <a:cubicBezTo>
                  <a:pt x="1129" y="111"/>
                  <a:pt x="1130" y="111"/>
                  <a:pt x="1129" y="114"/>
                </a:cubicBezTo>
                <a:cubicBezTo>
                  <a:pt x="1128" y="116"/>
                  <a:pt x="1131" y="118"/>
                  <a:pt x="1136" y="119"/>
                </a:cubicBezTo>
                <a:cubicBezTo>
                  <a:pt x="1150" y="123"/>
                  <a:pt x="1200" y="121"/>
                  <a:pt x="1207" y="117"/>
                </a:cubicBezTo>
                <a:cubicBezTo>
                  <a:pt x="1210" y="115"/>
                  <a:pt x="1220" y="111"/>
                  <a:pt x="1227" y="109"/>
                </a:cubicBezTo>
                <a:cubicBezTo>
                  <a:pt x="1234" y="107"/>
                  <a:pt x="1250" y="103"/>
                  <a:pt x="1262" y="100"/>
                </a:cubicBezTo>
                <a:cubicBezTo>
                  <a:pt x="1274" y="96"/>
                  <a:pt x="1300" y="92"/>
                  <a:pt x="1319" y="89"/>
                </a:cubicBezTo>
                <a:cubicBezTo>
                  <a:pt x="1352" y="85"/>
                  <a:pt x="1368" y="81"/>
                  <a:pt x="1408" y="67"/>
                </a:cubicBezTo>
                <a:cubicBezTo>
                  <a:pt x="1417" y="64"/>
                  <a:pt x="1428" y="61"/>
                  <a:pt x="1432" y="59"/>
                </a:cubicBezTo>
                <a:cubicBezTo>
                  <a:pt x="1441" y="57"/>
                  <a:pt x="1445" y="53"/>
                  <a:pt x="1439" y="54"/>
                </a:cubicBezTo>
                <a:cubicBezTo>
                  <a:pt x="1437" y="54"/>
                  <a:pt x="1427" y="57"/>
                  <a:pt x="1418" y="61"/>
                </a:cubicBezTo>
                <a:cubicBezTo>
                  <a:pt x="1408" y="64"/>
                  <a:pt x="1395" y="67"/>
                  <a:pt x="1388" y="68"/>
                </a:cubicBezTo>
                <a:cubicBezTo>
                  <a:pt x="1381" y="69"/>
                  <a:pt x="1375" y="70"/>
                  <a:pt x="1374" y="72"/>
                </a:cubicBezTo>
                <a:cubicBezTo>
                  <a:pt x="1373" y="73"/>
                  <a:pt x="1360" y="76"/>
                  <a:pt x="1344" y="77"/>
                </a:cubicBezTo>
                <a:cubicBezTo>
                  <a:pt x="1329" y="79"/>
                  <a:pt x="1313" y="81"/>
                  <a:pt x="1309" y="83"/>
                </a:cubicBezTo>
                <a:cubicBezTo>
                  <a:pt x="1305" y="84"/>
                  <a:pt x="1301" y="84"/>
                  <a:pt x="1300" y="82"/>
                </a:cubicBezTo>
                <a:cubicBezTo>
                  <a:pt x="1299" y="80"/>
                  <a:pt x="1298" y="78"/>
                  <a:pt x="1298" y="78"/>
                </a:cubicBezTo>
                <a:cubicBezTo>
                  <a:pt x="1299" y="78"/>
                  <a:pt x="1305" y="77"/>
                  <a:pt x="1313" y="75"/>
                </a:cubicBezTo>
                <a:cubicBezTo>
                  <a:pt x="1320" y="74"/>
                  <a:pt x="1329" y="70"/>
                  <a:pt x="1333" y="67"/>
                </a:cubicBezTo>
                <a:cubicBezTo>
                  <a:pt x="1337" y="65"/>
                  <a:pt x="1346" y="62"/>
                  <a:pt x="1352" y="62"/>
                </a:cubicBezTo>
                <a:cubicBezTo>
                  <a:pt x="1358" y="61"/>
                  <a:pt x="1363" y="59"/>
                  <a:pt x="1364" y="56"/>
                </a:cubicBezTo>
                <a:cubicBezTo>
                  <a:pt x="1368" y="49"/>
                  <a:pt x="1412" y="38"/>
                  <a:pt x="1446" y="36"/>
                </a:cubicBezTo>
                <a:cubicBezTo>
                  <a:pt x="1464" y="35"/>
                  <a:pt x="1480" y="33"/>
                  <a:pt x="1483" y="31"/>
                </a:cubicBezTo>
                <a:cubicBezTo>
                  <a:pt x="1486" y="29"/>
                  <a:pt x="1471" y="29"/>
                  <a:pt x="1448" y="31"/>
                </a:cubicBezTo>
                <a:cubicBezTo>
                  <a:pt x="1408" y="35"/>
                  <a:pt x="1407" y="35"/>
                  <a:pt x="1420" y="29"/>
                </a:cubicBezTo>
                <a:cubicBezTo>
                  <a:pt x="1427" y="26"/>
                  <a:pt x="1438" y="23"/>
                  <a:pt x="1444" y="23"/>
                </a:cubicBezTo>
                <a:cubicBezTo>
                  <a:pt x="1449" y="22"/>
                  <a:pt x="1454" y="20"/>
                  <a:pt x="1455" y="18"/>
                </a:cubicBezTo>
                <a:cubicBezTo>
                  <a:pt x="1457" y="15"/>
                  <a:pt x="1453" y="15"/>
                  <a:pt x="1441" y="17"/>
                </a:cubicBezTo>
                <a:cubicBezTo>
                  <a:pt x="1431" y="18"/>
                  <a:pt x="1427" y="18"/>
                  <a:pt x="1429" y="16"/>
                </a:cubicBezTo>
                <a:cubicBezTo>
                  <a:pt x="1431" y="15"/>
                  <a:pt x="1441" y="12"/>
                  <a:pt x="1450" y="10"/>
                </a:cubicBezTo>
                <a:cubicBezTo>
                  <a:pt x="1459" y="9"/>
                  <a:pt x="1469" y="7"/>
                  <a:pt x="1473" y="5"/>
                </a:cubicBezTo>
                <a:cubicBezTo>
                  <a:pt x="1476" y="4"/>
                  <a:pt x="1483" y="5"/>
                  <a:pt x="1487" y="6"/>
                </a:cubicBezTo>
                <a:cubicBezTo>
                  <a:pt x="1492" y="8"/>
                  <a:pt x="1496" y="8"/>
                  <a:pt x="1498" y="6"/>
                </a:cubicBezTo>
                <a:cubicBezTo>
                  <a:pt x="1500" y="4"/>
                  <a:pt x="1505" y="2"/>
                  <a:pt x="1510" y="1"/>
                </a:cubicBezTo>
                <a:cubicBezTo>
                  <a:pt x="1516" y="0"/>
                  <a:pt x="1504" y="0"/>
                  <a:pt x="1484" y="2"/>
                </a:cubicBezTo>
                <a:cubicBezTo>
                  <a:pt x="1465" y="4"/>
                  <a:pt x="1442" y="7"/>
                  <a:pt x="1433" y="9"/>
                </a:cubicBezTo>
                <a:cubicBezTo>
                  <a:pt x="1424" y="12"/>
                  <a:pt x="1409" y="16"/>
                  <a:pt x="1400" y="18"/>
                </a:cubicBezTo>
                <a:cubicBezTo>
                  <a:pt x="1391" y="20"/>
                  <a:pt x="1376" y="25"/>
                  <a:pt x="1367" y="29"/>
                </a:cubicBezTo>
                <a:cubicBezTo>
                  <a:pt x="1357" y="33"/>
                  <a:pt x="1343" y="38"/>
                  <a:pt x="1336" y="40"/>
                </a:cubicBezTo>
                <a:cubicBezTo>
                  <a:pt x="1328" y="42"/>
                  <a:pt x="1311" y="46"/>
                  <a:pt x="1298" y="50"/>
                </a:cubicBezTo>
                <a:cubicBezTo>
                  <a:pt x="1285" y="53"/>
                  <a:pt x="1270" y="57"/>
                  <a:pt x="1265" y="57"/>
                </a:cubicBezTo>
                <a:cubicBezTo>
                  <a:pt x="1260" y="57"/>
                  <a:pt x="1256" y="58"/>
                  <a:pt x="1257" y="59"/>
                </a:cubicBezTo>
                <a:cubicBezTo>
                  <a:pt x="1260" y="65"/>
                  <a:pt x="1220" y="74"/>
                  <a:pt x="1164" y="80"/>
                </a:cubicBezTo>
                <a:cubicBezTo>
                  <a:pt x="1150" y="82"/>
                  <a:pt x="1137" y="85"/>
                  <a:pt x="1136" y="87"/>
                </a:cubicBezTo>
                <a:cubicBezTo>
                  <a:pt x="1134" y="89"/>
                  <a:pt x="1140" y="89"/>
                  <a:pt x="1149" y="88"/>
                </a:cubicBezTo>
                <a:cubicBezTo>
                  <a:pt x="1204" y="80"/>
                  <a:pt x="1255" y="74"/>
                  <a:pt x="1258" y="76"/>
                </a:cubicBezTo>
                <a:cubicBezTo>
                  <a:pt x="1260" y="78"/>
                  <a:pt x="1191" y="101"/>
                  <a:pt x="1181" y="101"/>
                </a:cubicBezTo>
                <a:cubicBezTo>
                  <a:pt x="1179" y="101"/>
                  <a:pt x="1180" y="99"/>
                  <a:pt x="1184" y="96"/>
                </a:cubicBezTo>
                <a:cubicBezTo>
                  <a:pt x="1190" y="90"/>
                  <a:pt x="1190" y="90"/>
                  <a:pt x="1190" y="90"/>
                </a:cubicBezTo>
                <a:cubicBezTo>
                  <a:pt x="1184" y="93"/>
                  <a:pt x="1184" y="93"/>
                  <a:pt x="1184" y="93"/>
                </a:cubicBezTo>
                <a:cubicBezTo>
                  <a:pt x="1158" y="102"/>
                  <a:pt x="1124" y="105"/>
                  <a:pt x="1079" y="103"/>
                </a:cubicBezTo>
                <a:cubicBezTo>
                  <a:pt x="1042" y="102"/>
                  <a:pt x="1033" y="102"/>
                  <a:pt x="1031" y="106"/>
                </a:cubicBezTo>
                <a:cubicBezTo>
                  <a:pt x="1030" y="109"/>
                  <a:pt x="1024" y="110"/>
                  <a:pt x="1008" y="109"/>
                </a:cubicBezTo>
                <a:cubicBezTo>
                  <a:pt x="996" y="109"/>
                  <a:pt x="974" y="108"/>
                  <a:pt x="959" y="108"/>
                </a:cubicBezTo>
                <a:cubicBezTo>
                  <a:pt x="937" y="108"/>
                  <a:pt x="934" y="109"/>
                  <a:pt x="946" y="110"/>
                </a:cubicBezTo>
                <a:cubicBezTo>
                  <a:pt x="954" y="111"/>
                  <a:pt x="961" y="113"/>
                  <a:pt x="963" y="115"/>
                </a:cubicBezTo>
                <a:cubicBezTo>
                  <a:pt x="964" y="116"/>
                  <a:pt x="959" y="116"/>
                  <a:pt x="952" y="115"/>
                </a:cubicBezTo>
                <a:cubicBezTo>
                  <a:pt x="945" y="114"/>
                  <a:pt x="927" y="114"/>
                  <a:pt x="911" y="115"/>
                </a:cubicBezTo>
                <a:cubicBezTo>
                  <a:pt x="896" y="116"/>
                  <a:pt x="880" y="115"/>
                  <a:pt x="877" y="114"/>
                </a:cubicBezTo>
                <a:cubicBezTo>
                  <a:pt x="873" y="112"/>
                  <a:pt x="881" y="111"/>
                  <a:pt x="899" y="110"/>
                </a:cubicBezTo>
                <a:cubicBezTo>
                  <a:pt x="915" y="109"/>
                  <a:pt x="928" y="108"/>
                  <a:pt x="929" y="107"/>
                </a:cubicBezTo>
                <a:cubicBezTo>
                  <a:pt x="930" y="105"/>
                  <a:pt x="861" y="104"/>
                  <a:pt x="811" y="105"/>
                </a:cubicBezTo>
                <a:cubicBezTo>
                  <a:pt x="770" y="106"/>
                  <a:pt x="769" y="106"/>
                  <a:pt x="773" y="103"/>
                </a:cubicBezTo>
                <a:cubicBezTo>
                  <a:pt x="778" y="99"/>
                  <a:pt x="831" y="89"/>
                  <a:pt x="856" y="87"/>
                </a:cubicBezTo>
                <a:cubicBezTo>
                  <a:pt x="872" y="86"/>
                  <a:pt x="874" y="86"/>
                  <a:pt x="867" y="83"/>
                </a:cubicBezTo>
                <a:cubicBezTo>
                  <a:pt x="862" y="82"/>
                  <a:pt x="851" y="82"/>
                  <a:pt x="842" y="83"/>
                </a:cubicBezTo>
                <a:cubicBezTo>
                  <a:pt x="832" y="85"/>
                  <a:pt x="825" y="85"/>
                  <a:pt x="825" y="83"/>
                </a:cubicBezTo>
                <a:cubicBezTo>
                  <a:pt x="824" y="77"/>
                  <a:pt x="835" y="74"/>
                  <a:pt x="853" y="76"/>
                </a:cubicBezTo>
                <a:cubicBezTo>
                  <a:pt x="863" y="77"/>
                  <a:pt x="871" y="76"/>
                  <a:pt x="871" y="75"/>
                </a:cubicBezTo>
                <a:cubicBezTo>
                  <a:pt x="871" y="74"/>
                  <a:pt x="863" y="72"/>
                  <a:pt x="855" y="70"/>
                </a:cubicBezTo>
                <a:cubicBezTo>
                  <a:pt x="837" y="67"/>
                  <a:pt x="824" y="71"/>
                  <a:pt x="815" y="84"/>
                </a:cubicBezTo>
                <a:cubicBezTo>
                  <a:pt x="811" y="89"/>
                  <a:pt x="810" y="90"/>
                  <a:pt x="808" y="86"/>
                </a:cubicBezTo>
                <a:cubicBezTo>
                  <a:pt x="806" y="83"/>
                  <a:pt x="805" y="83"/>
                  <a:pt x="803" y="86"/>
                </a:cubicBezTo>
                <a:cubicBezTo>
                  <a:pt x="801" y="90"/>
                  <a:pt x="775" y="99"/>
                  <a:pt x="761" y="99"/>
                </a:cubicBezTo>
                <a:cubicBezTo>
                  <a:pt x="755" y="100"/>
                  <a:pt x="754" y="99"/>
                  <a:pt x="756" y="97"/>
                </a:cubicBezTo>
                <a:cubicBezTo>
                  <a:pt x="759" y="94"/>
                  <a:pt x="756" y="93"/>
                  <a:pt x="747" y="91"/>
                </a:cubicBezTo>
                <a:cubicBezTo>
                  <a:pt x="739" y="89"/>
                  <a:pt x="733" y="88"/>
                  <a:pt x="732" y="89"/>
                </a:cubicBezTo>
                <a:cubicBezTo>
                  <a:pt x="732" y="90"/>
                  <a:pt x="735" y="93"/>
                  <a:pt x="740" y="96"/>
                </a:cubicBezTo>
                <a:cubicBezTo>
                  <a:pt x="745" y="100"/>
                  <a:pt x="748" y="103"/>
                  <a:pt x="747" y="105"/>
                </a:cubicBezTo>
                <a:cubicBezTo>
                  <a:pt x="746" y="106"/>
                  <a:pt x="749" y="107"/>
                  <a:pt x="753" y="107"/>
                </a:cubicBezTo>
                <a:cubicBezTo>
                  <a:pt x="757" y="107"/>
                  <a:pt x="762" y="108"/>
                  <a:pt x="765" y="109"/>
                </a:cubicBezTo>
                <a:cubicBezTo>
                  <a:pt x="781" y="118"/>
                  <a:pt x="787" y="122"/>
                  <a:pt x="788" y="127"/>
                </a:cubicBezTo>
                <a:cubicBezTo>
                  <a:pt x="789" y="131"/>
                  <a:pt x="786" y="133"/>
                  <a:pt x="776" y="133"/>
                </a:cubicBezTo>
                <a:cubicBezTo>
                  <a:pt x="721" y="137"/>
                  <a:pt x="672" y="144"/>
                  <a:pt x="628" y="154"/>
                </a:cubicBezTo>
                <a:cubicBezTo>
                  <a:pt x="617" y="156"/>
                  <a:pt x="613" y="163"/>
                  <a:pt x="618" y="173"/>
                </a:cubicBezTo>
                <a:cubicBezTo>
                  <a:pt x="622" y="180"/>
                  <a:pt x="622" y="179"/>
                  <a:pt x="628" y="171"/>
                </a:cubicBezTo>
                <a:cubicBezTo>
                  <a:pt x="634" y="164"/>
                  <a:pt x="638" y="162"/>
                  <a:pt x="665" y="159"/>
                </a:cubicBezTo>
                <a:cubicBezTo>
                  <a:pt x="682" y="157"/>
                  <a:pt x="700" y="153"/>
                  <a:pt x="705" y="151"/>
                </a:cubicBezTo>
                <a:cubicBezTo>
                  <a:pt x="710" y="148"/>
                  <a:pt x="720" y="147"/>
                  <a:pt x="726" y="148"/>
                </a:cubicBezTo>
                <a:cubicBezTo>
                  <a:pt x="734" y="148"/>
                  <a:pt x="745" y="146"/>
                  <a:pt x="753" y="143"/>
                </a:cubicBezTo>
                <a:cubicBezTo>
                  <a:pt x="767" y="138"/>
                  <a:pt x="768" y="138"/>
                  <a:pt x="769" y="143"/>
                </a:cubicBezTo>
                <a:cubicBezTo>
                  <a:pt x="770" y="147"/>
                  <a:pt x="775" y="153"/>
                  <a:pt x="779" y="157"/>
                </a:cubicBezTo>
                <a:cubicBezTo>
                  <a:pt x="784" y="161"/>
                  <a:pt x="787" y="165"/>
                  <a:pt x="786" y="167"/>
                </a:cubicBezTo>
                <a:cubicBezTo>
                  <a:pt x="784" y="171"/>
                  <a:pt x="770" y="172"/>
                  <a:pt x="767" y="168"/>
                </a:cubicBezTo>
                <a:cubicBezTo>
                  <a:pt x="766" y="166"/>
                  <a:pt x="762" y="165"/>
                  <a:pt x="758" y="165"/>
                </a:cubicBezTo>
                <a:cubicBezTo>
                  <a:pt x="751" y="166"/>
                  <a:pt x="751" y="166"/>
                  <a:pt x="751" y="166"/>
                </a:cubicBezTo>
                <a:cubicBezTo>
                  <a:pt x="759" y="170"/>
                  <a:pt x="759" y="170"/>
                  <a:pt x="759" y="170"/>
                </a:cubicBezTo>
                <a:cubicBezTo>
                  <a:pt x="764" y="173"/>
                  <a:pt x="777" y="174"/>
                  <a:pt x="791" y="173"/>
                </a:cubicBezTo>
                <a:cubicBezTo>
                  <a:pt x="804" y="173"/>
                  <a:pt x="820" y="173"/>
                  <a:pt x="826" y="174"/>
                </a:cubicBezTo>
                <a:cubicBezTo>
                  <a:pt x="839" y="176"/>
                  <a:pt x="842" y="181"/>
                  <a:pt x="833" y="185"/>
                </a:cubicBezTo>
                <a:cubicBezTo>
                  <a:pt x="830" y="186"/>
                  <a:pt x="826" y="190"/>
                  <a:pt x="822" y="193"/>
                </a:cubicBezTo>
                <a:cubicBezTo>
                  <a:pt x="814" y="201"/>
                  <a:pt x="818" y="208"/>
                  <a:pt x="829" y="204"/>
                </a:cubicBezTo>
                <a:cubicBezTo>
                  <a:pt x="835" y="203"/>
                  <a:pt x="839" y="203"/>
                  <a:pt x="841" y="206"/>
                </a:cubicBezTo>
                <a:cubicBezTo>
                  <a:pt x="844" y="210"/>
                  <a:pt x="838" y="212"/>
                  <a:pt x="802" y="216"/>
                </a:cubicBezTo>
                <a:cubicBezTo>
                  <a:pt x="765" y="220"/>
                  <a:pt x="759" y="220"/>
                  <a:pt x="756" y="215"/>
                </a:cubicBezTo>
                <a:cubicBezTo>
                  <a:pt x="754" y="212"/>
                  <a:pt x="748" y="210"/>
                  <a:pt x="744" y="210"/>
                </a:cubicBezTo>
                <a:cubicBezTo>
                  <a:pt x="739" y="211"/>
                  <a:pt x="735" y="210"/>
                  <a:pt x="734" y="208"/>
                </a:cubicBezTo>
                <a:cubicBezTo>
                  <a:pt x="733" y="206"/>
                  <a:pt x="726" y="207"/>
                  <a:pt x="718" y="209"/>
                </a:cubicBezTo>
                <a:cubicBezTo>
                  <a:pt x="710" y="210"/>
                  <a:pt x="697" y="212"/>
                  <a:pt x="689" y="213"/>
                </a:cubicBezTo>
                <a:cubicBezTo>
                  <a:pt x="680" y="214"/>
                  <a:pt x="672" y="217"/>
                  <a:pt x="669" y="220"/>
                </a:cubicBezTo>
                <a:cubicBezTo>
                  <a:pt x="666" y="222"/>
                  <a:pt x="661" y="225"/>
                  <a:pt x="658" y="225"/>
                </a:cubicBezTo>
                <a:cubicBezTo>
                  <a:pt x="653" y="225"/>
                  <a:pt x="653" y="225"/>
                  <a:pt x="656" y="221"/>
                </a:cubicBezTo>
                <a:cubicBezTo>
                  <a:pt x="659" y="218"/>
                  <a:pt x="659" y="218"/>
                  <a:pt x="655" y="220"/>
                </a:cubicBezTo>
                <a:cubicBezTo>
                  <a:pt x="652" y="221"/>
                  <a:pt x="639" y="225"/>
                  <a:pt x="625" y="228"/>
                </a:cubicBezTo>
                <a:cubicBezTo>
                  <a:pt x="604" y="232"/>
                  <a:pt x="596" y="232"/>
                  <a:pt x="583" y="229"/>
                </a:cubicBezTo>
                <a:cubicBezTo>
                  <a:pt x="575" y="227"/>
                  <a:pt x="564" y="226"/>
                  <a:pt x="561" y="226"/>
                </a:cubicBezTo>
                <a:cubicBezTo>
                  <a:pt x="521" y="232"/>
                  <a:pt x="450" y="229"/>
                  <a:pt x="419" y="220"/>
                </a:cubicBezTo>
                <a:cubicBezTo>
                  <a:pt x="399" y="214"/>
                  <a:pt x="362" y="211"/>
                  <a:pt x="347" y="214"/>
                </a:cubicBezTo>
                <a:cubicBezTo>
                  <a:pt x="330" y="218"/>
                  <a:pt x="280" y="251"/>
                  <a:pt x="280" y="258"/>
                </a:cubicBezTo>
                <a:cubicBezTo>
                  <a:pt x="281" y="263"/>
                  <a:pt x="284" y="263"/>
                  <a:pt x="287" y="258"/>
                </a:cubicBezTo>
                <a:cubicBezTo>
                  <a:pt x="289" y="257"/>
                  <a:pt x="297" y="250"/>
                  <a:pt x="306" y="243"/>
                </a:cubicBezTo>
                <a:cubicBezTo>
                  <a:pt x="320" y="232"/>
                  <a:pt x="324" y="231"/>
                  <a:pt x="351" y="228"/>
                </a:cubicBezTo>
                <a:cubicBezTo>
                  <a:pt x="370" y="226"/>
                  <a:pt x="381" y="226"/>
                  <a:pt x="384" y="229"/>
                </a:cubicBezTo>
                <a:cubicBezTo>
                  <a:pt x="386" y="232"/>
                  <a:pt x="385" y="233"/>
                  <a:pt x="379" y="233"/>
                </a:cubicBezTo>
                <a:cubicBezTo>
                  <a:pt x="368" y="233"/>
                  <a:pt x="353" y="244"/>
                  <a:pt x="341" y="260"/>
                </a:cubicBezTo>
                <a:cubicBezTo>
                  <a:pt x="329" y="277"/>
                  <a:pt x="327" y="285"/>
                  <a:pt x="337" y="279"/>
                </a:cubicBezTo>
                <a:cubicBezTo>
                  <a:pt x="340" y="276"/>
                  <a:pt x="344" y="271"/>
                  <a:pt x="345" y="267"/>
                </a:cubicBezTo>
                <a:cubicBezTo>
                  <a:pt x="349" y="254"/>
                  <a:pt x="369" y="243"/>
                  <a:pt x="392" y="242"/>
                </a:cubicBezTo>
                <a:cubicBezTo>
                  <a:pt x="449" y="239"/>
                  <a:pt x="469" y="239"/>
                  <a:pt x="472" y="241"/>
                </a:cubicBezTo>
                <a:cubicBezTo>
                  <a:pt x="474" y="242"/>
                  <a:pt x="482" y="242"/>
                  <a:pt x="490" y="241"/>
                </a:cubicBezTo>
                <a:cubicBezTo>
                  <a:pt x="502" y="240"/>
                  <a:pt x="504" y="241"/>
                  <a:pt x="501" y="244"/>
                </a:cubicBezTo>
                <a:cubicBezTo>
                  <a:pt x="498" y="246"/>
                  <a:pt x="496" y="249"/>
                  <a:pt x="496" y="251"/>
                </a:cubicBezTo>
                <a:cubicBezTo>
                  <a:pt x="496" y="256"/>
                  <a:pt x="504" y="254"/>
                  <a:pt x="507" y="248"/>
                </a:cubicBezTo>
                <a:cubicBezTo>
                  <a:pt x="508" y="244"/>
                  <a:pt x="514" y="242"/>
                  <a:pt x="529" y="240"/>
                </a:cubicBezTo>
                <a:cubicBezTo>
                  <a:pt x="548" y="237"/>
                  <a:pt x="550" y="237"/>
                  <a:pt x="549" y="243"/>
                </a:cubicBezTo>
                <a:cubicBezTo>
                  <a:pt x="549" y="247"/>
                  <a:pt x="547" y="250"/>
                  <a:pt x="544" y="251"/>
                </a:cubicBezTo>
                <a:cubicBezTo>
                  <a:pt x="541" y="252"/>
                  <a:pt x="528" y="257"/>
                  <a:pt x="516" y="262"/>
                </a:cubicBezTo>
                <a:cubicBezTo>
                  <a:pt x="503" y="267"/>
                  <a:pt x="487" y="272"/>
                  <a:pt x="480" y="274"/>
                </a:cubicBezTo>
                <a:cubicBezTo>
                  <a:pt x="461" y="278"/>
                  <a:pt x="442" y="290"/>
                  <a:pt x="440" y="299"/>
                </a:cubicBezTo>
                <a:cubicBezTo>
                  <a:pt x="439" y="305"/>
                  <a:pt x="437" y="305"/>
                  <a:pt x="418" y="306"/>
                </a:cubicBezTo>
                <a:cubicBezTo>
                  <a:pt x="407" y="307"/>
                  <a:pt x="398" y="307"/>
                  <a:pt x="398" y="305"/>
                </a:cubicBezTo>
                <a:cubicBezTo>
                  <a:pt x="398" y="304"/>
                  <a:pt x="400" y="301"/>
                  <a:pt x="402" y="298"/>
                </a:cubicBezTo>
                <a:cubicBezTo>
                  <a:pt x="409" y="291"/>
                  <a:pt x="401" y="292"/>
                  <a:pt x="392" y="300"/>
                </a:cubicBezTo>
                <a:cubicBezTo>
                  <a:pt x="385" y="305"/>
                  <a:pt x="381" y="306"/>
                  <a:pt x="354" y="304"/>
                </a:cubicBezTo>
                <a:cubicBezTo>
                  <a:pt x="320" y="302"/>
                  <a:pt x="304" y="305"/>
                  <a:pt x="297" y="315"/>
                </a:cubicBezTo>
                <a:cubicBezTo>
                  <a:pt x="292" y="323"/>
                  <a:pt x="292" y="323"/>
                  <a:pt x="298" y="324"/>
                </a:cubicBezTo>
                <a:cubicBezTo>
                  <a:pt x="301" y="325"/>
                  <a:pt x="307" y="326"/>
                  <a:pt x="310" y="326"/>
                </a:cubicBezTo>
                <a:cubicBezTo>
                  <a:pt x="313" y="326"/>
                  <a:pt x="318" y="327"/>
                  <a:pt x="320" y="330"/>
                </a:cubicBezTo>
                <a:cubicBezTo>
                  <a:pt x="325" y="335"/>
                  <a:pt x="367" y="335"/>
                  <a:pt x="436" y="331"/>
                </a:cubicBezTo>
                <a:cubicBezTo>
                  <a:pt x="488" y="327"/>
                  <a:pt x="488" y="327"/>
                  <a:pt x="488" y="327"/>
                </a:cubicBezTo>
                <a:cubicBezTo>
                  <a:pt x="480" y="336"/>
                  <a:pt x="480" y="336"/>
                  <a:pt x="480" y="336"/>
                </a:cubicBezTo>
                <a:cubicBezTo>
                  <a:pt x="472" y="346"/>
                  <a:pt x="470" y="346"/>
                  <a:pt x="449" y="343"/>
                </a:cubicBezTo>
                <a:cubicBezTo>
                  <a:pt x="439" y="341"/>
                  <a:pt x="433" y="341"/>
                  <a:pt x="431" y="344"/>
                </a:cubicBezTo>
                <a:cubicBezTo>
                  <a:pt x="430" y="346"/>
                  <a:pt x="431" y="347"/>
                  <a:pt x="436" y="347"/>
                </a:cubicBezTo>
                <a:cubicBezTo>
                  <a:pt x="441" y="347"/>
                  <a:pt x="443" y="348"/>
                  <a:pt x="442" y="350"/>
                </a:cubicBezTo>
                <a:cubicBezTo>
                  <a:pt x="441" y="352"/>
                  <a:pt x="437" y="354"/>
                  <a:pt x="432" y="354"/>
                </a:cubicBezTo>
                <a:cubicBezTo>
                  <a:pt x="427" y="354"/>
                  <a:pt x="393" y="356"/>
                  <a:pt x="355" y="359"/>
                </a:cubicBezTo>
                <a:cubicBezTo>
                  <a:pt x="301" y="363"/>
                  <a:pt x="283" y="365"/>
                  <a:pt x="270" y="371"/>
                </a:cubicBezTo>
                <a:cubicBezTo>
                  <a:pt x="247" y="380"/>
                  <a:pt x="205" y="401"/>
                  <a:pt x="206" y="402"/>
                </a:cubicBezTo>
                <a:cubicBezTo>
                  <a:pt x="207" y="403"/>
                  <a:pt x="221" y="398"/>
                  <a:pt x="237" y="390"/>
                </a:cubicBezTo>
                <a:cubicBezTo>
                  <a:pt x="274" y="373"/>
                  <a:pt x="286" y="370"/>
                  <a:pt x="286" y="378"/>
                </a:cubicBezTo>
                <a:cubicBezTo>
                  <a:pt x="286" y="381"/>
                  <a:pt x="288" y="382"/>
                  <a:pt x="293" y="380"/>
                </a:cubicBezTo>
                <a:cubicBezTo>
                  <a:pt x="308" y="373"/>
                  <a:pt x="348" y="370"/>
                  <a:pt x="377" y="372"/>
                </a:cubicBezTo>
                <a:cubicBezTo>
                  <a:pt x="394" y="374"/>
                  <a:pt x="409" y="374"/>
                  <a:pt x="411" y="373"/>
                </a:cubicBezTo>
                <a:cubicBezTo>
                  <a:pt x="412" y="373"/>
                  <a:pt x="417" y="373"/>
                  <a:pt x="420" y="374"/>
                </a:cubicBezTo>
                <a:cubicBezTo>
                  <a:pt x="426" y="377"/>
                  <a:pt x="423" y="378"/>
                  <a:pt x="405" y="383"/>
                </a:cubicBezTo>
                <a:cubicBezTo>
                  <a:pt x="387" y="387"/>
                  <a:pt x="374" y="388"/>
                  <a:pt x="338" y="386"/>
                </a:cubicBezTo>
                <a:cubicBezTo>
                  <a:pt x="282" y="384"/>
                  <a:pt x="259" y="388"/>
                  <a:pt x="213" y="410"/>
                </a:cubicBezTo>
                <a:cubicBezTo>
                  <a:pt x="179" y="427"/>
                  <a:pt x="166" y="436"/>
                  <a:pt x="166" y="445"/>
                </a:cubicBezTo>
                <a:cubicBezTo>
                  <a:pt x="167" y="450"/>
                  <a:pt x="168" y="450"/>
                  <a:pt x="176" y="445"/>
                </a:cubicBezTo>
                <a:cubicBezTo>
                  <a:pt x="184" y="440"/>
                  <a:pt x="185" y="440"/>
                  <a:pt x="184" y="444"/>
                </a:cubicBezTo>
                <a:cubicBezTo>
                  <a:pt x="182" y="451"/>
                  <a:pt x="184" y="451"/>
                  <a:pt x="197" y="442"/>
                </a:cubicBezTo>
                <a:cubicBezTo>
                  <a:pt x="203" y="437"/>
                  <a:pt x="209" y="435"/>
                  <a:pt x="212" y="436"/>
                </a:cubicBezTo>
                <a:cubicBezTo>
                  <a:pt x="215" y="437"/>
                  <a:pt x="223" y="436"/>
                  <a:pt x="230" y="433"/>
                </a:cubicBezTo>
                <a:cubicBezTo>
                  <a:pt x="238" y="431"/>
                  <a:pt x="244" y="430"/>
                  <a:pt x="245" y="431"/>
                </a:cubicBezTo>
                <a:cubicBezTo>
                  <a:pt x="246" y="432"/>
                  <a:pt x="220" y="444"/>
                  <a:pt x="212" y="446"/>
                </a:cubicBezTo>
                <a:cubicBezTo>
                  <a:pt x="204" y="448"/>
                  <a:pt x="197" y="452"/>
                  <a:pt x="197" y="456"/>
                </a:cubicBezTo>
                <a:cubicBezTo>
                  <a:pt x="197" y="457"/>
                  <a:pt x="195" y="460"/>
                  <a:pt x="192" y="461"/>
                </a:cubicBezTo>
                <a:cubicBezTo>
                  <a:pt x="189" y="462"/>
                  <a:pt x="187" y="465"/>
                  <a:pt x="188" y="467"/>
                </a:cubicBezTo>
                <a:cubicBezTo>
                  <a:pt x="190" y="471"/>
                  <a:pt x="171" y="491"/>
                  <a:pt x="166" y="492"/>
                </a:cubicBezTo>
                <a:cubicBezTo>
                  <a:pt x="164" y="492"/>
                  <a:pt x="164" y="493"/>
                  <a:pt x="165" y="495"/>
                </a:cubicBezTo>
                <a:cubicBezTo>
                  <a:pt x="167" y="499"/>
                  <a:pt x="180" y="495"/>
                  <a:pt x="182" y="490"/>
                </a:cubicBezTo>
                <a:cubicBezTo>
                  <a:pt x="183" y="489"/>
                  <a:pt x="190" y="483"/>
                  <a:pt x="198" y="478"/>
                </a:cubicBezTo>
                <a:cubicBezTo>
                  <a:pt x="213" y="469"/>
                  <a:pt x="213" y="469"/>
                  <a:pt x="213" y="469"/>
                </a:cubicBezTo>
                <a:cubicBezTo>
                  <a:pt x="202" y="471"/>
                  <a:pt x="202" y="471"/>
                  <a:pt x="202" y="471"/>
                </a:cubicBezTo>
                <a:cubicBezTo>
                  <a:pt x="191" y="473"/>
                  <a:pt x="191" y="473"/>
                  <a:pt x="198" y="468"/>
                </a:cubicBezTo>
                <a:cubicBezTo>
                  <a:pt x="207" y="460"/>
                  <a:pt x="214" y="460"/>
                  <a:pt x="214" y="467"/>
                </a:cubicBezTo>
                <a:cubicBezTo>
                  <a:pt x="214" y="472"/>
                  <a:pt x="215" y="472"/>
                  <a:pt x="218" y="469"/>
                </a:cubicBezTo>
                <a:cubicBezTo>
                  <a:pt x="222" y="463"/>
                  <a:pt x="224" y="463"/>
                  <a:pt x="226" y="472"/>
                </a:cubicBezTo>
                <a:cubicBezTo>
                  <a:pt x="228" y="478"/>
                  <a:pt x="229" y="479"/>
                  <a:pt x="231" y="475"/>
                </a:cubicBezTo>
                <a:cubicBezTo>
                  <a:pt x="235" y="470"/>
                  <a:pt x="262" y="468"/>
                  <a:pt x="265" y="472"/>
                </a:cubicBezTo>
                <a:cubicBezTo>
                  <a:pt x="266" y="474"/>
                  <a:pt x="264" y="477"/>
                  <a:pt x="261" y="478"/>
                </a:cubicBezTo>
                <a:cubicBezTo>
                  <a:pt x="252" y="482"/>
                  <a:pt x="205" y="514"/>
                  <a:pt x="206" y="515"/>
                </a:cubicBezTo>
                <a:cubicBezTo>
                  <a:pt x="207" y="516"/>
                  <a:pt x="214" y="513"/>
                  <a:pt x="222" y="509"/>
                </a:cubicBezTo>
                <a:cubicBezTo>
                  <a:pt x="240" y="500"/>
                  <a:pt x="245" y="500"/>
                  <a:pt x="247" y="506"/>
                </a:cubicBezTo>
                <a:cubicBezTo>
                  <a:pt x="251" y="516"/>
                  <a:pt x="224" y="526"/>
                  <a:pt x="187" y="528"/>
                </a:cubicBezTo>
                <a:cubicBezTo>
                  <a:pt x="152" y="530"/>
                  <a:pt x="138" y="539"/>
                  <a:pt x="96" y="586"/>
                </a:cubicBezTo>
                <a:cubicBezTo>
                  <a:pt x="81" y="602"/>
                  <a:pt x="61" y="616"/>
                  <a:pt x="20" y="639"/>
                </a:cubicBezTo>
                <a:cubicBezTo>
                  <a:pt x="10" y="645"/>
                  <a:pt x="1" y="651"/>
                  <a:pt x="1" y="653"/>
                </a:cubicBezTo>
                <a:cubicBezTo>
                  <a:pt x="0" y="655"/>
                  <a:pt x="2" y="670"/>
                  <a:pt x="4" y="686"/>
                </a:cubicBezTo>
                <a:cubicBezTo>
                  <a:pt x="7" y="708"/>
                  <a:pt x="7" y="720"/>
                  <a:pt x="4" y="738"/>
                </a:cubicBezTo>
                <a:cubicBezTo>
                  <a:pt x="1" y="761"/>
                  <a:pt x="1" y="762"/>
                  <a:pt x="11" y="801"/>
                </a:cubicBezTo>
                <a:cubicBezTo>
                  <a:pt x="12" y="806"/>
                  <a:pt x="11" y="812"/>
                  <a:pt x="9" y="815"/>
                </a:cubicBezTo>
                <a:cubicBezTo>
                  <a:pt x="5" y="821"/>
                  <a:pt x="5" y="823"/>
                  <a:pt x="10" y="835"/>
                </a:cubicBezTo>
                <a:cubicBezTo>
                  <a:pt x="14" y="846"/>
                  <a:pt x="17" y="850"/>
                  <a:pt x="27" y="854"/>
                </a:cubicBezTo>
                <a:cubicBezTo>
                  <a:pt x="40" y="860"/>
                  <a:pt x="40" y="860"/>
                  <a:pt x="45" y="853"/>
                </a:cubicBezTo>
                <a:cubicBezTo>
                  <a:pt x="49" y="849"/>
                  <a:pt x="56" y="843"/>
                  <a:pt x="62" y="841"/>
                </a:cubicBezTo>
                <a:cubicBezTo>
                  <a:pt x="68" y="838"/>
                  <a:pt x="78" y="833"/>
                  <a:pt x="84" y="828"/>
                </a:cubicBezTo>
                <a:cubicBezTo>
                  <a:pt x="92" y="823"/>
                  <a:pt x="104" y="820"/>
                  <a:pt x="118" y="818"/>
                </a:cubicBezTo>
                <a:cubicBezTo>
                  <a:pt x="139" y="815"/>
                  <a:pt x="139" y="815"/>
                  <a:pt x="139" y="815"/>
                </a:cubicBezTo>
                <a:cubicBezTo>
                  <a:pt x="135" y="822"/>
                  <a:pt x="135" y="822"/>
                  <a:pt x="135" y="822"/>
                </a:cubicBezTo>
                <a:cubicBezTo>
                  <a:pt x="129" y="830"/>
                  <a:pt x="85" y="849"/>
                  <a:pt x="62" y="853"/>
                </a:cubicBezTo>
                <a:cubicBezTo>
                  <a:pt x="52" y="855"/>
                  <a:pt x="48" y="857"/>
                  <a:pt x="48" y="860"/>
                </a:cubicBezTo>
                <a:cubicBezTo>
                  <a:pt x="49" y="862"/>
                  <a:pt x="54" y="863"/>
                  <a:pt x="60" y="862"/>
                </a:cubicBezTo>
                <a:cubicBezTo>
                  <a:pt x="68" y="861"/>
                  <a:pt x="70" y="861"/>
                  <a:pt x="69" y="867"/>
                </a:cubicBezTo>
                <a:cubicBezTo>
                  <a:pt x="69" y="872"/>
                  <a:pt x="71" y="873"/>
                  <a:pt x="82" y="871"/>
                </a:cubicBezTo>
                <a:cubicBezTo>
                  <a:pt x="94" y="869"/>
                  <a:pt x="95" y="870"/>
                  <a:pt x="94" y="876"/>
                </a:cubicBezTo>
                <a:cubicBezTo>
                  <a:pt x="93" y="882"/>
                  <a:pt x="93" y="883"/>
                  <a:pt x="97" y="881"/>
                </a:cubicBezTo>
                <a:cubicBezTo>
                  <a:pt x="99" y="880"/>
                  <a:pt x="109" y="881"/>
                  <a:pt x="119" y="883"/>
                </a:cubicBezTo>
                <a:cubicBezTo>
                  <a:pt x="130" y="885"/>
                  <a:pt x="140" y="886"/>
                  <a:pt x="141" y="885"/>
                </a:cubicBezTo>
                <a:cubicBezTo>
                  <a:pt x="143" y="885"/>
                  <a:pt x="145" y="886"/>
                  <a:pt x="145" y="889"/>
                </a:cubicBezTo>
                <a:cubicBezTo>
                  <a:pt x="145" y="892"/>
                  <a:pt x="146" y="892"/>
                  <a:pt x="147" y="889"/>
                </a:cubicBezTo>
                <a:cubicBezTo>
                  <a:pt x="151" y="881"/>
                  <a:pt x="169" y="873"/>
                  <a:pt x="179" y="874"/>
                </a:cubicBezTo>
                <a:cubicBezTo>
                  <a:pt x="190" y="876"/>
                  <a:pt x="191" y="882"/>
                  <a:pt x="182" y="898"/>
                </a:cubicBezTo>
                <a:cubicBezTo>
                  <a:pt x="177" y="908"/>
                  <a:pt x="174" y="910"/>
                  <a:pt x="166" y="911"/>
                </a:cubicBezTo>
                <a:cubicBezTo>
                  <a:pt x="160" y="911"/>
                  <a:pt x="149" y="915"/>
                  <a:pt x="141" y="919"/>
                </a:cubicBezTo>
                <a:cubicBezTo>
                  <a:pt x="133" y="923"/>
                  <a:pt x="122" y="929"/>
                  <a:pt x="117" y="931"/>
                </a:cubicBezTo>
                <a:cubicBezTo>
                  <a:pt x="106" y="936"/>
                  <a:pt x="97" y="945"/>
                  <a:pt x="104" y="945"/>
                </a:cubicBezTo>
                <a:cubicBezTo>
                  <a:pt x="106" y="945"/>
                  <a:pt x="115" y="943"/>
                  <a:pt x="124" y="941"/>
                </a:cubicBezTo>
                <a:cubicBezTo>
                  <a:pt x="140" y="937"/>
                  <a:pt x="164" y="937"/>
                  <a:pt x="164" y="942"/>
                </a:cubicBezTo>
                <a:cubicBezTo>
                  <a:pt x="164" y="943"/>
                  <a:pt x="159" y="947"/>
                  <a:pt x="154" y="951"/>
                </a:cubicBezTo>
                <a:cubicBezTo>
                  <a:pt x="143" y="957"/>
                  <a:pt x="140" y="966"/>
                  <a:pt x="148" y="969"/>
                </a:cubicBezTo>
                <a:cubicBezTo>
                  <a:pt x="150" y="970"/>
                  <a:pt x="152" y="974"/>
                  <a:pt x="152" y="979"/>
                </a:cubicBezTo>
                <a:cubicBezTo>
                  <a:pt x="153" y="993"/>
                  <a:pt x="159" y="995"/>
                  <a:pt x="180" y="987"/>
                </a:cubicBezTo>
                <a:cubicBezTo>
                  <a:pt x="191" y="983"/>
                  <a:pt x="202" y="981"/>
                  <a:pt x="207" y="983"/>
                </a:cubicBezTo>
                <a:cubicBezTo>
                  <a:pt x="213" y="985"/>
                  <a:pt x="213" y="985"/>
                  <a:pt x="199" y="990"/>
                </a:cubicBezTo>
                <a:cubicBezTo>
                  <a:pt x="162" y="1003"/>
                  <a:pt x="140" y="1018"/>
                  <a:pt x="152" y="1022"/>
                </a:cubicBezTo>
                <a:cubicBezTo>
                  <a:pt x="154" y="1023"/>
                  <a:pt x="167" y="1018"/>
                  <a:pt x="181" y="1011"/>
                </a:cubicBezTo>
                <a:cubicBezTo>
                  <a:pt x="195" y="1004"/>
                  <a:pt x="209" y="998"/>
                  <a:pt x="212" y="998"/>
                </a:cubicBezTo>
                <a:cubicBezTo>
                  <a:pt x="216" y="998"/>
                  <a:pt x="223" y="1002"/>
                  <a:pt x="229" y="1009"/>
                </a:cubicBezTo>
                <a:cubicBezTo>
                  <a:pt x="240" y="1021"/>
                  <a:pt x="240" y="1022"/>
                  <a:pt x="222" y="1034"/>
                </a:cubicBezTo>
                <a:cubicBezTo>
                  <a:pt x="216" y="1039"/>
                  <a:pt x="208" y="1046"/>
                  <a:pt x="204" y="1052"/>
                </a:cubicBezTo>
                <a:cubicBezTo>
                  <a:pt x="197" y="1061"/>
                  <a:pt x="197" y="1062"/>
                  <a:pt x="202" y="1066"/>
                </a:cubicBezTo>
                <a:cubicBezTo>
                  <a:pt x="205" y="1068"/>
                  <a:pt x="211" y="1070"/>
                  <a:pt x="216" y="1070"/>
                </a:cubicBezTo>
                <a:cubicBezTo>
                  <a:pt x="224" y="1070"/>
                  <a:pt x="224" y="1070"/>
                  <a:pt x="219" y="1075"/>
                </a:cubicBezTo>
                <a:cubicBezTo>
                  <a:pt x="216" y="1078"/>
                  <a:pt x="211" y="1082"/>
                  <a:pt x="209" y="1085"/>
                </a:cubicBezTo>
                <a:cubicBezTo>
                  <a:pt x="204" y="1089"/>
                  <a:pt x="204" y="1090"/>
                  <a:pt x="210" y="1097"/>
                </a:cubicBezTo>
                <a:cubicBezTo>
                  <a:pt x="214" y="1103"/>
                  <a:pt x="217" y="1104"/>
                  <a:pt x="229" y="1101"/>
                </a:cubicBezTo>
                <a:cubicBezTo>
                  <a:pt x="241" y="1099"/>
                  <a:pt x="243" y="1099"/>
                  <a:pt x="243" y="1104"/>
                </a:cubicBezTo>
                <a:cubicBezTo>
                  <a:pt x="244" y="1108"/>
                  <a:pt x="241" y="1110"/>
                  <a:pt x="235" y="1110"/>
                </a:cubicBezTo>
                <a:cubicBezTo>
                  <a:pt x="224" y="1111"/>
                  <a:pt x="176" y="1129"/>
                  <a:pt x="164" y="1136"/>
                </a:cubicBezTo>
                <a:cubicBezTo>
                  <a:pt x="155" y="1142"/>
                  <a:pt x="153" y="1150"/>
                  <a:pt x="158" y="1153"/>
                </a:cubicBezTo>
                <a:cubicBezTo>
                  <a:pt x="159" y="1154"/>
                  <a:pt x="166" y="1151"/>
                  <a:pt x="173" y="1146"/>
                </a:cubicBezTo>
                <a:cubicBezTo>
                  <a:pt x="180" y="1141"/>
                  <a:pt x="190" y="1136"/>
                  <a:pt x="195" y="1134"/>
                </a:cubicBezTo>
                <a:cubicBezTo>
                  <a:pt x="201" y="1133"/>
                  <a:pt x="211" y="1129"/>
                  <a:pt x="218" y="1126"/>
                </a:cubicBezTo>
                <a:cubicBezTo>
                  <a:pt x="238" y="1118"/>
                  <a:pt x="257" y="1118"/>
                  <a:pt x="263" y="1126"/>
                </a:cubicBezTo>
                <a:cubicBezTo>
                  <a:pt x="267" y="1131"/>
                  <a:pt x="272" y="1132"/>
                  <a:pt x="282" y="1132"/>
                </a:cubicBezTo>
                <a:cubicBezTo>
                  <a:pt x="289" y="1132"/>
                  <a:pt x="301" y="1132"/>
                  <a:pt x="308" y="1133"/>
                </a:cubicBezTo>
                <a:cubicBezTo>
                  <a:pt x="318" y="1135"/>
                  <a:pt x="319" y="1136"/>
                  <a:pt x="314" y="1138"/>
                </a:cubicBezTo>
                <a:cubicBezTo>
                  <a:pt x="311" y="1140"/>
                  <a:pt x="302" y="1140"/>
                  <a:pt x="293" y="1140"/>
                </a:cubicBezTo>
                <a:cubicBezTo>
                  <a:pt x="278" y="1138"/>
                  <a:pt x="237" y="1147"/>
                  <a:pt x="238" y="1152"/>
                </a:cubicBezTo>
                <a:cubicBezTo>
                  <a:pt x="238" y="1153"/>
                  <a:pt x="245" y="1153"/>
                  <a:pt x="255" y="1151"/>
                </a:cubicBezTo>
                <a:cubicBezTo>
                  <a:pt x="264" y="1149"/>
                  <a:pt x="277" y="1148"/>
                  <a:pt x="283" y="1148"/>
                </a:cubicBezTo>
                <a:cubicBezTo>
                  <a:pt x="342" y="1148"/>
                  <a:pt x="354" y="1147"/>
                  <a:pt x="341" y="1146"/>
                </a:cubicBezTo>
                <a:cubicBezTo>
                  <a:pt x="332" y="1145"/>
                  <a:pt x="324" y="1144"/>
                  <a:pt x="323" y="1142"/>
                </a:cubicBezTo>
                <a:cubicBezTo>
                  <a:pt x="320" y="1138"/>
                  <a:pt x="341" y="1139"/>
                  <a:pt x="357" y="1143"/>
                </a:cubicBezTo>
                <a:cubicBezTo>
                  <a:pt x="366" y="1145"/>
                  <a:pt x="378" y="1148"/>
                  <a:pt x="384" y="1148"/>
                </a:cubicBezTo>
                <a:cubicBezTo>
                  <a:pt x="390" y="1149"/>
                  <a:pt x="397" y="1150"/>
                  <a:pt x="400" y="1151"/>
                </a:cubicBezTo>
                <a:cubicBezTo>
                  <a:pt x="404" y="1152"/>
                  <a:pt x="407" y="1152"/>
                  <a:pt x="407" y="1152"/>
                </a:cubicBezTo>
                <a:cubicBezTo>
                  <a:pt x="408" y="1152"/>
                  <a:pt x="407" y="1154"/>
                  <a:pt x="405" y="1156"/>
                </a:cubicBezTo>
                <a:cubicBezTo>
                  <a:pt x="403" y="1158"/>
                  <a:pt x="399" y="1159"/>
                  <a:pt x="396" y="1158"/>
                </a:cubicBezTo>
                <a:cubicBezTo>
                  <a:pt x="393" y="1157"/>
                  <a:pt x="389" y="1156"/>
                  <a:pt x="386" y="1155"/>
                </a:cubicBezTo>
                <a:cubicBezTo>
                  <a:pt x="383" y="1154"/>
                  <a:pt x="380" y="1155"/>
                  <a:pt x="380" y="1157"/>
                </a:cubicBezTo>
                <a:cubicBezTo>
                  <a:pt x="380" y="1159"/>
                  <a:pt x="384" y="1161"/>
                  <a:pt x="389" y="1160"/>
                </a:cubicBezTo>
                <a:cubicBezTo>
                  <a:pt x="399" y="1160"/>
                  <a:pt x="399" y="1165"/>
                  <a:pt x="389" y="1172"/>
                </a:cubicBezTo>
                <a:cubicBezTo>
                  <a:pt x="380" y="1179"/>
                  <a:pt x="381" y="1185"/>
                  <a:pt x="391" y="1184"/>
                </a:cubicBezTo>
                <a:cubicBezTo>
                  <a:pt x="396" y="1184"/>
                  <a:pt x="398" y="1186"/>
                  <a:pt x="398" y="1190"/>
                </a:cubicBezTo>
                <a:cubicBezTo>
                  <a:pt x="399" y="1194"/>
                  <a:pt x="399" y="1195"/>
                  <a:pt x="401" y="1192"/>
                </a:cubicBezTo>
                <a:cubicBezTo>
                  <a:pt x="402" y="1188"/>
                  <a:pt x="413" y="1187"/>
                  <a:pt x="440" y="1188"/>
                </a:cubicBezTo>
                <a:cubicBezTo>
                  <a:pt x="442" y="1188"/>
                  <a:pt x="441" y="1191"/>
                  <a:pt x="440" y="1194"/>
                </a:cubicBezTo>
                <a:cubicBezTo>
                  <a:pt x="435" y="1202"/>
                  <a:pt x="439" y="1204"/>
                  <a:pt x="452" y="1199"/>
                </a:cubicBezTo>
                <a:cubicBezTo>
                  <a:pt x="465" y="1195"/>
                  <a:pt x="487" y="1195"/>
                  <a:pt x="489" y="1200"/>
                </a:cubicBezTo>
                <a:cubicBezTo>
                  <a:pt x="489" y="1202"/>
                  <a:pt x="491" y="1202"/>
                  <a:pt x="492" y="1201"/>
                </a:cubicBezTo>
                <a:cubicBezTo>
                  <a:pt x="493" y="1200"/>
                  <a:pt x="502" y="1204"/>
                  <a:pt x="512" y="1209"/>
                </a:cubicBezTo>
                <a:cubicBezTo>
                  <a:pt x="528" y="1217"/>
                  <a:pt x="529" y="1218"/>
                  <a:pt x="522" y="1219"/>
                </a:cubicBezTo>
                <a:cubicBezTo>
                  <a:pt x="490" y="1222"/>
                  <a:pt x="456" y="1219"/>
                  <a:pt x="437" y="1211"/>
                </a:cubicBezTo>
                <a:cubicBezTo>
                  <a:pt x="433" y="1209"/>
                  <a:pt x="432" y="1210"/>
                  <a:pt x="433" y="1212"/>
                </a:cubicBezTo>
                <a:cubicBezTo>
                  <a:pt x="435" y="1216"/>
                  <a:pt x="405" y="1226"/>
                  <a:pt x="399" y="1223"/>
                </a:cubicBezTo>
                <a:cubicBezTo>
                  <a:pt x="394" y="1221"/>
                  <a:pt x="379" y="1232"/>
                  <a:pt x="379" y="1237"/>
                </a:cubicBezTo>
                <a:cubicBezTo>
                  <a:pt x="379" y="1239"/>
                  <a:pt x="382" y="1240"/>
                  <a:pt x="386" y="1238"/>
                </a:cubicBezTo>
                <a:cubicBezTo>
                  <a:pt x="399" y="1233"/>
                  <a:pt x="426" y="1231"/>
                  <a:pt x="430" y="1234"/>
                </a:cubicBezTo>
                <a:cubicBezTo>
                  <a:pt x="432" y="1236"/>
                  <a:pt x="434" y="1236"/>
                  <a:pt x="435" y="1234"/>
                </a:cubicBezTo>
                <a:cubicBezTo>
                  <a:pt x="438" y="1225"/>
                  <a:pt x="483" y="1230"/>
                  <a:pt x="515" y="1243"/>
                </a:cubicBezTo>
                <a:cubicBezTo>
                  <a:pt x="524" y="1247"/>
                  <a:pt x="546" y="1254"/>
                  <a:pt x="565" y="1260"/>
                </a:cubicBezTo>
                <a:cubicBezTo>
                  <a:pt x="609" y="1273"/>
                  <a:pt x="638" y="1282"/>
                  <a:pt x="647" y="1284"/>
                </a:cubicBezTo>
                <a:cubicBezTo>
                  <a:pt x="654" y="1287"/>
                  <a:pt x="654" y="1287"/>
                  <a:pt x="641" y="1293"/>
                </a:cubicBezTo>
                <a:cubicBezTo>
                  <a:pt x="638" y="1294"/>
                  <a:pt x="636" y="1296"/>
                  <a:pt x="637" y="1297"/>
                </a:cubicBezTo>
                <a:cubicBezTo>
                  <a:pt x="638" y="1298"/>
                  <a:pt x="643" y="1296"/>
                  <a:pt x="649" y="1293"/>
                </a:cubicBezTo>
                <a:cubicBezTo>
                  <a:pt x="660" y="1287"/>
                  <a:pt x="660" y="1287"/>
                  <a:pt x="660" y="1287"/>
                </a:cubicBezTo>
                <a:cubicBezTo>
                  <a:pt x="719" y="1308"/>
                  <a:pt x="719" y="1308"/>
                  <a:pt x="719" y="1308"/>
                </a:cubicBezTo>
                <a:cubicBezTo>
                  <a:pt x="752" y="1320"/>
                  <a:pt x="787" y="1333"/>
                  <a:pt x="796" y="1336"/>
                </a:cubicBezTo>
                <a:cubicBezTo>
                  <a:pt x="805" y="1339"/>
                  <a:pt x="824" y="1345"/>
                  <a:pt x="838" y="1350"/>
                </a:cubicBezTo>
                <a:cubicBezTo>
                  <a:pt x="852" y="1355"/>
                  <a:pt x="865" y="1359"/>
                  <a:pt x="867" y="1359"/>
                </a:cubicBezTo>
                <a:cubicBezTo>
                  <a:pt x="870" y="1359"/>
                  <a:pt x="873" y="1361"/>
                  <a:pt x="874" y="1363"/>
                </a:cubicBezTo>
                <a:cubicBezTo>
                  <a:pt x="876" y="1366"/>
                  <a:pt x="882" y="1368"/>
                  <a:pt x="888" y="1369"/>
                </a:cubicBezTo>
                <a:cubicBezTo>
                  <a:pt x="894" y="1370"/>
                  <a:pt x="908" y="1372"/>
                  <a:pt x="918" y="1373"/>
                </a:cubicBezTo>
                <a:cubicBezTo>
                  <a:pt x="929" y="1375"/>
                  <a:pt x="941" y="1376"/>
                  <a:pt x="946" y="1377"/>
                </a:cubicBezTo>
                <a:cubicBezTo>
                  <a:pt x="953" y="1378"/>
                  <a:pt x="953" y="1378"/>
                  <a:pt x="948" y="1375"/>
                </a:cubicBezTo>
                <a:cubicBezTo>
                  <a:pt x="944" y="1374"/>
                  <a:pt x="933" y="1371"/>
                  <a:pt x="923" y="1369"/>
                </a:cubicBezTo>
                <a:cubicBezTo>
                  <a:pt x="913" y="1368"/>
                  <a:pt x="901" y="1366"/>
                  <a:pt x="897" y="1365"/>
                </a:cubicBezTo>
                <a:cubicBezTo>
                  <a:pt x="891" y="1363"/>
                  <a:pt x="891" y="1363"/>
                  <a:pt x="900" y="1360"/>
                </a:cubicBezTo>
                <a:cubicBezTo>
                  <a:pt x="909" y="1357"/>
                  <a:pt x="909" y="1357"/>
                  <a:pt x="901" y="1357"/>
                </a:cubicBezTo>
                <a:cubicBezTo>
                  <a:pt x="896" y="1357"/>
                  <a:pt x="890" y="1355"/>
                  <a:pt x="887" y="1352"/>
                </a:cubicBezTo>
                <a:cubicBezTo>
                  <a:pt x="882" y="1348"/>
                  <a:pt x="883" y="1347"/>
                  <a:pt x="904" y="1347"/>
                </a:cubicBezTo>
                <a:cubicBezTo>
                  <a:pt x="916" y="1347"/>
                  <a:pt x="926" y="1348"/>
                  <a:pt x="927" y="1349"/>
                </a:cubicBezTo>
                <a:cubicBezTo>
                  <a:pt x="927" y="1353"/>
                  <a:pt x="941" y="1354"/>
                  <a:pt x="948" y="1351"/>
                </a:cubicBezTo>
                <a:cubicBezTo>
                  <a:pt x="953" y="1349"/>
                  <a:pt x="950" y="1348"/>
                  <a:pt x="931" y="1343"/>
                </a:cubicBezTo>
                <a:cubicBezTo>
                  <a:pt x="919" y="1341"/>
                  <a:pt x="907" y="1337"/>
                  <a:pt x="905" y="1336"/>
                </a:cubicBezTo>
                <a:cubicBezTo>
                  <a:pt x="902" y="1332"/>
                  <a:pt x="920" y="1331"/>
                  <a:pt x="930" y="1335"/>
                </a:cubicBezTo>
                <a:cubicBezTo>
                  <a:pt x="935" y="1336"/>
                  <a:pt x="942" y="1338"/>
                  <a:pt x="947" y="1339"/>
                </a:cubicBezTo>
                <a:cubicBezTo>
                  <a:pt x="953" y="1340"/>
                  <a:pt x="954" y="1340"/>
                  <a:pt x="951" y="1337"/>
                </a:cubicBezTo>
                <a:cubicBezTo>
                  <a:pt x="947" y="1334"/>
                  <a:pt x="948" y="1334"/>
                  <a:pt x="956" y="1335"/>
                </a:cubicBezTo>
                <a:cubicBezTo>
                  <a:pt x="961" y="1336"/>
                  <a:pt x="977" y="1337"/>
                  <a:pt x="993" y="1337"/>
                </a:cubicBezTo>
                <a:cubicBezTo>
                  <a:pt x="1010" y="1338"/>
                  <a:pt x="1018" y="1339"/>
                  <a:pt x="1015" y="1341"/>
                </a:cubicBezTo>
                <a:cubicBezTo>
                  <a:pt x="1011" y="1343"/>
                  <a:pt x="1012" y="1344"/>
                  <a:pt x="1021" y="1344"/>
                </a:cubicBezTo>
                <a:cubicBezTo>
                  <a:pt x="1045" y="1345"/>
                  <a:pt x="1084" y="1342"/>
                  <a:pt x="1085" y="1340"/>
                </a:cubicBezTo>
                <a:cubicBezTo>
                  <a:pt x="1086" y="1338"/>
                  <a:pt x="1093" y="1338"/>
                  <a:pt x="1102" y="1339"/>
                </a:cubicBezTo>
                <a:cubicBezTo>
                  <a:pt x="1117" y="1340"/>
                  <a:pt x="1117" y="1340"/>
                  <a:pt x="1113" y="1345"/>
                </a:cubicBezTo>
                <a:cubicBezTo>
                  <a:pt x="1104" y="1353"/>
                  <a:pt x="1106" y="1360"/>
                  <a:pt x="1118" y="1359"/>
                </a:cubicBezTo>
                <a:cubicBezTo>
                  <a:pt x="1128" y="1358"/>
                  <a:pt x="1128" y="1358"/>
                  <a:pt x="1121" y="1355"/>
                </a:cubicBezTo>
                <a:cubicBezTo>
                  <a:pt x="1114" y="1352"/>
                  <a:pt x="1114" y="1352"/>
                  <a:pt x="1114" y="1352"/>
                </a:cubicBezTo>
                <a:cubicBezTo>
                  <a:pt x="1121" y="1349"/>
                  <a:pt x="1121" y="1349"/>
                  <a:pt x="1121" y="1349"/>
                </a:cubicBezTo>
                <a:cubicBezTo>
                  <a:pt x="1130" y="1345"/>
                  <a:pt x="1143" y="1344"/>
                  <a:pt x="1143" y="1347"/>
                </a:cubicBezTo>
                <a:cubicBezTo>
                  <a:pt x="1143" y="1349"/>
                  <a:pt x="1146" y="1350"/>
                  <a:pt x="1149" y="1350"/>
                </a:cubicBezTo>
                <a:cubicBezTo>
                  <a:pt x="1152" y="1350"/>
                  <a:pt x="1161" y="1352"/>
                  <a:pt x="1167" y="1354"/>
                </a:cubicBezTo>
                <a:cubicBezTo>
                  <a:pt x="1175" y="1357"/>
                  <a:pt x="1180" y="1358"/>
                  <a:pt x="1180" y="1355"/>
                </a:cubicBezTo>
                <a:cubicBezTo>
                  <a:pt x="1181" y="1353"/>
                  <a:pt x="1186" y="1352"/>
                  <a:pt x="1190" y="1353"/>
                </a:cubicBezTo>
                <a:cubicBezTo>
                  <a:pt x="1194" y="1354"/>
                  <a:pt x="1199" y="1353"/>
                  <a:pt x="1199" y="1351"/>
                </a:cubicBezTo>
                <a:cubicBezTo>
                  <a:pt x="1200" y="1349"/>
                  <a:pt x="1198" y="1348"/>
                  <a:pt x="1194" y="1348"/>
                </a:cubicBezTo>
                <a:cubicBezTo>
                  <a:pt x="1169" y="1348"/>
                  <a:pt x="1145" y="1345"/>
                  <a:pt x="1145" y="1340"/>
                </a:cubicBezTo>
                <a:cubicBezTo>
                  <a:pt x="1145" y="1338"/>
                  <a:pt x="1147" y="1338"/>
                  <a:pt x="1150" y="1339"/>
                </a:cubicBezTo>
                <a:cubicBezTo>
                  <a:pt x="1153" y="1340"/>
                  <a:pt x="1171" y="1340"/>
                  <a:pt x="1190" y="1339"/>
                </a:cubicBezTo>
                <a:cubicBezTo>
                  <a:pt x="1223" y="1337"/>
                  <a:pt x="1236" y="1338"/>
                  <a:pt x="1274" y="1345"/>
                </a:cubicBezTo>
                <a:cubicBezTo>
                  <a:pt x="1291" y="1348"/>
                  <a:pt x="1296" y="1345"/>
                  <a:pt x="1280" y="1341"/>
                </a:cubicBezTo>
                <a:cubicBezTo>
                  <a:pt x="1264" y="1336"/>
                  <a:pt x="1262" y="1331"/>
                  <a:pt x="1277" y="1330"/>
                </a:cubicBezTo>
                <a:cubicBezTo>
                  <a:pt x="1285" y="1330"/>
                  <a:pt x="1287" y="1331"/>
                  <a:pt x="1284" y="1333"/>
                </a:cubicBezTo>
                <a:cubicBezTo>
                  <a:pt x="1278" y="1339"/>
                  <a:pt x="1287" y="1340"/>
                  <a:pt x="1313" y="1338"/>
                </a:cubicBezTo>
                <a:cubicBezTo>
                  <a:pt x="1329" y="1336"/>
                  <a:pt x="1342" y="1337"/>
                  <a:pt x="1349" y="1339"/>
                </a:cubicBezTo>
                <a:cubicBezTo>
                  <a:pt x="1355" y="1342"/>
                  <a:pt x="1362" y="1343"/>
                  <a:pt x="1364" y="1341"/>
                </a:cubicBezTo>
                <a:cubicBezTo>
                  <a:pt x="1366" y="1340"/>
                  <a:pt x="1366" y="1341"/>
                  <a:pt x="1366" y="1343"/>
                </a:cubicBezTo>
                <a:cubicBezTo>
                  <a:pt x="1365" y="1345"/>
                  <a:pt x="1365" y="1346"/>
                  <a:pt x="1367" y="1346"/>
                </a:cubicBezTo>
                <a:cubicBezTo>
                  <a:pt x="1369" y="1346"/>
                  <a:pt x="1370" y="1344"/>
                  <a:pt x="1370" y="1341"/>
                </a:cubicBezTo>
                <a:cubicBezTo>
                  <a:pt x="1369" y="1336"/>
                  <a:pt x="1366" y="1335"/>
                  <a:pt x="1356" y="1336"/>
                </a:cubicBezTo>
                <a:cubicBezTo>
                  <a:pt x="1355" y="1336"/>
                  <a:pt x="1354" y="1335"/>
                  <a:pt x="1354" y="1333"/>
                </a:cubicBezTo>
                <a:cubicBezTo>
                  <a:pt x="1356" y="1329"/>
                  <a:pt x="1394" y="1331"/>
                  <a:pt x="1398" y="1335"/>
                </a:cubicBezTo>
                <a:cubicBezTo>
                  <a:pt x="1399" y="1336"/>
                  <a:pt x="1405" y="1338"/>
                  <a:pt x="1410" y="1337"/>
                </a:cubicBezTo>
                <a:cubicBezTo>
                  <a:pt x="1416" y="1337"/>
                  <a:pt x="1429" y="1339"/>
                  <a:pt x="1440" y="1342"/>
                </a:cubicBezTo>
                <a:cubicBezTo>
                  <a:pt x="1459" y="1347"/>
                  <a:pt x="1459" y="1347"/>
                  <a:pt x="1459" y="1347"/>
                </a:cubicBezTo>
                <a:cubicBezTo>
                  <a:pt x="1437" y="1351"/>
                  <a:pt x="1437" y="1351"/>
                  <a:pt x="1437" y="1351"/>
                </a:cubicBezTo>
                <a:cubicBezTo>
                  <a:pt x="1412" y="1355"/>
                  <a:pt x="1396" y="1356"/>
                  <a:pt x="1385" y="1353"/>
                </a:cubicBezTo>
                <a:cubicBezTo>
                  <a:pt x="1376" y="1350"/>
                  <a:pt x="1367" y="1352"/>
                  <a:pt x="1368" y="1357"/>
                </a:cubicBezTo>
                <a:cubicBezTo>
                  <a:pt x="1368" y="1359"/>
                  <a:pt x="1374" y="1360"/>
                  <a:pt x="1381" y="1359"/>
                </a:cubicBezTo>
                <a:cubicBezTo>
                  <a:pt x="1399" y="1358"/>
                  <a:pt x="1402" y="1364"/>
                  <a:pt x="1386" y="1368"/>
                </a:cubicBezTo>
                <a:cubicBezTo>
                  <a:pt x="1373" y="1371"/>
                  <a:pt x="1298" y="1372"/>
                  <a:pt x="1295" y="1369"/>
                </a:cubicBezTo>
                <a:cubicBezTo>
                  <a:pt x="1292" y="1366"/>
                  <a:pt x="1317" y="1359"/>
                  <a:pt x="1340" y="1357"/>
                </a:cubicBezTo>
                <a:cubicBezTo>
                  <a:pt x="1359" y="1356"/>
                  <a:pt x="1363" y="1354"/>
                  <a:pt x="1357" y="1352"/>
                </a:cubicBezTo>
                <a:cubicBezTo>
                  <a:pt x="1350" y="1350"/>
                  <a:pt x="1300" y="1357"/>
                  <a:pt x="1290" y="1363"/>
                </a:cubicBezTo>
                <a:cubicBezTo>
                  <a:pt x="1288" y="1364"/>
                  <a:pt x="1286" y="1363"/>
                  <a:pt x="1286" y="1361"/>
                </a:cubicBezTo>
                <a:cubicBezTo>
                  <a:pt x="1286" y="1360"/>
                  <a:pt x="1289" y="1357"/>
                  <a:pt x="1293" y="1356"/>
                </a:cubicBezTo>
                <a:cubicBezTo>
                  <a:pt x="1299" y="1355"/>
                  <a:pt x="1299" y="1354"/>
                  <a:pt x="1290" y="1354"/>
                </a:cubicBezTo>
                <a:cubicBezTo>
                  <a:pt x="1282" y="1354"/>
                  <a:pt x="1281" y="1355"/>
                  <a:pt x="1282" y="1359"/>
                </a:cubicBezTo>
                <a:cubicBezTo>
                  <a:pt x="1284" y="1365"/>
                  <a:pt x="1279" y="1367"/>
                  <a:pt x="1276" y="1361"/>
                </a:cubicBezTo>
                <a:cubicBezTo>
                  <a:pt x="1275" y="1359"/>
                  <a:pt x="1273" y="1359"/>
                  <a:pt x="1272" y="1360"/>
                </a:cubicBezTo>
                <a:cubicBezTo>
                  <a:pt x="1271" y="1361"/>
                  <a:pt x="1262" y="1363"/>
                  <a:pt x="1253" y="1364"/>
                </a:cubicBezTo>
                <a:cubicBezTo>
                  <a:pt x="1243" y="1365"/>
                  <a:pt x="1230" y="1368"/>
                  <a:pt x="1224" y="1369"/>
                </a:cubicBezTo>
                <a:cubicBezTo>
                  <a:pt x="1217" y="1371"/>
                  <a:pt x="1212" y="1371"/>
                  <a:pt x="1211" y="1369"/>
                </a:cubicBezTo>
                <a:cubicBezTo>
                  <a:pt x="1210" y="1367"/>
                  <a:pt x="1210" y="1365"/>
                  <a:pt x="1212" y="1365"/>
                </a:cubicBezTo>
                <a:cubicBezTo>
                  <a:pt x="1213" y="1365"/>
                  <a:pt x="1215" y="1363"/>
                  <a:pt x="1215" y="1361"/>
                </a:cubicBezTo>
                <a:cubicBezTo>
                  <a:pt x="1215" y="1359"/>
                  <a:pt x="1212" y="1360"/>
                  <a:pt x="1209" y="1362"/>
                </a:cubicBezTo>
                <a:cubicBezTo>
                  <a:pt x="1201" y="1368"/>
                  <a:pt x="1195" y="1376"/>
                  <a:pt x="1197" y="1378"/>
                </a:cubicBezTo>
                <a:cubicBezTo>
                  <a:pt x="1198" y="1379"/>
                  <a:pt x="1260" y="1386"/>
                  <a:pt x="1266" y="1386"/>
                </a:cubicBezTo>
                <a:cubicBezTo>
                  <a:pt x="1267" y="1386"/>
                  <a:pt x="1268" y="1387"/>
                  <a:pt x="1267" y="1389"/>
                </a:cubicBezTo>
                <a:cubicBezTo>
                  <a:pt x="1266" y="1390"/>
                  <a:pt x="1309" y="1389"/>
                  <a:pt x="1363" y="1387"/>
                </a:cubicBezTo>
                <a:cubicBezTo>
                  <a:pt x="1438" y="1384"/>
                  <a:pt x="1460" y="1383"/>
                  <a:pt x="1463" y="1379"/>
                </a:cubicBezTo>
                <a:cubicBezTo>
                  <a:pt x="1466" y="1376"/>
                  <a:pt x="1473" y="1375"/>
                  <a:pt x="1486" y="1376"/>
                </a:cubicBezTo>
                <a:cubicBezTo>
                  <a:pt x="1496" y="1377"/>
                  <a:pt x="1517" y="1378"/>
                  <a:pt x="1533" y="1379"/>
                </a:cubicBezTo>
                <a:cubicBezTo>
                  <a:pt x="1562" y="1380"/>
                  <a:pt x="1584" y="1387"/>
                  <a:pt x="1596" y="1399"/>
                </a:cubicBezTo>
                <a:cubicBezTo>
                  <a:pt x="1602" y="1406"/>
                  <a:pt x="1638" y="1417"/>
                  <a:pt x="1654" y="1417"/>
                </a:cubicBezTo>
                <a:cubicBezTo>
                  <a:pt x="1660" y="1417"/>
                  <a:pt x="1673" y="1419"/>
                  <a:pt x="1682" y="1421"/>
                </a:cubicBezTo>
                <a:cubicBezTo>
                  <a:pt x="1691" y="1423"/>
                  <a:pt x="1712" y="1428"/>
                  <a:pt x="1729" y="1431"/>
                </a:cubicBezTo>
                <a:cubicBezTo>
                  <a:pt x="1746" y="1435"/>
                  <a:pt x="1762" y="1440"/>
                  <a:pt x="1766" y="1442"/>
                </a:cubicBezTo>
                <a:cubicBezTo>
                  <a:pt x="1770" y="1444"/>
                  <a:pt x="1779" y="1447"/>
                  <a:pt x="1787" y="1448"/>
                </a:cubicBezTo>
                <a:cubicBezTo>
                  <a:pt x="1787" y="1448"/>
                  <a:pt x="1787" y="1448"/>
                  <a:pt x="1787" y="1448"/>
                </a:cubicBezTo>
                <a:cubicBezTo>
                  <a:pt x="1795" y="1449"/>
                  <a:pt x="1802" y="1450"/>
                  <a:pt x="1804" y="1450"/>
                </a:cubicBezTo>
                <a:cubicBezTo>
                  <a:pt x="1808" y="1451"/>
                  <a:pt x="1795" y="1442"/>
                  <a:pt x="1788" y="1440"/>
                </a:cubicBezTo>
                <a:cubicBezTo>
                  <a:pt x="1760" y="1431"/>
                  <a:pt x="1716" y="1415"/>
                  <a:pt x="1713" y="1412"/>
                </a:cubicBezTo>
                <a:cubicBezTo>
                  <a:pt x="1712" y="1410"/>
                  <a:pt x="1703" y="1407"/>
                  <a:pt x="1695" y="1406"/>
                </a:cubicBezTo>
                <a:cubicBezTo>
                  <a:pt x="1687" y="1406"/>
                  <a:pt x="1675" y="1401"/>
                  <a:pt x="1667" y="1397"/>
                </a:cubicBezTo>
                <a:cubicBezTo>
                  <a:pt x="1656" y="1391"/>
                  <a:pt x="1653" y="1390"/>
                  <a:pt x="1649" y="1395"/>
                </a:cubicBezTo>
                <a:cubicBezTo>
                  <a:pt x="1646" y="1397"/>
                  <a:pt x="1645" y="1401"/>
                  <a:pt x="1646" y="1402"/>
                </a:cubicBezTo>
                <a:cubicBezTo>
                  <a:pt x="1653" y="1411"/>
                  <a:pt x="1592" y="1396"/>
                  <a:pt x="1584" y="1387"/>
                </a:cubicBezTo>
                <a:cubicBezTo>
                  <a:pt x="1581" y="1382"/>
                  <a:pt x="1583" y="1382"/>
                  <a:pt x="1661" y="1383"/>
                </a:cubicBezTo>
                <a:cubicBezTo>
                  <a:pt x="1711" y="1383"/>
                  <a:pt x="1725" y="1384"/>
                  <a:pt x="1747" y="1390"/>
                </a:cubicBezTo>
                <a:cubicBezTo>
                  <a:pt x="1762" y="1394"/>
                  <a:pt x="1777" y="1398"/>
                  <a:pt x="1782" y="1399"/>
                </a:cubicBezTo>
                <a:cubicBezTo>
                  <a:pt x="1790" y="1400"/>
                  <a:pt x="1790" y="1400"/>
                  <a:pt x="1790" y="1400"/>
                </a:cubicBezTo>
                <a:cubicBezTo>
                  <a:pt x="1781" y="1395"/>
                  <a:pt x="1781" y="1395"/>
                  <a:pt x="1781" y="1395"/>
                </a:cubicBezTo>
                <a:cubicBezTo>
                  <a:pt x="1776" y="1393"/>
                  <a:pt x="1772" y="1390"/>
                  <a:pt x="1772" y="1389"/>
                </a:cubicBezTo>
                <a:cubicBezTo>
                  <a:pt x="1772" y="1389"/>
                  <a:pt x="1783" y="1387"/>
                  <a:pt x="1797" y="1386"/>
                </a:cubicBezTo>
                <a:cubicBezTo>
                  <a:pt x="1820" y="1384"/>
                  <a:pt x="1824" y="1385"/>
                  <a:pt x="1828" y="1390"/>
                </a:cubicBezTo>
                <a:cubicBezTo>
                  <a:pt x="1833" y="1396"/>
                  <a:pt x="1838" y="1396"/>
                  <a:pt x="1883" y="1394"/>
                </a:cubicBezTo>
                <a:close/>
              </a:path>
            </a:pathLst>
          </a:custGeom>
          <a:solidFill>
            <a:srgbClr val="B6A2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5" name="图片 104"/>
          <p:cNvPicPr/>
          <p:nvPr/>
        </p:nvPicPr>
        <p:blipFill>
          <a:blip r:embed="rId4">
            <a:alphaModFix amt="46000"/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t="26130" b="22648"/>
          <a:stretch>
            <a:fillRect/>
          </a:stretch>
        </p:blipFill>
        <p:spPr>
          <a:xfrm>
            <a:off x="3786505" y="533400"/>
            <a:ext cx="1640205" cy="1204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5">
            <a:alphaModFix amt="27000"/>
            <a:clrChange>
              <a:clrFrom>
                <a:srgbClr val="F6F1EB">
                  <a:alpha val="100000"/>
                </a:srgbClr>
              </a:clrFrom>
              <a:clrTo>
                <a:srgbClr val="F6F1EB">
                  <a:alpha val="100000"/>
                  <a:alpha val="0"/>
                </a:srgbClr>
              </a:clrTo>
            </a:clrChange>
          </a:blip>
          <a:srcRect t="17626" b="18230"/>
          <a:stretch>
            <a:fillRect/>
          </a:stretch>
        </p:blipFill>
        <p:spPr>
          <a:xfrm rot="840000">
            <a:off x="10072370" y="4935220"/>
            <a:ext cx="1714500" cy="14973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/>
        </p:nvPicPr>
        <p:blipFill>
          <a:blip r:embed="rId6"/>
          <a:stretch>
            <a:fillRect/>
          </a:stretch>
        </p:blipFill>
        <p:spPr>
          <a:xfrm>
            <a:off x="7318693" y="1042987"/>
            <a:ext cx="2505075" cy="926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7"/>
          <a:stretch>
            <a:fillRect/>
          </a:stretch>
        </p:blipFill>
        <p:spPr>
          <a:xfrm>
            <a:off x="4807585" y="2288223"/>
            <a:ext cx="6912610" cy="31756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81965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一、儒学的复兴：程朱理学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379730" y="1446530"/>
            <a:ext cx="2487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smtClean="0">
                <a:solidFill>
                  <a:srgbClr val="48352E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 smtClean="0">
                <a:solidFill>
                  <a:srgbClr val="48352E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、必要性：</a:t>
            </a:r>
            <a:endParaRPr lang="zh-CN" altLang="en-US" sz="2800" b="1" smtClean="0">
              <a:solidFill>
                <a:srgbClr val="48352E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1765" y="1925955"/>
            <a:ext cx="879475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）儒学自身僵化，存在缺陷；</a:t>
            </a:r>
            <a:endParaRPr lang="zh-CN" altLang="en-US" sz="280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）魏晋以来，佛道冲击；</a:t>
            </a:r>
            <a:endParaRPr lang="zh-CN" altLang="en-US" sz="280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）社会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动荡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，伦理道德秩序沦丧；</a:t>
            </a:r>
            <a:endParaRPr lang="zh-CN" altLang="en-US" sz="280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730" y="3626485"/>
            <a:ext cx="2414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、可能性：</a:t>
            </a:r>
            <a:endParaRPr lang="zh-CN" altLang="en-US" sz="2800" b="1">
              <a:solidFill>
                <a:srgbClr val="48352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765" y="4207510"/>
            <a:ext cx="7995285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）隋朝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三教合一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）北宋中期起一批学者掀起了儒学复兴运动。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765" y="924560"/>
            <a:ext cx="19640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（一）背景</a:t>
            </a:r>
            <a:endParaRPr lang="zh-CN" altLang="en-US" sz="2800" b="1">
              <a:solidFill>
                <a:srgbClr val="48352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9990" y="430530"/>
            <a:ext cx="5490845" cy="4248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90525" y="2360930"/>
            <a:ext cx="11442065" cy="1662430"/>
            <a:chOff x="597" y="3286"/>
            <a:chExt cx="18019" cy="3600"/>
          </a:xfrm>
        </p:grpSpPr>
        <p:grpSp>
          <p:nvGrpSpPr>
            <p:cNvPr id="3" name="组合 2"/>
            <p:cNvGrpSpPr/>
            <p:nvPr/>
          </p:nvGrpSpPr>
          <p:grpSpPr>
            <a:xfrm>
              <a:off x="5357" y="3286"/>
              <a:ext cx="13259" cy="3600"/>
              <a:chOff x="5294" y="2350"/>
              <a:chExt cx="13259" cy="3600"/>
            </a:xfrm>
          </p:grpSpPr>
          <p:pic>
            <p:nvPicPr>
              <p:cNvPr id="2220" name="Picture 4" descr="https://ss1.bdstatic.com/70cFvXSh_Q1YnxGkpoWK1HF6hhy/it/u=3689505569,695651208&amp;fm=26&amp;gp=0.jp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/>
              <a:srcRect r="3257" b="16489"/>
              <a:stretch>
                <a:fillRect/>
              </a:stretch>
            </p:blipFill>
            <p:spPr>
              <a:xfrm>
                <a:off x="5294" y="2350"/>
                <a:ext cx="4464" cy="3600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22" name="Picture 8" descr="https://timgsa.baidu.com/timg?image&amp;quality=80&amp;size=b9999_10000&amp;sec=1558461013135&amp;di=a000bc929252ed3d7f692773d80accde&amp;imgtype=0&amp;src=http%3A%2F%2Fwww.zhuzhou.gov.cn%2Fpicture%2F0%2F1512230828529379852.jp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rcRect l="8130" t="9676" r="12584" b="5869"/>
              <a:stretch>
                <a:fillRect/>
              </a:stretch>
            </p:blipFill>
            <p:spPr>
              <a:xfrm>
                <a:off x="14235" y="2432"/>
                <a:ext cx="4318" cy="3518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" name="图片 1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9758" y="2351"/>
                <a:ext cx="4336" cy="3599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03" name="图片 10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97" y="3295"/>
              <a:ext cx="4600" cy="3580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1202" name="矩形 4"/>
          <p:cNvSpPr/>
          <p:nvPr>
            <p:custDataLst>
              <p:tags r:id="rId8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9"/>
            </p:custDataLst>
          </p:nvPr>
        </p:nvSpPr>
        <p:spPr>
          <a:xfrm>
            <a:off x="379095" y="339090"/>
            <a:ext cx="481965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一、儒学的复兴：程朱理学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765" y="924560"/>
            <a:ext cx="19640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（一）背景</a:t>
            </a:r>
            <a:endParaRPr lang="zh-CN" altLang="en-US" sz="2800" b="1">
              <a:solidFill>
                <a:srgbClr val="48352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228" name="标题 1"/>
          <p:cNvSpPr/>
          <p:nvPr>
            <p:custDataLst>
              <p:tags r:id="rId10"/>
            </p:custDataLst>
          </p:nvPr>
        </p:nvSpPr>
        <p:spPr>
          <a:xfrm>
            <a:off x="390525" y="4119245"/>
            <a:ext cx="7670800" cy="504825"/>
          </a:xfrm>
          <a:prstGeom prst="rect">
            <a:avLst/>
          </a:prstGeom>
          <a:solidFill>
            <a:srgbClr val="8A7E74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>
              <a:spcBef>
                <a:spcPct val="0"/>
              </a:spcBef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方正粗黑宋简体" panose="02000000000000000000" pitchFamily="2" charset="-122"/>
              </a:rPr>
              <a:t>补充：北宋的社会环境对理学的产生有何影响？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方正粗黑宋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7810" y="4624070"/>
            <a:ext cx="11102340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①商品经济的繁荣，过分追求物质享受，导致道德式微；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②科学技术的进步，引发对社会和自然更多思考；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③宋代民族矛盾与阶级矛盾尖锐，需要调整统治思想；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④崇文抑武政策和科举制度的逐渐完善。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9095" y="1408430"/>
            <a:ext cx="11453495" cy="855980"/>
          </a:xfrm>
          <a:prstGeom prst="rect">
            <a:avLst/>
          </a:prstGeom>
          <a:noFill/>
          <a:ln w="12700" cmpd="sng">
            <a:solidFill>
              <a:srgbClr val="B6A28A"/>
            </a:solidFill>
            <a:prstDash val="solid"/>
          </a:ln>
        </p:spPr>
        <p:txBody>
          <a:bodyPr wrap="square" rtlCol="0" anchor="t">
            <a:no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材料：商人唯利是图，社会上出现道德下滑的现象。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——孙学功《从商品经济的发展看理学的兴起》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79095" y="3048000"/>
            <a:ext cx="1181290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   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理学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是以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儒学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为主，吸收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佛教、道教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思想而形成的，以“理”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(或“天理”)为核心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，既贯通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宇宙自然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人生命运</a:t>
            </a:r>
            <a:r>
              <a:rPr lang="en-US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又继承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孔孟正宗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，并能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治理国家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的新儒学。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81965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一、儒学的复兴：程朱理学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765" y="924560"/>
            <a:ext cx="23202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（二）目的：</a:t>
            </a:r>
            <a:endParaRPr lang="zh-CN" altLang="en-US" sz="2800" b="1">
              <a:solidFill>
                <a:srgbClr val="48352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095" y="1446530"/>
            <a:ext cx="965390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10000"/>
              </a:lnSpc>
            </a:pPr>
            <a:r>
              <a:rPr 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力图挖掘儒家经书的思想内涵，强调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学术为现实服务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095" y="1941195"/>
            <a:ext cx="1156398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10000"/>
              </a:lnSpc>
            </a:pPr>
            <a:r>
              <a:rPr 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希望充分发挥儒学在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强化社会伦理道德秩序、树立基本价值观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方面的作用。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10033000" y="173355"/>
            <a:ext cx="1864360" cy="2024380"/>
            <a:chOff x="11964" y="2658"/>
            <a:chExt cx="4319" cy="5193"/>
          </a:xfrm>
        </p:grpSpPr>
        <p:pic>
          <p:nvPicPr>
            <p:cNvPr id="15" name="图片 14" descr="tim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flipH="1">
              <a:off x="11964" y="2658"/>
              <a:ext cx="3896" cy="5193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>
              <p:custDataLst>
                <p:tags r:id="rId6"/>
              </p:custDataLst>
            </p:nvPr>
          </p:nvSpPr>
          <p:spPr>
            <a:xfrm>
              <a:off x="15186" y="2943"/>
              <a:ext cx="1097" cy="30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◎</a:t>
              </a:r>
              <a:endParaRPr lang="zh-CN" altLang="en-US" sz="24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张载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</p:grpSp>
      <p:sp>
        <p:nvSpPr>
          <p:cNvPr id="10" name="圆角矩形标注 9"/>
          <p:cNvSpPr/>
          <p:nvPr/>
        </p:nvSpPr>
        <p:spPr>
          <a:xfrm>
            <a:off x="5324475" y="442595"/>
            <a:ext cx="4921885" cy="883285"/>
          </a:xfrm>
          <a:prstGeom prst="wedgeRoundRectCallout">
            <a:avLst>
              <a:gd name="adj1" fmla="val 57005"/>
              <a:gd name="adj2" fmla="val 3051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为天地立心，为生民立命，为往圣继绝学，为万世开太平</a:t>
            </a:r>
            <a:r>
              <a:rPr 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。</a:t>
            </a:r>
            <a:endParaRPr lang="zh-CN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75605" y="2542540"/>
            <a:ext cx="6238875" cy="5219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p>
            <a:pPr indent="0" fontAlgn="auto">
              <a:lnSpc>
                <a:spcPct val="100000"/>
              </a:lnSpc>
            </a:pPr>
            <a:r>
              <a: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被称为理学或道学的学派影响逐渐增大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1765" y="3077845"/>
            <a:ext cx="23202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（三）含义：</a:t>
            </a:r>
            <a:endParaRPr lang="zh-CN" altLang="en-US" sz="2800" b="1">
              <a:solidFill>
                <a:srgbClr val="48352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1765" y="4566285"/>
            <a:ext cx="30327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（四）代表人物：</a:t>
            </a:r>
            <a:endParaRPr lang="zh-CN" altLang="en-US" sz="2800" b="1">
              <a:solidFill>
                <a:srgbClr val="48352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18" name="组合 21"/>
          <p:cNvGrpSpPr/>
          <p:nvPr>
            <p:custDataLst>
              <p:tags r:id="rId7"/>
            </p:custDataLst>
          </p:nvPr>
        </p:nvGrpSpPr>
        <p:grpSpPr>
          <a:xfrm>
            <a:off x="3704590" y="3948430"/>
            <a:ext cx="3714115" cy="2718177"/>
            <a:chOff x="-114183" y="1345401"/>
            <a:chExt cx="6671916" cy="5273841"/>
          </a:xfrm>
        </p:grpSpPr>
        <p:grpSp>
          <p:nvGrpSpPr>
            <p:cNvPr id="19" name="组合 1"/>
            <p:cNvGrpSpPr/>
            <p:nvPr>
              <p:custDataLst>
                <p:tags r:id="rId8"/>
              </p:custDataLst>
            </p:nvPr>
          </p:nvGrpSpPr>
          <p:grpSpPr>
            <a:xfrm>
              <a:off x="2869837" y="1677147"/>
              <a:ext cx="2828158" cy="4048467"/>
              <a:chOff x="1411387" y="443747"/>
              <a:chExt cx="5000988" cy="7491418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0"/>
              <a:srcRect l="1" r="680"/>
              <a:stretch>
                <a:fillRect/>
              </a:stretch>
            </p:blipFill>
            <p:spPr bwMode="auto">
              <a:xfrm>
                <a:off x="1411387" y="443747"/>
                <a:ext cx="5000318" cy="7491418"/>
              </a:xfrm>
              <a:prstGeom prst="rect">
                <a:avLst/>
              </a:prstGeom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任意多边形: 形状 1"/>
              <p:cNvSpPr/>
              <p:nvPr>
                <p:custDataLst>
                  <p:tags r:id="rId11"/>
                </p:custDataLst>
              </p:nvPr>
            </p:nvSpPr>
            <p:spPr>
              <a:xfrm>
                <a:off x="4965539" y="5555848"/>
                <a:ext cx="1446836" cy="1273215"/>
              </a:xfrm>
              <a:custGeom>
                <a:avLst/>
                <a:gdLst>
                  <a:gd name="connsiteX0" fmla="*/ 0 w 1446836"/>
                  <a:gd name="connsiteY0" fmla="*/ 0 h 1273215"/>
                  <a:gd name="connsiteX1" fmla="*/ 0 w 1446836"/>
                  <a:gd name="connsiteY1" fmla="*/ 0 h 1273215"/>
                  <a:gd name="connsiteX2" fmla="*/ 81023 w 1446836"/>
                  <a:gd name="connsiteY2" fmla="*/ 127322 h 1273215"/>
                  <a:gd name="connsiteX3" fmla="*/ 115747 w 1446836"/>
                  <a:gd name="connsiteY3" fmla="*/ 138896 h 1273215"/>
                  <a:gd name="connsiteX4" fmla="*/ 150471 w 1446836"/>
                  <a:gd name="connsiteY4" fmla="*/ 162046 h 1273215"/>
                  <a:gd name="connsiteX5" fmla="*/ 243069 w 1446836"/>
                  <a:gd name="connsiteY5" fmla="*/ 185195 h 1273215"/>
                  <a:gd name="connsiteX6" fmla="*/ 277793 w 1446836"/>
                  <a:gd name="connsiteY6" fmla="*/ 196770 h 1273215"/>
                  <a:gd name="connsiteX7" fmla="*/ 370390 w 1446836"/>
                  <a:gd name="connsiteY7" fmla="*/ 312517 h 1273215"/>
                  <a:gd name="connsiteX8" fmla="*/ 405114 w 1446836"/>
                  <a:gd name="connsiteY8" fmla="*/ 347241 h 1273215"/>
                  <a:gd name="connsiteX9" fmla="*/ 428264 w 1446836"/>
                  <a:gd name="connsiteY9" fmla="*/ 370390 h 1273215"/>
                  <a:gd name="connsiteX10" fmla="*/ 474562 w 1446836"/>
                  <a:gd name="connsiteY10" fmla="*/ 393539 h 1273215"/>
                  <a:gd name="connsiteX11" fmla="*/ 509286 w 1446836"/>
                  <a:gd name="connsiteY11" fmla="*/ 405114 h 1273215"/>
                  <a:gd name="connsiteX12" fmla="*/ 578734 w 1446836"/>
                  <a:gd name="connsiteY12" fmla="*/ 439838 h 1273215"/>
                  <a:gd name="connsiteX13" fmla="*/ 601884 w 1446836"/>
                  <a:gd name="connsiteY13" fmla="*/ 462987 h 1273215"/>
                  <a:gd name="connsiteX14" fmla="*/ 613458 w 1446836"/>
                  <a:gd name="connsiteY14" fmla="*/ 497711 h 1273215"/>
                  <a:gd name="connsiteX15" fmla="*/ 636608 w 1446836"/>
                  <a:gd name="connsiteY15" fmla="*/ 578734 h 1273215"/>
                  <a:gd name="connsiteX16" fmla="*/ 694481 w 1446836"/>
                  <a:gd name="connsiteY16" fmla="*/ 625033 h 1273215"/>
                  <a:gd name="connsiteX17" fmla="*/ 752355 w 1446836"/>
                  <a:gd name="connsiteY17" fmla="*/ 659757 h 1273215"/>
                  <a:gd name="connsiteX18" fmla="*/ 821803 w 1446836"/>
                  <a:gd name="connsiteY18" fmla="*/ 717630 h 1273215"/>
                  <a:gd name="connsiteX19" fmla="*/ 856527 w 1446836"/>
                  <a:gd name="connsiteY19" fmla="*/ 729205 h 1273215"/>
                  <a:gd name="connsiteX20" fmla="*/ 879676 w 1446836"/>
                  <a:gd name="connsiteY20" fmla="*/ 752355 h 1273215"/>
                  <a:gd name="connsiteX21" fmla="*/ 914400 w 1446836"/>
                  <a:gd name="connsiteY21" fmla="*/ 763929 h 1273215"/>
                  <a:gd name="connsiteX22" fmla="*/ 1030147 w 1446836"/>
                  <a:gd name="connsiteY22" fmla="*/ 787079 h 1273215"/>
                  <a:gd name="connsiteX23" fmla="*/ 1088020 w 1446836"/>
                  <a:gd name="connsiteY23" fmla="*/ 856527 h 1273215"/>
                  <a:gd name="connsiteX24" fmla="*/ 1122745 w 1446836"/>
                  <a:gd name="connsiteY24" fmla="*/ 914400 h 1273215"/>
                  <a:gd name="connsiteX25" fmla="*/ 1157469 w 1446836"/>
                  <a:gd name="connsiteY25" fmla="*/ 972274 h 1273215"/>
                  <a:gd name="connsiteX26" fmla="*/ 1169043 w 1446836"/>
                  <a:gd name="connsiteY26" fmla="*/ 1006998 h 1273215"/>
                  <a:gd name="connsiteX27" fmla="*/ 1192193 w 1446836"/>
                  <a:gd name="connsiteY27" fmla="*/ 1030147 h 1273215"/>
                  <a:gd name="connsiteX28" fmla="*/ 1215342 w 1446836"/>
                  <a:gd name="connsiteY28" fmla="*/ 1064871 h 1273215"/>
                  <a:gd name="connsiteX29" fmla="*/ 1261641 w 1446836"/>
                  <a:gd name="connsiteY29" fmla="*/ 1099595 h 1273215"/>
                  <a:gd name="connsiteX30" fmla="*/ 1331089 w 1446836"/>
                  <a:gd name="connsiteY30" fmla="*/ 1157468 h 1273215"/>
                  <a:gd name="connsiteX31" fmla="*/ 1412112 w 1446836"/>
                  <a:gd name="connsiteY31" fmla="*/ 1250066 h 1273215"/>
                  <a:gd name="connsiteX32" fmla="*/ 1446836 w 1446836"/>
                  <a:gd name="connsiteY32" fmla="*/ 1273215 h 1273215"/>
                  <a:gd name="connsiteX33" fmla="*/ 11575 w 1446836"/>
                  <a:gd name="connsiteY33" fmla="*/ 1192193 h 1273215"/>
                  <a:gd name="connsiteX34" fmla="*/ 0 w 1446836"/>
                  <a:gd name="connsiteY34" fmla="*/ 0 h 127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446836" h="1273215">
                    <a:moveTo>
                      <a:pt x="0" y="0"/>
                    </a:moveTo>
                    <a:lnTo>
                      <a:pt x="0" y="0"/>
                    </a:lnTo>
                    <a:cubicBezTo>
                      <a:pt x="22457" y="44913"/>
                      <a:pt x="36679" y="97760"/>
                      <a:pt x="81023" y="127322"/>
                    </a:cubicBezTo>
                    <a:cubicBezTo>
                      <a:pt x="91175" y="134090"/>
                      <a:pt x="104172" y="135038"/>
                      <a:pt x="115747" y="138896"/>
                    </a:cubicBezTo>
                    <a:cubicBezTo>
                      <a:pt x="127322" y="146613"/>
                      <a:pt x="137397" y="157292"/>
                      <a:pt x="150471" y="162046"/>
                    </a:cubicBezTo>
                    <a:cubicBezTo>
                      <a:pt x="180371" y="172919"/>
                      <a:pt x="212886" y="175134"/>
                      <a:pt x="243069" y="185195"/>
                    </a:cubicBezTo>
                    <a:lnTo>
                      <a:pt x="277793" y="196770"/>
                    </a:lnTo>
                    <a:cubicBezTo>
                      <a:pt x="336198" y="284378"/>
                      <a:pt x="304418" y="246545"/>
                      <a:pt x="370390" y="312517"/>
                    </a:cubicBezTo>
                    <a:lnTo>
                      <a:pt x="405114" y="347241"/>
                    </a:lnTo>
                    <a:cubicBezTo>
                      <a:pt x="412831" y="354957"/>
                      <a:pt x="418503" y="365510"/>
                      <a:pt x="428264" y="370390"/>
                    </a:cubicBezTo>
                    <a:cubicBezTo>
                      <a:pt x="443697" y="378106"/>
                      <a:pt x="458703" y="386742"/>
                      <a:pt x="474562" y="393539"/>
                    </a:cubicBezTo>
                    <a:cubicBezTo>
                      <a:pt x="485776" y="398345"/>
                      <a:pt x="498373" y="399658"/>
                      <a:pt x="509286" y="405114"/>
                    </a:cubicBezTo>
                    <a:cubicBezTo>
                      <a:pt x="599037" y="449990"/>
                      <a:pt x="491454" y="410744"/>
                      <a:pt x="578734" y="439838"/>
                    </a:cubicBezTo>
                    <a:cubicBezTo>
                      <a:pt x="586451" y="447554"/>
                      <a:pt x="596269" y="453629"/>
                      <a:pt x="601884" y="462987"/>
                    </a:cubicBezTo>
                    <a:cubicBezTo>
                      <a:pt x="608161" y="473449"/>
                      <a:pt x="609952" y="486025"/>
                      <a:pt x="613458" y="497711"/>
                    </a:cubicBezTo>
                    <a:cubicBezTo>
                      <a:pt x="621529" y="524615"/>
                      <a:pt x="625200" y="553066"/>
                      <a:pt x="636608" y="578734"/>
                    </a:cubicBezTo>
                    <a:cubicBezTo>
                      <a:pt x="644319" y="596083"/>
                      <a:pt x="682896" y="615765"/>
                      <a:pt x="694481" y="625033"/>
                    </a:cubicBezTo>
                    <a:cubicBezTo>
                      <a:pt x="739877" y="661349"/>
                      <a:pt x="692053" y="639656"/>
                      <a:pt x="752355" y="659757"/>
                    </a:cubicBezTo>
                    <a:cubicBezTo>
                      <a:pt x="777954" y="685356"/>
                      <a:pt x="789573" y="701515"/>
                      <a:pt x="821803" y="717630"/>
                    </a:cubicBezTo>
                    <a:cubicBezTo>
                      <a:pt x="832716" y="723086"/>
                      <a:pt x="844952" y="725347"/>
                      <a:pt x="856527" y="729205"/>
                    </a:cubicBezTo>
                    <a:cubicBezTo>
                      <a:pt x="864243" y="736922"/>
                      <a:pt x="870318" y="746740"/>
                      <a:pt x="879676" y="752355"/>
                    </a:cubicBezTo>
                    <a:cubicBezTo>
                      <a:pt x="890138" y="758632"/>
                      <a:pt x="902669" y="760577"/>
                      <a:pt x="914400" y="763929"/>
                    </a:cubicBezTo>
                    <a:cubicBezTo>
                      <a:pt x="962751" y="777743"/>
                      <a:pt x="975569" y="777982"/>
                      <a:pt x="1030147" y="787079"/>
                    </a:cubicBezTo>
                    <a:cubicBezTo>
                      <a:pt x="1055746" y="812678"/>
                      <a:pt x="1071905" y="824297"/>
                      <a:pt x="1088020" y="856527"/>
                    </a:cubicBezTo>
                    <a:cubicBezTo>
                      <a:pt x="1118070" y="916627"/>
                      <a:pt x="1077530" y="869187"/>
                      <a:pt x="1122745" y="914400"/>
                    </a:cubicBezTo>
                    <a:cubicBezTo>
                      <a:pt x="1155532" y="1012766"/>
                      <a:pt x="1109805" y="892832"/>
                      <a:pt x="1157469" y="972274"/>
                    </a:cubicBezTo>
                    <a:cubicBezTo>
                      <a:pt x="1163746" y="982736"/>
                      <a:pt x="1162766" y="996536"/>
                      <a:pt x="1169043" y="1006998"/>
                    </a:cubicBezTo>
                    <a:cubicBezTo>
                      <a:pt x="1174658" y="1016356"/>
                      <a:pt x="1185376" y="1021626"/>
                      <a:pt x="1192193" y="1030147"/>
                    </a:cubicBezTo>
                    <a:cubicBezTo>
                      <a:pt x="1200883" y="1041010"/>
                      <a:pt x="1205505" y="1055034"/>
                      <a:pt x="1215342" y="1064871"/>
                    </a:cubicBezTo>
                    <a:cubicBezTo>
                      <a:pt x="1228983" y="1078512"/>
                      <a:pt x="1246994" y="1087040"/>
                      <a:pt x="1261641" y="1099595"/>
                    </a:cubicBezTo>
                    <a:cubicBezTo>
                      <a:pt x="1339622" y="1166435"/>
                      <a:pt x="1254344" y="1106305"/>
                      <a:pt x="1331089" y="1157468"/>
                    </a:cubicBezTo>
                    <a:cubicBezTo>
                      <a:pt x="1355562" y="1194179"/>
                      <a:pt x="1371482" y="1222980"/>
                      <a:pt x="1412112" y="1250066"/>
                    </a:cubicBezTo>
                    <a:lnTo>
                      <a:pt x="1446836" y="1273215"/>
                    </a:lnTo>
                    <a:lnTo>
                      <a:pt x="11575" y="1192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C2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latin typeface="华文仿宋" panose="02010600040101010101" charset="-122"/>
                  <a:ea typeface="华文仿宋" panose="02010600040101010101" charset="-122"/>
                </a:endParaRPr>
              </a:p>
            </p:txBody>
          </p:sp>
        </p:grpSp>
        <p:pic>
          <p:nvPicPr>
            <p:cNvPr id="28" name="Picture 2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3">
              <a:lum contrast="-10000"/>
            </a:blip>
            <a:stretch>
              <a:fillRect/>
            </a:stretch>
          </p:blipFill>
          <p:spPr bwMode="auto">
            <a:xfrm flipH="1">
              <a:off x="306733" y="1345401"/>
              <a:ext cx="3013712" cy="438234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矩形 28"/>
            <p:cNvSpPr/>
            <p:nvPr>
              <p:custDataLst>
                <p:tags r:id="rId14"/>
              </p:custDataLst>
            </p:nvPr>
          </p:nvSpPr>
          <p:spPr>
            <a:xfrm>
              <a:off x="-114183" y="5726017"/>
              <a:ext cx="6671916" cy="8932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240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北宋：程颐、程颢（创立）</a:t>
              </a:r>
              <a:endParaRPr lang="zh-CN" altLang="en-US" sz="240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</p:grpSp>
      <p:grpSp>
        <p:nvGrpSpPr>
          <p:cNvPr id="20" name="组合 32"/>
          <p:cNvGrpSpPr/>
          <p:nvPr>
            <p:custDataLst>
              <p:tags r:id="rId15"/>
            </p:custDataLst>
          </p:nvPr>
        </p:nvGrpSpPr>
        <p:grpSpPr>
          <a:xfrm>
            <a:off x="7452995" y="3533140"/>
            <a:ext cx="3356610" cy="3162300"/>
            <a:chOff x="5253392" y="638911"/>
            <a:chExt cx="5503278" cy="5208236"/>
          </a:xfrm>
        </p:grpSpPr>
        <p:pic>
          <p:nvPicPr>
            <p:cNvPr id="34" name="Picture 4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7">
              <a:lum contrast="-20000"/>
            </a:blip>
            <a:stretch>
              <a:fillRect/>
            </a:stretch>
          </p:blipFill>
          <p:spPr bwMode="auto">
            <a:xfrm flipH="1">
              <a:off x="6176852" y="638911"/>
              <a:ext cx="3656359" cy="4423014"/>
            </a:xfrm>
            <a:prstGeom prst="rect">
              <a:avLst/>
            </a:prstGeom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矩形 34"/>
            <p:cNvSpPr/>
            <p:nvPr>
              <p:custDataLst>
                <p:tags r:id="rId18"/>
              </p:custDataLst>
            </p:nvPr>
          </p:nvSpPr>
          <p:spPr>
            <a:xfrm>
              <a:off x="5253392" y="5088920"/>
              <a:ext cx="5503278" cy="75822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2400" smtClean="0">
                  <a:solidFill>
                    <a:schemeClr val="tx1"/>
                  </a:solidFill>
                  <a:effectLst/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南宋：朱熹（集大成者）</a:t>
              </a:r>
              <a:endParaRPr lang="zh-CN" altLang="en-US" sz="2400" smtClean="0">
                <a:solidFill>
                  <a:schemeClr val="tx1"/>
                </a:solidFill>
                <a:effectLst/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0070465" y="4560570"/>
            <a:ext cx="164401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程朱理学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10" grpId="0" animBg="1"/>
      <p:bldP spid="10" grpId="1" animBg="1"/>
      <p:bldP spid="11" grpId="0" animBg="1"/>
      <p:bldP spid="11" grpId="1" animBg="1"/>
      <p:bldP spid="13" grpId="0"/>
      <p:bldP spid="13" grpId="1"/>
      <p:bldP spid="14" grpId="0"/>
      <p:bldP spid="14" grpId="1"/>
      <p:bldP spid="17" grpId="0"/>
      <p:bldP spid="17" grpId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81965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一、儒学的复兴：程朱理学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765" y="924560"/>
            <a:ext cx="30327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（五）思想主张：</a:t>
            </a:r>
            <a:endParaRPr lang="zh-CN" altLang="en-US" sz="2800" b="1">
              <a:solidFill>
                <a:srgbClr val="48352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0947" y="1446838"/>
            <a:ext cx="11501518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 smtClean="0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、宇宙观：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认为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 u="sng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　　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是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世界万物的本原，是</a:t>
            </a:r>
            <a:r>
              <a:rPr lang="zh-CN" altLang="en-US" sz="2800" u="sng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　　　　　　　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的根本原则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，也称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 u="sng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　　　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”。</a:t>
            </a:r>
            <a:endParaRPr lang="en-US" sz="280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 smtClean="0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、人生观：</a:t>
            </a:r>
            <a:r>
              <a:rPr lang="zh-CN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人生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的目标</a:t>
            </a:r>
            <a:r>
              <a:rPr lang="zh-CN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是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 u="sng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　　　　　　　　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”，即通过</a:t>
            </a:r>
            <a:r>
              <a:rPr lang="zh-CN" altLang="en-US" sz="2800" u="sng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　　　　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克服过度的欲望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，最终实现对“天理”的充分体验，从而达到“圣人”的精神境界。</a:t>
            </a:r>
            <a:endParaRPr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 smtClean="0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、认识论：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提出“</a:t>
            </a:r>
            <a:r>
              <a:rPr lang="zh-CN" altLang="en-US" sz="2800" u="sng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　　　　　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”，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只有深刻探究万物，才能得到其中的“理”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达到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对</a:t>
            </a:r>
            <a:r>
              <a:rPr lang="zh-CN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普遍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天理的认识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 b="1" smtClean="0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、哲学范畴：</a:t>
            </a:r>
            <a:endParaRPr lang="zh-CN" altLang="en-US" sz="2800" b="1" smtClean="0">
              <a:solidFill>
                <a:srgbClr val="48352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4865" y="1517006"/>
            <a:ext cx="6429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理</a:t>
            </a:r>
            <a:endParaRPr lang="zh-CN" altLang="en-US" sz="2800" b="1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8989" y="1517323"/>
            <a:ext cx="25717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自然界和社会</a:t>
            </a:r>
            <a:endParaRPr lang="zh-CN" altLang="en-US" sz="2800" b="1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9370" y="1968500"/>
            <a:ext cx="1244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天理</a:t>
            </a:r>
            <a:endParaRPr lang="zh-CN" altLang="en-US" sz="2800" b="1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1586" y="2490468"/>
            <a:ext cx="292895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存天理，灭人欲 </a:t>
            </a:r>
            <a:endParaRPr lang="zh-CN" altLang="en-US" sz="2800" b="1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30446" y="2570478"/>
            <a:ext cx="22860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道德修养</a:t>
            </a:r>
            <a:endParaRPr lang="zh-CN" altLang="en-US" sz="2800" b="1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22021" y="4175769"/>
            <a:ext cx="23574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格物致知</a:t>
            </a:r>
            <a:endParaRPr lang="zh-CN" altLang="en-US" sz="2800" b="1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0160" name="Rectangle 48"/>
          <p:cNvSpPr>
            <a:spLocks noChangeArrowheads="1"/>
          </p:cNvSpPr>
          <p:nvPr/>
        </p:nvSpPr>
        <p:spPr bwMode="auto">
          <a:xfrm>
            <a:off x="2688591" y="5324475"/>
            <a:ext cx="2316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客观唯心主义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34965" y="467995"/>
            <a:ext cx="6347460" cy="953135"/>
          </a:xfrm>
          <a:prstGeom prst="rect">
            <a:avLst/>
          </a:prstGeom>
          <a:noFill/>
          <a:ln w="12700" cmpd="sng">
            <a:solidFill>
              <a:srgbClr val="B6A28A"/>
            </a:solidFill>
            <a:prstDash val="solid"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rgbClr val="48352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天理外在表现：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①社会：儒家伦理道德、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三纲五常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；②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个人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存天理，灭人欲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4980" y="5871845"/>
            <a:ext cx="420433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儒学走向哲学化和思辨化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35725" y="4893310"/>
            <a:ext cx="5347335" cy="953135"/>
          </a:xfrm>
          <a:prstGeom prst="rect">
            <a:avLst/>
          </a:prstGeom>
          <a:noFill/>
          <a:ln w="12700" cmpd="sng">
            <a:solidFill>
              <a:srgbClr val="C0B9AD"/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48352E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朱熹提出格物致知的目的在于明道德之善。</a:t>
            </a:r>
            <a:endParaRPr lang="zh-CN" altLang="en-US" sz="2800" b="1">
              <a:solidFill>
                <a:srgbClr val="48352E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7" grpId="0"/>
      <p:bldP spid="18" grpId="0"/>
      <p:bldP spid="19" grpId="0"/>
      <p:bldP spid="20" grpId="0"/>
      <p:bldP spid="22" grpId="0"/>
      <p:bldP spid="23" grpId="0"/>
      <p:bldP spid="90160" grpId="0" bldLvl="0" animBg="1"/>
      <p:bldP spid="12" grpId="0" bldLvl="0" animBg="1"/>
      <p:bldP spid="2" grpId="0" animBg="1"/>
      <p:bldP spid="2" grpId="1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81965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一、儒学的复兴：程朱理学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460" y="819785"/>
            <a:ext cx="11563985" cy="2675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、（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2022·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广东高考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·4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魏晋以来佛教、道教广泛传播，宋人李觏认为原因在于“儒失其手，教化坠于地”；张载认为佛道追求的彼岸是虚幻的，与“吾儒”水火不容。由此可知，李觏，张载主张（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．儒法并用以维护君权                 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．立足考据以重建学风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．复兴儒学以回应挑战                 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．杂糅佛道以构建理学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0421620" y="1998980"/>
            <a:ext cx="1246505" cy="1756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96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</a:t>
            </a:r>
            <a:endParaRPr lang="zh-CN" sz="96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endParaRPr lang="zh-CN" altLang="en-US" sz="96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095" y="3495040"/>
            <a:ext cx="1168400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、（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2020·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江苏高考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·4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孟子讲“觉”，佛教讲“悟”，程颢、程颐兄弟则将二者圆通。北宋僧人契嵩认为儒和佛“心则一”，佛教“亦有意于天下国家矣，何尝不存其君臣父子”。这反映出北宋（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．儒学统治地位动摇                   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．儒学与佛教的融合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．理学成为官方哲学                   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．阳明心学影响深远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0421620" y="4458335"/>
            <a:ext cx="1246505" cy="1756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96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B</a:t>
            </a:r>
            <a:endParaRPr lang="en-US" altLang="zh-CN" sz="96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81965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一、儒学的复兴：程朱理学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765" y="924560"/>
            <a:ext cx="23202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（六）发展：</a:t>
            </a:r>
            <a:endParaRPr lang="zh-CN" altLang="en-US" sz="2800" b="1">
              <a:solidFill>
                <a:srgbClr val="48352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095" y="1446530"/>
            <a:ext cx="1156271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、朱熹将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《大学》《中庸》《论语》《孟子》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合编为</a:t>
            </a:r>
            <a:r>
              <a:rPr lang="en-US" altLang="zh-CN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四书</a:t>
            </a:r>
            <a:r>
              <a:rPr lang="en-US" altLang="zh-CN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，并且加以注释，作为先于</a:t>
            </a:r>
            <a:r>
              <a:rPr lang="en-US" altLang="zh-CN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五经</a:t>
            </a:r>
            <a:r>
              <a:rPr lang="en-US" altLang="zh-CN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的儒学基础读物。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44" name="组合 43"/>
          <p:cNvGrpSpPr/>
          <p:nvPr>
            <p:custDataLst>
              <p:tags r:id="rId3"/>
            </p:custDataLst>
          </p:nvPr>
        </p:nvGrpSpPr>
        <p:grpSpPr>
          <a:xfrm>
            <a:off x="9632315" y="0"/>
            <a:ext cx="2423160" cy="1638131"/>
            <a:chOff x="543578" y="3622944"/>
            <a:chExt cx="3325305" cy="4154539"/>
          </a:xfrm>
        </p:grpSpPr>
        <p:pic>
          <p:nvPicPr>
            <p:cNvPr id="45" name="Picture 4" descr="《四书章句集注》书影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>
              <a:clrChange>
                <a:clrFrom>
                  <a:srgbClr val="F3FFFF">
                    <a:alpha val="100000"/>
                  </a:srgbClr>
                </a:clrFrom>
                <a:clrTo>
                  <a:srgbClr val="F3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578" y="3622944"/>
              <a:ext cx="3170182" cy="318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3578" y="6609905"/>
              <a:ext cx="3325305" cy="1167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r>
                <a:rPr kumimoji="1" lang="en-US" altLang="zh-CN" sz="2400">
                  <a:effectLst/>
                  <a:latin typeface="华文仿宋" panose="02010600040101010101" charset="-122"/>
                  <a:ea typeface="华文仿宋" panose="02010600040101010101" charset="-122"/>
                </a:rPr>
                <a:t>《</a:t>
              </a:r>
              <a:r>
                <a:rPr kumimoji="1" lang="zh-CN" altLang="en-US" sz="2400">
                  <a:effectLst/>
                  <a:latin typeface="华文仿宋" panose="02010600040101010101" charset="-122"/>
                  <a:ea typeface="华文仿宋" panose="02010600040101010101" charset="-122"/>
                </a:rPr>
                <a:t>四书章句集注</a:t>
              </a:r>
              <a:r>
                <a:rPr kumimoji="1" lang="en-US" altLang="zh-CN" sz="2400">
                  <a:effectLst/>
                  <a:latin typeface="华文仿宋" panose="02010600040101010101" charset="-122"/>
                  <a:ea typeface="华文仿宋" panose="02010600040101010101" charset="-122"/>
                </a:rPr>
                <a:t>》</a:t>
              </a:r>
              <a:endParaRPr kumimoji="1" lang="zh-CN" altLang="en-US" sz="2400">
                <a:effectLst/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22910" y="2488565"/>
            <a:ext cx="10737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等线" panose="02010600030101010101" pitchFamily="2" charset="-122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等线" panose="02010600030101010101" pitchFamily="2" charset="-122"/>
              </a:rPr>
              <a:t>、创办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等线" panose="02010600030101010101" pitchFamily="2" charset="-122"/>
              </a:rPr>
              <a:t>书院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等线" panose="02010600030101010101" pitchFamily="2" charset="-122"/>
              </a:rPr>
              <a:t>，</a:t>
            </a: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授徒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讲学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等线" panose="02010600030101010101" pitchFamily="2" charset="-122"/>
              </a:rPr>
              <a:t>传播理学，推动了儒学的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等线" panose="02010600030101010101" pitchFamily="2" charset="-122"/>
              </a:rPr>
              <a:t>普及化、通俗化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等线" panose="02010600030101010101" pitchFamily="2" charset="-122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等线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122160" y="3575685"/>
            <a:ext cx="4820285" cy="3183890"/>
            <a:chOff x="12295" y="7084"/>
            <a:chExt cx="6530" cy="3514"/>
          </a:xfrm>
        </p:grpSpPr>
        <p:pic>
          <p:nvPicPr>
            <p:cNvPr id="21" name="图片 2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2295" y="7084"/>
              <a:ext cx="6530" cy="3514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2295" y="9965"/>
              <a:ext cx="6529" cy="508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400">
                  <a:solidFill>
                    <a:srgbClr val="333333"/>
                  </a:solidFill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◎江西庐山白鹿洞书院</a:t>
              </a:r>
              <a:endParaRPr lang="zh-CN" altLang="en-US" sz="2400">
                <a:solidFill>
                  <a:srgbClr val="333333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</p:grpSp>
      <p:sp>
        <p:nvSpPr>
          <p:cNvPr id="10" name="Text Box 10"/>
          <p:cNvSpPr>
            <a:spLocks noChangeArrowheads="1"/>
          </p:cNvSpPr>
          <p:nvPr/>
        </p:nvSpPr>
        <p:spPr bwMode="auto">
          <a:xfrm>
            <a:off x="379095" y="3542665"/>
            <a:ext cx="11276330" cy="16414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algn="l" eaLnBrk="0" latinLnBrk="1" hangingPunct="0">
              <a:lnSpc>
                <a:spcPct val="12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kern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 kern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、元初，《四书章句集注》成为官方教科书，程朱理学成为</a:t>
            </a:r>
            <a:r>
              <a:rPr lang="zh-CN" altLang="en-US" sz="2800" kern="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科举答题标准</a:t>
            </a:r>
            <a:r>
              <a:rPr lang="zh-CN" altLang="en-US" sz="2800" kern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 kern="0" dirty="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lvl="0" algn="l" eaLnBrk="0" latinLnBrk="1" hangingPunct="0">
              <a:lnSpc>
                <a:spcPct val="120000"/>
              </a:lnSpc>
              <a:spcBef>
                <a:spcPts val="0"/>
              </a:spcBef>
              <a:buClrTx/>
              <a:buSzTx/>
              <a:buFontTx/>
            </a:pPr>
            <a:endParaRPr lang="zh-CN" altLang="en-US" sz="2800" b="1" kern="0" dirty="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095" y="2967990"/>
            <a:ext cx="1143317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eaLnBrk="0" latinLnBrk="1" hangingPunct="0">
              <a:lnSpc>
                <a:spcPct val="12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kern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kern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、南宋后期受到</a:t>
            </a:r>
            <a:r>
              <a:rPr lang="zh-CN" altLang="en-US" sz="2800" kern="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官方尊崇</a:t>
            </a:r>
            <a:r>
              <a:rPr lang="zh-CN" altLang="en-US" sz="2800" kern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，成为</a:t>
            </a:r>
            <a:r>
              <a:rPr lang="zh-CN" altLang="en-US" sz="2800" kern="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官方哲学</a:t>
            </a:r>
            <a:r>
              <a:rPr lang="zh-CN" altLang="en-US" sz="2800" kern="0" dirty="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 kern="0" dirty="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095" y="4679315"/>
            <a:ext cx="684911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800" kern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 kern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、朱熹的学术思想还传及</a:t>
            </a:r>
            <a:r>
              <a:rPr lang="zh-CN" altLang="en-US" sz="2800" kern="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日本</a:t>
            </a:r>
            <a:r>
              <a:rPr lang="zh-CN" altLang="en-US" sz="2800" kern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en-US" sz="2800" kern="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朝鲜</a:t>
            </a:r>
            <a:r>
              <a:rPr lang="zh-CN" altLang="en-US" sz="2800" kern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乃至</a:t>
            </a:r>
            <a:r>
              <a:rPr lang="zh-CN" altLang="en-US" sz="2800" kern="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欧洲</a:t>
            </a:r>
            <a:r>
              <a:rPr lang="zh-CN" altLang="en-US" sz="2800" kern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 kern="0" dirty="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  <p:bldP spid="2" grpId="0"/>
      <p:bldP spid="2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81965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一、儒学的复兴：程朱理学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765" y="924560"/>
            <a:ext cx="23202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（七）特点：</a:t>
            </a:r>
            <a:endParaRPr lang="zh-CN" altLang="en-US" sz="2800" b="1">
              <a:solidFill>
                <a:srgbClr val="48352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095" y="1446530"/>
            <a:ext cx="11492230" cy="4356100"/>
          </a:xfrm>
          <a:prstGeom prst="rect">
            <a:avLst/>
          </a:prstGeom>
          <a:noFill/>
          <a:ln w="12700" cmpd="sng">
            <a:solidFill>
              <a:srgbClr val="B6A28A"/>
            </a:solidFill>
            <a:prstDash val="solid"/>
          </a:ln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：宋代一些地方实行</a:t>
            </a:r>
            <a:r>
              <a:rPr lang="zh-CN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乡约制度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，其功能主要是扬善惩恶，制定规约进行</a:t>
            </a:r>
            <a:r>
              <a:rPr lang="zh-CN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道德教化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：理学所强调的天理，实质上也就是儒学的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伦理道德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学说，理学的本体论、人性论、“修养论、认识论等，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均是以伦理道德为核心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：传统儒学经由理学家们的改造，道德信条式的理论体系变成了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哲学理论体系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：宋明理学的佛道化是指吸收借鉴佛教与道教的形而上学思想，把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佛、道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禁欲主义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思想吸收进来，作为理学的核心思想，提出了“存天理，灭人欲”的道德主张。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81965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一、儒学的复兴：程朱理学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8460" y="1488440"/>
            <a:ext cx="115639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、儒学进一步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哲学化、思辨化、体系化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形成一套囊括天人关系的严密哲学理论体系；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8460" y="2449195"/>
            <a:ext cx="77825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、更加强调以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伦理道德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为思想核心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,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关注现实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8460" y="2979420"/>
            <a:ext cx="46704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、吸收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佛、道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的思想内容；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8460" y="3595370"/>
            <a:ext cx="50260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4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、儒学的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世俗化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、注意普及。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9095" y="4293870"/>
            <a:ext cx="8633460" cy="1814830"/>
          </a:xfrm>
          <a:prstGeom prst="rect">
            <a:avLst/>
          </a:prstGeom>
          <a:solidFill>
            <a:srgbClr val="F9F9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eaLnBrk="1" hangingPunct="1"/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①强调自我的主动作用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人皆可以为尧舜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儒家伦理深入社会。</a:t>
            </a:r>
            <a:endParaRPr lang="zh-CN" altLang="en-US" sz="28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/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②推动庶民社会发展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: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重视家族伦理建设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;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建立宗族乡约秩序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;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兴办慈善教育事业。</a:t>
            </a:r>
            <a:endParaRPr lang="zh-CN" altLang="en-US" sz="28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1765" y="924560"/>
            <a:ext cx="23202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（七）特点：</a:t>
            </a:r>
            <a:endParaRPr lang="zh-CN" altLang="en-US" sz="2800" b="1">
              <a:solidFill>
                <a:srgbClr val="48352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14" name="图片 13" descr="p1a8l6ap52krh1mks1t39fdg1p6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135" y="2716530"/>
            <a:ext cx="2584450" cy="339217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81965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一、儒学的复兴：程朱理学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765" y="924560"/>
            <a:ext cx="19640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（八）影响</a:t>
            </a:r>
            <a:endParaRPr lang="zh-CN" altLang="en-US" sz="2800" b="1">
              <a:solidFill>
                <a:srgbClr val="48352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63565" y="259080"/>
            <a:ext cx="6433185" cy="1125220"/>
            <a:chOff x="8919" y="-187"/>
            <a:chExt cx="10131" cy="1772"/>
          </a:xfrm>
        </p:grpSpPr>
        <p:sp>
          <p:nvSpPr>
            <p:cNvPr id="6" name="圆角矩形 5"/>
            <p:cNvSpPr/>
            <p:nvPr/>
          </p:nvSpPr>
          <p:spPr>
            <a:xfrm>
              <a:off x="8919" y="548"/>
              <a:ext cx="9466" cy="908"/>
            </a:xfrm>
            <a:prstGeom prst="roundRect">
              <a:avLst/>
            </a:prstGeom>
            <a:noFill/>
            <a:ln>
              <a:solidFill>
                <a:srgbClr val="7A5A49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 sz="2800" kern="100">
                  <a:solidFill>
                    <a:srgbClr val="5F4429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先天下之忧而忧，后天下之乐而乐。</a:t>
              </a:r>
              <a:endParaRPr lang="zh-CN" altLang="en-US" sz="2800" kern="100">
                <a:solidFill>
                  <a:srgbClr val="5F4429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19234" t="10049" r="15138"/>
            <a:stretch>
              <a:fillRect/>
            </a:stretch>
          </p:blipFill>
          <p:spPr bwMode="auto">
            <a:xfrm flipH="1">
              <a:off x="17766" y="-187"/>
              <a:ext cx="1284" cy="17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" y="2623820"/>
            <a:ext cx="116001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：理学强调通过道德自觉达到理想人格的建树，也强化了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中华民族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注重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气节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和德操，注重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社会责任与历史使命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的文化性格。       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——张岱年、方克立主编《中国文化概论》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5280" y="1551305"/>
            <a:ext cx="116611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indent="0" defTabSz="914400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800" noProof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 noProof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 noProof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：理学的实质是以儒家的</a:t>
            </a:r>
            <a:r>
              <a:rPr lang="zh-CN" altLang="en-US" sz="2800" noProof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纲常伦理</a:t>
            </a:r>
            <a:r>
              <a:rPr lang="zh-CN" altLang="en-US" sz="2800" noProof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来约束社会，遏制人的自然欲求，维护</a:t>
            </a:r>
            <a:r>
              <a:rPr lang="zh-CN" altLang="en-US" sz="2800" noProof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专制统治</a:t>
            </a:r>
            <a:r>
              <a:rPr lang="zh-CN" altLang="en-US" sz="2800" noProof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800" noProof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5280" y="4007485"/>
            <a:ext cx="978979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auto" latinLnBrk="0">
              <a:lnSpc>
                <a:spcPct val="100000"/>
              </a:lnSpc>
              <a:spcBef>
                <a:spcPts val="0"/>
              </a:spcBef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：古代女子的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三从四德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：三从 ：在家从父、出嫁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 latinLnBrk="0">
              <a:lnSpc>
                <a:spcPct val="100000"/>
              </a:lnSpc>
              <a:spcBef>
                <a:spcPts val="0"/>
              </a:spcBef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从夫、夫死从子；四德 ：妇德、妇言、妇容、妇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功。</a:t>
            </a:r>
            <a:endParaRPr lang="zh-CN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 latinLnBrk="0">
              <a:lnSpc>
                <a:spcPct val="100000"/>
              </a:lnSpc>
              <a:spcBef>
                <a:spcPts val="0"/>
              </a:spcBef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问：“人或有居孀贫穷无托者，可再嫁否？ 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 latinLnBrk="0">
              <a:lnSpc>
                <a:spcPct val="100000"/>
              </a:lnSpc>
              <a:spcBef>
                <a:spcPts val="0"/>
              </a:spcBef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答曰：饿死事极小，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失节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事极大。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543925" y="4012565"/>
            <a:ext cx="3452495" cy="2261870"/>
            <a:chOff x="13455" y="6893"/>
            <a:chExt cx="5437" cy="3562"/>
          </a:xfrm>
        </p:grpSpPr>
        <p:pic>
          <p:nvPicPr>
            <p:cNvPr id="104" name="图片 103"/>
            <p:cNvPicPr/>
            <p:nvPr/>
          </p:nvPicPr>
          <p:blipFill>
            <a:blip r:embed="rId6"/>
            <a:srcRect t="20231" b="4176"/>
            <a:stretch>
              <a:fillRect/>
            </a:stretch>
          </p:blipFill>
          <p:spPr>
            <a:xfrm>
              <a:off x="13506" y="6893"/>
              <a:ext cx="5386" cy="35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文本框 20"/>
            <p:cNvSpPr txBox="1"/>
            <p:nvPr/>
          </p:nvSpPr>
          <p:spPr>
            <a:xfrm>
              <a:off x="13455" y="9683"/>
              <a:ext cx="5362" cy="72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◎贞节牌坊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81965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一、儒学的复兴：程朱理学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765" y="924560"/>
            <a:ext cx="19640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（八）影响</a:t>
            </a:r>
            <a:endParaRPr lang="zh-CN" altLang="en-US" sz="2800" b="1">
              <a:solidFill>
                <a:srgbClr val="48352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483995" y="1431925"/>
            <a:ext cx="1097597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①程朱理学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适应了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封建统治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的需要，从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南宋后期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起，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rPr>
              <a:t>受到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rPr>
              <a:t>官方尊崇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rPr>
              <a:t>，在历史上产生了深远影响；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483995" y="2498725"/>
            <a:ext cx="9897745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②提高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人的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道德修养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社会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责任感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，塑造中华民族传统精神； </a:t>
            </a:r>
            <a:endParaRPr lang="zh-CN" altLang="en-US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1483995" y="3048635"/>
            <a:ext cx="658368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l" fontAlgn="auto">
              <a:lnSpc>
                <a:spcPct val="120000"/>
              </a:lnSpc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③儒学发展成熟，促进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文化教育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的发展；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483995" y="3598545"/>
            <a:ext cx="8475345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④朱熹学术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思想流传海外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,影响到日本、朝鲜及欧洲。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1483995" y="4148455"/>
            <a:ext cx="958977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fontAlgn="auto">
              <a:lnSpc>
                <a:spcPct val="120000"/>
              </a:lnSpc>
            </a:pP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①为适应统治阶级的需要，用“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三纲五常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”维系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专制统治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algn="l" fontAlgn="auto">
              <a:lnSpc>
                <a:spcPct val="120000"/>
              </a:lnSpc>
            </a:pP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压抑、扼杀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人们的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自然欲求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algn="l" fontAlgn="auto">
              <a:lnSpc>
                <a:spcPct val="120000"/>
              </a:lnSpc>
            </a:pP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③强化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尊卑等级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观念，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贬低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了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妇女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地位。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6250" y="1446530"/>
            <a:ext cx="139954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积极：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6250" y="4148455"/>
            <a:ext cx="139954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</a:rPr>
              <a:t>消极：</a:t>
            </a:r>
            <a:endParaRPr lang="zh-CN" altLang="en-US" sz="2800" b="1">
              <a:solidFill>
                <a:srgbClr val="48352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t="24132"/>
          <a:stretch>
            <a:fillRect/>
          </a:stretch>
        </p:blipFill>
        <p:spPr>
          <a:xfrm>
            <a:off x="9067800" y="4525645"/>
            <a:ext cx="2874645" cy="218122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10" grpId="0"/>
      <p:bldP spid="11" grpId="0"/>
      <p:bldP spid="12" grpId="0"/>
      <p:bldP spid="13" grpId="0"/>
      <p:bldP spid="13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时空坐标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506095" y="3754120"/>
            <a:ext cx="220472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课程标准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095" y="4535170"/>
            <a:ext cx="1132522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、认识辽宋夏金元在文化方面的新变化，认识程朱理学对中国封建社会后期的影响。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14" name="图片 -2147482620" descr="19CXXL-86+.TI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r:link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095" y="929640"/>
            <a:ext cx="11435715" cy="25241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81965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一、儒学的复兴：程朱理学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095" y="937260"/>
            <a:ext cx="1169035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、（2019·新课标全国Ⅱ卷）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程颢诗云：“闲来无事不从容，睡觉东窗日已红。万物静观皆自得，四时佳兴与人同。道通天地有形外，思入风云变态中。富贵不淫贫贱乐，男儿到此是豪雄。”其体现的主旨是(　　)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A．人类与自然和谐共处                  B．人与万事万物皆同理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C．张扬自我的人生态度                  D．无为而治的思想理念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421620" y="1840230"/>
            <a:ext cx="1246505" cy="1756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96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B</a:t>
            </a:r>
            <a:endParaRPr lang="en-US" altLang="zh-CN" sz="96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7510" y="3243580"/>
            <a:ext cx="11545570" cy="2675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、北宋科学家沈括在解释太阳运动速率的均匀性时，指出: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无一日顿殊之理”还提出“水之理”“物理”“造算之理”等概念。把理作为一个先验的逻辑范畴来阐释自然现象的变化规律。据此可知(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A.北宋科技深受理学思想的影响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B.科技发展推动理学系统化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C.理学有助于准确解释自然现象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D.科学研究需借助理学思想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695940" y="4535805"/>
            <a:ext cx="1246505" cy="1756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96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</a:t>
            </a:r>
            <a:endParaRPr lang="en-US" altLang="zh-CN" sz="96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81965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一、儒学的复兴：程朱理学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79095" y="930275"/>
            <a:ext cx="6684645" cy="521970"/>
          </a:xfrm>
          <a:prstGeom prst="rect">
            <a:avLst/>
          </a:prstGeom>
          <a:solidFill>
            <a:srgbClr val="8A7E7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历史比较</a:t>
            </a:r>
            <a:r>
              <a:rPr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：程朱理学与陆王心学的异同点</a:t>
            </a:r>
            <a:endParaRPr sz="2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Arial" panose="020B0604020202020204" pitchFamily="34" charset="0"/>
            </a:endParaRPr>
          </a:p>
        </p:txBody>
      </p:sp>
      <p:graphicFrame>
        <p:nvGraphicFramePr>
          <p:cNvPr id="1690792" name="表格 169079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79095" y="1562735"/>
          <a:ext cx="11485245" cy="4288155"/>
        </p:xfrm>
        <a:graphic>
          <a:graphicData uri="http://schemas.openxmlformats.org/drawingml/2006/table">
            <a:tbl>
              <a:tblPr/>
              <a:tblGrid>
                <a:gridCol w="470535"/>
                <a:gridCol w="1518285"/>
                <a:gridCol w="4551680"/>
                <a:gridCol w="4944745"/>
              </a:tblGrid>
              <a:tr h="532765">
                <a:tc gridSpan="2"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项目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程朱理学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陆王心学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180">
                <a:tc rowSpan="3"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不同点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本体论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endParaRPr lang="zh-CN" altLang="en-US" sz="16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2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endParaRPr lang="zh-CN" altLang="en-US" sz="20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14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哲学范畴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endParaRPr lang="zh-CN" altLang="en-US" sz="20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endParaRPr lang="zh-CN" altLang="en-US" sz="20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18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方法论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endParaRPr lang="en-US" altLang="zh-CN" sz="20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endParaRPr lang="en-US" altLang="zh-CN" sz="20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910">
                <a:tc rowSpan="2"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共同点</a:t>
                      </a: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实质</a:t>
                      </a: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endParaRPr lang="zh-CN" altLang="en-US" sz="20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4584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影响</a:t>
                      </a: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890905" lvl="1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355725" lvl="2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764030" lvl="3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171700" lvl="4" indent="1905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61330" algn="l"/>
                          <a:tab pos="102235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20000"/>
                        </a:lnSpc>
                        <a:buClrTx/>
                        <a:buFontTx/>
                        <a:buNone/>
                        <a:tabLst>
                          <a:tab pos="5486400" algn="l"/>
                        </a:tabLst>
                      </a:pPr>
                      <a:endParaRPr lang="zh-CN" altLang="en-US" sz="20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97" name="矩形 19496"/>
          <p:cNvSpPr/>
          <p:nvPr/>
        </p:nvSpPr>
        <p:spPr>
          <a:xfrm>
            <a:off x="3485515" y="2106295"/>
            <a:ext cx="24060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“理”在万物</a:t>
            </a:r>
            <a:endParaRPr lang="zh-CN" altLang="en-US" sz="24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9499" name="矩形 19498"/>
          <p:cNvSpPr/>
          <p:nvPr/>
        </p:nvSpPr>
        <p:spPr>
          <a:xfrm>
            <a:off x="7682230" y="2106295"/>
            <a:ext cx="37064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“理”在心中，心即理</a:t>
            </a:r>
            <a:endParaRPr lang="zh-CN" altLang="en-US" sz="24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67125" y="2574925"/>
            <a:ext cx="201168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indent="0" algn="ctr" defTabSz="914400" eaLnBrk="0">
              <a:lnSpc>
                <a:spcPct val="120000"/>
              </a:lnSpc>
              <a:buClrTx/>
              <a:buFontTx/>
              <a:buNone/>
              <a:tabLst>
                <a:tab pos="5486400" algn="l"/>
              </a:tabLst>
            </a:pP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客观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唯心主义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37855" y="2566670"/>
            <a:ext cx="201168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indent="0" algn="ctr" defTabSz="914400" eaLnBrk="0">
              <a:lnSpc>
                <a:spcPct val="120000"/>
              </a:lnSpc>
              <a:buClrTx/>
              <a:buFontTx/>
              <a:buNone/>
              <a:tabLst>
                <a:tab pos="5486400" algn="l"/>
              </a:tabLst>
            </a:pP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主观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唯心主义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71090" y="3100705"/>
            <a:ext cx="463613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l" defTabSz="914400" eaLnBrk="0">
              <a:lnSpc>
                <a:spcPct val="120000"/>
              </a:lnSpc>
              <a:buClrTx/>
              <a:buFontTx/>
              <a:buNone/>
              <a:tabLst>
                <a:tab pos="5486400" algn="l"/>
              </a:tabLst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强调“格物致知”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通过探究万物求“理”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</a:t>
            </a:r>
            <a:endParaRPr lang="en-US" altLang="zh-CN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07225" y="3100705"/>
            <a:ext cx="478091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l" defTabSz="914400" eaLnBrk="0">
              <a:lnSpc>
                <a:spcPct val="120000"/>
              </a:lnSpc>
              <a:buClrTx/>
              <a:buFontTx/>
              <a:buNone/>
              <a:tabLst>
                <a:tab pos="5486400" algn="l"/>
              </a:tabLst>
            </a:pP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发明本心”“致良知”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通过内心反省求“理”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</a:t>
            </a:r>
            <a:endParaRPr lang="en-US" altLang="zh-CN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32685" y="4164330"/>
            <a:ext cx="780288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indent="0" algn="l" defTabSz="914400" eaLnBrk="0">
              <a:lnSpc>
                <a:spcPct val="120000"/>
              </a:lnSpc>
              <a:buClrTx/>
              <a:buFontTx/>
              <a:buNone/>
              <a:tabLst>
                <a:tab pos="5486400" algn="l"/>
              </a:tabLst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以儒家纲常约束社会，维护专制统治，扼杀人的自然欲求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16810" y="4784725"/>
            <a:ext cx="952563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l" defTabSz="914400" eaLnBrk="0">
              <a:lnSpc>
                <a:spcPct val="120000"/>
              </a:lnSpc>
              <a:buClrTx/>
              <a:buFontTx/>
              <a:buNone/>
              <a:tabLst>
                <a:tab pos="5486400" algn="l"/>
              </a:tabLst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都有助于维护专制统治，扼杀了人的自然欲求；都强调人的社会责任和历史使命，对塑造中华民族性格起了积极作用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7" grpId="0"/>
      <p:bldP spid="19497" grpId="1"/>
      <p:bldP spid="19499" grpId="0"/>
      <p:bldP spid="19499" grpId="1"/>
      <p:bldP spid="6" grpId="0"/>
      <p:bldP spid="6" grpId="1"/>
      <p:bldP spid="9" grpId="0"/>
      <p:bldP spid="9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81965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一、儒学的复兴：程朱理学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79095" y="930275"/>
            <a:ext cx="6096000" cy="521970"/>
          </a:xfrm>
          <a:prstGeom prst="rect">
            <a:avLst/>
          </a:prstGeom>
          <a:solidFill>
            <a:srgbClr val="8A7E7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拓展提升</a:t>
            </a:r>
            <a:r>
              <a:rPr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：</a:t>
            </a:r>
            <a:r>
              <a:rPr kumimoji="1"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宋明理学与先秦儒学关系</a:t>
            </a:r>
            <a:endParaRPr sz="2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Arial" panose="020B0604020202020204" pitchFamily="34" charset="0"/>
            </a:endParaRPr>
          </a:p>
        </p:txBody>
      </p:sp>
      <p:graphicFrame>
        <p:nvGraphicFramePr>
          <p:cNvPr id="153605" name="Group 3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79095" y="1562735"/>
          <a:ext cx="11480165" cy="2922905"/>
        </p:xfrm>
        <a:graphic>
          <a:graphicData uri="http://schemas.openxmlformats.org/drawingml/2006/table">
            <a:tbl>
              <a:tblPr/>
              <a:tblGrid>
                <a:gridCol w="1002030"/>
                <a:gridCol w="10478135"/>
              </a:tblGrid>
              <a:tr h="911225">
                <a:tc>
                  <a:txBody>
                    <a:bodyPr wrap="square"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buFontTx/>
                      </a:pPr>
                      <a:r>
                        <a:rPr lang="zh-CN" altLang="en-US" sz="28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继承</a:t>
                      </a: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vert="horz" anchor="ctr">
                    <a:lnL w="12700">
                      <a:solidFill>
                        <a:srgbClr val="000000"/>
                      </a:solidFill>
                      <a:miter lim="800000"/>
                    </a:lnL>
                    <a:lnR w="12700">
                      <a:solidFill>
                        <a:srgbClr val="000000"/>
                      </a:solidFill>
                      <a:miter lim="800000"/>
                    </a:lnR>
                    <a:lnT w="12700">
                      <a:solidFill>
                        <a:srgbClr val="000000"/>
                      </a:solidFill>
                      <a:miter lim="800000"/>
                    </a:lnT>
                    <a:lnB w="12700">
                      <a:solidFill>
                        <a:srgbClr val="000000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buFontTx/>
                      </a:pP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vert="horz" anchor="ctr">
                    <a:lnL w="12700">
                      <a:solidFill>
                        <a:srgbClr val="000000"/>
                      </a:solidFill>
                      <a:miter lim="800000"/>
                    </a:lnL>
                    <a:lnR w="12700">
                      <a:solidFill>
                        <a:srgbClr val="000000"/>
                      </a:solidFill>
                      <a:miter lim="800000"/>
                    </a:lnR>
                    <a:lnT w="12700">
                      <a:solidFill>
                        <a:srgbClr val="000000"/>
                      </a:solidFill>
                      <a:miter lim="800000"/>
                    </a:lnT>
                    <a:lnB w="12700">
                      <a:solidFill>
                        <a:srgbClr val="000000"/>
                      </a:solidFill>
                      <a:miter lim="800000"/>
                    </a:lnB>
                    <a:noFill/>
                  </a:tcPr>
                </a:tc>
              </a:tr>
              <a:tr h="1740535">
                <a:tc>
                  <a:txBody>
                    <a:bodyPr wrap="square"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30000"/>
                        </a:lnSpc>
                        <a:buFontTx/>
                      </a:pPr>
                      <a:r>
                        <a:rPr lang="zh-CN" altLang="en-US" sz="28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发展</a:t>
                      </a: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vert="horz" anchor="ctr">
                    <a:lnL w="12700">
                      <a:solidFill>
                        <a:srgbClr val="000000"/>
                      </a:solidFill>
                      <a:miter lim="800000"/>
                    </a:lnL>
                    <a:lnR w="12700">
                      <a:solidFill>
                        <a:srgbClr val="000000"/>
                      </a:solidFill>
                      <a:miter lim="800000"/>
                    </a:lnR>
                    <a:lnT w="12700">
                      <a:solidFill>
                        <a:srgbClr val="000000"/>
                      </a:solidFill>
                      <a:miter lim="800000"/>
                    </a:lnT>
                    <a:lnB w="12700">
                      <a:solidFill>
                        <a:srgbClr val="000000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buFontTx/>
                      </a:pPr>
                      <a:endParaRPr lang="zh-CN" altLang="en-US" sz="2800" b="0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buFontTx/>
                      </a:pPr>
                      <a:endParaRPr lang="zh-CN" altLang="en-US" sz="2800" b="0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vert="horz" anchor="ctr">
                    <a:lnL w="12700">
                      <a:solidFill>
                        <a:srgbClr val="000000"/>
                      </a:solidFill>
                      <a:miter lim="800000"/>
                    </a:lnL>
                    <a:lnR w="12700">
                      <a:solidFill>
                        <a:srgbClr val="000000"/>
                      </a:solidFill>
                      <a:miter lim="800000"/>
                    </a:lnR>
                    <a:lnT w="12700">
                      <a:solidFill>
                        <a:srgbClr val="000000"/>
                      </a:solidFill>
                      <a:miter lim="800000"/>
                    </a:lnT>
                    <a:lnB w="12700">
                      <a:solidFill>
                        <a:srgbClr val="000000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414145" y="1562735"/>
            <a:ext cx="104444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坚持儒家道德伦理、</a:t>
            </a: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仁</a:t>
            </a: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礼</a:t>
            </a: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、民本、性善</a:t>
            </a: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追求圣贤、气节、德操等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14145" y="2515870"/>
            <a:ext cx="10149205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lnSpc>
                <a:spcPct val="120000"/>
              </a:lnSpc>
              <a:buFontTx/>
            </a:pP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高</a:t>
            </a: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把儒家伦理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提高为天理</a:t>
            </a:r>
            <a:endParaRPr lang="zh-CN" altLang="en-US" sz="28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20000"/>
              </a:lnSpc>
              <a:buFontTx/>
            </a:pP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深</a:t>
            </a: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把道德良知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深植于内心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20000"/>
              </a:lnSpc>
              <a:buFontTx/>
            </a:pP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广</a:t>
            </a: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把追求圣贤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推广到民众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810" y="4324985"/>
            <a:ext cx="11600815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、(2018·天津卷) 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朱熹在《四书章句集注》中说：“盖国以民为本，社稷亦为民而立，而君之尊又系于二者之存亡，故其轻重如此。”这一说法（    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 </a:t>
            </a:r>
            <a:endParaRPr lang="zh-CN" altLang="en-US" sz="24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A.强调了君主至尊的观念                B.体现了儒家传统的民本思想 </a:t>
            </a:r>
            <a:endParaRPr lang="zh-CN" altLang="en-US" sz="24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C.呼应了“存天理，灭人欲”的主张      D.推动了儒家思想的新发展</a:t>
            </a:r>
            <a:endParaRPr lang="zh-CN" altLang="en-US" sz="24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48298" y="4957743"/>
            <a:ext cx="1063625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sz="9600" b="1" cap="none" spc="0">
                <a:ln w="0"/>
                <a:solidFill>
                  <a:srgbClr val="C00000"/>
                </a:solidFill>
                <a:effectLst/>
                <a:cs typeface="+mn-lt"/>
              </a:rPr>
              <a:t>B</a:t>
            </a:r>
            <a:endParaRPr lang="en-US" altLang="zh-CN" sz="9600" b="1" cap="none" spc="0">
              <a:ln w="0"/>
              <a:solidFill>
                <a:srgbClr val="C00000"/>
              </a:solidFill>
              <a:effectLst/>
              <a:cs typeface="+mn-lt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5" grpId="0"/>
      <p:bldP spid="5" grpId="1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783205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二、文学艺术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79095" y="970280"/>
          <a:ext cx="11480800" cy="5519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455"/>
                <a:gridCol w="822325"/>
                <a:gridCol w="893445"/>
                <a:gridCol w="4753610"/>
                <a:gridCol w="4418965"/>
              </a:tblGrid>
              <a:tr h="457200">
                <a:tc gridSpan="3">
                  <a:txBody>
                    <a:bodyPr wrap="square"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endParaRPr lang="zh-CN" altLang="en-US" sz="20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 anchor="ctr"/>
                </a:tc>
                <a:tc hMerge="1">
                  <a:tcPr anchor="ctr"/>
                </a:tc>
                <a:tc hMerge="1">
                  <a:tcPr anchor="ctr"/>
                </a:tc>
                <a:tc>
                  <a:txBody>
                    <a:bodyPr wrap="square"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特点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代表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/>
                </a:tc>
              </a:tr>
              <a:tr h="821690">
                <a:tc rowSpan="4">
                  <a:txBody>
                    <a:bodyPr wrap="square"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文学</a:t>
                      </a: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vert="horz" anchor="ctr"/>
                </a:tc>
                <a:tc gridSpan="2">
                  <a:txBody>
                    <a:bodyPr wrap="square"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宋词</a:t>
                      </a:r>
                      <a:endParaRPr lang="zh-CN" altLang="en-US" sz="24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vert="horz" anchor="ctr"/>
                </a:tc>
                <a:tc hMerge="1">
                  <a:tcPr anchor="ctr"/>
                </a:tc>
                <a:tc>
                  <a:txBody>
                    <a:bodyPr wrap="square"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endParaRPr lang="zh-CN" altLang="en-US" sz="2000" b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sz="1800" b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/>
                </a:tc>
              </a:tr>
              <a:tr h="649605">
                <a:tc vMerge="1">
                  <a:tcPr anchor="ctr"/>
                </a:tc>
                <a:tc rowSpan="2">
                  <a:txBody>
                    <a:bodyPr wrap="square"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元曲</a:t>
                      </a:r>
                      <a:endParaRPr lang="zh-CN" altLang="en-US" sz="24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散曲</a:t>
                      </a:r>
                      <a:endParaRPr lang="zh-CN" altLang="en-US" sz="24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sz="2000" b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/>
                </a:tc>
                <a:tc rowSpan="2">
                  <a:txBody>
                    <a:bodyPr wrap="square"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sz="2000" b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/>
                </a:tc>
              </a:tr>
              <a:tr h="615315">
                <a:tc vMerge="1">
                  <a:tcPr anchor="ctr"/>
                </a:tc>
                <a:tc vMerge="1">
                  <a:tcPr anchor="ctr"/>
                </a:tc>
                <a:tc>
                  <a:txBody>
                    <a:bodyPr wrap="square"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杂剧</a:t>
                      </a:r>
                      <a:endParaRPr lang="zh-CN" altLang="en-US" sz="24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sz="2000" b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/>
                </a:tc>
                <a:tc vMerge="1">
                  <a:tcPr/>
                </a:tc>
              </a:tr>
              <a:tr h="564515">
                <a:tc vMerge="1">
                  <a:tcPr anchor="ctr"/>
                </a:tc>
                <a:tc gridSpan="2">
                  <a:txBody>
                    <a:bodyPr wrap="square"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宋元话本</a:t>
                      </a:r>
                      <a:endParaRPr lang="zh-CN" altLang="en-US" sz="24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vert="horz" anchor="ctr"/>
                </a:tc>
                <a:tc hMerge="1">
                  <a:tcPr anchor="ctr"/>
                </a:tc>
                <a:tc gridSpan="2">
                  <a:txBody>
                    <a:bodyPr wrap="square"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US" altLang="zh-CN" sz="20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/>
                </a:tc>
                <a:tc hMerge="1">
                  <a:tcPr/>
                </a:tc>
              </a:tr>
              <a:tr h="563880">
                <a:tc rowSpan="2">
                  <a:txBody>
                    <a:bodyPr wrap="square"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艺术</a:t>
                      </a: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vert="horz" anchor="ctr"/>
                </a:tc>
                <a:tc gridSpan="2">
                  <a:txBody>
                    <a:bodyPr wrap="square"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书法</a:t>
                      </a:r>
                      <a:endParaRPr lang="zh-CN" altLang="en-US" sz="24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vert="horz" anchor="ctr"/>
                </a:tc>
                <a:tc hMerge="1">
                  <a:tcPr anchor="ctr"/>
                </a:tc>
                <a:tc gridSpan="2">
                  <a:txBody>
                    <a:bodyPr wrap="square"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sz="2000" b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/>
                </a:tc>
                <a:tc hMerge="1">
                  <a:tcPr/>
                </a:tc>
              </a:tr>
              <a:tr h="807720">
                <a:tc vMerge="1">
                  <a:tcPr anchor="ctr"/>
                </a:tc>
                <a:tc gridSpan="2">
                  <a:txBody>
                    <a:bodyPr wrap="square"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绘画</a:t>
                      </a:r>
                      <a:endParaRPr lang="zh-CN" altLang="en-US" sz="24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vert="horz" anchor="ctr"/>
                </a:tc>
                <a:tc hMerge="1">
                  <a:tcPr anchor="ctr"/>
                </a:tc>
                <a:tc gridSpan="2">
                  <a:txBody>
                    <a:bodyPr wrap="square"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sz="2000" b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horz"/>
                </a:tc>
                <a:tc hMerge="1">
                  <a:tcPr/>
                </a:tc>
              </a:tr>
              <a:tr h="103949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特点</a:t>
                      </a: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4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vert="horz" anchor="ctr"/>
                </a:tc>
                <a:tc hMerge="1">
                  <a:tcPr anchor="ctr"/>
                </a:tc>
                <a:tc hMerge="1">
                  <a:tcPr vert="horz"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689225" y="1396365"/>
            <a:ext cx="48990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  <a:buNone/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句子长短不等，配乐歌唱，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等线" panose="02010600030101010101" pitchFamily="2" charset="-122"/>
              </a:rPr>
              <a:t>按乐谱分为不同的词牌，各有固定格式</a:t>
            </a:r>
            <a:endParaRPr lang="zh-CN" altLang="en-US" sz="2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等线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87285" y="1416050"/>
            <a:ext cx="34188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buNone/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豪放派：苏轼、辛弃疾</a:t>
            </a:r>
            <a:endParaRPr lang="zh-CN" altLang="en-US" sz="2400" b="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婉约派：柳永、李清照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06065" y="2329815"/>
            <a:ext cx="5301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更灵活、</a:t>
            </a:r>
            <a:r>
              <a:rPr lang="zh-CN" altLang="en-US" sz="24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通俗，更适合</a:t>
            </a:r>
            <a:r>
              <a:rPr lang="zh-CN" altLang="en-US" sz="24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市井</a:t>
            </a:r>
            <a:r>
              <a:rPr lang="zh-CN" altLang="en-US" sz="24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演唱</a:t>
            </a:r>
            <a:endParaRPr lang="zh-CN" altLang="en-US" sz="2400" smtClean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06065" y="2980690"/>
            <a:ext cx="445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00000"/>
              </a:lnSpc>
              <a:buNone/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成套的散曲，有完整的故事情节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87285" y="2252980"/>
            <a:ext cx="4355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元杂剧标志着古代戏曲的成熟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87285" y="3121025"/>
            <a:ext cx="3535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元杂剧：王实甫、关汉卿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06065" y="3573145"/>
            <a:ext cx="445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00000"/>
              </a:lnSpc>
              <a:buNone/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说书用的底本，早期的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白话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小说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06065" y="4123690"/>
            <a:ext cx="7221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  <a:buNone/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追求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个性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、不拘法度。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苏黄米蔡四大家</a:t>
            </a:r>
            <a:endParaRPr lang="zh-CN" altLang="en-US" sz="24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06065" y="4615180"/>
            <a:ext cx="84315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  <a:buNone/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山水画突出，不强调写实，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注重意境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和笔墨情趣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花鸟画、人物画、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风俗画</a:t>
            </a:r>
            <a:r>
              <a:rPr lang="zh-CN" altLang="en-US" sz="240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、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元代文人画</a:t>
            </a:r>
            <a:endParaRPr lang="zh-CN" altLang="en-US" sz="24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487285" y="2660650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散曲：马致远《秋思》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9660" y="5476240"/>
            <a:ext cx="91338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①逐渐平民化、世俗化、个性化；②士大夫追求高雅、讲求意境；③市民追求通俗直白。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831705" y="3747135"/>
            <a:ext cx="2033731" cy="3130550"/>
            <a:chOff x="15240" y="6161"/>
            <a:chExt cx="3203" cy="4930"/>
          </a:xfrm>
        </p:grpSpPr>
        <p:pic>
          <p:nvPicPr>
            <p:cNvPr id="26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4514" b="-3137"/>
            <a:stretch>
              <a:fillRect/>
            </a:stretch>
          </p:blipFill>
          <p:spPr bwMode="auto">
            <a:xfrm rot="16200000">
              <a:off x="14372" y="7028"/>
              <a:ext cx="4930" cy="3195"/>
            </a:xfrm>
            <a:prstGeom prst="rect">
              <a:avLst/>
            </a:prstGeom>
            <a:noFill/>
          </p:spPr>
        </p:pic>
        <p:sp>
          <p:nvSpPr>
            <p:cNvPr id="5" name="文本框 4"/>
            <p:cNvSpPr txBox="1"/>
            <p:nvPr>
              <p:custDataLst>
                <p:tags r:id="rId6"/>
              </p:custDataLst>
            </p:nvPr>
          </p:nvSpPr>
          <p:spPr>
            <a:xfrm>
              <a:off x="17697" y="6494"/>
              <a:ext cx="746" cy="24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◎</a:t>
              </a:r>
              <a:endParaRPr lang="zh-CN" altLang="en-US" sz="24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关汉卿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5" grpId="0"/>
      <p:bldP spid="20" grpId="0"/>
      <p:bldP spid="21" grpId="0"/>
      <p:bldP spid="23" grpId="0"/>
      <p:bldP spid="24" grpId="0"/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5"/>
          <p:cNvPicPr/>
          <p:nvPr/>
        </p:nvPicPr>
        <p:blipFill>
          <a:blip r:embed="rId1">
            <a:alphaModFix amt="43000"/>
          </a:blip>
          <a:srcRect l="37771" t="61623"/>
          <a:stretch>
            <a:fillRect/>
          </a:stretch>
        </p:blipFill>
        <p:spPr>
          <a:xfrm>
            <a:off x="7980045" y="3618230"/>
            <a:ext cx="4044950" cy="3500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783205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二、文学艺术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99440" y="981710"/>
            <a:ext cx="10942320" cy="1139190"/>
            <a:chOff x="944" y="1546"/>
            <a:chExt cx="17232" cy="1794"/>
          </a:xfrm>
        </p:grpSpPr>
        <p:pic>
          <p:nvPicPr>
            <p:cNvPr id="104" name="图片 103"/>
            <p:cNvPicPr/>
            <p:nvPr/>
          </p:nvPicPr>
          <p:blipFill>
            <a:blip r:embed="rId4"/>
            <a:srcRect l="40313" r="33297" b="59227"/>
            <a:stretch>
              <a:fillRect/>
            </a:stretch>
          </p:blipFill>
          <p:spPr>
            <a:xfrm>
              <a:off x="944" y="1546"/>
              <a:ext cx="2005" cy="1794"/>
            </a:xfrm>
            <a:prstGeom prst="ellipse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组合 4"/>
            <p:cNvGrpSpPr/>
            <p:nvPr/>
          </p:nvGrpSpPr>
          <p:grpSpPr>
            <a:xfrm>
              <a:off x="3376" y="1707"/>
              <a:ext cx="14801" cy="1558"/>
              <a:chOff x="3377" y="1707"/>
              <a:chExt cx="14801" cy="1558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3558" y="1764"/>
                <a:ext cx="14619" cy="150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:r>
                  <a:rPr lang="zh-CN" altLang="en-US" sz="28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醉里挑灯看剑，梦回吹角连营。八百里分麾下炙，五十弦翻塞外声。沙场秋点兵。</a:t>
                </a:r>
                <a:endPara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endParaRPr>
              </a:p>
            </p:txBody>
          </p:sp>
          <p:sp>
            <p:nvSpPr>
              <p:cNvPr id="3" name="圆角矩形 2"/>
              <p:cNvSpPr/>
              <p:nvPr/>
            </p:nvSpPr>
            <p:spPr>
              <a:xfrm>
                <a:off x="3377" y="1707"/>
                <a:ext cx="14801" cy="1558"/>
              </a:xfrm>
              <a:prstGeom prst="roundRect">
                <a:avLst/>
              </a:prstGeom>
              <a:noFill/>
              <a:ln>
                <a:solidFill>
                  <a:srgbClr val="8A7E74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600075" y="2171065"/>
            <a:ext cx="11060430" cy="1249680"/>
            <a:chOff x="944" y="3340"/>
            <a:chExt cx="17233" cy="1968"/>
          </a:xfrm>
        </p:grpSpPr>
        <p:pic>
          <p:nvPicPr>
            <p:cNvPr id="105" name="图片 104"/>
            <p:cNvPicPr/>
            <p:nvPr/>
          </p:nvPicPr>
          <p:blipFill>
            <a:blip r:embed="rId5"/>
            <a:srcRect l="23978" t="5778" r="48699" b="59037"/>
            <a:stretch>
              <a:fillRect/>
            </a:stretch>
          </p:blipFill>
          <p:spPr>
            <a:xfrm flipH="1">
              <a:off x="16027" y="3340"/>
              <a:ext cx="2150" cy="1968"/>
            </a:xfrm>
            <a:prstGeom prst="ellipse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" name="组合 6"/>
            <p:cNvGrpSpPr/>
            <p:nvPr/>
          </p:nvGrpSpPr>
          <p:grpSpPr>
            <a:xfrm>
              <a:off x="944" y="3595"/>
              <a:ext cx="14801" cy="1558"/>
              <a:chOff x="3377" y="1707"/>
              <a:chExt cx="14801" cy="1558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558" y="1764"/>
                <a:ext cx="14619" cy="150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:r>
                  <a:rPr lang="zh-CN" altLang="en-US" sz="2800" smtClean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花</a:t>
                </a:r>
                <a:r>
                  <a:rPr lang="zh-CN" altLang="en-US" sz="28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自飘零水自流。一种相思，两处闲愁。此情无计可消除，才下眉头，却上心头。</a:t>
                </a:r>
                <a:endPara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3377" y="1707"/>
                <a:ext cx="14801" cy="1558"/>
              </a:xfrm>
              <a:prstGeom prst="roundRect">
                <a:avLst/>
              </a:prstGeom>
              <a:noFill/>
              <a:ln>
                <a:solidFill>
                  <a:srgbClr val="8A7E74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379095" y="3420745"/>
            <a:ext cx="5448300" cy="521970"/>
          </a:xfrm>
          <a:prstGeom prst="rect">
            <a:avLst/>
          </a:prstGeom>
          <a:solidFill>
            <a:srgbClr val="796B5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思考：宋词元曲发展繁荣的因素？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3375" y="3825240"/>
            <a:ext cx="11691620" cy="2381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33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、政治：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宋朝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政局相对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稳定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崇文抑武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科举制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发展、矛盾尖锐；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元朝汉族文人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进取无望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，心情压抑，抒发情感；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33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、经济：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商品经济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发展，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城市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生活丰富，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市民阶层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兴起，文化娱乐需要。</a:t>
            </a:r>
            <a:endParaRPr lang="zh-CN" altLang="en-US" sz="280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Arial" panose="020B0604020202020204" pitchFamily="34" charset="0"/>
            </a:endParaRPr>
          </a:p>
          <a:p>
            <a:pPr fontAlgn="auto">
              <a:lnSpc>
                <a:spcPct val="133000"/>
              </a:lnSpc>
              <a:buFont typeface="Arial" panose="020B0604020202020204" pitchFamily="34" charset="0"/>
              <a:buNone/>
            </a:pPr>
            <a:r>
              <a:rPr lang="en-US" altLang="zh-CN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3</a:t>
            </a:r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、文化：</a:t>
            </a:r>
            <a:r>
              <a:rPr lang="zh-CN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理学</a:t>
            </a:r>
            <a:r>
              <a:rPr lang="zh-CN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的兴起发展、</a:t>
            </a:r>
            <a:r>
              <a:rPr lang="zh-CN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印刷业</a:t>
            </a:r>
            <a:r>
              <a:rPr lang="zh-CN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的发展。</a:t>
            </a:r>
            <a:endParaRPr lang="zh-CN" altLang="en-US" sz="2800" smtClean="0">
              <a:effectLst>
                <a:outerShdw blurRad="38100" dist="38100" dir="2700000" algn="tl">
                  <a:srgbClr val="FFFFFF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68145" y="6207125"/>
            <a:ext cx="861250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一定时期的思想文化是一定时期政治、经济等的反映</a:t>
            </a:r>
            <a:endParaRPr lang="zh-CN" altLang="en-US" sz="28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  <a:sym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783205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二、文学艺术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45062" name="Group 5"/>
          <p:cNvGrpSpPr/>
          <p:nvPr/>
        </p:nvGrpSpPr>
        <p:grpSpPr>
          <a:xfrm>
            <a:off x="384204" y="940347"/>
            <a:ext cx="4197493" cy="2779852"/>
            <a:chOff x="1868" y="2611"/>
            <a:chExt cx="3663" cy="1961"/>
          </a:xfrm>
        </p:grpSpPr>
        <p:pic>
          <p:nvPicPr>
            <p:cNvPr id="45063" name="Picture 6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0" y="2611"/>
              <a:ext cx="2673" cy="1601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064" name="Text Box 7"/>
            <p:cNvSpPr/>
            <p:nvPr/>
          </p:nvSpPr>
          <p:spPr>
            <a:xfrm>
              <a:off x="1868" y="4212"/>
              <a:ext cx="3663" cy="360"/>
            </a:xfrm>
            <a:prstGeom prst="roundRect">
              <a:avLst>
                <a:gd name="adj" fmla="val 16667"/>
              </a:avLst>
            </a:prstGeom>
            <a:solidFill>
              <a:srgbClr val="F8F8F8">
                <a:alpha val="18039"/>
              </a:srgbClr>
            </a:solidFill>
            <a:ln w="9525">
              <a:noFill/>
            </a:ln>
          </p:spPr>
          <p:txBody>
            <a:bodyPr wrap="square" anchor="t" anchorCtr="0">
              <a:spAutoFit/>
            </a:bodyPr>
            <a:p>
              <a:pPr defTabSz="914400">
                <a:buClrTx/>
                <a:buSzPct val="100000"/>
                <a:buFontTx/>
                <a:buNone/>
              </a:pP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sym typeface="Wingdings" panose="05000000000000000000" charset="0"/>
                </a:rPr>
                <a:t>宋徽宗</a:t>
              </a:r>
              <a:r>
                <a:rPr lang="en-US" altLang="zh-CN" sz="2400">
                  <a:latin typeface="华文仿宋" panose="02010600040101010101" charset="-122"/>
                  <a:ea typeface="华文仿宋" panose="02010600040101010101" charset="-122"/>
                  <a:sym typeface="Wingdings" panose="05000000000000000000" charset="0"/>
                </a:rPr>
                <a:t>《</a:t>
              </a: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sym typeface="Wingdings" panose="05000000000000000000" charset="0"/>
                </a:rPr>
                <a:t>竹雀图</a:t>
              </a:r>
              <a:r>
                <a:rPr lang="en-US" altLang="zh-CN" sz="2400">
                  <a:latin typeface="华文仿宋" panose="02010600040101010101" charset="-122"/>
                  <a:ea typeface="华文仿宋" panose="02010600040101010101" charset="-122"/>
                  <a:sym typeface="Wingdings" panose="05000000000000000000" charset="0"/>
                </a:rPr>
                <a:t>》</a:t>
              </a: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sym typeface="Wingdings" panose="05000000000000000000" charset="0"/>
                </a:rPr>
                <a:t>（花鸟画）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  <a:sym typeface="Wingdings" panose="05000000000000000000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81525" y="940435"/>
            <a:ext cx="6902450" cy="5716905"/>
            <a:chOff x="7421" y="1797"/>
            <a:chExt cx="10870" cy="9003"/>
          </a:xfrm>
        </p:grpSpPr>
        <p:grpSp>
          <p:nvGrpSpPr>
            <p:cNvPr id="8" name="组合 7"/>
            <p:cNvGrpSpPr/>
            <p:nvPr/>
          </p:nvGrpSpPr>
          <p:grpSpPr>
            <a:xfrm>
              <a:off x="7421" y="1797"/>
              <a:ext cx="10870" cy="4427"/>
              <a:chOff x="7421" y="1797"/>
              <a:chExt cx="10870" cy="4427"/>
            </a:xfrm>
          </p:grpSpPr>
          <p:pic>
            <p:nvPicPr>
              <p:cNvPr id="40962" name="Picture 2" descr="《千里江山图》局部2"/>
              <p:cNvPicPr>
                <a:picLocks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7421" y="1797"/>
                <a:ext cx="10870" cy="35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" name="文本框 1"/>
              <p:cNvSpPr txBox="1"/>
              <p:nvPr/>
            </p:nvSpPr>
            <p:spPr>
              <a:xfrm>
                <a:off x="9055" y="5499"/>
                <a:ext cx="8448" cy="7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kumimoji="1" lang="zh-CN" altLang="en-US" sz="2400">
                    <a:solidFill>
                      <a:schemeClr val="tx1"/>
                    </a:solidFill>
                    <a:latin typeface="华文仿宋" panose="02010600040101010101" charset="-122"/>
                    <a:ea typeface="华文仿宋" panose="02010600040101010101" charset="-122"/>
                    <a:sym typeface="+mn-ea"/>
                  </a:rPr>
                  <a:t>北宋王希孟</a:t>
                </a:r>
                <a:r>
                  <a:rPr kumimoji="1" lang="en-US" altLang="zh-CN" sz="2400">
                    <a:solidFill>
                      <a:schemeClr val="tx1"/>
                    </a:solidFill>
                    <a:latin typeface="华文仿宋" panose="02010600040101010101" charset="-122"/>
                    <a:ea typeface="华文仿宋" panose="02010600040101010101" charset="-122"/>
                    <a:sym typeface="+mn-ea"/>
                  </a:rPr>
                  <a:t>《</a:t>
                </a:r>
                <a:r>
                  <a:rPr kumimoji="1" lang="zh-CN" altLang="en-US" sz="2400">
                    <a:solidFill>
                      <a:schemeClr val="tx1"/>
                    </a:solidFill>
                    <a:latin typeface="华文仿宋" panose="02010600040101010101" charset="-122"/>
                    <a:ea typeface="华文仿宋" panose="02010600040101010101" charset="-122"/>
                    <a:sym typeface="+mn-ea"/>
                  </a:rPr>
                  <a:t>千里江山图</a:t>
                </a:r>
                <a:r>
                  <a:rPr kumimoji="1" lang="en-US" altLang="zh-CN" sz="2400">
                    <a:solidFill>
                      <a:schemeClr val="tx1"/>
                    </a:solidFill>
                    <a:latin typeface="华文仿宋" panose="02010600040101010101" charset="-122"/>
                    <a:ea typeface="华文仿宋" panose="02010600040101010101" charset="-122"/>
                    <a:sym typeface="+mn-ea"/>
                  </a:rPr>
                  <a:t>》</a:t>
                </a:r>
                <a:r>
                  <a:rPr kumimoji="1" lang="zh-CN" altLang="en-US" sz="2400">
                    <a:solidFill>
                      <a:schemeClr val="tx1"/>
                    </a:solidFill>
                    <a:latin typeface="华文仿宋" panose="02010600040101010101" charset="-122"/>
                    <a:ea typeface="华文仿宋" panose="02010600040101010101" charset="-122"/>
                    <a:sym typeface="+mn-ea"/>
                  </a:rPr>
                  <a:t>（山水画）</a:t>
                </a:r>
                <a:endParaRPr kumimoji="1" lang="zh-CN" altLang="en-US" sz="240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  <a:sym typeface="+mn-ea"/>
                </a:endParaRPr>
              </a:p>
            </p:txBody>
          </p:sp>
        </p:grpSp>
        <p:pic>
          <p:nvPicPr>
            <p:cNvPr id="47106" name="Picture 2" descr="2005525112122982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7">
              <a:lum bright="-2000" contrast="6000"/>
            </a:blip>
            <a:stretch>
              <a:fillRect/>
            </a:stretch>
          </p:blipFill>
          <p:spPr bwMode="auto">
            <a:xfrm>
              <a:off x="7421" y="6224"/>
              <a:ext cx="10870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963" name="Text Box 3"/>
            <p:cNvSpPr txBox="1"/>
            <p:nvPr/>
          </p:nvSpPr>
          <p:spPr>
            <a:xfrm>
              <a:off x="8588" y="10075"/>
              <a:ext cx="914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      张择端</a:t>
              </a:r>
              <a:r>
                <a:rPr lang="en-US" altLang="zh-CN" sz="2400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《</a:t>
              </a:r>
              <a:r>
                <a:rPr lang="zh-CN" altLang="en-US" sz="2400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清明上河图</a:t>
              </a:r>
              <a:r>
                <a:rPr lang="en-US" altLang="zh-CN" sz="2400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》</a:t>
              </a:r>
              <a:r>
                <a:rPr lang="zh-CN" altLang="en-US" sz="2400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（风俗画）</a:t>
              </a:r>
              <a:endParaRPr lang="zh-CN" altLang="en-US" sz="24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7050" y="3771900"/>
            <a:ext cx="3911600" cy="2884805"/>
            <a:chOff x="830" y="6181"/>
            <a:chExt cx="6160" cy="4543"/>
          </a:xfrm>
        </p:grpSpPr>
        <p:pic>
          <p:nvPicPr>
            <p:cNvPr id="6" name="Picture 2" descr="C:\Users\admin\Desktop\timg (6).jpgtimg (6)"/>
            <p:cNvPicPr>
              <a:picLocks noChangeAspect="1"/>
            </p:cNvPicPr>
            <p:nvPr/>
          </p:nvPicPr>
          <p:blipFill>
            <a:blip r:embed="rId8"/>
            <a:srcRect l="11232" t="4396" r="24858"/>
            <a:stretch>
              <a:fillRect/>
            </a:stretch>
          </p:blipFill>
          <p:spPr>
            <a:xfrm>
              <a:off x="1387" y="6181"/>
              <a:ext cx="4601" cy="3786"/>
            </a:xfrm>
            <a:prstGeom prst="roundRect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3"/>
            <p:cNvSpPr txBox="1"/>
            <p:nvPr/>
          </p:nvSpPr>
          <p:spPr>
            <a:xfrm>
              <a:off x="830" y="9999"/>
              <a:ext cx="616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元</a:t>
              </a:r>
              <a:r>
                <a:rPr lang="en-US" altLang="zh-CN" sz="2400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·</a:t>
              </a:r>
              <a:r>
                <a:rPr lang="zh-CN" altLang="en-US" sz="2400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王冕</a:t>
              </a:r>
              <a:r>
                <a:rPr lang="en-US" altLang="zh-CN" sz="2400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《</a:t>
              </a:r>
              <a:r>
                <a:rPr lang="zh-CN" altLang="en-US" sz="2400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墨梅</a:t>
              </a:r>
              <a:r>
                <a:rPr lang="en-US" altLang="zh-CN" sz="2400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》</a:t>
              </a:r>
              <a:r>
                <a:rPr lang="zh-CN" altLang="en-US" sz="2400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（文人画）</a:t>
              </a:r>
              <a:endParaRPr lang="zh-CN" altLang="en-US" sz="24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endParaRPr>
            </a:p>
          </p:txBody>
        </p:sp>
      </p:grp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783205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二、文学艺术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9600" y="553085"/>
            <a:ext cx="11534140" cy="2545080"/>
            <a:chOff x="1190" y="871"/>
            <a:chExt cx="18164" cy="4008"/>
          </a:xfrm>
        </p:grpSpPr>
        <p:grpSp>
          <p:nvGrpSpPr>
            <p:cNvPr id="13" name="组合 12"/>
            <p:cNvGrpSpPr/>
            <p:nvPr/>
          </p:nvGrpSpPr>
          <p:grpSpPr>
            <a:xfrm>
              <a:off x="1190" y="871"/>
              <a:ext cx="18165" cy="4009"/>
              <a:chOff x="1190" y="1223"/>
              <a:chExt cx="18165" cy="4009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1190" y="1223"/>
                <a:ext cx="13786" cy="3934"/>
                <a:chOff x="1520" y="5154"/>
                <a:chExt cx="15413" cy="4825"/>
              </a:xfrm>
              <a:noFill/>
            </p:grpSpPr>
            <p:pic>
              <p:nvPicPr>
                <p:cNvPr id="29" name="图片 28" descr="C:/Users/ASUS/AppData/Local/Temp/kaimatting_20190915203320/output_20190915203328..pngoutput_20190915203328."/>
                <p:cNvPicPr>
                  <a:picLocks noChangeAspect="1"/>
                </p:cNvPicPr>
                <p:nvPr/>
              </p:nvPicPr>
              <p:blipFill>
                <a:blip r:embed="rId3"/>
                <a:srcRect r="47895" b="51796"/>
                <a:stretch>
                  <a:fillRect/>
                </a:stretch>
              </p:blipFill>
              <p:spPr>
                <a:xfrm>
                  <a:off x="1520" y="5818"/>
                  <a:ext cx="3874" cy="416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0" name="图片 29" descr="C:/Users/ASUS/AppData/Local/Temp/kaimatting_20190915203349/output_20190915203412..pngoutput_20190915203412.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BFFFB">
                        <a:alpha val="100000"/>
                      </a:srgbClr>
                    </a:clrFrom>
                    <a:clrTo>
                      <a:srgbClr val="FBFFFB">
                        <a:alpha val="100000"/>
                        <a:alpha val="0"/>
                      </a:srgbClr>
                    </a:clrTo>
                  </a:clrChange>
                </a:blip>
                <a:srcRect t="51409" r="58212"/>
                <a:stretch>
                  <a:fillRect/>
                </a:stretch>
              </p:blipFill>
              <p:spPr>
                <a:xfrm>
                  <a:off x="9012" y="5154"/>
                  <a:ext cx="3815" cy="482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1" name="图片 30" descr="C:/Users/ASUS/AppData/Local/Temp/kaimatting_20190915203349/output_20190915203412..pngoutput_20190915203412.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BFFFB">
                        <a:alpha val="100000"/>
                      </a:srgbClr>
                    </a:clrFrom>
                    <a:clrTo>
                      <a:srgbClr val="FBFFFB">
                        <a:alpha val="100000"/>
                        <a:alpha val="0"/>
                      </a:srgbClr>
                    </a:clrTo>
                  </a:clrChange>
                </a:blip>
                <a:srcRect l="50659" t="51825"/>
                <a:stretch>
                  <a:fillRect/>
                </a:stretch>
              </p:blipFill>
              <p:spPr>
                <a:xfrm>
                  <a:off x="13373" y="6200"/>
                  <a:ext cx="3560" cy="3778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b="17419"/>
              <a:stretch>
                <a:fillRect/>
              </a:stretch>
            </p:blipFill>
            <p:spPr>
              <a:xfrm>
                <a:off x="14473" y="1764"/>
                <a:ext cx="4882" cy="3294"/>
              </a:xfrm>
              <a:prstGeom prst="rect">
                <a:avLst/>
              </a:prstGeom>
            </p:spPr>
          </p:pic>
          <p:pic>
            <p:nvPicPr>
              <p:cNvPr id="6" name="图片 5" descr="C:/Users/ASUS/AppData/Local/Temp/kaimatting_20190915203320/output_20190915203328..pngoutput_20190915203328."/>
              <p:cNvPicPr>
                <a:picLocks noChangeAspect="1"/>
              </p:cNvPicPr>
              <p:nvPr/>
            </p:nvPicPr>
            <p:blipFill>
              <a:blip r:embed="rId3"/>
              <a:srcRect l="89925" r="-1729" b="84557"/>
              <a:stretch>
                <a:fillRect/>
              </a:stretch>
            </p:blipFill>
            <p:spPr>
              <a:xfrm>
                <a:off x="6823" y="1764"/>
                <a:ext cx="785" cy="1087"/>
              </a:xfrm>
              <a:prstGeom prst="rect">
                <a:avLst/>
              </a:prstGeom>
              <a:noFill/>
            </p:spPr>
          </p:pic>
          <p:pic>
            <p:nvPicPr>
              <p:cNvPr id="12" name="图片 11" descr="C:/Users/ASUS/AppData/Local/Temp/kaimatting_20190915203320/output_20190915203328..pngoutput_20190915203328."/>
              <p:cNvPicPr>
                <a:picLocks noChangeAspect="1"/>
              </p:cNvPicPr>
              <p:nvPr/>
            </p:nvPicPr>
            <p:blipFill>
              <a:blip r:embed="rId7"/>
              <a:srcRect l="58481" t="9599" r="9987" b="66473"/>
              <a:stretch>
                <a:fillRect/>
              </a:stretch>
            </p:blipFill>
            <p:spPr>
              <a:xfrm>
                <a:off x="4022" y="2228"/>
                <a:ext cx="3740" cy="3004"/>
              </a:xfrm>
              <a:prstGeom prst="rect">
                <a:avLst/>
              </a:prstGeom>
              <a:noFill/>
            </p:spPr>
          </p:pic>
        </p:grpSp>
        <p:sp>
          <p:nvSpPr>
            <p:cNvPr id="32" name="文本框 31"/>
            <p:cNvSpPr txBox="1"/>
            <p:nvPr/>
          </p:nvSpPr>
          <p:spPr>
            <a:xfrm>
              <a:off x="10386" y="1412"/>
              <a:ext cx="724" cy="127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p>
              <a:r>
                <a:rPr lang="zh-CN" altLang="en-US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黄庭坚</a:t>
              </a:r>
              <a:endParaRPr lang="zh-CN" altLang="en-US" b="1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7752" y="1291"/>
              <a:ext cx="724" cy="1275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p>
              <a:r>
                <a:rPr lang="zh-CN" altLang="en-US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宋徽宗</a:t>
              </a:r>
              <a:endParaRPr lang="zh-CN" altLang="en-US" b="1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6085" y="3219450"/>
            <a:ext cx="11658600" cy="3244850"/>
            <a:chOff x="671" y="5338"/>
            <a:chExt cx="18360" cy="54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3" name="图片 32" descr="360截图2019103018372280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1" y="5420"/>
              <a:ext cx="3374" cy="527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2" name="图片 41" descr="360截图2019103018331138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27" y="5368"/>
              <a:ext cx="3513" cy="53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4" name="图片 33" descr="360截图201910301836240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23" y="5338"/>
              <a:ext cx="3156" cy="535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4" name="Picture 9" descr="https://timgsa.baidu.com/timg?image&amp;quality=80&amp;size=b9999_10000&amp;sec=1563980321070&amp;di=02e6d1196cc205188f44e1f2cf391988&amp;imgtype=0&amp;src=http%3A%2F%2Fimg7.ph.126.net%2FcMM52wFMUWccyOGvYTYFVQ%3D%3D%2F96264442052505817.jpg"/>
            <p:cNvPicPr>
              <a:picLocks noChangeAspect="1" noChangeArrowheads="1"/>
            </p:cNvPicPr>
            <p:nvPr/>
          </p:nvPicPr>
          <p:blipFill>
            <a:blip r:embed="rId11"/>
            <a:srcRect l="54979"/>
            <a:stretch>
              <a:fillRect/>
            </a:stretch>
          </p:blipFill>
          <p:spPr bwMode="auto">
            <a:xfrm>
              <a:off x="11562" y="5338"/>
              <a:ext cx="3510" cy="535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2"/>
            <a:srcRect l="2584" t="3207" r="4256"/>
            <a:stretch>
              <a:fillRect/>
            </a:stretch>
          </p:blipFill>
          <p:spPr>
            <a:xfrm>
              <a:off x="15355" y="5338"/>
              <a:ext cx="3677" cy="5463"/>
            </a:xfrm>
            <a:prstGeom prst="rect">
              <a:avLst/>
            </a:prstGeom>
          </p:spPr>
        </p:pic>
      </p:grp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783205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三、科学技术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379095" y="1001395"/>
          <a:ext cx="11450955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5"/>
                <a:gridCol w="10850880"/>
              </a:tblGrid>
              <a:tr h="51816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成就</a:t>
                      </a:r>
                      <a:endParaRPr lang="zh-CN" altLang="en-US" sz="2800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32460">
                <a:tc rowSpan="3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三大发明</a:t>
                      </a: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印刷术：</a:t>
                      </a: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5405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火药：</a:t>
                      </a: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6134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指南针：</a:t>
                      </a: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79120">
                <a:tc rowSpan="3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科技人物</a:t>
                      </a: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北宋沈括：</a:t>
                      </a: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1087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元朝郭守敬：</a:t>
                      </a: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6865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元朝王祯：</a:t>
                      </a: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085975" y="1422400"/>
            <a:ext cx="985647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雕版印刷术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已经相当普及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北宋工匠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毕昇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发明了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活字印刷术</a:t>
            </a:r>
            <a:endParaRPr lang="zh-CN" altLang="en-US" sz="280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2830" y="2127250"/>
            <a:ext cx="107772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火药大量制造并用于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军事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，由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燃烧型火器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逐步发展为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爆炸型火器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和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管形射击火器</a:t>
            </a:r>
            <a:r>
              <a:rPr 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endParaRPr lang="en-US" sz="280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95220" y="3080385"/>
            <a:ext cx="8006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280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用人工磁化的方法造出的指南针，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广泛应用于航海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33926" y="3602343"/>
            <a:ext cx="7867664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梦溪笔谈</a:t>
            </a:r>
            <a:r>
              <a:rPr lang="en-US" altLang="zh-CN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》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记载和总结了当时的许多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科技成果</a:t>
            </a:r>
            <a:r>
              <a:rPr 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</a:t>
            </a:r>
            <a:endParaRPr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1250" y="4279265"/>
            <a:ext cx="108311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</a:pPr>
            <a:r>
              <a:rPr 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  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设计和监制多种天文观测仪器，主持全国范围的天文测量，编定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《授时历》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，其中测定的数据在当时世界处于领先地位。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7895" y="5232400"/>
            <a:ext cx="108750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</a:pPr>
            <a:r>
              <a:rPr lang="en-US" altLang="zh-CN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 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农书》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，集北方和南方的农业技术于一体，其中关于农业工具的记载尤为丰富。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697" b="57037"/>
          <a:stretch>
            <a:fillRect/>
          </a:stretch>
        </p:blipFill>
        <p:spPr bwMode="auto">
          <a:xfrm>
            <a:off x="9618345" y="-11430"/>
            <a:ext cx="2324100" cy="1616710"/>
          </a:xfrm>
          <a:prstGeom prst="rect">
            <a:avLst/>
          </a:prstGeom>
          <a:noFill/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0" grpId="0"/>
      <p:bldP spid="1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783205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三、科学技术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9095" y="1021715"/>
            <a:ext cx="6791960" cy="521970"/>
          </a:xfrm>
          <a:prstGeom prst="rect">
            <a:avLst/>
          </a:prstGeom>
          <a:solidFill>
            <a:srgbClr val="796B5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思考：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北宋时期科技取得突出成就的原因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57810" y="1574800"/>
            <a:ext cx="11684000" cy="3709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封建经济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在唐代的基础上获得了进一步发展，推动了我国传统科技的发展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文化的繁荣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对印刷术提出了新要求，对毕昇发明活字印刷术起到了促进作用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海上贸易和造船业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得到了很大的发展，这使得指南针在北宋时被用于航海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民族政权并立，战争不断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，这促进了火药武器的发展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3">
            <a:alphaModFix amt="46000"/>
          </a:blip>
          <a:srcRect l="15978" r="28804" b="4850"/>
          <a:stretch>
            <a:fillRect/>
          </a:stretch>
        </p:blipFill>
        <p:spPr>
          <a:xfrm>
            <a:off x="8785860" y="1021715"/>
            <a:ext cx="3003550" cy="56902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783205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三、科学技术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7185" y="972820"/>
            <a:ext cx="1143190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材料：“火药、罗盘针、印刷术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—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这是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预兆资产阶级社会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到来的三项伟大的发明。”</a:t>
            </a:r>
            <a:endParaRPr lang="en-US" altLang="zh-CN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马克思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399415" y="2725420"/>
            <a:ext cx="2664460" cy="921385"/>
            <a:chOff x="794" y="2985"/>
            <a:chExt cx="4196" cy="1451"/>
          </a:xfrm>
        </p:grpSpPr>
        <p:pic>
          <p:nvPicPr>
            <p:cNvPr id="111" name="图片 110"/>
            <p:cNvPicPr/>
            <p:nvPr/>
          </p:nvPicPr>
          <p:blipFill>
            <a:blip r:embed="rId4"/>
            <a:srcRect l="52647" t="6062" r="6054" b="72003"/>
            <a:stretch>
              <a:fillRect/>
            </a:stretch>
          </p:blipFill>
          <p:spPr>
            <a:xfrm>
              <a:off x="794" y="2985"/>
              <a:ext cx="1849" cy="1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圆角矩形 7"/>
            <p:cNvSpPr/>
            <p:nvPr>
              <p:custDataLst>
                <p:tags r:id="rId5"/>
              </p:custDataLst>
            </p:nvPr>
          </p:nvSpPr>
          <p:spPr>
            <a:xfrm>
              <a:off x="2572" y="3183"/>
              <a:ext cx="2418" cy="812"/>
            </a:xfrm>
            <a:prstGeom prst="roundRect">
              <a:avLst/>
            </a:prstGeom>
            <a:solidFill>
              <a:srgbClr val="B78B5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造纸术</a:t>
              </a:r>
              <a:endPara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>
            <a:off x="139700" y="4371975"/>
            <a:ext cx="2947670" cy="994410"/>
            <a:chOff x="446" y="4315"/>
            <a:chExt cx="4642" cy="1566"/>
          </a:xfrm>
        </p:grpSpPr>
        <p:pic>
          <p:nvPicPr>
            <p:cNvPr id="3" name="图片 2"/>
            <p:cNvPicPr/>
            <p:nvPr>
              <p:custDataLst>
                <p:tags r:id="rId7"/>
              </p:custDataLst>
            </p:nvPr>
          </p:nvPicPr>
          <p:blipFill>
            <a:blip r:embed="rId8"/>
            <a:srcRect r="46840" b="66328"/>
            <a:stretch>
              <a:fillRect/>
            </a:stretch>
          </p:blipFill>
          <p:spPr>
            <a:xfrm>
              <a:off x="446" y="4315"/>
              <a:ext cx="2169" cy="15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圆角矩形 9"/>
            <p:cNvSpPr/>
            <p:nvPr>
              <p:custDataLst>
                <p:tags r:id="rId9"/>
              </p:custDataLst>
            </p:nvPr>
          </p:nvSpPr>
          <p:spPr>
            <a:xfrm>
              <a:off x="2670" y="4640"/>
              <a:ext cx="2418" cy="812"/>
            </a:xfrm>
            <a:prstGeom prst="roundRect">
              <a:avLst/>
            </a:prstGeom>
            <a:solidFill>
              <a:srgbClr val="B78B5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指南针</a:t>
              </a:r>
              <a:endPara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10"/>
            </p:custDataLst>
          </p:nvPr>
        </p:nvGrpSpPr>
        <p:grpSpPr>
          <a:xfrm>
            <a:off x="178435" y="3380105"/>
            <a:ext cx="2885440" cy="1161415"/>
            <a:chOff x="544" y="5668"/>
            <a:chExt cx="4544" cy="1829"/>
          </a:xfrm>
        </p:grpSpPr>
        <p:pic>
          <p:nvPicPr>
            <p:cNvPr id="5" name="图片 4"/>
            <p:cNvPicPr/>
            <p:nvPr>
              <p:custDataLst>
                <p:tags r:id="rId11"/>
              </p:custDataLst>
            </p:nvPr>
          </p:nvPicPr>
          <p:blipFill>
            <a:blip r:embed="rId4"/>
            <a:srcRect t="34219" r="50833" b="35182"/>
            <a:stretch>
              <a:fillRect/>
            </a:stretch>
          </p:blipFill>
          <p:spPr>
            <a:xfrm>
              <a:off x="544" y="5668"/>
              <a:ext cx="2071" cy="18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圆角矩形 13"/>
            <p:cNvSpPr/>
            <p:nvPr>
              <p:custDataLst>
                <p:tags r:id="rId12"/>
              </p:custDataLst>
            </p:nvPr>
          </p:nvSpPr>
          <p:spPr>
            <a:xfrm>
              <a:off x="2670" y="6195"/>
              <a:ext cx="2418" cy="812"/>
            </a:xfrm>
            <a:prstGeom prst="roundRect">
              <a:avLst/>
            </a:prstGeom>
            <a:solidFill>
              <a:srgbClr val="B78B5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火药</a:t>
              </a:r>
              <a:endPara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13"/>
            </p:custDataLst>
          </p:nvPr>
        </p:nvGrpSpPr>
        <p:grpSpPr>
          <a:xfrm>
            <a:off x="337185" y="5271135"/>
            <a:ext cx="2726690" cy="1074420"/>
            <a:chOff x="794" y="7497"/>
            <a:chExt cx="4294" cy="1692"/>
          </a:xfrm>
        </p:grpSpPr>
        <p:pic>
          <p:nvPicPr>
            <p:cNvPr id="6" name="图片 5"/>
            <p:cNvPicPr/>
            <p:nvPr>
              <p:custDataLst>
                <p:tags r:id="rId14"/>
              </p:custDataLst>
            </p:nvPr>
          </p:nvPicPr>
          <p:blipFill>
            <a:blip r:embed="rId4"/>
            <a:srcRect l="53403" t="33958" r="6389" b="34089"/>
            <a:stretch>
              <a:fillRect/>
            </a:stretch>
          </p:blipFill>
          <p:spPr>
            <a:xfrm>
              <a:off x="794" y="7497"/>
              <a:ext cx="1935" cy="16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圆角矩形 15"/>
            <p:cNvSpPr/>
            <p:nvPr>
              <p:custDataLst>
                <p:tags r:id="rId15"/>
              </p:custDataLst>
            </p:nvPr>
          </p:nvSpPr>
          <p:spPr>
            <a:xfrm>
              <a:off x="2670" y="7858"/>
              <a:ext cx="2418" cy="812"/>
            </a:xfrm>
            <a:prstGeom prst="roundRect">
              <a:avLst/>
            </a:prstGeom>
            <a:solidFill>
              <a:srgbClr val="B78B5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印刷术</a:t>
              </a:r>
              <a:endPara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sp>
        <p:nvSpPr>
          <p:cNvPr id="27" name="矩形: 圆角 23"/>
          <p:cNvSpPr/>
          <p:nvPr>
            <p:custDataLst>
              <p:tags r:id="rId16"/>
            </p:custDataLst>
          </p:nvPr>
        </p:nvSpPr>
        <p:spPr>
          <a:xfrm>
            <a:off x="3320415" y="3714750"/>
            <a:ext cx="7851775" cy="593725"/>
          </a:xfrm>
          <a:prstGeom prst="roundRect">
            <a:avLst/>
          </a:prstGeom>
          <a:noFill/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eaLnBrk="1" hangingPunct="1"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推动了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文艺复兴和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宗教改革，促进了思想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解放。</a:t>
            </a:r>
            <a:endParaRPr lang="zh-CN" altLang="en-US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9" name="矩形: 圆角 25"/>
          <p:cNvSpPr/>
          <p:nvPr>
            <p:custDataLst>
              <p:tags r:id="rId17"/>
            </p:custDataLst>
          </p:nvPr>
        </p:nvSpPr>
        <p:spPr>
          <a:xfrm>
            <a:off x="3313430" y="5500370"/>
            <a:ext cx="7091680" cy="594360"/>
          </a:xfrm>
          <a:prstGeom prst="roundRect">
            <a:avLst/>
          </a:prstGeom>
          <a:noFill/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促进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了新航路开辟，推动大航海时代到来。</a:t>
            </a:r>
            <a:endParaRPr lang="zh-CN" altLang="en-US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6" name="矩形: 圆角 23"/>
          <p:cNvSpPr/>
          <p:nvPr>
            <p:custDataLst>
              <p:tags r:id="rId18"/>
            </p:custDataLst>
          </p:nvPr>
        </p:nvSpPr>
        <p:spPr>
          <a:xfrm>
            <a:off x="3313430" y="2850515"/>
            <a:ext cx="4212590" cy="570865"/>
          </a:xfrm>
          <a:prstGeom prst="roundRect">
            <a:avLst/>
          </a:prstGeom>
          <a:noFill/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eaLnBrk="1" hangingPunct="1">
              <a:lnSpc>
                <a:spcPct val="100000"/>
              </a:lnSpc>
            </a:pP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推动了欧洲文化的发展。</a:t>
            </a:r>
            <a:endParaRPr lang="zh-CN" altLang="en-US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0" name="TextBox 25"/>
          <p:cNvSpPr txBox="1"/>
          <p:nvPr>
            <p:custDataLst>
              <p:tags r:id="rId19"/>
            </p:custDataLst>
          </p:nvPr>
        </p:nvSpPr>
        <p:spPr>
          <a:xfrm>
            <a:off x="1383665" y="6240780"/>
            <a:ext cx="887476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800" b="1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促进了西欧社会从封建社会向资本主义社会过渡</a:t>
            </a:r>
            <a:endParaRPr lang="zh-CN" altLang="en-US" sz="2800" b="1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: 圆角 23"/>
          <p:cNvSpPr/>
          <p:nvPr>
            <p:custDataLst>
              <p:tags r:id="rId20"/>
            </p:custDataLst>
          </p:nvPr>
        </p:nvSpPr>
        <p:spPr>
          <a:xfrm>
            <a:off x="3313430" y="4575175"/>
            <a:ext cx="6944995" cy="593725"/>
          </a:xfrm>
          <a:prstGeom prst="roundRect">
            <a:avLst/>
          </a:prstGeom>
          <a:noFill/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eaLnBrk="1" hangingPunct="1"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ea typeface="华文中宋" panose="02010600040101010101" charset="-122"/>
                <a:sym typeface="+mn-ea"/>
              </a:rPr>
              <a:t>成为资产阶级战胜封建骑士阶层的</a:t>
            </a:r>
            <a:r>
              <a:rPr lang="zh-CN" altLang="en-US" sz="2800" smtClean="0">
                <a:solidFill>
                  <a:schemeClr val="tx1"/>
                </a:solidFill>
                <a:ea typeface="华文中宋" panose="02010600040101010101" charset="-122"/>
                <a:sym typeface="+mn-ea"/>
              </a:rPr>
              <a:t>武器。</a:t>
            </a:r>
            <a:endParaRPr lang="en-US" altLang="zh-CN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9415" y="2035175"/>
            <a:ext cx="7934325" cy="521970"/>
          </a:xfrm>
          <a:prstGeom prst="rect">
            <a:avLst/>
          </a:prstGeom>
          <a:solidFill>
            <a:srgbClr val="796B5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探究：中国四大发明外传，对欧洲社会有何影响？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2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27" grpId="0" animBg="1"/>
      <p:bldP spid="27" grpId="1" animBg="1"/>
      <p:bldP spid="7" grpId="0" animBg="1"/>
      <p:bldP spid="7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教材融合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79095" y="890270"/>
          <a:ext cx="11441430" cy="426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485"/>
                <a:gridCol w="9973945"/>
              </a:tblGrid>
              <a:tr h="5842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纲要上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3487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选必三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28495" y="8902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11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课：辽宋夏金元的文化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28495" y="1482725"/>
            <a:ext cx="8629015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课：中华优秀传统文化的内涵与特点</a:t>
            </a:r>
            <a:endParaRPr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课：中华文化的世界意义</a:t>
            </a:r>
            <a:endParaRPr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9</a:t>
            </a:r>
            <a:r>
              <a:rPr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</a:t>
            </a:r>
            <a:r>
              <a:rPr 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古代的商路、贸易与文化交流  </a:t>
            </a:r>
            <a:endParaRPr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14</a:t>
            </a:r>
            <a:r>
              <a:rPr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   文化传承的多种载体及其发展 </a:t>
            </a:r>
            <a:r>
              <a:rPr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rcRect l="12959" b="12167"/>
          <a:stretch>
            <a:fillRect/>
          </a:stretch>
        </p:blipFill>
        <p:spPr>
          <a:xfrm>
            <a:off x="9170670" y="2071370"/>
            <a:ext cx="3021330" cy="296799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27171"/>
          <a:stretch>
            <a:fillRect/>
          </a:stretch>
        </p:blipFill>
        <p:spPr>
          <a:xfrm>
            <a:off x="257810" y="3679825"/>
            <a:ext cx="11684635" cy="29406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783205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三、科学技术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7810" y="895350"/>
            <a:ext cx="1168527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火药、罗盘、印刷术——这是预示资产阶级社会到来的三项伟大发明。火药把骑士阶层炸得粉碎，罗盘打开了世界市场并建立了殖民地，而印刷术却变成了新教的工具，并且一般的说变成科学复兴的手段，变成创造精神发展的必要前提的最强大的推动力。”四大发明在欧洲文明产生以前陆续传入西方，成为“资产积极发展的必要前提”。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        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——马克思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：外国用火药制造子弹御敌，中国却用它做爆竹敬神；外国用罗盘针航海，中国却用它看风水；外国用鸦片医病，中国却拿来当吃。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         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——鲁迅           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095" y="4509135"/>
            <a:ext cx="9204960" cy="521970"/>
          </a:xfrm>
          <a:prstGeom prst="rect">
            <a:avLst/>
          </a:prstGeom>
          <a:solidFill>
            <a:srgbClr val="8A7E7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r>
              <a:rPr lang="zh-CN" sz="28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思考：中国的四大发明在中西方的不同境遇，你有何感悟？</a:t>
            </a:r>
            <a:endParaRPr lang="zh-CN" altLang="en-US" sz="2800" b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6860" y="5104765"/>
            <a:ext cx="11666220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①科技发展是由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政治、经济、文化、科技工作者的努力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等多重因素决定；②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科技能否转化为生产力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或转化程度的高低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取决于当时的社会环境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；</a:t>
            </a:r>
            <a:endParaRPr lang="zh-CN" altLang="en-US" sz="28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③科技是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政治、经济、文化发展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动力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，要发展经济，必须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重视科技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3500755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四、少数民族文字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3"/>
            </p:custDataLst>
          </p:nvPr>
        </p:nvGraphicFramePr>
        <p:xfrm>
          <a:off x="379095" y="918845"/>
          <a:ext cx="11368405" cy="459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560"/>
                <a:gridCol w="10062845"/>
              </a:tblGrid>
              <a:tr h="6642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辽</a:t>
                      </a: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45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金</a:t>
                      </a: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45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西夏</a:t>
                      </a: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46316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48352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蒙古族</a:t>
                      </a:r>
                      <a:endParaRPr lang="zh-CN" altLang="en-US" sz="2800" b="1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8352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797685" y="918845"/>
            <a:ext cx="98037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先后创制</a:t>
            </a:r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契丹大字、小字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，用以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刻石立碑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，还进行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文学创作</a:t>
            </a:r>
            <a:endParaRPr lang="zh-CN" altLang="en-US" sz="280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97685" y="1574800"/>
            <a:ext cx="98812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创制了</a:t>
            </a:r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女真文字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，在科举中开设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女真进士科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，用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女真文字答题</a:t>
            </a:r>
            <a:endParaRPr lang="zh-CN" altLang="en-US" sz="280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00225" y="2125980"/>
            <a:ext cx="99536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西夏文字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通过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出土文献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大量保存下来，包括佛经、法律、字典，以及从汉文翻译过来的经史著作。</a:t>
            </a:r>
            <a:endParaRPr lang="zh-CN" altLang="en-US" sz="2800" smtClean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61490" y="3061970"/>
            <a:ext cx="98037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成吉思汗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命人用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畏兀儿文字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拼写蒙古语而形成</a:t>
            </a:r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畏兀儿蒙古体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，修</a:t>
            </a:r>
            <a:r>
              <a:rPr lang="en-US" altLang="zh-CN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《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蒙古秘史</a:t>
            </a:r>
            <a:r>
              <a:rPr lang="en-US" altLang="zh-CN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》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，在史学史上有特殊价值。</a:t>
            </a:r>
            <a:endParaRPr lang="zh-CN" altLang="en-US" sz="280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61490" y="4015105"/>
            <a:ext cx="99536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忽必烈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委派藏传佛教高僧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八思巴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改制藏文字母创造出的一套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拼音符号，即</a:t>
            </a:r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八思巴文字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。用于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拼写蒙古语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，也用来广泛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拼写汉语等多民族语言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。是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汉语拼音化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的最早尝试。</a:t>
            </a:r>
            <a:endParaRPr lang="zh-CN" altLang="en-US" sz="2800" smtClean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80695" y="5357495"/>
            <a:ext cx="1146175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             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少数民族语言文字造就了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中华文化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多样性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，是中国文字史的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重要组成部分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，为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民族文化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的发展提供了重要支持。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  <a:sym typeface="微软雅黑" panose="020B0503020204020204" charset="-122"/>
            </a:endParaRPr>
          </a:p>
        </p:txBody>
      </p:sp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3500755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四、少数民族文字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grayscl/>
          </a:blip>
          <a:srcRect t="10883"/>
          <a:stretch>
            <a:fillRect/>
          </a:stretch>
        </p:blipFill>
        <p:spPr bwMode="auto">
          <a:xfrm>
            <a:off x="379095" y="955040"/>
            <a:ext cx="11436985" cy="374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框 4"/>
          <p:cNvSpPr txBox="1"/>
          <p:nvPr/>
        </p:nvSpPr>
        <p:spPr>
          <a:xfrm>
            <a:off x="155575" y="4835525"/>
            <a:ext cx="23202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（一）特点：</a:t>
            </a:r>
            <a:endParaRPr lang="zh-CN" altLang="en-US" sz="2800" b="1">
              <a:solidFill>
                <a:srgbClr val="48352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35200" y="4835525"/>
            <a:ext cx="70377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在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汉字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基础上创制，同时保留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本民族个性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575" y="5357495"/>
            <a:ext cx="23202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（二）意义：</a:t>
            </a:r>
            <a:endParaRPr lang="zh-CN" altLang="en-US" sz="2800" b="1">
              <a:solidFill>
                <a:srgbClr val="48352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028825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课程总结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022350"/>
            <a:ext cx="5353050" cy="521970"/>
          </a:xfrm>
          <a:prstGeom prst="rect">
            <a:avLst/>
          </a:prstGeom>
          <a:solidFill>
            <a:srgbClr val="8A7E7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r>
              <a:rPr lang="zh-CN" sz="28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延伸思考：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辽宋夏金元文化特征</a:t>
            </a:r>
            <a:endParaRPr lang="zh-CN" altLang="en-US" sz="2800" b="1" kern="1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379095" y="1654810"/>
          <a:ext cx="11443970" cy="396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040"/>
                <a:gridCol w="9726930"/>
              </a:tblGrid>
              <a:tr h="5257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 smtClean="0">
                          <a:solidFill>
                            <a:srgbClr val="C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华文中宋" panose="02010600040101010101" charset="-122"/>
                          <a:ea typeface="华文中宋" panose="02010600040101010101" charset="-122"/>
                          <a:cs typeface="黑体" panose="02010609060101010101" pitchFamily="49" charset="-122"/>
                          <a:sym typeface="+mn-ea"/>
                        </a:rPr>
                        <a:t>高度繁荣</a:t>
                      </a:r>
                      <a:endParaRPr lang="zh-CN" altLang="en-US" sz="2800" b="1" smtClean="0">
                        <a:solidFill>
                          <a:srgbClr val="C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华文中宋" panose="02010600040101010101" charset="-122"/>
                        <a:ea typeface="华文中宋" panose="02010600040101010101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62025"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全面发展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441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华文中宋" panose="02010600040101010101" charset="-122"/>
                          <a:ea typeface="华文中宋" panose="02010600040101010101" charset="-122"/>
                          <a:cs typeface="黑体" panose="02010609060101010101" pitchFamily="49" charset="-122"/>
                          <a:sym typeface="+mn-ea"/>
                        </a:rPr>
                        <a:t>领先世界</a:t>
                      </a:r>
                      <a:endParaRPr lang="zh-CN" altLang="en-US" sz="2800" b="1">
                        <a:solidFill>
                          <a:srgbClr val="C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华文中宋" panose="02010600040101010101" charset="-122"/>
                        <a:ea typeface="华文中宋" panose="02010600040101010101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32815"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800" b="1" smtClean="0">
                          <a:solidFill>
                            <a:srgbClr val="C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华文中宋" panose="02010600040101010101" charset="-122"/>
                          <a:ea typeface="华文中宋" panose="02010600040101010101" charset="-122"/>
                          <a:cs typeface="黑体" panose="02010609060101010101" pitchFamily="49" charset="-122"/>
                          <a:sym typeface="+mn-ea"/>
                        </a:rPr>
                        <a:t>雅俗共存</a:t>
                      </a:r>
                      <a:endParaRPr lang="zh-CN" altLang="en-US" sz="2800" b="1" smtClean="0">
                        <a:solidFill>
                          <a:srgbClr val="C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华文中宋" panose="02010600040101010101" charset="-122"/>
                        <a:ea typeface="华文中宋" panose="02010600040101010101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003935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 b="1" smtClean="0">
                          <a:solidFill>
                            <a:srgbClr val="C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华文中宋" panose="02010600040101010101" charset="-122"/>
                          <a:ea typeface="华文中宋" panose="02010600040101010101" charset="-122"/>
                          <a:cs typeface="黑体" panose="02010609060101010101" pitchFamily="49" charset="-122"/>
                          <a:sym typeface="+mn-ea"/>
                        </a:rPr>
                        <a:t>多元融合</a:t>
                      </a:r>
                      <a:endParaRPr lang="zh-CN" altLang="en-US" sz="2800" b="1" smtClean="0">
                        <a:solidFill>
                          <a:srgbClr val="C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华文中宋" panose="02010600040101010101" charset="-122"/>
                        <a:ea typeface="华文中宋" panose="02010600040101010101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223135" y="4568190"/>
            <a:ext cx="971994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defTabSz="1339850" fontAlgn="auto">
              <a:lnSpc>
                <a:spcPct val="120000"/>
              </a:lnSpc>
              <a:spcBef>
                <a:spcPts val="0"/>
              </a:spcBef>
              <a:defRPr/>
            </a:pPr>
            <a:r>
              <a:rPr lang="zh-CN" altLang="en-US" sz="28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汉族</a:t>
            </a:r>
            <a:r>
              <a:rPr lang="zh-CN" altLang="en-US" sz="28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和少数民族文化相互交融，少数民族为祖国文化繁荣发展做出了重大贡献</a:t>
            </a:r>
            <a:r>
              <a:rPr lang="zh-CN" altLang="en-US" sz="28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800">
              <a:effectLst>
                <a:glow rad="101600">
                  <a:schemeClr val="bg1">
                    <a:alpha val="60000"/>
                  </a:schemeClr>
                </a:glow>
              </a:effectLst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23135" y="1654810"/>
            <a:ext cx="72732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defTabSz="1339850" fontAlgn="auto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noProof="0" smtClean="0">
                <a:ln>
                  <a:noFill/>
                </a:ln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上</a:t>
            </a:r>
            <a:r>
              <a:rPr lang="zh-CN" altLang="en-US" sz="2800" noProof="0">
                <a:ln>
                  <a:noFill/>
                </a:ln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承隋唐，下启明清，</a:t>
            </a:r>
            <a:r>
              <a:rPr lang="zh-CN" altLang="en-US" sz="28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我国</a:t>
            </a:r>
            <a:r>
              <a:rPr lang="zh-CN" altLang="en-US" sz="28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封建文化的</a:t>
            </a:r>
            <a:r>
              <a:rPr lang="zh-CN" altLang="en-US" sz="28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高峰。</a:t>
            </a:r>
            <a:endParaRPr lang="zh-CN" altLang="en-US" sz="280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23135" y="3175635"/>
            <a:ext cx="89465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科技领域处于世界领先地位，大大推动了世界文明进程。</a:t>
            </a:r>
            <a:endParaRPr lang="zh-CN" altLang="en-US" sz="2800">
              <a:effectLst>
                <a:glow rad="101600">
                  <a:schemeClr val="bg1">
                    <a:alpha val="60000"/>
                  </a:schemeClr>
                </a:glow>
              </a:effectLst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23135" y="2217420"/>
            <a:ext cx="97186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defTabSz="1339850" fontAlgn="auto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三大发明、天文、农学等科技发达，宋词、元曲、世俗文学、史学、绘画、书法等成就斐然。</a:t>
            </a:r>
            <a:endParaRPr lang="zh-CN" altLang="en-US" sz="280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23135" y="3702685"/>
            <a:ext cx="96240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士大夫</a:t>
            </a:r>
            <a:r>
              <a:rPr lang="zh-CN" altLang="en-US" sz="28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文化和</a:t>
            </a:r>
            <a:r>
              <a:rPr lang="zh-CN" altLang="en-US" sz="280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市民文化</a:t>
            </a:r>
            <a:r>
              <a:rPr lang="zh-CN" altLang="en-US" sz="28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并存，市民阶层的扩大与活跃，文化出现世俗化趋势。</a:t>
            </a:r>
            <a:endParaRPr lang="zh-CN" altLang="en-US" sz="280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C">
                  <a:alpha val="100000"/>
                </a:srgbClr>
              </a:clrFrom>
              <a:clrTo>
                <a:srgbClr val="FFFFFC">
                  <a:alpha val="100000"/>
                  <a:alpha val="0"/>
                </a:srgbClr>
              </a:clrTo>
            </a:clrChange>
          </a:blip>
          <a:srcRect b="46482"/>
          <a:stretch>
            <a:fillRect/>
          </a:stretch>
        </p:blipFill>
        <p:spPr bwMode="auto">
          <a:xfrm rot="16200000">
            <a:off x="10052050" y="417195"/>
            <a:ext cx="2095500" cy="1494155"/>
          </a:xfrm>
          <a:prstGeom prst="rect">
            <a:avLst/>
          </a:prstGeom>
          <a:noFill/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9" grpId="0"/>
      <p:bldP spid="9" grpId="1"/>
      <p:bldP spid="13" grpId="0"/>
      <p:bldP spid="13" grpId="1"/>
      <p:bldP spid="7" grpId="0"/>
      <p:bldP spid="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389001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课程总结：唐宋之变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79095" y="928370"/>
          <a:ext cx="11447780" cy="4889500"/>
        </p:xfrm>
        <a:graphic>
          <a:graphicData uri="http://schemas.openxmlformats.org/drawingml/2006/table">
            <a:tbl>
              <a:tblPr/>
              <a:tblGrid>
                <a:gridCol w="921385"/>
                <a:gridCol w="10526395"/>
              </a:tblGrid>
              <a:tr h="520065">
                <a:tc>
                  <a:txBody>
                    <a:bodyPr wrap="square"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特征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T="45724" marB="45724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主  要  表  现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T="45724" marB="45724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9435">
                <a:tc>
                  <a:txBody>
                    <a:bodyPr wrap="square"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 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文化之变</a:t>
                      </a:r>
                      <a:endParaRPr kumimoji="0" lang="zh-CN" altLang="en-US" sz="2800" b="1" i="0" u="none" strike="noStrike" cap="none" normalizeH="0" baseline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  <a:sym typeface="+mn-ea"/>
                      </a:endParaRPr>
                    </a:p>
                  </a:txBody>
                  <a:tcPr marT="45724" marB="45724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24" marB="45724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316355" y="1455420"/>
            <a:ext cx="10626725" cy="4225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①思想上：儒学吸收了佛道的思想，融合发展成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理学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，走向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哲学化、思辨化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②教育上：科举制更加完善，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书院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私塾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的发展，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理学走向世俗化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③文化上：文化重心下移，走向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平民化、世俗化、个性化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④科技上：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三大发明基本成熟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，科学技术走向辉煌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⑤风俗习惯上：婚姻、社交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打破了门第的界限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⑥格局：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文化中心南移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，北宋时科举考试对北方地区的考生单独分配录取名额。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389001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课程总结：唐宋之变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79095" y="928370"/>
          <a:ext cx="11447780" cy="5266690"/>
        </p:xfrm>
        <a:graphic>
          <a:graphicData uri="http://schemas.openxmlformats.org/drawingml/2006/table">
            <a:tbl>
              <a:tblPr/>
              <a:tblGrid>
                <a:gridCol w="921385"/>
                <a:gridCol w="10526395"/>
              </a:tblGrid>
              <a:tr h="520065">
                <a:tc>
                  <a:txBody>
                    <a:bodyPr wrap="square"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特征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T="45724" marB="45724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主  要  表  现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T="45724" marB="45724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25">
                <a:tc>
                  <a:txBody>
                    <a:bodyPr wrap="square"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 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政治之变</a:t>
                      </a:r>
                      <a:endParaRPr kumimoji="0" lang="zh-CN" altLang="en-US" sz="2800" b="1" i="0" u="none" strike="noStrike" cap="none" normalizeH="0" baseline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  <a:sym typeface="+mn-ea"/>
                      </a:endParaRPr>
                    </a:p>
                  </a:txBody>
                  <a:tcPr marT="45724" marB="45724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24" marB="45724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388110" y="1437005"/>
            <a:ext cx="10554970" cy="4829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中央集权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得到加强，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强干弱枝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②由三省六部制到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二府三司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制，相权被分割，丞相只保留行政权，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加强皇权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③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科举制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完善，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文官政治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逐步确立，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贵族政治、武人政治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基本退出历史舞台；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④军事由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府兵制到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募兵制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。</a:t>
            </a:r>
            <a:endParaRPr lang="zh-CN" altLang="en-US" sz="28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⑤社会阶层的变动：门阀世族衰落，庶族地主兴起；农民的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人身依附关系逐渐松弛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⑥民族关系：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多民族政权并立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，政权之间有战有和，和为主流，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民族交融加强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389001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课程总结：唐宋之变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79095" y="928370"/>
          <a:ext cx="11447780" cy="4995545"/>
        </p:xfrm>
        <a:graphic>
          <a:graphicData uri="http://schemas.openxmlformats.org/drawingml/2006/table">
            <a:tbl>
              <a:tblPr/>
              <a:tblGrid>
                <a:gridCol w="921385"/>
                <a:gridCol w="10526395"/>
              </a:tblGrid>
              <a:tr h="520065">
                <a:tc>
                  <a:txBody>
                    <a:bodyPr wrap="square"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特征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T="45724" marB="45724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主  要  表  现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T="45724" marB="45724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5480">
                <a:tc>
                  <a:txBody>
                    <a:bodyPr wrap="square"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 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经济之变</a:t>
                      </a:r>
                      <a:endParaRPr kumimoji="0" lang="zh-CN" altLang="en-US" sz="2800" b="1" i="0" u="none" strike="noStrike" cap="none" normalizeH="0" baseline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  <a:sym typeface="+mn-ea"/>
                      </a:endParaRPr>
                    </a:p>
                  </a:txBody>
                  <a:tcPr marT="45724" marB="45724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24" marB="45724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292860" y="1492250"/>
            <a:ext cx="105346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商业革命：</a:t>
            </a:r>
            <a:endParaRPr lang="zh-CN" altLang="en-US" sz="28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3500" y="5201285"/>
            <a:ext cx="19500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经济格局：</a:t>
            </a:r>
            <a:endParaRPr lang="zh-CN" altLang="en-US" sz="28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2860" y="1926590"/>
            <a:ext cx="10380980" cy="3192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商品经济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空前繁荣 ；②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坊市制度被打破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，商业突破时空限制，夜市、晓市、草市基层市场普遍；③出现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瓦肆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等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娱乐场所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；④城市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经济功能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增强；⑤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城市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兴盛，出现了东京和临安等大都市⑥出现纸币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交子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；⑦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榷场贸易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繁荣  ⑧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海外贸易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频繁，以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海上丝绸之路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为主，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外贸税收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成为宋元两朝国库的重要财源；⑨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抑商政策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有所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松动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（但是重农仍然是根本）。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41980" y="5201285"/>
            <a:ext cx="46361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南宋时经济重心南移完成。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3" grpId="0"/>
      <p:bldP spid="3" grpId="1"/>
      <p:bldP spid="5" grpId="0"/>
      <p:bldP spid="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897255"/>
            <a:ext cx="1148270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、（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2021·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全国甲卷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·26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宋代盛行婚姻论财，遭到一些士大夫的批评。南宋理学家张栻认为，“婚姻结好，岂为财物？”甚至表示“治其尤甚者，以正风俗”。还有理学家强调婚姻是“合二姓之好”，上能事先祖，下可继后世。这反映了当时理学家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．淡化婚姻中的宗族观念               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．意图维护礼教纲常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．背离政府对民俗的引导               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．促成婚姻习俗变革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0845800" y="2102485"/>
            <a:ext cx="1246505" cy="1756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96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B</a:t>
            </a:r>
            <a:endParaRPr lang="en-US" altLang="zh-CN" sz="96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8455" y="3400425"/>
            <a:ext cx="11603990" cy="319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（2023·江苏高考·4）</a:t>
            </a:r>
            <a:r>
              <a:rPr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表1呈现的是宋代程颐和朱熹的思想观点。这说明理学家</a:t>
            </a:r>
            <a:endParaRPr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endParaRPr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endParaRPr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endParaRPr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endParaRPr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A．主经学史时须重视道德教化         B．研究历史注重史料搜集整理</a:t>
            </a:r>
            <a:endParaRPr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C．通过探究万物获取历史真相         D．借助历史事实领悟心学理念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464820" y="4082415"/>
          <a:ext cx="10981690" cy="1475105"/>
        </p:xfrm>
        <a:graphic>
          <a:graphicData uri="http://schemas.openxmlformats.org/drawingml/2006/table">
            <a:tbl>
              <a:tblPr/>
              <a:tblGrid>
                <a:gridCol w="1458595"/>
                <a:gridCol w="9523095"/>
              </a:tblGrid>
              <a:tr h="4387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思想家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观点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7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程颐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读史须见圣贤所存治乱之机，贤人君子出处进退，便是格物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53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朱熹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若未读彻语、孟、中庸、大学便去看史，胸中无一个权衡，多为所惑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945495" y="5356860"/>
            <a:ext cx="1246505" cy="1756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96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</a:t>
            </a:r>
            <a:endParaRPr lang="en-US" altLang="zh-CN" sz="96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5"/>
            </p:custDataLst>
          </p:nvPr>
        </p:nvSpPr>
        <p:spPr>
          <a:xfrm>
            <a:off x="379095" y="339090"/>
            <a:ext cx="195707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当堂检测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195707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当堂检测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730" y="2419350"/>
            <a:ext cx="11563350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4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、（2023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浙江高考）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我国古代有位科学家改进和创制了简仪、圭表等多种天文观测仪器，“皆臻于精妙，卓见绝识，盖有古人所未及者”。他还主持大规模科学观测，编制历法，“历成，（世祖）赐名曰《授时》，颁行天下”。这位科学家是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A．郭守敬   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B．裴秀        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C．徐光启   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D．沈括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495915" y="3429000"/>
            <a:ext cx="1246505" cy="1756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96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</a:t>
            </a:r>
            <a:endParaRPr lang="en-US" altLang="zh-CN" sz="96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095" y="4488815"/>
            <a:ext cx="11563985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、（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2021.1·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浙江高考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·6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我国古代一部著作有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农桑通诀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》《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百谷谱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》《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农器图谱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三部分，书末附有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活字印书法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，系统记录木活字印刷的新成就。后人盛赞此书：“文章尔雅，绘画亦皆工致。”此书作者是（　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．王祯        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．沈括          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．毕昇         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．葛洪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495915" y="5000625"/>
            <a:ext cx="1246505" cy="1756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96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</a:t>
            </a:r>
            <a:endParaRPr lang="en-US" altLang="zh-CN" sz="96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095" y="830580"/>
            <a:ext cx="11562715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、(2022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·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湖南高考)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南宋画家李唐感叹：“云里烟村雨里滩，看之容易作之难。早知不入时人眼，多买胭脂画牡丹。”这反映当时(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)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A.艺术水准下降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B.绘画题材集中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C.画家地位不高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D.世俗文化兴盛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0695940" y="1188085"/>
            <a:ext cx="1246505" cy="1756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96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</a:t>
            </a:r>
            <a:endParaRPr lang="en-US" altLang="zh-CN" sz="96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考情考向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79095" y="937260"/>
          <a:ext cx="11370310" cy="5571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4784725"/>
                <a:gridCol w="5747385"/>
              </a:tblGrid>
              <a:tr h="457200"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考情分析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全国卷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地方卷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01752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全国乙卷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三大发明的成熟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2021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全国</a:t>
                      </a: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Ⅱ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卷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宋代理学家维护礼教纲常</a:t>
                      </a:r>
                      <a:endParaRPr lang="zh-CN" altLang="en-US"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2019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全国</a:t>
                      </a: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Ⅱ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卷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程颢理学</a:t>
                      </a:r>
                      <a:endParaRPr lang="en-US" altLang="zh-CN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山东卷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儒学的复兴——理学</a:t>
                      </a:r>
                      <a:endParaRPr lang="zh-CN" altLang="en-US" sz="2400" b="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海南卷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崇文兴教社会风气</a:t>
                      </a:r>
                      <a:endParaRPr lang="en-US" altLang="zh-CN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2022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湖南卷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en-US" altLang="zh-CN" sz="2400" b="0" dirty="0" err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南宋绘画</a:t>
                      </a:r>
                      <a:r>
                        <a:rPr lang="zh-CN" altLang="en-US" sz="2400" b="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反映世俗文化兴盛</a:t>
                      </a:r>
                      <a:endParaRPr lang="en-US" altLang="zh-CN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2022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广东卷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儒学的复兴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——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理学</a:t>
                      </a:r>
                      <a:endParaRPr lang="zh-CN" altLang="en-US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2022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海南卷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指南针传播路径</a:t>
                      </a:r>
                      <a:endParaRPr lang="zh-CN" altLang="en-US" sz="2400" b="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2022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河北卷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en-US" altLang="zh-CN" sz="2400" b="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宋元</a:t>
                      </a:r>
                      <a:r>
                        <a:rPr lang="zh-CN" altLang="en-US" sz="2400" b="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的</a:t>
                      </a:r>
                      <a:r>
                        <a:rPr lang="en-US" altLang="zh-CN" sz="2400" b="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捶丸活动</a:t>
                      </a:r>
                      <a:endParaRPr lang="en-US" altLang="zh-CN" sz="2400" b="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2021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辽宁卷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en-US" altLang="zh-CN" sz="2400" b="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宋元至明清的法律与教化</a:t>
                      </a:r>
                      <a:endParaRPr lang="en-US" altLang="zh-CN" sz="2400" b="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2021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江苏卷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en-US" altLang="zh-CN" sz="2400" b="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宋朝时期的科技成就</a:t>
                      </a:r>
                      <a:endParaRPr lang="en-US" altLang="zh-CN" sz="2400" b="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2020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海南卷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宋朝文学家</a:t>
                      </a:r>
                      <a:endParaRPr lang="zh-CN" altLang="en-US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78205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考向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分析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5280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考查方式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45870" y="5659120"/>
            <a:ext cx="106965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以选择题为主，思想和科技方面可能以主观题形式出现，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从“社会进步”角度考查文艺和科技，从“理论创新”角度认识宋明理学的特点和影响。</a:t>
            </a:r>
            <a:endParaRPr lang="zh-CN" altLang="en-US" sz="24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5235" y="4829175"/>
            <a:ext cx="10613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重点关注程朱理学兴起的背景、特点和影响；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宋词、元曲繁荣原因，宋代科技取得突破性进展的原因以及三大发明的外传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79095" y="894080"/>
          <a:ext cx="11461750" cy="558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750"/>
              </a:tblGrid>
              <a:tr h="27368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政治上：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17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经济上：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79095" y="1361440"/>
            <a:ext cx="1173924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1、政权并立到走向大一统，统一多民族国家进一步发展；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/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3、辽、西夏、金、元少数民族建立政权，制度建设，呈现多元交融特色；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/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3、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专制主义中央集权制度不断强化，宋朝重文轻武，并不断分散地方权力来加强中央集权；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/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元朝实行行省制度，体现中央对地方的行政管理制度创新发展。</a:t>
            </a:r>
            <a:endParaRPr lang="en-US" altLang="zh-CN" sz="2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095" y="4042410"/>
            <a:ext cx="11231245" cy="2460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、南宋时，南方完全取代了北方经济重心的地位，经济重心南移完成；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、小农经济进一步发展，租佃制度普遍，土地兼并盛行；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、手工业中制瓷业、矿冶业、纺织业等手工业进一步发展；</a:t>
            </a:r>
            <a:endParaRPr lang="en-US" altLang="zh-CN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、宋代出现商业革命，</a:t>
            </a:r>
            <a:r>
              <a:rPr lang="zh-CN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商品经济活跃，城市繁荣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、宋元时期海外贸易发达、互市贸易、草市发展。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圆角矩形 7"/>
          <p:cNvSpPr/>
          <p:nvPr>
            <p:custDataLst>
              <p:tags r:id="rId2"/>
            </p:custDataLst>
          </p:nvPr>
        </p:nvSpPr>
        <p:spPr>
          <a:xfrm>
            <a:off x="378460" y="339090"/>
            <a:ext cx="7941945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阶段特征：</a:t>
            </a:r>
            <a:r>
              <a:rPr lang="zh-CN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辽宋夏金元时期（</a:t>
            </a:r>
            <a:r>
              <a:rPr lang="en-US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916</a:t>
            </a:r>
            <a:r>
              <a:rPr lang="zh-CN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</a:t>
            </a:r>
            <a:r>
              <a:rPr lang="en-US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1368</a:t>
            </a:r>
            <a:r>
              <a:rPr lang="zh-CN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年）</a:t>
            </a:r>
            <a:endParaRPr lang="zh-CN" altLang="zh-CN" sz="2800" b="1" spc="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79095" y="894080"/>
          <a:ext cx="11461750" cy="5563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750"/>
              </a:tblGrid>
              <a:tr h="21488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思想文化上：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22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民族关系上：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21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中外关系上：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79095" y="1302385"/>
            <a:ext cx="1165479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1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、</a:t>
            </a:r>
            <a:r>
              <a:rPr lang="zh-CN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理学产生，儒学完成转型（哲学化、思辨化、世俗化、体系化）；</a:t>
            </a:r>
            <a:endParaRPr lang="zh-CN" altLang="zh-CN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2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、</a:t>
            </a:r>
            <a:r>
              <a:rPr lang="zh-CN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科技世界领先，文艺平民化、市俗化；</a:t>
            </a:r>
            <a:endParaRPr lang="zh-CN" altLang="zh-CN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国家对社会控制相对松弛，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社会结构、思想观念、阶层流动发生重大变化。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3530" y="3429000"/>
            <a:ext cx="965327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、各民族政权之间既有战争又有议和，但“和”是主流；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、边疆少数民族封建化进程加速；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、内迁少数民族与汉族逐渐融合，形成新的民族；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3530" y="5251450"/>
            <a:ext cx="11742420" cy="1276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308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  <a:sym typeface="+mn-ea"/>
              </a:rPr>
              <a:t>、海上丝绸之路活跃，对外贸易发展超过前代水平，出现闻名世界的商业都市，对外贸易范围扩大；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ts val="308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  <a:sym typeface="+mn-ea"/>
              </a:rPr>
              <a:t>、中外经济文化交流频繁，四大发明走向世界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，对世界作出了重大贡献。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378460" y="339090"/>
            <a:ext cx="7941945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阶段特征：</a:t>
            </a:r>
            <a:r>
              <a:rPr lang="zh-CN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辽宋夏金元时期（</a:t>
            </a:r>
            <a:r>
              <a:rPr lang="en-US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916</a:t>
            </a:r>
            <a:r>
              <a:rPr lang="zh-CN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</a:t>
            </a:r>
            <a:r>
              <a:rPr lang="en-US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1368</a:t>
            </a:r>
            <a:r>
              <a:rPr lang="zh-CN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年）</a:t>
            </a:r>
            <a:endParaRPr lang="zh-CN" altLang="zh-CN" sz="2800" b="1" spc="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6265545"/>
            <a:ext cx="1136777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总体特征：中华文明的成熟、封建经济的继续发展和民族交融的新高潮。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5" grpId="0" bldLvl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79095" y="1061085"/>
            <a:ext cx="5576570" cy="521970"/>
          </a:xfrm>
          <a:prstGeom prst="rect">
            <a:avLst/>
          </a:prstGeom>
          <a:solidFill>
            <a:srgbClr val="8A7E74"/>
          </a:solidFill>
          <a:ln>
            <a:noFill/>
          </a:ln>
          <a:effectLst>
            <a:outerShdw blurRad="127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cs"/>
              </a:rPr>
              <a:t>知识回顾：先秦至宋朝儒学的境遇</a:t>
            </a:r>
            <a:endParaRPr kumimoji="0" lang="zh-CN" altLang="en-US" sz="2800" b="1" kern="1200" cap="none" spc="0" normalizeH="0" baseline="0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>
            <a:off x="394970" y="2106295"/>
            <a:ext cx="1945640" cy="1079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604C3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835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春秋时期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48352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48352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142345" name="Line 9"/>
          <p:cNvSpPr/>
          <p:nvPr/>
        </p:nvSpPr>
        <p:spPr>
          <a:xfrm>
            <a:off x="2617470" y="2633980"/>
            <a:ext cx="550545" cy="635"/>
          </a:xfrm>
          <a:prstGeom prst="line">
            <a:avLst/>
          </a:prstGeom>
          <a:ln w="57150" cap="flat" cmpd="sng">
            <a:solidFill>
              <a:srgbClr val="48352E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2346" name="AutoShape 10"/>
          <p:cNvSpPr>
            <a:spLocks noChangeArrowheads="1"/>
          </p:cNvSpPr>
          <p:nvPr/>
        </p:nvSpPr>
        <p:spPr bwMode="auto">
          <a:xfrm>
            <a:off x="3456940" y="2106295"/>
            <a:ext cx="1945640" cy="1079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604C3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835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战国后期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48352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48352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3" name="Line 9"/>
          <p:cNvSpPr/>
          <p:nvPr/>
        </p:nvSpPr>
        <p:spPr>
          <a:xfrm>
            <a:off x="5688965" y="2633345"/>
            <a:ext cx="519430" cy="635"/>
          </a:xfrm>
          <a:prstGeom prst="line">
            <a:avLst/>
          </a:prstGeom>
          <a:ln w="57150" cap="flat" cmpd="sng">
            <a:solidFill>
              <a:srgbClr val="48352E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2349" name="AutoShape 13"/>
          <p:cNvSpPr>
            <a:spLocks noChangeArrowheads="1"/>
          </p:cNvSpPr>
          <p:nvPr/>
        </p:nvSpPr>
        <p:spPr bwMode="auto">
          <a:xfrm>
            <a:off x="6559550" y="2106295"/>
            <a:ext cx="1945640" cy="1079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604C3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835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秦朝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48352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48352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4" name="Line 9"/>
          <p:cNvSpPr/>
          <p:nvPr/>
        </p:nvSpPr>
        <p:spPr>
          <a:xfrm>
            <a:off x="8823960" y="2632710"/>
            <a:ext cx="519430" cy="635"/>
          </a:xfrm>
          <a:prstGeom prst="line">
            <a:avLst/>
          </a:prstGeom>
          <a:ln w="57150" cap="flat" cmpd="sng">
            <a:solidFill>
              <a:srgbClr val="48352E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2355" name="AutoShape 19"/>
          <p:cNvSpPr>
            <a:spLocks noChangeArrowheads="1"/>
          </p:cNvSpPr>
          <p:nvPr/>
        </p:nvSpPr>
        <p:spPr bwMode="auto">
          <a:xfrm>
            <a:off x="9662160" y="2106295"/>
            <a:ext cx="1945640" cy="1079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604C3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835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汉武帝时期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48352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48352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>
            <a:off x="416560" y="4027170"/>
            <a:ext cx="1945640" cy="1079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604C3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835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魏晋南北朝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48352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48352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8" name="Line 9"/>
          <p:cNvSpPr/>
          <p:nvPr/>
        </p:nvSpPr>
        <p:spPr>
          <a:xfrm>
            <a:off x="2618105" y="4556125"/>
            <a:ext cx="550545" cy="635"/>
          </a:xfrm>
          <a:prstGeom prst="line">
            <a:avLst/>
          </a:prstGeom>
          <a:ln w="57150" cap="flat" cmpd="sng">
            <a:solidFill>
              <a:srgbClr val="48352E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" name="AutoShape 19"/>
          <p:cNvSpPr>
            <a:spLocks noChangeArrowheads="1"/>
          </p:cNvSpPr>
          <p:nvPr/>
        </p:nvSpPr>
        <p:spPr bwMode="auto">
          <a:xfrm>
            <a:off x="3488055" y="4027170"/>
            <a:ext cx="1945640" cy="1079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604C3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835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隋朝时期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48352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48352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10" name="Line 9"/>
          <p:cNvSpPr/>
          <p:nvPr/>
        </p:nvSpPr>
        <p:spPr>
          <a:xfrm>
            <a:off x="5753100" y="4554855"/>
            <a:ext cx="550545" cy="635"/>
          </a:xfrm>
          <a:prstGeom prst="line">
            <a:avLst/>
          </a:prstGeom>
          <a:ln w="57150" cap="flat" cmpd="sng">
            <a:solidFill>
              <a:srgbClr val="48352E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6559550" y="4026535"/>
            <a:ext cx="1945640" cy="1079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604C3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835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唐朝时期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48352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48352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15" name="Line 9"/>
          <p:cNvSpPr/>
          <p:nvPr/>
        </p:nvSpPr>
        <p:spPr>
          <a:xfrm>
            <a:off x="8792845" y="4554220"/>
            <a:ext cx="550545" cy="635"/>
          </a:xfrm>
          <a:prstGeom prst="line">
            <a:avLst/>
          </a:prstGeom>
          <a:ln w="57150" cap="flat" cmpd="sng">
            <a:solidFill>
              <a:srgbClr val="48352E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9652635" y="4025900"/>
            <a:ext cx="1945640" cy="1079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604C3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835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宋明时期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48352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48352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9760" y="266382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应运而生</a:t>
            </a:r>
            <a:endParaRPr lang="zh-CN" altLang="en-US" sz="2800" b="1" noProof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80460" y="266319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蔚然大宗</a:t>
            </a:r>
            <a:endParaRPr lang="zh-CN" altLang="en-US" sz="2800" b="1" noProof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33235" y="263144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noProof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遭到打击</a:t>
            </a:r>
            <a:endParaRPr lang="zh-CN" altLang="en-US" sz="2800" b="1" noProof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845040" y="266382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成为正统</a:t>
            </a:r>
            <a:endParaRPr lang="zh-CN" altLang="en-US" sz="2800" b="1" noProof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8170" y="458406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受到挑战</a:t>
            </a:r>
            <a:endParaRPr lang="zh-CN" altLang="en-US" sz="2800" b="1" noProof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91255" y="458470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三教合一</a:t>
            </a:r>
            <a:endParaRPr lang="zh-CN" altLang="en-US" sz="2800" b="1" noProof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62750" y="45656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复兴儒学</a:t>
            </a:r>
            <a:endParaRPr lang="zh-CN" altLang="en-US" sz="2800" b="1" noProof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834245" y="458470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宋明理学</a:t>
            </a:r>
            <a:endParaRPr lang="zh-CN" altLang="en-US" sz="2800" b="1" noProof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481965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一、儒学的复兴：程朱理学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>
            <a:alphaModFix amt="27000"/>
          </a:blip>
          <a:srcRect l="11448" t="45903" r="53357" b="42750"/>
          <a:stretch>
            <a:fillRect/>
          </a:stretch>
        </p:blipFill>
        <p:spPr>
          <a:xfrm>
            <a:off x="8534400" y="508635"/>
            <a:ext cx="3408045" cy="13150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 bldLvl="0" animBg="1"/>
      <p:bldP spid="142346" grpId="0" bldLvl="0" animBg="1"/>
      <p:bldP spid="142349" grpId="0" bldLvl="0" animBg="1"/>
      <p:bldP spid="142355" grpId="0" bldLvl="0" animBg="1"/>
      <p:bldP spid="7" grpId="0" bldLvl="0" animBg="1"/>
      <p:bldP spid="9" grpId="0" bldLvl="0" animBg="1"/>
      <p:bldP spid="11" grpId="0" bldLvl="0" animBg="1"/>
      <p:bldP spid="16" grpId="0" bldLvl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>
            <p:custDataLst>
              <p:tags r:id="rId1"/>
            </p:custDataLst>
          </p:nvPr>
        </p:nvGrpSpPr>
        <p:grpSpPr>
          <a:xfrm>
            <a:off x="2876608" y="1295218"/>
            <a:ext cx="5162909" cy="3382417"/>
            <a:chOff x="1486006" y="1567567"/>
            <a:chExt cx="3872182" cy="3382418"/>
          </a:xfrm>
        </p:grpSpPr>
        <p:grpSp>
          <p:nvGrpSpPr>
            <p:cNvPr id="8" name="组合 29"/>
            <p:cNvGrpSpPr/>
            <p:nvPr>
              <p:custDataLst>
                <p:tags r:id="rId2"/>
              </p:custDataLst>
            </p:nvPr>
          </p:nvGrpSpPr>
          <p:grpSpPr>
            <a:xfrm>
              <a:off x="1988096" y="2113840"/>
              <a:ext cx="3228284" cy="2836145"/>
              <a:chOff x="649024" y="3773708"/>
              <a:chExt cx="3228284" cy="2836145"/>
            </a:xfrm>
          </p:grpSpPr>
          <p:pic>
            <p:nvPicPr>
              <p:cNvPr id="12" name="图片 11" descr="周敦颐_副本.png"/>
              <p:cNvPicPr/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716348" y="3795586"/>
                <a:ext cx="792000" cy="105600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图片 12" descr="邵雍_副本.png"/>
              <p:cNvPicPr/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1877608" y="3773708"/>
                <a:ext cx="792000" cy="1056002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图片 14" descr="张载_副本.png"/>
              <p:cNvPicPr/>
              <p:nvPr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3005329" y="3808259"/>
                <a:ext cx="792000" cy="1056002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图片 15" descr="程颐_副本.png"/>
              <p:cNvPicPr/>
              <p:nvPr>
                <p:custDataLst>
                  <p:tags r:id="rId9"/>
                </p:custDataLst>
              </p:nvPr>
            </p:nvPicPr>
            <p:blipFill>
              <a:blip r:embed="rId10"/>
              <a:stretch>
                <a:fillRect/>
              </a:stretch>
            </p:blipFill>
            <p:spPr>
              <a:xfrm>
                <a:off x="1292308" y="5170761"/>
                <a:ext cx="792000" cy="105600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图片 16" descr="程颢_副本.png"/>
              <p:cNvPicPr/>
              <p:nvPr>
                <p:custDataLst>
                  <p:tags r:id="rId11"/>
                </p:custDataLst>
              </p:nvPr>
            </p:nvPicPr>
            <p:blipFill>
              <a:blip r:embed="rId12"/>
              <a:stretch>
                <a:fillRect/>
              </a:stretch>
            </p:blipFill>
            <p:spPr>
              <a:xfrm>
                <a:off x="2412663" y="5127106"/>
                <a:ext cx="792000" cy="105600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2" name="TextBox 21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49024" y="4749068"/>
                <a:ext cx="1149668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smtClean="0">
                    <a:latin typeface="华文中宋" panose="02010600040101010101" charset="-122"/>
                    <a:ea typeface="华文中宋" panose="02010600040101010101" charset="-122"/>
                  </a:rPr>
                  <a:t>周敦颐</a:t>
                </a:r>
                <a:endParaRPr lang="zh-CN" altLang="en-US" sz="2400" smtClean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23" name="TextBox 22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798620" y="4764686"/>
                <a:ext cx="93610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smtClean="0">
                    <a:latin typeface="华文中宋" panose="02010600040101010101" charset="-122"/>
                    <a:ea typeface="华文中宋" panose="02010600040101010101" charset="-122"/>
                  </a:rPr>
                  <a:t>邵庸</a:t>
                </a:r>
                <a:endParaRPr lang="zh-CN" altLang="en-US" sz="2400" smtClean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24" name="TextBox 23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941204" y="4776795"/>
                <a:ext cx="93610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smtClean="0">
                    <a:latin typeface="华文中宋" panose="02010600040101010101" charset="-122"/>
                    <a:ea typeface="华文中宋" panose="02010600040101010101" charset="-122"/>
                  </a:rPr>
                  <a:t>张载</a:t>
                </a:r>
                <a:endParaRPr lang="zh-CN" altLang="en-US" sz="2400" smtClean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25" name="TextBox 24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215988" y="6149478"/>
                <a:ext cx="93610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smtClean="0">
                    <a:latin typeface="华文中宋" panose="02010600040101010101" charset="-122"/>
                    <a:ea typeface="华文中宋" panose="02010600040101010101" charset="-122"/>
                  </a:rPr>
                  <a:t>程颐</a:t>
                </a:r>
                <a:endParaRPr lang="zh-CN" altLang="en-US" sz="2400" smtClean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26" name="TextBox 25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2332692" y="6140037"/>
                <a:ext cx="93610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smtClean="0">
                    <a:latin typeface="华文中宋" panose="02010600040101010101" charset="-122"/>
                    <a:ea typeface="华文中宋" panose="02010600040101010101" charset="-122"/>
                  </a:rPr>
                  <a:t>程颢</a:t>
                </a:r>
                <a:endParaRPr lang="zh-CN" altLang="en-US" sz="2400" smtClean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49" name="直接连接符 48"/>
            <p:cNvCxnSpPr/>
            <p:nvPr>
              <p:custDataLst>
                <p:tags r:id="rId18"/>
              </p:custDataLst>
            </p:nvPr>
          </p:nvCxnSpPr>
          <p:spPr>
            <a:xfrm flipH="1">
              <a:off x="1486006" y="3498999"/>
              <a:ext cx="569414" cy="10073"/>
            </a:xfrm>
            <a:prstGeom prst="line">
              <a:avLst/>
            </a:prstGeom>
            <a:ln w="25400">
              <a:solidFill>
                <a:srgbClr val="C00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>
              <p:custDataLst>
                <p:tags r:id="rId19"/>
              </p:custDataLst>
            </p:nvPr>
          </p:nvSpPr>
          <p:spPr>
            <a:xfrm>
              <a:off x="1746036" y="1567567"/>
              <a:ext cx="361215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mtClean="0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创立</a:t>
              </a:r>
              <a:endParaRPr lang="zh-CN" altLang="en-US" sz="24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grpSp>
        <p:nvGrpSpPr>
          <p:cNvPr id="64" name="组合 63"/>
          <p:cNvGrpSpPr/>
          <p:nvPr>
            <p:custDataLst>
              <p:tags r:id="rId20"/>
            </p:custDataLst>
          </p:nvPr>
        </p:nvGrpSpPr>
        <p:grpSpPr>
          <a:xfrm>
            <a:off x="7711315" y="1451201"/>
            <a:ext cx="2325813" cy="2506935"/>
            <a:chOff x="5612364" y="1344204"/>
            <a:chExt cx="1744360" cy="2506948"/>
          </a:xfrm>
        </p:grpSpPr>
        <p:grpSp>
          <p:nvGrpSpPr>
            <p:cNvPr id="14" name="组合 31"/>
            <p:cNvGrpSpPr/>
            <p:nvPr>
              <p:custDataLst>
                <p:tags r:id="rId21"/>
              </p:custDataLst>
            </p:nvPr>
          </p:nvGrpSpPr>
          <p:grpSpPr>
            <a:xfrm>
              <a:off x="6056294" y="2399923"/>
              <a:ext cx="1132777" cy="1451229"/>
              <a:chOff x="2959155" y="2129134"/>
              <a:chExt cx="936104" cy="1224807"/>
            </a:xfrm>
          </p:grpSpPr>
          <p:pic>
            <p:nvPicPr>
              <p:cNvPr id="18" name="图片 17" descr="朱熹 _副本.png"/>
              <p:cNvPicPr/>
              <p:nvPr>
                <p:custDataLst>
                  <p:tags r:id="rId22"/>
                </p:custDataLst>
              </p:nvPr>
            </p:nvPicPr>
            <p:blipFill>
              <a:blip r:embed="rId23"/>
              <a:stretch>
                <a:fillRect/>
              </a:stretch>
            </p:blipFill>
            <p:spPr>
              <a:xfrm>
                <a:off x="3091442" y="2129134"/>
                <a:ext cx="654493" cy="891242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9" name="TextBox 28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959155" y="2965392"/>
                <a:ext cx="936104" cy="38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smtClean="0">
                    <a:latin typeface="华文中宋" panose="02010600040101010101" charset="-122"/>
                    <a:ea typeface="华文中宋" panose="02010600040101010101" charset="-122"/>
                  </a:rPr>
                  <a:t>朱熹</a:t>
                </a:r>
                <a:endParaRPr lang="zh-CN" altLang="en-US" sz="2400" smtClean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45" name="直接连接符 44"/>
            <p:cNvCxnSpPr/>
            <p:nvPr>
              <p:custDataLst>
                <p:tags r:id="rId25"/>
              </p:custDataLst>
            </p:nvPr>
          </p:nvCxnSpPr>
          <p:spPr>
            <a:xfrm flipH="1">
              <a:off x="5612364" y="3342369"/>
              <a:ext cx="569414" cy="6148"/>
            </a:xfrm>
            <a:prstGeom prst="line">
              <a:avLst/>
            </a:prstGeom>
            <a:ln w="25400">
              <a:solidFill>
                <a:srgbClr val="C00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>
              <p:custDataLst>
                <p:tags r:id="rId26"/>
              </p:custDataLst>
            </p:nvPr>
          </p:nvSpPr>
          <p:spPr>
            <a:xfrm>
              <a:off x="5870269" y="1344204"/>
              <a:ext cx="1486455" cy="46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mtClean="0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成熟</a:t>
              </a:r>
              <a:endParaRPr lang="zh-CN" altLang="en-US" sz="24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grpSp>
        <p:nvGrpSpPr>
          <p:cNvPr id="65" name="组合 64"/>
          <p:cNvGrpSpPr/>
          <p:nvPr>
            <p:custDataLst>
              <p:tags r:id="rId27"/>
            </p:custDataLst>
          </p:nvPr>
        </p:nvGrpSpPr>
        <p:grpSpPr>
          <a:xfrm>
            <a:off x="8136115" y="3885446"/>
            <a:ext cx="1839872" cy="2762408"/>
            <a:chOff x="5682688" y="4271129"/>
            <a:chExt cx="1379904" cy="2762409"/>
          </a:xfrm>
        </p:grpSpPr>
        <p:grpSp>
          <p:nvGrpSpPr>
            <p:cNvPr id="21" name="组合 35"/>
            <p:cNvGrpSpPr/>
            <p:nvPr>
              <p:custDataLst>
                <p:tags r:id="rId28"/>
              </p:custDataLst>
            </p:nvPr>
          </p:nvGrpSpPr>
          <p:grpSpPr>
            <a:xfrm>
              <a:off x="5896064" y="5202876"/>
              <a:ext cx="936104" cy="1481203"/>
              <a:chOff x="7168736" y="2337768"/>
              <a:chExt cx="936104" cy="1481203"/>
            </a:xfrm>
          </p:grpSpPr>
          <p:pic>
            <p:nvPicPr>
              <p:cNvPr id="19" name="图片 18" descr="陆九渊_副本.png"/>
              <p:cNvPicPr/>
              <p:nvPr>
                <p:custDataLst>
                  <p:tags r:id="rId29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240774" y="2337768"/>
                <a:ext cx="792000" cy="105599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3" name="TextBox 32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7168736" y="3358596"/>
                <a:ext cx="93610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smtClean="0">
                    <a:latin typeface="华文中宋" panose="02010600040101010101" charset="-122"/>
                    <a:ea typeface="华文中宋" panose="02010600040101010101" charset="-122"/>
                  </a:rPr>
                  <a:t>陆九渊</a:t>
                </a:r>
                <a:endParaRPr lang="zh-CN" altLang="en-US" sz="2400" smtClean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51" name="直接连接符 50"/>
            <p:cNvCxnSpPr/>
            <p:nvPr>
              <p:custDataLst>
                <p:tags r:id="rId32"/>
              </p:custDataLst>
            </p:nvPr>
          </p:nvCxnSpPr>
          <p:spPr>
            <a:xfrm flipH="1" flipV="1">
              <a:off x="6371096" y="4271129"/>
              <a:ext cx="0" cy="792087"/>
            </a:xfrm>
            <a:prstGeom prst="line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>
              <p:custDataLst>
                <p:tags r:id="rId33"/>
              </p:custDataLst>
            </p:nvPr>
          </p:nvSpPr>
          <p:spPr>
            <a:xfrm>
              <a:off x="5682688" y="6573163"/>
              <a:ext cx="137990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mtClean="0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确立</a:t>
              </a:r>
              <a:endParaRPr lang="zh-CN" altLang="en-US" sz="24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grpSp>
        <p:nvGrpSpPr>
          <p:cNvPr id="67" name="组合 66"/>
          <p:cNvGrpSpPr/>
          <p:nvPr>
            <p:custDataLst>
              <p:tags r:id="rId34"/>
            </p:custDataLst>
          </p:nvPr>
        </p:nvGrpSpPr>
        <p:grpSpPr>
          <a:xfrm>
            <a:off x="9730239" y="4844727"/>
            <a:ext cx="1898271" cy="1838230"/>
            <a:chOff x="7036136" y="5129637"/>
            <a:chExt cx="1423703" cy="1838229"/>
          </a:xfrm>
        </p:grpSpPr>
        <p:cxnSp>
          <p:nvCxnSpPr>
            <p:cNvPr id="56" name="直接连接符 55"/>
            <p:cNvCxnSpPr/>
            <p:nvPr>
              <p:custDataLst>
                <p:tags r:id="rId35"/>
              </p:custDataLst>
            </p:nvPr>
          </p:nvCxnSpPr>
          <p:spPr>
            <a:xfrm flipH="1">
              <a:off x="7036136" y="5665387"/>
              <a:ext cx="474111" cy="0"/>
            </a:xfrm>
            <a:prstGeom prst="line">
              <a:avLst/>
            </a:prstGeom>
            <a:ln w="19050">
              <a:solidFill>
                <a:srgbClr val="7030A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组合 65"/>
            <p:cNvGrpSpPr/>
            <p:nvPr>
              <p:custDataLst>
                <p:tags r:id="rId36"/>
              </p:custDataLst>
            </p:nvPr>
          </p:nvGrpSpPr>
          <p:grpSpPr>
            <a:xfrm>
              <a:off x="7480469" y="5129637"/>
              <a:ext cx="979370" cy="1838229"/>
              <a:chOff x="7480469" y="5129637"/>
              <a:chExt cx="979370" cy="1838229"/>
            </a:xfrm>
          </p:grpSpPr>
          <p:grpSp>
            <p:nvGrpSpPr>
              <p:cNvPr id="30" name="组合 34"/>
              <p:cNvGrpSpPr/>
              <p:nvPr>
                <p:custDataLst>
                  <p:tags r:id="rId37"/>
                </p:custDataLst>
              </p:nvPr>
            </p:nvGrpSpPr>
            <p:grpSpPr>
              <a:xfrm>
                <a:off x="7480469" y="5129637"/>
                <a:ext cx="936104" cy="1480823"/>
                <a:chOff x="7562205" y="766001"/>
                <a:chExt cx="936104" cy="1480823"/>
              </a:xfrm>
            </p:grpSpPr>
            <p:pic>
              <p:nvPicPr>
                <p:cNvPr id="20" name="图片 19" descr="王阳明_副本.png"/>
                <p:cNvPicPr/>
                <p:nvPr>
                  <p:custDataLst>
                    <p:tags r:id="rId38"/>
                  </p:custDataLst>
                </p:nvPr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41237" y="766001"/>
                  <a:ext cx="792000" cy="1055994"/>
                </a:xfrm>
                <a:prstGeom prst="rect">
                  <a:avLst/>
                </a:prstGeom>
                <a:noFill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4" name="TextBox 33"/>
                <p:cNvSpPr txBox="1"/>
                <p:nvPr>
                  <p:custDataLst>
                    <p:tags r:id="rId40"/>
                  </p:custDataLst>
                </p:nvPr>
              </p:nvSpPr>
              <p:spPr>
                <a:xfrm>
                  <a:off x="7562205" y="1786449"/>
                  <a:ext cx="936104" cy="460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smtClean="0">
                      <a:latin typeface="华文中宋" panose="02010600040101010101" charset="-122"/>
                      <a:ea typeface="华文中宋" panose="02010600040101010101" charset="-122"/>
                    </a:rPr>
                    <a:t>王阳明</a:t>
                  </a:r>
                  <a:endParaRPr lang="zh-CN" altLang="en-US" sz="2400" smtClean="0">
                    <a:latin typeface="华文中宋" panose="02010600040101010101" charset="-122"/>
                    <a:ea typeface="华文中宋" panose="02010600040101010101" charset="-122"/>
                  </a:endParaRPr>
                </a:p>
              </p:txBody>
            </p:sp>
          </p:grpSp>
          <p:sp>
            <p:nvSpPr>
              <p:cNvPr id="79" name="TextBox 78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7480469" y="6507491"/>
                <a:ext cx="979370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smtClean="0">
                    <a:solidFill>
                      <a:srgbClr val="C00000"/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成熟</a:t>
                </a:r>
                <a:endParaRPr lang="zh-CN" altLang="en-US" sz="2400" smtClean="0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</p:grpSp>
      <p:grpSp>
        <p:nvGrpSpPr>
          <p:cNvPr id="61" name="组合 60"/>
          <p:cNvGrpSpPr/>
          <p:nvPr>
            <p:custDataLst>
              <p:tags r:id="rId42"/>
            </p:custDataLst>
          </p:nvPr>
        </p:nvGrpSpPr>
        <p:grpSpPr>
          <a:xfrm>
            <a:off x="554872" y="818760"/>
            <a:ext cx="11167479" cy="5691566"/>
            <a:chOff x="341205" y="1372722"/>
            <a:chExt cx="8375609" cy="5691573"/>
          </a:xfrm>
        </p:grpSpPr>
        <p:cxnSp>
          <p:nvCxnSpPr>
            <p:cNvPr id="59" name="直接连接符 58"/>
            <p:cNvCxnSpPr/>
            <p:nvPr>
              <p:custDataLst>
                <p:tags r:id="rId43"/>
              </p:custDataLst>
            </p:nvPr>
          </p:nvCxnSpPr>
          <p:spPr>
            <a:xfrm flipH="1" flipV="1">
              <a:off x="7398604" y="1990011"/>
              <a:ext cx="0" cy="4464497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>
              <p:custDataLst>
                <p:tags r:id="rId44"/>
              </p:custDataLst>
            </p:nvPr>
          </p:nvCxnSpPr>
          <p:spPr>
            <a:xfrm flipH="1" flipV="1">
              <a:off x="5905168" y="1968332"/>
              <a:ext cx="0" cy="4464495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>
              <p:custDataLst>
                <p:tags r:id="rId45"/>
              </p:custDataLst>
            </p:nvPr>
          </p:nvCxnSpPr>
          <p:spPr>
            <a:xfrm flipH="1" flipV="1">
              <a:off x="2288244" y="2002745"/>
              <a:ext cx="0" cy="4464495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>
              <p:custDataLst>
                <p:tags r:id="rId46"/>
              </p:custDataLst>
            </p:nvPr>
          </p:nvSpPr>
          <p:spPr>
            <a:xfrm>
              <a:off x="982736" y="1382743"/>
              <a:ext cx="1310280" cy="521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mtClean="0">
                  <a:latin typeface="华文中宋" panose="02010600040101010101" charset="-122"/>
                  <a:ea typeface="华文中宋" panose="02010600040101010101" charset="-122"/>
                </a:rPr>
                <a:t>唐代</a:t>
              </a:r>
              <a:endParaRPr lang="zh-CN" altLang="en-US" sz="2800" b="1" smtClean="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71" name="TextBox 70"/>
            <p:cNvSpPr txBox="1"/>
            <p:nvPr>
              <p:custDataLst>
                <p:tags r:id="rId47"/>
              </p:custDataLst>
            </p:nvPr>
          </p:nvSpPr>
          <p:spPr>
            <a:xfrm>
              <a:off x="2288244" y="1373859"/>
              <a:ext cx="3616924" cy="521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mtClean="0">
                  <a:latin typeface="华文中宋" panose="02010600040101010101" charset="-122"/>
                  <a:ea typeface="华文中宋" panose="02010600040101010101" charset="-122"/>
                </a:rPr>
                <a:t>北宋</a:t>
              </a:r>
              <a:endParaRPr lang="zh-CN" altLang="en-US" sz="2800" b="1" smtClean="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72" name="TextBox 71"/>
            <p:cNvSpPr txBox="1"/>
            <p:nvPr>
              <p:custDataLst>
                <p:tags r:id="rId48"/>
              </p:custDataLst>
            </p:nvPr>
          </p:nvSpPr>
          <p:spPr>
            <a:xfrm>
              <a:off x="5905168" y="1372722"/>
              <a:ext cx="1486456" cy="521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mtClean="0">
                  <a:latin typeface="华文中宋" panose="02010600040101010101" charset="-122"/>
                  <a:ea typeface="华文中宋" panose="02010600040101010101" charset="-122"/>
                </a:rPr>
                <a:t>南宋</a:t>
              </a:r>
              <a:endParaRPr lang="zh-CN" altLang="en-US" sz="2800" b="1" smtClean="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49"/>
              </p:custDataLst>
            </p:nvPr>
          </p:nvSpPr>
          <p:spPr>
            <a:xfrm>
              <a:off x="7405584" y="1375446"/>
              <a:ext cx="1311230" cy="521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mtClean="0">
                  <a:latin typeface="华文中宋" panose="02010600040101010101" charset="-122"/>
                  <a:ea typeface="华文中宋" panose="02010600040101010101" charset="-122"/>
                </a:rPr>
                <a:t>明朝</a:t>
              </a:r>
              <a:endParaRPr lang="zh-CN" altLang="en-US" sz="2800" b="1" smtClean="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grpSp>
          <p:nvGrpSpPr>
            <p:cNvPr id="54" name="组合 53"/>
            <p:cNvGrpSpPr/>
            <p:nvPr>
              <p:custDataLst>
                <p:tags r:id="rId50"/>
              </p:custDataLst>
            </p:nvPr>
          </p:nvGrpSpPr>
          <p:grpSpPr>
            <a:xfrm>
              <a:off x="341205" y="1958696"/>
              <a:ext cx="8150411" cy="5105599"/>
              <a:chOff x="341205" y="1958696"/>
              <a:chExt cx="8150411" cy="5105599"/>
            </a:xfrm>
          </p:grpSpPr>
          <p:cxnSp>
            <p:nvCxnSpPr>
              <p:cNvPr id="57" name="直接连接符 56"/>
              <p:cNvCxnSpPr/>
              <p:nvPr>
                <p:custDataLst>
                  <p:tags r:id="rId51"/>
                </p:custDataLst>
              </p:nvPr>
            </p:nvCxnSpPr>
            <p:spPr>
              <a:xfrm flipH="1">
                <a:off x="341417" y="5308975"/>
                <a:ext cx="8150199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>
                <p:custDataLst>
                  <p:tags r:id="rId52"/>
                </p:custDataLst>
              </p:nvPr>
            </p:nvCxnSpPr>
            <p:spPr>
              <a:xfrm flipH="1" flipV="1">
                <a:off x="1031886" y="2022830"/>
                <a:ext cx="0" cy="446449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>
                <p:custDataLst>
                  <p:tags r:id="rId53"/>
                </p:custDataLst>
              </p:nvPr>
            </p:nvSpPr>
            <p:spPr>
              <a:xfrm>
                <a:off x="341205" y="1958696"/>
                <a:ext cx="460058" cy="324905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2800" b="1" smtClean="0">
                    <a:solidFill>
                      <a:srgbClr val="C00000"/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程朱理学</a:t>
                </a:r>
                <a:endParaRPr lang="zh-CN" altLang="en-US" sz="2800" b="1" smtClean="0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81" name="TextBox 80"/>
              <p:cNvSpPr txBox="1"/>
              <p:nvPr>
                <p:custDataLst>
                  <p:tags r:id="rId54"/>
                </p:custDataLst>
              </p:nvPr>
            </p:nvSpPr>
            <p:spPr>
              <a:xfrm>
                <a:off x="411602" y="5078319"/>
                <a:ext cx="460058" cy="198597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2800" b="1" smtClean="0">
                    <a:solidFill>
                      <a:srgbClr val="C00000"/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陆王心学</a:t>
                </a:r>
                <a:endParaRPr lang="zh-CN" altLang="en-US" sz="2800" b="1" smtClean="0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</p:grpSp>
      <p:grpSp>
        <p:nvGrpSpPr>
          <p:cNvPr id="84" name="组合 83"/>
          <p:cNvGrpSpPr/>
          <p:nvPr>
            <p:custDataLst>
              <p:tags r:id="rId55"/>
            </p:custDataLst>
          </p:nvPr>
        </p:nvGrpSpPr>
        <p:grpSpPr>
          <a:xfrm>
            <a:off x="1379598" y="1361182"/>
            <a:ext cx="1747040" cy="3407789"/>
            <a:chOff x="160100" y="1584221"/>
            <a:chExt cx="1310280" cy="3407802"/>
          </a:xfrm>
        </p:grpSpPr>
        <p:grpSp>
          <p:nvGrpSpPr>
            <p:cNvPr id="62" name="组合 61"/>
            <p:cNvGrpSpPr/>
            <p:nvPr>
              <p:custDataLst>
                <p:tags r:id="rId56"/>
              </p:custDataLst>
            </p:nvPr>
          </p:nvGrpSpPr>
          <p:grpSpPr>
            <a:xfrm>
              <a:off x="160100" y="1584221"/>
              <a:ext cx="1310280" cy="3407802"/>
              <a:chOff x="160100" y="1584221"/>
              <a:chExt cx="1310280" cy="3407802"/>
            </a:xfrm>
          </p:grpSpPr>
          <p:grpSp>
            <p:nvGrpSpPr>
              <p:cNvPr id="9" name="组合 30"/>
              <p:cNvGrpSpPr/>
              <p:nvPr>
                <p:custDataLst>
                  <p:tags r:id="rId57"/>
                </p:custDataLst>
              </p:nvPr>
            </p:nvGrpSpPr>
            <p:grpSpPr>
              <a:xfrm>
                <a:off x="307784" y="3095596"/>
                <a:ext cx="948604" cy="1896427"/>
                <a:chOff x="1876208" y="6287088"/>
                <a:chExt cx="948604" cy="1896427"/>
              </a:xfrm>
            </p:grpSpPr>
            <p:pic>
              <p:nvPicPr>
                <p:cNvPr id="10" name="图片 9" descr="李翱_副本.png"/>
                <p:cNvPicPr/>
                <p:nvPr>
                  <p:custDataLst>
                    <p:tags r:id="rId58"/>
                  </p:custDataLst>
                </p:nvPr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67740" y="6754058"/>
                  <a:ext cx="792000" cy="1056001"/>
                </a:xfrm>
                <a:prstGeom prst="rect">
                  <a:avLst/>
                </a:prstGeom>
                <a:effectLst>
                  <a:outerShdw blurRad="635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7" name="TextBox 26"/>
                <p:cNvSpPr txBox="1"/>
                <p:nvPr>
                  <p:custDataLst>
                    <p:tags r:id="rId60"/>
                  </p:custDataLst>
                </p:nvPr>
              </p:nvSpPr>
              <p:spPr>
                <a:xfrm>
                  <a:off x="1888708" y="6287088"/>
                  <a:ext cx="936104" cy="460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smtClean="0">
                      <a:latin typeface="华文中宋" panose="02010600040101010101" charset="-122"/>
                      <a:ea typeface="华文中宋" panose="02010600040101010101" charset="-122"/>
                    </a:rPr>
                    <a:t>韩愈</a:t>
                  </a:r>
                  <a:endParaRPr lang="zh-CN" altLang="en-US" sz="2400" smtClean="0">
                    <a:latin typeface="华文中宋" panose="02010600040101010101" charset="-122"/>
                    <a:ea typeface="华文中宋" panose="02010600040101010101" charset="-122"/>
                  </a:endParaRPr>
                </a:p>
              </p:txBody>
            </p:sp>
            <p:sp>
              <p:nvSpPr>
                <p:cNvPr id="28" name="TextBox 27"/>
                <p:cNvSpPr txBox="1"/>
                <p:nvPr>
                  <p:custDataLst>
                    <p:tags r:id="rId61"/>
                  </p:custDataLst>
                </p:nvPr>
              </p:nvSpPr>
              <p:spPr>
                <a:xfrm>
                  <a:off x="1876208" y="7723138"/>
                  <a:ext cx="936104" cy="460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smtClean="0">
                      <a:latin typeface="华文中宋" panose="02010600040101010101" charset="-122"/>
                      <a:ea typeface="华文中宋" panose="02010600040101010101" charset="-122"/>
                    </a:rPr>
                    <a:t>李翱</a:t>
                  </a:r>
                  <a:endParaRPr lang="zh-CN" altLang="en-US" sz="2400" smtClean="0">
                    <a:latin typeface="华文中宋" panose="02010600040101010101" charset="-122"/>
                    <a:ea typeface="华文中宋" panose="02010600040101010101" charset="-122"/>
                  </a:endParaRPr>
                </a:p>
              </p:txBody>
            </p:sp>
          </p:grpSp>
          <p:sp>
            <p:nvSpPr>
              <p:cNvPr id="75" name="TextBox 74"/>
              <p:cNvSpPr txBox="1"/>
              <p:nvPr>
                <p:custDataLst>
                  <p:tags r:id="rId62"/>
                </p:custDataLst>
              </p:nvPr>
            </p:nvSpPr>
            <p:spPr>
              <a:xfrm>
                <a:off x="160100" y="1584221"/>
                <a:ext cx="1310280" cy="46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smtClean="0">
                    <a:solidFill>
                      <a:srgbClr val="C00000"/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序幕</a:t>
                </a:r>
                <a:endParaRPr lang="zh-CN" altLang="en-US" sz="2400" smtClean="0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pic>
          <p:nvPicPr>
            <p:cNvPr id="83" name="图片 82" descr="图片1_副本.png"/>
            <p:cNvPicPr/>
            <p:nvPr>
              <p:custDataLst>
                <p:tags r:id="rId63"/>
              </p:custDataLst>
            </p:nvPr>
          </p:nvPicPr>
          <p:blipFill>
            <a:blip r:embed="rId64"/>
            <a:stretch>
              <a:fillRect/>
            </a:stretch>
          </p:blipFill>
          <p:spPr>
            <a:xfrm>
              <a:off x="405340" y="2115706"/>
              <a:ext cx="792000" cy="105600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90" name="矩形 50"/>
          <p:cNvSpPr/>
          <p:nvPr>
            <p:custDataLst>
              <p:tags r:id="rId65"/>
            </p:custDataLst>
          </p:nvPr>
        </p:nvSpPr>
        <p:spPr>
          <a:xfrm>
            <a:off x="9572625" y="5573395"/>
            <a:ext cx="944880" cy="520065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/>
          <a:lstStyle/>
          <a:p>
            <a:pPr algn="l"/>
            <a:r>
              <a:rPr lang="zh-CN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发展</a:t>
            </a:r>
            <a:endParaRPr lang="zh-CN" altLang="zh-CN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6" name="矩形 12"/>
          <p:cNvSpPr/>
          <p:nvPr>
            <p:custDataLst>
              <p:tags r:id="rId66"/>
            </p:custDataLst>
          </p:nvPr>
        </p:nvSpPr>
        <p:spPr>
          <a:xfrm>
            <a:off x="6602095" y="854075"/>
            <a:ext cx="1101725" cy="560070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/>
          <a:lstStyle/>
          <a:p>
            <a:pPr algn="ctr"/>
            <a:r>
              <a:rPr lang="zh-CN" altLang="zh-CN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创立</a:t>
            </a:r>
            <a:endParaRPr lang="zh-CN" altLang="zh-CN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187" name="矩形 34"/>
          <p:cNvSpPr/>
          <p:nvPr>
            <p:custDataLst>
              <p:tags r:id="rId67"/>
            </p:custDataLst>
          </p:nvPr>
        </p:nvSpPr>
        <p:spPr>
          <a:xfrm>
            <a:off x="8576310" y="1892935"/>
            <a:ext cx="996315" cy="520065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成熟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>
            <p:custDataLst>
              <p:tags r:id="rId68"/>
            </p:custDataLst>
          </p:nvPr>
        </p:nvSpPr>
        <p:spPr>
          <a:xfrm>
            <a:off x="379095" y="339090"/>
            <a:ext cx="481965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一、儒学的复兴：程朱理学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69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187" grpId="0" animBg="1"/>
      <p:bldP spid="2187" grpId="1" animBg="1"/>
      <p:bldP spid="2190" grpId="0" animBg="1"/>
      <p:bldP spid="219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96B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819650" cy="480695"/>
          </a:xfrm>
          <a:prstGeom prst="roundRect">
            <a:avLst/>
          </a:prstGeom>
          <a:solidFill>
            <a:srgbClr val="796B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一、儒学的复兴：程朱理学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46530"/>
            <a:ext cx="11419840" cy="2139315"/>
          </a:xfrm>
          <a:prstGeom prst="rect">
            <a:avLst/>
          </a:prstGeom>
          <a:noFill/>
          <a:ln w="12700" cmpd="sng">
            <a:solidFill>
              <a:srgbClr val="C0B9AD"/>
            </a:solidFill>
            <a:prstDash val="solid"/>
          </a:ln>
        </p:spPr>
        <p:txBody>
          <a:bodyPr wrap="square" rtlCol="0" anchor="t">
            <a:noAutofit/>
          </a:bodyPr>
          <a:p>
            <a:pPr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：唐有天下，如贞观、开元间，虽号治平，然亦有夷狄之风。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三纲不正，无父子、君臣、夫妇，其原始于太宗也。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故其后世子弟，皆不可使。玄宗才使肃宗，便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篡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。肃宗才使永王璘，便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反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君不君，臣不臣，故藩镇不宾，权臣跋扈，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陵夷有五代之乱。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——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（宋）陈颐《河南陈氏遗书》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765" y="924560"/>
            <a:ext cx="19640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48352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（一）背景</a:t>
            </a:r>
            <a:endParaRPr lang="zh-CN" altLang="en-US" sz="2800" b="1">
              <a:solidFill>
                <a:srgbClr val="48352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910" y="3691890"/>
            <a:ext cx="7613015" cy="2484120"/>
          </a:xfrm>
          <a:prstGeom prst="rect">
            <a:avLst/>
          </a:prstGeom>
          <a:solidFill>
            <a:srgbClr val="EEEDE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p>
            <a:pPr>
              <a:lnSpc>
                <a:spcPct val="11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：儒学在孔子创立之时，只是一些伦理原则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,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缺少世界本源和终极目标的理论论述，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儒学本身在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思辨性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理论性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方面存在着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严重不足，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而这正是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佛、道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思想的优势，可以满足当时民众的需求。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035925" y="3691890"/>
            <a:ext cx="3539490" cy="2459990"/>
            <a:chOff x="12858" y="6153"/>
            <a:chExt cx="5574" cy="3742"/>
          </a:xfrm>
        </p:grpSpPr>
        <p:pic>
          <p:nvPicPr>
            <p:cNvPr id="103" name="图片 102"/>
            <p:cNvPicPr/>
            <p:nvPr/>
          </p:nvPicPr>
          <p:blipFill>
            <a:blip r:embed="rId3"/>
            <a:srcRect l="4273" t="37969" r="4606" b="14749"/>
            <a:stretch>
              <a:fillRect/>
            </a:stretch>
          </p:blipFill>
          <p:spPr>
            <a:xfrm>
              <a:off x="12858" y="6153"/>
              <a:ext cx="5574" cy="3742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文本框 5"/>
            <p:cNvSpPr txBox="1"/>
            <p:nvPr/>
          </p:nvSpPr>
          <p:spPr>
            <a:xfrm>
              <a:off x="12859" y="9170"/>
              <a:ext cx="5573" cy="7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◎虎溪三笑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982"/>
</p:tagLst>
</file>

<file path=ppt/tags/tag101.xml><?xml version="1.0" encoding="utf-8"?>
<p:tagLst xmlns:p="http://schemas.openxmlformats.org/presentationml/2006/main">
  <p:tag name="AS_UNIQUEID" val="983"/>
</p:tagLst>
</file>

<file path=ppt/tags/tag102.xml><?xml version="1.0" encoding="utf-8"?>
<p:tagLst xmlns:p="http://schemas.openxmlformats.org/presentationml/2006/main">
  <p:tag name="AS_UNIQUEID" val="984"/>
</p:tagLst>
</file>

<file path=ppt/tags/tag103.xml><?xml version="1.0" encoding="utf-8"?>
<p:tagLst xmlns:p="http://schemas.openxmlformats.org/presentationml/2006/main">
  <p:tag name="AS_UNIQUEID" val="985"/>
</p:tagLst>
</file>

<file path=ppt/tags/tag104.xml><?xml version="1.0" encoding="utf-8"?>
<p:tagLst xmlns:p="http://schemas.openxmlformats.org/presentationml/2006/main">
  <p:tag name="AS_UNIQUEID" val="986"/>
</p:tagLst>
</file>

<file path=ppt/tags/tag105.xml><?xml version="1.0" encoding="utf-8"?>
<p:tagLst xmlns:p="http://schemas.openxmlformats.org/presentationml/2006/main">
  <p:tag name="AS_UNIQUEID" val="987"/>
</p:tagLst>
</file>

<file path=ppt/tags/tag106.xml><?xml version="1.0" encoding="utf-8"?>
<p:tagLst xmlns:p="http://schemas.openxmlformats.org/presentationml/2006/main">
  <p:tag name="AS_UNIQUEID" val="988"/>
</p:tagLst>
</file>

<file path=ppt/tags/tag107.xml><?xml version="1.0" encoding="utf-8"?>
<p:tagLst xmlns:p="http://schemas.openxmlformats.org/presentationml/2006/main">
  <p:tag name="AS_UNIQUEID" val="989"/>
</p:tagLst>
</file>

<file path=ppt/tags/tag108.xml><?xml version="1.0" encoding="utf-8"?>
<p:tagLst xmlns:p="http://schemas.openxmlformats.org/presentationml/2006/main">
  <p:tag name="AS_UNIQUEID" val="990"/>
</p:tagLst>
</file>

<file path=ppt/tags/tag109.xml><?xml version="1.0" encoding="utf-8"?>
<p:tagLst xmlns:p="http://schemas.openxmlformats.org/presentationml/2006/main">
  <p:tag name="AS_UNIQUEID" val="99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992"/>
</p:tagLst>
</file>

<file path=ppt/tags/tag111.xml><?xml version="1.0" encoding="utf-8"?>
<p:tagLst xmlns:p="http://schemas.openxmlformats.org/presentationml/2006/main">
  <p:tag name="AS_UNIQUEID" val="993"/>
</p:tagLst>
</file>

<file path=ppt/tags/tag112.xml><?xml version="1.0" encoding="utf-8"?>
<p:tagLst xmlns:p="http://schemas.openxmlformats.org/presentationml/2006/main">
  <p:tag name="AS_UNIQUEID" val="994"/>
</p:tagLst>
</file>

<file path=ppt/tags/tag113.xml><?xml version="1.0" encoding="utf-8"?>
<p:tagLst xmlns:p="http://schemas.openxmlformats.org/presentationml/2006/main">
  <p:tag name="AS_UNIQUEID" val="995"/>
</p:tagLst>
</file>

<file path=ppt/tags/tag114.xml><?xml version="1.0" encoding="utf-8"?>
<p:tagLst xmlns:p="http://schemas.openxmlformats.org/presentationml/2006/main">
  <p:tag name="AS_UNIQUEID" val="996"/>
</p:tagLst>
</file>

<file path=ppt/tags/tag115.xml><?xml version="1.0" encoding="utf-8"?>
<p:tagLst xmlns:p="http://schemas.openxmlformats.org/presentationml/2006/main">
  <p:tag name="AS_UNIQUEID" val="997"/>
</p:tagLst>
</file>

<file path=ppt/tags/tag116.xml><?xml version="1.0" encoding="utf-8"?>
<p:tagLst xmlns:p="http://schemas.openxmlformats.org/presentationml/2006/main">
  <p:tag name="AS_UNIQUEID" val="998"/>
</p:tagLst>
</file>

<file path=ppt/tags/tag117.xml><?xml version="1.0" encoding="utf-8"?>
<p:tagLst xmlns:p="http://schemas.openxmlformats.org/presentationml/2006/main">
  <p:tag name="AS_UNIQUEID" val="999"/>
</p:tagLst>
</file>

<file path=ppt/tags/tag118.xml><?xml version="1.0" encoding="utf-8"?>
<p:tagLst xmlns:p="http://schemas.openxmlformats.org/presentationml/2006/main">
  <p:tag name="AS_UNIQUEID" val="1000"/>
</p:tagLst>
</file>

<file path=ppt/tags/tag119.xml><?xml version="1.0" encoding="utf-8"?>
<p:tagLst xmlns:p="http://schemas.openxmlformats.org/presentationml/2006/main">
  <p:tag name="AS_UNIQUEID" val="100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1002"/>
</p:tagLst>
</file>

<file path=ppt/tags/tag121.xml><?xml version="1.0" encoding="utf-8"?>
<p:tagLst xmlns:p="http://schemas.openxmlformats.org/presentationml/2006/main">
  <p:tag name="AS_UNIQUEID" val="1003"/>
</p:tagLst>
</file>

<file path=ppt/tags/tag122.xml><?xml version="1.0" encoding="utf-8"?>
<p:tagLst xmlns:p="http://schemas.openxmlformats.org/presentationml/2006/main">
  <p:tag name="AS_UNIQUEID" val="1004"/>
</p:tagLst>
</file>

<file path=ppt/tags/tag123.xml><?xml version="1.0" encoding="utf-8"?>
<p:tagLst xmlns:p="http://schemas.openxmlformats.org/presentationml/2006/main">
  <p:tag name="AS_UNIQUEID" val="1005"/>
</p:tagLst>
</file>

<file path=ppt/tags/tag124.xml><?xml version="1.0" encoding="utf-8"?>
<p:tagLst xmlns:p="http://schemas.openxmlformats.org/presentationml/2006/main">
  <p:tag name="AS_UNIQUEID" val="1006"/>
</p:tagLst>
</file>

<file path=ppt/tags/tag125.xml><?xml version="1.0" encoding="utf-8"?>
<p:tagLst xmlns:p="http://schemas.openxmlformats.org/presentationml/2006/main">
  <p:tag name="AS_UNIQUEID" val="1007"/>
</p:tagLst>
</file>

<file path=ppt/tags/tag126.xml><?xml version="1.0" encoding="utf-8"?>
<p:tagLst xmlns:p="http://schemas.openxmlformats.org/presentationml/2006/main">
  <p:tag name="AS_UNIQUEID" val="1008"/>
</p:tagLst>
</file>

<file path=ppt/tags/tag127.xml><?xml version="1.0" encoding="utf-8"?>
<p:tagLst xmlns:p="http://schemas.openxmlformats.org/presentationml/2006/main">
  <p:tag name="AS_UNIQUEID" val="1009"/>
</p:tagLst>
</file>

<file path=ppt/tags/tag128.xml><?xml version="1.0" encoding="utf-8"?>
<p:tagLst xmlns:p="http://schemas.openxmlformats.org/presentationml/2006/main">
  <p:tag name="AS_UNIQUEID" val="1010"/>
</p:tagLst>
</file>

<file path=ppt/tags/tag129.xml><?xml version="1.0" encoding="utf-8"?>
<p:tagLst xmlns:p="http://schemas.openxmlformats.org/presentationml/2006/main">
  <p:tag name="AS_UNIQUEID" val="101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1012"/>
</p:tagLst>
</file>

<file path=ppt/tags/tag131.xml><?xml version="1.0" encoding="utf-8"?>
<p:tagLst xmlns:p="http://schemas.openxmlformats.org/presentationml/2006/main">
  <p:tag name="AS_UNIQUEID" val="1013"/>
</p:tagLst>
</file>

<file path=ppt/tags/tag132.xml><?xml version="1.0" encoding="utf-8"?>
<p:tagLst xmlns:p="http://schemas.openxmlformats.org/presentationml/2006/main">
  <p:tag name="AS_UNIQUEID" val="1014"/>
</p:tagLst>
</file>

<file path=ppt/tags/tag133.xml><?xml version="1.0" encoding="utf-8"?>
<p:tagLst xmlns:p="http://schemas.openxmlformats.org/presentationml/2006/main">
  <p:tag name="AS_UNIQUEID" val="1015"/>
</p:tagLst>
</file>

<file path=ppt/tags/tag134.xml><?xml version="1.0" encoding="utf-8"?>
<p:tagLst xmlns:p="http://schemas.openxmlformats.org/presentationml/2006/main">
  <p:tag name="AS_UNIQUEID" val="1016"/>
</p:tagLst>
</file>

<file path=ppt/tags/tag135.xml><?xml version="1.0" encoding="utf-8"?>
<p:tagLst xmlns:p="http://schemas.openxmlformats.org/presentationml/2006/main">
  <p:tag name="AS_UNIQUEID" val="1017"/>
</p:tagLst>
</file>

<file path=ppt/tags/tag136.xml><?xml version="1.0" encoding="utf-8"?>
<p:tagLst xmlns:p="http://schemas.openxmlformats.org/presentationml/2006/main">
  <p:tag name="AS_UNIQUEID" val="1018"/>
</p:tagLst>
</file>

<file path=ppt/tags/tag137.xml><?xml version="1.0" encoding="utf-8"?>
<p:tagLst xmlns:p="http://schemas.openxmlformats.org/presentationml/2006/main">
  <p:tag name="AS_UNIQUEID" val="1019"/>
</p:tagLst>
</file>

<file path=ppt/tags/tag138.xml><?xml version="1.0" encoding="utf-8"?>
<p:tagLst xmlns:p="http://schemas.openxmlformats.org/presentationml/2006/main">
  <p:tag name="AS_UNIQUEID" val="1020"/>
</p:tagLst>
</file>

<file path=ppt/tags/tag139.xml><?xml version="1.0" encoding="utf-8"?>
<p:tagLst xmlns:p="http://schemas.openxmlformats.org/presentationml/2006/main">
  <p:tag name="AS_UNIQUEID" val="102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1022"/>
</p:tagLst>
</file>

<file path=ppt/tags/tag141.xml><?xml version="1.0" encoding="utf-8"?>
<p:tagLst xmlns:p="http://schemas.openxmlformats.org/presentationml/2006/main">
  <p:tag name="AS_UNIQUEID" val="1023"/>
</p:tagLst>
</file>

<file path=ppt/tags/tag142.xml><?xml version="1.0" encoding="utf-8"?>
<p:tagLst xmlns:p="http://schemas.openxmlformats.org/presentationml/2006/main">
  <p:tag name="AS_UNIQUEID" val="1024"/>
</p:tagLst>
</file>

<file path=ppt/tags/tag143.xml><?xml version="1.0" encoding="utf-8"?>
<p:tagLst xmlns:p="http://schemas.openxmlformats.org/presentationml/2006/main">
  <p:tag name="AS_UNIQUEID" val="247"/>
</p:tagLst>
</file>

<file path=ppt/tags/tag144.xml><?xml version="1.0" encoding="utf-8"?>
<p:tagLst xmlns:p="http://schemas.openxmlformats.org/presentationml/2006/main">
  <p:tag name="AS_UNIQUEID" val="243"/>
</p:tagLst>
</file>

<file path=ppt/tags/tag145.xml><?xml version="1.0" encoding="utf-8"?>
<p:tagLst xmlns:p="http://schemas.openxmlformats.org/presentationml/2006/main">
  <p:tag name="AS_UNIQUEID" val="245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AS_UNIQUEID" val="430"/>
</p:tagLst>
</file>

<file path=ppt/tags/tag148.xml><?xml version="1.0" encoding="utf-8"?>
<p:tagLst xmlns:p="http://schemas.openxmlformats.org/presentationml/2006/main">
  <p:tag name="AS_UNIQUEID" val="430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1.xml><?xml version="1.0" encoding="utf-8"?>
<p:tagLst xmlns:p="http://schemas.openxmlformats.org/presentationml/2006/main">
  <p:tag name="AS_UNIQUEID" val="430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AS_UNIQUEID" val="967"/>
</p:tagLst>
</file>

<file path=ppt/tags/tag15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5.xml><?xml version="1.0" encoding="utf-8"?>
<p:tagLst xmlns:p="http://schemas.openxmlformats.org/presentationml/2006/main">
  <p:tag name="AS_UNIQUEID" val="953"/>
</p:tagLst>
</file>

<file path=ppt/tags/tag156.xml><?xml version="1.0" encoding="utf-8"?>
<p:tagLst xmlns:p="http://schemas.openxmlformats.org/presentationml/2006/main">
  <p:tag name="AS_UNIQUEID" val="955"/>
</p:tagLst>
</file>

<file path=ppt/tags/tag157.xml><?xml version="1.0" encoding="utf-8"?>
<p:tagLst xmlns:p="http://schemas.openxmlformats.org/presentationml/2006/main">
  <p:tag name="AS_UNIQUEID" val="2306"/>
</p:tagLst>
</file>

<file path=ppt/tags/tag158.xml><?xml version="1.0" encoding="utf-8"?>
<p:tagLst xmlns:p="http://schemas.openxmlformats.org/presentationml/2006/main">
  <p:tag name="AS_UNIQUEID" val="430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961"/>
</p:tagLst>
</file>

<file path=ppt/tags/tag16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2.xml><?xml version="1.0" encoding="utf-8"?>
<p:tagLst xmlns:p="http://schemas.openxmlformats.org/presentationml/2006/main">
  <p:tag name="AS_UNIQUEID" val="430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AS_UNIQUEID" val="1374"/>
</p:tagLst>
</file>

<file path=ppt/tags/tag165.xml><?xml version="1.0" encoding="utf-8"?>
<p:tagLst xmlns:p="http://schemas.openxmlformats.org/presentationml/2006/main">
  <p:tag name="AS_UNIQUEID" val="1375"/>
</p:tagLst>
</file>

<file path=ppt/tags/tag166.xml><?xml version="1.0" encoding="utf-8"?>
<p:tagLst xmlns:p="http://schemas.openxmlformats.org/presentationml/2006/main">
  <p:tag name="AS_UNIQUEID" val="1376"/>
</p:tagLst>
</file>

<file path=ppt/tags/tag167.xml><?xml version="1.0" encoding="utf-8"?>
<p:tagLst xmlns:p="http://schemas.openxmlformats.org/presentationml/2006/main">
  <p:tag name="AS_UNIQUEID" val="1162"/>
</p:tagLst>
</file>

<file path=ppt/tags/tag168.xml><?xml version="1.0" encoding="utf-8"?>
<p:tagLst xmlns:p="http://schemas.openxmlformats.org/presentationml/2006/main">
  <p:tag name="AS_UNIQUEID" val="1163"/>
</p:tagLst>
</file>

<file path=ppt/tags/tag169.xml><?xml version="1.0" encoding="utf-8"?>
<p:tagLst xmlns:p="http://schemas.openxmlformats.org/presentationml/2006/main">
  <p:tag name="AS_UNIQUEID" val="1164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1165"/>
</p:tagLst>
</file>

<file path=ppt/tags/tag171.xml><?xml version="1.0" encoding="utf-8"?>
<p:tagLst xmlns:p="http://schemas.openxmlformats.org/presentationml/2006/main">
  <p:tag name="AS_UNIQUEID" val="1166"/>
</p:tagLst>
</file>

<file path=ppt/tags/tag172.xml><?xml version="1.0" encoding="utf-8"?>
<p:tagLst xmlns:p="http://schemas.openxmlformats.org/presentationml/2006/main">
  <p:tag name="AS_UNIQUEID" val="1167"/>
</p:tagLst>
</file>

<file path=ppt/tags/tag173.xml><?xml version="1.0" encoding="utf-8"?>
<p:tagLst xmlns:p="http://schemas.openxmlformats.org/presentationml/2006/main">
  <p:tag name="AS_UNIQUEID" val="1168"/>
</p:tagLst>
</file>

<file path=ppt/tags/tag174.xml><?xml version="1.0" encoding="utf-8"?>
<p:tagLst xmlns:p="http://schemas.openxmlformats.org/presentationml/2006/main">
  <p:tag name="AS_UNIQUEID" val="1169"/>
</p:tagLst>
</file>

<file path=ppt/tags/tag175.xml><?xml version="1.0" encoding="utf-8"?>
<p:tagLst xmlns:p="http://schemas.openxmlformats.org/presentationml/2006/main">
  <p:tag name="AS_UNIQUEID" val="1170"/>
</p:tagLst>
</file>

<file path=ppt/tags/tag1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7.xml><?xml version="1.0" encoding="utf-8"?>
<p:tagLst xmlns:p="http://schemas.openxmlformats.org/presentationml/2006/main">
  <p:tag name="AS_UNIQUEID" val="430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430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AS_UNIQUEID" val="4630"/>
  <p:tag name="KSO_WM_BEAUTIFY_FLAG" val=""/>
</p:tagLst>
</file>

<file path=ppt/tags/tag183.xml><?xml version="1.0" encoding="utf-8"?>
<p:tagLst xmlns:p="http://schemas.openxmlformats.org/presentationml/2006/main">
  <p:tag name="AS_UNIQUEID" val="4630"/>
  <p:tag name="KSO_WM_BEAUTIFY_FLAG" val=""/>
</p:tagLst>
</file>

<file path=ppt/tags/tag1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5.xml><?xml version="1.0" encoding="utf-8"?>
<p:tagLst xmlns:p="http://schemas.openxmlformats.org/presentationml/2006/main">
  <p:tag name="AS_UNIQUEID" val="430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AS_UNIQUEID" val="1109"/>
</p:tagLst>
</file>

<file path=ppt/tags/tag188.xml><?xml version="1.0" encoding="utf-8"?>
<p:tagLst xmlns:p="http://schemas.openxmlformats.org/presentationml/2006/main">
  <p:tag name="AS_UNIQUEID" val="1110"/>
</p:tagLst>
</file>

<file path=ppt/tags/tag189.xml><?xml version="1.0" encoding="utf-8"?>
<p:tagLst xmlns:p="http://schemas.openxmlformats.org/presentationml/2006/main">
  <p:tag name="AS_UNIQUEID" val="111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4097"/>
</p:tagLst>
</file>

<file path=ppt/tags/tag1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2.xml><?xml version="1.0" encoding="utf-8"?>
<p:tagLst xmlns:p="http://schemas.openxmlformats.org/presentationml/2006/main">
  <p:tag name="AS_UNIQUEID" val="430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5.xml><?xml version="1.0" encoding="utf-8"?>
<p:tagLst xmlns:p="http://schemas.openxmlformats.org/presentationml/2006/main">
  <p:tag name="AS_UNIQUEID" val="430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8.xml><?xml version="1.0" encoding="utf-8"?>
<p:tagLst xmlns:p="http://schemas.openxmlformats.org/presentationml/2006/main">
  <p:tag name="AS_UNIQUEID" val="430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1795"/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3.xml><?xml version="1.0" encoding="utf-8"?>
<p:tagLst xmlns:p="http://schemas.openxmlformats.org/presentationml/2006/main">
  <p:tag name="AS_UNIQUEID" val="430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2.xml><?xml version="1.0" encoding="utf-8"?>
<p:tagLst xmlns:p="http://schemas.openxmlformats.org/presentationml/2006/main">
  <p:tag name="AS_UNIQUEID" val="430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AS_UNIQUEID" val="4630"/>
  <p:tag name="KSO_WM_BEAUTIFY_FLAG" val=""/>
</p:tagLst>
</file>

<file path=ppt/tags/tag215.xml><?xml version="1.0" encoding="utf-8"?>
<p:tagLst xmlns:p="http://schemas.openxmlformats.org/presentationml/2006/main">
  <p:tag name="AS_UNIQUEID" val="4630"/>
  <p:tag name="KSO_WM_BEAUTIFY_FLAG" val=""/>
</p:tagLst>
</file>

<file path=ppt/tags/tag2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7.xml><?xml version="1.0" encoding="utf-8"?>
<p:tagLst xmlns:p="http://schemas.openxmlformats.org/presentationml/2006/main">
  <p:tag name="AS_UNIQUEID" val="430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AS_UNIQUEID" val="1084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ABLE_BEAUTIFY" val="smartTable{03942fd6-ecbe-4ff3-a89b-4a1cddd37329}"/>
  <p:tag name="TABLE_ENDDRAG_ORIGIN_RECT" val="904*365"/>
  <p:tag name="TABLE_ENDDRAG_RECT" val="29*123*904*365"/>
</p:tagLst>
</file>

<file path=ppt/tags/tag22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2.xml><?xml version="1.0" encoding="utf-8"?>
<p:tagLst xmlns:p="http://schemas.openxmlformats.org/presentationml/2006/main">
  <p:tag name="AS_UNIQUEID" val="430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AS_UNIQUEID" val="10846"/>
</p:tagLst>
</file>

<file path=ppt/tags/tag225.xml><?xml version="1.0" encoding="utf-8"?>
<p:tagLst xmlns:p="http://schemas.openxmlformats.org/presentationml/2006/main">
  <p:tag name="AS_UNIQUEID" val="1783"/>
  <p:tag name="KSO_WM_UNIT_TABLE_BEAUTIFY" val="smartTable{78c59904-c37a-4fb9-8470-f570664201e9}"/>
  <p:tag name="TABLE_ENDDRAG_ORIGIN_RECT" val="903*209"/>
  <p:tag name="TABLE_ENDDRAG_RECT" val="29*123*903*209"/>
</p:tagLst>
</file>

<file path=ppt/tags/tag22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7.xml><?xml version="1.0" encoding="utf-8"?>
<p:tagLst xmlns:p="http://schemas.openxmlformats.org/presentationml/2006/main">
  <p:tag name="AS_UNIQUEID" val="430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UNIT_TABLE_BEAUTIFY" val="smartTable{93e9a7bb-f31e-4e5b-ae14-375979c48f79}"/>
  <p:tag name="TABLE_ENDDRAG_ORIGIN_RECT" val="891*363"/>
  <p:tag name="TABLE_ENDDRAG_RECT" val="29*76*891*363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2780"/>
  <p:tag name="KSO_WM_BEAUTIFY_FLAG" val=""/>
</p:tagLst>
</file>

<file path=ppt/tags/tag231.xml><?xml version="1.0" encoding="utf-8"?>
<p:tagLst xmlns:p="http://schemas.openxmlformats.org/presentationml/2006/main">
  <p:tag name="AS_UNIQUEID" val="1376"/>
</p:tagLst>
</file>

<file path=ppt/tags/tag23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3.xml><?xml version="1.0" encoding="utf-8"?>
<p:tagLst xmlns:p="http://schemas.openxmlformats.org/presentationml/2006/main">
  <p:tag name="AS_UNIQUEID" val="430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6.xml><?xml version="1.0" encoding="utf-8"?>
<p:tagLst xmlns:p="http://schemas.openxmlformats.org/presentationml/2006/main">
  <p:tag name="AS_UNIQUEID" val="430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AS_UNIQUEID" val="1282"/>
</p:tagLst>
</file>

<file path=ppt/tags/tag239.xml><?xml version="1.0" encoding="utf-8"?>
<p:tagLst xmlns:p="http://schemas.openxmlformats.org/presentationml/2006/main">
  <p:tag name="AS_UNIQUEID" val="1298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1.xml><?xml version="1.0" encoding="utf-8"?>
<p:tagLst xmlns:p="http://schemas.openxmlformats.org/presentationml/2006/main">
  <p:tag name="AS_UNIQUEID" val="430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4.xml><?xml version="1.0" encoding="utf-8"?>
<p:tagLst xmlns:p="http://schemas.openxmlformats.org/presentationml/2006/main">
  <p:tag name="AS_UNIQUEID" val="430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UNIT_TABLE_BEAUTIFY" val="smartTable{d8ef6e0e-cfc4-45af-a22b-f63373ea72d2}"/>
  <p:tag name="TABLE_ENDDRAG_ORIGIN_RECT" val="887*380"/>
  <p:tag name="TABLE_ENDDRAG_RECT" val="37*102*887*380"/>
</p:tagLst>
</file>

<file path=ppt/tags/tag247.xml><?xml version="1.0" encoding="utf-8"?>
<p:tagLst xmlns:p="http://schemas.openxmlformats.org/presentationml/2006/main">
  <p:tag name="AS_UNIQUEID" val="2776"/>
</p:tagLst>
</file>

<file path=ppt/tags/tag24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9.xml><?xml version="1.0" encoding="utf-8"?>
<p:tagLst xmlns:p="http://schemas.openxmlformats.org/presentationml/2006/main">
  <p:tag name="AS_UNIQUEID" val="43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2.xml><?xml version="1.0" encoding="utf-8"?>
<p:tagLst xmlns:p="http://schemas.openxmlformats.org/presentationml/2006/main">
  <p:tag name="AS_UNIQUEID" val="430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DIAGRAM_VIRTUALLY_FRAME" val="{&quot;height&quot;:421.97826771653547,&quot;left&quot;:11,&quot;top&quot;:77.67173228346456,&quot;width&quot;:934.009842519685}"/>
</p:tagLst>
</file>

<file path=ppt/tags/tag255.xml><?xml version="1.0" encoding="utf-8"?>
<p:tagLst xmlns:p="http://schemas.openxmlformats.org/presentationml/2006/main">
  <p:tag name="KSO_WM_DIAGRAM_VIRTUALLY_FRAME" val="{&quot;height&quot;:421.97826771653547,&quot;left&quot;:11,&quot;top&quot;:77.67173228346456,&quot;width&quot;:934.009842519685}"/>
</p:tagLst>
</file>

<file path=ppt/tags/tag256.xml><?xml version="1.0" encoding="utf-8"?>
<p:tagLst xmlns:p="http://schemas.openxmlformats.org/presentationml/2006/main">
  <p:tag name="KSO_WM_DIAGRAM_VIRTUALLY_FRAME" val="{&quot;height&quot;:421.97826771653547,&quot;left&quot;:11,&quot;top&quot;:77.67173228346456,&quot;width&quot;:934.009842519685}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  <p:tag name="KSO_WM_DIAGRAM_VIRTUALLY_FRAME" val="{&quot;height&quot;:421.97826771653547,&quot;left&quot;:11,&quot;top&quot;:77.67173228346456,&quot;width&quot;:934.009842519685}"/>
</p:tagLst>
</file>

<file path=ppt/tags/tag259.xml><?xml version="1.0" encoding="utf-8"?>
<p:tagLst xmlns:p="http://schemas.openxmlformats.org/presentationml/2006/main">
  <p:tag name="KSO_WM_DIAGRAM_VIRTUALLY_FRAME" val="{&quot;height&quot;:421.97826771653547,&quot;left&quot;:11,&quot;top&quot;:77.67173228346456,&quot;width&quot;:934.009842519685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  <p:tag name="KSO_WM_DIAGRAM_VIRTUALLY_FRAME" val="{&quot;height&quot;:421.97826771653547,&quot;left&quot;:11,&quot;top&quot;:77.67173228346456,&quot;width&quot;:934.009842519685}"/>
</p:tagLst>
</file>

<file path=ppt/tags/tag262.xml><?xml version="1.0" encoding="utf-8"?>
<p:tagLst xmlns:p="http://schemas.openxmlformats.org/presentationml/2006/main">
  <p:tag name="KSO_WM_DIAGRAM_VIRTUALLY_FRAME" val="{&quot;height&quot;:421.97826771653547,&quot;left&quot;:11,&quot;top&quot;:77.67173228346456,&quot;width&quot;:934.009842519685}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  <p:tag name="KSO_WM_DIAGRAM_VIRTUALLY_FRAME" val="{&quot;height&quot;:421.97826771653547,&quot;left&quot;:11,&quot;top&quot;:77.67173228346456,&quot;width&quot;:934.009842519685}"/>
</p:tagLst>
</file>

<file path=ppt/tags/tag265.xml><?xml version="1.0" encoding="utf-8"?>
<p:tagLst xmlns:p="http://schemas.openxmlformats.org/presentationml/2006/main">
  <p:tag name="AS_UNIQUEID" val="1168"/>
  <p:tag name="KSO_WM_DIAGRAM_VIRTUALLY_FRAME" val="{&quot;height&quot;:421.97826771653547,&quot;left&quot;:11,&quot;top&quot;:77.67173228346456,&quot;width&quot;:934.009842519685}"/>
</p:tagLst>
</file>

<file path=ppt/tags/tag266.xml><?xml version="1.0" encoding="utf-8"?>
<p:tagLst xmlns:p="http://schemas.openxmlformats.org/presentationml/2006/main">
  <p:tag name="AS_UNIQUEID" val="1172"/>
  <p:tag name="KSO_WM_DIAGRAM_VIRTUALLY_FRAME" val="{&quot;height&quot;:421.97826771653547,&quot;left&quot;:11,&quot;top&quot;:77.67173228346456,&quot;width&quot;:934.009842519685}"/>
</p:tagLst>
</file>

<file path=ppt/tags/tag267.xml><?xml version="1.0" encoding="utf-8"?>
<p:tagLst xmlns:p="http://schemas.openxmlformats.org/presentationml/2006/main">
  <p:tag name="AS_UNIQUEID" val="1168"/>
  <p:tag name="KSO_WM_DIAGRAM_VIRTUALLY_FRAME" val="{&quot;height&quot;:421.97826771653547,&quot;left&quot;:11,&quot;top&quot;:77.67173228346456,&quot;width&quot;:934.009842519685}"/>
</p:tagLst>
</file>

<file path=ppt/tags/tag268.xml><?xml version="1.0" encoding="utf-8"?>
<p:tagLst xmlns:p="http://schemas.openxmlformats.org/presentationml/2006/main">
  <p:tag name="AS_UNIQUEID" val="1165"/>
</p:tagLst>
</file>

<file path=ppt/tags/tag269.xml><?xml version="1.0" encoding="utf-8"?>
<p:tagLst xmlns:p="http://schemas.openxmlformats.org/presentationml/2006/main">
  <p:tag name="AS_UNIQUEID" val="1168"/>
  <p:tag name="KSO_WM_DIAGRAM_VIRTUALLY_FRAME" val="{&quot;height&quot;:421.97826771653547,&quot;left&quot;:11,&quot;top&quot;:77.67173228346456,&quot;width&quot;:934.009842519685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1.xml><?xml version="1.0" encoding="utf-8"?>
<p:tagLst xmlns:p="http://schemas.openxmlformats.org/presentationml/2006/main">
  <p:tag name="AS_UNIQUEID" val="430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4.xml><?xml version="1.0" encoding="utf-8"?>
<p:tagLst xmlns:p="http://schemas.openxmlformats.org/presentationml/2006/main">
  <p:tag name="AS_UNIQUEID" val="430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UNIT_TABLE_BEAUTIFY" val="smartTable{9e87cb75-3377-4e88-97e7-708d0a8ac41a}"/>
  <p:tag name="TABLE_ENDDRAG_ORIGIN_RECT" val="878*253"/>
  <p:tag name="TABLE_ENDDRAG_RECT" val="44*210*878*253"/>
</p:tagLst>
</file>

<file path=ppt/tags/tag2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8.xml><?xml version="1.0" encoding="utf-8"?>
<p:tagLst xmlns:p="http://schemas.openxmlformats.org/presentationml/2006/main">
  <p:tag name="AS_UNIQUEID" val="430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1942"/>
</p:tagLst>
</file>

<file path=ppt/tags/tag2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2.xml><?xml version="1.0" encoding="utf-8"?>
<p:tagLst xmlns:p="http://schemas.openxmlformats.org/presentationml/2006/main">
  <p:tag name="AS_UNIQUEID" val="430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TABLE_ENDDRAG_ORIGIN_RECT" val="878*239"/>
  <p:tag name="TABLE_ENDDRAG_RECT" val="29*130*878*239"/>
</p:tagLst>
</file>

<file path=ppt/tags/tag285.xml><?xml version="1.0" encoding="utf-8"?>
<p:tagLst xmlns:p="http://schemas.openxmlformats.org/presentationml/2006/main">
  <p:tag name="AS_UNIQUEID" val="2778"/>
  <p:tag name="KSO_WM_BEAUTIFY_FLAG" val=""/>
</p:tagLst>
</file>

<file path=ppt/tags/tag2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7.xml><?xml version="1.0" encoding="utf-8"?>
<p:tagLst xmlns:p="http://schemas.openxmlformats.org/presentationml/2006/main">
  <p:tag name="AS_UNIQUEID" val="430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TABLE_ENDDRAG_ORIGIN_RECT" val="901*241"/>
  <p:tag name="TABLE_ENDDRAG_RECT" val="29*73*901*24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1.xml><?xml version="1.0" encoding="utf-8"?>
<p:tagLst xmlns:p="http://schemas.openxmlformats.org/presentationml/2006/main">
  <p:tag name="AS_UNIQUEID" val="430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TABLE_ENDDRAG_ORIGIN_RECT" val="901*241"/>
  <p:tag name="TABLE_ENDDRAG_RECT" val="29*73*901*241"/>
</p:tagLst>
</file>

<file path=ppt/tags/tag294.xml><?xml version="1.0" encoding="utf-8"?>
<p:tagLst xmlns:p="http://schemas.openxmlformats.org/presentationml/2006/main">
  <p:tag name="AS_UNIQUEID" val="10753"/>
</p:tagLst>
</file>

<file path=ppt/tags/tag29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6.xml><?xml version="1.0" encoding="utf-8"?>
<p:tagLst xmlns:p="http://schemas.openxmlformats.org/presentationml/2006/main">
  <p:tag name="AS_UNIQUEID" val="430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TABLE_ENDDRAG_ORIGIN_RECT" val="901*241"/>
  <p:tag name="TABLE_ENDDRAG_RECT" val="29*73*901*241"/>
</p:tagLst>
</file>

<file path=ppt/tags/tag29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430"/>
</p:tagLst>
</file>

<file path=ppt/tags/tag301.xml><?xml version="1.0" encoding="utf-8"?>
<p:tagLst xmlns:p="http://schemas.openxmlformats.org/presentationml/2006/main">
  <p:tag name="AS_UNIQUEID" val="4630"/>
  <p:tag name="KSO_WM_BEAUTIFY_FLAG" val=""/>
</p:tagLst>
</file>

<file path=ppt/tags/tag302.xml><?xml version="1.0" encoding="utf-8"?>
<p:tagLst xmlns:p="http://schemas.openxmlformats.org/presentationml/2006/main">
  <p:tag name="TABLE_ENDDRAG_ORIGIN_RECT" val="864*111"/>
  <p:tag name="TABLE_ENDDRAG_RECT" val="36*321*864*111"/>
</p:tagLst>
</file>

<file path=ppt/tags/tag303.xml><?xml version="1.0" encoding="utf-8"?>
<p:tagLst xmlns:p="http://schemas.openxmlformats.org/presentationml/2006/main">
  <p:tag name="AS_UNIQUEID" val="4630"/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6.xml><?xml version="1.0" encoding="utf-8"?>
<p:tagLst xmlns:p="http://schemas.openxmlformats.org/presentationml/2006/main">
  <p:tag name="AS_UNIQUEID" val="430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AS_UNIQUEID" val="4630"/>
  <p:tag name="KSO_WM_BEAUTIFY_FLAG" val=""/>
</p:tagLst>
</file>

<file path=ppt/tags/tag309.xml><?xml version="1.0" encoding="utf-8"?>
<p:tagLst xmlns:p="http://schemas.openxmlformats.org/presentationml/2006/main">
  <p:tag name="AS_UNIQUEID" val="4630"/>
  <p:tag name="KSO_WM_BEAUTIFY_FLAG" val="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4630"/>
  <p:tag name="KSO_WM_BEAUTIFY_FLAG" val=""/>
</p:tagLst>
</file>

<file path=ppt/tags/tag31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2.xml><?xml version="1.0" encoding="utf-8"?>
<p:tagLst xmlns:p="http://schemas.openxmlformats.org/presentationml/2006/main">
  <p:tag name="resource_record_key" val="{&quot;13&quot;:[20063521]}"/>
  <p:tag name="commondata" val="eyJoZGlkIjoiZjVhNGJiMWVmZTg4ZjFhYWZhYWFiMzBkODkwYWRkZmUifQ=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AS_UNIQUEID" val="430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AS_UNIQUEID" val="430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AS_UNIQUEID" val="895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430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TABLE_ENDDRAG_ORIGIN_RECT" val="886*394"/>
  <p:tag name="TABLE_ENDDRAG_RECT" val="29*81*886*39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AS_UNIQUEID" val="430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TABLE_ENDDRAG_ORIGIN_RECT" val="895*432"/>
  <p:tag name="TABLE_ENDDRAG_RECT" val="29*73*895*432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TABLE_ENDDRAG_ORIGIN_RECT" val="902*426"/>
  <p:tag name="TABLE_ENDDRAG_RECT" val="29*70*902*426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430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TABLE_ENDDRAG_ORIGIN_RECT" val="902*450"/>
  <p:tag name="TABLE_ENDDRAG_RECT" val="29*70*902*450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AS_UNIQUEID" val="430"/>
</p:tagLst>
</file>

<file path=ppt/tags/tag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AS_UNIQUEID" val="430"/>
</p:tagLst>
</file>

<file path=ppt/tags/tag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p="http://schemas.openxmlformats.org/presentationml/2006/main">
  <p:tag name="AS_UNIQUEID" val="97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972"/>
</p:tagLst>
</file>

<file path=ppt/tags/tag91.xml><?xml version="1.0" encoding="utf-8"?>
<p:tagLst xmlns:p="http://schemas.openxmlformats.org/presentationml/2006/main">
  <p:tag name="AS_UNIQUEID" val="973"/>
</p:tagLst>
</file>

<file path=ppt/tags/tag92.xml><?xml version="1.0" encoding="utf-8"?>
<p:tagLst xmlns:p="http://schemas.openxmlformats.org/presentationml/2006/main">
  <p:tag name="AS_UNIQUEID" val="974"/>
</p:tagLst>
</file>

<file path=ppt/tags/tag93.xml><?xml version="1.0" encoding="utf-8"?>
<p:tagLst xmlns:p="http://schemas.openxmlformats.org/presentationml/2006/main">
  <p:tag name="AS_UNIQUEID" val="975"/>
</p:tagLst>
</file>

<file path=ppt/tags/tag94.xml><?xml version="1.0" encoding="utf-8"?>
<p:tagLst xmlns:p="http://schemas.openxmlformats.org/presentationml/2006/main">
  <p:tag name="AS_UNIQUEID" val="976"/>
</p:tagLst>
</file>

<file path=ppt/tags/tag95.xml><?xml version="1.0" encoding="utf-8"?>
<p:tagLst xmlns:p="http://schemas.openxmlformats.org/presentationml/2006/main">
  <p:tag name="AS_UNIQUEID" val="977"/>
</p:tagLst>
</file>

<file path=ppt/tags/tag96.xml><?xml version="1.0" encoding="utf-8"?>
<p:tagLst xmlns:p="http://schemas.openxmlformats.org/presentationml/2006/main">
  <p:tag name="AS_UNIQUEID" val="978"/>
</p:tagLst>
</file>

<file path=ppt/tags/tag97.xml><?xml version="1.0" encoding="utf-8"?>
<p:tagLst xmlns:p="http://schemas.openxmlformats.org/presentationml/2006/main">
  <p:tag name="AS_UNIQUEID" val="979"/>
</p:tagLst>
</file>

<file path=ppt/tags/tag98.xml><?xml version="1.0" encoding="utf-8"?>
<p:tagLst xmlns:p="http://schemas.openxmlformats.org/presentationml/2006/main">
  <p:tag name="AS_UNIQUEID" val="980"/>
</p:tagLst>
</file>

<file path=ppt/tags/tag99.xml><?xml version="1.0" encoding="utf-8"?>
<p:tagLst xmlns:p="http://schemas.openxmlformats.org/presentationml/2006/main">
  <p:tag name="AS_UNIQUEID" val="9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8234</Words>
  <PresentationFormat>宽屏</PresentationFormat>
  <Paragraphs>838</Paragraphs>
  <Slides>38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6" baseType="lpstr">
      <vt:lpstr>Arial</vt:lpstr>
      <vt:lpstr>宋体</vt:lpstr>
      <vt:lpstr>Wingdings</vt:lpstr>
      <vt:lpstr>Wingdings</vt:lpstr>
      <vt:lpstr>方正粗黑宋简体</vt:lpstr>
      <vt:lpstr>华文中宋</vt:lpstr>
      <vt:lpstr>字魂95号-手刻宋</vt:lpstr>
      <vt:lpstr>楷体</vt:lpstr>
      <vt:lpstr>微软雅黑</vt:lpstr>
      <vt:lpstr>黑体</vt:lpstr>
      <vt:lpstr>华文仿宋</vt:lpstr>
      <vt:lpstr>等线</vt:lpstr>
      <vt:lpstr>Times New Roman</vt:lpstr>
      <vt:lpstr>仿宋</vt:lpstr>
      <vt:lpstr>楷体_GB2312</vt:lpstr>
      <vt:lpstr>新宋体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2024-06-07T13:05:01Z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970BC91645C84F648BE5BC013FB7E8F1_11</vt:lpwstr>
  </property>
</Properties>
</file>