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74" r:id="rId4"/>
    <p:sldId id="261" r:id="rId5"/>
    <p:sldId id="272" r:id="rId7"/>
    <p:sldId id="263" r:id="rId8"/>
    <p:sldId id="264" r:id="rId9"/>
    <p:sldId id="289" r:id="rId10"/>
    <p:sldId id="265" r:id="rId11"/>
    <p:sldId id="290" r:id="rId12"/>
    <p:sldId id="304" r:id="rId13"/>
    <p:sldId id="291" r:id="rId14"/>
    <p:sldId id="292" r:id="rId15"/>
    <p:sldId id="293" r:id="rId16"/>
    <p:sldId id="299" r:id="rId17"/>
    <p:sldId id="300" r:id="rId18"/>
    <p:sldId id="301" r:id="rId19"/>
    <p:sldId id="312" r:id="rId20"/>
    <p:sldId id="329" r:id="rId21"/>
    <p:sldId id="317" r:id="rId22"/>
    <p:sldId id="318" r:id="rId23"/>
    <p:sldId id="324" r:id="rId24"/>
    <p:sldId id="336" r:id="rId25"/>
    <p:sldId id="325" r:id="rId26"/>
    <p:sldId id="328" r:id="rId27"/>
    <p:sldId id="320" r:id="rId28"/>
    <p:sldId id="319" r:id="rId29"/>
    <p:sldId id="333" r:id="rId30"/>
    <p:sldId id="342" r:id="rId31"/>
    <p:sldId id="370" r:id="rId32"/>
    <p:sldId id="375" r:id="rId33"/>
    <p:sldId id="376" r:id="rId34"/>
    <p:sldId id="374" r:id="rId35"/>
    <p:sldId id="411" r:id="rId36"/>
    <p:sldId id="369" r:id="rId37"/>
    <p:sldId id="377" r:id="rId38"/>
    <p:sldId id="407" r:id="rId39"/>
    <p:sldId id="378" r:id="rId40"/>
    <p:sldId id="404" r:id="rId41"/>
    <p:sldId id="399" r:id="rId42"/>
    <p:sldId id="400" r:id="rId43"/>
    <p:sldId id="368" r:id="rId44"/>
    <p:sldId id="371" r:id="rId45"/>
    <p:sldId id="372" r:id="rId46"/>
    <p:sldId id="410" r:id="rId47"/>
    <p:sldId id="408" r:id="rId48"/>
    <p:sldId id="262" r:id="rId49"/>
    <p:sldId id="257" r:id="rId50"/>
  </p:sldIdLst>
  <p:sldSz cx="12192000" cy="6858000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Ter_Tang" initials="" lastIdx="0" clrIdx="0"/>
  <p:cmAuthor id="1" name="pc" initials="p" lastIdx="0" clrIdx="0"/>
  <p:cmAuthor id="44" name="ZhuanZ(无密码)" initials="Z" lastIdx="3" clrIdx="43"/>
  <p:cmAuthor id="2" name="作者" initials="A" lastIdx="0" clrIdx="1"/>
  <p:cmAuthor id="3" name="lenovo" initials="l" lastIdx="0" clrIdx="2"/>
  <p:cmAuthor id="4" name="szsy" initials="s" lastIdx="0" clrIdx="3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倩文 黄" initials="倩文" lastIdx="1" clrIdx="3"/>
  <p:cmAuthor id="10" name="86136" initials="8" lastIdx="0" clrIdx="9"/>
  <p:cmAuthor id="11" name="xiaoxuan Zeng" initials="x" lastIdx="0" clrIdx="0"/>
  <p:cmAuthor id="12" name="Mia Vida Villanueva" initials="M" lastIdx="0" clrIdx="0"/>
  <p:cmAuthor id="13" name="12279" initials="1" lastIdx="0" clrIdx="11"/>
  <p:cmAuthor id="14" name="文璇璇" initials="文" lastIdx="0" clrIdx="13"/>
  <p:cmAuthor id="15" name="Rcyz-HL" initials="R" lastIdx="0" clrIdx="12"/>
  <p:cmAuthor id="16" name="付" initials="付" lastIdx="0" clrIdx="14"/>
  <p:cmAuthor id="17" name="HUAWEI" initials="H" lastIdx="0" clrIdx="16"/>
  <p:cmAuthor id="18" name="Nicole Li  李倩" initials="N" lastIdx="0" clrIdx="0"/>
  <p:cmAuthor id="19" name="222" initials="2" lastIdx="0" clrIdx="0"/>
  <p:cmAuthor id="20" name="admin" initials="a" lastIdx="0" clrIdx="0"/>
  <p:cmAuthor id="21" name="王子涵" initials="王" lastIdx="0" clrIdx="0"/>
  <p:cmAuthor id="22" name="dongwc0205" initials="d" lastIdx="0" clrIdx="15"/>
  <p:cmAuthor id="2000" name="张瑞霞" initials="authorId_524709945" lastIdx="0" clrIdx="0"/>
  <p:cmAuthor id="2001" name="骆倩怡_Znauj26B" initials="authorId_382814100" lastIdx="0" clrIdx="0"/>
  <p:cmAuthor id="23" name="pangyt" initials="p" lastIdx="0" clrIdx="0"/>
  <p:cmAuthor id="49837067" name="刘浩" initials="刘" lastIdx="0" clrIdx="0"/>
  <p:cmAuthor id="24" name="easonyoun" initials="e" lastIdx="0" clrIdx="0"/>
  <p:cmAuthor id="25" name="zhouyangfan" initials="z" lastIdx="0" clrIdx="0"/>
  <p:cmAuthor id="26" name="tplife" initials="t" lastIdx="0" clrIdx="0"/>
  <p:cmAuthor id="27" name="??" initials="?" lastIdx="0" clrIdx="0"/>
  <p:cmAuthor id="28" name="何 龙" initials="何" lastIdx="0" clrIdx="25"/>
  <p:cmAuthor id="29" name="韩琳晶" initials="韩" lastIdx="0" clrIdx="28"/>
  <p:cmAuthor id="30" name="LJH" initials="L" lastIdx="0" clrIdx="0"/>
  <p:cmAuthor id="31" name="未知用户1" initials="未" lastIdx="0" clrIdx="22"/>
  <p:cmAuthor id="32" name="陈庆" initials="陈" lastIdx="0" clrIdx="31"/>
  <p:cmAuthor id="76" name="学珍 马" initials="学马" lastIdx="0" clrIdx="25"/>
  <p:cmAuthor id="34" name="a'su's" initials="a" lastIdx="0" clrIdx="33"/>
  <p:cmAuthor id="35" name="陈芳" initials="" lastIdx="0" clrIdx="35"/>
  <p:cmAuthor id="37" name="DELL" initials="" lastIdx="0" clrIdx="25"/>
  <p:cmAuthor id="38" name="邹 嘉豪" initials="" lastIdx="0" clrIdx="25"/>
  <p:cmAuthor id="40" name="乐胜中学微机室" initials="乐" lastIdx="0" clrIdx="39"/>
  <p:cmAuthor id="42" name="hanying" initials="h" lastIdx="0" clrIdx="4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F1"/>
    <a:srgbClr val="EE822F"/>
    <a:srgbClr val="B83D36"/>
    <a:srgbClr val="DC2414"/>
    <a:srgbClr val="E69F65"/>
    <a:srgbClr val="EBB36C"/>
    <a:srgbClr val="F44A39"/>
    <a:srgbClr val="BE1D15"/>
    <a:srgbClr val="CD7744"/>
    <a:srgbClr val="FFC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42" y="708"/>
      </p:cViewPr>
      <p:guideLst>
        <p:guide orient="horz" pos="2137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5" Type="http://schemas.openxmlformats.org/officeDocument/2006/relationships/tags" Target="tags/tag350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1523365"/>
            <a:ext cx="10304145" cy="3811905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7"/>
          <p:cNvGraphicFramePr>
            <a:graphicFrameLocks noGrp="1"/>
          </p:cNvGraphicFramePr>
          <p:nvPr userDrawn="1"/>
        </p:nvGraphicFramePr>
        <p:xfrm>
          <a:off x="0" y="35168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bg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  <a:endParaRPr lang="zh-CN" altLang="en-US" sz="2400" b="0" kern="1200" noProof="0" dirty="0">
                        <a:solidFill>
                          <a:schemeClr val="bg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90" y="6502400"/>
            <a:ext cx="1962785" cy="271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 userDrawn="1"/>
        </p:nvSpPr>
        <p:spPr>
          <a:xfrm>
            <a:off x="0" y="678743"/>
            <a:ext cx="10093911" cy="62547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248984" y="1820863"/>
            <a:ext cx="5264848" cy="43583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华文中宋" panose="02010600040101010101" charset="-122"/>
                <a:ea typeface="华文中宋" panose="02010600040101010101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两段文字对比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>
          <a:xfrm>
            <a:off x="0" y="733632"/>
            <a:ext cx="4077810" cy="550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2" hasCustomPrompt="1"/>
          </p:nvPr>
        </p:nvSpPr>
        <p:spPr>
          <a:xfrm>
            <a:off x="5861304" y="1820863"/>
            <a:ext cx="6081712" cy="43583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lvl="0"/>
            <a:r>
              <a:rPr lang="zh-CN" altLang="en-US" dirty="0"/>
              <a:t>两段文字对比</a:t>
            </a:r>
            <a:endParaRPr lang="zh-CN" altLang="en-US" dirty="0"/>
          </a:p>
        </p:txBody>
      </p:sp>
      <p:graphicFrame>
        <p:nvGraphicFramePr>
          <p:cNvPr id="12" name="表格 7"/>
          <p:cNvGraphicFramePr>
            <a:graphicFrameLocks noGrp="1"/>
          </p:cNvGraphicFramePr>
          <p:nvPr userDrawn="1"/>
        </p:nvGraphicFramePr>
        <p:xfrm>
          <a:off x="0" y="26376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90" y="6502400"/>
            <a:ext cx="1962785" cy="271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05.xml"/><Relationship Id="rId1" Type="http://schemas.openxmlformats.org/officeDocument/2006/relationships/tags" Target="../tags/tag9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8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1.xml"/><Relationship Id="rId3" Type="http://schemas.openxmlformats.org/officeDocument/2006/relationships/image" Target="../media/image13.jpe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1.xml"/><Relationship Id="rId3" Type="http://schemas.openxmlformats.org/officeDocument/2006/relationships/image" Target="../media/image14.png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0.xml"/><Relationship Id="rId3" Type="http://schemas.openxmlformats.org/officeDocument/2006/relationships/image" Target="../media/image15.jpeg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tags" Target="../tags/tag14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1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5.xml"/><Relationship Id="rId4" Type="http://schemas.openxmlformats.org/officeDocument/2006/relationships/image" Target="../media/image18.jpeg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image" Target="../media/image19.jpeg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79.xml"/><Relationship Id="rId1" Type="http://schemas.openxmlformats.org/officeDocument/2006/relationships/tags" Target="../tags/tag171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image" Target="../media/image21.jpeg"/><Relationship Id="rId6" Type="http://schemas.openxmlformats.org/officeDocument/2006/relationships/tags" Target="../tags/tag211.xml"/><Relationship Id="rId5" Type="http://schemas.openxmlformats.org/officeDocument/2006/relationships/image" Target="../media/image20.jpeg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0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0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24.xml"/><Relationship Id="rId11" Type="http://schemas.openxmlformats.org/officeDocument/2006/relationships/image" Target="../media/image22.png"/><Relationship Id="rId10" Type="http://schemas.openxmlformats.org/officeDocument/2006/relationships/tags" Target="../tags/tag223.xml"/><Relationship Id="rId1" Type="http://schemas.openxmlformats.org/officeDocument/2006/relationships/tags" Target="../tags/tag214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image" Target="../media/image21.jpeg"/><Relationship Id="rId6" Type="http://schemas.openxmlformats.org/officeDocument/2006/relationships/tags" Target="../tags/tag229.xml"/><Relationship Id="rId5" Type="http://schemas.openxmlformats.org/officeDocument/2006/relationships/image" Target="../media/image20.jpeg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tags" Target="../tags/tag225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../media/image23.jpe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53.xml"/><Relationship Id="rId14" Type="http://schemas.openxmlformats.org/officeDocument/2006/relationships/tags" Target="../tags/tag252.xml"/><Relationship Id="rId13" Type="http://schemas.openxmlformats.org/officeDocument/2006/relationships/tags" Target="../tags/tag251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tags" Target="../tags/tag239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5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73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image" Target="../media/image26.png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image" Target="../media/image27.jpeg"/><Relationship Id="rId10" Type="http://schemas.openxmlformats.org/officeDocument/2006/relationships/tags" Target="../tags/tag282.xml"/><Relationship Id="rId1" Type="http://schemas.openxmlformats.org/officeDocument/2006/relationships/tags" Target="../tags/tag274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image" Target="../media/image28.png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5.xml"/><Relationship Id="rId5" Type="http://schemas.openxmlformats.org/officeDocument/2006/relationships/image" Target="../media/image8.jpe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4.xml"/><Relationship Id="rId3" Type="http://schemas.openxmlformats.org/officeDocument/2006/relationships/image" Target="../media/image29.jpeg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image" Target="../media/image30.png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tags" Target="../tags/tag295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17.xml"/><Relationship Id="rId17" Type="http://schemas.openxmlformats.org/officeDocument/2006/relationships/image" Target="../media/image35.png"/><Relationship Id="rId16" Type="http://schemas.openxmlformats.org/officeDocument/2006/relationships/image" Target="../media/image34.png"/><Relationship Id="rId15" Type="http://schemas.openxmlformats.org/officeDocument/2006/relationships/tags" Target="../tags/tag316.xml"/><Relationship Id="rId14" Type="http://schemas.openxmlformats.org/officeDocument/2006/relationships/tags" Target="../tags/tag315.xml"/><Relationship Id="rId13" Type="http://schemas.openxmlformats.org/officeDocument/2006/relationships/tags" Target="../tags/tag314.xml"/><Relationship Id="rId12" Type="http://schemas.openxmlformats.org/officeDocument/2006/relationships/tags" Target="../tags/tag313.xml"/><Relationship Id="rId11" Type="http://schemas.openxmlformats.org/officeDocument/2006/relationships/image" Target="../media/image33.svg"/><Relationship Id="rId10" Type="http://schemas.openxmlformats.org/officeDocument/2006/relationships/image" Target="../media/image32.png"/><Relationship Id="rId1" Type="http://schemas.openxmlformats.org/officeDocument/2006/relationships/tags" Target="../tags/tag304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26.xml"/><Relationship Id="rId1" Type="http://schemas.openxmlformats.org/officeDocument/2006/relationships/tags" Target="../tags/tag318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31.xml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tags" Target="../tags/tag330.xml"/><Relationship Id="rId4" Type="http://schemas.openxmlformats.org/officeDocument/2006/relationships/image" Target="../media/image37.jpeg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image" Target="../media/image41.jpeg"/><Relationship Id="rId7" Type="http://schemas.openxmlformats.org/officeDocument/2006/relationships/image" Target="../media/image40.jpeg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332.xml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49.xml"/><Relationship Id="rId6" Type="http://schemas.openxmlformats.org/officeDocument/2006/relationships/image" Target="../media/image42.png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969135" y="327660"/>
            <a:ext cx="78346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第四单元：明清中国版图的奠定与面临的挑战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2827" name="yt_image_12827" title="H_517.7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" y="926465"/>
            <a:ext cx="11412220" cy="49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（二）废除丞相制度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208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、原因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08594" name="Text Box 18"/>
          <p:cNvSpPr txBox="1"/>
          <p:nvPr/>
        </p:nvSpPr>
        <p:spPr>
          <a:xfrm>
            <a:off x="397510" y="2028825"/>
            <a:ext cx="11449685" cy="1723390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：夫元氏之有天下，固由世祖之雄武，而其亡也，由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委任权臣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上下蒙蔽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故也。今礼所言不得隔越中书奏事，此正元之大弊。人君不能躬览庶政，故大臣得以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专权自恣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                   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r"/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——《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明太祖实录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圆角矩形​​ 3"/>
          <p:cNvSpPr/>
          <p:nvPr/>
        </p:nvSpPr>
        <p:spPr>
          <a:xfrm>
            <a:off x="379095" y="3290570"/>
            <a:ext cx="6707505" cy="592455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en-US" altLang="zh-CN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①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历史</a:t>
            </a:r>
            <a:r>
              <a:rPr lang="zh-CN" altLang="en-US" sz="2800" b="1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原因：吸取元朝丞相权势过重教训</a:t>
            </a:r>
            <a:endParaRPr lang="zh-CN" altLang="en-US" sz="2800" b="1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6811010" y="3878580"/>
            <a:ext cx="5284470" cy="2030095"/>
            <a:chOff x="55" y="1713"/>
            <a:chExt cx="10983" cy="319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538" name="Text Box 10"/>
            <p:cNvSpPr txBox="1"/>
            <p:nvPr>
              <p:custDataLst>
                <p:tags r:id="rId4"/>
              </p:custDataLst>
            </p:nvPr>
          </p:nvSpPr>
          <p:spPr>
            <a:xfrm>
              <a:off x="55" y="4179"/>
              <a:ext cx="4118" cy="725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dirty="0">
                  <a:latin typeface="华文中宋" panose="02010600040101010101" charset="-122"/>
                  <a:ea typeface="华文中宋" panose="02010600040101010101" charset="-122"/>
                </a:rPr>
                <a:t>（行政）</a:t>
              </a:r>
              <a:endParaRPr lang="zh-CN" altLang="en-US" sz="2400" dirty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22539" name="Text Box 11"/>
            <p:cNvSpPr txBox="1"/>
            <p:nvPr>
              <p:custDataLst>
                <p:tags r:id="rId5"/>
              </p:custDataLst>
            </p:nvPr>
          </p:nvSpPr>
          <p:spPr>
            <a:xfrm>
              <a:off x="3324" y="4179"/>
              <a:ext cx="4188" cy="725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dirty="0">
                  <a:latin typeface="华文中宋" panose="02010600040101010101" charset="-122"/>
                  <a:ea typeface="华文中宋" panose="02010600040101010101" charset="-122"/>
                </a:rPr>
                <a:t>（监察）</a:t>
              </a:r>
              <a:endParaRPr lang="zh-CN" altLang="en-US" sz="2400" dirty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22540" name="Text Box 12"/>
            <p:cNvSpPr txBox="1"/>
            <p:nvPr>
              <p:custDataLst>
                <p:tags r:id="rId6"/>
              </p:custDataLst>
            </p:nvPr>
          </p:nvSpPr>
          <p:spPr>
            <a:xfrm>
              <a:off x="6893" y="4185"/>
              <a:ext cx="4145" cy="725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dirty="0">
                  <a:latin typeface="华文中宋" panose="02010600040101010101" charset="-122"/>
                  <a:ea typeface="华文中宋" panose="02010600040101010101" charset="-122"/>
                </a:rPr>
                <a:t>（军政）</a:t>
              </a:r>
              <a:endParaRPr lang="zh-CN" altLang="en-US" sz="2400" dirty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8" y="1713"/>
              <a:ext cx="9873" cy="2472"/>
              <a:chOff x="678" y="1713"/>
              <a:chExt cx="9873" cy="2472"/>
            </a:xfrm>
            <a:grpFill/>
          </p:grpSpPr>
          <p:sp>
            <p:nvSpPr>
              <p:cNvPr id="22542" name="Rectangle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7273" y="3460"/>
                <a:ext cx="3278" cy="725"/>
              </a:xfrm>
              <a:prstGeom prst="rect">
                <a:avLst/>
              </a:prstGeom>
              <a:grpFill/>
              <a:ln w="12700" cap="flat" cmpd="sng">
                <a:solidFill>
                  <a:srgbClr val="BE1D1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400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都指挥司 </a:t>
                </a:r>
                <a:endParaRPr lang="zh-CN" altLang="en-US" sz="24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  <p:sp>
            <p:nvSpPr>
              <p:cNvPr id="22543" name="Rectangle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3973" y="3460"/>
                <a:ext cx="2920" cy="725"/>
              </a:xfrm>
              <a:prstGeom prst="rect">
                <a:avLst/>
              </a:prstGeom>
              <a:grpFill/>
              <a:ln w="12700" cap="flat" cmpd="sng">
                <a:solidFill>
                  <a:srgbClr val="BE1D1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400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按察司 </a:t>
                </a:r>
                <a:endParaRPr lang="zh-CN" altLang="en-US" sz="24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678" y="1713"/>
                <a:ext cx="8213" cy="2472"/>
                <a:chOff x="678" y="1713"/>
                <a:chExt cx="8213" cy="2472"/>
              </a:xfrm>
              <a:grpFill/>
            </p:grpSpPr>
            <p:sp>
              <p:nvSpPr>
                <p:cNvPr id="22541" name="Rectangle 13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78" y="3460"/>
                  <a:ext cx="2900" cy="725"/>
                </a:xfrm>
                <a:prstGeom prst="rect">
                  <a:avLst/>
                </a:prstGeom>
                <a:grpFill/>
                <a:ln w="12700" cap="flat" cmpd="sng">
                  <a:solidFill>
                    <a:srgbClr val="BE1D15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400" b="1" dirty="0">
                      <a:latin typeface="华文中宋" panose="02010600040101010101" charset="-122"/>
                      <a:ea typeface="华文中宋" panose="02010600040101010101" charset="-122"/>
                      <a:cs typeface="华文中宋" panose="02010600040101010101" charset="-122"/>
                    </a:rPr>
                    <a:t>布政司 </a:t>
                  </a:r>
                  <a:endParaRPr lang="zh-CN" altLang="en-US" sz="2400" b="1" dirty="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endParaRPr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1974" y="1713"/>
                  <a:ext cx="6917" cy="1747"/>
                  <a:chOff x="1974" y="1713"/>
                  <a:chExt cx="6917" cy="1747"/>
                </a:xfrm>
                <a:grpFill/>
              </p:grpSpPr>
              <p:grpSp>
                <p:nvGrpSpPr>
                  <p:cNvPr id="22533" name="组合 22532"/>
                  <p:cNvGrpSpPr/>
                  <p:nvPr/>
                </p:nvGrpSpPr>
                <p:grpSpPr>
                  <a:xfrm>
                    <a:off x="1974" y="2438"/>
                    <a:ext cx="6917" cy="1022"/>
                    <a:chOff x="0" y="0"/>
                    <a:chExt cx="2400" cy="576"/>
                  </a:xfrm>
                  <a:grpFill/>
                </p:grpSpPr>
                <p:sp>
                  <p:nvSpPr>
                    <p:cNvPr id="22534" name="Line 6"/>
                    <p:cNvSpPr/>
                    <p:nvPr/>
                  </p:nvSpPr>
                  <p:spPr>
                    <a:xfrm>
                      <a:off x="0" y="240"/>
                      <a:ext cx="2400" cy="0"/>
                    </a:xfrm>
                    <a:prstGeom prst="line">
                      <a:avLst/>
                    </a:prstGeom>
                    <a:grpFill/>
                    <a:ln w="12700" cap="flat" cmpd="sng">
                      <a:solidFill>
                        <a:srgbClr val="BE1D15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35" name="Line 7"/>
                    <p:cNvSpPr/>
                    <p:nvPr/>
                  </p:nvSpPr>
                  <p:spPr>
                    <a:xfrm>
                      <a:off x="1200" y="0"/>
                      <a:ext cx="0" cy="576"/>
                    </a:xfrm>
                    <a:prstGeom prst="line">
                      <a:avLst/>
                    </a:prstGeom>
                    <a:grpFill/>
                    <a:ln w="12700" cap="flat" cmpd="sng">
                      <a:solidFill>
                        <a:srgbClr val="BE1D15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36" name="Line 8"/>
                    <p:cNvSpPr/>
                    <p:nvPr/>
                  </p:nvSpPr>
                  <p:spPr>
                    <a:xfrm>
                      <a:off x="0" y="240"/>
                      <a:ext cx="0" cy="336"/>
                    </a:xfrm>
                    <a:prstGeom prst="line">
                      <a:avLst/>
                    </a:prstGeom>
                    <a:grpFill/>
                    <a:ln w="12700" cap="flat" cmpd="sng">
                      <a:solidFill>
                        <a:srgbClr val="BE1D15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37" name="Line 9"/>
                    <p:cNvSpPr/>
                    <p:nvPr/>
                  </p:nvSpPr>
                  <p:spPr>
                    <a:xfrm>
                      <a:off x="2400" y="240"/>
                      <a:ext cx="0" cy="336"/>
                    </a:xfrm>
                    <a:prstGeom prst="line">
                      <a:avLst/>
                    </a:prstGeom>
                    <a:grpFill/>
                    <a:ln w="12700" cap="flat" cmpd="sng">
                      <a:solidFill>
                        <a:srgbClr val="BE1D15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22552" name="Text Box 27"/>
                  <p:cNvSpPr txBox="1"/>
                  <p:nvPr/>
                </p:nvSpPr>
                <p:spPr>
                  <a:xfrm>
                    <a:off x="4243" y="1713"/>
                    <a:ext cx="2380" cy="725"/>
                  </a:xfrm>
                  <a:prstGeom prst="rect">
                    <a:avLst/>
                  </a:prstGeom>
                  <a:solidFill>
                    <a:srgbClr val="B83D36"/>
                  </a:solidFill>
                  <a:ln w="12700" cap="flat" cmpd="sng">
                    <a:solidFill>
                      <a:srgbClr val="BE1D15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zh-CN" alt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</a:rPr>
                      <a:t>中央</a:t>
                    </a:r>
                    <a:endParaRPr lang="zh-CN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endParaRPr>
                  </a:p>
                </p:txBody>
              </p:sp>
            </p:grpSp>
          </p:grpSp>
        </p:grpSp>
      </p:grpSp>
      <p:sp>
        <p:nvSpPr>
          <p:cNvPr id="13" name="文本框 12"/>
          <p:cNvSpPr txBox="1"/>
          <p:nvPr/>
        </p:nvSpPr>
        <p:spPr>
          <a:xfrm>
            <a:off x="397510" y="3870960"/>
            <a:ext cx="7715885" cy="1962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altLang="en-US" sz="280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280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1376</a:t>
            </a:r>
            <a:r>
              <a:rPr lang="zh-CN" altLang="en-US" sz="280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年，</a:t>
            </a:r>
            <a:r>
              <a:rPr lang="zh-CN" altLang="en-US" sz="2800" noProof="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废行中书省，设“三司”。</a:t>
            </a:r>
            <a:endParaRPr kumimoji="0" lang="zh-CN" altLang="en-US" sz="2800" kern="1200" cap="none" spc="0" normalizeH="0" baseline="0" noProof="0" dirty="0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/>
            <a:r>
              <a:rPr lang="zh-CN" altLang="en-US" sz="280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原行省的权力由布政使司、按察使司、都</a:t>
            </a:r>
            <a:endParaRPr lang="zh-CN" altLang="en-US" sz="2800" spc="15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r>
              <a:rPr lang="zh-CN" altLang="en-US" sz="280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指挥使司分割，</a:t>
            </a:r>
            <a:r>
              <a:rPr lang="zh-CN" altLang="en-US" sz="2800" spc="15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三司互不统属，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直接对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朝廷负责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。地方权力集中到中央，宰相职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权随之扩大。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7510" y="6097270"/>
            <a:ext cx="108045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②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现实原因：废行省设三司，集地方权力于中央，使宰相职权扩大。</a:t>
            </a:r>
            <a:endParaRPr lang="zh-CN" altLang="en-US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2" grpId="1"/>
      <p:bldP spid="408594" grpId="0"/>
      <p:bldP spid="408594" grpId="1"/>
      <p:bldP spid="4" grpId="0"/>
      <p:bldP spid="4" grpId="1"/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（二）废除丞相制度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208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、原因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圆角矩形​​ 3"/>
          <p:cNvSpPr/>
          <p:nvPr/>
        </p:nvSpPr>
        <p:spPr>
          <a:xfrm>
            <a:off x="379095" y="5107305"/>
            <a:ext cx="5672455" cy="592455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④根本</a:t>
            </a:r>
            <a:r>
              <a:rPr lang="zh-CN" altLang="en-US" sz="2800" b="1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原因：相权太大，威胁皇权</a:t>
            </a:r>
            <a:endParaRPr lang="zh-CN" altLang="en-US" sz="2800" b="1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57739" name="Text Box 11"/>
          <p:cNvSpPr txBox="1"/>
          <p:nvPr/>
        </p:nvSpPr>
        <p:spPr>
          <a:xfrm>
            <a:off x="379095" y="2058035"/>
            <a:ext cx="11493500" cy="1292225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：胡惟庸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独相数岁，内外诸司上封事，必先取阅，害己者，辄匿不以闻。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──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明史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胡惟庸传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5385" y="41910"/>
            <a:ext cx="3396615" cy="1922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7510" y="30727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华文中宋" panose="02010600040101010101" charset="-122"/>
                <a:sym typeface="+mn-ea"/>
              </a:rPr>
              <a:t>③直接原因：丞相胡惟庸骄恣擅权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095" y="3594735"/>
            <a:ext cx="1149350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：自秦以下，人人君天下者，皆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不鉴秦设相之患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，相继而命之，往往病及于国君者，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其故在擅专威福而致是欤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？抑君怠政而有此欤？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──朱元璋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明太祖集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4">
            <a:clrChange>
              <a:clrFrom>
                <a:srgbClr val="F9F9F7">
                  <a:alpha val="100000"/>
                </a:srgbClr>
              </a:clrFrom>
              <a:clrTo>
                <a:srgbClr val="F9F9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4675" y="4943475"/>
            <a:ext cx="3498215" cy="1914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57739" grpId="0"/>
      <p:bldP spid="457739" grpId="1"/>
      <p:bldP spid="7" grpId="0"/>
      <p:bldP spid="7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（二）废除丞相制度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208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、措施：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52" name="组合 128"/>
          <p:cNvGrpSpPr/>
          <p:nvPr/>
        </p:nvGrpSpPr>
        <p:grpSpPr bwMode="auto">
          <a:xfrm>
            <a:off x="537210" y="2089785"/>
            <a:ext cx="5281295" cy="4256405"/>
            <a:chOff x="299332" y="1398720"/>
            <a:chExt cx="3503589" cy="4066685"/>
          </a:xfrm>
        </p:grpSpPr>
        <p:sp>
          <p:nvSpPr>
            <p:cNvPr id="53" name="ïṥḻiḓé"/>
            <p:cNvSpPr/>
            <p:nvPr/>
          </p:nvSpPr>
          <p:spPr>
            <a:xfrm>
              <a:off x="314497" y="1896818"/>
              <a:ext cx="3488003" cy="3568587"/>
            </a:xfrm>
            <a:prstGeom prst="roundRect">
              <a:avLst>
                <a:gd name="adj" fmla="val 374"/>
              </a:avLst>
            </a:prstGeom>
            <a:noFill/>
            <a:ln>
              <a:solidFill>
                <a:srgbClr val="B83D3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</a:p>
          </p:txBody>
        </p:sp>
        <p:sp>
          <p:nvSpPr>
            <p:cNvPr id="56" name="文本框 11"/>
            <p:cNvSpPr txBox="1">
              <a:spLocks noChangeArrowheads="1"/>
            </p:cNvSpPr>
            <p:nvPr/>
          </p:nvSpPr>
          <p:spPr bwMode="auto">
            <a:xfrm>
              <a:off x="299332" y="1398720"/>
              <a:ext cx="3503589" cy="498704"/>
            </a:xfrm>
            <a:prstGeom prst="rect">
              <a:avLst/>
            </a:prstGeom>
            <a:solidFill>
              <a:srgbClr val="B83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改革前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grpSp>
          <p:nvGrpSpPr>
            <p:cNvPr id="57" name="组合 15"/>
            <p:cNvGrpSpPr/>
            <p:nvPr/>
          </p:nvGrpSpPr>
          <p:grpSpPr bwMode="auto">
            <a:xfrm>
              <a:off x="566853" y="2214258"/>
              <a:ext cx="3002105" cy="2966195"/>
              <a:chOff x="1742432" y="1885098"/>
              <a:chExt cx="3002105" cy="2966195"/>
            </a:xfrm>
          </p:grpSpPr>
          <p:grpSp>
            <p:nvGrpSpPr>
              <p:cNvPr id="59" name="组合 16"/>
              <p:cNvGrpSpPr/>
              <p:nvPr/>
            </p:nvGrpSpPr>
            <p:grpSpPr bwMode="auto">
              <a:xfrm>
                <a:off x="1742432" y="1885098"/>
                <a:ext cx="3002105" cy="2222092"/>
                <a:chOff x="2199632" y="2934858"/>
                <a:chExt cx="3002105" cy="2222092"/>
              </a:xfrm>
            </p:grpSpPr>
            <p:sp>
              <p:nvSpPr>
                <p:cNvPr id="91" name="圆角矩形 50"/>
                <p:cNvSpPr/>
                <p:nvPr/>
              </p:nvSpPr>
              <p:spPr>
                <a:xfrm>
                  <a:off x="3214779" y="2934858"/>
                  <a:ext cx="855476" cy="551477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zh-CN" altLang="en-US" sz="2800" b="1">
                      <a:latin typeface="华文中宋" panose="02010600040101010101" charset="-122"/>
                      <a:ea typeface="华文中宋" panose="02010600040101010101" charset="-122"/>
                    </a:rPr>
                    <a:t>皇帝</a:t>
                  </a:r>
                  <a:endParaRPr lang="zh-CN" altLang="en-US" sz="2800" b="1">
                    <a:latin typeface="华文中宋" panose="02010600040101010101" charset="-122"/>
                    <a:ea typeface="华文中宋" panose="02010600040101010101" charset="-122"/>
                  </a:endParaRPr>
                </a:p>
              </p:txBody>
            </p:sp>
            <p:sp>
              <p:nvSpPr>
                <p:cNvPr id="62" name="圆角矩形 6"/>
                <p:cNvSpPr txBox="1"/>
                <p:nvPr/>
              </p:nvSpPr>
              <p:spPr>
                <a:xfrm>
                  <a:off x="2648316" y="3741175"/>
                  <a:ext cx="1963837" cy="462486"/>
                </a:xfrm>
                <a:prstGeom prst="rect">
                  <a:avLst/>
                </a:prstGeom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51435" tIns="51435" rIns="51435" bIns="51435" spcCol="1270" anchor="ctr"/>
                <a:lstStyle/>
                <a:p>
                  <a:pPr algn="ctr" defTabSz="6000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2800" b="1" dirty="0">
                      <a:solidFill>
                        <a:schemeClr val="bg1"/>
                      </a:solidFill>
                      <a:latin typeface="华文中宋" panose="02010600040101010101" charset="-122"/>
                      <a:ea typeface="华文中宋" panose="02010600040101010101" charset="-122"/>
                      <a:sym typeface="+mn-ea"/>
                    </a:rPr>
                    <a:t>中书省：丞相</a:t>
                  </a:r>
                  <a:endParaRPr lang="zh-CN" altLang="en-US" sz="2800" b="1" dirty="0">
                    <a:solidFill>
                      <a:schemeClr val="bg1"/>
                    </a:solidFill>
                    <a:latin typeface="华文中宋" panose="02010600040101010101" charset="-122"/>
                    <a:ea typeface="华文中宋" panose="02010600040101010101" charset="-122"/>
                    <a:sym typeface="+mn-ea"/>
                  </a:endParaRPr>
                </a:p>
              </p:txBody>
            </p:sp>
            <p:cxnSp>
              <p:nvCxnSpPr>
                <p:cNvPr id="63" name="直接连接符 62"/>
                <p:cNvCxnSpPr/>
                <p:nvPr/>
              </p:nvCxnSpPr>
              <p:spPr>
                <a:xfrm>
                  <a:off x="3706100" y="3486336"/>
                  <a:ext cx="4335" cy="254840"/>
                </a:xfrm>
                <a:prstGeom prst="line">
                  <a:avLst/>
                </a:prstGeom>
                <a:ln w="28575">
                  <a:solidFill>
                    <a:srgbClr val="BA312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 flipH="1">
                  <a:off x="3706100" y="4203661"/>
                  <a:ext cx="7225" cy="30472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组合 22"/>
                <p:cNvGrpSpPr/>
                <p:nvPr/>
              </p:nvGrpSpPr>
              <p:grpSpPr bwMode="auto">
                <a:xfrm>
                  <a:off x="2199632" y="4508390"/>
                  <a:ext cx="3002105" cy="648560"/>
                  <a:chOff x="2257716" y="4724957"/>
                  <a:chExt cx="3002105" cy="648560"/>
                </a:xfrm>
              </p:grpSpPr>
              <p:sp>
                <p:nvSpPr>
                  <p:cNvPr id="89" name="圆角矩形 46"/>
                  <p:cNvSpPr/>
                  <p:nvPr/>
                </p:nvSpPr>
                <p:spPr>
                  <a:xfrm>
                    <a:off x="2257716" y="4874648"/>
                    <a:ext cx="461444" cy="490878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2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5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/>
                    <a:r>
                      <a:rPr lang="zh-CN" alt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</a:rPr>
                      <a:t>吏</a:t>
                    </a:r>
                    <a:endPara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endParaRPr>
                  </a:p>
                </p:txBody>
              </p:sp>
              <p:sp>
                <p:nvSpPr>
                  <p:cNvPr id="87" name="圆角矩形 44"/>
                  <p:cNvSpPr/>
                  <p:nvPr/>
                </p:nvSpPr>
                <p:spPr>
                  <a:xfrm>
                    <a:off x="2751917" y="4866557"/>
                    <a:ext cx="461444" cy="490878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2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5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/>
                    <a:r>
                      <a:rPr lang="zh-CN" alt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</a:rPr>
                      <a:t>户</a:t>
                    </a:r>
                    <a:endPara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endParaRPr>
                  </a:p>
                </p:txBody>
              </p:sp>
              <p:sp>
                <p:nvSpPr>
                  <p:cNvPr id="85" name="圆角矩形 42"/>
                  <p:cNvSpPr/>
                  <p:nvPr/>
                </p:nvSpPr>
                <p:spPr>
                  <a:xfrm>
                    <a:off x="3248968" y="4882715"/>
                    <a:ext cx="461445" cy="490802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2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5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/>
                    <a:r>
                      <a:rPr lang="zh-CN" alt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</a:rPr>
                      <a:t>礼</a:t>
                    </a:r>
                    <a:endPara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endParaRPr>
                  </a:p>
                </p:txBody>
              </p:sp>
              <p:sp>
                <p:nvSpPr>
                  <p:cNvPr id="83" name="圆角矩形 40"/>
                  <p:cNvSpPr/>
                  <p:nvPr/>
                </p:nvSpPr>
                <p:spPr>
                  <a:xfrm>
                    <a:off x="3744592" y="4874625"/>
                    <a:ext cx="461444" cy="490802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2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5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/>
                    <a:r>
                      <a:rPr lang="zh-CN" alt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</a:rPr>
                      <a:t>兵</a:t>
                    </a:r>
                    <a:endPara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endParaRPr>
                  </a:p>
                </p:txBody>
              </p:sp>
              <p:sp>
                <p:nvSpPr>
                  <p:cNvPr id="81" name="圆角矩形 38"/>
                  <p:cNvSpPr/>
                  <p:nvPr/>
                </p:nvSpPr>
                <p:spPr>
                  <a:xfrm>
                    <a:off x="4274290" y="4858445"/>
                    <a:ext cx="468199" cy="490802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2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5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/>
                    <a:r>
                      <a:rPr lang="zh-CN" alt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</a:rPr>
                      <a:t>刑</a:t>
                    </a:r>
                    <a:endPara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endParaRPr>
                  </a:p>
                </p:txBody>
              </p:sp>
              <p:sp>
                <p:nvSpPr>
                  <p:cNvPr id="79" name="圆角矩形 36"/>
                  <p:cNvSpPr/>
                  <p:nvPr/>
                </p:nvSpPr>
                <p:spPr>
                  <a:xfrm>
                    <a:off x="4791622" y="4866535"/>
                    <a:ext cx="468199" cy="490802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2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5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/>
                    <a:r>
                      <a:rPr lang="zh-CN" alt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</a:rPr>
                      <a:t>工</a:t>
                    </a:r>
                    <a:endPara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endParaRPr>
                  </a:p>
                </p:txBody>
              </p:sp>
              <p:cxnSp>
                <p:nvCxnSpPr>
                  <p:cNvPr id="72" name="直接连接符 71"/>
                  <p:cNvCxnSpPr/>
                  <p:nvPr/>
                </p:nvCxnSpPr>
                <p:spPr>
                  <a:xfrm>
                    <a:off x="2486750" y="4724957"/>
                    <a:ext cx="0" cy="14427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>
                    <a:off x="2995412" y="4724957"/>
                    <a:ext cx="0" cy="14427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>
                    <a:off x="3483842" y="4724957"/>
                    <a:ext cx="0" cy="14427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/>
                </p:nvCxnSpPr>
                <p:spPr>
                  <a:xfrm>
                    <a:off x="4024295" y="4724957"/>
                    <a:ext cx="0" cy="14427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/>
                </p:nvCxnSpPr>
                <p:spPr>
                  <a:xfrm>
                    <a:off x="4524286" y="4724957"/>
                    <a:ext cx="0" cy="14427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/>
                  <p:nvPr/>
                </p:nvCxnSpPr>
                <p:spPr>
                  <a:xfrm>
                    <a:off x="5019941" y="4724957"/>
                    <a:ext cx="0" cy="14427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>
                  <a:xfrm>
                    <a:off x="2472300" y="4724957"/>
                    <a:ext cx="2553422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0" name="文本框 17"/>
              <p:cNvSpPr txBox="1">
                <a:spLocks noChangeArrowheads="1"/>
              </p:cNvSpPr>
              <p:nvPr/>
            </p:nvSpPr>
            <p:spPr bwMode="auto">
              <a:xfrm>
                <a:off x="2211286" y="4352589"/>
                <a:ext cx="2160806" cy="498704"/>
              </a:xfrm>
              <a:prstGeom prst="rect">
                <a:avLst/>
              </a:prstGeom>
              <a:solidFill>
                <a:srgbClr val="B6582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</a:rPr>
                  <a:t>地方：行中书省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sp>
          <p:nvSpPr>
            <p:cNvPr id="58" name="文本框 126"/>
            <p:cNvSpPr txBox="1">
              <a:spLocks noChangeArrowheads="1"/>
            </p:cNvSpPr>
            <p:nvPr/>
          </p:nvSpPr>
          <p:spPr bwMode="auto">
            <a:xfrm>
              <a:off x="300231" y="2214970"/>
              <a:ext cx="599740" cy="49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19194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中央</a:t>
              </a:r>
              <a:endParaRPr lang="zh-CN" altLang="en-US" sz="2800" b="1" dirty="0">
                <a:solidFill>
                  <a:srgbClr val="19194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91720" y="2088833"/>
            <a:ext cx="5610761" cy="4256405"/>
            <a:chOff x="5991720" y="1954135"/>
            <a:chExt cx="5610761" cy="4297562"/>
          </a:xfrm>
        </p:grpSpPr>
        <p:grpSp>
          <p:nvGrpSpPr>
            <p:cNvPr id="4" name="组合 3"/>
            <p:cNvGrpSpPr/>
            <p:nvPr/>
          </p:nvGrpSpPr>
          <p:grpSpPr bwMode="auto">
            <a:xfrm>
              <a:off x="6103381" y="1954135"/>
              <a:ext cx="5499101" cy="4297562"/>
              <a:chOff x="5064377" y="1315665"/>
              <a:chExt cx="3487403" cy="4129856"/>
            </a:xfrm>
          </p:grpSpPr>
          <p:sp>
            <p:nvSpPr>
              <p:cNvPr id="9" name="ïšḻïďé"/>
              <p:cNvSpPr/>
              <p:nvPr/>
            </p:nvSpPr>
            <p:spPr>
              <a:xfrm>
                <a:off x="5064780" y="1707518"/>
                <a:ext cx="3487000" cy="3738003"/>
              </a:xfrm>
              <a:prstGeom prst="roundRect">
                <a:avLst>
                  <a:gd name="adj" fmla="val 2812"/>
                </a:avLst>
              </a:prstGeom>
              <a:noFill/>
              <a:ln>
                <a:solidFill>
                  <a:srgbClr val="B83D3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</a:p>
            </p:txBody>
          </p:sp>
          <p:sp>
            <p:nvSpPr>
              <p:cNvPr id="13" name="文本框 12"/>
              <p:cNvSpPr txBox="1">
                <a:spLocks noChangeArrowheads="1"/>
              </p:cNvSpPr>
              <p:nvPr/>
            </p:nvSpPr>
            <p:spPr bwMode="auto">
              <a:xfrm>
                <a:off x="5064377" y="1315665"/>
                <a:ext cx="3487000" cy="506451"/>
              </a:xfrm>
              <a:prstGeom prst="rect">
                <a:avLst/>
              </a:prstGeom>
              <a:solidFill>
                <a:srgbClr val="B83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</a:rPr>
                  <a:t>改革后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  <p:sp>
            <p:nvSpPr>
              <p:cNvPr id="50" name="圆角矩形 99"/>
              <p:cNvSpPr/>
              <p:nvPr/>
            </p:nvSpPr>
            <p:spPr>
              <a:xfrm>
                <a:off x="6372354" y="2144347"/>
                <a:ext cx="765940" cy="56005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zh-CN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  <a:sym typeface="+mn-ea"/>
                  </a:rPr>
                  <a:t>皇帝</a:t>
                </a:r>
                <a:endParaRPr lang="zh-CN" alt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  <a:sym typeface="+mn-ea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6773751" y="2728491"/>
                <a:ext cx="0" cy="25137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组合 70"/>
              <p:cNvGrpSpPr/>
              <p:nvPr/>
            </p:nvGrpSpPr>
            <p:grpSpPr bwMode="auto">
              <a:xfrm>
                <a:off x="6228444" y="3787597"/>
                <a:ext cx="1116004" cy="460800"/>
                <a:chOff x="4107419" y="2198026"/>
                <a:chExt cx="1116004" cy="460800"/>
              </a:xfrm>
            </p:grpSpPr>
            <p:sp>
              <p:nvSpPr>
                <p:cNvPr id="48" name="圆角矩形 85"/>
                <p:cNvSpPr/>
                <p:nvPr/>
              </p:nvSpPr>
              <p:spPr>
                <a:xfrm>
                  <a:off x="4106867" y="2197970"/>
                  <a:ext cx="1115989" cy="46110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9" name="圆角矩形 4"/>
                <p:cNvSpPr txBox="1"/>
                <p:nvPr/>
              </p:nvSpPr>
              <p:spPr>
                <a:xfrm>
                  <a:off x="4120658" y="2211532"/>
                  <a:ext cx="1088405" cy="433980"/>
                </a:xfrm>
                <a:prstGeom prst="rect">
                  <a:avLst/>
                </a:prstGeom>
                <a:solidFill>
                  <a:srgbClr val="B658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51435" tIns="51435" rIns="51435" bIns="51435" spcCol="1270" anchor="ctr"/>
                <a:lstStyle/>
                <a:p>
                  <a:pPr algn="ctr" defTabSz="6000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  <a:sym typeface="+mn-ea"/>
                    </a:rPr>
                    <a:t>地方</a:t>
                  </a:r>
                  <a:endPara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  <a:sym typeface="+mn-ea"/>
                  </a:endParaRPr>
                </a:p>
              </p:txBody>
            </p:sp>
          </p:grpSp>
          <p:grpSp>
            <p:nvGrpSpPr>
              <p:cNvPr id="17" name="组合 71"/>
              <p:cNvGrpSpPr/>
              <p:nvPr/>
            </p:nvGrpSpPr>
            <p:grpSpPr bwMode="auto">
              <a:xfrm>
                <a:off x="5119200" y="4247288"/>
                <a:ext cx="3399613" cy="1098307"/>
                <a:chOff x="6335388" y="3533313"/>
                <a:chExt cx="3399613" cy="1098307"/>
              </a:xfrm>
            </p:grpSpPr>
            <p:sp>
              <p:nvSpPr>
                <p:cNvPr id="39" name="圆角矩形 6"/>
                <p:cNvSpPr txBox="1"/>
                <p:nvPr/>
              </p:nvSpPr>
              <p:spPr>
                <a:xfrm>
                  <a:off x="6335388" y="3855544"/>
                  <a:ext cx="986218" cy="775080"/>
                </a:xfrm>
                <a:prstGeom prst="rect">
                  <a:avLst/>
                </a:prstGeom>
                <a:solidFill>
                  <a:srgbClr val="CD7744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51435" tIns="51435" rIns="51435" bIns="51435" spcCol="1270" anchor="ctr"/>
                <a:lstStyle/>
                <a:p>
                  <a:pPr algn="ctr" defTabSz="600075">
                    <a:defRPr/>
                  </a:pPr>
                  <a:r>
                    <a:rPr lang="zh-CN" altLang="en-US" sz="2800" b="1" spc="-75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  <a:sym typeface="+mn-ea"/>
                    </a:rPr>
                    <a:t>布政司</a:t>
                  </a:r>
                  <a:endParaRPr lang="zh-CN" altLang="en-US" sz="2800" b="1" spc="-7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  <a:sym typeface="+mn-ea"/>
                  </a:endParaRPr>
                </a:p>
                <a:p>
                  <a:pPr algn="ctr" defTabSz="600075">
                    <a:defRPr/>
                  </a:pPr>
                  <a:r>
                    <a:rPr lang="zh-CN" altLang="en-US" sz="2800" b="1" spc="-75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  <a:sym typeface="+mn-ea"/>
                    </a:rPr>
                    <a:t>（行政）</a:t>
                  </a:r>
                  <a:endParaRPr lang="zh-CN" altLang="en-US" sz="2800" b="1" spc="-7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  <a:sym typeface="+mn-ea"/>
                  </a:endParaRPr>
                </a:p>
              </p:txBody>
            </p:sp>
            <p:grpSp>
              <p:nvGrpSpPr>
                <p:cNvPr id="40" name="组合 73"/>
                <p:cNvGrpSpPr/>
                <p:nvPr/>
              </p:nvGrpSpPr>
              <p:grpSpPr bwMode="auto">
                <a:xfrm>
                  <a:off x="7376382" y="3819573"/>
                  <a:ext cx="1290661" cy="812047"/>
                  <a:chOff x="7662625" y="3819573"/>
                  <a:chExt cx="1290661" cy="812047"/>
                </a:xfrm>
              </p:grpSpPr>
              <p:sp>
                <p:nvSpPr>
                  <p:cNvPr id="46" name="圆角矩形 81"/>
                  <p:cNvSpPr/>
                  <p:nvPr/>
                </p:nvSpPr>
                <p:spPr>
                  <a:xfrm>
                    <a:off x="7817671" y="3822181"/>
                    <a:ext cx="1070017" cy="646902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A5A5A5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7" name="圆角矩形 8"/>
                  <p:cNvSpPr txBox="1"/>
                  <p:nvPr/>
                </p:nvSpPr>
                <p:spPr>
                  <a:xfrm>
                    <a:off x="7662625" y="3819573"/>
                    <a:ext cx="1290661" cy="812047"/>
                  </a:xfrm>
                  <a:prstGeom prst="rect">
                    <a:avLst/>
                  </a:prstGeom>
                  <a:solidFill>
                    <a:srgbClr val="CD7744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1435" tIns="51435" rIns="51435" bIns="51435" spcCol="1270" anchor="ctr"/>
                  <a:lstStyle/>
                  <a:p>
                    <a:pPr algn="ctr" defTabSz="600075">
                      <a:defRPr/>
                    </a:pPr>
                    <a:r>
                      <a:rPr lang="zh-CN" altLang="en-US" sz="2800" b="1" spc="-75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rPr>
                      <a:t>都指挥使司</a:t>
                    </a:r>
                    <a:endParaRPr lang="en-US" altLang="zh-CN" sz="2800" b="1" spc="-75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  <a:sym typeface="+mn-ea"/>
                    </a:endParaRPr>
                  </a:p>
                  <a:p>
                    <a:pPr algn="ctr" defTabSz="600075">
                      <a:defRPr/>
                    </a:pPr>
                    <a:r>
                      <a:rPr lang="zh-CN" altLang="en-US" sz="2800" b="1" spc="-75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rPr>
                      <a:t>（军政）</a:t>
                    </a:r>
                    <a:endParaRPr lang="zh-CN" altLang="en-US" sz="2800" b="1" spc="-75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  <a:sym typeface="+mn-ea"/>
                    </a:endParaRPr>
                  </a:p>
                </p:txBody>
              </p:sp>
            </p:grpSp>
            <p:sp>
              <p:nvSpPr>
                <p:cNvPr id="41" name="圆角矩形 10"/>
                <p:cNvSpPr txBox="1"/>
                <p:nvPr/>
              </p:nvSpPr>
              <p:spPr>
                <a:xfrm>
                  <a:off x="8731467" y="3829051"/>
                  <a:ext cx="1003534" cy="795412"/>
                </a:xfrm>
                <a:prstGeom prst="rect">
                  <a:avLst/>
                </a:prstGeom>
                <a:solidFill>
                  <a:srgbClr val="CD7744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51435" tIns="51435" rIns="51435" bIns="51435" spcCol="1270" anchor="ctr"/>
                <a:lstStyle/>
                <a:p>
                  <a:pPr algn="ctr" defTabSz="600075">
                    <a:defRPr/>
                  </a:pPr>
                  <a:r>
                    <a:rPr lang="zh-CN" altLang="en-US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  <a:sym typeface="+mn-ea"/>
                    </a:rPr>
                    <a:t>按察司</a:t>
                  </a:r>
                  <a:endParaRPr lang="zh-CN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  <a:sym typeface="+mn-ea"/>
                  </a:endParaRPr>
                </a:p>
                <a:p>
                  <a:pPr algn="ctr" defTabSz="600075">
                    <a:defRPr/>
                  </a:pPr>
                  <a:r>
                    <a:rPr lang="zh-CN" altLang="en-US" sz="2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  <a:sym typeface="+mn-ea"/>
                    </a:rPr>
                    <a:t>（监察）</a:t>
                  </a:r>
                  <a:endParaRPr lang="zh-CN" altLang="en-US" sz="2800" b="1" spc="-75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  <a:sym typeface="+mn-ea"/>
                  </a:endParaRPr>
                </a:p>
              </p:txBody>
            </p:sp>
            <p:cxnSp>
              <p:nvCxnSpPr>
                <p:cNvPr id="42" name="直接连接符 41"/>
                <p:cNvCxnSpPr/>
                <p:nvPr/>
              </p:nvCxnSpPr>
              <p:spPr>
                <a:xfrm>
                  <a:off x="6860225" y="3698768"/>
                  <a:ext cx="0" cy="143756"/>
                </a:xfrm>
                <a:prstGeom prst="line">
                  <a:avLst/>
                </a:prstGeom>
                <a:ln w="28575">
                  <a:solidFill>
                    <a:srgbClr val="A5A5A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7996902" y="3533313"/>
                  <a:ext cx="0" cy="309211"/>
                </a:xfrm>
                <a:prstGeom prst="line">
                  <a:avLst/>
                </a:prstGeom>
                <a:ln w="28575">
                  <a:solidFill>
                    <a:srgbClr val="A5A5A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9188747" y="3698768"/>
                  <a:ext cx="0" cy="143756"/>
                </a:xfrm>
                <a:prstGeom prst="line">
                  <a:avLst/>
                </a:prstGeom>
                <a:ln w="28575">
                  <a:solidFill>
                    <a:srgbClr val="A5A5A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6848732" y="3698768"/>
                  <a:ext cx="2340015" cy="0"/>
                </a:xfrm>
                <a:prstGeom prst="line">
                  <a:avLst/>
                </a:prstGeom>
                <a:ln w="28575">
                  <a:solidFill>
                    <a:srgbClr val="A5A5A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20"/>
              <p:cNvGrpSpPr/>
              <p:nvPr/>
            </p:nvGrpSpPr>
            <p:grpSpPr bwMode="auto">
              <a:xfrm>
                <a:off x="5292345" y="2981964"/>
                <a:ext cx="3002023" cy="599435"/>
                <a:chOff x="597167" y="3940098"/>
                <a:chExt cx="3002023" cy="599435"/>
              </a:xfrm>
            </p:grpSpPr>
            <p:sp>
              <p:nvSpPr>
                <p:cNvPr id="19" name="圆角矩形 101"/>
                <p:cNvSpPr/>
                <p:nvPr/>
              </p:nvSpPr>
              <p:spPr>
                <a:xfrm>
                  <a:off x="597167" y="4048593"/>
                  <a:ext cx="468922" cy="490940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E822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rPr>
                    <a:t>吏</a:t>
                  </a:r>
                  <a:endParaRPr lang="zh-CN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</a:endParaRPr>
                </a:p>
              </p:txBody>
            </p:sp>
            <p:sp>
              <p:nvSpPr>
                <p:cNvPr id="22" name="圆角矩形 103"/>
                <p:cNvSpPr/>
                <p:nvPr/>
              </p:nvSpPr>
              <p:spPr>
                <a:xfrm>
                  <a:off x="1099419" y="4048593"/>
                  <a:ext cx="467773" cy="490940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E822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rPr>
                    <a:t>户</a:t>
                  </a:r>
                  <a:endParaRPr lang="zh-CN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</a:endParaRPr>
                </a:p>
              </p:txBody>
            </p:sp>
            <p:sp>
              <p:nvSpPr>
                <p:cNvPr id="24" name="圆角矩形 105"/>
                <p:cNvSpPr/>
                <p:nvPr/>
              </p:nvSpPr>
              <p:spPr>
                <a:xfrm>
                  <a:off x="1597075" y="4048593"/>
                  <a:ext cx="468922" cy="490940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E822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rPr>
                    <a:t>礼</a:t>
                  </a:r>
                  <a:endParaRPr lang="zh-CN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</a:endParaRPr>
                </a:p>
              </p:txBody>
            </p:sp>
            <p:sp>
              <p:nvSpPr>
                <p:cNvPr id="26" name="圆角矩形 107"/>
                <p:cNvSpPr/>
                <p:nvPr/>
              </p:nvSpPr>
              <p:spPr>
                <a:xfrm>
                  <a:off x="2108522" y="4048593"/>
                  <a:ext cx="467773" cy="490940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E822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rPr>
                    <a:t>兵</a:t>
                  </a:r>
                  <a:endParaRPr lang="zh-CN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</a:endParaRPr>
                </a:p>
              </p:txBody>
            </p:sp>
            <p:sp>
              <p:nvSpPr>
                <p:cNvPr id="28" name="圆角矩形 109"/>
                <p:cNvSpPr/>
                <p:nvPr/>
              </p:nvSpPr>
              <p:spPr>
                <a:xfrm>
                  <a:off x="2615372" y="4048593"/>
                  <a:ext cx="467773" cy="490940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E822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rPr>
                    <a:t>刑</a:t>
                  </a:r>
                  <a:endParaRPr lang="zh-CN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</a:endParaRPr>
                </a:p>
              </p:txBody>
            </p:sp>
            <p:sp>
              <p:nvSpPr>
                <p:cNvPr id="30" name="圆角矩形 111"/>
                <p:cNvSpPr/>
                <p:nvPr/>
              </p:nvSpPr>
              <p:spPr>
                <a:xfrm>
                  <a:off x="3131417" y="4048593"/>
                  <a:ext cx="467773" cy="490940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E822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zh-CN" altLang="en-US" sz="2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华文中宋" panose="02010600040101010101" charset="-122"/>
                      <a:ea typeface="华文中宋" panose="02010600040101010101" charset="-122"/>
                    </a:rPr>
                    <a:t>工</a:t>
                  </a:r>
                  <a:endParaRPr lang="zh-CN" alt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中宋" panose="02010600040101010101" charset="-122"/>
                    <a:ea typeface="华文中宋" panose="02010600040101010101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825881" y="3940098"/>
                  <a:ext cx="0" cy="143756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1335030" y="3940098"/>
                  <a:ext cx="0" cy="143756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1823491" y="3940098"/>
                  <a:ext cx="0" cy="143756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2363671" y="3940098"/>
                  <a:ext cx="0" cy="143756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863626" y="3940098"/>
                  <a:ext cx="0" cy="143756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3358982" y="3940098"/>
                  <a:ext cx="0" cy="143756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812089" y="3940098"/>
                  <a:ext cx="2552639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3" name="文本框 94"/>
            <p:cNvSpPr txBox="1">
              <a:spLocks noChangeArrowheads="1"/>
            </p:cNvSpPr>
            <p:nvPr/>
          </p:nvSpPr>
          <p:spPr bwMode="auto">
            <a:xfrm>
              <a:off x="5991720" y="2901603"/>
              <a:ext cx="9060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zh-CN" altLang="en-US" sz="2800" b="1" dirty="0">
                  <a:solidFill>
                    <a:srgbClr val="19194D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中央</a:t>
              </a:r>
              <a:endParaRPr lang="zh-CN" altLang="en-US" sz="2800" b="1" dirty="0">
                <a:solidFill>
                  <a:srgbClr val="19194D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1927860" y="1442085"/>
            <a:ext cx="9622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1380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年，裁撤中书省，废除丞相制度，皇帝直接管理六部。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5636260" y="238760"/>
            <a:ext cx="6200775" cy="1212850"/>
            <a:chOff x="8468" y="908"/>
            <a:chExt cx="9765" cy="1910"/>
          </a:xfrm>
        </p:grpSpPr>
        <p:pic>
          <p:nvPicPr>
            <p:cNvPr id="101" name="图片 100"/>
            <p:cNvPicPr/>
            <p:nvPr/>
          </p:nvPicPr>
          <p:blipFill>
            <a:blip r:embed="rId3"/>
            <a:srcRect l="26727" t="6839" r="25248" b="9849"/>
            <a:stretch>
              <a:fillRect/>
            </a:stretch>
          </p:blipFill>
          <p:spPr>
            <a:xfrm>
              <a:off x="16177" y="908"/>
              <a:ext cx="2056" cy="1910"/>
            </a:xfrm>
            <a:prstGeom prst="ellipse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8" name="圆角矩形标注 97"/>
            <p:cNvSpPr/>
            <p:nvPr/>
          </p:nvSpPr>
          <p:spPr>
            <a:xfrm>
              <a:off x="8468" y="1295"/>
              <a:ext cx="6822" cy="909"/>
            </a:xfrm>
            <a:prstGeom prst="wedgeRoundRectCallout">
              <a:avLst>
                <a:gd name="adj1" fmla="val 61726"/>
                <a:gd name="adj2" fmla="val 3800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noProof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后世子孙，不许再立丞相！</a:t>
              </a:r>
              <a:endParaRPr lang="zh-CN" altLang="en-US" sz="2800" b="1" noProof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7" grpId="0"/>
      <p:bldP spid="9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（二）废除丞相制度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208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Rectangle 44"/>
          <p:cNvSpPr/>
          <p:nvPr>
            <p:custDataLst>
              <p:tags r:id="rId3"/>
            </p:custDataLst>
          </p:nvPr>
        </p:nvSpPr>
        <p:spPr>
          <a:xfrm>
            <a:off x="440055" y="1997075"/>
            <a:ext cx="11457940" cy="1814830"/>
          </a:xfrm>
          <a:prstGeom prst="rect">
            <a:avLst/>
          </a:prstGeom>
          <a:noFill/>
          <a:ln w="12700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宰相制度的废除，改变了长期以来君主通过丞相管理国家的历史。此后君主既是国家元首又是政府首脑；同时也说明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持续千年的君相之争的结果是君权兼并相权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，君权取得了完全胜利。这样皇帝集皇权与相权于一身，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君主专制进一步加强。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矩形 25"/>
          <p:cNvSpPr/>
          <p:nvPr>
            <p:custDataLst>
              <p:tags r:id="rId4"/>
            </p:custDataLst>
          </p:nvPr>
        </p:nvSpPr>
        <p:spPr>
          <a:xfrm>
            <a:off x="401955" y="4320540"/>
            <a:ext cx="11457940" cy="1700530"/>
          </a:xfrm>
          <a:prstGeom prst="rect">
            <a:avLst/>
          </a:prstGeom>
          <a:noFill/>
          <a:ln w="12700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：明代自永乐帝后，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宦官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权势开始增强。皇帝为强化权力，而通过宦官在政治、经济、军事等方面进行控制。明代的特务机构，有部分是由宦官控制的；宦官还控制着一些经济部分；宦官通过充任监军等。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王振、汪直、刘瑾、魏忠贤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等都是权倾朝野的大宦官。  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79095" y="3724275"/>
            <a:ext cx="818007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皇帝集皇权和相权于一身，君主专制进一步加强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01955" y="6006465"/>
            <a:ext cx="609600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charset="-122"/>
                <a:sym typeface="+mn-ea"/>
              </a:rPr>
              <a:t>②</a:t>
            </a: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为明代中后期宦官专权埋下了祸根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" grpId="0" bldLvl="0" animBg="1"/>
      <p:bldP spid="3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3252" name="Text Box 4"/>
          <p:cNvSpPr txBox="1"/>
          <p:nvPr/>
        </p:nvSpPr>
        <p:spPr>
          <a:xfrm>
            <a:off x="1930400" y="1542415"/>
            <a:ext cx="9144000" cy="11785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2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3200" b="1" dirty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明朝那些事儿”之</a:t>
            </a:r>
            <a:r>
              <a:rPr lang="zh-CN" altLang="en-US" sz="36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“劳模”朱元璋</a:t>
            </a:r>
            <a:endParaRPr lang="zh-CN" altLang="en-US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3250" name="Text Box 2"/>
          <p:cNvSpPr txBox="1"/>
          <p:nvPr/>
        </p:nvSpPr>
        <p:spPr>
          <a:xfrm>
            <a:off x="284480" y="3728720"/>
            <a:ext cx="11657965" cy="151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:2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：据统计，洪武十七年，朱元璋平均每日要处理奏章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207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件，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411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事，以致“星存而出，日入而休”仍无法处理好，遇到大事，更深感“不可一日无辅臣”。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0488" name="Text Box 12"/>
          <p:cNvSpPr txBox="1"/>
          <p:nvPr/>
        </p:nvSpPr>
        <p:spPr>
          <a:xfrm>
            <a:off x="379095" y="2465705"/>
            <a:ext cx="11697970" cy="1292225"/>
          </a:xfrm>
          <a:prstGeom prst="rect">
            <a:avLst/>
          </a:prstGeom>
          <a:noFill/>
          <a:ln w="63500"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：百僚未起朕先起，百僚已睡朕未睡。不如江南富足翁，日高丈五犹拥被。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朱元璋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208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（二）废除丞相制度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89605" y="5241290"/>
            <a:ext cx="480060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③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皇帝政务繁多，负担加重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1078"/>
          <a:stretch>
            <a:fillRect/>
          </a:stretch>
        </p:blipFill>
        <p:spPr>
          <a:xfrm>
            <a:off x="9377045" y="121920"/>
            <a:ext cx="2944495" cy="2270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（三）设内阁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208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、原因：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71040" y="1442085"/>
            <a:ext cx="9072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noProof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废除丞相后，皇帝政务繁忙，需要辅臣帮助处理国家事务</a:t>
            </a:r>
            <a:endParaRPr lang="zh-CN" altLang="en-US" sz="2800" noProof="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196405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、演变：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92125" y="2533015"/>
          <a:ext cx="11190605" cy="266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55"/>
                <a:gridCol w="10153650"/>
              </a:tblGrid>
              <a:tr h="5181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noProof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奠基</a:t>
                      </a:r>
                      <a:endParaRPr lang="zh-CN" altLang="en-US" sz="2800" b="1" noProof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noProof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zh-CN" altLang="en-US" sz="2800" b="0" noProof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明太祖：</a:t>
                      </a:r>
                      <a:endParaRPr lang="zh-CN" altLang="en-US" sz="2800" b="0" noProof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970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buFont typeface="+mj-ea"/>
                        <a:buNone/>
                      </a:pPr>
                      <a:endParaRPr lang="zh-CN" altLang="en-US" sz="2800" b="1" noProof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Font typeface="+mj-ea"/>
                        <a:buNone/>
                      </a:pPr>
                      <a:r>
                        <a:rPr lang="zh-CN" altLang="en-US" sz="2800" b="1" noProof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确立</a:t>
                      </a:r>
                      <a:endParaRPr lang="zh-CN" altLang="en-US" sz="2800" b="1" noProof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buFont typeface="+mj-ea"/>
                        <a:buNone/>
                      </a:pPr>
                      <a:r>
                        <a:rPr lang="zh-CN" altLang="en-US" sz="2800" b="0" noProof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明成祖：</a:t>
                      </a:r>
                      <a:endParaRPr lang="zh-CN" altLang="en-US" sz="2800" b="0" noProof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buFont typeface="+mj-ea"/>
                        <a:buNone/>
                      </a:pPr>
                      <a:r>
                        <a:rPr lang="zh-CN" altLang="en-US" sz="2800" b="1" noProof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发展</a:t>
                      </a:r>
                      <a:endParaRPr lang="zh-CN" altLang="en-US" sz="2800" b="1" noProof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buFont typeface="+mj-ea"/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  <a:sym typeface="+mn-ea"/>
                        </a:rPr>
                        <a:t>明宣宗：</a:t>
                      </a:r>
                      <a:endParaRPr lang="zh-CN" altLang="en-US" sz="2800" b="0" noProof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buFont typeface="+mj-ea"/>
                        <a:buNone/>
                      </a:pPr>
                      <a:r>
                        <a:rPr lang="zh-CN" altLang="en-US" sz="2800" b="1" noProof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全盛</a:t>
                      </a:r>
                      <a:endParaRPr lang="zh-CN" altLang="en-US" sz="2800" b="1" noProof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buFont typeface="+mj-ea"/>
                        <a:buNone/>
                      </a:pPr>
                      <a:r>
                        <a:rPr lang="zh-CN" altLang="en-US" sz="2800" b="0" noProof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明神宗：</a:t>
                      </a:r>
                      <a:endParaRPr lang="zh-CN" altLang="en-US" sz="2800" b="0" noProof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977515" y="2516505"/>
            <a:ext cx="2338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设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殿阁大学士</a:t>
            </a:r>
            <a:endParaRPr lang="zh-CN" altLang="en-US" sz="280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1509" name="文本框 3"/>
          <p:cNvSpPr txBox="1"/>
          <p:nvPr>
            <p:custDataLst>
              <p:tags r:id="rId4"/>
            </p:custDataLst>
          </p:nvPr>
        </p:nvSpPr>
        <p:spPr>
          <a:xfrm>
            <a:off x="1540510" y="3007995"/>
            <a:ext cx="5189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职权：侍从</a:t>
            </a:r>
            <a:r>
              <a:rPr lang="zh-CN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顾问</a:t>
            </a:r>
            <a:r>
              <a:rPr lang="zh-CN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，协理奏章；</a:t>
            </a:r>
            <a:endParaRPr lang="zh-CN" altLang="zh-CN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1510" name="文本框 5"/>
          <p:cNvSpPr txBox="1"/>
          <p:nvPr>
            <p:custDataLst>
              <p:tags r:id="rId5"/>
            </p:custDataLst>
          </p:nvPr>
        </p:nvSpPr>
        <p:spPr>
          <a:xfrm>
            <a:off x="6183630" y="3007995"/>
            <a:ext cx="5683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特点：品秩低，</a:t>
            </a:r>
            <a:r>
              <a:rPr lang="zh-CN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很少</a:t>
            </a:r>
            <a:r>
              <a:rPr lang="zh-CN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参与决策。</a:t>
            </a:r>
            <a:endParaRPr lang="zh-CN" altLang="zh-CN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60040" y="3529965"/>
            <a:ext cx="3870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文渊阁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正式设立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内阁，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40510" y="3981450"/>
            <a:ext cx="77247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职权：文渊阁大学士开始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参与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机密事务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决策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77515" y="4536440"/>
            <a:ext cx="762698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10000"/>
              </a:lnSpc>
              <a:buFont typeface="+mj-ea"/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内阁“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票拟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”、皇帝“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批红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14722" name="Text Box 2"/>
          <p:cNvSpPr txBox="1"/>
          <p:nvPr/>
        </p:nvSpPr>
        <p:spPr>
          <a:xfrm>
            <a:off x="6293485" y="352425"/>
            <a:ext cx="5573395" cy="476885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</p:spPr>
        <p:txBody>
          <a:bodyPr wrap="square" lIns="0" tIns="45715" rIns="0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票拟：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秘书起草对公文的审批意见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94120" y="955040"/>
            <a:ext cx="5573395" cy="486410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批红：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领导对审批意见的认可与否</a:t>
            </a:r>
            <a:r>
              <a:rPr lang="zh-CN" altLang="en-US" sz="2800" dirty="0">
                <a:solidFill>
                  <a:srgbClr val="0033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2800" dirty="0">
              <a:solidFill>
                <a:srgbClr val="003366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60040" y="5060950"/>
            <a:ext cx="836930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10000"/>
              </a:lnSpc>
              <a:buFont typeface="+mj-ea"/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张居正任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首辅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时，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权压六部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，被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比喻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宰相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7198360" y="5708650"/>
            <a:ext cx="4669155" cy="485775"/>
          </a:xfrm>
          <a:prstGeom prst="wedgeRectCallout">
            <a:avLst>
              <a:gd name="adj1" fmla="val -5392"/>
              <a:gd name="adj2" fmla="val -78104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地位提升，出现首辅专权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0230" y="5708650"/>
            <a:ext cx="981075" cy="82423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上报奏折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1712595" y="5909310"/>
            <a:ext cx="1089025" cy="48450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4091305" y="5909310"/>
            <a:ext cx="1089025" cy="48450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871470" y="5708650"/>
            <a:ext cx="937895" cy="82423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内阁票拟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00675" y="5708650"/>
            <a:ext cx="937895" cy="82423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皇帝批红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2" grpId="1"/>
      <p:bldP spid="3" grpId="0"/>
      <p:bldP spid="3" grpId="1"/>
      <p:bldP spid="4" grpId="0"/>
      <p:bldP spid="4" grpId="1"/>
      <p:bldP spid="7" grpId="0"/>
      <p:bldP spid="7" grpId="1"/>
      <p:bldP spid="21509" grpId="0"/>
      <p:bldP spid="21509" grpId="1"/>
      <p:bldP spid="21510" grpId="0"/>
      <p:bldP spid="21510" grpId="1"/>
      <p:bldP spid="11" grpId="0"/>
      <p:bldP spid="11" grpId="1"/>
      <p:bldP spid="12" grpId="0"/>
      <p:bldP spid="12" grpId="1"/>
      <p:bldP spid="13" grpId="0"/>
      <p:bldP spid="13" grpId="1"/>
      <p:bldP spid="414722" grpId="0" animBg="1"/>
      <p:bldP spid="414722" grpId="1" animBg="1"/>
      <p:bldP spid="14" grpId="0" animBg="1"/>
      <p:bldP spid="14" grpId="1" animBg="1"/>
      <p:bldP spid="15" grpId="0"/>
      <p:bldP spid="15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（三）设内阁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208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、性质：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1835" y="1442085"/>
            <a:ext cx="5919470" cy="520700"/>
          </a:xfrm>
          <a:prstGeom prst="rect">
            <a:avLst/>
          </a:prstGeom>
          <a:noFill/>
        </p:spPr>
        <p:txBody>
          <a:bodyPr wrap="square" lIns="91435" tIns="45717" rIns="91435" bIns="45717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辅佐皇帝处理政务的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秘书机构。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196405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、特点：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810" y="2397125"/>
            <a:ext cx="1130109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非法定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中央一级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行政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或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决策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机构，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无权决策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非正式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机构，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编制为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临时性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，入阁为兼差；</a:t>
            </a:r>
            <a:endParaRPr lang="zh-CN" altLang="en-US" sz="2800" noProof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）内阁完全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受制于皇权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，难以有效制约皇权；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7050" y="3892550"/>
            <a:ext cx="922972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charset="-122"/>
                <a:sym typeface="宋体" panose="02010600030101010101" pitchFamily="2" charset="-122"/>
              </a:rPr>
              <a:t>①阁臣的升降由皇帝决定，职权的大小依皇帝旨意而定；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华文中宋" panose="02010600040101010101" charset="-122"/>
                <a:sym typeface="宋体" panose="02010600030101010101" pitchFamily="2" charset="-122"/>
              </a:rPr>
              <a:t>②票拟是否被采纳最终还得取决于皇帝的批红。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99285" y="4931410"/>
            <a:ext cx="93706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君主专制强化的产物，进一步巩固了皇权至高无上的地位。 </a:t>
            </a:r>
            <a:endParaRPr lang="zh-CN" altLang="en-US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4942840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5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、实质：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7865" y="344170"/>
            <a:ext cx="3529965" cy="20358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（三）设内阁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35889" name="Group 4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79095" y="1442085"/>
          <a:ext cx="11522710" cy="3909695"/>
        </p:xfrm>
        <a:graphic>
          <a:graphicData uri="http://schemas.openxmlformats.org/drawingml/2006/table">
            <a:tbl>
              <a:tblPr/>
              <a:tblGrid>
                <a:gridCol w="895350"/>
                <a:gridCol w="1765300"/>
                <a:gridCol w="4323080"/>
                <a:gridCol w="4538980"/>
              </a:tblGrid>
              <a:tr h="5181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宰相制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内阁制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8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相  同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59563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不同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权力来源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63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官员产生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42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职权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948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对皇权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作用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726940" y="2025650"/>
            <a:ext cx="544766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+mn-cs"/>
              </a:rPr>
              <a:t>职责都是辅助皇帝处理全国政务</a:t>
            </a:r>
            <a:endParaRPr kumimoji="0" lang="zh-CN" altLang="en-US" sz="2800" kern="1200" cap="none" spc="0" normalizeH="0" baseline="0" noProof="0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037965" y="2539683"/>
            <a:ext cx="273526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+mn-cs"/>
              </a:rPr>
              <a:t>制度赋予、法定</a:t>
            </a:r>
            <a:endParaRPr kumimoji="0" lang="zh-CN" altLang="en-US" sz="2800" kern="1200" cap="none" spc="0" normalizeH="0" baseline="0" noProof="0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8375015" y="2583498"/>
            <a:ext cx="288131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+mn-cs"/>
              </a:rPr>
              <a:t>皇帝个人信任</a:t>
            </a:r>
            <a:endParaRPr kumimoji="0" lang="zh-CN" altLang="en-US" sz="2800" kern="1200" cap="none" spc="0" normalizeH="0" baseline="0" noProof="0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3705860" y="3754120"/>
            <a:ext cx="31038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+mn-cs"/>
              </a:rPr>
              <a:t>决策权，统领百官</a:t>
            </a:r>
            <a:endParaRPr kumimoji="0" lang="zh-CN" altLang="en-US" sz="2800" kern="1200" cap="none" spc="0" normalizeH="0" baseline="0" noProof="0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7501890" y="3758565"/>
            <a:ext cx="42386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+mn-cs"/>
              </a:rPr>
              <a:t>侍从咨询为主，无决策权</a:t>
            </a:r>
            <a:endParaRPr kumimoji="1" lang="zh-CN" altLang="en-US" sz="2800" kern="1200" cap="none" spc="0" normalizeH="0" baseline="0" noProof="0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4228783" y="4696460"/>
            <a:ext cx="20574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+mn-cs"/>
              </a:rPr>
              <a:t>制约皇权</a:t>
            </a:r>
            <a:endParaRPr kumimoji="0" lang="zh-CN" altLang="en-US" sz="2800" kern="1200" cap="none" spc="0" normalizeH="0" baseline="0" noProof="0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7860665" y="4696460"/>
            <a:ext cx="352107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+mn-cs"/>
              </a:rPr>
              <a:t>君主专制强化的产物</a:t>
            </a:r>
            <a:endParaRPr kumimoji="0" lang="zh-CN" altLang="en-US" sz="2800" kern="1200" cap="none" spc="0" normalizeH="0" baseline="0" noProof="0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42385" y="3190875"/>
            <a:ext cx="3659505" cy="434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ts val="2680"/>
              </a:lnSpc>
              <a:buNone/>
            </a:pPr>
            <a:r>
              <a:rPr lang="zh-CN" altLang="en-US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选官制度选拔任命</a:t>
            </a:r>
            <a:endParaRPr lang="zh-CN" altLang="en-US" sz="28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75015" y="3234690"/>
            <a:ext cx="2445385" cy="480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ts val="2680"/>
              </a:lnSpc>
              <a:buNone/>
            </a:pPr>
            <a:r>
              <a:rPr lang="zh-CN" altLang="en-US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皇帝直接任命</a:t>
            </a:r>
            <a:endParaRPr lang="zh-CN" altLang="en-US" sz="280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5469890"/>
            <a:ext cx="11522710" cy="953135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结论：内阁首辅不同于宰相。是为皇帝提供顾问的内侍机构，而不是决策机构，是皇权专制的产物，不能对皇权起有效制约作用</a:t>
            </a:r>
            <a:endParaRPr lang="zh-CN" altLang="en-US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2" grpId="0" animBg="1"/>
      <p:bldP spid="35872" grpId="1" animBg="1"/>
      <p:bldP spid="35873" grpId="0" animBg="1"/>
      <p:bldP spid="35873" grpId="1" animBg="1"/>
      <p:bldP spid="35874" grpId="0" animBg="1"/>
      <p:bldP spid="35874" grpId="1" animBg="1"/>
      <p:bldP spid="35876" grpId="0" animBg="1"/>
      <p:bldP spid="35876" grpId="1" animBg="1"/>
      <p:bldP spid="35877" grpId="0" animBg="1"/>
      <p:bldP spid="35877" grpId="1" animBg="1"/>
      <p:bldP spid="35878" grpId="0" animBg="1"/>
      <p:bldP spid="35878" grpId="1" animBg="1"/>
      <p:bldP spid="35879" grpId="0" animBg="1"/>
      <p:bldP spid="35879" grpId="1" animBg="1"/>
      <p:bldP spid="3" grpId="0"/>
      <p:bldP spid="3" grpId="1"/>
      <p:bldP spid="4" grpId="0"/>
      <p:bldP spid="4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79095" y="904875"/>
            <a:ext cx="1124331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2021·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天津高考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·4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明初“立中书省以总天下之文治”，胡惟庸任丞相时，“生杀黜陟，或不奏径行”。朱元璋以“擅权植党”罪名诛杀胡惟庸，取消中书省。造成丞相“擅权”的根本原因是（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．丞相个人贪权揽政       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．制度导致权力失衡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．中央集权受到削弱       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．君主专制逐步强化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468610" y="1999615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80365" y="3389630"/>
            <a:ext cx="1156208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、（20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·新课标全国Ⅲ卷）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明万历年间，神宗下令工部铸钱供内府用，内阁首辅张居正“以利不胜费止之”。神宗向户部索求十万金，张居正面谏力争，“得停发太仓银十万两”。这反映出当时（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A．内阁权势强大        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B．皇权受到严重制约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C．社会经济凋敝                          D．君权相权关系紧张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0336530" y="4270375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79095" y="918210"/>
            <a:ext cx="6783705" cy="549275"/>
          </a:xfrm>
          <a:prstGeom prst="rect">
            <a:avLst/>
          </a:prstGeom>
          <a:solidFill>
            <a:srgbClr val="B83D36"/>
          </a:solidFill>
          <a:ln w="1270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5" tIns="45717" rIns="91435" bIns="45717" rtlCol="0" anchor="t">
            <a:noAutofit/>
          </a:bodyPr>
          <a:lstStyle/>
          <a:p>
            <a:pPr marR="0" algn="ctr" defTabSz="914400" fontAlgn="auto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深化拓展：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古代中国宰相制度的发展演变</a:t>
            </a:r>
            <a:endParaRPr kumimoji="0" lang="zh-CN" altLang="en-US" sz="2800" b="1" i="0" kern="1200" cap="none" spc="0" normalizeH="0" baseline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79095" y="1565910"/>
          <a:ext cx="11464290" cy="4178300"/>
        </p:xfrm>
        <a:graphic>
          <a:graphicData uri="http://schemas.openxmlformats.org/drawingml/2006/table">
            <a:tbl>
              <a:tblPr/>
              <a:tblGrid>
                <a:gridCol w="1286510"/>
                <a:gridCol w="5835015"/>
                <a:gridCol w="4342765"/>
              </a:tblGrid>
              <a:tr h="596900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朝代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措施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影响 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秦朝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汉朝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隋唐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宋朝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元朝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明初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宋体" panose="02010600030101010101" pitchFamily="2" charset="-122"/>
                      </a:endParaRPr>
                    </a:p>
                  </a:txBody>
                  <a:tcPr marL="51609" marR="51609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397885" y="2219325"/>
            <a:ext cx="2725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三公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九卿制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874635" y="2219325"/>
            <a:ext cx="3516630" cy="408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宰相制度正式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确立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3395980" y="2834640"/>
            <a:ext cx="3003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中外朝制度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7799070" y="2834640"/>
            <a:ext cx="4107815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宰相制度的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重大调整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3447415" y="3418840"/>
            <a:ext cx="3003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三省六部制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7922260" y="3418840"/>
            <a:ext cx="3394710" cy="367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宰相制度的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成熟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3447415" y="3966210"/>
            <a:ext cx="2243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二府三司制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7922260" y="3967480"/>
            <a:ext cx="3469005" cy="439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宰相制度的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衰落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3049905" y="5109845"/>
            <a:ext cx="3995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废丞相，权分六部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8449310" y="5156835"/>
            <a:ext cx="2030730" cy="474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正式废除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3282315" y="4573270"/>
            <a:ext cx="3023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中书省一省制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7955280" y="4621530"/>
            <a:ext cx="3469005" cy="439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宰相制度的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重振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4240" y="5842635"/>
            <a:ext cx="1022096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lvl="0" algn="l" defTabSz="457200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演变趋势：皇权不断加强，相权不断削弱，君主专制进一步强化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单元概览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810" y="927100"/>
            <a:ext cx="1202499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1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明朝至清朝前中期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1840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_⨹_12_96b5d"/>
              </a:rPr>
              <a:t>是统一多民族封建国家的巩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固时期，也是封建制度渐趋衰落的时期。</a:t>
            </a:r>
            <a:endParaRPr lang="zh-CN" altLang="zh-CN" sz="2800" dirty="0">
              <a:solidFill>
                <a:srgbClr val="0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2390140"/>
            <a:ext cx="5413375" cy="521970"/>
          </a:xfrm>
          <a:prstGeom prst="rect">
            <a:avLst/>
          </a:prstGeom>
          <a:solidFill>
            <a:srgbClr val="B83D36">
              <a:alpha val="9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13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讲：从明朝建立到清军入关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480" y="3336290"/>
            <a:ext cx="5801995" cy="521970"/>
          </a:xfrm>
          <a:prstGeom prst="rect">
            <a:avLst/>
          </a:prstGeom>
          <a:solidFill>
            <a:srgbClr val="B83D36">
              <a:alpha val="9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14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讲：清朝前中期的鼎盛与危机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1480" y="4283075"/>
            <a:ext cx="5802630" cy="521970"/>
          </a:xfrm>
          <a:prstGeom prst="rect">
            <a:avLst/>
          </a:prstGeom>
          <a:solidFill>
            <a:srgbClr val="B83D36">
              <a:alpha val="9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15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讲：明至清中叶的经济与文化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flipH="1">
            <a:off x="7521575" y="1447165"/>
            <a:ext cx="4420870" cy="51701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（四）宦官专权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208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、原因：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1195" y="1463675"/>
            <a:ext cx="978217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①皇帝防范内阁权重，宦官更多地得到皇帝信任；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41195" y="1964055"/>
            <a:ext cx="398780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②部分皇帝怠于政事。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252920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、表现：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79425" y="3051175"/>
            <a:ext cx="5666740" cy="952500"/>
            <a:chOff x="755" y="4805"/>
            <a:chExt cx="8924" cy="1500"/>
          </a:xfrm>
        </p:grpSpPr>
        <p:sp>
          <p:nvSpPr>
            <p:cNvPr id="11" name="文本框 10"/>
            <p:cNvSpPr txBox="1"/>
            <p:nvPr/>
          </p:nvSpPr>
          <p:spPr>
            <a:xfrm>
              <a:off x="755" y="4805"/>
              <a:ext cx="1545" cy="150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上报奏折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2446" y="5114"/>
              <a:ext cx="1715" cy="88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6141" y="5216"/>
              <a:ext cx="1715" cy="88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307" y="4805"/>
              <a:ext cx="1477" cy="150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内阁票拟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203" y="4805"/>
              <a:ext cx="1477" cy="150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皇帝</a:t>
              </a:r>
              <a:r>
                <a:rPr lang="zh-CN" altLang="en-US" sz="28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批红</a:t>
              </a:r>
              <a:endPara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67145" y="3293745"/>
            <a:ext cx="1315085" cy="51371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司礼监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8129270" y="2806065"/>
            <a:ext cx="2383155" cy="603250"/>
          </a:xfrm>
          <a:prstGeom prst="wedgeRectCallout">
            <a:avLst>
              <a:gd name="adj1" fmla="val -69291"/>
              <a:gd name="adj2" fmla="val 6063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辅助皇帝批红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8129270" y="3488055"/>
            <a:ext cx="2383155" cy="603250"/>
          </a:xfrm>
          <a:prstGeom prst="wedgeRectCallout">
            <a:avLst>
              <a:gd name="adj1" fmla="val -72435"/>
              <a:gd name="adj2" fmla="val -447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掌握特务机构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095" y="4086225"/>
            <a:ext cx="1060640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①获得了协助甚至代理皇帝批红的权力，中枢决策过程发生异变；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②负责提督东厂、西厂和控制锦衣卫，官员的言行进行监视、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侦查，有权逮捕、施刑。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9458" name="Picture 2" descr="C:\Users\Administrator\Desktop\所需图片\明清\新建文件夹\微信图片_20201015100125_副本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10000"/>
          </a:blip>
          <a:srcRect l="39149" b="177"/>
          <a:stretch>
            <a:fillRect/>
          </a:stretch>
        </p:blipFill>
        <p:spPr bwMode="auto">
          <a:xfrm>
            <a:off x="9992360" y="3872865"/>
            <a:ext cx="2199640" cy="2819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图片 105"/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0025"/>
          <a:stretch>
            <a:fillRect/>
          </a:stretch>
        </p:blipFill>
        <p:spPr>
          <a:xfrm>
            <a:off x="8978265" y="648970"/>
            <a:ext cx="3074670" cy="2125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379095" y="557339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、实质：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88820" y="5663565"/>
            <a:ext cx="3940175" cy="447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278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君主专制强化的产物。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9095" y="6095365"/>
            <a:ext cx="182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88820" y="6176010"/>
            <a:ext cx="6096000" cy="447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27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导致政治日益黑暗，社会矛盾加剧。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 animBg="1"/>
      <p:bldP spid="7" grpId="1" animBg="1"/>
      <p:bldP spid="9" grpId="0" animBg="1"/>
      <p:bldP spid="9" grpId="1" animBg="1"/>
      <p:bldP spid="18" grpId="0" animBg="1"/>
      <p:bldP spid="18" grpId="1" animBg="1"/>
      <p:bldP spid="10" grpId="0"/>
      <p:bldP spid="10" grpId="1"/>
      <p:bldP spid="13" grpId="0"/>
      <p:bldP spid="13" grpId="1"/>
      <p:bldP spid="16" grpId="0"/>
      <p:bldP spid="16" grpId="1"/>
      <p:bldP spid="21" grpId="0"/>
      <p:bldP spid="21" grpId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（四）宦官专权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1" name="流程图: 可选过程 30"/>
          <p:cNvSpPr/>
          <p:nvPr>
            <p:custDataLst>
              <p:tags r:id="rId3"/>
            </p:custDataLst>
          </p:nvPr>
        </p:nvSpPr>
        <p:spPr>
          <a:xfrm>
            <a:off x="379095" y="1442085"/>
            <a:ext cx="11410315" cy="1855470"/>
          </a:xfrm>
          <a:prstGeom prst="flowChartAlternateProcess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明代内阁和司礼监所分配的权力是动态的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有利于皇权的稳固与政治的稳定，但同时，开启了明代宦官擅权与明代“党争”的开端，决定了明代政治的走向。</a:t>
            </a:r>
            <a:endParaRPr lang="en-US" altLang="zh-CN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据刘晓东：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监阁共理与相权游移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明代监阁体制探赜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endParaRPr lang="en-US" altLang="zh-CN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91160" y="3429000"/>
            <a:ext cx="7579360" cy="5219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numCol="1" spcCol="0" rtlCol="0" fromWordArt="0" anchor="t" anchorCtr="0" forceAA="0" compatLnSpc="1">
            <a:sp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charset="0"/>
              <a:buChar char="p"/>
              <a:defRPr/>
            </a:pPr>
            <a:r>
              <a:rPr lang="zh-CN" altLang="en-US" sz="2800" b="1" kern="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皇帝</a:t>
            </a:r>
            <a:r>
              <a:rPr lang="zh-CN" altLang="en-US" sz="2800" kern="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信任内阁时，内阁权重，出现</a:t>
            </a:r>
            <a:r>
              <a:rPr lang="zh-CN" altLang="en-US" sz="2800" b="1" kern="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首辅专权</a:t>
            </a:r>
            <a:endParaRPr lang="zh-CN" altLang="en-US" sz="2800" b="1" kern="0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9095" y="4082415"/>
            <a:ext cx="7932420" cy="52197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charset="0"/>
              <a:buChar char="p"/>
              <a:defRPr/>
            </a:pPr>
            <a:r>
              <a:rPr lang="zh-CN" altLang="en-US" sz="2800" b="1" kern="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皇帝</a:t>
            </a:r>
            <a:r>
              <a:rPr lang="zh-CN" altLang="en-US" sz="2800" kern="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信任宦官时，司礼监权重，出现</a:t>
            </a:r>
            <a:r>
              <a:rPr lang="zh-CN" altLang="en-US" sz="2800" b="1" kern="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宦官专权</a:t>
            </a:r>
            <a:endParaRPr lang="zh-CN" altLang="en-US" sz="2800" b="1" kern="0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0910" y="3919855"/>
            <a:ext cx="4911090" cy="2775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1"/>
          <p:cNvSpPr txBox="1"/>
          <p:nvPr/>
        </p:nvSpPr>
        <p:spPr>
          <a:xfrm>
            <a:off x="462915" y="4831080"/>
            <a:ext cx="6475730" cy="953135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明朝政治制度的变化是加强皇权的产物，是封建制度走向衰落的表现和结果。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5905" y="3429000"/>
            <a:ext cx="1150112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、（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2014·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全国Ⅱ卷，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27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明初废丞相、设顾问性质的内阁大学士，严防权臣乱政。明朝中后期严嵩、张居正等内阁首辅操作朝政，权倾一时。这表明（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皇权渐趋衰弱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B.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君主集权加强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内阁取代六部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C.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首辅权力失控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780" y="803275"/>
            <a:ext cx="11648440" cy="23063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、(2017·课标全国Ⅱ，27)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明初朱元璋严禁宦官读书识字，但中后期宦官读书识字逐渐制度化，士大夫甚至有针对性地编纂适合宦官学习的读本。由此可以推知，明代中后期（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A.中枢决策过程发生异变	    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B.皇帝权力日趋衰落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C.内阁议政功能已经丧失	    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D.宦官掌握决策权力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218420" y="186055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345420" y="4225925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（五）科举制发展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2" name="图片 101"/>
          <p:cNvPicPr/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93" b="4296"/>
          <a:stretch>
            <a:fillRect/>
          </a:stretch>
        </p:blipFill>
        <p:spPr>
          <a:xfrm>
            <a:off x="7235190" y="109220"/>
            <a:ext cx="4706620" cy="6249670"/>
          </a:xfrm>
          <a:prstGeom prst="rect">
            <a:avLst/>
          </a:prstGeom>
          <a:noFill/>
          <a:ln w="12700" cmpd="sng">
            <a:solidFill>
              <a:srgbClr val="C06057"/>
            </a:solidFill>
            <a:prstDash val="solid"/>
          </a:ln>
          <a:effectLst>
            <a:softEdge rad="12700"/>
          </a:effectLst>
        </p:spPr>
      </p:pic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306705" y="1532255"/>
            <a:ext cx="1630680" cy="2114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anose="020F0502020204030204" charset="0"/>
              </a:defRPr>
            </a:lvl1pPr>
            <a:lvl2pPr marL="685800" indent="-228600" algn="l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anose="020F0502020204030204" charset="0"/>
              </a:defRPr>
            </a:lvl2pPr>
            <a:lvl3pPr marL="1143000" indent="-228600" algn="l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anose="020F0502020204030204" charset="0"/>
              </a:defRPr>
            </a:lvl3pPr>
            <a:lvl4pPr marL="1600200" indent="-228600" algn="l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charset="0"/>
              </a:defRPr>
            </a:lvl4pPr>
            <a:lvl5pPr marL="2057400" indent="-228600" algn="l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anose="020F0502020204030204" charset="0"/>
              </a:defRPr>
            </a:lvl5pPr>
          </a:lstStyle>
          <a:p>
            <a:pPr marL="0" lvl="0" indent="0"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b="1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b="1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、定制：</a:t>
            </a:r>
            <a:endParaRPr lang="zh-CN" altLang="en-US" b="1">
              <a:solidFill>
                <a:srgbClr val="C00000"/>
              </a:solidFill>
              <a:uFillTx/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  <a:p>
            <a:pPr marL="0" lvl="0" indent="0"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b="1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b="1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、生源：</a:t>
            </a:r>
            <a:endParaRPr lang="zh-CN" altLang="en-US" b="1">
              <a:solidFill>
                <a:srgbClr val="C00000"/>
              </a:solidFill>
              <a:uFillTx/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  <a:p>
            <a:pPr marL="0" lvl="0" indent="0"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b="1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b="1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、内容：</a:t>
            </a:r>
            <a:endParaRPr lang="zh-CN" altLang="en-US" b="1">
              <a:solidFill>
                <a:srgbClr val="C00000"/>
              </a:solidFill>
              <a:uFillTx/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  <a:p>
            <a:pPr marL="0" lvl="0" indent="0"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b="1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b="1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、形式：</a:t>
            </a:r>
            <a:endParaRPr lang="zh-CN" altLang="en-US" b="1">
              <a:solidFill>
                <a:srgbClr val="C00000"/>
              </a:solidFill>
              <a:uFillTx/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1985010" y="1522095"/>
            <a:ext cx="6373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科举考试分为乡试、会试与殿试三级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904365" y="2044065"/>
            <a:ext cx="5690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主要是国子监和府州县学的学生等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985010" y="2566035"/>
            <a:ext cx="4042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从四书五经中命题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985010" y="3168015"/>
            <a:ext cx="224409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八股取士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8460" y="3705225"/>
            <a:ext cx="6768465" cy="2676525"/>
          </a:xfrm>
          <a:prstGeom prst="rect">
            <a:avLst/>
          </a:prstGeom>
          <a:noFill/>
          <a:ln w="12700" cmpd="sng"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八股取士：明代成化（明宪宗）以后，用排偶文体阐发经义的科举考试之法。每篇由破题、承题、起讲、入题、出题、起股、中股、后股、束股、落下十个部分组成，格式严格，内容空泛，严重束缚了学子的思想与才华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  <p:bldP spid="18" grpId="1"/>
      <p:bldP spid="21" grpId="0"/>
      <p:bldP spid="21" grpId="1"/>
      <p:bldP spid="9" grpId="0"/>
      <p:bldP spid="9" grpId="1"/>
      <p:bldP spid="23" grpId="0"/>
      <p:bldP spid="23" grpId="1"/>
      <p:bldP spid="11" grpId="0"/>
      <p:bldP spid="11" grpId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（五）科举制发展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3"/>
          <p:cNvSpPr txBox="1"/>
          <p:nvPr>
            <p:custDataLst>
              <p:tags r:id="rId3"/>
            </p:custDataLst>
          </p:nvPr>
        </p:nvSpPr>
        <p:spPr>
          <a:xfrm>
            <a:off x="379095" y="1442085"/>
            <a:ext cx="11382375" cy="2581910"/>
          </a:xfrm>
          <a:prstGeom prst="rect">
            <a:avLst/>
          </a:prstGeom>
          <a:noFill/>
          <a:ln w="12700" cmpd="sng">
            <a:solidFill>
              <a:srgbClr val="E07C83"/>
            </a:solidFill>
            <a:prstDash val="sysDot"/>
          </a:ln>
        </p:spPr>
        <p:txBody>
          <a:bodyPr wrap="square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材料：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1397年明朝科举考试录取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进士52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全是南方人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，北方举人全数落选。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北方举人强烈不满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，纷纷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指责主考官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自己是南人，就包庇南人压抑北人。朱元璋派人复查，结果是主考官并未舞弊违法，史称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“南北榜争”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。1425年，明朝实行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按地域调配进士名额的制度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，规定“南六十，北四十”。这一制度后来被清朝继承沿用。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——林白、朱梅苏著《中国科举史话》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79095" y="4140835"/>
            <a:ext cx="7700645" cy="521970"/>
          </a:xfrm>
          <a:prstGeom prst="rect">
            <a:avLst/>
          </a:prstGeom>
          <a:solidFill>
            <a:srgbClr val="B83D36"/>
          </a:solidFill>
          <a:ln w="1270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思考：结合所学说说你对</a:t>
            </a:r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南北榜争</a:t>
            </a:r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的认识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175" y="4779645"/>
            <a:ext cx="1168590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①“南北榜争”反映了经济文化重心南移背景下，科举录取的公平性问题；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②明朝最终按地域分配进士名额的做法，有利于笼络北方士人，缓和矛盾，巩固明朝统治，为后世借鉴。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（六）其他制度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8460" y="1442085"/>
          <a:ext cx="11443970" cy="485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715"/>
                <a:gridCol w="10422255"/>
              </a:tblGrid>
              <a:tr h="13449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地方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军事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697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监察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973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考核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57325" y="1442085"/>
            <a:ext cx="9735185" cy="478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spc="15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 spc="15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废行省</a:t>
            </a:r>
            <a:r>
              <a:rPr lang="zh-CN" altLang="en-US" sz="2800" spc="15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 spc="15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设三司，</a:t>
            </a:r>
            <a:r>
              <a:rPr lang="zh-CN" altLang="en-US" sz="2800" spc="15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三司互不统属，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直接对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朝廷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负责；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7325" y="1871980"/>
            <a:ext cx="6096000" cy="478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spc="-15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②省格局未变，地方为省、符、县三级；</a:t>
            </a:r>
            <a:endParaRPr lang="zh-CN" altLang="en-US" sz="2800" spc="-15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7325" y="2301875"/>
            <a:ext cx="9841865" cy="478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spc="15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③后各省派出</a:t>
            </a:r>
            <a:r>
              <a:rPr lang="zh-CN" altLang="en-US" sz="2800" spc="15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巡抚、巡按</a:t>
            </a:r>
            <a:r>
              <a:rPr lang="zh-CN" altLang="en-US" sz="2800" spc="15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总揽</a:t>
            </a:r>
            <a:r>
              <a:rPr lang="zh-CN" altLang="en-US" sz="2800" spc="15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一省之权，</a:t>
            </a:r>
            <a:r>
              <a:rPr lang="zh-CN" altLang="en-US" sz="2800" spc="15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提高</a:t>
            </a:r>
            <a:r>
              <a:rPr lang="zh-CN" altLang="en-US" sz="2800" spc="15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行政效率。</a:t>
            </a:r>
            <a:endParaRPr lang="zh-CN" altLang="en-US" sz="2800" spc="15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7694930" y="819785"/>
            <a:ext cx="2620010" cy="485775"/>
          </a:xfrm>
          <a:prstGeom prst="wedgeRectCallout">
            <a:avLst>
              <a:gd name="adj1" fmla="val 2169"/>
              <a:gd name="adj2" fmla="val 89215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加强中央集权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7810" y="2826385"/>
            <a:ext cx="6697345" cy="447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27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设五军都督府，调兵和军官任免归兵部。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7325" y="3268980"/>
            <a:ext cx="100844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①中央：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改御史台为都察院，罢谏院，设六科给事中，成为六部的独立监察机构，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科道并立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7325" y="4086225"/>
            <a:ext cx="102660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②地方：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设十三道巡按御史和各省提刑按察司，同时设督抚，形成地方三重临察网络。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56690" y="5039360"/>
            <a:ext cx="10265410" cy="447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27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①考满：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官员任职期满的考核；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57325" y="5487035"/>
            <a:ext cx="10194290" cy="803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27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②考察：分外省官员的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朝觐考察和京官的京察，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重在查处官员的贪、酷和不作为。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3" grpId="1"/>
      <p:bldP spid="4" grpId="0"/>
      <p:bldP spid="4" grpId="1"/>
      <p:bldP spid="5" grpId="0"/>
      <p:bldP spid="5" grpId="1"/>
      <p:bldP spid="17" grpId="0" animBg="1"/>
      <p:bldP spid="17" grpId="1" animBg="1"/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（六）其他制度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8460" y="1442085"/>
          <a:ext cx="11443970" cy="514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715"/>
                <a:gridCol w="10422255"/>
              </a:tblGrid>
              <a:tr h="850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户籍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76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赋役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基层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845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法律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759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教化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救济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459230" y="1370965"/>
            <a:ext cx="103625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职业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定户籍，分民籍、军籍、匠籍等，户籍册称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黄册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黄册（徭役）和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鱼鳞图册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（田赋）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互为补充，还推行户帖制度。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9230" y="2253615"/>
            <a:ext cx="102654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明初：分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夏税、秋粮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两次征收，所征主要是米麦实物；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正统年间：江南部分税粮折银征收送赴北京，称“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金花银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明中后期：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一条鞭法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（赋役合并，一概折银）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1459137" y="3637396"/>
            <a:ext cx="755229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里甲制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；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王守仁推行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十家牌法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9230" y="4159250"/>
            <a:ext cx="10053320" cy="958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①以唐律为蓝本制定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《大明律》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ts val="3380"/>
              </a:lnSpc>
            </a:pP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②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在司法实践中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重视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例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，重修《问刑条例》，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律例合编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9065" y="5071110"/>
            <a:ext cx="101841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乡约</a:t>
            </a:r>
            <a:r>
              <a:rPr 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宣讲明太祖的“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六谕</a:t>
            </a:r>
            <a:r>
              <a:rPr 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”，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逐渐带有强制力</a:t>
            </a:r>
            <a:r>
              <a:rPr 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②儒士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引用《大明律》</a:t>
            </a:r>
            <a:r>
              <a:rPr 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解释六谕，不遵乡约要受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处罚</a:t>
            </a:r>
            <a:r>
              <a:rPr 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，甚至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治罪</a:t>
            </a:r>
            <a:r>
              <a:rPr 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en-US" altLang="en-US" sz="2800">
              <a:solidFill>
                <a:sysClr val="windowText" lastClr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20935" y="5117465"/>
            <a:ext cx="170370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约律融合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9230" y="6097905"/>
            <a:ext cx="100526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设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专门机构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（养济院）；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慈善组织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开始兴起，出现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慈善机构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5" grpId="0"/>
      <p:bldP spid="15" grpId="1"/>
      <p:bldP spid="7" grpId="0"/>
      <p:bldP spid="7" grpId="1"/>
      <p:bldP spid="9" grpId="0"/>
      <p:bldP spid="9" grpId="1"/>
      <p:bldP spid="10" grpId="0" animBg="1"/>
      <p:bldP spid="10" grpId="1" animBg="1"/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79095" y="929640"/>
            <a:ext cx="1156335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、(2016·全国Ⅰ卷)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明初废行省，地方分设三司，分别掌管一地民政与财政、司法、军事，直属六部。明中叶以后，皇帝临时派遣的巡抚逐渐演变为三司之上的地方最高行政长官。这一变化有助于（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A.扩大地方行政权力  	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B.提高地方行政效率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C.削弱六部的权限  	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D.缓解中央与地方的对立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0367010" y="202311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79095" y="3235960"/>
            <a:ext cx="1132459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（2021·湖北高考·4）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明代继承前代“以例辅律”的传统。律一经颁行，即成定制，因而难以应对不断出现的新问题，故朝廷不得不大量增补各类“例”以维护社会正常秩序，甚至将六部办定的“成案”提升为“现行则例”。此举（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A．提升了社会治理的能力             B．杜绝了司法腐败的可能</a:t>
            </a:r>
            <a:endParaRPr 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C．确保了审判结果的公正             D．导致了社会矛盾的激化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0367010" y="4518025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430" y="819785"/>
            <a:ext cx="1141539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(2021·新课标全国II卷高考·27)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明代，在浙江桐乡县，地方官员若出身进士，当地的秀才就“不胜谄事”，若出身举人，便随意提出要求，“苟不如意， 便加词色犯之”。这现象反映出(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)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A.官员士绅之间关系紧张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B.士人舆论左右地方政事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C.出身等级决定行政能力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D.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科考功名影响官员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威望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416540" y="1740535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3308985"/>
            <a:ext cx="1156335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2022·</a:t>
            </a:r>
            <a:r>
              <a:rPr 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湖北高考）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代不少士子凭借记诵时文范文应试，而不注重阅读儒家经典。正德年间，官员徐文溥上奏：“近时时文流布四方，书肆资之以贾利，士子假此以侥幸，宜加痛革……其书坊刊刻一应时文，悉宜烧毁，不得鬻贩。”该奏疏主要针对的现象是</a:t>
            </a:r>
            <a:endParaRPr 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．士子应考投机取巧</a:t>
            </a:r>
            <a:r>
              <a:rPr 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B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．书商刊刻时文牟利</a:t>
            </a:r>
            <a:endParaRPr 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．儒学正统地位动摇</a:t>
            </a:r>
            <a:r>
              <a:rPr 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D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．八股文体日益僵化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416540" y="480060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（一）海疆形势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69545" y="1442085"/>
            <a:ext cx="745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、海上交通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——郑和下西洋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1405—1433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endParaRPr lang="zh-CN" altLang="en-US" sz="2800" b="1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0925" y="1964055"/>
            <a:ext cx="6060440" cy="4526280"/>
            <a:chOff x="9655" y="3093"/>
            <a:chExt cx="9544" cy="7128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b="22278"/>
            <a:stretch>
              <a:fillRect/>
            </a:stretch>
          </p:blipFill>
          <p:spPr bwMode="auto">
            <a:xfrm>
              <a:off x="9655" y="3093"/>
              <a:ext cx="9545" cy="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6" name="Text Box 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655" y="8915"/>
              <a:ext cx="9248" cy="1307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西洋：指现在文莱以西的东南亚、印度洋及沿岸一带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tretch>
            <a:fillRect/>
          </a:stretch>
        </p:blipFill>
        <p:spPr bwMode="auto">
          <a:xfrm flipH="1">
            <a:off x="8631555" y="-45085"/>
            <a:ext cx="3560445" cy="26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0" y="1964055"/>
            <a:ext cx="234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）目的：</a:t>
            </a:r>
            <a:endParaRPr lang="zh-CN" altLang="en-US" sz="2800" b="1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8460" y="2434590"/>
            <a:ext cx="602234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①政治：为宣扬国威，加强与海外诸国的联系；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②经济：满足统治者对异域珍宝特产的需求，拓展海外贸易。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92930" y="3898900"/>
            <a:ext cx="173799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朝贡贸易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  <p:bldP spid="18" grpId="1"/>
      <p:bldP spid="5" grpId="0"/>
      <p:bldP spid="5" grpId="1"/>
      <p:bldP spid="7" grpId="0"/>
      <p:bldP spid="7" grpId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6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gradFill rotWithShape="1">
            <a:gsLst>
              <a:gs pos="0">
                <a:srgbClr val="F55D38">
                  <a:alpha val="66000"/>
                </a:srgbClr>
              </a:gs>
              <a:gs pos="99000">
                <a:srgbClr val="BE1D15"/>
              </a:gs>
              <a:gs pos="53000">
                <a:srgbClr val="DC2414">
                  <a:alpha val="9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14" name="Freeform 8111"/>
          <p:cNvSpPr/>
          <p:nvPr/>
        </p:nvSpPr>
        <p:spPr bwMode="auto">
          <a:xfrm>
            <a:off x="6610985" y="923925"/>
            <a:ext cx="4058920" cy="1089660"/>
          </a:xfrm>
          <a:custGeom>
            <a:avLst/>
            <a:gdLst>
              <a:gd name="T0" fmla="*/ 1897 w 3772"/>
              <a:gd name="T1" fmla="*/ 1339 h 1451"/>
              <a:gd name="T2" fmla="*/ 2254 w 3772"/>
              <a:gd name="T3" fmla="*/ 1348 h 1451"/>
              <a:gd name="T4" fmla="*/ 2377 w 3772"/>
              <a:gd name="T5" fmla="*/ 1303 h 1451"/>
              <a:gd name="T6" fmla="*/ 2305 w 3772"/>
              <a:gd name="T7" fmla="*/ 1260 h 1451"/>
              <a:gd name="T8" fmla="*/ 2670 w 3772"/>
              <a:gd name="T9" fmla="*/ 1272 h 1451"/>
              <a:gd name="T10" fmla="*/ 3306 w 3772"/>
              <a:gd name="T11" fmla="*/ 1283 h 1451"/>
              <a:gd name="T12" fmla="*/ 3051 w 3772"/>
              <a:gd name="T13" fmla="*/ 1313 h 1451"/>
              <a:gd name="T14" fmla="*/ 3237 w 3772"/>
              <a:gd name="T15" fmla="*/ 1351 h 1451"/>
              <a:gd name="T16" fmla="*/ 3352 w 3772"/>
              <a:gd name="T17" fmla="*/ 1271 h 1451"/>
              <a:gd name="T18" fmla="*/ 3255 w 3772"/>
              <a:gd name="T19" fmla="*/ 1223 h 1451"/>
              <a:gd name="T20" fmla="*/ 3472 w 3772"/>
              <a:gd name="T21" fmla="*/ 1221 h 1451"/>
              <a:gd name="T22" fmla="*/ 3400 w 3772"/>
              <a:gd name="T23" fmla="*/ 1186 h 1451"/>
              <a:gd name="T24" fmla="*/ 3366 w 3772"/>
              <a:gd name="T25" fmla="*/ 1165 h 1451"/>
              <a:gd name="T26" fmla="*/ 3270 w 3772"/>
              <a:gd name="T27" fmla="*/ 1116 h 1451"/>
              <a:gd name="T28" fmla="*/ 3314 w 3772"/>
              <a:gd name="T29" fmla="*/ 1057 h 1451"/>
              <a:gd name="T30" fmla="*/ 3200 w 3772"/>
              <a:gd name="T31" fmla="*/ 1018 h 1451"/>
              <a:gd name="T32" fmla="*/ 3143 w 3772"/>
              <a:gd name="T33" fmla="*/ 1007 h 1451"/>
              <a:gd name="T34" fmla="*/ 3183 w 3772"/>
              <a:gd name="T35" fmla="*/ 985 h 1451"/>
              <a:gd name="T36" fmla="*/ 3091 w 3772"/>
              <a:gd name="T37" fmla="*/ 928 h 1451"/>
              <a:gd name="T38" fmla="*/ 3174 w 3772"/>
              <a:gd name="T39" fmla="*/ 880 h 1451"/>
              <a:gd name="T40" fmla="*/ 2959 w 3772"/>
              <a:gd name="T41" fmla="*/ 813 h 1451"/>
              <a:gd name="T42" fmla="*/ 3087 w 3772"/>
              <a:gd name="T43" fmla="*/ 762 h 1451"/>
              <a:gd name="T44" fmla="*/ 3186 w 3772"/>
              <a:gd name="T45" fmla="*/ 705 h 1451"/>
              <a:gd name="T46" fmla="*/ 3377 w 3772"/>
              <a:gd name="T47" fmla="*/ 672 h 1451"/>
              <a:gd name="T48" fmla="*/ 3091 w 3772"/>
              <a:gd name="T49" fmla="*/ 609 h 1451"/>
              <a:gd name="T50" fmla="*/ 3203 w 3772"/>
              <a:gd name="T51" fmla="*/ 565 h 1451"/>
              <a:gd name="T52" fmla="*/ 3114 w 3772"/>
              <a:gd name="T53" fmla="*/ 513 h 1451"/>
              <a:gd name="T54" fmla="*/ 3036 w 3772"/>
              <a:gd name="T55" fmla="*/ 398 h 1451"/>
              <a:gd name="T56" fmla="*/ 3303 w 3772"/>
              <a:gd name="T57" fmla="*/ 335 h 1451"/>
              <a:gd name="T58" fmla="*/ 2326 w 3772"/>
              <a:gd name="T59" fmla="*/ 246 h 1451"/>
              <a:gd name="T60" fmla="*/ 1636 w 3772"/>
              <a:gd name="T61" fmla="*/ 239 h 1451"/>
              <a:gd name="T62" fmla="*/ 1683 w 3772"/>
              <a:gd name="T63" fmla="*/ 184 h 1451"/>
              <a:gd name="T64" fmla="*/ 1444 w 3772"/>
              <a:gd name="T65" fmla="*/ 171 h 1451"/>
              <a:gd name="T66" fmla="*/ 1598 w 3772"/>
              <a:gd name="T67" fmla="*/ 150 h 1451"/>
              <a:gd name="T68" fmla="*/ 1532 w 3772"/>
              <a:gd name="T69" fmla="*/ 115 h 1451"/>
              <a:gd name="T70" fmla="*/ 1431 w 3772"/>
              <a:gd name="T71" fmla="*/ 129 h 1451"/>
              <a:gd name="T72" fmla="*/ 1433 w 3772"/>
              <a:gd name="T73" fmla="*/ 92 h 1451"/>
              <a:gd name="T74" fmla="*/ 1129 w 3772"/>
              <a:gd name="T75" fmla="*/ 114 h 1451"/>
              <a:gd name="T76" fmla="*/ 1313 w 3772"/>
              <a:gd name="T77" fmla="*/ 75 h 1451"/>
              <a:gd name="T78" fmla="*/ 1510 w 3772"/>
              <a:gd name="T79" fmla="*/ 1 h 1451"/>
              <a:gd name="T80" fmla="*/ 1184 w 3772"/>
              <a:gd name="T81" fmla="*/ 93 h 1451"/>
              <a:gd name="T82" fmla="*/ 842 w 3772"/>
              <a:gd name="T83" fmla="*/ 83 h 1451"/>
              <a:gd name="T84" fmla="*/ 788 w 3772"/>
              <a:gd name="T85" fmla="*/ 127 h 1451"/>
              <a:gd name="T86" fmla="*/ 791 w 3772"/>
              <a:gd name="T87" fmla="*/ 173 h 1451"/>
              <a:gd name="T88" fmla="*/ 625 w 3772"/>
              <a:gd name="T89" fmla="*/ 228 h 1451"/>
              <a:gd name="T90" fmla="*/ 490 w 3772"/>
              <a:gd name="T91" fmla="*/ 241 h 1451"/>
              <a:gd name="T92" fmla="*/ 298 w 3772"/>
              <a:gd name="T93" fmla="*/ 324 h 1451"/>
              <a:gd name="T94" fmla="*/ 293 w 3772"/>
              <a:gd name="T95" fmla="*/ 380 h 1451"/>
              <a:gd name="T96" fmla="*/ 192 w 3772"/>
              <a:gd name="T97" fmla="*/ 461 h 1451"/>
              <a:gd name="T98" fmla="*/ 222 w 3772"/>
              <a:gd name="T99" fmla="*/ 509 h 1451"/>
              <a:gd name="T100" fmla="*/ 139 w 3772"/>
              <a:gd name="T101" fmla="*/ 815 h 1451"/>
              <a:gd name="T102" fmla="*/ 141 w 3772"/>
              <a:gd name="T103" fmla="*/ 919 h 1451"/>
              <a:gd name="T104" fmla="*/ 204 w 3772"/>
              <a:gd name="T105" fmla="*/ 1052 h 1451"/>
              <a:gd name="T106" fmla="*/ 308 w 3772"/>
              <a:gd name="T107" fmla="*/ 1133 h 1451"/>
              <a:gd name="T108" fmla="*/ 389 w 3772"/>
              <a:gd name="T109" fmla="*/ 1160 h 1451"/>
              <a:gd name="T110" fmla="*/ 386 w 3772"/>
              <a:gd name="T111" fmla="*/ 1238 h 1451"/>
              <a:gd name="T112" fmla="*/ 918 w 3772"/>
              <a:gd name="T113" fmla="*/ 1373 h 1451"/>
              <a:gd name="T114" fmla="*/ 956 w 3772"/>
              <a:gd name="T115" fmla="*/ 1335 h 1451"/>
              <a:gd name="T116" fmla="*/ 1199 w 3772"/>
              <a:gd name="T117" fmla="*/ 1351 h 1451"/>
              <a:gd name="T118" fmla="*/ 1354 w 3772"/>
              <a:gd name="T119" fmla="*/ 1333 h 1451"/>
              <a:gd name="T120" fmla="*/ 1290 w 3772"/>
              <a:gd name="T121" fmla="*/ 1354 h 1451"/>
              <a:gd name="T122" fmla="*/ 1533 w 3772"/>
              <a:gd name="T123" fmla="*/ 1379 h 1451"/>
              <a:gd name="T124" fmla="*/ 1661 w 3772"/>
              <a:gd name="T125" fmla="*/ 1383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2" h="1451">
                <a:moveTo>
                  <a:pt x="1883" y="1394"/>
                </a:moveTo>
                <a:cubicBezTo>
                  <a:pt x="1910" y="1393"/>
                  <a:pt x="1928" y="1390"/>
                  <a:pt x="1922" y="1389"/>
                </a:cubicBezTo>
                <a:cubicBezTo>
                  <a:pt x="1913" y="1387"/>
                  <a:pt x="1913" y="1387"/>
                  <a:pt x="1921" y="1386"/>
                </a:cubicBezTo>
                <a:cubicBezTo>
                  <a:pt x="1927" y="1386"/>
                  <a:pt x="1928" y="1385"/>
                  <a:pt x="1925" y="1382"/>
                </a:cubicBezTo>
                <a:cubicBezTo>
                  <a:pt x="1922" y="1380"/>
                  <a:pt x="1927" y="1379"/>
                  <a:pt x="1944" y="1378"/>
                </a:cubicBezTo>
                <a:cubicBezTo>
                  <a:pt x="2003" y="1376"/>
                  <a:pt x="2075" y="1370"/>
                  <a:pt x="2068" y="1368"/>
                </a:cubicBezTo>
                <a:cubicBezTo>
                  <a:pt x="2063" y="1367"/>
                  <a:pt x="2045" y="1368"/>
                  <a:pt x="2028" y="1369"/>
                </a:cubicBezTo>
                <a:cubicBezTo>
                  <a:pt x="1992" y="1373"/>
                  <a:pt x="1932" y="1370"/>
                  <a:pt x="1930" y="1365"/>
                </a:cubicBezTo>
                <a:cubicBezTo>
                  <a:pt x="1929" y="1363"/>
                  <a:pt x="1916" y="1362"/>
                  <a:pt x="1897" y="1363"/>
                </a:cubicBezTo>
                <a:cubicBezTo>
                  <a:pt x="1870" y="1364"/>
                  <a:pt x="1867" y="1363"/>
                  <a:pt x="1880" y="1361"/>
                </a:cubicBezTo>
                <a:cubicBezTo>
                  <a:pt x="1900" y="1356"/>
                  <a:pt x="1943" y="1354"/>
                  <a:pt x="1960" y="1356"/>
                </a:cubicBezTo>
                <a:cubicBezTo>
                  <a:pt x="1998" y="1362"/>
                  <a:pt x="2015" y="1364"/>
                  <a:pt x="2019" y="1363"/>
                </a:cubicBezTo>
                <a:cubicBezTo>
                  <a:pt x="2022" y="1362"/>
                  <a:pt x="2014" y="1360"/>
                  <a:pt x="2002" y="1359"/>
                </a:cubicBezTo>
                <a:cubicBezTo>
                  <a:pt x="1989" y="1357"/>
                  <a:pt x="1969" y="1354"/>
                  <a:pt x="1957" y="1352"/>
                </a:cubicBezTo>
                <a:cubicBezTo>
                  <a:pt x="1945" y="1349"/>
                  <a:pt x="1928" y="1348"/>
                  <a:pt x="1920" y="1347"/>
                </a:cubicBezTo>
                <a:cubicBezTo>
                  <a:pt x="1907" y="1347"/>
                  <a:pt x="1889" y="1340"/>
                  <a:pt x="1897" y="1339"/>
                </a:cubicBezTo>
                <a:cubicBezTo>
                  <a:pt x="1914" y="1336"/>
                  <a:pt x="1964" y="1337"/>
                  <a:pt x="1970" y="1340"/>
                </a:cubicBezTo>
                <a:cubicBezTo>
                  <a:pt x="1975" y="1342"/>
                  <a:pt x="1987" y="1346"/>
                  <a:pt x="1997" y="1347"/>
                </a:cubicBezTo>
                <a:cubicBezTo>
                  <a:pt x="2007" y="1349"/>
                  <a:pt x="2020" y="1352"/>
                  <a:pt x="2027" y="1353"/>
                </a:cubicBezTo>
                <a:cubicBezTo>
                  <a:pt x="2041" y="1356"/>
                  <a:pt x="2130" y="1364"/>
                  <a:pt x="2162" y="1365"/>
                </a:cubicBezTo>
                <a:cubicBezTo>
                  <a:pt x="2189" y="1366"/>
                  <a:pt x="2198" y="1365"/>
                  <a:pt x="2200" y="1363"/>
                </a:cubicBezTo>
                <a:cubicBezTo>
                  <a:pt x="2201" y="1362"/>
                  <a:pt x="2198" y="1361"/>
                  <a:pt x="2193" y="1362"/>
                </a:cubicBezTo>
                <a:cubicBezTo>
                  <a:pt x="2180" y="1363"/>
                  <a:pt x="2167" y="1360"/>
                  <a:pt x="2160" y="1355"/>
                </a:cubicBezTo>
                <a:cubicBezTo>
                  <a:pt x="2155" y="1351"/>
                  <a:pt x="2153" y="1351"/>
                  <a:pt x="2153" y="1354"/>
                </a:cubicBezTo>
                <a:cubicBezTo>
                  <a:pt x="2153" y="1357"/>
                  <a:pt x="2149" y="1357"/>
                  <a:pt x="2139" y="1356"/>
                </a:cubicBezTo>
                <a:cubicBezTo>
                  <a:pt x="2131" y="1355"/>
                  <a:pt x="2123" y="1354"/>
                  <a:pt x="2120" y="1354"/>
                </a:cubicBezTo>
                <a:cubicBezTo>
                  <a:pt x="2117" y="1355"/>
                  <a:pt x="2116" y="1353"/>
                  <a:pt x="2117" y="1350"/>
                </a:cubicBezTo>
                <a:cubicBezTo>
                  <a:pt x="2117" y="1346"/>
                  <a:pt x="2124" y="1345"/>
                  <a:pt x="2150" y="1345"/>
                </a:cubicBezTo>
                <a:cubicBezTo>
                  <a:pt x="2167" y="1345"/>
                  <a:pt x="2186" y="1346"/>
                  <a:pt x="2191" y="1346"/>
                </a:cubicBezTo>
                <a:cubicBezTo>
                  <a:pt x="2198" y="1347"/>
                  <a:pt x="2200" y="1347"/>
                  <a:pt x="2197" y="1344"/>
                </a:cubicBezTo>
                <a:cubicBezTo>
                  <a:pt x="2191" y="1340"/>
                  <a:pt x="2207" y="1339"/>
                  <a:pt x="2218" y="1343"/>
                </a:cubicBezTo>
                <a:cubicBezTo>
                  <a:pt x="2222" y="1345"/>
                  <a:pt x="2238" y="1347"/>
                  <a:pt x="2254" y="1348"/>
                </a:cubicBezTo>
                <a:cubicBezTo>
                  <a:pt x="2270" y="1349"/>
                  <a:pt x="2318" y="1352"/>
                  <a:pt x="2361" y="1354"/>
                </a:cubicBezTo>
                <a:cubicBezTo>
                  <a:pt x="2464" y="1360"/>
                  <a:pt x="2510" y="1362"/>
                  <a:pt x="2532" y="1361"/>
                </a:cubicBezTo>
                <a:cubicBezTo>
                  <a:pt x="2561" y="1359"/>
                  <a:pt x="2539" y="1355"/>
                  <a:pt x="2495" y="1354"/>
                </a:cubicBezTo>
                <a:cubicBezTo>
                  <a:pt x="2474" y="1354"/>
                  <a:pt x="2458" y="1353"/>
                  <a:pt x="2458" y="1352"/>
                </a:cubicBezTo>
                <a:cubicBezTo>
                  <a:pt x="2459" y="1351"/>
                  <a:pt x="2477" y="1349"/>
                  <a:pt x="2497" y="1348"/>
                </a:cubicBezTo>
                <a:cubicBezTo>
                  <a:pt x="2529" y="1347"/>
                  <a:pt x="2533" y="1346"/>
                  <a:pt x="2525" y="1343"/>
                </a:cubicBezTo>
                <a:cubicBezTo>
                  <a:pt x="2510" y="1338"/>
                  <a:pt x="2507" y="1335"/>
                  <a:pt x="2511" y="1331"/>
                </a:cubicBezTo>
                <a:cubicBezTo>
                  <a:pt x="2514" y="1329"/>
                  <a:pt x="2511" y="1328"/>
                  <a:pt x="2504" y="1328"/>
                </a:cubicBezTo>
                <a:cubicBezTo>
                  <a:pt x="2498" y="1328"/>
                  <a:pt x="2488" y="1327"/>
                  <a:pt x="2482" y="1326"/>
                </a:cubicBezTo>
                <a:cubicBezTo>
                  <a:pt x="2476" y="1324"/>
                  <a:pt x="2453" y="1322"/>
                  <a:pt x="2431" y="1321"/>
                </a:cubicBezTo>
                <a:cubicBezTo>
                  <a:pt x="2409" y="1321"/>
                  <a:pt x="2389" y="1319"/>
                  <a:pt x="2387" y="1318"/>
                </a:cubicBezTo>
                <a:cubicBezTo>
                  <a:pt x="2385" y="1317"/>
                  <a:pt x="2377" y="1317"/>
                  <a:pt x="2371" y="1318"/>
                </a:cubicBezTo>
                <a:cubicBezTo>
                  <a:pt x="2364" y="1318"/>
                  <a:pt x="2359" y="1318"/>
                  <a:pt x="2360" y="1316"/>
                </a:cubicBezTo>
                <a:cubicBezTo>
                  <a:pt x="2363" y="1312"/>
                  <a:pt x="2435" y="1305"/>
                  <a:pt x="2447" y="1307"/>
                </a:cubicBezTo>
                <a:cubicBezTo>
                  <a:pt x="2453" y="1309"/>
                  <a:pt x="2460" y="1308"/>
                  <a:pt x="2464" y="1306"/>
                </a:cubicBezTo>
                <a:cubicBezTo>
                  <a:pt x="2473" y="1302"/>
                  <a:pt x="2427" y="1300"/>
                  <a:pt x="2377" y="1303"/>
                </a:cubicBezTo>
                <a:cubicBezTo>
                  <a:pt x="2317" y="1307"/>
                  <a:pt x="2225" y="1308"/>
                  <a:pt x="2226" y="1304"/>
                </a:cubicBezTo>
                <a:cubicBezTo>
                  <a:pt x="2227" y="1303"/>
                  <a:pt x="2237" y="1301"/>
                  <a:pt x="2247" y="1300"/>
                </a:cubicBezTo>
                <a:cubicBezTo>
                  <a:pt x="2261" y="1299"/>
                  <a:pt x="2266" y="1298"/>
                  <a:pt x="2262" y="1296"/>
                </a:cubicBezTo>
                <a:cubicBezTo>
                  <a:pt x="2260" y="1294"/>
                  <a:pt x="2254" y="1293"/>
                  <a:pt x="2250" y="1294"/>
                </a:cubicBezTo>
                <a:cubicBezTo>
                  <a:pt x="2212" y="1296"/>
                  <a:pt x="2183" y="1296"/>
                  <a:pt x="2183" y="1294"/>
                </a:cubicBezTo>
                <a:cubicBezTo>
                  <a:pt x="2183" y="1292"/>
                  <a:pt x="2170" y="1290"/>
                  <a:pt x="2155" y="1290"/>
                </a:cubicBezTo>
                <a:cubicBezTo>
                  <a:pt x="2139" y="1289"/>
                  <a:pt x="2120" y="1289"/>
                  <a:pt x="2112" y="1288"/>
                </a:cubicBezTo>
                <a:cubicBezTo>
                  <a:pt x="2103" y="1288"/>
                  <a:pt x="2073" y="1287"/>
                  <a:pt x="2045" y="1287"/>
                </a:cubicBezTo>
                <a:cubicBezTo>
                  <a:pt x="2016" y="1286"/>
                  <a:pt x="1978" y="1285"/>
                  <a:pt x="1960" y="1284"/>
                </a:cubicBezTo>
                <a:cubicBezTo>
                  <a:pt x="1941" y="1284"/>
                  <a:pt x="1909" y="1283"/>
                  <a:pt x="1888" y="1283"/>
                </a:cubicBezTo>
                <a:cubicBezTo>
                  <a:pt x="1867" y="1283"/>
                  <a:pt x="1848" y="1281"/>
                  <a:pt x="1846" y="1279"/>
                </a:cubicBezTo>
                <a:cubicBezTo>
                  <a:pt x="1843" y="1277"/>
                  <a:pt x="1852" y="1276"/>
                  <a:pt x="1872" y="1277"/>
                </a:cubicBezTo>
                <a:cubicBezTo>
                  <a:pt x="1888" y="1277"/>
                  <a:pt x="1941" y="1276"/>
                  <a:pt x="1988" y="1275"/>
                </a:cubicBezTo>
                <a:cubicBezTo>
                  <a:pt x="2059" y="1273"/>
                  <a:pt x="2076" y="1272"/>
                  <a:pt x="2084" y="1267"/>
                </a:cubicBezTo>
                <a:cubicBezTo>
                  <a:pt x="2093" y="1262"/>
                  <a:pt x="2181" y="1256"/>
                  <a:pt x="2227" y="1258"/>
                </a:cubicBezTo>
                <a:cubicBezTo>
                  <a:pt x="2239" y="1258"/>
                  <a:pt x="2274" y="1259"/>
                  <a:pt x="2305" y="1260"/>
                </a:cubicBezTo>
                <a:cubicBezTo>
                  <a:pt x="2348" y="1261"/>
                  <a:pt x="2362" y="1262"/>
                  <a:pt x="2366" y="1266"/>
                </a:cubicBezTo>
                <a:cubicBezTo>
                  <a:pt x="2370" y="1269"/>
                  <a:pt x="2372" y="1270"/>
                  <a:pt x="2373" y="1267"/>
                </a:cubicBezTo>
                <a:cubicBezTo>
                  <a:pt x="2375" y="1263"/>
                  <a:pt x="2393" y="1258"/>
                  <a:pt x="2391" y="1262"/>
                </a:cubicBezTo>
                <a:cubicBezTo>
                  <a:pt x="2390" y="1264"/>
                  <a:pt x="2396" y="1265"/>
                  <a:pt x="2403" y="1265"/>
                </a:cubicBezTo>
                <a:cubicBezTo>
                  <a:pt x="2411" y="1264"/>
                  <a:pt x="2417" y="1262"/>
                  <a:pt x="2418" y="1260"/>
                </a:cubicBezTo>
                <a:cubicBezTo>
                  <a:pt x="2418" y="1256"/>
                  <a:pt x="2420" y="1256"/>
                  <a:pt x="2425" y="1259"/>
                </a:cubicBezTo>
                <a:cubicBezTo>
                  <a:pt x="2432" y="1263"/>
                  <a:pt x="2432" y="1263"/>
                  <a:pt x="2432" y="1263"/>
                </a:cubicBezTo>
                <a:cubicBezTo>
                  <a:pt x="2425" y="1263"/>
                  <a:pt x="2425" y="1263"/>
                  <a:pt x="2425" y="1263"/>
                </a:cubicBezTo>
                <a:cubicBezTo>
                  <a:pt x="2422" y="1264"/>
                  <a:pt x="2416" y="1266"/>
                  <a:pt x="2413" y="1267"/>
                </a:cubicBezTo>
                <a:cubicBezTo>
                  <a:pt x="2410" y="1270"/>
                  <a:pt x="2419" y="1270"/>
                  <a:pt x="2439" y="1269"/>
                </a:cubicBezTo>
                <a:cubicBezTo>
                  <a:pt x="2457" y="1269"/>
                  <a:pt x="2469" y="1267"/>
                  <a:pt x="2468" y="1265"/>
                </a:cubicBezTo>
                <a:cubicBezTo>
                  <a:pt x="2466" y="1261"/>
                  <a:pt x="2495" y="1262"/>
                  <a:pt x="2503" y="1266"/>
                </a:cubicBezTo>
                <a:cubicBezTo>
                  <a:pt x="2507" y="1268"/>
                  <a:pt x="2531" y="1269"/>
                  <a:pt x="2558" y="1269"/>
                </a:cubicBezTo>
                <a:cubicBezTo>
                  <a:pt x="2629" y="1268"/>
                  <a:pt x="2672" y="1270"/>
                  <a:pt x="2660" y="1272"/>
                </a:cubicBezTo>
                <a:cubicBezTo>
                  <a:pt x="2649" y="1273"/>
                  <a:pt x="2649" y="1273"/>
                  <a:pt x="2658" y="1274"/>
                </a:cubicBezTo>
                <a:cubicBezTo>
                  <a:pt x="2663" y="1275"/>
                  <a:pt x="2669" y="1274"/>
                  <a:pt x="2670" y="1272"/>
                </a:cubicBezTo>
                <a:cubicBezTo>
                  <a:pt x="2672" y="1270"/>
                  <a:pt x="2688" y="1269"/>
                  <a:pt x="2706" y="1269"/>
                </a:cubicBezTo>
                <a:cubicBezTo>
                  <a:pt x="2739" y="1269"/>
                  <a:pt x="2739" y="1269"/>
                  <a:pt x="2739" y="1269"/>
                </a:cubicBezTo>
                <a:cubicBezTo>
                  <a:pt x="2717" y="1272"/>
                  <a:pt x="2717" y="1272"/>
                  <a:pt x="2717" y="1272"/>
                </a:cubicBezTo>
                <a:cubicBezTo>
                  <a:pt x="2703" y="1274"/>
                  <a:pt x="2712" y="1275"/>
                  <a:pt x="2746" y="1273"/>
                </a:cubicBezTo>
                <a:cubicBezTo>
                  <a:pt x="2777" y="1272"/>
                  <a:pt x="2793" y="1270"/>
                  <a:pt x="2788" y="1268"/>
                </a:cubicBezTo>
                <a:cubicBezTo>
                  <a:pt x="2782" y="1267"/>
                  <a:pt x="2785" y="1266"/>
                  <a:pt x="2796" y="1267"/>
                </a:cubicBezTo>
                <a:cubicBezTo>
                  <a:pt x="2806" y="1267"/>
                  <a:pt x="2835" y="1267"/>
                  <a:pt x="2862" y="1267"/>
                </a:cubicBezTo>
                <a:cubicBezTo>
                  <a:pt x="2956" y="1265"/>
                  <a:pt x="2974" y="1265"/>
                  <a:pt x="2992" y="1267"/>
                </a:cubicBezTo>
                <a:cubicBezTo>
                  <a:pt x="3002" y="1269"/>
                  <a:pt x="3013" y="1270"/>
                  <a:pt x="3016" y="1270"/>
                </a:cubicBezTo>
                <a:cubicBezTo>
                  <a:pt x="3019" y="1269"/>
                  <a:pt x="3029" y="1271"/>
                  <a:pt x="3038" y="1272"/>
                </a:cubicBezTo>
                <a:cubicBezTo>
                  <a:pt x="3047" y="1274"/>
                  <a:pt x="3064" y="1276"/>
                  <a:pt x="3075" y="1276"/>
                </a:cubicBezTo>
                <a:cubicBezTo>
                  <a:pt x="3086" y="1277"/>
                  <a:pt x="3096" y="1278"/>
                  <a:pt x="3097" y="1279"/>
                </a:cubicBezTo>
                <a:cubicBezTo>
                  <a:pt x="3101" y="1281"/>
                  <a:pt x="3170" y="1286"/>
                  <a:pt x="3208" y="1286"/>
                </a:cubicBezTo>
                <a:cubicBezTo>
                  <a:pt x="3228" y="1286"/>
                  <a:pt x="3245" y="1288"/>
                  <a:pt x="3247" y="1289"/>
                </a:cubicBezTo>
                <a:cubicBezTo>
                  <a:pt x="3252" y="1293"/>
                  <a:pt x="3300" y="1293"/>
                  <a:pt x="3299" y="1289"/>
                </a:cubicBezTo>
                <a:cubicBezTo>
                  <a:pt x="3299" y="1286"/>
                  <a:pt x="3302" y="1284"/>
                  <a:pt x="3306" y="1283"/>
                </a:cubicBezTo>
                <a:cubicBezTo>
                  <a:pt x="3314" y="1282"/>
                  <a:pt x="3314" y="1282"/>
                  <a:pt x="3314" y="1282"/>
                </a:cubicBezTo>
                <a:cubicBezTo>
                  <a:pt x="3306" y="1294"/>
                  <a:pt x="3306" y="1294"/>
                  <a:pt x="3306" y="1294"/>
                </a:cubicBezTo>
                <a:cubicBezTo>
                  <a:pt x="3291" y="1315"/>
                  <a:pt x="3286" y="1317"/>
                  <a:pt x="3254" y="1318"/>
                </a:cubicBezTo>
                <a:cubicBezTo>
                  <a:pt x="3220" y="1318"/>
                  <a:pt x="3145" y="1315"/>
                  <a:pt x="3142" y="1313"/>
                </a:cubicBezTo>
                <a:cubicBezTo>
                  <a:pt x="3141" y="1312"/>
                  <a:pt x="3131" y="1312"/>
                  <a:pt x="3120" y="1311"/>
                </a:cubicBezTo>
                <a:cubicBezTo>
                  <a:pt x="3109" y="1311"/>
                  <a:pt x="3092" y="1311"/>
                  <a:pt x="3083" y="1310"/>
                </a:cubicBezTo>
                <a:cubicBezTo>
                  <a:pt x="3074" y="1309"/>
                  <a:pt x="3061" y="1308"/>
                  <a:pt x="3055" y="1308"/>
                </a:cubicBezTo>
                <a:cubicBezTo>
                  <a:pt x="3048" y="1307"/>
                  <a:pt x="3035" y="1306"/>
                  <a:pt x="3026" y="1306"/>
                </a:cubicBezTo>
                <a:cubicBezTo>
                  <a:pt x="2979" y="1303"/>
                  <a:pt x="2909" y="1302"/>
                  <a:pt x="2897" y="1305"/>
                </a:cubicBezTo>
                <a:cubicBezTo>
                  <a:pt x="2890" y="1306"/>
                  <a:pt x="2881" y="1306"/>
                  <a:pt x="2878" y="1305"/>
                </a:cubicBezTo>
                <a:cubicBezTo>
                  <a:pt x="2874" y="1303"/>
                  <a:pt x="2857" y="1303"/>
                  <a:pt x="2840" y="1305"/>
                </a:cubicBezTo>
                <a:cubicBezTo>
                  <a:pt x="2823" y="1307"/>
                  <a:pt x="2805" y="1307"/>
                  <a:pt x="2798" y="1306"/>
                </a:cubicBezTo>
                <a:cubicBezTo>
                  <a:pt x="2792" y="1305"/>
                  <a:pt x="2765" y="1304"/>
                  <a:pt x="2737" y="1304"/>
                </a:cubicBezTo>
                <a:cubicBezTo>
                  <a:pt x="2704" y="1305"/>
                  <a:pt x="2694" y="1306"/>
                  <a:pt x="2708" y="1307"/>
                </a:cubicBezTo>
                <a:cubicBezTo>
                  <a:pt x="2754" y="1310"/>
                  <a:pt x="2831" y="1311"/>
                  <a:pt x="2889" y="1309"/>
                </a:cubicBezTo>
                <a:cubicBezTo>
                  <a:pt x="2945" y="1308"/>
                  <a:pt x="2983" y="1309"/>
                  <a:pt x="3051" y="1313"/>
                </a:cubicBezTo>
                <a:cubicBezTo>
                  <a:pt x="3066" y="1314"/>
                  <a:pt x="3082" y="1315"/>
                  <a:pt x="3087" y="1315"/>
                </a:cubicBezTo>
                <a:cubicBezTo>
                  <a:pt x="3092" y="1314"/>
                  <a:pt x="3097" y="1316"/>
                  <a:pt x="3098" y="1318"/>
                </a:cubicBezTo>
                <a:cubicBezTo>
                  <a:pt x="3099" y="1321"/>
                  <a:pt x="3094" y="1321"/>
                  <a:pt x="3080" y="1321"/>
                </a:cubicBezTo>
                <a:cubicBezTo>
                  <a:pt x="3068" y="1320"/>
                  <a:pt x="3044" y="1320"/>
                  <a:pt x="3025" y="1320"/>
                </a:cubicBezTo>
                <a:cubicBezTo>
                  <a:pt x="2985" y="1320"/>
                  <a:pt x="3003" y="1324"/>
                  <a:pt x="3051" y="1325"/>
                </a:cubicBezTo>
                <a:cubicBezTo>
                  <a:pt x="3079" y="1326"/>
                  <a:pt x="3085" y="1329"/>
                  <a:pt x="3070" y="1334"/>
                </a:cubicBezTo>
                <a:cubicBezTo>
                  <a:pt x="3066" y="1335"/>
                  <a:pt x="3070" y="1335"/>
                  <a:pt x="3078" y="1334"/>
                </a:cubicBezTo>
                <a:cubicBezTo>
                  <a:pt x="3086" y="1332"/>
                  <a:pt x="3099" y="1330"/>
                  <a:pt x="3106" y="1329"/>
                </a:cubicBezTo>
                <a:cubicBezTo>
                  <a:pt x="3120" y="1327"/>
                  <a:pt x="3126" y="1323"/>
                  <a:pt x="3115" y="1323"/>
                </a:cubicBezTo>
                <a:cubicBezTo>
                  <a:pt x="3110" y="1324"/>
                  <a:pt x="3109" y="1323"/>
                  <a:pt x="3113" y="1320"/>
                </a:cubicBezTo>
                <a:cubicBezTo>
                  <a:pt x="3118" y="1316"/>
                  <a:pt x="3150" y="1317"/>
                  <a:pt x="3216" y="1322"/>
                </a:cubicBezTo>
                <a:cubicBezTo>
                  <a:pt x="3240" y="1324"/>
                  <a:pt x="3244" y="1325"/>
                  <a:pt x="3245" y="1331"/>
                </a:cubicBezTo>
                <a:cubicBezTo>
                  <a:pt x="3245" y="1340"/>
                  <a:pt x="3235" y="1346"/>
                  <a:pt x="3224" y="1344"/>
                </a:cubicBezTo>
                <a:cubicBezTo>
                  <a:pt x="3219" y="1343"/>
                  <a:pt x="3215" y="1344"/>
                  <a:pt x="3215" y="1346"/>
                </a:cubicBezTo>
                <a:cubicBezTo>
                  <a:pt x="3215" y="1348"/>
                  <a:pt x="3219" y="1349"/>
                  <a:pt x="3224" y="1349"/>
                </a:cubicBezTo>
                <a:cubicBezTo>
                  <a:pt x="3229" y="1349"/>
                  <a:pt x="3235" y="1350"/>
                  <a:pt x="3237" y="1351"/>
                </a:cubicBezTo>
                <a:cubicBezTo>
                  <a:pt x="3242" y="1355"/>
                  <a:pt x="3263" y="1348"/>
                  <a:pt x="3280" y="1337"/>
                </a:cubicBezTo>
                <a:cubicBezTo>
                  <a:pt x="3293" y="1327"/>
                  <a:pt x="3295" y="1327"/>
                  <a:pt x="3321" y="1328"/>
                </a:cubicBezTo>
                <a:cubicBezTo>
                  <a:pt x="3335" y="1329"/>
                  <a:pt x="3352" y="1330"/>
                  <a:pt x="3357" y="1329"/>
                </a:cubicBezTo>
                <a:cubicBezTo>
                  <a:pt x="3365" y="1329"/>
                  <a:pt x="3367" y="1331"/>
                  <a:pt x="3367" y="1334"/>
                </a:cubicBezTo>
                <a:cubicBezTo>
                  <a:pt x="3366" y="1336"/>
                  <a:pt x="3366" y="1338"/>
                  <a:pt x="3368" y="1338"/>
                </a:cubicBezTo>
                <a:cubicBezTo>
                  <a:pt x="3383" y="1339"/>
                  <a:pt x="3445" y="1335"/>
                  <a:pt x="3451" y="1333"/>
                </a:cubicBezTo>
                <a:cubicBezTo>
                  <a:pt x="3457" y="1331"/>
                  <a:pt x="3449" y="1331"/>
                  <a:pt x="3429" y="1331"/>
                </a:cubicBezTo>
                <a:cubicBezTo>
                  <a:pt x="3411" y="1332"/>
                  <a:pt x="3402" y="1331"/>
                  <a:pt x="3407" y="1329"/>
                </a:cubicBezTo>
                <a:cubicBezTo>
                  <a:pt x="3414" y="1327"/>
                  <a:pt x="3413" y="1326"/>
                  <a:pt x="3398" y="1325"/>
                </a:cubicBezTo>
                <a:cubicBezTo>
                  <a:pt x="3388" y="1324"/>
                  <a:pt x="3371" y="1324"/>
                  <a:pt x="3359" y="1324"/>
                </a:cubicBezTo>
                <a:cubicBezTo>
                  <a:pt x="3337" y="1325"/>
                  <a:pt x="3332" y="1323"/>
                  <a:pt x="3337" y="1318"/>
                </a:cubicBezTo>
                <a:cubicBezTo>
                  <a:pt x="3340" y="1316"/>
                  <a:pt x="3336" y="1316"/>
                  <a:pt x="3328" y="1318"/>
                </a:cubicBezTo>
                <a:cubicBezTo>
                  <a:pt x="3322" y="1319"/>
                  <a:pt x="3314" y="1319"/>
                  <a:pt x="3311" y="1318"/>
                </a:cubicBezTo>
                <a:cubicBezTo>
                  <a:pt x="3307" y="1315"/>
                  <a:pt x="3308" y="1312"/>
                  <a:pt x="3320" y="1292"/>
                </a:cubicBezTo>
                <a:cubicBezTo>
                  <a:pt x="3333" y="1270"/>
                  <a:pt x="3333" y="1270"/>
                  <a:pt x="3333" y="1270"/>
                </a:cubicBezTo>
                <a:cubicBezTo>
                  <a:pt x="3352" y="1271"/>
                  <a:pt x="3352" y="1271"/>
                  <a:pt x="3352" y="1271"/>
                </a:cubicBezTo>
                <a:cubicBezTo>
                  <a:pt x="3370" y="1272"/>
                  <a:pt x="3371" y="1272"/>
                  <a:pt x="3361" y="1268"/>
                </a:cubicBezTo>
                <a:cubicBezTo>
                  <a:pt x="3350" y="1265"/>
                  <a:pt x="3350" y="1265"/>
                  <a:pt x="3350" y="1265"/>
                </a:cubicBezTo>
                <a:cubicBezTo>
                  <a:pt x="3361" y="1259"/>
                  <a:pt x="3361" y="1259"/>
                  <a:pt x="3361" y="1259"/>
                </a:cubicBezTo>
                <a:cubicBezTo>
                  <a:pt x="3373" y="1254"/>
                  <a:pt x="3375" y="1250"/>
                  <a:pt x="3367" y="1247"/>
                </a:cubicBezTo>
                <a:cubicBezTo>
                  <a:pt x="3359" y="1245"/>
                  <a:pt x="3451" y="1247"/>
                  <a:pt x="3464" y="1249"/>
                </a:cubicBezTo>
                <a:cubicBezTo>
                  <a:pt x="3470" y="1250"/>
                  <a:pt x="3473" y="1249"/>
                  <a:pt x="3473" y="1247"/>
                </a:cubicBezTo>
                <a:cubicBezTo>
                  <a:pt x="3473" y="1245"/>
                  <a:pt x="3468" y="1243"/>
                  <a:pt x="3463" y="1243"/>
                </a:cubicBezTo>
                <a:cubicBezTo>
                  <a:pt x="3457" y="1243"/>
                  <a:pt x="3451" y="1243"/>
                  <a:pt x="3448" y="1242"/>
                </a:cubicBezTo>
                <a:cubicBezTo>
                  <a:pt x="3446" y="1242"/>
                  <a:pt x="3429" y="1242"/>
                  <a:pt x="3411" y="1241"/>
                </a:cubicBezTo>
                <a:cubicBezTo>
                  <a:pt x="3384" y="1240"/>
                  <a:pt x="3377" y="1239"/>
                  <a:pt x="3377" y="1235"/>
                </a:cubicBezTo>
                <a:cubicBezTo>
                  <a:pt x="3377" y="1232"/>
                  <a:pt x="3375" y="1231"/>
                  <a:pt x="3370" y="1233"/>
                </a:cubicBezTo>
                <a:cubicBezTo>
                  <a:pt x="3364" y="1236"/>
                  <a:pt x="3364" y="1236"/>
                  <a:pt x="3348" y="1234"/>
                </a:cubicBezTo>
                <a:cubicBezTo>
                  <a:pt x="3333" y="1232"/>
                  <a:pt x="3300" y="1232"/>
                  <a:pt x="3276" y="1233"/>
                </a:cubicBezTo>
                <a:cubicBezTo>
                  <a:pt x="3263" y="1233"/>
                  <a:pt x="3256" y="1232"/>
                  <a:pt x="3257" y="1230"/>
                </a:cubicBezTo>
                <a:cubicBezTo>
                  <a:pt x="3258" y="1228"/>
                  <a:pt x="3257" y="1227"/>
                  <a:pt x="3254" y="1227"/>
                </a:cubicBezTo>
                <a:cubicBezTo>
                  <a:pt x="3250" y="1227"/>
                  <a:pt x="3250" y="1226"/>
                  <a:pt x="3255" y="1223"/>
                </a:cubicBezTo>
                <a:cubicBezTo>
                  <a:pt x="3259" y="1221"/>
                  <a:pt x="3275" y="1220"/>
                  <a:pt x="3299" y="1221"/>
                </a:cubicBezTo>
                <a:cubicBezTo>
                  <a:pt x="3351" y="1223"/>
                  <a:pt x="3400" y="1226"/>
                  <a:pt x="3415" y="1227"/>
                </a:cubicBezTo>
                <a:cubicBezTo>
                  <a:pt x="3418" y="1228"/>
                  <a:pt x="3432" y="1229"/>
                  <a:pt x="3445" y="1229"/>
                </a:cubicBezTo>
                <a:cubicBezTo>
                  <a:pt x="3458" y="1230"/>
                  <a:pt x="3469" y="1231"/>
                  <a:pt x="3469" y="1233"/>
                </a:cubicBezTo>
                <a:cubicBezTo>
                  <a:pt x="3470" y="1235"/>
                  <a:pt x="3473" y="1235"/>
                  <a:pt x="3476" y="1233"/>
                </a:cubicBezTo>
                <a:cubicBezTo>
                  <a:pt x="3483" y="1229"/>
                  <a:pt x="3510" y="1229"/>
                  <a:pt x="3567" y="1233"/>
                </a:cubicBezTo>
                <a:cubicBezTo>
                  <a:pt x="3574" y="1234"/>
                  <a:pt x="3594" y="1235"/>
                  <a:pt x="3611" y="1236"/>
                </a:cubicBezTo>
                <a:cubicBezTo>
                  <a:pt x="3627" y="1236"/>
                  <a:pt x="3655" y="1238"/>
                  <a:pt x="3671" y="1239"/>
                </a:cubicBezTo>
                <a:cubicBezTo>
                  <a:pt x="3688" y="1240"/>
                  <a:pt x="3714" y="1241"/>
                  <a:pt x="3730" y="1241"/>
                </a:cubicBezTo>
                <a:cubicBezTo>
                  <a:pt x="3746" y="1241"/>
                  <a:pt x="3762" y="1242"/>
                  <a:pt x="3766" y="1243"/>
                </a:cubicBezTo>
                <a:cubicBezTo>
                  <a:pt x="3772" y="1245"/>
                  <a:pt x="3772" y="1244"/>
                  <a:pt x="3764" y="1239"/>
                </a:cubicBezTo>
                <a:cubicBezTo>
                  <a:pt x="3757" y="1233"/>
                  <a:pt x="3749" y="1233"/>
                  <a:pt x="3708" y="1233"/>
                </a:cubicBezTo>
                <a:cubicBezTo>
                  <a:pt x="3681" y="1233"/>
                  <a:pt x="3657" y="1233"/>
                  <a:pt x="3654" y="1232"/>
                </a:cubicBezTo>
                <a:cubicBezTo>
                  <a:pt x="3651" y="1232"/>
                  <a:pt x="3630" y="1230"/>
                  <a:pt x="3608" y="1229"/>
                </a:cubicBezTo>
                <a:cubicBezTo>
                  <a:pt x="3585" y="1228"/>
                  <a:pt x="3558" y="1226"/>
                  <a:pt x="3547" y="1225"/>
                </a:cubicBezTo>
                <a:cubicBezTo>
                  <a:pt x="3523" y="1222"/>
                  <a:pt x="3484" y="1220"/>
                  <a:pt x="3472" y="1221"/>
                </a:cubicBezTo>
                <a:cubicBezTo>
                  <a:pt x="3462" y="1222"/>
                  <a:pt x="3462" y="1222"/>
                  <a:pt x="3462" y="1222"/>
                </a:cubicBezTo>
                <a:cubicBezTo>
                  <a:pt x="3470" y="1218"/>
                  <a:pt x="3470" y="1218"/>
                  <a:pt x="3470" y="1218"/>
                </a:cubicBezTo>
                <a:cubicBezTo>
                  <a:pt x="3474" y="1215"/>
                  <a:pt x="3477" y="1212"/>
                  <a:pt x="3475" y="1211"/>
                </a:cubicBezTo>
                <a:cubicBezTo>
                  <a:pt x="3470" y="1208"/>
                  <a:pt x="3457" y="1209"/>
                  <a:pt x="3452" y="1213"/>
                </a:cubicBezTo>
                <a:cubicBezTo>
                  <a:pt x="3446" y="1217"/>
                  <a:pt x="3409" y="1220"/>
                  <a:pt x="3394" y="1218"/>
                </a:cubicBezTo>
                <a:cubicBezTo>
                  <a:pt x="3387" y="1216"/>
                  <a:pt x="3385" y="1214"/>
                  <a:pt x="3386" y="1211"/>
                </a:cubicBezTo>
                <a:cubicBezTo>
                  <a:pt x="3387" y="1204"/>
                  <a:pt x="3380" y="1202"/>
                  <a:pt x="3367" y="1207"/>
                </a:cubicBezTo>
                <a:cubicBezTo>
                  <a:pt x="3360" y="1210"/>
                  <a:pt x="3348" y="1212"/>
                  <a:pt x="3340" y="1212"/>
                </a:cubicBezTo>
                <a:cubicBezTo>
                  <a:pt x="3332" y="1212"/>
                  <a:pt x="3318" y="1212"/>
                  <a:pt x="3311" y="1213"/>
                </a:cubicBezTo>
                <a:cubicBezTo>
                  <a:pt x="3303" y="1213"/>
                  <a:pt x="3296" y="1212"/>
                  <a:pt x="3296" y="1210"/>
                </a:cubicBezTo>
                <a:cubicBezTo>
                  <a:pt x="3296" y="1209"/>
                  <a:pt x="3298" y="1207"/>
                  <a:pt x="3300" y="1207"/>
                </a:cubicBezTo>
                <a:cubicBezTo>
                  <a:pt x="3302" y="1207"/>
                  <a:pt x="3304" y="1205"/>
                  <a:pt x="3305" y="1203"/>
                </a:cubicBezTo>
                <a:cubicBezTo>
                  <a:pt x="3305" y="1200"/>
                  <a:pt x="3313" y="1196"/>
                  <a:pt x="3321" y="1193"/>
                </a:cubicBezTo>
                <a:cubicBezTo>
                  <a:pt x="3329" y="1190"/>
                  <a:pt x="3336" y="1186"/>
                  <a:pt x="3336" y="1184"/>
                </a:cubicBezTo>
                <a:cubicBezTo>
                  <a:pt x="3336" y="1181"/>
                  <a:pt x="3371" y="1181"/>
                  <a:pt x="3391" y="1184"/>
                </a:cubicBezTo>
                <a:cubicBezTo>
                  <a:pt x="3400" y="1186"/>
                  <a:pt x="3400" y="1186"/>
                  <a:pt x="3400" y="1186"/>
                </a:cubicBezTo>
                <a:cubicBezTo>
                  <a:pt x="3391" y="1189"/>
                  <a:pt x="3391" y="1189"/>
                  <a:pt x="3391" y="1189"/>
                </a:cubicBezTo>
                <a:cubicBezTo>
                  <a:pt x="3381" y="1192"/>
                  <a:pt x="3381" y="1192"/>
                  <a:pt x="3381" y="1192"/>
                </a:cubicBezTo>
                <a:cubicBezTo>
                  <a:pt x="3392" y="1192"/>
                  <a:pt x="3392" y="1192"/>
                  <a:pt x="3392" y="1192"/>
                </a:cubicBezTo>
                <a:cubicBezTo>
                  <a:pt x="3399" y="1192"/>
                  <a:pt x="3405" y="1193"/>
                  <a:pt x="3407" y="1195"/>
                </a:cubicBezTo>
                <a:cubicBezTo>
                  <a:pt x="3409" y="1198"/>
                  <a:pt x="3417" y="1198"/>
                  <a:pt x="3438" y="1193"/>
                </a:cubicBezTo>
                <a:cubicBezTo>
                  <a:pt x="3460" y="1188"/>
                  <a:pt x="3473" y="1187"/>
                  <a:pt x="3508" y="1189"/>
                </a:cubicBezTo>
                <a:cubicBezTo>
                  <a:pt x="3551" y="1191"/>
                  <a:pt x="3593" y="1186"/>
                  <a:pt x="3618" y="1177"/>
                </a:cubicBezTo>
                <a:cubicBezTo>
                  <a:pt x="3633" y="1171"/>
                  <a:pt x="3630" y="1166"/>
                  <a:pt x="3612" y="1169"/>
                </a:cubicBezTo>
                <a:cubicBezTo>
                  <a:pt x="3604" y="1170"/>
                  <a:pt x="3579" y="1173"/>
                  <a:pt x="3558" y="1175"/>
                </a:cubicBezTo>
                <a:cubicBezTo>
                  <a:pt x="3526" y="1178"/>
                  <a:pt x="3519" y="1178"/>
                  <a:pt x="3519" y="1174"/>
                </a:cubicBezTo>
                <a:cubicBezTo>
                  <a:pt x="3519" y="1170"/>
                  <a:pt x="3515" y="1170"/>
                  <a:pt x="3506" y="1172"/>
                </a:cubicBezTo>
                <a:cubicBezTo>
                  <a:pt x="3498" y="1173"/>
                  <a:pt x="3494" y="1173"/>
                  <a:pt x="3495" y="1171"/>
                </a:cubicBezTo>
                <a:cubicBezTo>
                  <a:pt x="3496" y="1168"/>
                  <a:pt x="3490" y="1168"/>
                  <a:pt x="3481" y="1169"/>
                </a:cubicBezTo>
                <a:cubicBezTo>
                  <a:pt x="3465" y="1171"/>
                  <a:pt x="3390" y="1176"/>
                  <a:pt x="3351" y="1177"/>
                </a:cubicBezTo>
                <a:cubicBezTo>
                  <a:pt x="3331" y="1178"/>
                  <a:pt x="3330" y="1178"/>
                  <a:pt x="3334" y="1173"/>
                </a:cubicBezTo>
                <a:cubicBezTo>
                  <a:pt x="3338" y="1169"/>
                  <a:pt x="3348" y="1167"/>
                  <a:pt x="3366" y="1165"/>
                </a:cubicBezTo>
                <a:cubicBezTo>
                  <a:pt x="3394" y="1163"/>
                  <a:pt x="3394" y="1163"/>
                  <a:pt x="3394" y="1163"/>
                </a:cubicBezTo>
                <a:cubicBezTo>
                  <a:pt x="3367" y="1163"/>
                  <a:pt x="3367" y="1163"/>
                  <a:pt x="3367" y="1163"/>
                </a:cubicBezTo>
                <a:cubicBezTo>
                  <a:pt x="3344" y="1164"/>
                  <a:pt x="3340" y="1163"/>
                  <a:pt x="3341" y="1158"/>
                </a:cubicBezTo>
                <a:cubicBezTo>
                  <a:pt x="3342" y="1154"/>
                  <a:pt x="3341" y="1153"/>
                  <a:pt x="3338" y="1156"/>
                </a:cubicBezTo>
                <a:cubicBezTo>
                  <a:pt x="3335" y="1157"/>
                  <a:pt x="3328" y="1159"/>
                  <a:pt x="3321" y="1160"/>
                </a:cubicBezTo>
                <a:cubicBezTo>
                  <a:pt x="3309" y="1162"/>
                  <a:pt x="3309" y="1162"/>
                  <a:pt x="3309" y="1162"/>
                </a:cubicBezTo>
                <a:cubicBezTo>
                  <a:pt x="3318" y="1157"/>
                  <a:pt x="3318" y="1157"/>
                  <a:pt x="3318" y="1157"/>
                </a:cubicBezTo>
                <a:cubicBezTo>
                  <a:pt x="3334" y="1149"/>
                  <a:pt x="3343" y="1142"/>
                  <a:pt x="3343" y="1137"/>
                </a:cubicBezTo>
                <a:cubicBezTo>
                  <a:pt x="3343" y="1134"/>
                  <a:pt x="3348" y="1129"/>
                  <a:pt x="3356" y="1126"/>
                </a:cubicBezTo>
                <a:cubicBezTo>
                  <a:pt x="3367" y="1122"/>
                  <a:pt x="3368" y="1120"/>
                  <a:pt x="3364" y="1117"/>
                </a:cubicBezTo>
                <a:cubicBezTo>
                  <a:pt x="3361" y="1115"/>
                  <a:pt x="3357" y="1116"/>
                  <a:pt x="3351" y="1118"/>
                </a:cubicBezTo>
                <a:cubicBezTo>
                  <a:pt x="3338" y="1125"/>
                  <a:pt x="3325" y="1125"/>
                  <a:pt x="3324" y="1118"/>
                </a:cubicBezTo>
                <a:cubicBezTo>
                  <a:pt x="3324" y="1114"/>
                  <a:pt x="3323" y="1113"/>
                  <a:pt x="3319" y="1115"/>
                </a:cubicBezTo>
                <a:cubicBezTo>
                  <a:pt x="3309" y="1121"/>
                  <a:pt x="3273" y="1133"/>
                  <a:pt x="3260" y="1135"/>
                </a:cubicBezTo>
                <a:cubicBezTo>
                  <a:pt x="3248" y="1138"/>
                  <a:pt x="3246" y="1137"/>
                  <a:pt x="3247" y="1133"/>
                </a:cubicBezTo>
                <a:cubicBezTo>
                  <a:pt x="3249" y="1128"/>
                  <a:pt x="3264" y="1116"/>
                  <a:pt x="3270" y="1116"/>
                </a:cubicBezTo>
                <a:cubicBezTo>
                  <a:pt x="3272" y="1116"/>
                  <a:pt x="3275" y="1114"/>
                  <a:pt x="3277" y="1112"/>
                </a:cubicBezTo>
                <a:cubicBezTo>
                  <a:pt x="3278" y="1109"/>
                  <a:pt x="3287" y="1105"/>
                  <a:pt x="3297" y="1102"/>
                </a:cubicBezTo>
                <a:cubicBezTo>
                  <a:pt x="3314" y="1097"/>
                  <a:pt x="3314" y="1097"/>
                  <a:pt x="3314" y="1097"/>
                </a:cubicBezTo>
                <a:cubicBezTo>
                  <a:pt x="3294" y="1097"/>
                  <a:pt x="3294" y="1097"/>
                  <a:pt x="3294" y="1097"/>
                </a:cubicBezTo>
                <a:cubicBezTo>
                  <a:pt x="3284" y="1097"/>
                  <a:pt x="3272" y="1097"/>
                  <a:pt x="3267" y="1097"/>
                </a:cubicBezTo>
                <a:cubicBezTo>
                  <a:pt x="3262" y="1097"/>
                  <a:pt x="3259" y="1096"/>
                  <a:pt x="3259" y="1092"/>
                </a:cubicBezTo>
                <a:cubicBezTo>
                  <a:pt x="3258" y="1089"/>
                  <a:pt x="3263" y="1087"/>
                  <a:pt x="3273" y="1085"/>
                </a:cubicBezTo>
                <a:cubicBezTo>
                  <a:pt x="3288" y="1082"/>
                  <a:pt x="3288" y="1082"/>
                  <a:pt x="3288" y="1082"/>
                </a:cubicBezTo>
                <a:cubicBezTo>
                  <a:pt x="3274" y="1081"/>
                  <a:pt x="3274" y="1081"/>
                  <a:pt x="3274" y="1081"/>
                </a:cubicBezTo>
                <a:cubicBezTo>
                  <a:pt x="3263" y="1081"/>
                  <a:pt x="3261" y="1079"/>
                  <a:pt x="3260" y="1073"/>
                </a:cubicBezTo>
                <a:cubicBezTo>
                  <a:pt x="3258" y="1065"/>
                  <a:pt x="3258" y="1065"/>
                  <a:pt x="3258" y="1065"/>
                </a:cubicBezTo>
                <a:cubicBezTo>
                  <a:pt x="3301" y="1065"/>
                  <a:pt x="3301" y="1065"/>
                  <a:pt x="3301" y="1065"/>
                </a:cubicBezTo>
                <a:cubicBezTo>
                  <a:pt x="3343" y="1064"/>
                  <a:pt x="3363" y="1060"/>
                  <a:pt x="3336" y="1057"/>
                </a:cubicBezTo>
                <a:cubicBezTo>
                  <a:pt x="3329" y="1056"/>
                  <a:pt x="3319" y="1055"/>
                  <a:pt x="3314" y="1054"/>
                </a:cubicBezTo>
                <a:cubicBezTo>
                  <a:pt x="3306" y="1052"/>
                  <a:pt x="3306" y="1052"/>
                  <a:pt x="3306" y="1052"/>
                </a:cubicBezTo>
                <a:cubicBezTo>
                  <a:pt x="3314" y="1057"/>
                  <a:pt x="3314" y="1057"/>
                  <a:pt x="3314" y="1057"/>
                </a:cubicBezTo>
                <a:cubicBezTo>
                  <a:pt x="3323" y="1062"/>
                  <a:pt x="3322" y="1062"/>
                  <a:pt x="3305" y="1061"/>
                </a:cubicBezTo>
                <a:cubicBezTo>
                  <a:pt x="3295" y="1061"/>
                  <a:pt x="3277" y="1059"/>
                  <a:pt x="3264" y="1058"/>
                </a:cubicBezTo>
                <a:cubicBezTo>
                  <a:pt x="3252" y="1057"/>
                  <a:pt x="3240" y="1057"/>
                  <a:pt x="3239" y="1058"/>
                </a:cubicBezTo>
                <a:cubicBezTo>
                  <a:pt x="3237" y="1059"/>
                  <a:pt x="3236" y="1059"/>
                  <a:pt x="3237" y="1057"/>
                </a:cubicBezTo>
                <a:cubicBezTo>
                  <a:pt x="3239" y="1053"/>
                  <a:pt x="3230" y="1053"/>
                  <a:pt x="3199" y="1055"/>
                </a:cubicBezTo>
                <a:cubicBezTo>
                  <a:pt x="3189" y="1055"/>
                  <a:pt x="3170" y="1055"/>
                  <a:pt x="3158" y="1053"/>
                </a:cubicBezTo>
                <a:cubicBezTo>
                  <a:pt x="3146" y="1052"/>
                  <a:pt x="3129" y="1050"/>
                  <a:pt x="3120" y="1050"/>
                </a:cubicBezTo>
                <a:cubicBezTo>
                  <a:pt x="3103" y="1048"/>
                  <a:pt x="3103" y="1048"/>
                  <a:pt x="3103" y="1048"/>
                </a:cubicBezTo>
                <a:cubicBezTo>
                  <a:pt x="3115" y="1043"/>
                  <a:pt x="3115" y="1043"/>
                  <a:pt x="3115" y="1043"/>
                </a:cubicBezTo>
                <a:cubicBezTo>
                  <a:pt x="3122" y="1041"/>
                  <a:pt x="3132" y="1036"/>
                  <a:pt x="3139" y="1032"/>
                </a:cubicBezTo>
                <a:cubicBezTo>
                  <a:pt x="3145" y="1029"/>
                  <a:pt x="3157" y="1026"/>
                  <a:pt x="3166" y="1025"/>
                </a:cubicBezTo>
                <a:cubicBezTo>
                  <a:pt x="3177" y="1024"/>
                  <a:pt x="3179" y="1023"/>
                  <a:pt x="3173" y="1022"/>
                </a:cubicBezTo>
                <a:cubicBezTo>
                  <a:pt x="3165" y="1020"/>
                  <a:pt x="3165" y="1020"/>
                  <a:pt x="3165" y="1020"/>
                </a:cubicBezTo>
                <a:cubicBezTo>
                  <a:pt x="3175" y="1015"/>
                  <a:pt x="3175" y="1015"/>
                  <a:pt x="3175" y="1015"/>
                </a:cubicBezTo>
                <a:cubicBezTo>
                  <a:pt x="3182" y="1011"/>
                  <a:pt x="3186" y="1011"/>
                  <a:pt x="3192" y="1014"/>
                </a:cubicBezTo>
                <a:cubicBezTo>
                  <a:pt x="3200" y="1018"/>
                  <a:pt x="3200" y="1018"/>
                  <a:pt x="3200" y="1018"/>
                </a:cubicBezTo>
                <a:cubicBezTo>
                  <a:pt x="3192" y="1020"/>
                  <a:pt x="3192" y="1020"/>
                  <a:pt x="3192" y="1020"/>
                </a:cubicBezTo>
                <a:cubicBezTo>
                  <a:pt x="3186" y="1022"/>
                  <a:pt x="3189" y="1023"/>
                  <a:pt x="3206" y="1025"/>
                </a:cubicBezTo>
                <a:cubicBezTo>
                  <a:pt x="3218" y="1026"/>
                  <a:pt x="3230" y="1027"/>
                  <a:pt x="3232" y="1026"/>
                </a:cubicBezTo>
                <a:cubicBezTo>
                  <a:pt x="3234" y="1026"/>
                  <a:pt x="3253" y="1027"/>
                  <a:pt x="3273" y="1028"/>
                </a:cubicBezTo>
                <a:cubicBezTo>
                  <a:pt x="3330" y="1032"/>
                  <a:pt x="3357" y="1033"/>
                  <a:pt x="3355" y="1030"/>
                </a:cubicBezTo>
                <a:cubicBezTo>
                  <a:pt x="3353" y="1029"/>
                  <a:pt x="3339" y="1027"/>
                  <a:pt x="3322" y="1025"/>
                </a:cubicBezTo>
                <a:cubicBezTo>
                  <a:pt x="3305" y="1023"/>
                  <a:pt x="3289" y="1020"/>
                  <a:pt x="3287" y="1018"/>
                </a:cubicBezTo>
                <a:cubicBezTo>
                  <a:pt x="3284" y="1016"/>
                  <a:pt x="3273" y="1015"/>
                  <a:pt x="3260" y="1015"/>
                </a:cubicBezTo>
                <a:cubicBezTo>
                  <a:pt x="3247" y="1016"/>
                  <a:pt x="3236" y="1015"/>
                  <a:pt x="3235" y="1014"/>
                </a:cubicBezTo>
                <a:cubicBezTo>
                  <a:pt x="3234" y="1013"/>
                  <a:pt x="3238" y="1009"/>
                  <a:pt x="3244" y="1004"/>
                </a:cubicBezTo>
                <a:cubicBezTo>
                  <a:pt x="3249" y="1000"/>
                  <a:pt x="3256" y="995"/>
                  <a:pt x="3258" y="993"/>
                </a:cubicBezTo>
                <a:cubicBezTo>
                  <a:pt x="3262" y="989"/>
                  <a:pt x="3262" y="988"/>
                  <a:pt x="3239" y="998"/>
                </a:cubicBezTo>
                <a:cubicBezTo>
                  <a:pt x="3233" y="1000"/>
                  <a:pt x="3223" y="1000"/>
                  <a:pt x="3211" y="998"/>
                </a:cubicBezTo>
                <a:cubicBezTo>
                  <a:pt x="3197" y="996"/>
                  <a:pt x="3191" y="996"/>
                  <a:pt x="3189" y="999"/>
                </a:cubicBezTo>
                <a:cubicBezTo>
                  <a:pt x="3187" y="1002"/>
                  <a:pt x="3180" y="1003"/>
                  <a:pt x="3171" y="1002"/>
                </a:cubicBezTo>
                <a:cubicBezTo>
                  <a:pt x="3162" y="1001"/>
                  <a:pt x="3153" y="1003"/>
                  <a:pt x="3143" y="1007"/>
                </a:cubicBezTo>
                <a:cubicBezTo>
                  <a:pt x="3124" y="1016"/>
                  <a:pt x="3110" y="1015"/>
                  <a:pt x="3109" y="1005"/>
                </a:cubicBezTo>
                <a:cubicBezTo>
                  <a:pt x="3109" y="1000"/>
                  <a:pt x="3107" y="998"/>
                  <a:pt x="3101" y="996"/>
                </a:cubicBezTo>
                <a:cubicBezTo>
                  <a:pt x="3097" y="996"/>
                  <a:pt x="3092" y="996"/>
                  <a:pt x="3090" y="997"/>
                </a:cubicBezTo>
                <a:cubicBezTo>
                  <a:pt x="3084" y="1000"/>
                  <a:pt x="3061" y="997"/>
                  <a:pt x="3061" y="993"/>
                </a:cubicBezTo>
                <a:cubicBezTo>
                  <a:pt x="3061" y="991"/>
                  <a:pt x="3064" y="989"/>
                  <a:pt x="3069" y="989"/>
                </a:cubicBezTo>
                <a:cubicBezTo>
                  <a:pt x="3078" y="988"/>
                  <a:pt x="3078" y="988"/>
                  <a:pt x="3078" y="988"/>
                </a:cubicBezTo>
                <a:cubicBezTo>
                  <a:pt x="3069" y="987"/>
                  <a:pt x="3069" y="987"/>
                  <a:pt x="3069" y="987"/>
                </a:cubicBezTo>
                <a:cubicBezTo>
                  <a:pt x="3064" y="986"/>
                  <a:pt x="3058" y="983"/>
                  <a:pt x="3056" y="979"/>
                </a:cubicBezTo>
                <a:cubicBezTo>
                  <a:pt x="3052" y="971"/>
                  <a:pt x="3048" y="971"/>
                  <a:pt x="3036" y="982"/>
                </a:cubicBezTo>
                <a:cubicBezTo>
                  <a:pt x="3026" y="991"/>
                  <a:pt x="3026" y="991"/>
                  <a:pt x="2994" y="989"/>
                </a:cubicBezTo>
                <a:cubicBezTo>
                  <a:pt x="2970" y="987"/>
                  <a:pt x="2962" y="985"/>
                  <a:pt x="2961" y="982"/>
                </a:cubicBezTo>
                <a:cubicBezTo>
                  <a:pt x="2961" y="975"/>
                  <a:pt x="2979" y="966"/>
                  <a:pt x="2989" y="967"/>
                </a:cubicBezTo>
                <a:cubicBezTo>
                  <a:pt x="2994" y="968"/>
                  <a:pt x="3008" y="969"/>
                  <a:pt x="3021" y="969"/>
                </a:cubicBezTo>
                <a:cubicBezTo>
                  <a:pt x="3034" y="970"/>
                  <a:pt x="3061" y="971"/>
                  <a:pt x="3081" y="972"/>
                </a:cubicBezTo>
                <a:cubicBezTo>
                  <a:pt x="3102" y="972"/>
                  <a:pt x="3121" y="973"/>
                  <a:pt x="3124" y="973"/>
                </a:cubicBezTo>
                <a:cubicBezTo>
                  <a:pt x="3143" y="973"/>
                  <a:pt x="3172" y="979"/>
                  <a:pt x="3183" y="985"/>
                </a:cubicBezTo>
                <a:cubicBezTo>
                  <a:pt x="3192" y="990"/>
                  <a:pt x="3200" y="992"/>
                  <a:pt x="3208" y="992"/>
                </a:cubicBezTo>
                <a:cubicBezTo>
                  <a:pt x="3220" y="991"/>
                  <a:pt x="3220" y="991"/>
                  <a:pt x="3211" y="989"/>
                </a:cubicBezTo>
                <a:cubicBezTo>
                  <a:pt x="3202" y="987"/>
                  <a:pt x="3202" y="987"/>
                  <a:pt x="3218" y="982"/>
                </a:cubicBezTo>
                <a:cubicBezTo>
                  <a:pt x="3235" y="976"/>
                  <a:pt x="3267" y="973"/>
                  <a:pt x="3335" y="971"/>
                </a:cubicBezTo>
                <a:cubicBezTo>
                  <a:pt x="3369" y="970"/>
                  <a:pt x="3380" y="969"/>
                  <a:pt x="3386" y="964"/>
                </a:cubicBezTo>
                <a:cubicBezTo>
                  <a:pt x="3393" y="959"/>
                  <a:pt x="3393" y="959"/>
                  <a:pt x="3393" y="959"/>
                </a:cubicBezTo>
                <a:cubicBezTo>
                  <a:pt x="3386" y="958"/>
                  <a:pt x="3386" y="958"/>
                  <a:pt x="3386" y="958"/>
                </a:cubicBezTo>
                <a:cubicBezTo>
                  <a:pt x="3381" y="957"/>
                  <a:pt x="3371" y="956"/>
                  <a:pt x="3363" y="955"/>
                </a:cubicBezTo>
                <a:cubicBezTo>
                  <a:pt x="3338" y="953"/>
                  <a:pt x="3336" y="951"/>
                  <a:pt x="3345" y="945"/>
                </a:cubicBezTo>
                <a:cubicBezTo>
                  <a:pt x="3359" y="935"/>
                  <a:pt x="3355" y="934"/>
                  <a:pt x="3305" y="934"/>
                </a:cubicBezTo>
                <a:cubicBezTo>
                  <a:pt x="3292" y="934"/>
                  <a:pt x="3272" y="934"/>
                  <a:pt x="3262" y="934"/>
                </a:cubicBezTo>
                <a:cubicBezTo>
                  <a:pt x="3246" y="935"/>
                  <a:pt x="3244" y="934"/>
                  <a:pt x="3246" y="930"/>
                </a:cubicBezTo>
                <a:cubicBezTo>
                  <a:pt x="3248" y="926"/>
                  <a:pt x="3247" y="925"/>
                  <a:pt x="3240" y="924"/>
                </a:cubicBezTo>
                <a:cubicBezTo>
                  <a:pt x="3236" y="924"/>
                  <a:pt x="3226" y="925"/>
                  <a:pt x="3219" y="927"/>
                </a:cubicBezTo>
                <a:cubicBezTo>
                  <a:pt x="3212" y="929"/>
                  <a:pt x="3191" y="930"/>
                  <a:pt x="3168" y="929"/>
                </a:cubicBezTo>
                <a:cubicBezTo>
                  <a:pt x="3147" y="928"/>
                  <a:pt x="3112" y="928"/>
                  <a:pt x="3091" y="928"/>
                </a:cubicBezTo>
                <a:cubicBezTo>
                  <a:pt x="3069" y="927"/>
                  <a:pt x="3052" y="926"/>
                  <a:pt x="3052" y="924"/>
                </a:cubicBezTo>
                <a:cubicBezTo>
                  <a:pt x="3052" y="923"/>
                  <a:pt x="3054" y="921"/>
                  <a:pt x="3057" y="921"/>
                </a:cubicBezTo>
                <a:cubicBezTo>
                  <a:pt x="3060" y="921"/>
                  <a:pt x="3062" y="919"/>
                  <a:pt x="3062" y="917"/>
                </a:cubicBezTo>
                <a:cubicBezTo>
                  <a:pt x="3062" y="915"/>
                  <a:pt x="3065" y="910"/>
                  <a:pt x="3068" y="905"/>
                </a:cubicBezTo>
                <a:cubicBezTo>
                  <a:pt x="3075" y="895"/>
                  <a:pt x="3075" y="895"/>
                  <a:pt x="3061" y="897"/>
                </a:cubicBezTo>
                <a:cubicBezTo>
                  <a:pt x="3055" y="897"/>
                  <a:pt x="3050" y="896"/>
                  <a:pt x="3049" y="894"/>
                </a:cubicBezTo>
                <a:cubicBezTo>
                  <a:pt x="3044" y="886"/>
                  <a:pt x="3222" y="890"/>
                  <a:pt x="3245" y="899"/>
                </a:cubicBezTo>
                <a:cubicBezTo>
                  <a:pt x="3251" y="901"/>
                  <a:pt x="3256" y="901"/>
                  <a:pt x="3256" y="900"/>
                </a:cubicBezTo>
                <a:cubicBezTo>
                  <a:pt x="3256" y="898"/>
                  <a:pt x="3258" y="897"/>
                  <a:pt x="3260" y="898"/>
                </a:cubicBezTo>
                <a:cubicBezTo>
                  <a:pt x="3267" y="900"/>
                  <a:pt x="3305" y="901"/>
                  <a:pt x="3301" y="900"/>
                </a:cubicBezTo>
                <a:cubicBezTo>
                  <a:pt x="3299" y="899"/>
                  <a:pt x="3291" y="897"/>
                  <a:pt x="3282" y="895"/>
                </a:cubicBezTo>
                <a:cubicBezTo>
                  <a:pt x="3271" y="893"/>
                  <a:pt x="3267" y="891"/>
                  <a:pt x="3269" y="889"/>
                </a:cubicBezTo>
                <a:cubicBezTo>
                  <a:pt x="3271" y="888"/>
                  <a:pt x="3265" y="887"/>
                  <a:pt x="3256" y="889"/>
                </a:cubicBezTo>
                <a:cubicBezTo>
                  <a:pt x="3245" y="891"/>
                  <a:pt x="3239" y="890"/>
                  <a:pt x="3239" y="888"/>
                </a:cubicBezTo>
                <a:cubicBezTo>
                  <a:pt x="3239" y="886"/>
                  <a:pt x="3230" y="884"/>
                  <a:pt x="3220" y="884"/>
                </a:cubicBezTo>
                <a:cubicBezTo>
                  <a:pt x="3210" y="883"/>
                  <a:pt x="3189" y="881"/>
                  <a:pt x="3174" y="880"/>
                </a:cubicBezTo>
                <a:cubicBezTo>
                  <a:pt x="3159" y="879"/>
                  <a:pt x="3124" y="878"/>
                  <a:pt x="3097" y="878"/>
                </a:cubicBezTo>
                <a:cubicBezTo>
                  <a:pt x="3070" y="878"/>
                  <a:pt x="3045" y="876"/>
                  <a:pt x="3042" y="874"/>
                </a:cubicBezTo>
                <a:cubicBezTo>
                  <a:pt x="3039" y="872"/>
                  <a:pt x="3030" y="872"/>
                  <a:pt x="3021" y="874"/>
                </a:cubicBezTo>
                <a:cubicBezTo>
                  <a:pt x="3011" y="875"/>
                  <a:pt x="3005" y="875"/>
                  <a:pt x="3005" y="873"/>
                </a:cubicBezTo>
                <a:cubicBezTo>
                  <a:pt x="3005" y="869"/>
                  <a:pt x="3018" y="865"/>
                  <a:pt x="3036" y="864"/>
                </a:cubicBezTo>
                <a:cubicBezTo>
                  <a:pt x="3044" y="863"/>
                  <a:pt x="3053" y="862"/>
                  <a:pt x="3056" y="860"/>
                </a:cubicBezTo>
                <a:cubicBezTo>
                  <a:pt x="3063" y="858"/>
                  <a:pt x="3064" y="850"/>
                  <a:pt x="3058" y="848"/>
                </a:cubicBezTo>
                <a:cubicBezTo>
                  <a:pt x="3055" y="846"/>
                  <a:pt x="3056" y="845"/>
                  <a:pt x="3058" y="842"/>
                </a:cubicBezTo>
                <a:cubicBezTo>
                  <a:pt x="3061" y="839"/>
                  <a:pt x="3058" y="838"/>
                  <a:pt x="3043" y="840"/>
                </a:cubicBezTo>
                <a:cubicBezTo>
                  <a:pt x="3033" y="840"/>
                  <a:pt x="3020" y="841"/>
                  <a:pt x="3015" y="841"/>
                </a:cubicBezTo>
                <a:cubicBezTo>
                  <a:pt x="3005" y="841"/>
                  <a:pt x="3005" y="841"/>
                  <a:pt x="3010" y="835"/>
                </a:cubicBezTo>
                <a:cubicBezTo>
                  <a:pt x="3015" y="830"/>
                  <a:pt x="3015" y="830"/>
                  <a:pt x="3003" y="833"/>
                </a:cubicBezTo>
                <a:cubicBezTo>
                  <a:pt x="2986" y="836"/>
                  <a:pt x="2891" y="841"/>
                  <a:pt x="2889" y="839"/>
                </a:cubicBezTo>
                <a:cubicBezTo>
                  <a:pt x="2888" y="837"/>
                  <a:pt x="2892" y="831"/>
                  <a:pt x="2897" y="824"/>
                </a:cubicBezTo>
                <a:cubicBezTo>
                  <a:pt x="2906" y="814"/>
                  <a:pt x="2909" y="812"/>
                  <a:pt x="2916" y="813"/>
                </a:cubicBezTo>
                <a:cubicBezTo>
                  <a:pt x="2921" y="814"/>
                  <a:pt x="2940" y="814"/>
                  <a:pt x="2959" y="813"/>
                </a:cubicBezTo>
                <a:cubicBezTo>
                  <a:pt x="2977" y="812"/>
                  <a:pt x="3010" y="812"/>
                  <a:pt x="3032" y="812"/>
                </a:cubicBezTo>
                <a:cubicBezTo>
                  <a:pt x="3054" y="813"/>
                  <a:pt x="3096" y="814"/>
                  <a:pt x="3124" y="815"/>
                </a:cubicBezTo>
                <a:cubicBezTo>
                  <a:pt x="3191" y="816"/>
                  <a:pt x="3257" y="823"/>
                  <a:pt x="3282" y="832"/>
                </a:cubicBezTo>
                <a:cubicBezTo>
                  <a:pt x="3285" y="833"/>
                  <a:pt x="3288" y="832"/>
                  <a:pt x="3288" y="831"/>
                </a:cubicBezTo>
                <a:cubicBezTo>
                  <a:pt x="3288" y="829"/>
                  <a:pt x="3277" y="825"/>
                  <a:pt x="3265" y="822"/>
                </a:cubicBezTo>
                <a:cubicBezTo>
                  <a:pt x="3242" y="817"/>
                  <a:pt x="3242" y="817"/>
                  <a:pt x="3242" y="817"/>
                </a:cubicBezTo>
                <a:cubicBezTo>
                  <a:pt x="3256" y="812"/>
                  <a:pt x="3256" y="812"/>
                  <a:pt x="3256" y="812"/>
                </a:cubicBezTo>
                <a:cubicBezTo>
                  <a:pt x="3268" y="808"/>
                  <a:pt x="3265" y="808"/>
                  <a:pt x="3227" y="810"/>
                </a:cubicBezTo>
                <a:cubicBezTo>
                  <a:pt x="3196" y="811"/>
                  <a:pt x="3183" y="810"/>
                  <a:pt x="3173" y="806"/>
                </a:cubicBezTo>
                <a:cubicBezTo>
                  <a:pt x="3162" y="802"/>
                  <a:pt x="3147" y="801"/>
                  <a:pt x="3100" y="803"/>
                </a:cubicBezTo>
                <a:cubicBezTo>
                  <a:pt x="3068" y="804"/>
                  <a:pt x="3035" y="804"/>
                  <a:pt x="3026" y="803"/>
                </a:cubicBezTo>
                <a:cubicBezTo>
                  <a:pt x="3018" y="802"/>
                  <a:pt x="3014" y="800"/>
                  <a:pt x="3017" y="800"/>
                </a:cubicBezTo>
                <a:cubicBezTo>
                  <a:pt x="3020" y="799"/>
                  <a:pt x="3024" y="797"/>
                  <a:pt x="3026" y="794"/>
                </a:cubicBezTo>
                <a:cubicBezTo>
                  <a:pt x="3028" y="791"/>
                  <a:pt x="3031" y="788"/>
                  <a:pt x="3033" y="788"/>
                </a:cubicBezTo>
                <a:cubicBezTo>
                  <a:pt x="3035" y="788"/>
                  <a:pt x="3037" y="787"/>
                  <a:pt x="3037" y="785"/>
                </a:cubicBezTo>
                <a:cubicBezTo>
                  <a:pt x="3038" y="781"/>
                  <a:pt x="3072" y="765"/>
                  <a:pt x="3087" y="762"/>
                </a:cubicBezTo>
                <a:cubicBezTo>
                  <a:pt x="3095" y="761"/>
                  <a:pt x="3102" y="758"/>
                  <a:pt x="3102" y="757"/>
                </a:cubicBezTo>
                <a:cubicBezTo>
                  <a:pt x="3103" y="755"/>
                  <a:pt x="3107" y="753"/>
                  <a:pt x="3112" y="753"/>
                </a:cubicBezTo>
                <a:cubicBezTo>
                  <a:pt x="3116" y="753"/>
                  <a:pt x="3120" y="751"/>
                  <a:pt x="3121" y="750"/>
                </a:cubicBezTo>
                <a:cubicBezTo>
                  <a:pt x="3123" y="745"/>
                  <a:pt x="3141" y="741"/>
                  <a:pt x="3149" y="745"/>
                </a:cubicBezTo>
                <a:cubicBezTo>
                  <a:pt x="3158" y="749"/>
                  <a:pt x="3252" y="763"/>
                  <a:pt x="3261" y="762"/>
                </a:cubicBezTo>
                <a:cubicBezTo>
                  <a:pt x="3264" y="762"/>
                  <a:pt x="3259" y="760"/>
                  <a:pt x="3250" y="758"/>
                </a:cubicBezTo>
                <a:cubicBezTo>
                  <a:pt x="3241" y="756"/>
                  <a:pt x="3230" y="753"/>
                  <a:pt x="3225" y="751"/>
                </a:cubicBezTo>
                <a:cubicBezTo>
                  <a:pt x="3217" y="748"/>
                  <a:pt x="3217" y="748"/>
                  <a:pt x="3217" y="748"/>
                </a:cubicBezTo>
                <a:cubicBezTo>
                  <a:pt x="3225" y="747"/>
                  <a:pt x="3225" y="747"/>
                  <a:pt x="3225" y="747"/>
                </a:cubicBezTo>
                <a:cubicBezTo>
                  <a:pt x="3232" y="746"/>
                  <a:pt x="3232" y="746"/>
                  <a:pt x="3227" y="744"/>
                </a:cubicBezTo>
                <a:cubicBezTo>
                  <a:pt x="3224" y="742"/>
                  <a:pt x="3219" y="741"/>
                  <a:pt x="3215" y="741"/>
                </a:cubicBezTo>
                <a:cubicBezTo>
                  <a:pt x="3209" y="741"/>
                  <a:pt x="3209" y="742"/>
                  <a:pt x="3212" y="745"/>
                </a:cubicBezTo>
                <a:cubicBezTo>
                  <a:pt x="3217" y="749"/>
                  <a:pt x="3210" y="748"/>
                  <a:pt x="3183" y="740"/>
                </a:cubicBezTo>
                <a:cubicBezTo>
                  <a:pt x="3165" y="736"/>
                  <a:pt x="3165" y="736"/>
                  <a:pt x="3165" y="736"/>
                </a:cubicBezTo>
                <a:cubicBezTo>
                  <a:pt x="3174" y="725"/>
                  <a:pt x="3174" y="725"/>
                  <a:pt x="3174" y="725"/>
                </a:cubicBezTo>
                <a:cubicBezTo>
                  <a:pt x="3179" y="720"/>
                  <a:pt x="3184" y="711"/>
                  <a:pt x="3186" y="705"/>
                </a:cubicBezTo>
                <a:cubicBezTo>
                  <a:pt x="3187" y="699"/>
                  <a:pt x="3190" y="694"/>
                  <a:pt x="3191" y="694"/>
                </a:cubicBezTo>
                <a:cubicBezTo>
                  <a:pt x="3193" y="694"/>
                  <a:pt x="3193" y="692"/>
                  <a:pt x="3191" y="689"/>
                </a:cubicBezTo>
                <a:cubicBezTo>
                  <a:pt x="3183" y="679"/>
                  <a:pt x="3195" y="679"/>
                  <a:pt x="3217" y="689"/>
                </a:cubicBezTo>
                <a:cubicBezTo>
                  <a:pt x="3223" y="692"/>
                  <a:pt x="3232" y="696"/>
                  <a:pt x="3236" y="697"/>
                </a:cubicBezTo>
                <a:cubicBezTo>
                  <a:pt x="3244" y="698"/>
                  <a:pt x="3242" y="697"/>
                  <a:pt x="3229" y="691"/>
                </a:cubicBezTo>
                <a:cubicBezTo>
                  <a:pt x="3223" y="689"/>
                  <a:pt x="3223" y="688"/>
                  <a:pt x="3226" y="685"/>
                </a:cubicBezTo>
                <a:cubicBezTo>
                  <a:pt x="3229" y="683"/>
                  <a:pt x="3228" y="682"/>
                  <a:pt x="3223" y="682"/>
                </a:cubicBezTo>
                <a:cubicBezTo>
                  <a:pt x="3219" y="682"/>
                  <a:pt x="3211" y="680"/>
                  <a:pt x="3205" y="676"/>
                </a:cubicBezTo>
                <a:cubicBezTo>
                  <a:pt x="3194" y="670"/>
                  <a:pt x="3194" y="670"/>
                  <a:pt x="3194" y="670"/>
                </a:cubicBezTo>
                <a:cubicBezTo>
                  <a:pt x="3202" y="670"/>
                  <a:pt x="3202" y="670"/>
                  <a:pt x="3202" y="670"/>
                </a:cubicBezTo>
                <a:cubicBezTo>
                  <a:pt x="3206" y="669"/>
                  <a:pt x="3214" y="670"/>
                  <a:pt x="3220" y="672"/>
                </a:cubicBezTo>
                <a:cubicBezTo>
                  <a:pt x="3239" y="678"/>
                  <a:pt x="3278" y="685"/>
                  <a:pt x="3278" y="682"/>
                </a:cubicBezTo>
                <a:cubicBezTo>
                  <a:pt x="3278" y="680"/>
                  <a:pt x="3281" y="679"/>
                  <a:pt x="3284" y="679"/>
                </a:cubicBezTo>
                <a:cubicBezTo>
                  <a:pt x="3293" y="678"/>
                  <a:pt x="3293" y="673"/>
                  <a:pt x="3285" y="671"/>
                </a:cubicBezTo>
                <a:cubicBezTo>
                  <a:pt x="3273" y="667"/>
                  <a:pt x="3281" y="666"/>
                  <a:pt x="3302" y="668"/>
                </a:cubicBezTo>
                <a:cubicBezTo>
                  <a:pt x="3313" y="669"/>
                  <a:pt x="3347" y="671"/>
                  <a:pt x="3377" y="672"/>
                </a:cubicBezTo>
                <a:cubicBezTo>
                  <a:pt x="3407" y="674"/>
                  <a:pt x="3435" y="676"/>
                  <a:pt x="3439" y="676"/>
                </a:cubicBezTo>
                <a:cubicBezTo>
                  <a:pt x="3446" y="678"/>
                  <a:pt x="3446" y="678"/>
                  <a:pt x="3438" y="673"/>
                </a:cubicBezTo>
                <a:cubicBezTo>
                  <a:pt x="3427" y="666"/>
                  <a:pt x="3428" y="661"/>
                  <a:pt x="3439" y="663"/>
                </a:cubicBezTo>
                <a:cubicBezTo>
                  <a:pt x="3455" y="666"/>
                  <a:pt x="3445" y="661"/>
                  <a:pt x="3423" y="655"/>
                </a:cubicBezTo>
                <a:cubicBezTo>
                  <a:pt x="3398" y="648"/>
                  <a:pt x="3355" y="643"/>
                  <a:pt x="3353" y="646"/>
                </a:cubicBezTo>
                <a:cubicBezTo>
                  <a:pt x="3352" y="647"/>
                  <a:pt x="3354" y="648"/>
                  <a:pt x="3357" y="647"/>
                </a:cubicBezTo>
                <a:cubicBezTo>
                  <a:pt x="3368" y="647"/>
                  <a:pt x="3367" y="654"/>
                  <a:pt x="3357" y="655"/>
                </a:cubicBezTo>
                <a:cubicBezTo>
                  <a:pt x="3346" y="656"/>
                  <a:pt x="3346" y="656"/>
                  <a:pt x="3346" y="656"/>
                </a:cubicBezTo>
                <a:cubicBezTo>
                  <a:pt x="3357" y="658"/>
                  <a:pt x="3357" y="658"/>
                  <a:pt x="3357" y="658"/>
                </a:cubicBezTo>
                <a:cubicBezTo>
                  <a:pt x="3363" y="658"/>
                  <a:pt x="3345" y="660"/>
                  <a:pt x="3316" y="661"/>
                </a:cubicBezTo>
                <a:cubicBezTo>
                  <a:pt x="3272" y="662"/>
                  <a:pt x="3260" y="661"/>
                  <a:pt x="3235" y="655"/>
                </a:cubicBezTo>
                <a:cubicBezTo>
                  <a:pt x="3219" y="651"/>
                  <a:pt x="3205" y="646"/>
                  <a:pt x="3203" y="643"/>
                </a:cubicBezTo>
                <a:cubicBezTo>
                  <a:pt x="3201" y="641"/>
                  <a:pt x="3191" y="637"/>
                  <a:pt x="3181" y="634"/>
                </a:cubicBezTo>
                <a:cubicBezTo>
                  <a:pt x="3170" y="632"/>
                  <a:pt x="3156" y="628"/>
                  <a:pt x="3150" y="624"/>
                </a:cubicBezTo>
                <a:cubicBezTo>
                  <a:pt x="3132" y="615"/>
                  <a:pt x="3117" y="611"/>
                  <a:pt x="3104" y="613"/>
                </a:cubicBezTo>
                <a:cubicBezTo>
                  <a:pt x="3095" y="615"/>
                  <a:pt x="3092" y="614"/>
                  <a:pt x="3091" y="609"/>
                </a:cubicBezTo>
                <a:cubicBezTo>
                  <a:pt x="3089" y="601"/>
                  <a:pt x="3095" y="601"/>
                  <a:pt x="3118" y="608"/>
                </a:cubicBezTo>
                <a:cubicBezTo>
                  <a:pt x="3128" y="612"/>
                  <a:pt x="3144" y="614"/>
                  <a:pt x="3154" y="614"/>
                </a:cubicBezTo>
                <a:cubicBezTo>
                  <a:pt x="3163" y="614"/>
                  <a:pt x="3173" y="614"/>
                  <a:pt x="3176" y="616"/>
                </a:cubicBezTo>
                <a:cubicBezTo>
                  <a:pt x="3190" y="624"/>
                  <a:pt x="3221" y="637"/>
                  <a:pt x="3229" y="638"/>
                </a:cubicBezTo>
                <a:cubicBezTo>
                  <a:pt x="3240" y="640"/>
                  <a:pt x="3237" y="639"/>
                  <a:pt x="3213" y="627"/>
                </a:cubicBezTo>
                <a:cubicBezTo>
                  <a:pt x="3201" y="622"/>
                  <a:pt x="3198" y="619"/>
                  <a:pt x="3196" y="610"/>
                </a:cubicBezTo>
                <a:cubicBezTo>
                  <a:pt x="3195" y="604"/>
                  <a:pt x="3192" y="595"/>
                  <a:pt x="3190" y="590"/>
                </a:cubicBezTo>
                <a:cubicBezTo>
                  <a:pt x="3185" y="581"/>
                  <a:pt x="3185" y="581"/>
                  <a:pt x="3185" y="581"/>
                </a:cubicBezTo>
                <a:cubicBezTo>
                  <a:pt x="3196" y="580"/>
                  <a:pt x="3196" y="580"/>
                  <a:pt x="3196" y="580"/>
                </a:cubicBezTo>
                <a:cubicBezTo>
                  <a:pt x="3202" y="580"/>
                  <a:pt x="3220" y="584"/>
                  <a:pt x="3236" y="589"/>
                </a:cubicBezTo>
                <a:cubicBezTo>
                  <a:pt x="3266" y="597"/>
                  <a:pt x="3283" y="599"/>
                  <a:pt x="3280" y="594"/>
                </a:cubicBezTo>
                <a:cubicBezTo>
                  <a:pt x="3279" y="592"/>
                  <a:pt x="3274" y="590"/>
                  <a:pt x="3267" y="589"/>
                </a:cubicBezTo>
                <a:cubicBezTo>
                  <a:pt x="3258" y="588"/>
                  <a:pt x="3248" y="583"/>
                  <a:pt x="3240" y="575"/>
                </a:cubicBezTo>
                <a:cubicBezTo>
                  <a:pt x="3239" y="575"/>
                  <a:pt x="3240" y="573"/>
                  <a:pt x="3241" y="572"/>
                </a:cubicBezTo>
                <a:cubicBezTo>
                  <a:pt x="3243" y="570"/>
                  <a:pt x="3238" y="569"/>
                  <a:pt x="3230" y="569"/>
                </a:cubicBezTo>
                <a:cubicBezTo>
                  <a:pt x="3222" y="569"/>
                  <a:pt x="3210" y="567"/>
                  <a:pt x="3203" y="565"/>
                </a:cubicBezTo>
                <a:cubicBezTo>
                  <a:pt x="3191" y="561"/>
                  <a:pt x="3139" y="550"/>
                  <a:pt x="3121" y="548"/>
                </a:cubicBezTo>
                <a:cubicBezTo>
                  <a:pt x="3110" y="547"/>
                  <a:pt x="3104" y="540"/>
                  <a:pt x="3111" y="535"/>
                </a:cubicBezTo>
                <a:cubicBezTo>
                  <a:pt x="3113" y="533"/>
                  <a:pt x="3117" y="533"/>
                  <a:pt x="3120" y="536"/>
                </a:cubicBezTo>
                <a:cubicBezTo>
                  <a:pt x="3127" y="541"/>
                  <a:pt x="3131" y="540"/>
                  <a:pt x="3131" y="534"/>
                </a:cubicBezTo>
                <a:cubicBezTo>
                  <a:pt x="3130" y="531"/>
                  <a:pt x="3128" y="529"/>
                  <a:pt x="3125" y="529"/>
                </a:cubicBezTo>
                <a:cubicBezTo>
                  <a:pt x="3122" y="529"/>
                  <a:pt x="3119" y="527"/>
                  <a:pt x="3119" y="524"/>
                </a:cubicBezTo>
                <a:cubicBezTo>
                  <a:pt x="3119" y="520"/>
                  <a:pt x="3123" y="519"/>
                  <a:pt x="3141" y="520"/>
                </a:cubicBezTo>
                <a:cubicBezTo>
                  <a:pt x="3167" y="520"/>
                  <a:pt x="3223" y="524"/>
                  <a:pt x="3227" y="525"/>
                </a:cubicBezTo>
                <a:cubicBezTo>
                  <a:pt x="3229" y="526"/>
                  <a:pt x="3233" y="524"/>
                  <a:pt x="3237" y="521"/>
                </a:cubicBezTo>
                <a:cubicBezTo>
                  <a:pt x="3242" y="517"/>
                  <a:pt x="3242" y="516"/>
                  <a:pt x="3238" y="516"/>
                </a:cubicBezTo>
                <a:cubicBezTo>
                  <a:pt x="3236" y="516"/>
                  <a:pt x="3234" y="515"/>
                  <a:pt x="3234" y="512"/>
                </a:cubicBezTo>
                <a:cubicBezTo>
                  <a:pt x="3234" y="503"/>
                  <a:pt x="3233" y="499"/>
                  <a:pt x="3227" y="500"/>
                </a:cubicBezTo>
                <a:cubicBezTo>
                  <a:pt x="3221" y="500"/>
                  <a:pt x="3220" y="512"/>
                  <a:pt x="3226" y="515"/>
                </a:cubicBezTo>
                <a:cubicBezTo>
                  <a:pt x="3228" y="516"/>
                  <a:pt x="3217" y="516"/>
                  <a:pt x="3201" y="515"/>
                </a:cubicBezTo>
                <a:cubicBezTo>
                  <a:pt x="3185" y="515"/>
                  <a:pt x="3159" y="515"/>
                  <a:pt x="3143" y="516"/>
                </a:cubicBezTo>
                <a:cubicBezTo>
                  <a:pt x="3120" y="517"/>
                  <a:pt x="3114" y="517"/>
                  <a:pt x="3114" y="513"/>
                </a:cubicBezTo>
                <a:cubicBezTo>
                  <a:pt x="3115" y="510"/>
                  <a:pt x="3113" y="509"/>
                  <a:pt x="3107" y="509"/>
                </a:cubicBezTo>
                <a:cubicBezTo>
                  <a:pt x="3102" y="510"/>
                  <a:pt x="3099" y="508"/>
                  <a:pt x="3099" y="505"/>
                </a:cubicBezTo>
                <a:cubicBezTo>
                  <a:pt x="3099" y="502"/>
                  <a:pt x="3100" y="499"/>
                  <a:pt x="3101" y="499"/>
                </a:cubicBezTo>
                <a:cubicBezTo>
                  <a:pt x="3107" y="499"/>
                  <a:pt x="3104" y="489"/>
                  <a:pt x="3096" y="481"/>
                </a:cubicBezTo>
                <a:cubicBezTo>
                  <a:pt x="3092" y="476"/>
                  <a:pt x="3089" y="472"/>
                  <a:pt x="3089" y="471"/>
                </a:cubicBezTo>
                <a:cubicBezTo>
                  <a:pt x="3090" y="470"/>
                  <a:pt x="3097" y="467"/>
                  <a:pt x="3105" y="463"/>
                </a:cubicBezTo>
                <a:cubicBezTo>
                  <a:pt x="3120" y="457"/>
                  <a:pt x="3120" y="457"/>
                  <a:pt x="3120" y="457"/>
                </a:cubicBezTo>
                <a:cubicBezTo>
                  <a:pt x="3099" y="460"/>
                  <a:pt x="3099" y="460"/>
                  <a:pt x="3099" y="460"/>
                </a:cubicBezTo>
                <a:cubicBezTo>
                  <a:pt x="3087" y="461"/>
                  <a:pt x="3077" y="461"/>
                  <a:pt x="3076" y="459"/>
                </a:cubicBezTo>
                <a:cubicBezTo>
                  <a:pt x="3075" y="457"/>
                  <a:pt x="3077" y="457"/>
                  <a:pt x="3079" y="458"/>
                </a:cubicBezTo>
                <a:cubicBezTo>
                  <a:pt x="3083" y="460"/>
                  <a:pt x="3083" y="459"/>
                  <a:pt x="3078" y="453"/>
                </a:cubicBezTo>
                <a:cubicBezTo>
                  <a:pt x="3071" y="445"/>
                  <a:pt x="3070" y="442"/>
                  <a:pt x="3073" y="432"/>
                </a:cubicBezTo>
                <a:cubicBezTo>
                  <a:pt x="3076" y="426"/>
                  <a:pt x="3069" y="421"/>
                  <a:pt x="3040" y="410"/>
                </a:cubicBezTo>
                <a:cubicBezTo>
                  <a:pt x="3035" y="408"/>
                  <a:pt x="3031" y="405"/>
                  <a:pt x="3031" y="403"/>
                </a:cubicBezTo>
                <a:cubicBezTo>
                  <a:pt x="3031" y="402"/>
                  <a:pt x="3028" y="400"/>
                  <a:pt x="3025" y="399"/>
                </a:cubicBezTo>
                <a:cubicBezTo>
                  <a:pt x="3021" y="398"/>
                  <a:pt x="3026" y="398"/>
                  <a:pt x="3036" y="398"/>
                </a:cubicBezTo>
                <a:cubicBezTo>
                  <a:pt x="3046" y="399"/>
                  <a:pt x="3056" y="401"/>
                  <a:pt x="3059" y="402"/>
                </a:cubicBezTo>
                <a:cubicBezTo>
                  <a:pt x="3069" y="408"/>
                  <a:pt x="3069" y="400"/>
                  <a:pt x="3060" y="384"/>
                </a:cubicBezTo>
                <a:cubicBezTo>
                  <a:pt x="3051" y="368"/>
                  <a:pt x="3051" y="368"/>
                  <a:pt x="3051" y="368"/>
                </a:cubicBezTo>
                <a:cubicBezTo>
                  <a:pt x="3060" y="367"/>
                  <a:pt x="3060" y="367"/>
                  <a:pt x="3060" y="367"/>
                </a:cubicBezTo>
                <a:cubicBezTo>
                  <a:pt x="3069" y="366"/>
                  <a:pt x="3069" y="366"/>
                  <a:pt x="3069" y="366"/>
                </a:cubicBezTo>
                <a:cubicBezTo>
                  <a:pt x="3059" y="363"/>
                  <a:pt x="3059" y="363"/>
                  <a:pt x="3059" y="363"/>
                </a:cubicBezTo>
                <a:cubicBezTo>
                  <a:pt x="3047" y="359"/>
                  <a:pt x="3031" y="348"/>
                  <a:pt x="3023" y="338"/>
                </a:cubicBezTo>
                <a:cubicBezTo>
                  <a:pt x="3018" y="331"/>
                  <a:pt x="3018" y="331"/>
                  <a:pt x="3018" y="331"/>
                </a:cubicBezTo>
                <a:cubicBezTo>
                  <a:pt x="3029" y="333"/>
                  <a:pt x="3029" y="333"/>
                  <a:pt x="3029" y="333"/>
                </a:cubicBezTo>
                <a:cubicBezTo>
                  <a:pt x="3041" y="334"/>
                  <a:pt x="3063" y="335"/>
                  <a:pt x="3149" y="335"/>
                </a:cubicBezTo>
                <a:cubicBezTo>
                  <a:pt x="3183" y="336"/>
                  <a:pt x="3211" y="336"/>
                  <a:pt x="3214" y="337"/>
                </a:cubicBezTo>
                <a:cubicBezTo>
                  <a:pt x="3216" y="338"/>
                  <a:pt x="3230" y="339"/>
                  <a:pt x="3244" y="339"/>
                </a:cubicBezTo>
                <a:cubicBezTo>
                  <a:pt x="3258" y="339"/>
                  <a:pt x="3274" y="341"/>
                  <a:pt x="3280" y="342"/>
                </a:cubicBezTo>
                <a:cubicBezTo>
                  <a:pt x="3287" y="344"/>
                  <a:pt x="3292" y="344"/>
                  <a:pt x="3294" y="342"/>
                </a:cubicBezTo>
                <a:cubicBezTo>
                  <a:pt x="3296" y="340"/>
                  <a:pt x="3301" y="338"/>
                  <a:pt x="3305" y="337"/>
                </a:cubicBezTo>
                <a:cubicBezTo>
                  <a:pt x="3313" y="335"/>
                  <a:pt x="3313" y="335"/>
                  <a:pt x="3303" y="335"/>
                </a:cubicBezTo>
                <a:cubicBezTo>
                  <a:pt x="3298" y="335"/>
                  <a:pt x="3284" y="333"/>
                  <a:pt x="3273" y="331"/>
                </a:cubicBezTo>
                <a:cubicBezTo>
                  <a:pt x="3250" y="326"/>
                  <a:pt x="3142" y="322"/>
                  <a:pt x="3108" y="323"/>
                </a:cubicBezTo>
                <a:cubicBezTo>
                  <a:pt x="3099" y="324"/>
                  <a:pt x="3072" y="323"/>
                  <a:pt x="3048" y="322"/>
                </a:cubicBezTo>
                <a:cubicBezTo>
                  <a:pt x="3003" y="319"/>
                  <a:pt x="2997" y="317"/>
                  <a:pt x="2983" y="300"/>
                </a:cubicBezTo>
                <a:cubicBezTo>
                  <a:pt x="2979" y="296"/>
                  <a:pt x="2975" y="293"/>
                  <a:pt x="2972" y="293"/>
                </a:cubicBezTo>
                <a:cubicBezTo>
                  <a:pt x="2970" y="293"/>
                  <a:pt x="2961" y="289"/>
                  <a:pt x="2952" y="285"/>
                </a:cubicBezTo>
                <a:cubicBezTo>
                  <a:pt x="2938" y="277"/>
                  <a:pt x="2937" y="276"/>
                  <a:pt x="2942" y="275"/>
                </a:cubicBezTo>
                <a:cubicBezTo>
                  <a:pt x="2950" y="273"/>
                  <a:pt x="2979" y="286"/>
                  <a:pt x="2983" y="292"/>
                </a:cubicBezTo>
                <a:cubicBezTo>
                  <a:pt x="2984" y="294"/>
                  <a:pt x="2988" y="295"/>
                  <a:pt x="2992" y="295"/>
                </a:cubicBezTo>
                <a:cubicBezTo>
                  <a:pt x="2998" y="294"/>
                  <a:pt x="2998" y="294"/>
                  <a:pt x="2994" y="293"/>
                </a:cubicBezTo>
                <a:cubicBezTo>
                  <a:pt x="2991" y="292"/>
                  <a:pt x="2985" y="289"/>
                  <a:pt x="2981" y="286"/>
                </a:cubicBezTo>
                <a:cubicBezTo>
                  <a:pt x="2967" y="274"/>
                  <a:pt x="2926" y="258"/>
                  <a:pt x="2914" y="259"/>
                </a:cubicBezTo>
                <a:cubicBezTo>
                  <a:pt x="2907" y="259"/>
                  <a:pt x="2892" y="256"/>
                  <a:pt x="2877" y="250"/>
                </a:cubicBezTo>
                <a:cubicBezTo>
                  <a:pt x="2849" y="239"/>
                  <a:pt x="2837" y="239"/>
                  <a:pt x="2749" y="241"/>
                </a:cubicBezTo>
                <a:cubicBezTo>
                  <a:pt x="2721" y="242"/>
                  <a:pt x="2678" y="242"/>
                  <a:pt x="2653" y="242"/>
                </a:cubicBezTo>
                <a:cubicBezTo>
                  <a:pt x="2552" y="238"/>
                  <a:pt x="2472" y="240"/>
                  <a:pt x="2326" y="246"/>
                </a:cubicBezTo>
                <a:cubicBezTo>
                  <a:pt x="2242" y="250"/>
                  <a:pt x="2162" y="252"/>
                  <a:pt x="2147" y="252"/>
                </a:cubicBezTo>
                <a:cubicBezTo>
                  <a:pt x="2133" y="251"/>
                  <a:pt x="2113" y="252"/>
                  <a:pt x="2103" y="252"/>
                </a:cubicBezTo>
                <a:cubicBezTo>
                  <a:pt x="1987" y="263"/>
                  <a:pt x="1606" y="277"/>
                  <a:pt x="1606" y="271"/>
                </a:cubicBezTo>
                <a:cubicBezTo>
                  <a:pt x="1606" y="269"/>
                  <a:pt x="1604" y="269"/>
                  <a:pt x="1603" y="271"/>
                </a:cubicBezTo>
                <a:cubicBezTo>
                  <a:pt x="1601" y="272"/>
                  <a:pt x="1583" y="275"/>
                  <a:pt x="1564" y="276"/>
                </a:cubicBezTo>
                <a:cubicBezTo>
                  <a:pt x="1544" y="277"/>
                  <a:pt x="1511" y="280"/>
                  <a:pt x="1489" y="283"/>
                </a:cubicBezTo>
                <a:cubicBezTo>
                  <a:pt x="1408" y="291"/>
                  <a:pt x="1353" y="295"/>
                  <a:pt x="1352" y="292"/>
                </a:cubicBezTo>
                <a:cubicBezTo>
                  <a:pt x="1352" y="290"/>
                  <a:pt x="1351" y="289"/>
                  <a:pt x="1350" y="290"/>
                </a:cubicBezTo>
                <a:cubicBezTo>
                  <a:pt x="1349" y="291"/>
                  <a:pt x="1347" y="291"/>
                  <a:pt x="1346" y="289"/>
                </a:cubicBezTo>
                <a:cubicBezTo>
                  <a:pt x="1344" y="287"/>
                  <a:pt x="1346" y="285"/>
                  <a:pt x="1349" y="285"/>
                </a:cubicBezTo>
                <a:cubicBezTo>
                  <a:pt x="1351" y="285"/>
                  <a:pt x="1356" y="282"/>
                  <a:pt x="1360" y="279"/>
                </a:cubicBezTo>
                <a:cubicBezTo>
                  <a:pt x="1363" y="276"/>
                  <a:pt x="1368" y="274"/>
                  <a:pt x="1371" y="274"/>
                </a:cubicBezTo>
                <a:cubicBezTo>
                  <a:pt x="1375" y="274"/>
                  <a:pt x="1381" y="273"/>
                  <a:pt x="1384" y="270"/>
                </a:cubicBezTo>
                <a:cubicBezTo>
                  <a:pt x="1395" y="264"/>
                  <a:pt x="1462" y="251"/>
                  <a:pt x="1482" y="252"/>
                </a:cubicBezTo>
                <a:cubicBezTo>
                  <a:pt x="1522" y="254"/>
                  <a:pt x="1562" y="253"/>
                  <a:pt x="1560" y="251"/>
                </a:cubicBezTo>
                <a:cubicBezTo>
                  <a:pt x="1558" y="247"/>
                  <a:pt x="1601" y="241"/>
                  <a:pt x="1636" y="239"/>
                </a:cubicBezTo>
                <a:cubicBezTo>
                  <a:pt x="1653" y="238"/>
                  <a:pt x="1659" y="237"/>
                  <a:pt x="1656" y="235"/>
                </a:cubicBezTo>
                <a:cubicBezTo>
                  <a:pt x="1654" y="233"/>
                  <a:pt x="1644" y="232"/>
                  <a:pt x="1635" y="232"/>
                </a:cubicBezTo>
                <a:cubicBezTo>
                  <a:pt x="1625" y="233"/>
                  <a:pt x="1618" y="232"/>
                  <a:pt x="1619" y="230"/>
                </a:cubicBezTo>
                <a:cubicBezTo>
                  <a:pt x="1620" y="229"/>
                  <a:pt x="1618" y="226"/>
                  <a:pt x="1615" y="226"/>
                </a:cubicBezTo>
                <a:cubicBezTo>
                  <a:pt x="1612" y="225"/>
                  <a:pt x="1609" y="226"/>
                  <a:pt x="1609" y="227"/>
                </a:cubicBezTo>
                <a:cubicBezTo>
                  <a:pt x="1608" y="230"/>
                  <a:pt x="1476" y="239"/>
                  <a:pt x="1474" y="236"/>
                </a:cubicBezTo>
                <a:cubicBezTo>
                  <a:pt x="1471" y="233"/>
                  <a:pt x="1541" y="225"/>
                  <a:pt x="1604" y="222"/>
                </a:cubicBezTo>
                <a:cubicBezTo>
                  <a:pt x="1641" y="220"/>
                  <a:pt x="1671" y="217"/>
                  <a:pt x="1670" y="216"/>
                </a:cubicBezTo>
                <a:cubicBezTo>
                  <a:pt x="1669" y="215"/>
                  <a:pt x="1672" y="214"/>
                  <a:pt x="1677" y="215"/>
                </a:cubicBezTo>
                <a:cubicBezTo>
                  <a:pt x="1682" y="216"/>
                  <a:pt x="1685" y="216"/>
                  <a:pt x="1685" y="213"/>
                </a:cubicBezTo>
                <a:cubicBezTo>
                  <a:pt x="1685" y="209"/>
                  <a:pt x="1681" y="208"/>
                  <a:pt x="1676" y="209"/>
                </a:cubicBezTo>
                <a:cubicBezTo>
                  <a:pt x="1667" y="212"/>
                  <a:pt x="1534" y="219"/>
                  <a:pt x="1533" y="217"/>
                </a:cubicBezTo>
                <a:cubicBezTo>
                  <a:pt x="1530" y="211"/>
                  <a:pt x="1607" y="198"/>
                  <a:pt x="1662" y="195"/>
                </a:cubicBezTo>
                <a:cubicBezTo>
                  <a:pt x="1710" y="193"/>
                  <a:pt x="1710" y="193"/>
                  <a:pt x="1686" y="191"/>
                </a:cubicBezTo>
                <a:cubicBezTo>
                  <a:pt x="1661" y="188"/>
                  <a:pt x="1661" y="188"/>
                  <a:pt x="1661" y="188"/>
                </a:cubicBezTo>
                <a:cubicBezTo>
                  <a:pt x="1683" y="184"/>
                  <a:pt x="1683" y="184"/>
                  <a:pt x="1683" y="184"/>
                </a:cubicBezTo>
                <a:cubicBezTo>
                  <a:pt x="1695" y="182"/>
                  <a:pt x="1719" y="180"/>
                  <a:pt x="1736" y="179"/>
                </a:cubicBezTo>
                <a:cubicBezTo>
                  <a:pt x="1772" y="177"/>
                  <a:pt x="1797" y="173"/>
                  <a:pt x="1788" y="169"/>
                </a:cubicBezTo>
                <a:cubicBezTo>
                  <a:pt x="1785" y="168"/>
                  <a:pt x="1769" y="168"/>
                  <a:pt x="1753" y="170"/>
                </a:cubicBezTo>
                <a:cubicBezTo>
                  <a:pt x="1736" y="172"/>
                  <a:pt x="1684" y="175"/>
                  <a:pt x="1636" y="176"/>
                </a:cubicBezTo>
                <a:cubicBezTo>
                  <a:pt x="1551" y="178"/>
                  <a:pt x="1549" y="178"/>
                  <a:pt x="1547" y="171"/>
                </a:cubicBezTo>
                <a:cubicBezTo>
                  <a:pt x="1545" y="164"/>
                  <a:pt x="1545" y="164"/>
                  <a:pt x="1543" y="172"/>
                </a:cubicBezTo>
                <a:cubicBezTo>
                  <a:pt x="1542" y="176"/>
                  <a:pt x="1540" y="178"/>
                  <a:pt x="1538" y="177"/>
                </a:cubicBezTo>
                <a:cubicBezTo>
                  <a:pt x="1536" y="176"/>
                  <a:pt x="1534" y="177"/>
                  <a:pt x="1533" y="178"/>
                </a:cubicBezTo>
                <a:cubicBezTo>
                  <a:pt x="1532" y="183"/>
                  <a:pt x="1473" y="189"/>
                  <a:pt x="1473" y="185"/>
                </a:cubicBezTo>
                <a:cubicBezTo>
                  <a:pt x="1473" y="184"/>
                  <a:pt x="1475" y="182"/>
                  <a:pt x="1478" y="182"/>
                </a:cubicBezTo>
                <a:cubicBezTo>
                  <a:pt x="1481" y="182"/>
                  <a:pt x="1484" y="180"/>
                  <a:pt x="1484" y="178"/>
                </a:cubicBezTo>
                <a:cubicBezTo>
                  <a:pt x="1484" y="177"/>
                  <a:pt x="1488" y="175"/>
                  <a:pt x="1493" y="175"/>
                </a:cubicBezTo>
                <a:cubicBezTo>
                  <a:pt x="1498" y="174"/>
                  <a:pt x="1503" y="172"/>
                  <a:pt x="1504" y="170"/>
                </a:cubicBezTo>
                <a:cubicBezTo>
                  <a:pt x="1505" y="168"/>
                  <a:pt x="1502" y="167"/>
                  <a:pt x="1498" y="167"/>
                </a:cubicBezTo>
                <a:cubicBezTo>
                  <a:pt x="1493" y="167"/>
                  <a:pt x="1484" y="167"/>
                  <a:pt x="1478" y="168"/>
                </a:cubicBezTo>
                <a:cubicBezTo>
                  <a:pt x="1471" y="168"/>
                  <a:pt x="1456" y="169"/>
                  <a:pt x="1444" y="171"/>
                </a:cubicBezTo>
                <a:cubicBezTo>
                  <a:pt x="1429" y="174"/>
                  <a:pt x="1424" y="174"/>
                  <a:pt x="1427" y="171"/>
                </a:cubicBezTo>
                <a:cubicBezTo>
                  <a:pt x="1432" y="168"/>
                  <a:pt x="1432" y="168"/>
                  <a:pt x="1425" y="168"/>
                </a:cubicBezTo>
                <a:cubicBezTo>
                  <a:pt x="1420" y="168"/>
                  <a:pt x="1418" y="170"/>
                  <a:pt x="1419" y="172"/>
                </a:cubicBezTo>
                <a:cubicBezTo>
                  <a:pt x="1421" y="174"/>
                  <a:pt x="1405" y="173"/>
                  <a:pt x="1401" y="170"/>
                </a:cubicBezTo>
                <a:cubicBezTo>
                  <a:pt x="1396" y="165"/>
                  <a:pt x="1412" y="162"/>
                  <a:pt x="1461" y="157"/>
                </a:cubicBezTo>
                <a:cubicBezTo>
                  <a:pt x="1496" y="154"/>
                  <a:pt x="1500" y="154"/>
                  <a:pt x="1495" y="159"/>
                </a:cubicBezTo>
                <a:cubicBezTo>
                  <a:pt x="1490" y="164"/>
                  <a:pt x="1491" y="164"/>
                  <a:pt x="1499" y="164"/>
                </a:cubicBezTo>
                <a:cubicBezTo>
                  <a:pt x="1504" y="164"/>
                  <a:pt x="1508" y="162"/>
                  <a:pt x="1507" y="160"/>
                </a:cubicBezTo>
                <a:cubicBezTo>
                  <a:pt x="1507" y="155"/>
                  <a:pt x="1533" y="151"/>
                  <a:pt x="1540" y="155"/>
                </a:cubicBezTo>
                <a:cubicBezTo>
                  <a:pt x="1547" y="158"/>
                  <a:pt x="1547" y="158"/>
                  <a:pt x="1541" y="153"/>
                </a:cubicBezTo>
                <a:cubicBezTo>
                  <a:pt x="1536" y="149"/>
                  <a:pt x="1537" y="148"/>
                  <a:pt x="1558" y="147"/>
                </a:cubicBezTo>
                <a:cubicBezTo>
                  <a:pt x="1573" y="146"/>
                  <a:pt x="1578" y="147"/>
                  <a:pt x="1575" y="150"/>
                </a:cubicBezTo>
                <a:cubicBezTo>
                  <a:pt x="1572" y="152"/>
                  <a:pt x="1573" y="153"/>
                  <a:pt x="1579" y="153"/>
                </a:cubicBezTo>
                <a:cubicBezTo>
                  <a:pt x="1584" y="153"/>
                  <a:pt x="1586" y="151"/>
                  <a:pt x="1585" y="149"/>
                </a:cubicBezTo>
                <a:cubicBezTo>
                  <a:pt x="1583" y="146"/>
                  <a:pt x="1584" y="146"/>
                  <a:pt x="1589" y="149"/>
                </a:cubicBezTo>
                <a:cubicBezTo>
                  <a:pt x="1592" y="151"/>
                  <a:pt x="1596" y="151"/>
                  <a:pt x="1598" y="150"/>
                </a:cubicBezTo>
                <a:cubicBezTo>
                  <a:pt x="1602" y="146"/>
                  <a:pt x="1619" y="145"/>
                  <a:pt x="1638" y="148"/>
                </a:cubicBezTo>
                <a:cubicBezTo>
                  <a:pt x="1656" y="150"/>
                  <a:pt x="1656" y="150"/>
                  <a:pt x="1648" y="155"/>
                </a:cubicBezTo>
                <a:cubicBezTo>
                  <a:pt x="1638" y="161"/>
                  <a:pt x="1646" y="161"/>
                  <a:pt x="1658" y="155"/>
                </a:cubicBezTo>
                <a:cubicBezTo>
                  <a:pt x="1664" y="152"/>
                  <a:pt x="1665" y="150"/>
                  <a:pt x="1662" y="148"/>
                </a:cubicBezTo>
                <a:cubicBezTo>
                  <a:pt x="1660" y="146"/>
                  <a:pt x="1663" y="145"/>
                  <a:pt x="1671" y="144"/>
                </a:cubicBezTo>
                <a:cubicBezTo>
                  <a:pt x="1683" y="143"/>
                  <a:pt x="1683" y="143"/>
                  <a:pt x="1683" y="143"/>
                </a:cubicBezTo>
                <a:cubicBezTo>
                  <a:pt x="1672" y="141"/>
                  <a:pt x="1672" y="141"/>
                  <a:pt x="1672" y="141"/>
                </a:cubicBezTo>
                <a:cubicBezTo>
                  <a:pt x="1650" y="138"/>
                  <a:pt x="1673" y="133"/>
                  <a:pt x="1736" y="128"/>
                </a:cubicBezTo>
                <a:cubicBezTo>
                  <a:pt x="1794" y="123"/>
                  <a:pt x="1796" y="122"/>
                  <a:pt x="1769" y="121"/>
                </a:cubicBezTo>
                <a:cubicBezTo>
                  <a:pt x="1754" y="121"/>
                  <a:pt x="1695" y="123"/>
                  <a:pt x="1639" y="128"/>
                </a:cubicBezTo>
                <a:cubicBezTo>
                  <a:pt x="1497" y="138"/>
                  <a:pt x="1457" y="134"/>
                  <a:pt x="1561" y="120"/>
                </a:cubicBezTo>
                <a:cubicBezTo>
                  <a:pt x="1601" y="114"/>
                  <a:pt x="1617" y="110"/>
                  <a:pt x="1600" y="110"/>
                </a:cubicBezTo>
                <a:cubicBezTo>
                  <a:pt x="1597" y="110"/>
                  <a:pt x="1586" y="110"/>
                  <a:pt x="1576" y="110"/>
                </a:cubicBezTo>
                <a:cubicBezTo>
                  <a:pt x="1566" y="110"/>
                  <a:pt x="1557" y="111"/>
                  <a:pt x="1555" y="114"/>
                </a:cubicBezTo>
                <a:cubicBezTo>
                  <a:pt x="1552" y="117"/>
                  <a:pt x="1551" y="117"/>
                  <a:pt x="1549" y="114"/>
                </a:cubicBezTo>
                <a:cubicBezTo>
                  <a:pt x="1547" y="110"/>
                  <a:pt x="1535" y="110"/>
                  <a:pt x="1532" y="115"/>
                </a:cubicBezTo>
                <a:cubicBezTo>
                  <a:pt x="1532" y="116"/>
                  <a:pt x="1526" y="118"/>
                  <a:pt x="1519" y="120"/>
                </a:cubicBezTo>
                <a:cubicBezTo>
                  <a:pt x="1510" y="122"/>
                  <a:pt x="1508" y="121"/>
                  <a:pt x="1512" y="119"/>
                </a:cubicBezTo>
                <a:cubicBezTo>
                  <a:pt x="1517" y="116"/>
                  <a:pt x="1517" y="115"/>
                  <a:pt x="1510" y="115"/>
                </a:cubicBezTo>
                <a:cubicBezTo>
                  <a:pt x="1502" y="116"/>
                  <a:pt x="1498" y="121"/>
                  <a:pt x="1503" y="124"/>
                </a:cubicBezTo>
                <a:cubicBezTo>
                  <a:pt x="1505" y="124"/>
                  <a:pt x="1503" y="125"/>
                  <a:pt x="1498" y="126"/>
                </a:cubicBezTo>
                <a:cubicBezTo>
                  <a:pt x="1489" y="127"/>
                  <a:pt x="1486" y="122"/>
                  <a:pt x="1492" y="119"/>
                </a:cubicBezTo>
                <a:cubicBezTo>
                  <a:pt x="1494" y="118"/>
                  <a:pt x="1493" y="118"/>
                  <a:pt x="1490" y="119"/>
                </a:cubicBezTo>
                <a:cubicBezTo>
                  <a:pt x="1482" y="122"/>
                  <a:pt x="1466" y="122"/>
                  <a:pt x="1464" y="118"/>
                </a:cubicBezTo>
                <a:cubicBezTo>
                  <a:pt x="1464" y="117"/>
                  <a:pt x="1459" y="115"/>
                  <a:pt x="1455" y="115"/>
                </a:cubicBezTo>
                <a:cubicBezTo>
                  <a:pt x="1451" y="116"/>
                  <a:pt x="1449" y="117"/>
                  <a:pt x="1450" y="119"/>
                </a:cubicBezTo>
                <a:cubicBezTo>
                  <a:pt x="1451" y="121"/>
                  <a:pt x="1453" y="122"/>
                  <a:pt x="1456" y="121"/>
                </a:cubicBezTo>
                <a:cubicBezTo>
                  <a:pt x="1459" y="120"/>
                  <a:pt x="1463" y="121"/>
                  <a:pt x="1466" y="123"/>
                </a:cubicBezTo>
                <a:cubicBezTo>
                  <a:pt x="1471" y="128"/>
                  <a:pt x="1471" y="128"/>
                  <a:pt x="1461" y="127"/>
                </a:cubicBezTo>
                <a:cubicBezTo>
                  <a:pt x="1454" y="126"/>
                  <a:pt x="1445" y="125"/>
                  <a:pt x="1440" y="124"/>
                </a:cubicBezTo>
                <a:cubicBezTo>
                  <a:pt x="1433" y="122"/>
                  <a:pt x="1431" y="123"/>
                  <a:pt x="1433" y="126"/>
                </a:cubicBezTo>
                <a:cubicBezTo>
                  <a:pt x="1435" y="129"/>
                  <a:pt x="1434" y="130"/>
                  <a:pt x="1431" y="129"/>
                </a:cubicBezTo>
                <a:cubicBezTo>
                  <a:pt x="1428" y="127"/>
                  <a:pt x="1420" y="127"/>
                  <a:pt x="1412" y="127"/>
                </a:cubicBezTo>
                <a:cubicBezTo>
                  <a:pt x="1395" y="127"/>
                  <a:pt x="1399" y="126"/>
                  <a:pt x="1424" y="121"/>
                </a:cubicBezTo>
                <a:cubicBezTo>
                  <a:pt x="1454" y="116"/>
                  <a:pt x="1442" y="112"/>
                  <a:pt x="1402" y="113"/>
                </a:cubicBezTo>
                <a:cubicBezTo>
                  <a:pt x="1369" y="115"/>
                  <a:pt x="1367" y="114"/>
                  <a:pt x="1384" y="112"/>
                </a:cubicBezTo>
                <a:cubicBezTo>
                  <a:pt x="1396" y="110"/>
                  <a:pt x="1415" y="109"/>
                  <a:pt x="1427" y="110"/>
                </a:cubicBezTo>
                <a:cubicBezTo>
                  <a:pt x="1439" y="111"/>
                  <a:pt x="1449" y="111"/>
                  <a:pt x="1450" y="110"/>
                </a:cubicBezTo>
                <a:cubicBezTo>
                  <a:pt x="1454" y="107"/>
                  <a:pt x="1492" y="102"/>
                  <a:pt x="1493" y="105"/>
                </a:cubicBezTo>
                <a:cubicBezTo>
                  <a:pt x="1494" y="106"/>
                  <a:pt x="1514" y="105"/>
                  <a:pt x="1536" y="103"/>
                </a:cubicBezTo>
                <a:cubicBezTo>
                  <a:pt x="1558" y="101"/>
                  <a:pt x="1592" y="97"/>
                  <a:pt x="1611" y="96"/>
                </a:cubicBezTo>
                <a:cubicBezTo>
                  <a:pt x="1635" y="94"/>
                  <a:pt x="1639" y="93"/>
                  <a:pt x="1626" y="93"/>
                </a:cubicBezTo>
                <a:cubicBezTo>
                  <a:pt x="1614" y="93"/>
                  <a:pt x="1608" y="91"/>
                  <a:pt x="1610" y="89"/>
                </a:cubicBezTo>
                <a:cubicBezTo>
                  <a:pt x="1617" y="84"/>
                  <a:pt x="1594" y="82"/>
                  <a:pt x="1555" y="86"/>
                </a:cubicBezTo>
                <a:cubicBezTo>
                  <a:pt x="1524" y="89"/>
                  <a:pt x="1456" y="90"/>
                  <a:pt x="1470" y="87"/>
                </a:cubicBezTo>
                <a:cubicBezTo>
                  <a:pt x="1478" y="85"/>
                  <a:pt x="1473" y="79"/>
                  <a:pt x="1465" y="80"/>
                </a:cubicBezTo>
                <a:cubicBezTo>
                  <a:pt x="1461" y="81"/>
                  <a:pt x="1457" y="84"/>
                  <a:pt x="1457" y="86"/>
                </a:cubicBezTo>
                <a:cubicBezTo>
                  <a:pt x="1457" y="89"/>
                  <a:pt x="1451" y="91"/>
                  <a:pt x="1433" y="92"/>
                </a:cubicBezTo>
                <a:cubicBezTo>
                  <a:pt x="1420" y="93"/>
                  <a:pt x="1400" y="95"/>
                  <a:pt x="1388" y="96"/>
                </a:cubicBezTo>
                <a:cubicBezTo>
                  <a:pt x="1374" y="98"/>
                  <a:pt x="1367" y="98"/>
                  <a:pt x="1370" y="96"/>
                </a:cubicBezTo>
                <a:cubicBezTo>
                  <a:pt x="1372" y="93"/>
                  <a:pt x="1372" y="92"/>
                  <a:pt x="1368" y="90"/>
                </a:cubicBezTo>
                <a:cubicBezTo>
                  <a:pt x="1362" y="88"/>
                  <a:pt x="1358" y="88"/>
                  <a:pt x="1360" y="92"/>
                </a:cubicBezTo>
                <a:cubicBezTo>
                  <a:pt x="1361" y="93"/>
                  <a:pt x="1360" y="96"/>
                  <a:pt x="1358" y="98"/>
                </a:cubicBezTo>
                <a:cubicBezTo>
                  <a:pt x="1353" y="104"/>
                  <a:pt x="1275" y="117"/>
                  <a:pt x="1226" y="120"/>
                </a:cubicBezTo>
                <a:cubicBezTo>
                  <a:pt x="1211" y="121"/>
                  <a:pt x="1211" y="121"/>
                  <a:pt x="1222" y="123"/>
                </a:cubicBezTo>
                <a:cubicBezTo>
                  <a:pt x="1233" y="125"/>
                  <a:pt x="1233" y="125"/>
                  <a:pt x="1233" y="125"/>
                </a:cubicBezTo>
                <a:cubicBezTo>
                  <a:pt x="1224" y="127"/>
                  <a:pt x="1224" y="127"/>
                  <a:pt x="1224" y="127"/>
                </a:cubicBezTo>
                <a:cubicBezTo>
                  <a:pt x="1219" y="128"/>
                  <a:pt x="1192" y="130"/>
                  <a:pt x="1165" y="131"/>
                </a:cubicBezTo>
                <a:cubicBezTo>
                  <a:pt x="1129" y="133"/>
                  <a:pt x="1115" y="133"/>
                  <a:pt x="1113" y="130"/>
                </a:cubicBezTo>
                <a:cubicBezTo>
                  <a:pt x="1111" y="128"/>
                  <a:pt x="1104" y="125"/>
                  <a:pt x="1098" y="124"/>
                </a:cubicBezTo>
                <a:cubicBezTo>
                  <a:pt x="1085" y="122"/>
                  <a:pt x="1085" y="122"/>
                  <a:pt x="1085" y="122"/>
                </a:cubicBezTo>
                <a:cubicBezTo>
                  <a:pt x="1103" y="118"/>
                  <a:pt x="1103" y="118"/>
                  <a:pt x="1103" y="118"/>
                </a:cubicBezTo>
                <a:cubicBezTo>
                  <a:pt x="1114" y="116"/>
                  <a:pt x="1124" y="114"/>
                  <a:pt x="1126" y="112"/>
                </a:cubicBezTo>
                <a:cubicBezTo>
                  <a:pt x="1129" y="111"/>
                  <a:pt x="1130" y="111"/>
                  <a:pt x="1129" y="114"/>
                </a:cubicBezTo>
                <a:cubicBezTo>
                  <a:pt x="1128" y="116"/>
                  <a:pt x="1131" y="118"/>
                  <a:pt x="1136" y="119"/>
                </a:cubicBezTo>
                <a:cubicBezTo>
                  <a:pt x="1150" y="123"/>
                  <a:pt x="1200" y="121"/>
                  <a:pt x="1207" y="117"/>
                </a:cubicBezTo>
                <a:cubicBezTo>
                  <a:pt x="1210" y="115"/>
                  <a:pt x="1220" y="111"/>
                  <a:pt x="1227" y="109"/>
                </a:cubicBezTo>
                <a:cubicBezTo>
                  <a:pt x="1234" y="107"/>
                  <a:pt x="1250" y="103"/>
                  <a:pt x="1262" y="100"/>
                </a:cubicBezTo>
                <a:cubicBezTo>
                  <a:pt x="1274" y="96"/>
                  <a:pt x="1300" y="92"/>
                  <a:pt x="1319" y="89"/>
                </a:cubicBezTo>
                <a:cubicBezTo>
                  <a:pt x="1352" y="85"/>
                  <a:pt x="1368" y="81"/>
                  <a:pt x="1408" y="67"/>
                </a:cubicBezTo>
                <a:cubicBezTo>
                  <a:pt x="1417" y="64"/>
                  <a:pt x="1428" y="61"/>
                  <a:pt x="1432" y="59"/>
                </a:cubicBezTo>
                <a:cubicBezTo>
                  <a:pt x="1441" y="57"/>
                  <a:pt x="1445" y="53"/>
                  <a:pt x="1439" y="54"/>
                </a:cubicBezTo>
                <a:cubicBezTo>
                  <a:pt x="1437" y="54"/>
                  <a:pt x="1427" y="57"/>
                  <a:pt x="1418" y="61"/>
                </a:cubicBezTo>
                <a:cubicBezTo>
                  <a:pt x="1408" y="64"/>
                  <a:pt x="1395" y="67"/>
                  <a:pt x="1388" y="68"/>
                </a:cubicBezTo>
                <a:cubicBezTo>
                  <a:pt x="1381" y="69"/>
                  <a:pt x="1375" y="70"/>
                  <a:pt x="1374" y="72"/>
                </a:cubicBezTo>
                <a:cubicBezTo>
                  <a:pt x="1373" y="73"/>
                  <a:pt x="1360" y="76"/>
                  <a:pt x="1344" y="77"/>
                </a:cubicBezTo>
                <a:cubicBezTo>
                  <a:pt x="1329" y="79"/>
                  <a:pt x="1313" y="81"/>
                  <a:pt x="1309" y="83"/>
                </a:cubicBezTo>
                <a:cubicBezTo>
                  <a:pt x="1305" y="84"/>
                  <a:pt x="1301" y="84"/>
                  <a:pt x="1300" y="82"/>
                </a:cubicBezTo>
                <a:cubicBezTo>
                  <a:pt x="1299" y="80"/>
                  <a:pt x="1298" y="78"/>
                  <a:pt x="1298" y="78"/>
                </a:cubicBezTo>
                <a:cubicBezTo>
                  <a:pt x="1299" y="78"/>
                  <a:pt x="1305" y="77"/>
                  <a:pt x="1313" y="75"/>
                </a:cubicBezTo>
                <a:cubicBezTo>
                  <a:pt x="1320" y="74"/>
                  <a:pt x="1329" y="70"/>
                  <a:pt x="1333" y="67"/>
                </a:cubicBezTo>
                <a:cubicBezTo>
                  <a:pt x="1337" y="65"/>
                  <a:pt x="1346" y="62"/>
                  <a:pt x="1352" y="62"/>
                </a:cubicBezTo>
                <a:cubicBezTo>
                  <a:pt x="1358" y="61"/>
                  <a:pt x="1363" y="59"/>
                  <a:pt x="1364" y="56"/>
                </a:cubicBezTo>
                <a:cubicBezTo>
                  <a:pt x="1368" y="49"/>
                  <a:pt x="1412" y="38"/>
                  <a:pt x="1446" y="36"/>
                </a:cubicBezTo>
                <a:cubicBezTo>
                  <a:pt x="1464" y="35"/>
                  <a:pt x="1480" y="33"/>
                  <a:pt x="1483" y="31"/>
                </a:cubicBezTo>
                <a:cubicBezTo>
                  <a:pt x="1486" y="29"/>
                  <a:pt x="1471" y="29"/>
                  <a:pt x="1448" y="31"/>
                </a:cubicBezTo>
                <a:cubicBezTo>
                  <a:pt x="1408" y="35"/>
                  <a:pt x="1407" y="35"/>
                  <a:pt x="1420" y="29"/>
                </a:cubicBezTo>
                <a:cubicBezTo>
                  <a:pt x="1427" y="26"/>
                  <a:pt x="1438" y="23"/>
                  <a:pt x="1444" y="23"/>
                </a:cubicBezTo>
                <a:cubicBezTo>
                  <a:pt x="1449" y="22"/>
                  <a:pt x="1454" y="20"/>
                  <a:pt x="1455" y="18"/>
                </a:cubicBezTo>
                <a:cubicBezTo>
                  <a:pt x="1457" y="15"/>
                  <a:pt x="1453" y="15"/>
                  <a:pt x="1441" y="17"/>
                </a:cubicBezTo>
                <a:cubicBezTo>
                  <a:pt x="1431" y="18"/>
                  <a:pt x="1427" y="18"/>
                  <a:pt x="1429" y="16"/>
                </a:cubicBezTo>
                <a:cubicBezTo>
                  <a:pt x="1431" y="15"/>
                  <a:pt x="1441" y="12"/>
                  <a:pt x="1450" y="10"/>
                </a:cubicBezTo>
                <a:cubicBezTo>
                  <a:pt x="1459" y="9"/>
                  <a:pt x="1469" y="7"/>
                  <a:pt x="1473" y="5"/>
                </a:cubicBezTo>
                <a:cubicBezTo>
                  <a:pt x="1476" y="4"/>
                  <a:pt x="1483" y="5"/>
                  <a:pt x="1487" y="6"/>
                </a:cubicBezTo>
                <a:cubicBezTo>
                  <a:pt x="1492" y="8"/>
                  <a:pt x="1496" y="8"/>
                  <a:pt x="1498" y="6"/>
                </a:cubicBezTo>
                <a:cubicBezTo>
                  <a:pt x="1500" y="4"/>
                  <a:pt x="1505" y="2"/>
                  <a:pt x="1510" y="1"/>
                </a:cubicBezTo>
                <a:cubicBezTo>
                  <a:pt x="1516" y="0"/>
                  <a:pt x="1504" y="0"/>
                  <a:pt x="1484" y="2"/>
                </a:cubicBezTo>
                <a:cubicBezTo>
                  <a:pt x="1465" y="4"/>
                  <a:pt x="1442" y="7"/>
                  <a:pt x="1433" y="9"/>
                </a:cubicBezTo>
                <a:cubicBezTo>
                  <a:pt x="1424" y="12"/>
                  <a:pt x="1409" y="16"/>
                  <a:pt x="1400" y="18"/>
                </a:cubicBezTo>
                <a:cubicBezTo>
                  <a:pt x="1391" y="20"/>
                  <a:pt x="1376" y="25"/>
                  <a:pt x="1367" y="29"/>
                </a:cubicBezTo>
                <a:cubicBezTo>
                  <a:pt x="1357" y="33"/>
                  <a:pt x="1343" y="38"/>
                  <a:pt x="1336" y="40"/>
                </a:cubicBezTo>
                <a:cubicBezTo>
                  <a:pt x="1328" y="42"/>
                  <a:pt x="1311" y="46"/>
                  <a:pt x="1298" y="50"/>
                </a:cubicBezTo>
                <a:cubicBezTo>
                  <a:pt x="1285" y="53"/>
                  <a:pt x="1270" y="57"/>
                  <a:pt x="1265" y="57"/>
                </a:cubicBezTo>
                <a:cubicBezTo>
                  <a:pt x="1260" y="57"/>
                  <a:pt x="1256" y="58"/>
                  <a:pt x="1257" y="59"/>
                </a:cubicBezTo>
                <a:cubicBezTo>
                  <a:pt x="1260" y="65"/>
                  <a:pt x="1220" y="74"/>
                  <a:pt x="1164" y="80"/>
                </a:cubicBezTo>
                <a:cubicBezTo>
                  <a:pt x="1150" y="82"/>
                  <a:pt x="1137" y="85"/>
                  <a:pt x="1136" y="87"/>
                </a:cubicBezTo>
                <a:cubicBezTo>
                  <a:pt x="1134" y="89"/>
                  <a:pt x="1140" y="89"/>
                  <a:pt x="1149" y="88"/>
                </a:cubicBezTo>
                <a:cubicBezTo>
                  <a:pt x="1204" y="80"/>
                  <a:pt x="1255" y="74"/>
                  <a:pt x="1258" y="76"/>
                </a:cubicBezTo>
                <a:cubicBezTo>
                  <a:pt x="1260" y="78"/>
                  <a:pt x="1191" y="101"/>
                  <a:pt x="1181" y="101"/>
                </a:cubicBezTo>
                <a:cubicBezTo>
                  <a:pt x="1179" y="101"/>
                  <a:pt x="1180" y="99"/>
                  <a:pt x="1184" y="96"/>
                </a:cubicBezTo>
                <a:cubicBezTo>
                  <a:pt x="1190" y="90"/>
                  <a:pt x="1190" y="90"/>
                  <a:pt x="1190" y="90"/>
                </a:cubicBezTo>
                <a:cubicBezTo>
                  <a:pt x="1184" y="93"/>
                  <a:pt x="1184" y="93"/>
                  <a:pt x="1184" y="93"/>
                </a:cubicBezTo>
                <a:cubicBezTo>
                  <a:pt x="1158" y="102"/>
                  <a:pt x="1124" y="105"/>
                  <a:pt x="1079" y="103"/>
                </a:cubicBezTo>
                <a:cubicBezTo>
                  <a:pt x="1042" y="102"/>
                  <a:pt x="1033" y="102"/>
                  <a:pt x="1031" y="106"/>
                </a:cubicBezTo>
                <a:cubicBezTo>
                  <a:pt x="1030" y="109"/>
                  <a:pt x="1024" y="110"/>
                  <a:pt x="1008" y="109"/>
                </a:cubicBezTo>
                <a:cubicBezTo>
                  <a:pt x="996" y="109"/>
                  <a:pt x="974" y="108"/>
                  <a:pt x="959" y="108"/>
                </a:cubicBezTo>
                <a:cubicBezTo>
                  <a:pt x="937" y="108"/>
                  <a:pt x="934" y="109"/>
                  <a:pt x="946" y="110"/>
                </a:cubicBezTo>
                <a:cubicBezTo>
                  <a:pt x="954" y="111"/>
                  <a:pt x="961" y="113"/>
                  <a:pt x="963" y="115"/>
                </a:cubicBezTo>
                <a:cubicBezTo>
                  <a:pt x="964" y="116"/>
                  <a:pt x="959" y="116"/>
                  <a:pt x="952" y="115"/>
                </a:cubicBezTo>
                <a:cubicBezTo>
                  <a:pt x="945" y="114"/>
                  <a:pt x="927" y="114"/>
                  <a:pt x="911" y="115"/>
                </a:cubicBezTo>
                <a:cubicBezTo>
                  <a:pt x="896" y="116"/>
                  <a:pt x="880" y="115"/>
                  <a:pt x="877" y="114"/>
                </a:cubicBezTo>
                <a:cubicBezTo>
                  <a:pt x="873" y="112"/>
                  <a:pt x="881" y="111"/>
                  <a:pt x="899" y="110"/>
                </a:cubicBezTo>
                <a:cubicBezTo>
                  <a:pt x="915" y="109"/>
                  <a:pt x="928" y="108"/>
                  <a:pt x="929" y="107"/>
                </a:cubicBezTo>
                <a:cubicBezTo>
                  <a:pt x="930" y="105"/>
                  <a:pt x="861" y="104"/>
                  <a:pt x="811" y="105"/>
                </a:cubicBezTo>
                <a:cubicBezTo>
                  <a:pt x="770" y="106"/>
                  <a:pt x="769" y="106"/>
                  <a:pt x="773" y="103"/>
                </a:cubicBezTo>
                <a:cubicBezTo>
                  <a:pt x="778" y="99"/>
                  <a:pt x="831" y="89"/>
                  <a:pt x="856" y="87"/>
                </a:cubicBezTo>
                <a:cubicBezTo>
                  <a:pt x="872" y="86"/>
                  <a:pt x="874" y="86"/>
                  <a:pt x="867" y="83"/>
                </a:cubicBezTo>
                <a:cubicBezTo>
                  <a:pt x="862" y="82"/>
                  <a:pt x="851" y="82"/>
                  <a:pt x="842" y="83"/>
                </a:cubicBezTo>
                <a:cubicBezTo>
                  <a:pt x="832" y="85"/>
                  <a:pt x="825" y="85"/>
                  <a:pt x="825" y="83"/>
                </a:cubicBezTo>
                <a:cubicBezTo>
                  <a:pt x="824" y="77"/>
                  <a:pt x="835" y="74"/>
                  <a:pt x="853" y="76"/>
                </a:cubicBezTo>
                <a:cubicBezTo>
                  <a:pt x="863" y="77"/>
                  <a:pt x="871" y="76"/>
                  <a:pt x="871" y="75"/>
                </a:cubicBezTo>
                <a:cubicBezTo>
                  <a:pt x="871" y="74"/>
                  <a:pt x="863" y="72"/>
                  <a:pt x="855" y="70"/>
                </a:cubicBezTo>
                <a:cubicBezTo>
                  <a:pt x="837" y="67"/>
                  <a:pt x="824" y="71"/>
                  <a:pt x="815" y="84"/>
                </a:cubicBezTo>
                <a:cubicBezTo>
                  <a:pt x="811" y="89"/>
                  <a:pt x="810" y="90"/>
                  <a:pt x="808" y="86"/>
                </a:cubicBezTo>
                <a:cubicBezTo>
                  <a:pt x="806" y="83"/>
                  <a:pt x="805" y="83"/>
                  <a:pt x="803" y="86"/>
                </a:cubicBezTo>
                <a:cubicBezTo>
                  <a:pt x="801" y="90"/>
                  <a:pt x="775" y="99"/>
                  <a:pt x="761" y="99"/>
                </a:cubicBezTo>
                <a:cubicBezTo>
                  <a:pt x="755" y="100"/>
                  <a:pt x="754" y="99"/>
                  <a:pt x="756" y="97"/>
                </a:cubicBezTo>
                <a:cubicBezTo>
                  <a:pt x="759" y="94"/>
                  <a:pt x="756" y="93"/>
                  <a:pt x="747" y="91"/>
                </a:cubicBezTo>
                <a:cubicBezTo>
                  <a:pt x="739" y="89"/>
                  <a:pt x="733" y="88"/>
                  <a:pt x="732" y="89"/>
                </a:cubicBezTo>
                <a:cubicBezTo>
                  <a:pt x="732" y="90"/>
                  <a:pt x="735" y="93"/>
                  <a:pt x="740" y="96"/>
                </a:cubicBezTo>
                <a:cubicBezTo>
                  <a:pt x="745" y="100"/>
                  <a:pt x="748" y="103"/>
                  <a:pt x="747" y="105"/>
                </a:cubicBezTo>
                <a:cubicBezTo>
                  <a:pt x="746" y="106"/>
                  <a:pt x="749" y="107"/>
                  <a:pt x="753" y="107"/>
                </a:cubicBezTo>
                <a:cubicBezTo>
                  <a:pt x="757" y="107"/>
                  <a:pt x="762" y="108"/>
                  <a:pt x="765" y="109"/>
                </a:cubicBezTo>
                <a:cubicBezTo>
                  <a:pt x="781" y="118"/>
                  <a:pt x="787" y="122"/>
                  <a:pt x="788" y="127"/>
                </a:cubicBezTo>
                <a:cubicBezTo>
                  <a:pt x="789" y="131"/>
                  <a:pt x="786" y="133"/>
                  <a:pt x="776" y="133"/>
                </a:cubicBezTo>
                <a:cubicBezTo>
                  <a:pt x="721" y="137"/>
                  <a:pt x="672" y="144"/>
                  <a:pt x="628" y="154"/>
                </a:cubicBezTo>
                <a:cubicBezTo>
                  <a:pt x="617" y="156"/>
                  <a:pt x="613" y="163"/>
                  <a:pt x="618" y="173"/>
                </a:cubicBezTo>
                <a:cubicBezTo>
                  <a:pt x="622" y="180"/>
                  <a:pt x="622" y="179"/>
                  <a:pt x="628" y="171"/>
                </a:cubicBezTo>
                <a:cubicBezTo>
                  <a:pt x="634" y="164"/>
                  <a:pt x="638" y="162"/>
                  <a:pt x="665" y="159"/>
                </a:cubicBezTo>
                <a:cubicBezTo>
                  <a:pt x="682" y="157"/>
                  <a:pt x="700" y="153"/>
                  <a:pt x="705" y="151"/>
                </a:cubicBezTo>
                <a:cubicBezTo>
                  <a:pt x="710" y="148"/>
                  <a:pt x="720" y="147"/>
                  <a:pt x="726" y="148"/>
                </a:cubicBezTo>
                <a:cubicBezTo>
                  <a:pt x="734" y="148"/>
                  <a:pt x="745" y="146"/>
                  <a:pt x="753" y="143"/>
                </a:cubicBezTo>
                <a:cubicBezTo>
                  <a:pt x="767" y="138"/>
                  <a:pt x="768" y="138"/>
                  <a:pt x="769" y="143"/>
                </a:cubicBezTo>
                <a:cubicBezTo>
                  <a:pt x="770" y="147"/>
                  <a:pt x="775" y="153"/>
                  <a:pt x="779" y="157"/>
                </a:cubicBezTo>
                <a:cubicBezTo>
                  <a:pt x="784" y="161"/>
                  <a:pt x="787" y="165"/>
                  <a:pt x="786" y="167"/>
                </a:cubicBezTo>
                <a:cubicBezTo>
                  <a:pt x="784" y="171"/>
                  <a:pt x="770" y="172"/>
                  <a:pt x="767" y="168"/>
                </a:cubicBezTo>
                <a:cubicBezTo>
                  <a:pt x="766" y="166"/>
                  <a:pt x="762" y="165"/>
                  <a:pt x="758" y="165"/>
                </a:cubicBezTo>
                <a:cubicBezTo>
                  <a:pt x="751" y="166"/>
                  <a:pt x="751" y="166"/>
                  <a:pt x="751" y="166"/>
                </a:cubicBezTo>
                <a:cubicBezTo>
                  <a:pt x="759" y="170"/>
                  <a:pt x="759" y="170"/>
                  <a:pt x="759" y="170"/>
                </a:cubicBezTo>
                <a:cubicBezTo>
                  <a:pt x="764" y="173"/>
                  <a:pt x="777" y="174"/>
                  <a:pt x="791" y="173"/>
                </a:cubicBezTo>
                <a:cubicBezTo>
                  <a:pt x="804" y="173"/>
                  <a:pt x="820" y="173"/>
                  <a:pt x="826" y="174"/>
                </a:cubicBezTo>
                <a:cubicBezTo>
                  <a:pt x="839" y="176"/>
                  <a:pt x="842" y="181"/>
                  <a:pt x="833" y="185"/>
                </a:cubicBezTo>
                <a:cubicBezTo>
                  <a:pt x="830" y="186"/>
                  <a:pt x="826" y="190"/>
                  <a:pt x="822" y="193"/>
                </a:cubicBezTo>
                <a:cubicBezTo>
                  <a:pt x="814" y="201"/>
                  <a:pt x="818" y="208"/>
                  <a:pt x="829" y="204"/>
                </a:cubicBezTo>
                <a:cubicBezTo>
                  <a:pt x="835" y="203"/>
                  <a:pt x="839" y="203"/>
                  <a:pt x="841" y="206"/>
                </a:cubicBezTo>
                <a:cubicBezTo>
                  <a:pt x="844" y="210"/>
                  <a:pt x="838" y="212"/>
                  <a:pt x="802" y="216"/>
                </a:cubicBezTo>
                <a:cubicBezTo>
                  <a:pt x="765" y="220"/>
                  <a:pt x="759" y="220"/>
                  <a:pt x="756" y="215"/>
                </a:cubicBezTo>
                <a:cubicBezTo>
                  <a:pt x="754" y="212"/>
                  <a:pt x="748" y="210"/>
                  <a:pt x="744" y="210"/>
                </a:cubicBezTo>
                <a:cubicBezTo>
                  <a:pt x="739" y="211"/>
                  <a:pt x="735" y="210"/>
                  <a:pt x="734" y="208"/>
                </a:cubicBezTo>
                <a:cubicBezTo>
                  <a:pt x="733" y="206"/>
                  <a:pt x="726" y="207"/>
                  <a:pt x="718" y="209"/>
                </a:cubicBezTo>
                <a:cubicBezTo>
                  <a:pt x="710" y="210"/>
                  <a:pt x="697" y="212"/>
                  <a:pt x="689" y="213"/>
                </a:cubicBezTo>
                <a:cubicBezTo>
                  <a:pt x="680" y="214"/>
                  <a:pt x="672" y="217"/>
                  <a:pt x="669" y="220"/>
                </a:cubicBezTo>
                <a:cubicBezTo>
                  <a:pt x="666" y="222"/>
                  <a:pt x="661" y="225"/>
                  <a:pt x="658" y="225"/>
                </a:cubicBezTo>
                <a:cubicBezTo>
                  <a:pt x="653" y="225"/>
                  <a:pt x="653" y="225"/>
                  <a:pt x="656" y="221"/>
                </a:cubicBezTo>
                <a:cubicBezTo>
                  <a:pt x="659" y="218"/>
                  <a:pt x="659" y="218"/>
                  <a:pt x="655" y="220"/>
                </a:cubicBezTo>
                <a:cubicBezTo>
                  <a:pt x="652" y="221"/>
                  <a:pt x="639" y="225"/>
                  <a:pt x="625" y="228"/>
                </a:cubicBezTo>
                <a:cubicBezTo>
                  <a:pt x="604" y="232"/>
                  <a:pt x="596" y="232"/>
                  <a:pt x="583" y="229"/>
                </a:cubicBezTo>
                <a:cubicBezTo>
                  <a:pt x="575" y="227"/>
                  <a:pt x="564" y="226"/>
                  <a:pt x="561" y="226"/>
                </a:cubicBezTo>
                <a:cubicBezTo>
                  <a:pt x="521" y="232"/>
                  <a:pt x="450" y="229"/>
                  <a:pt x="419" y="220"/>
                </a:cubicBezTo>
                <a:cubicBezTo>
                  <a:pt x="399" y="214"/>
                  <a:pt x="362" y="211"/>
                  <a:pt x="347" y="214"/>
                </a:cubicBezTo>
                <a:cubicBezTo>
                  <a:pt x="330" y="218"/>
                  <a:pt x="280" y="251"/>
                  <a:pt x="280" y="258"/>
                </a:cubicBezTo>
                <a:cubicBezTo>
                  <a:pt x="281" y="263"/>
                  <a:pt x="284" y="263"/>
                  <a:pt x="287" y="258"/>
                </a:cubicBezTo>
                <a:cubicBezTo>
                  <a:pt x="289" y="257"/>
                  <a:pt x="297" y="250"/>
                  <a:pt x="306" y="243"/>
                </a:cubicBezTo>
                <a:cubicBezTo>
                  <a:pt x="320" y="232"/>
                  <a:pt x="324" y="231"/>
                  <a:pt x="351" y="228"/>
                </a:cubicBezTo>
                <a:cubicBezTo>
                  <a:pt x="370" y="226"/>
                  <a:pt x="381" y="226"/>
                  <a:pt x="384" y="229"/>
                </a:cubicBezTo>
                <a:cubicBezTo>
                  <a:pt x="386" y="232"/>
                  <a:pt x="385" y="233"/>
                  <a:pt x="379" y="233"/>
                </a:cubicBezTo>
                <a:cubicBezTo>
                  <a:pt x="368" y="233"/>
                  <a:pt x="353" y="244"/>
                  <a:pt x="341" y="260"/>
                </a:cubicBezTo>
                <a:cubicBezTo>
                  <a:pt x="329" y="277"/>
                  <a:pt x="327" y="285"/>
                  <a:pt x="337" y="279"/>
                </a:cubicBezTo>
                <a:cubicBezTo>
                  <a:pt x="340" y="276"/>
                  <a:pt x="344" y="271"/>
                  <a:pt x="345" y="267"/>
                </a:cubicBezTo>
                <a:cubicBezTo>
                  <a:pt x="349" y="254"/>
                  <a:pt x="369" y="243"/>
                  <a:pt x="392" y="242"/>
                </a:cubicBezTo>
                <a:cubicBezTo>
                  <a:pt x="449" y="239"/>
                  <a:pt x="469" y="239"/>
                  <a:pt x="472" y="241"/>
                </a:cubicBezTo>
                <a:cubicBezTo>
                  <a:pt x="474" y="242"/>
                  <a:pt x="482" y="242"/>
                  <a:pt x="490" y="241"/>
                </a:cubicBezTo>
                <a:cubicBezTo>
                  <a:pt x="502" y="240"/>
                  <a:pt x="504" y="241"/>
                  <a:pt x="501" y="244"/>
                </a:cubicBezTo>
                <a:cubicBezTo>
                  <a:pt x="498" y="246"/>
                  <a:pt x="496" y="249"/>
                  <a:pt x="496" y="251"/>
                </a:cubicBezTo>
                <a:cubicBezTo>
                  <a:pt x="496" y="256"/>
                  <a:pt x="504" y="254"/>
                  <a:pt x="507" y="248"/>
                </a:cubicBezTo>
                <a:cubicBezTo>
                  <a:pt x="508" y="244"/>
                  <a:pt x="514" y="242"/>
                  <a:pt x="529" y="240"/>
                </a:cubicBezTo>
                <a:cubicBezTo>
                  <a:pt x="548" y="237"/>
                  <a:pt x="550" y="237"/>
                  <a:pt x="549" y="243"/>
                </a:cubicBezTo>
                <a:cubicBezTo>
                  <a:pt x="549" y="247"/>
                  <a:pt x="547" y="250"/>
                  <a:pt x="544" y="251"/>
                </a:cubicBezTo>
                <a:cubicBezTo>
                  <a:pt x="541" y="252"/>
                  <a:pt x="528" y="257"/>
                  <a:pt x="516" y="262"/>
                </a:cubicBezTo>
                <a:cubicBezTo>
                  <a:pt x="503" y="267"/>
                  <a:pt x="487" y="272"/>
                  <a:pt x="480" y="274"/>
                </a:cubicBezTo>
                <a:cubicBezTo>
                  <a:pt x="461" y="278"/>
                  <a:pt x="442" y="290"/>
                  <a:pt x="440" y="299"/>
                </a:cubicBezTo>
                <a:cubicBezTo>
                  <a:pt x="439" y="305"/>
                  <a:pt x="437" y="305"/>
                  <a:pt x="418" y="306"/>
                </a:cubicBezTo>
                <a:cubicBezTo>
                  <a:pt x="407" y="307"/>
                  <a:pt x="398" y="307"/>
                  <a:pt x="398" y="305"/>
                </a:cubicBezTo>
                <a:cubicBezTo>
                  <a:pt x="398" y="304"/>
                  <a:pt x="400" y="301"/>
                  <a:pt x="402" y="298"/>
                </a:cubicBezTo>
                <a:cubicBezTo>
                  <a:pt x="409" y="291"/>
                  <a:pt x="401" y="292"/>
                  <a:pt x="392" y="300"/>
                </a:cubicBezTo>
                <a:cubicBezTo>
                  <a:pt x="385" y="305"/>
                  <a:pt x="381" y="306"/>
                  <a:pt x="354" y="304"/>
                </a:cubicBezTo>
                <a:cubicBezTo>
                  <a:pt x="320" y="302"/>
                  <a:pt x="304" y="305"/>
                  <a:pt x="297" y="315"/>
                </a:cubicBezTo>
                <a:cubicBezTo>
                  <a:pt x="292" y="323"/>
                  <a:pt x="292" y="323"/>
                  <a:pt x="298" y="324"/>
                </a:cubicBezTo>
                <a:cubicBezTo>
                  <a:pt x="301" y="325"/>
                  <a:pt x="307" y="326"/>
                  <a:pt x="310" y="326"/>
                </a:cubicBezTo>
                <a:cubicBezTo>
                  <a:pt x="313" y="326"/>
                  <a:pt x="318" y="327"/>
                  <a:pt x="320" y="330"/>
                </a:cubicBezTo>
                <a:cubicBezTo>
                  <a:pt x="325" y="335"/>
                  <a:pt x="367" y="335"/>
                  <a:pt x="436" y="331"/>
                </a:cubicBezTo>
                <a:cubicBezTo>
                  <a:pt x="488" y="327"/>
                  <a:pt x="488" y="327"/>
                  <a:pt x="488" y="327"/>
                </a:cubicBezTo>
                <a:cubicBezTo>
                  <a:pt x="480" y="336"/>
                  <a:pt x="480" y="336"/>
                  <a:pt x="480" y="336"/>
                </a:cubicBezTo>
                <a:cubicBezTo>
                  <a:pt x="472" y="346"/>
                  <a:pt x="470" y="346"/>
                  <a:pt x="449" y="343"/>
                </a:cubicBezTo>
                <a:cubicBezTo>
                  <a:pt x="439" y="341"/>
                  <a:pt x="433" y="341"/>
                  <a:pt x="431" y="344"/>
                </a:cubicBezTo>
                <a:cubicBezTo>
                  <a:pt x="430" y="346"/>
                  <a:pt x="431" y="347"/>
                  <a:pt x="436" y="347"/>
                </a:cubicBezTo>
                <a:cubicBezTo>
                  <a:pt x="441" y="347"/>
                  <a:pt x="443" y="348"/>
                  <a:pt x="442" y="350"/>
                </a:cubicBezTo>
                <a:cubicBezTo>
                  <a:pt x="441" y="352"/>
                  <a:pt x="437" y="354"/>
                  <a:pt x="432" y="354"/>
                </a:cubicBezTo>
                <a:cubicBezTo>
                  <a:pt x="427" y="354"/>
                  <a:pt x="393" y="356"/>
                  <a:pt x="355" y="359"/>
                </a:cubicBezTo>
                <a:cubicBezTo>
                  <a:pt x="301" y="363"/>
                  <a:pt x="283" y="365"/>
                  <a:pt x="270" y="371"/>
                </a:cubicBezTo>
                <a:cubicBezTo>
                  <a:pt x="247" y="380"/>
                  <a:pt x="205" y="401"/>
                  <a:pt x="206" y="402"/>
                </a:cubicBezTo>
                <a:cubicBezTo>
                  <a:pt x="207" y="403"/>
                  <a:pt x="221" y="398"/>
                  <a:pt x="237" y="390"/>
                </a:cubicBezTo>
                <a:cubicBezTo>
                  <a:pt x="274" y="373"/>
                  <a:pt x="286" y="370"/>
                  <a:pt x="286" y="378"/>
                </a:cubicBezTo>
                <a:cubicBezTo>
                  <a:pt x="286" y="381"/>
                  <a:pt x="288" y="382"/>
                  <a:pt x="293" y="380"/>
                </a:cubicBezTo>
                <a:cubicBezTo>
                  <a:pt x="308" y="373"/>
                  <a:pt x="348" y="370"/>
                  <a:pt x="377" y="372"/>
                </a:cubicBezTo>
                <a:cubicBezTo>
                  <a:pt x="394" y="374"/>
                  <a:pt x="409" y="374"/>
                  <a:pt x="411" y="373"/>
                </a:cubicBezTo>
                <a:cubicBezTo>
                  <a:pt x="412" y="373"/>
                  <a:pt x="417" y="373"/>
                  <a:pt x="420" y="374"/>
                </a:cubicBezTo>
                <a:cubicBezTo>
                  <a:pt x="426" y="377"/>
                  <a:pt x="423" y="378"/>
                  <a:pt x="405" y="383"/>
                </a:cubicBezTo>
                <a:cubicBezTo>
                  <a:pt x="387" y="387"/>
                  <a:pt x="374" y="388"/>
                  <a:pt x="338" y="386"/>
                </a:cubicBezTo>
                <a:cubicBezTo>
                  <a:pt x="282" y="384"/>
                  <a:pt x="259" y="388"/>
                  <a:pt x="213" y="410"/>
                </a:cubicBezTo>
                <a:cubicBezTo>
                  <a:pt x="179" y="427"/>
                  <a:pt x="166" y="436"/>
                  <a:pt x="166" y="445"/>
                </a:cubicBezTo>
                <a:cubicBezTo>
                  <a:pt x="167" y="450"/>
                  <a:pt x="168" y="450"/>
                  <a:pt x="176" y="445"/>
                </a:cubicBezTo>
                <a:cubicBezTo>
                  <a:pt x="184" y="440"/>
                  <a:pt x="185" y="440"/>
                  <a:pt x="184" y="444"/>
                </a:cubicBezTo>
                <a:cubicBezTo>
                  <a:pt x="182" y="451"/>
                  <a:pt x="184" y="451"/>
                  <a:pt x="197" y="442"/>
                </a:cubicBezTo>
                <a:cubicBezTo>
                  <a:pt x="203" y="437"/>
                  <a:pt x="209" y="435"/>
                  <a:pt x="212" y="436"/>
                </a:cubicBezTo>
                <a:cubicBezTo>
                  <a:pt x="215" y="437"/>
                  <a:pt x="223" y="436"/>
                  <a:pt x="230" y="433"/>
                </a:cubicBezTo>
                <a:cubicBezTo>
                  <a:pt x="238" y="431"/>
                  <a:pt x="244" y="430"/>
                  <a:pt x="245" y="431"/>
                </a:cubicBezTo>
                <a:cubicBezTo>
                  <a:pt x="246" y="432"/>
                  <a:pt x="220" y="444"/>
                  <a:pt x="212" y="446"/>
                </a:cubicBezTo>
                <a:cubicBezTo>
                  <a:pt x="204" y="448"/>
                  <a:pt x="197" y="452"/>
                  <a:pt x="197" y="456"/>
                </a:cubicBezTo>
                <a:cubicBezTo>
                  <a:pt x="197" y="457"/>
                  <a:pt x="195" y="460"/>
                  <a:pt x="192" y="461"/>
                </a:cubicBezTo>
                <a:cubicBezTo>
                  <a:pt x="189" y="462"/>
                  <a:pt x="187" y="465"/>
                  <a:pt x="188" y="467"/>
                </a:cubicBezTo>
                <a:cubicBezTo>
                  <a:pt x="190" y="471"/>
                  <a:pt x="171" y="491"/>
                  <a:pt x="166" y="492"/>
                </a:cubicBezTo>
                <a:cubicBezTo>
                  <a:pt x="164" y="492"/>
                  <a:pt x="164" y="493"/>
                  <a:pt x="165" y="495"/>
                </a:cubicBezTo>
                <a:cubicBezTo>
                  <a:pt x="167" y="499"/>
                  <a:pt x="180" y="495"/>
                  <a:pt x="182" y="490"/>
                </a:cubicBezTo>
                <a:cubicBezTo>
                  <a:pt x="183" y="489"/>
                  <a:pt x="190" y="483"/>
                  <a:pt x="198" y="478"/>
                </a:cubicBezTo>
                <a:cubicBezTo>
                  <a:pt x="213" y="469"/>
                  <a:pt x="213" y="469"/>
                  <a:pt x="213" y="469"/>
                </a:cubicBezTo>
                <a:cubicBezTo>
                  <a:pt x="202" y="471"/>
                  <a:pt x="202" y="471"/>
                  <a:pt x="202" y="471"/>
                </a:cubicBezTo>
                <a:cubicBezTo>
                  <a:pt x="191" y="473"/>
                  <a:pt x="191" y="473"/>
                  <a:pt x="198" y="468"/>
                </a:cubicBezTo>
                <a:cubicBezTo>
                  <a:pt x="207" y="460"/>
                  <a:pt x="214" y="460"/>
                  <a:pt x="214" y="467"/>
                </a:cubicBezTo>
                <a:cubicBezTo>
                  <a:pt x="214" y="472"/>
                  <a:pt x="215" y="472"/>
                  <a:pt x="218" y="469"/>
                </a:cubicBezTo>
                <a:cubicBezTo>
                  <a:pt x="222" y="463"/>
                  <a:pt x="224" y="463"/>
                  <a:pt x="226" y="472"/>
                </a:cubicBezTo>
                <a:cubicBezTo>
                  <a:pt x="228" y="478"/>
                  <a:pt x="229" y="479"/>
                  <a:pt x="231" y="475"/>
                </a:cubicBezTo>
                <a:cubicBezTo>
                  <a:pt x="235" y="470"/>
                  <a:pt x="262" y="468"/>
                  <a:pt x="265" y="472"/>
                </a:cubicBezTo>
                <a:cubicBezTo>
                  <a:pt x="266" y="474"/>
                  <a:pt x="264" y="477"/>
                  <a:pt x="261" y="478"/>
                </a:cubicBezTo>
                <a:cubicBezTo>
                  <a:pt x="252" y="482"/>
                  <a:pt x="205" y="514"/>
                  <a:pt x="206" y="515"/>
                </a:cubicBezTo>
                <a:cubicBezTo>
                  <a:pt x="207" y="516"/>
                  <a:pt x="214" y="513"/>
                  <a:pt x="222" y="509"/>
                </a:cubicBezTo>
                <a:cubicBezTo>
                  <a:pt x="240" y="500"/>
                  <a:pt x="245" y="500"/>
                  <a:pt x="247" y="506"/>
                </a:cubicBezTo>
                <a:cubicBezTo>
                  <a:pt x="251" y="516"/>
                  <a:pt x="224" y="526"/>
                  <a:pt x="187" y="528"/>
                </a:cubicBezTo>
                <a:cubicBezTo>
                  <a:pt x="152" y="530"/>
                  <a:pt x="138" y="539"/>
                  <a:pt x="96" y="586"/>
                </a:cubicBezTo>
                <a:cubicBezTo>
                  <a:pt x="81" y="602"/>
                  <a:pt x="61" y="616"/>
                  <a:pt x="20" y="639"/>
                </a:cubicBezTo>
                <a:cubicBezTo>
                  <a:pt x="10" y="645"/>
                  <a:pt x="1" y="651"/>
                  <a:pt x="1" y="653"/>
                </a:cubicBezTo>
                <a:cubicBezTo>
                  <a:pt x="0" y="655"/>
                  <a:pt x="2" y="670"/>
                  <a:pt x="4" y="686"/>
                </a:cubicBezTo>
                <a:cubicBezTo>
                  <a:pt x="7" y="708"/>
                  <a:pt x="7" y="720"/>
                  <a:pt x="4" y="738"/>
                </a:cubicBezTo>
                <a:cubicBezTo>
                  <a:pt x="1" y="761"/>
                  <a:pt x="1" y="762"/>
                  <a:pt x="11" y="801"/>
                </a:cubicBezTo>
                <a:cubicBezTo>
                  <a:pt x="12" y="806"/>
                  <a:pt x="11" y="812"/>
                  <a:pt x="9" y="815"/>
                </a:cubicBezTo>
                <a:cubicBezTo>
                  <a:pt x="5" y="821"/>
                  <a:pt x="5" y="823"/>
                  <a:pt x="10" y="835"/>
                </a:cubicBezTo>
                <a:cubicBezTo>
                  <a:pt x="14" y="846"/>
                  <a:pt x="17" y="850"/>
                  <a:pt x="27" y="854"/>
                </a:cubicBezTo>
                <a:cubicBezTo>
                  <a:pt x="40" y="860"/>
                  <a:pt x="40" y="860"/>
                  <a:pt x="45" y="853"/>
                </a:cubicBezTo>
                <a:cubicBezTo>
                  <a:pt x="49" y="849"/>
                  <a:pt x="56" y="843"/>
                  <a:pt x="62" y="841"/>
                </a:cubicBezTo>
                <a:cubicBezTo>
                  <a:pt x="68" y="838"/>
                  <a:pt x="78" y="833"/>
                  <a:pt x="84" y="828"/>
                </a:cubicBezTo>
                <a:cubicBezTo>
                  <a:pt x="92" y="823"/>
                  <a:pt x="104" y="820"/>
                  <a:pt x="118" y="818"/>
                </a:cubicBezTo>
                <a:cubicBezTo>
                  <a:pt x="139" y="815"/>
                  <a:pt x="139" y="815"/>
                  <a:pt x="139" y="815"/>
                </a:cubicBezTo>
                <a:cubicBezTo>
                  <a:pt x="135" y="822"/>
                  <a:pt x="135" y="822"/>
                  <a:pt x="135" y="822"/>
                </a:cubicBezTo>
                <a:cubicBezTo>
                  <a:pt x="129" y="830"/>
                  <a:pt x="85" y="849"/>
                  <a:pt x="62" y="853"/>
                </a:cubicBezTo>
                <a:cubicBezTo>
                  <a:pt x="52" y="855"/>
                  <a:pt x="48" y="857"/>
                  <a:pt x="48" y="860"/>
                </a:cubicBezTo>
                <a:cubicBezTo>
                  <a:pt x="49" y="862"/>
                  <a:pt x="54" y="863"/>
                  <a:pt x="60" y="862"/>
                </a:cubicBezTo>
                <a:cubicBezTo>
                  <a:pt x="68" y="861"/>
                  <a:pt x="70" y="861"/>
                  <a:pt x="69" y="867"/>
                </a:cubicBezTo>
                <a:cubicBezTo>
                  <a:pt x="69" y="872"/>
                  <a:pt x="71" y="873"/>
                  <a:pt x="82" y="871"/>
                </a:cubicBezTo>
                <a:cubicBezTo>
                  <a:pt x="94" y="869"/>
                  <a:pt x="95" y="870"/>
                  <a:pt x="94" y="876"/>
                </a:cubicBezTo>
                <a:cubicBezTo>
                  <a:pt x="93" y="882"/>
                  <a:pt x="93" y="883"/>
                  <a:pt x="97" y="881"/>
                </a:cubicBezTo>
                <a:cubicBezTo>
                  <a:pt x="99" y="880"/>
                  <a:pt x="109" y="881"/>
                  <a:pt x="119" y="883"/>
                </a:cubicBezTo>
                <a:cubicBezTo>
                  <a:pt x="130" y="885"/>
                  <a:pt x="140" y="886"/>
                  <a:pt x="141" y="885"/>
                </a:cubicBezTo>
                <a:cubicBezTo>
                  <a:pt x="143" y="885"/>
                  <a:pt x="145" y="886"/>
                  <a:pt x="145" y="889"/>
                </a:cubicBezTo>
                <a:cubicBezTo>
                  <a:pt x="145" y="892"/>
                  <a:pt x="146" y="892"/>
                  <a:pt x="147" y="889"/>
                </a:cubicBezTo>
                <a:cubicBezTo>
                  <a:pt x="151" y="881"/>
                  <a:pt x="169" y="873"/>
                  <a:pt x="179" y="874"/>
                </a:cubicBezTo>
                <a:cubicBezTo>
                  <a:pt x="190" y="876"/>
                  <a:pt x="191" y="882"/>
                  <a:pt x="182" y="898"/>
                </a:cubicBezTo>
                <a:cubicBezTo>
                  <a:pt x="177" y="908"/>
                  <a:pt x="174" y="910"/>
                  <a:pt x="166" y="911"/>
                </a:cubicBezTo>
                <a:cubicBezTo>
                  <a:pt x="160" y="911"/>
                  <a:pt x="149" y="915"/>
                  <a:pt x="141" y="919"/>
                </a:cubicBezTo>
                <a:cubicBezTo>
                  <a:pt x="133" y="923"/>
                  <a:pt x="122" y="929"/>
                  <a:pt x="117" y="931"/>
                </a:cubicBezTo>
                <a:cubicBezTo>
                  <a:pt x="106" y="936"/>
                  <a:pt x="97" y="945"/>
                  <a:pt x="104" y="945"/>
                </a:cubicBezTo>
                <a:cubicBezTo>
                  <a:pt x="106" y="945"/>
                  <a:pt x="115" y="943"/>
                  <a:pt x="124" y="941"/>
                </a:cubicBezTo>
                <a:cubicBezTo>
                  <a:pt x="140" y="937"/>
                  <a:pt x="164" y="937"/>
                  <a:pt x="164" y="942"/>
                </a:cubicBezTo>
                <a:cubicBezTo>
                  <a:pt x="164" y="943"/>
                  <a:pt x="159" y="947"/>
                  <a:pt x="154" y="951"/>
                </a:cubicBezTo>
                <a:cubicBezTo>
                  <a:pt x="143" y="957"/>
                  <a:pt x="140" y="966"/>
                  <a:pt x="148" y="969"/>
                </a:cubicBezTo>
                <a:cubicBezTo>
                  <a:pt x="150" y="970"/>
                  <a:pt x="152" y="974"/>
                  <a:pt x="152" y="979"/>
                </a:cubicBezTo>
                <a:cubicBezTo>
                  <a:pt x="153" y="993"/>
                  <a:pt x="159" y="995"/>
                  <a:pt x="180" y="987"/>
                </a:cubicBezTo>
                <a:cubicBezTo>
                  <a:pt x="191" y="983"/>
                  <a:pt x="202" y="981"/>
                  <a:pt x="207" y="983"/>
                </a:cubicBezTo>
                <a:cubicBezTo>
                  <a:pt x="213" y="985"/>
                  <a:pt x="213" y="985"/>
                  <a:pt x="199" y="990"/>
                </a:cubicBezTo>
                <a:cubicBezTo>
                  <a:pt x="162" y="1003"/>
                  <a:pt x="140" y="1018"/>
                  <a:pt x="152" y="1022"/>
                </a:cubicBezTo>
                <a:cubicBezTo>
                  <a:pt x="154" y="1023"/>
                  <a:pt x="167" y="1018"/>
                  <a:pt x="181" y="1011"/>
                </a:cubicBezTo>
                <a:cubicBezTo>
                  <a:pt x="195" y="1004"/>
                  <a:pt x="209" y="998"/>
                  <a:pt x="212" y="998"/>
                </a:cubicBezTo>
                <a:cubicBezTo>
                  <a:pt x="216" y="998"/>
                  <a:pt x="223" y="1002"/>
                  <a:pt x="229" y="1009"/>
                </a:cubicBezTo>
                <a:cubicBezTo>
                  <a:pt x="240" y="1021"/>
                  <a:pt x="240" y="1022"/>
                  <a:pt x="222" y="1034"/>
                </a:cubicBezTo>
                <a:cubicBezTo>
                  <a:pt x="216" y="1039"/>
                  <a:pt x="208" y="1046"/>
                  <a:pt x="204" y="1052"/>
                </a:cubicBezTo>
                <a:cubicBezTo>
                  <a:pt x="197" y="1061"/>
                  <a:pt x="197" y="1062"/>
                  <a:pt x="202" y="1066"/>
                </a:cubicBezTo>
                <a:cubicBezTo>
                  <a:pt x="205" y="1068"/>
                  <a:pt x="211" y="1070"/>
                  <a:pt x="216" y="1070"/>
                </a:cubicBezTo>
                <a:cubicBezTo>
                  <a:pt x="224" y="1070"/>
                  <a:pt x="224" y="1070"/>
                  <a:pt x="219" y="1075"/>
                </a:cubicBezTo>
                <a:cubicBezTo>
                  <a:pt x="216" y="1078"/>
                  <a:pt x="211" y="1082"/>
                  <a:pt x="209" y="1085"/>
                </a:cubicBezTo>
                <a:cubicBezTo>
                  <a:pt x="204" y="1089"/>
                  <a:pt x="204" y="1090"/>
                  <a:pt x="210" y="1097"/>
                </a:cubicBezTo>
                <a:cubicBezTo>
                  <a:pt x="214" y="1103"/>
                  <a:pt x="217" y="1104"/>
                  <a:pt x="229" y="1101"/>
                </a:cubicBezTo>
                <a:cubicBezTo>
                  <a:pt x="241" y="1099"/>
                  <a:pt x="243" y="1099"/>
                  <a:pt x="243" y="1104"/>
                </a:cubicBezTo>
                <a:cubicBezTo>
                  <a:pt x="244" y="1108"/>
                  <a:pt x="241" y="1110"/>
                  <a:pt x="235" y="1110"/>
                </a:cubicBezTo>
                <a:cubicBezTo>
                  <a:pt x="224" y="1111"/>
                  <a:pt x="176" y="1129"/>
                  <a:pt x="164" y="1136"/>
                </a:cubicBezTo>
                <a:cubicBezTo>
                  <a:pt x="155" y="1142"/>
                  <a:pt x="153" y="1150"/>
                  <a:pt x="158" y="1153"/>
                </a:cubicBezTo>
                <a:cubicBezTo>
                  <a:pt x="159" y="1154"/>
                  <a:pt x="166" y="1151"/>
                  <a:pt x="173" y="1146"/>
                </a:cubicBezTo>
                <a:cubicBezTo>
                  <a:pt x="180" y="1141"/>
                  <a:pt x="190" y="1136"/>
                  <a:pt x="195" y="1134"/>
                </a:cubicBezTo>
                <a:cubicBezTo>
                  <a:pt x="201" y="1133"/>
                  <a:pt x="211" y="1129"/>
                  <a:pt x="218" y="1126"/>
                </a:cubicBezTo>
                <a:cubicBezTo>
                  <a:pt x="238" y="1118"/>
                  <a:pt x="257" y="1118"/>
                  <a:pt x="263" y="1126"/>
                </a:cubicBezTo>
                <a:cubicBezTo>
                  <a:pt x="267" y="1131"/>
                  <a:pt x="272" y="1132"/>
                  <a:pt x="282" y="1132"/>
                </a:cubicBezTo>
                <a:cubicBezTo>
                  <a:pt x="289" y="1132"/>
                  <a:pt x="301" y="1132"/>
                  <a:pt x="308" y="1133"/>
                </a:cubicBezTo>
                <a:cubicBezTo>
                  <a:pt x="318" y="1135"/>
                  <a:pt x="319" y="1136"/>
                  <a:pt x="314" y="1138"/>
                </a:cubicBezTo>
                <a:cubicBezTo>
                  <a:pt x="311" y="1140"/>
                  <a:pt x="302" y="1140"/>
                  <a:pt x="293" y="1140"/>
                </a:cubicBezTo>
                <a:cubicBezTo>
                  <a:pt x="278" y="1138"/>
                  <a:pt x="237" y="1147"/>
                  <a:pt x="238" y="1152"/>
                </a:cubicBezTo>
                <a:cubicBezTo>
                  <a:pt x="238" y="1153"/>
                  <a:pt x="245" y="1153"/>
                  <a:pt x="255" y="1151"/>
                </a:cubicBezTo>
                <a:cubicBezTo>
                  <a:pt x="264" y="1149"/>
                  <a:pt x="277" y="1148"/>
                  <a:pt x="283" y="1148"/>
                </a:cubicBezTo>
                <a:cubicBezTo>
                  <a:pt x="342" y="1148"/>
                  <a:pt x="354" y="1147"/>
                  <a:pt x="341" y="1146"/>
                </a:cubicBezTo>
                <a:cubicBezTo>
                  <a:pt x="332" y="1145"/>
                  <a:pt x="324" y="1144"/>
                  <a:pt x="323" y="1142"/>
                </a:cubicBezTo>
                <a:cubicBezTo>
                  <a:pt x="320" y="1138"/>
                  <a:pt x="341" y="1139"/>
                  <a:pt x="357" y="1143"/>
                </a:cubicBezTo>
                <a:cubicBezTo>
                  <a:pt x="366" y="1145"/>
                  <a:pt x="378" y="1148"/>
                  <a:pt x="384" y="1148"/>
                </a:cubicBezTo>
                <a:cubicBezTo>
                  <a:pt x="390" y="1149"/>
                  <a:pt x="397" y="1150"/>
                  <a:pt x="400" y="1151"/>
                </a:cubicBezTo>
                <a:cubicBezTo>
                  <a:pt x="404" y="1152"/>
                  <a:pt x="407" y="1152"/>
                  <a:pt x="407" y="1152"/>
                </a:cubicBezTo>
                <a:cubicBezTo>
                  <a:pt x="408" y="1152"/>
                  <a:pt x="407" y="1154"/>
                  <a:pt x="405" y="1156"/>
                </a:cubicBezTo>
                <a:cubicBezTo>
                  <a:pt x="403" y="1158"/>
                  <a:pt x="399" y="1159"/>
                  <a:pt x="396" y="1158"/>
                </a:cubicBezTo>
                <a:cubicBezTo>
                  <a:pt x="393" y="1157"/>
                  <a:pt x="389" y="1156"/>
                  <a:pt x="386" y="1155"/>
                </a:cubicBezTo>
                <a:cubicBezTo>
                  <a:pt x="383" y="1154"/>
                  <a:pt x="380" y="1155"/>
                  <a:pt x="380" y="1157"/>
                </a:cubicBezTo>
                <a:cubicBezTo>
                  <a:pt x="380" y="1159"/>
                  <a:pt x="384" y="1161"/>
                  <a:pt x="389" y="1160"/>
                </a:cubicBezTo>
                <a:cubicBezTo>
                  <a:pt x="399" y="1160"/>
                  <a:pt x="399" y="1165"/>
                  <a:pt x="389" y="1172"/>
                </a:cubicBezTo>
                <a:cubicBezTo>
                  <a:pt x="380" y="1179"/>
                  <a:pt x="381" y="1185"/>
                  <a:pt x="391" y="1184"/>
                </a:cubicBezTo>
                <a:cubicBezTo>
                  <a:pt x="396" y="1184"/>
                  <a:pt x="398" y="1186"/>
                  <a:pt x="398" y="1190"/>
                </a:cubicBezTo>
                <a:cubicBezTo>
                  <a:pt x="399" y="1194"/>
                  <a:pt x="399" y="1195"/>
                  <a:pt x="401" y="1192"/>
                </a:cubicBezTo>
                <a:cubicBezTo>
                  <a:pt x="402" y="1188"/>
                  <a:pt x="413" y="1187"/>
                  <a:pt x="440" y="1188"/>
                </a:cubicBezTo>
                <a:cubicBezTo>
                  <a:pt x="442" y="1188"/>
                  <a:pt x="441" y="1191"/>
                  <a:pt x="440" y="1194"/>
                </a:cubicBezTo>
                <a:cubicBezTo>
                  <a:pt x="435" y="1202"/>
                  <a:pt x="439" y="1204"/>
                  <a:pt x="452" y="1199"/>
                </a:cubicBezTo>
                <a:cubicBezTo>
                  <a:pt x="465" y="1195"/>
                  <a:pt x="487" y="1195"/>
                  <a:pt x="489" y="1200"/>
                </a:cubicBezTo>
                <a:cubicBezTo>
                  <a:pt x="489" y="1202"/>
                  <a:pt x="491" y="1202"/>
                  <a:pt x="492" y="1201"/>
                </a:cubicBezTo>
                <a:cubicBezTo>
                  <a:pt x="493" y="1200"/>
                  <a:pt x="502" y="1204"/>
                  <a:pt x="512" y="1209"/>
                </a:cubicBezTo>
                <a:cubicBezTo>
                  <a:pt x="528" y="1217"/>
                  <a:pt x="529" y="1218"/>
                  <a:pt x="522" y="1219"/>
                </a:cubicBezTo>
                <a:cubicBezTo>
                  <a:pt x="490" y="1222"/>
                  <a:pt x="456" y="1219"/>
                  <a:pt x="437" y="1211"/>
                </a:cubicBezTo>
                <a:cubicBezTo>
                  <a:pt x="433" y="1209"/>
                  <a:pt x="432" y="1210"/>
                  <a:pt x="433" y="1212"/>
                </a:cubicBezTo>
                <a:cubicBezTo>
                  <a:pt x="435" y="1216"/>
                  <a:pt x="405" y="1226"/>
                  <a:pt x="399" y="1223"/>
                </a:cubicBezTo>
                <a:cubicBezTo>
                  <a:pt x="394" y="1221"/>
                  <a:pt x="379" y="1232"/>
                  <a:pt x="379" y="1237"/>
                </a:cubicBezTo>
                <a:cubicBezTo>
                  <a:pt x="379" y="1239"/>
                  <a:pt x="382" y="1240"/>
                  <a:pt x="386" y="1238"/>
                </a:cubicBezTo>
                <a:cubicBezTo>
                  <a:pt x="399" y="1233"/>
                  <a:pt x="426" y="1231"/>
                  <a:pt x="430" y="1234"/>
                </a:cubicBezTo>
                <a:cubicBezTo>
                  <a:pt x="432" y="1236"/>
                  <a:pt x="434" y="1236"/>
                  <a:pt x="435" y="1234"/>
                </a:cubicBezTo>
                <a:cubicBezTo>
                  <a:pt x="438" y="1225"/>
                  <a:pt x="483" y="1230"/>
                  <a:pt x="515" y="1243"/>
                </a:cubicBezTo>
                <a:cubicBezTo>
                  <a:pt x="524" y="1247"/>
                  <a:pt x="546" y="1254"/>
                  <a:pt x="565" y="1260"/>
                </a:cubicBezTo>
                <a:cubicBezTo>
                  <a:pt x="609" y="1273"/>
                  <a:pt x="638" y="1282"/>
                  <a:pt x="647" y="1284"/>
                </a:cubicBezTo>
                <a:cubicBezTo>
                  <a:pt x="654" y="1287"/>
                  <a:pt x="654" y="1287"/>
                  <a:pt x="641" y="1293"/>
                </a:cubicBezTo>
                <a:cubicBezTo>
                  <a:pt x="638" y="1294"/>
                  <a:pt x="636" y="1296"/>
                  <a:pt x="637" y="1297"/>
                </a:cubicBezTo>
                <a:cubicBezTo>
                  <a:pt x="638" y="1298"/>
                  <a:pt x="643" y="1296"/>
                  <a:pt x="649" y="1293"/>
                </a:cubicBezTo>
                <a:cubicBezTo>
                  <a:pt x="660" y="1287"/>
                  <a:pt x="660" y="1287"/>
                  <a:pt x="660" y="1287"/>
                </a:cubicBezTo>
                <a:cubicBezTo>
                  <a:pt x="719" y="1308"/>
                  <a:pt x="719" y="1308"/>
                  <a:pt x="719" y="1308"/>
                </a:cubicBezTo>
                <a:cubicBezTo>
                  <a:pt x="752" y="1320"/>
                  <a:pt x="787" y="1333"/>
                  <a:pt x="796" y="1336"/>
                </a:cubicBezTo>
                <a:cubicBezTo>
                  <a:pt x="805" y="1339"/>
                  <a:pt x="824" y="1345"/>
                  <a:pt x="838" y="1350"/>
                </a:cubicBezTo>
                <a:cubicBezTo>
                  <a:pt x="852" y="1355"/>
                  <a:pt x="865" y="1359"/>
                  <a:pt x="867" y="1359"/>
                </a:cubicBezTo>
                <a:cubicBezTo>
                  <a:pt x="870" y="1359"/>
                  <a:pt x="873" y="1361"/>
                  <a:pt x="874" y="1363"/>
                </a:cubicBezTo>
                <a:cubicBezTo>
                  <a:pt x="876" y="1366"/>
                  <a:pt x="882" y="1368"/>
                  <a:pt x="888" y="1369"/>
                </a:cubicBezTo>
                <a:cubicBezTo>
                  <a:pt x="894" y="1370"/>
                  <a:pt x="908" y="1372"/>
                  <a:pt x="918" y="1373"/>
                </a:cubicBezTo>
                <a:cubicBezTo>
                  <a:pt x="929" y="1375"/>
                  <a:pt x="941" y="1376"/>
                  <a:pt x="946" y="1377"/>
                </a:cubicBezTo>
                <a:cubicBezTo>
                  <a:pt x="953" y="1378"/>
                  <a:pt x="953" y="1378"/>
                  <a:pt x="948" y="1375"/>
                </a:cubicBezTo>
                <a:cubicBezTo>
                  <a:pt x="944" y="1374"/>
                  <a:pt x="933" y="1371"/>
                  <a:pt x="923" y="1369"/>
                </a:cubicBezTo>
                <a:cubicBezTo>
                  <a:pt x="913" y="1368"/>
                  <a:pt x="901" y="1366"/>
                  <a:pt x="897" y="1365"/>
                </a:cubicBezTo>
                <a:cubicBezTo>
                  <a:pt x="891" y="1363"/>
                  <a:pt x="891" y="1363"/>
                  <a:pt x="900" y="1360"/>
                </a:cubicBezTo>
                <a:cubicBezTo>
                  <a:pt x="909" y="1357"/>
                  <a:pt x="909" y="1357"/>
                  <a:pt x="901" y="1357"/>
                </a:cubicBezTo>
                <a:cubicBezTo>
                  <a:pt x="896" y="1357"/>
                  <a:pt x="890" y="1355"/>
                  <a:pt x="887" y="1352"/>
                </a:cubicBezTo>
                <a:cubicBezTo>
                  <a:pt x="882" y="1348"/>
                  <a:pt x="883" y="1347"/>
                  <a:pt x="904" y="1347"/>
                </a:cubicBezTo>
                <a:cubicBezTo>
                  <a:pt x="916" y="1347"/>
                  <a:pt x="926" y="1348"/>
                  <a:pt x="927" y="1349"/>
                </a:cubicBezTo>
                <a:cubicBezTo>
                  <a:pt x="927" y="1353"/>
                  <a:pt x="941" y="1354"/>
                  <a:pt x="948" y="1351"/>
                </a:cubicBezTo>
                <a:cubicBezTo>
                  <a:pt x="953" y="1349"/>
                  <a:pt x="950" y="1348"/>
                  <a:pt x="931" y="1343"/>
                </a:cubicBezTo>
                <a:cubicBezTo>
                  <a:pt x="919" y="1341"/>
                  <a:pt x="907" y="1337"/>
                  <a:pt x="905" y="1336"/>
                </a:cubicBezTo>
                <a:cubicBezTo>
                  <a:pt x="902" y="1332"/>
                  <a:pt x="920" y="1331"/>
                  <a:pt x="930" y="1335"/>
                </a:cubicBezTo>
                <a:cubicBezTo>
                  <a:pt x="935" y="1336"/>
                  <a:pt x="942" y="1338"/>
                  <a:pt x="947" y="1339"/>
                </a:cubicBezTo>
                <a:cubicBezTo>
                  <a:pt x="953" y="1340"/>
                  <a:pt x="954" y="1340"/>
                  <a:pt x="951" y="1337"/>
                </a:cubicBezTo>
                <a:cubicBezTo>
                  <a:pt x="947" y="1334"/>
                  <a:pt x="948" y="1334"/>
                  <a:pt x="956" y="1335"/>
                </a:cubicBezTo>
                <a:cubicBezTo>
                  <a:pt x="961" y="1336"/>
                  <a:pt x="977" y="1337"/>
                  <a:pt x="993" y="1337"/>
                </a:cubicBezTo>
                <a:cubicBezTo>
                  <a:pt x="1010" y="1338"/>
                  <a:pt x="1018" y="1339"/>
                  <a:pt x="1015" y="1341"/>
                </a:cubicBezTo>
                <a:cubicBezTo>
                  <a:pt x="1011" y="1343"/>
                  <a:pt x="1012" y="1344"/>
                  <a:pt x="1021" y="1344"/>
                </a:cubicBezTo>
                <a:cubicBezTo>
                  <a:pt x="1045" y="1345"/>
                  <a:pt x="1084" y="1342"/>
                  <a:pt x="1085" y="1340"/>
                </a:cubicBezTo>
                <a:cubicBezTo>
                  <a:pt x="1086" y="1338"/>
                  <a:pt x="1093" y="1338"/>
                  <a:pt x="1102" y="1339"/>
                </a:cubicBezTo>
                <a:cubicBezTo>
                  <a:pt x="1117" y="1340"/>
                  <a:pt x="1117" y="1340"/>
                  <a:pt x="1113" y="1345"/>
                </a:cubicBezTo>
                <a:cubicBezTo>
                  <a:pt x="1104" y="1353"/>
                  <a:pt x="1106" y="1360"/>
                  <a:pt x="1118" y="1359"/>
                </a:cubicBezTo>
                <a:cubicBezTo>
                  <a:pt x="1128" y="1358"/>
                  <a:pt x="1128" y="1358"/>
                  <a:pt x="1121" y="1355"/>
                </a:cubicBezTo>
                <a:cubicBezTo>
                  <a:pt x="1114" y="1352"/>
                  <a:pt x="1114" y="1352"/>
                  <a:pt x="1114" y="1352"/>
                </a:cubicBezTo>
                <a:cubicBezTo>
                  <a:pt x="1121" y="1349"/>
                  <a:pt x="1121" y="1349"/>
                  <a:pt x="1121" y="1349"/>
                </a:cubicBezTo>
                <a:cubicBezTo>
                  <a:pt x="1130" y="1345"/>
                  <a:pt x="1143" y="1344"/>
                  <a:pt x="1143" y="1347"/>
                </a:cubicBezTo>
                <a:cubicBezTo>
                  <a:pt x="1143" y="1349"/>
                  <a:pt x="1146" y="1350"/>
                  <a:pt x="1149" y="1350"/>
                </a:cubicBezTo>
                <a:cubicBezTo>
                  <a:pt x="1152" y="1350"/>
                  <a:pt x="1161" y="1352"/>
                  <a:pt x="1167" y="1354"/>
                </a:cubicBezTo>
                <a:cubicBezTo>
                  <a:pt x="1175" y="1357"/>
                  <a:pt x="1180" y="1358"/>
                  <a:pt x="1180" y="1355"/>
                </a:cubicBezTo>
                <a:cubicBezTo>
                  <a:pt x="1181" y="1353"/>
                  <a:pt x="1186" y="1352"/>
                  <a:pt x="1190" y="1353"/>
                </a:cubicBezTo>
                <a:cubicBezTo>
                  <a:pt x="1194" y="1354"/>
                  <a:pt x="1199" y="1353"/>
                  <a:pt x="1199" y="1351"/>
                </a:cubicBezTo>
                <a:cubicBezTo>
                  <a:pt x="1200" y="1349"/>
                  <a:pt x="1198" y="1348"/>
                  <a:pt x="1194" y="1348"/>
                </a:cubicBezTo>
                <a:cubicBezTo>
                  <a:pt x="1169" y="1348"/>
                  <a:pt x="1145" y="1345"/>
                  <a:pt x="1145" y="1340"/>
                </a:cubicBezTo>
                <a:cubicBezTo>
                  <a:pt x="1145" y="1338"/>
                  <a:pt x="1147" y="1338"/>
                  <a:pt x="1150" y="1339"/>
                </a:cubicBezTo>
                <a:cubicBezTo>
                  <a:pt x="1153" y="1340"/>
                  <a:pt x="1171" y="1340"/>
                  <a:pt x="1190" y="1339"/>
                </a:cubicBezTo>
                <a:cubicBezTo>
                  <a:pt x="1223" y="1337"/>
                  <a:pt x="1236" y="1338"/>
                  <a:pt x="1274" y="1345"/>
                </a:cubicBezTo>
                <a:cubicBezTo>
                  <a:pt x="1291" y="1348"/>
                  <a:pt x="1296" y="1345"/>
                  <a:pt x="1280" y="1341"/>
                </a:cubicBezTo>
                <a:cubicBezTo>
                  <a:pt x="1264" y="1336"/>
                  <a:pt x="1262" y="1331"/>
                  <a:pt x="1277" y="1330"/>
                </a:cubicBezTo>
                <a:cubicBezTo>
                  <a:pt x="1285" y="1330"/>
                  <a:pt x="1287" y="1331"/>
                  <a:pt x="1284" y="1333"/>
                </a:cubicBezTo>
                <a:cubicBezTo>
                  <a:pt x="1278" y="1339"/>
                  <a:pt x="1287" y="1340"/>
                  <a:pt x="1313" y="1338"/>
                </a:cubicBezTo>
                <a:cubicBezTo>
                  <a:pt x="1329" y="1336"/>
                  <a:pt x="1342" y="1337"/>
                  <a:pt x="1349" y="1339"/>
                </a:cubicBezTo>
                <a:cubicBezTo>
                  <a:pt x="1355" y="1342"/>
                  <a:pt x="1362" y="1343"/>
                  <a:pt x="1364" y="1341"/>
                </a:cubicBezTo>
                <a:cubicBezTo>
                  <a:pt x="1366" y="1340"/>
                  <a:pt x="1366" y="1341"/>
                  <a:pt x="1366" y="1343"/>
                </a:cubicBezTo>
                <a:cubicBezTo>
                  <a:pt x="1365" y="1345"/>
                  <a:pt x="1365" y="1346"/>
                  <a:pt x="1367" y="1346"/>
                </a:cubicBezTo>
                <a:cubicBezTo>
                  <a:pt x="1369" y="1346"/>
                  <a:pt x="1370" y="1344"/>
                  <a:pt x="1370" y="1341"/>
                </a:cubicBezTo>
                <a:cubicBezTo>
                  <a:pt x="1369" y="1336"/>
                  <a:pt x="1366" y="1335"/>
                  <a:pt x="1356" y="1336"/>
                </a:cubicBezTo>
                <a:cubicBezTo>
                  <a:pt x="1355" y="1336"/>
                  <a:pt x="1354" y="1335"/>
                  <a:pt x="1354" y="1333"/>
                </a:cubicBezTo>
                <a:cubicBezTo>
                  <a:pt x="1356" y="1329"/>
                  <a:pt x="1394" y="1331"/>
                  <a:pt x="1398" y="1335"/>
                </a:cubicBezTo>
                <a:cubicBezTo>
                  <a:pt x="1399" y="1336"/>
                  <a:pt x="1405" y="1338"/>
                  <a:pt x="1410" y="1337"/>
                </a:cubicBezTo>
                <a:cubicBezTo>
                  <a:pt x="1416" y="1337"/>
                  <a:pt x="1429" y="1339"/>
                  <a:pt x="1440" y="1342"/>
                </a:cubicBezTo>
                <a:cubicBezTo>
                  <a:pt x="1459" y="1347"/>
                  <a:pt x="1459" y="1347"/>
                  <a:pt x="1459" y="1347"/>
                </a:cubicBezTo>
                <a:cubicBezTo>
                  <a:pt x="1437" y="1351"/>
                  <a:pt x="1437" y="1351"/>
                  <a:pt x="1437" y="1351"/>
                </a:cubicBezTo>
                <a:cubicBezTo>
                  <a:pt x="1412" y="1355"/>
                  <a:pt x="1396" y="1356"/>
                  <a:pt x="1385" y="1353"/>
                </a:cubicBezTo>
                <a:cubicBezTo>
                  <a:pt x="1376" y="1350"/>
                  <a:pt x="1367" y="1352"/>
                  <a:pt x="1368" y="1357"/>
                </a:cubicBezTo>
                <a:cubicBezTo>
                  <a:pt x="1368" y="1359"/>
                  <a:pt x="1374" y="1360"/>
                  <a:pt x="1381" y="1359"/>
                </a:cubicBezTo>
                <a:cubicBezTo>
                  <a:pt x="1399" y="1358"/>
                  <a:pt x="1402" y="1364"/>
                  <a:pt x="1386" y="1368"/>
                </a:cubicBezTo>
                <a:cubicBezTo>
                  <a:pt x="1373" y="1371"/>
                  <a:pt x="1298" y="1372"/>
                  <a:pt x="1295" y="1369"/>
                </a:cubicBezTo>
                <a:cubicBezTo>
                  <a:pt x="1292" y="1366"/>
                  <a:pt x="1317" y="1359"/>
                  <a:pt x="1340" y="1357"/>
                </a:cubicBezTo>
                <a:cubicBezTo>
                  <a:pt x="1359" y="1356"/>
                  <a:pt x="1363" y="1354"/>
                  <a:pt x="1357" y="1352"/>
                </a:cubicBezTo>
                <a:cubicBezTo>
                  <a:pt x="1350" y="1350"/>
                  <a:pt x="1300" y="1357"/>
                  <a:pt x="1290" y="1363"/>
                </a:cubicBezTo>
                <a:cubicBezTo>
                  <a:pt x="1288" y="1364"/>
                  <a:pt x="1286" y="1363"/>
                  <a:pt x="1286" y="1361"/>
                </a:cubicBezTo>
                <a:cubicBezTo>
                  <a:pt x="1286" y="1360"/>
                  <a:pt x="1289" y="1357"/>
                  <a:pt x="1293" y="1356"/>
                </a:cubicBezTo>
                <a:cubicBezTo>
                  <a:pt x="1299" y="1355"/>
                  <a:pt x="1299" y="1354"/>
                  <a:pt x="1290" y="1354"/>
                </a:cubicBezTo>
                <a:cubicBezTo>
                  <a:pt x="1282" y="1354"/>
                  <a:pt x="1281" y="1355"/>
                  <a:pt x="1282" y="1359"/>
                </a:cubicBezTo>
                <a:cubicBezTo>
                  <a:pt x="1284" y="1365"/>
                  <a:pt x="1279" y="1367"/>
                  <a:pt x="1276" y="1361"/>
                </a:cubicBezTo>
                <a:cubicBezTo>
                  <a:pt x="1275" y="1359"/>
                  <a:pt x="1273" y="1359"/>
                  <a:pt x="1272" y="1360"/>
                </a:cubicBezTo>
                <a:cubicBezTo>
                  <a:pt x="1271" y="1361"/>
                  <a:pt x="1262" y="1363"/>
                  <a:pt x="1253" y="1364"/>
                </a:cubicBezTo>
                <a:cubicBezTo>
                  <a:pt x="1243" y="1365"/>
                  <a:pt x="1230" y="1368"/>
                  <a:pt x="1224" y="1369"/>
                </a:cubicBezTo>
                <a:cubicBezTo>
                  <a:pt x="1217" y="1371"/>
                  <a:pt x="1212" y="1371"/>
                  <a:pt x="1211" y="1369"/>
                </a:cubicBezTo>
                <a:cubicBezTo>
                  <a:pt x="1210" y="1367"/>
                  <a:pt x="1210" y="1365"/>
                  <a:pt x="1212" y="1365"/>
                </a:cubicBezTo>
                <a:cubicBezTo>
                  <a:pt x="1213" y="1365"/>
                  <a:pt x="1215" y="1363"/>
                  <a:pt x="1215" y="1361"/>
                </a:cubicBezTo>
                <a:cubicBezTo>
                  <a:pt x="1215" y="1359"/>
                  <a:pt x="1212" y="1360"/>
                  <a:pt x="1209" y="1362"/>
                </a:cubicBezTo>
                <a:cubicBezTo>
                  <a:pt x="1201" y="1368"/>
                  <a:pt x="1195" y="1376"/>
                  <a:pt x="1197" y="1378"/>
                </a:cubicBezTo>
                <a:cubicBezTo>
                  <a:pt x="1198" y="1379"/>
                  <a:pt x="1260" y="1386"/>
                  <a:pt x="1266" y="1386"/>
                </a:cubicBezTo>
                <a:cubicBezTo>
                  <a:pt x="1267" y="1386"/>
                  <a:pt x="1268" y="1387"/>
                  <a:pt x="1267" y="1389"/>
                </a:cubicBezTo>
                <a:cubicBezTo>
                  <a:pt x="1266" y="1390"/>
                  <a:pt x="1309" y="1389"/>
                  <a:pt x="1363" y="1387"/>
                </a:cubicBezTo>
                <a:cubicBezTo>
                  <a:pt x="1438" y="1384"/>
                  <a:pt x="1460" y="1383"/>
                  <a:pt x="1463" y="1379"/>
                </a:cubicBezTo>
                <a:cubicBezTo>
                  <a:pt x="1466" y="1376"/>
                  <a:pt x="1473" y="1375"/>
                  <a:pt x="1486" y="1376"/>
                </a:cubicBezTo>
                <a:cubicBezTo>
                  <a:pt x="1496" y="1377"/>
                  <a:pt x="1517" y="1378"/>
                  <a:pt x="1533" y="1379"/>
                </a:cubicBezTo>
                <a:cubicBezTo>
                  <a:pt x="1562" y="1380"/>
                  <a:pt x="1584" y="1387"/>
                  <a:pt x="1596" y="1399"/>
                </a:cubicBezTo>
                <a:cubicBezTo>
                  <a:pt x="1602" y="1406"/>
                  <a:pt x="1638" y="1417"/>
                  <a:pt x="1654" y="1417"/>
                </a:cubicBezTo>
                <a:cubicBezTo>
                  <a:pt x="1660" y="1417"/>
                  <a:pt x="1673" y="1419"/>
                  <a:pt x="1682" y="1421"/>
                </a:cubicBezTo>
                <a:cubicBezTo>
                  <a:pt x="1691" y="1423"/>
                  <a:pt x="1712" y="1428"/>
                  <a:pt x="1729" y="1431"/>
                </a:cubicBezTo>
                <a:cubicBezTo>
                  <a:pt x="1746" y="1435"/>
                  <a:pt x="1762" y="1440"/>
                  <a:pt x="1766" y="1442"/>
                </a:cubicBezTo>
                <a:cubicBezTo>
                  <a:pt x="1770" y="1444"/>
                  <a:pt x="1779" y="1447"/>
                  <a:pt x="1787" y="1448"/>
                </a:cubicBezTo>
                <a:cubicBezTo>
                  <a:pt x="1787" y="1448"/>
                  <a:pt x="1787" y="1448"/>
                  <a:pt x="1787" y="1448"/>
                </a:cubicBezTo>
                <a:cubicBezTo>
                  <a:pt x="1795" y="1449"/>
                  <a:pt x="1802" y="1450"/>
                  <a:pt x="1804" y="1450"/>
                </a:cubicBezTo>
                <a:cubicBezTo>
                  <a:pt x="1808" y="1451"/>
                  <a:pt x="1795" y="1442"/>
                  <a:pt x="1788" y="1440"/>
                </a:cubicBezTo>
                <a:cubicBezTo>
                  <a:pt x="1760" y="1431"/>
                  <a:pt x="1716" y="1415"/>
                  <a:pt x="1713" y="1412"/>
                </a:cubicBezTo>
                <a:cubicBezTo>
                  <a:pt x="1712" y="1410"/>
                  <a:pt x="1703" y="1407"/>
                  <a:pt x="1695" y="1406"/>
                </a:cubicBezTo>
                <a:cubicBezTo>
                  <a:pt x="1687" y="1406"/>
                  <a:pt x="1675" y="1401"/>
                  <a:pt x="1667" y="1397"/>
                </a:cubicBezTo>
                <a:cubicBezTo>
                  <a:pt x="1656" y="1391"/>
                  <a:pt x="1653" y="1390"/>
                  <a:pt x="1649" y="1395"/>
                </a:cubicBezTo>
                <a:cubicBezTo>
                  <a:pt x="1646" y="1397"/>
                  <a:pt x="1645" y="1401"/>
                  <a:pt x="1646" y="1402"/>
                </a:cubicBezTo>
                <a:cubicBezTo>
                  <a:pt x="1653" y="1411"/>
                  <a:pt x="1592" y="1396"/>
                  <a:pt x="1584" y="1387"/>
                </a:cubicBezTo>
                <a:cubicBezTo>
                  <a:pt x="1581" y="1382"/>
                  <a:pt x="1583" y="1382"/>
                  <a:pt x="1661" y="1383"/>
                </a:cubicBezTo>
                <a:cubicBezTo>
                  <a:pt x="1711" y="1383"/>
                  <a:pt x="1725" y="1384"/>
                  <a:pt x="1747" y="1390"/>
                </a:cubicBezTo>
                <a:cubicBezTo>
                  <a:pt x="1762" y="1394"/>
                  <a:pt x="1777" y="1398"/>
                  <a:pt x="1782" y="1399"/>
                </a:cubicBezTo>
                <a:cubicBezTo>
                  <a:pt x="1790" y="1400"/>
                  <a:pt x="1790" y="1400"/>
                  <a:pt x="1790" y="1400"/>
                </a:cubicBezTo>
                <a:cubicBezTo>
                  <a:pt x="1781" y="1395"/>
                  <a:pt x="1781" y="1395"/>
                  <a:pt x="1781" y="1395"/>
                </a:cubicBezTo>
                <a:cubicBezTo>
                  <a:pt x="1776" y="1393"/>
                  <a:pt x="1772" y="1390"/>
                  <a:pt x="1772" y="1389"/>
                </a:cubicBezTo>
                <a:cubicBezTo>
                  <a:pt x="1772" y="1389"/>
                  <a:pt x="1783" y="1387"/>
                  <a:pt x="1797" y="1386"/>
                </a:cubicBezTo>
                <a:cubicBezTo>
                  <a:pt x="1820" y="1384"/>
                  <a:pt x="1824" y="1385"/>
                  <a:pt x="1828" y="1390"/>
                </a:cubicBezTo>
                <a:cubicBezTo>
                  <a:pt x="1833" y="1396"/>
                  <a:pt x="1838" y="1396"/>
                  <a:pt x="1883" y="1394"/>
                </a:cubicBezTo>
                <a:close/>
              </a:path>
            </a:pathLst>
          </a:custGeom>
          <a:solidFill>
            <a:srgbClr val="E69F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B65823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18000"/>
          </a:blip>
          <a:stretch>
            <a:fillRect/>
          </a:stretch>
        </p:blipFill>
        <p:spPr>
          <a:xfrm flipH="1">
            <a:off x="257810" y="238760"/>
            <a:ext cx="5527675" cy="6378575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4473575" y="2330767"/>
            <a:ext cx="8009890" cy="3090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7387908" y="1087437"/>
            <a:ext cx="2505075" cy="9264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66700" y="1482090"/>
            <a:ext cx="1155255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          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通过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朝贡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与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赏赐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完成交易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即通过两国官方使节的往来，以礼物赠答进行交换的贸易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方式。</a:t>
            </a:r>
            <a:endParaRPr 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24"/>
          <p:cNvSpPr txBox="1"/>
          <p:nvPr>
            <p:custDataLst>
              <p:tags r:id="rId3"/>
            </p:custDataLst>
          </p:nvPr>
        </p:nvSpPr>
        <p:spPr>
          <a:xfrm>
            <a:off x="383540" y="929640"/>
            <a:ext cx="8844280" cy="521970"/>
          </a:xfrm>
          <a:prstGeom prst="rect">
            <a:avLst/>
          </a:prstGeom>
          <a:solidFill>
            <a:srgbClr val="B83D36"/>
          </a:solidFill>
          <a:ln w="1270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知识补充：</a:t>
            </a:r>
            <a:r>
              <a: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  <a:sym typeface="+mn-ea"/>
              </a:rPr>
              <a:t>中国古代</a:t>
            </a:r>
            <a:r>
              <a:rPr 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  <a:sym typeface="+mn-ea"/>
              </a:rPr>
              <a:t>对外贸易的重要方式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颜楷简" panose="00020600040101010101" charset="-122"/>
                <a:sym typeface="+mn-ea"/>
              </a:rPr>
              <a:t>朝贡贸易</a:t>
            </a:r>
            <a:endParaRPr lang="zh-CN" altLang="en-US" sz="2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汉仪颜楷简" panose="0002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6040" y="1572260"/>
            <a:ext cx="2131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）含义：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66040" y="3717290"/>
            <a:ext cx="2131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）特点：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66040" y="4222750"/>
            <a:ext cx="2131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）评价：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66040" y="2576195"/>
            <a:ext cx="2131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）目的：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14525" y="2603500"/>
            <a:ext cx="7302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政治上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宣扬国威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加强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与海外各国的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联系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1914525" y="3160395"/>
            <a:ext cx="8453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经济上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求购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异域特产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，满足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统治者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奢侈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需求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46605" y="3744595"/>
            <a:ext cx="3597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厚往薄来，倍偿其价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12435" y="3791585"/>
            <a:ext cx="3803015" cy="47815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政治目的大于经济目的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266700" y="4650105"/>
            <a:ext cx="8835390" cy="1771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促进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了与周边国家的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交流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扩大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了中国的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影响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②造成政府的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财政负担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影响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正常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对外贸易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的发展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③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逐渐形成了以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中国文化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为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核心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东亚文化圈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315450" y="2851150"/>
            <a:ext cx="2799715" cy="3668395"/>
            <a:chOff x="14895" y="5023"/>
            <a:chExt cx="4409" cy="5777"/>
          </a:xfrm>
        </p:grpSpPr>
        <p:pic>
          <p:nvPicPr>
            <p:cNvPr id="24" name="图片 2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clrChange>
                <a:clrFrom>
                  <a:srgbClr val="FDFDFD">
                    <a:alpha val="100000"/>
                  </a:srgbClr>
                </a:clrFrom>
                <a:clrTo>
                  <a:srgbClr val="FDFDFD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95" y="5023"/>
              <a:ext cx="4409" cy="5777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17777" y="5509"/>
              <a:ext cx="869" cy="20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</a:rPr>
                <a:t>◎郑和</a:t>
              </a:r>
              <a:endParaRPr lang="zh-CN" altLang="en-US" sz="2400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1" grpId="0"/>
      <p:bldP spid="11" grpId="1"/>
      <p:bldP spid="13" grpId="0"/>
      <p:bldP spid="13" grpId="1"/>
      <p:bldP spid="15" grpId="0"/>
      <p:bldP spid="15" grpId="1"/>
      <p:bldP spid="23" grpId="0"/>
      <p:bldP spid="23" grpId="1"/>
      <p:bldP spid="16" grpId="0"/>
      <p:bldP spid="16" grpId="1"/>
      <p:bldP spid="17" grpId="0"/>
      <p:bldP spid="17" grpId="1"/>
      <p:bldP spid="19" grpId="0"/>
      <p:bldP spid="19" grpId="1"/>
      <p:bldP spid="20" grpId="0" bldLvl="0" animBg="1"/>
      <p:bldP spid="20" grpId="1" animBg="1"/>
      <p:bldP spid="21" grpId="0"/>
      <p:bldP spid="2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（一）海疆形势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69545" y="1442085"/>
            <a:ext cx="745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、海上交通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——郑和下西洋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1405—1433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endParaRPr lang="zh-CN" altLang="en-US" sz="2800" b="1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30925" y="1964055"/>
            <a:ext cx="6060440" cy="4526280"/>
            <a:chOff x="9655" y="3093"/>
            <a:chExt cx="9544" cy="7128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b="22278"/>
            <a:stretch>
              <a:fillRect/>
            </a:stretch>
          </p:blipFill>
          <p:spPr bwMode="auto">
            <a:xfrm>
              <a:off x="9655" y="3093"/>
              <a:ext cx="9545" cy="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6" name="Text Box 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655" y="8915"/>
              <a:ext cx="9248" cy="1307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西洋：指现在文莱以西的东南亚、印度洋及沿岸一带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tretch>
            <a:fillRect/>
          </a:stretch>
        </p:blipFill>
        <p:spPr bwMode="auto">
          <a:xfrm flipH="1">
            <a:off x="8631555" y="-45085"/>
            <a:ext cx="3560445" cy="26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0" y="1964055"/>
            <a:ext cx="234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）目的：</a:t>
            </a:r>
            <a:endParaRPr lang="zh-CN" altLang="en-US" sz="2800" b="1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8460" y="2434590"/>
            <a:ext cx="602234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①政治：为宣扬国威，加强与海外诸国的联系；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②经济：满足统治者对异域珍宝特产的需求，拓展海外贸易。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92930" y="3898900"/>
            <a:ext cx="173672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朝贡贸易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0" y="4420870"/>
            <a:ext cx="234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）过程：</a:t>
            </a:r>
            <a:endParaRPr lang="zh-CN" altLang="en-US" sz="2800" b="1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377190" y="4891405"/>
            <a:ext cx="5753100" cy="151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kumimoji="1" lang="en-US" altLang="zh-CN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15世纪前期,郑和7次远航海外，访问亚非30多个国家和地区，最远到达非洲东海岸和红海沿岸。</a:t>
            </a:r>
            <a:endParaRPr kumimoji="1" lang="en-US" altLang="zh-CN" sz="2800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（一）海疆形势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69545" y="1442085"/>
            <a:ext cx="745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、海上交通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——郑和下西洋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1405—1433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endParaRPr lang="zh-CN" altLang="en-US" sz="2800" b="1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9095" y="2426970"/>
            <a:ext cx="4938395" cy="244983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4" name="矩形 23"/>
          <p:cNvSpPr/>
          <p:nvPr/>
        </p:nvSpPr>
        <p:spPr>
          <a:xfrm>
            <a:off x="5317490" y="2209165"/>
            <a:ext cx="6790690" cy="303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90170" tIns="46990" rIns="90170" bIns="46990" numCol="1" spcCol="0" rtlCol="0" fromWordArt="0" anchor="ctr" anchorCtr="0" forceAA="0" compatLnSpc="1">
            <a:noAutofit/>
          </a:bodyPr>
          <a:lstStyle/>
          <a:p>
            <a:pPr lvl="0" indent="0" algn="l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：吕思勉：自郑和下西洋之后，</a:t>
            </a:r>
            <a:r>
              <a:rPr lang="zh-CN" altLang="en-US" sz="2800" spc="150" smtClean="0">
                <a:solidFill>
                  <a:srgbClr val="C0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中国对于南方的航行，更为熟悉</a:t>
            </a:r>
            <a:r>
              <a:rPr lang="zh-CN" altLang="en-US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，华人移殖海外的渐多。</a:t>
            </a:r>
            <a:r>
              <a:rPr lang="en-US" altLang="zh-CN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endParaRPr lang="zh-CN" altLang="en-US" sz="2800" spc="150" smtClean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indent="0" algn="l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：《殊域周咨录》：三保下西洋，</a:t>
            </a:r>
            <a:r>
              <a:rPr lang="zh-CN" altLang="en-US" sz="2800" spc="150" smtClean="0">
                <a:solidFill>
                  <a:srgbClr val="C0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费钱粮数十万，军民死且万计</a:t>
            </a:r>
            <a:r>
              <a:rPr lang="zh-CN" altLang="en-US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，纵得奇宝而回，</a:t>
            </a:r>
            <a:r>
              <a:rPr lang="zh-CN" altLang="en-US" sz="2800" spc="150" smtClean="0">
                <a:solidFill>
                  <a:srgbClr val="C0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于国家何益</a:t>
            </a:r>
            <a:r>
              <a:rPr lang="zh-CN" altLang="en-US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 </a:t>
            </a:r>
            <a:endParaRPr lang="zh-CN" altLang="en-US" sz="2800" spc="150" smtClean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57810" y="4954905"/>
            <a:ext cx="11481435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积极：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领先欧洲，加强中国与南洋的联系，宣扬国威，扩大明朝在海外的政治影响；</a:t>
            </a:r>
            <a:endParaRPr lang="zh-CN" altLang="en-US" sz="280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0510" y="5798185"/>
            <a:ext cx="11568430" cy="86550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indent="0"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消极：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政治目的大于经济目的，成本高于收益，给明朝带来较大的财政负担，未能持续。</a:t>
            </a:r>
            <a:endParaRPr lang="zh-CN" altLang="en-US" sz="280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0" y="1964055"/>
            <a:ext cx="2343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）评价：</a:t>
            </a:r>
            <a:endParaRPr lang="zh-CN" altLang="en-US" sz="2800" b="1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28895" y="488950"/>
            <a:ext cx="6710045" cy="9531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特点：时间长、规模大、范围广、领先世界、厚往薄来，倍偿其价。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" grpId="0"/>
      <p:bldP spid="2" grpId="1"/>
      <p:bldP spid="13" grpId="0" animBg="1"/>
      <p:bldP spid="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79095" y="918210"/>
            <a:ext cx="7337425" cy="549275"/>
          </a:xfrm>
          <a:prstGeom prst="rect">
            <a:avLst/>
          </a:prstGeom>
          <a:solidFill>
            <a:srgbClr val="B83D36"/>
          </a:solidFill>
          <a:ln w="1270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5" tIns="45717" rIns="91435" bIns="45717" rtlCol="0" anchor="t">
            <a:noAutofit/>
          </a:bodyPr>
          <a:lstStyle/>
          <a:p>
            <a:pPr marR="0" algn="ctr" defTabSz="914400" fontAlgn="auto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对比提升：</a:t>
            </a:r>
            <a:r>
              <a:rPr lang="zh-CN" altLang="en-US" sz="2800" b="1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郑和下西洋与新球航路的开辟</a:t>
            </a:r>
            <a:endParaRPr kumimoji="0" lang="zh-CN" altLang="en-US" sz="2800" b="1" i="0" kern="1200" cap="none" spc="300" normalizeH="0" baseline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graphicFrame>
        <p:nvGraphicFramePr>
          <p:cNvPr id="9272" name="Group 5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70535" y="1565910"/>
          <a:ext cx="11153775" cy="4816475"/>
        </p:xfrm>
        <a:graphic>
          <a:graphicData uri="http://schemas.openxmlformats.org/drawingml/2006/table">
            <a:tbl>
              <a:tblPr/>
              <a:tblGrid>
                <a:gridCol w="1047115"/>
                <a:gridCol w="4831080"/>
                <a:gridCol w="5275580"/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郑和下西洋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新航路的开辟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背景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91435" marR="91435" marT="45717" marB="45717" anchor="ctr" horzOverflow="overflow"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目的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91435" marR="91435" marT="45717" marB="45717" anchor="ctr" horzOverflow="overflow"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性质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91435" marR="91435" marT="45717" marB="45717" anchor="ctr" horzOverflow="overflow"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结果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影响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1435" marR="9143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6" name="Text Box 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32855" y="2679700"/>
            <a:ext cx="5292090" cy="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开拓市场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牟取暴利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；</a:t>
            </a:r>
            <a:r>
              <a:rPr lang="zh-CN" sz="2800">
                <a:effectLst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传播宗教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247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68450" y="2666365"/>
            <a:ext cx="5050790" cy="13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宣扬国威，</a:t>
            </a:r>
            <a:r>
              <a:rPr lang="zh-CN" sz="2800">
                <a:effectLst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以朝贡贸易推动中外交流</a:t>
            </a:r>
            <a:endParaRPr lang="zh-CN" sz="2800">
              <a:solidFill>
                <a:schemeClr val="tx1"/>
              </a:solidFill>
              <a:effectLst/>
              <a:uFillTx/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fontAlgn="auto">
              <a:lnSpc>
                <a:spcPts val="3380"/>
              </a:lnSpc>
              <a:spcBef>
                <a:spcPts val="0"/>
              </a:spcBef>
            </a:pP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68450" y="3533140"/>
            <a:ext cx="4827905" cy="95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政治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行为，</a:t>
            </a:r>
            <a:r>
              <a:rPr lang="zh-CN" altLang="en-US" sz="2800">
                <a:effectLst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封建制度下的政治活动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249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96990" y="3533140"/>
            <a:ext cx="5431790" cy="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</a:rPr>
              <a:t>经济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</a:rPr>
              <a:t>行为，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资本主义的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</a:rPr>
              <a:t>海外殖民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05585" y="4416425"/>
            <a:ext cx="4827270" cy="95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造成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重大耗损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,航海事业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渐衰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国力日渐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衰落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251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95720" y="4416425"/>
            <a:ext cx="5229225" cy="95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促进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资本原始积累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远航事业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蒸蒸日上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国力逐渐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强盛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68450" y="2128520"/>
            <a:ext cx="5703570" cy="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封建专制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制度强化的产物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32855" y="2099310"/>
            <a:ext cx="5609590" cy="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商品经济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资本主义萌芽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的发展；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69085" y="5371465"/>
            <a:ext cx="4827905" cy="95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促进中国与亚非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友好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，</a:t>
            </a:r>
            <a:r>
              <a:rPr lang="zh-CN" sz="2800">
                <a:effectLst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增高了明朝的</a:t>
            </a:r>
            <a:r>
              <a:rPr lang="zh-CN" sz="2800">
                <a:solidFill>
                  <a:srgbClr val="C00000"/>
                </a:solidFill>
                <a:effectLst/>
                <a:uFillTx/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影响力</a:t>
            </a:r>
            <a:endParaRPr lang="zh-CN" altLang="en-US" sz="2800">
              <a:solidFill>
                <a:srgbClr val="C00000"/>
              </a:solidFill>
              <a:effectLst/>
              <a:uFillTx/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96990" y="5374640"/>
            <a:ext cx="5316855" cy="95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ts val="3380"/>
              </a:lnSpc>
              <a:spcBef>
                <a:spcPts val="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为资产阶级开辟场所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促进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资本主义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发展，加强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世界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各地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联系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14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/>
      <p:bldP spid="9247" grpId="0"/>
      <p:bldP spid="9248" grpId="0"/>
      <p:bldP spid="9249" grpId="0"/>
      <p:bldP spid="9250" grpId="0"/>
      <p:bldP spid="9251" grpId="0"/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69545" y="1442085"/>
            <a:ext cx="745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东南沿海的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倭患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endParaRPr lang="en-US" altLang="zh-CN" sz="2800" b="1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（一）海疆形势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9095" y="1964055"/>
            <a:ext cx="9922510" cy="521970"/>
          </a:xfrm>
          <a:prstGeom prst="rect">
            <a:avLst/>
          </a:prstGeom>
          <a:solidFill>
            <a:srgbClr val="B83D36"/>
          </a:solidFill>
          <a:ln w="1270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indent="0" algn="l" fontAlgn="auto">
              <a:lnSpc>
                <a:spcPct val="100000"/>
              </a:lnSpc>
              <a:buNone/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思考：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倭寇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由什么人组成？为何明初以来倭患愈演愈烈？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3074" name="Picture 2" descr="C:\Users\Administrator\Desktop\所需图片\明清\新建文件夹\微信图片_20201015100152_副本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9050655" y="-762000"/>
            <a:ext cx="2515235" cy="3530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379095" y="2649220"/>
            <a:ext cx="11464925" cy="2057400"/>
            <a:chOff x="597" y="4172"/>
            <a:chExt cx="18055" cy="3240"/>
          </a:xfrm>
        </p:grpSpPr>
        <p:sp>
          <p:nvSpPr>
            <p:cNvPr id="27" name="矩形 26"/>
            <p:cNvSpPr/>
            <p:nvPr/>
          </p:nvSpPr>
          <p:spPr>
            <a:xfrm>
              <a:off x="5632" y="4172"/>
              <a:ext cx="13020" cy="3241"/>
            </a:xfrm>
            <a:prstGeom prst="rect">
              <a:avLst/>
            </a:prstGeom>
            <a:noFill/>
            <a:ln w="12700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lIns="90170" tIns="46990" rIns="90170" bIns="46990" numCol="1" spcCol="0" rtlCol="0" fromWordArt="0" anchor="ctr" anchorCtr="0" forceAA="0" compatLnSpc="1">
              <a:noAutofit/>
            </a:bodyPr>
            <a:lstStyle/>
            <a:p>
              <a:pPr lvl="0" indent="0" algn="l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800" spc="150" smtClean="0">
                  <a:solidFill>
                    <a:schemeClr val="tx1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材料：</a:t>
              </a:r>
              <a:r>
                <a:rPr lang="zh-CN" altLang="en-US" sz="2800" spc="150" smtClean="0">
                  <a:solidFill>
                    <a:srgbClr val="FF0000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寇与商</a:t>
              </a:r>
              <a:r>
                <a:rPr lang="zh-CN" altLang="en-US" sz="2800" spc="150" smtClean="0">
                  <a:solidFill>
                    <a:schemeClr val="tx1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同是人,</a:t>
              </a:r>
              <a:r>
                <a:rPr lang="zh-CN" altLang="en-US" sz="2800" spc="150" smtClean="0">
                  <a:solidFill>
                    <a:srgbClr val="FF0000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市通则寇转为商,市禁则商转为寇</a:t>
              </a:r>
              <a:r>
                <a:rPr lang="zh-CN" altLang="en-US" sz="2800" spc="150" smtClean="0">
                  <a:solidFill>
                    <a:schemeClr val="tx1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,始之禁禁商,后之禁禁寇。</a:t>
              </a:r>
              <a:r>
                <a:rPr lang="zh-CN" altLang="en-US" sz="2800" spc="150" smtClean="0">
                  <a:solidFill>
                    <a:srgbClr val="FF0000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禁之愈严而寇愈盛</a:t>
              </a:r>
              <a:r>
                <a:rPr lang="zh-CN" altLang="en-US" sz="2800" spc="150" smtClean="0">
                  <a:solidFill>
                    <a:schemeClr val="tx1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……于是</a:t>
              </a:r>
              <a:r>
                <a:rPr lang="zh-CN" altLang="en-US" sz="2800" spc="150" smtClean="0">
                  <a:solidFill>
                    <a:srgbClr val="FF0000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海滨人人皆贼</a:t>
              </a:r>
              <a:r>
                <a:rPr lang="zh-CN" altLang="en-US" sz="2800" spc="150" smtClean="0">
                  <a:solidFill>
                    <a:schemeClr val="tx1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,有诛之不可胜诛者。</a:t>
              </a:r>
              <a:endParaRPr lang="zh-CN" altLang="en-US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  <a:p>
              <a:pPr lvl="0" indent="0" algn="l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800" spc="150" smtClean="0">
                  <a:solidFill>
                    <a:schemeClr val="tx1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r>
                <a:rPr lang="en-US" altLang="zh-CN" sz="2800" spc="150" smtClean="0">
                  <a:solidFill>
                    <a:schemeClr val="tx1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             </a:t>
              </a:r>
              <a:r>
                <a:rPr lang="zh-CN" altLang="en-US" sz="2800" spc="150" smtClean="0">
                  <a:solidFill>
                    <a:schemeClr val="tx1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——【明】谢杰《虔台倭纂》</a:t>
              </a:r>
              <a:endParaRPr lang="zh-CN" altLang="en-US" sz="2800" spc="150" smtClean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2051" name="Picture 3" descr="C:\Users\Administrator\Desktop\所需图片\明清\新建文件夹\微信图片_20201015100147_副本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 rot="5400000" flipH="1" flipV="1">
              <a:off x="1505" y="3265"/>
              <a:ext cx="3220" cy="5036"/>
            </a:xfrm>
            <a:prstGeom prst="rect">
              <a:avLst/>
            </a:prstGeom>
            <a:noFill/>
            <a:ln w="12700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p:spPr>
        </p:pic>
      </p:grpSp>
      <p:sp>
        <p:nvSpPr>
          <p:cNvPr id="11" name="文本框 10"/>
          <p:cNvSpPr txBox="1"/>
          <p:nvPr/>
        </p:nvSpPr>
        <p:spPr>
          <a:xfrm>
            <a:off x="452120" y="5382895"/>
            <a:ext cx="1957070" cy="8299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海禁政策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（经济封锁）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2528570" y="5671820"/>
            <a:ext cx="290830" cy="252095"/>
          </a:xfrm>
          <a:prstGeom prst="rightArrow">
            <a:avLst/>
          </a:prstGeom>
          <a:solidFill>
            <a:srgbClr val="C0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38780" y="5382895"/>
            <a:ext cx="1519555" cy="8299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东南民间走私猖獗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4624070" y="5671820"/>
            <a:ext cx="290830" cy="252095"/>
          </a:xfrm>
          <a:prstGeom prst="rightArrow">
            <a:avLst/>
          </a:prstGeom>
          <a:solidFill>
            <a:srgbClr val="C0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57775" y="5600065"/>
            <a:ext cx="1448435" cy="460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抗倭斗争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6719570" y="5704205"/>
            <a:ext cx="290830" cy="252095"/>
          </a:xfrm>
          <a:prstGeom prst="rightArrow">
            <a:avLst/>
          </a:prstGeom>
          <a:solidFill>
            <a:srgbClr val="C0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10400" y="5422265"/>
            <a:ext cx="1429385" cy="8299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东南沿海形势稳定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6130" y="6314440"/>
            <a:ext cx="2414270" cy="4603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戚继光、俞大猷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8580120" y="5706110"/>
            <a:ext cx="290830" cy="252095"/>
          </a:xfrm>
          <a:prstGeom prst="rightArrow">
            <a:avLst/>
          </a:prstGeom>
          <a:solidFill>
            <a:srgbClr val="C00000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10650" y="5409565"/>
            <a:ext cx="2409825" cy="8299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朝廷放松对私人海外贸易的限制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21495" y="6315710"/>
            <a:ext cx="1495425" cy="4603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隆庆开海</a:t>
            </a:r>
            <a:endParaRPr lang="zh-CN" altLang="en-US" sz="24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4759325"/>
            <a:ext cx="10817225" cy="521970"/>
          </a:xfrm>
          <a:prstGeom prst="rect">
            <a:avLst/>
          </a:prstGeom>
          <a:solidFill>
            <a:srgbClr val="BE1D15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  <a:sym typeface="+mn-ea"/>
              </a:rPr>
              <a:t>明</a:t>
            </a:r>
            <a:r>
              <a:rPr lang="zh-CN" altLang="en-US" sz="28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  <a:sym typeface="+mn-ea"/>
              </a:rPr>
              <a:t>朝禁阻民间人士非经过官方许可，私自出洋从事海外</a:t>
            </a:r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  <a:sym typeface="+mn-ea"/>
              </a:rPr>
              <a:t>贸易</a:t>
            </a:r>
            <a:r>
              <a:rPr lang="zh-CN" altLang="en-US" sz="28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  <a:sym typeface="+mn-ea"/>
              </a:rPr>
              <a:t>的政策。</a:t>
            </a:r>
            <a:endParaRPr lang="zh-CN" altLang="en-US" sz="28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方正清楷 简" panose="020005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1" grpId="0" bldLvl="0" animBg="1"/>
      <p:bldP spid="22" grpId="0" bldLvl="0" animBg="1"/>
      <p:bldP spid="4" grpId="0" bldLvl="0" animBg="1"/>
      <p:bldP spid="23" grpId="0" bldLvl="0" animBg="1"/>
      <p:bldP spid="10" grpId="0" bldLvl="0" animBg="1"/>
      <p:bldP spid="5" grpId="0" bldLvl="0" animBg="1"/>
      <p:bldP spid="13" grpId="0" bldLvl="0" animBg="1"/>
      <p:bldP spid="6" grpId="0" bldLvl="0" animBg="1"/>
      <p:bldP spid="25" grpId="0" bldLvl="0" animBg="1"/>
      <p:bldP spid="15" grpId="0" bldLvl="0" animBg="1"/>
      <p:bldP spid="7" grpId="0" bldLvl="0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4"/>
          <p:cNvSpPr txBox="1"/>
          <p:nvPr>
            <p:custDataLst>
              <p:tags r:id="rId3"/>
            </p:custDataLst>
          </p:nvPr>
        </p:nvSpPr>
        <p:spPr>
          <a:xfrm>
            <a:off x="383540" y="929640"/>
            <a:ext cx="4769485" cy="521970"/>
          </a:xfrm>
          <a:prstGeom prst="rect">
            <a:avLst/>
          </a:prstGeom>
          <a:solidFill>
            <a:srgbClr val="B83D36"/>
          </a:solidFill>
          <a:ln w="1270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知识补充：明朝的海禁政策</a:t>
            </a:r>
            <a:endParaRPr lang="zh-CN" altLang="en-US" sz="2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汉仪颜楷简" panose="0002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6040" y="1572260"/>
            <a:ext cx="223647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）含义：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）原因：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）变化：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64055" y="1561465"/>
            <a:ext cx="10088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kern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方正清楷 简" panose="02000500000000000000" charset="-122"/>
                <a:sym typeface="+mn-ea"/>
              </a:rPr>
              <a:t>禁阻民间人士非经过官方许可，私自出洋从事海外</a:t>
            </a:r>
            <a:r>
              <a:rPr lang="zh-CN" altLang="en-US" sz="2800" kern="0" smtClean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方正清楷 简" panose="02000500000000000000" charset="-122"/>
                <a:sym typeface="+mn-ea"/>
              </a:rPr>
              <a:t>贸易</a:t>
            </a:r>
            <a:r>
              <a:rPr lang="zh-CN" altLang="en-US" sz="2800" kern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方正清楷 简" panose="02000500000000000000" charset="-122"/>
                <a:sym typeface="+mn-ea"/>
              </a:rPr>
              <a:t>的政策。</a:t>
            </a:r>
            <a:endParaRPr lang="zh-CN" altLang="en-US" sz="2800" kern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方正清楷 简" panose="0200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10" y="2433955"/>
            <a:ext cx="116846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①经济：自给自足的自然经济决定，重农抑商政策影响；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②政治：倭寇骚扰沿海，防止海内外敌对势力勾结及抵御西方殖民者扩张；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③思想：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天朝上国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观念，海洋观念意识淡薄，儒家思想保守落后。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810" y="4168140"/>
            <a:ext cx="118135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①积极：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延缓了西方列强侵占、瓜分中国的进程，具有一定民族自卫性质。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lvl="0" indent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②消极：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限制了对外贸易，阻碍了资本主义萌芽；使中国与世界隔绝，中国逐渐落后于世界潮流。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810" y="5972175"/>
            <a:ext cx="8251825" cy="434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26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隆庆、万历两朝有放松私人海外贸易限制的举措。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810" y="1451610"/>
            <a:ext cx="1176210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：许多人认识到，严酷的禁令约束不住沿海大姓的走私活动，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却妨碍了贫苦小民的生计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，造成衣食无着的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沿海居民投向倭寇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，嘉靖倭患的数万海寇中，漳、泉之人占其半；同时，御倭战争的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巨大军费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也大大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加重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了政府的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财政负担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：永乐（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1403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－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1424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）以后，随着中国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海防的巩固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和社会的稳定，禁令渐弛。随着明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军剿灭倭寇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，隆庆初年（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1567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－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1572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），朝廷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开放海禁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以征收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商税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，增加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财政收入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24"/>
          <p:cNvSpPr txBox="1"/>
          <p:nvPr>
            <p:custDataLst>
              <p:tags r:id="rId3"/>
            </p:custDataLst>
          </p:nvPr>
        </p:nvSpPr>
        <p:spPr>
          <a:xfrm>
            <a:off x="383540" y="929640"/>
            <a:ext cx="4769485" cy="521970"/>
          </a:xfrm>
          <a:prstGeom prst="rect">
            <a:avLst/>
          </a:prstGeom>
          <a:solidFill>
            <a:srgbClr val="B83D36"/>
          </a:solidFill>
          <a:ln w="1270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知识补充：明朝的海禁政策</a:t>
            </a:r>
            <a:endParaRPr lang="zh-CN" altLang="en-US" sz="2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汉仪颜楷简" panose="00020600040101010101" charset="-122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90" y="4551091"/>
            <a:ext cx="77768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根据材料指出，明朝中后期为什么解除海禁政策？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10" y="5073015"/>
            <a:ext cx="1145476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①倭寇问题基本解决，东南沿海形势逐渐稳定；②对外贸易进一步发展的需要；③社会各阶层要求开禁的呼声；④解决财政危机的需要。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79095" y="925830"/>
            <a:ext cx="1156335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  <a:buFontTx/>
            </a:pP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、嘉靖年间(1522—1566年)实行“海禁”，滨海人民被“断其生路”，“于是所在连结为乱”。有识之士发现“市通则寇转而为商，市禁则商转而为寇”。材料主要说明“海禁”政策（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FontTx/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A．有一定的合理性                                B．影响了沿海百姓生计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  <a:buFontTx/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C．妨碍了外贸发展                                D．激化了民间经济纠纷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378440" y="186055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79095" y="3232150"/>
            <a:ext cx="1156335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、隆庆年间（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1567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－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1572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），因福建巡抚涂泽民之请，明廷“准贩东西二洋”。福建漳州月港兴起，“农贾杂半，走洋如适市”“闽人以其地近，且饶富”，商贩或移居于吕宋（今菲律宾）者甚众。这反映了（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开放海禁政策促成海上贸易发展   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B.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明朝全国推行对外开放政策 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漳州月港成为福建的经济中心        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明朝开始出现海外移民现象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11485" y="429641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（一）海疆形势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69545" y="1442085"/>
            <a:ext cx="7455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欧洲殖民者的威胁</a:t>
            </a:r>
            <a:endParaRPr lang="zh-CN" altLang="en-US" sz="2800" b="1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04775" y="1964055"/>
            <a:ext cx="227012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）原因：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）表现：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2012756" y="2468227"/>
            <a:ext cx="722976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16C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中期，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葡萄牙人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获得了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濠镜澳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租住权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012756" y="3007345"/>
            <a:ext cx="763236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荷兰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西班牙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先</a:t>
            </a: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后占据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台湾岛</a:t>
            </a: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的南部和北部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2012756" y="3546469"/>
            <a:ext cx="741687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③明朝末年，西班牙被荷兰击败，退出台湾</a:t>
            </a:r>
            <a:endParaRPr lang="zh-CN" altLang="en-US" sz="28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12950" y="1964055"/>
            <a:ext cx="56121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新航路的开辟，西方殖民者的扩张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12950" y="4085590"/>
            <a:ext cx="6777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④1662年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郑成功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赶走荷兰人，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收复台湾</a:t>
            </a:r>
            <a:endParaRPr lang="zh-CN" altLang="en-US" sz="280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098" name="Picture 2" descr="C:\Users\Administrator\Desktop\所需图片\明清\新建文件夹\微信图片_20201015100133_副本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51" r="129" b="198"/>
          <a:stretch>
            <a:fillRect/>
          </a:stretch>
        </p:blipFill>
        <p:spPr bwMode="auto">
          <a:xfrm flipH="1">
            <a:off x="8949055" y="2432050"/>
            <a:ext cx="3338195" cy="245427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7"/>
          <p:cNvSpPr txBox="1"/>
          <p:nvPr/>
        </p:nvSpPr>
        <p:spPr>
          <a:xfrm>
            <a:off x="379095" y="5033010"/>
            <a:ext cx="11813540" cy="1946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457200">
              <a:lnSpc>
                <a:spcPct val="110000"/>
              </a:lnSpc>
              <a:buClrTx/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①破坏了中国的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主权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，影响了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沿海人民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正常的生产生活；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微软雅黑" panose="020B0503020204020204" charset="-122"/>
            </a:endParaRPr>
          </a:p>
          <a:p>
            <a:pPr algn="l" defTabSz="457200">
              <a:lnSpc>
                <a:spcPct val="110000"/>
              </a:lnSpc>
              <a:buClrTx/>
              <a:buSzTx/>
              <a:buFontTx/>
            </a:pP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②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高产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作物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传入，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大量白银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涌入，促进商品经济发展和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资本主义萌芽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微软雅黑" panose="020B0503020204020204" charset="-122"/>
            </a:endParaRPr>
          </a:p>
          <a:p>
            <a:pPr algn="l" defTabSz="457200">
              <a:lnSpc>
                <a:spcPct val="110000"/>
              </a:lnSpc>
              <a:buClrTx/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③西方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科技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传入，推动了中国社会的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进步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微软雅黑" panose="020B0503020204020204" charset="-122"/>
            </a:endParaRPr>
          </a:p>
          <a:p>
            <a:pPr algn="l" defTabSz="457200">
              <a:lnSpc>
                <a:spcPts val="3380"/>
              </a:lnSpc>
              <a:buClrTx/>
              <a:buSzTx/>
              <a:buFontTx/>
            </a:pP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1548765" y="6646545"/>
            <a:ext cx="9223375" cy="524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457200">
              <a:lnSpc>
                <a:spcPts val="3380"/>
              </a:lnSpc>
              <a:buClrTx/>
              <a:buSzTx/>
              <a:buFontTx/>
            </a:pPr>
            <a:endParaRPr lang="zh-CN" altLang="en-US" sz="2400" b="1">
              <a:solidFill>
                <a:sysClr val="windowText" lastClr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微软雅黑" panose="020B0503020204020204" charset="-122"/>
            </a:endParaRPr>
          </a:p>
        </p:txBody>
      </p: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8308975" y="387350"/>
            <a:ext cx="3498850" cy="2155923"/>
            <a:chOff x="5805546" y="167625"/>
            <a:chExt cx="3158942" cy="2943334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167625"/>
              <a:ext cx="3096344" cy="2735987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9"/>
            <p:cNvSpPr txBox="1"/>
            <p:nvPr>
              <p:custDataLst>
                <p:tags r:id="rId12"/>
              </p:custDataLst>
            </p:nvPr>
          </p:nvSpPr>
          <p:spPr>
            <a:xfrm>
              <a:off x="5805546" y="2482440"/>
              <a:ext cx="3158942" cy="62851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荷兰人登陆台湾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3" grpId="0"/>
      <p:bldP spid="5" grpId="0"/>
      <p:bldP spid="6" grpId="0"/>
      <p:bldP spid="7" grpId="0"/>
      <p:bldP spid="3" grpId="0"/>
      <p:bldP spid="4" grpId="0"/>
      <p:bldP spid="4" grpId="1"/>
      <p:bldP spid="28" grpId="0"/>
      <p:bldP spid="2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（二）陆疆形势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7650" name="图片 4" descr="1551196036(1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7340" y="1976755"/>
            <a:ext cx="5285105" cy="453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57810" y="1372235"/>
            <a:ext cx="284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、中央机构：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81605" y="1372235"/>
            <a:ext cx="8879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礼部、鸿胪，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四夷馆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负责培养各种民族文字翻译人才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810" y="1894205"/>
            <a:ext cx="284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、地方：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椭圆 4"/>
          <p:cNvSpPr/>
          <p:nvPr>
            <p:custDataLst>
              <p:tags r:id="rId5"/>
            </p:custDataLst>
          </p:nvPr>
        </p:nvSpPr>
        <p:spPr>
          <a:xfrm>
            <a:off x="7490460" y="2341245"/>
            <a:ext cx="1936750" cy="1207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蒙古族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椭圆 31"/>
          <p:cNvSpPr/>
          <p:nvPr>
            <p:custDataLst>
              <p:tags r:id="rId6"/>
            </p:custDataLst>
          </p:nvPr>
        </p:nvSpPr>
        <p:spPr>
          <a:xfrm rot="18960000">
            <a:off x="10064115" y="2249170"/>
            <a:ext cx="1601470" cy="865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女真族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椭圆 22"/>
          <p:cNvSpPr/>
          <p:nvPr>
            <p:custDataLst>
              <p:tags r:id="rId7"/>
            </p:custDataLst>
          </p:nvPr>
        </p:nvSpPr>
        <p:spPr>
          <a:xfrm>
            <a:off x="7691120" y="5096510"/>
            <a:ext cx="1203960" cy="754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藏族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0" y="2390140"/>
            <a:ext cx="2747645" cy="3408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）北方：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）东北：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）西北：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）西南：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）西藏：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810" y="2446655"/>
            <a:ext cx="66001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               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有战有和、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修长城、和议、册封、互市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；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并沿线布置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“九边”重镇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。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175" y="3380105"/>
            <a:ext cx="64001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             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设都司、卫、所，设立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奴儿干都司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；封授女真部落首领官号。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17370" y="43434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设赤斤蒙古、沙洲、哈密等卫；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17370" y="4794885"/>
            <a:ext cx="4942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土司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，酋长世袭，进贡调兵。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7810" y="5233670"/>
            <a:ext cx="64001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敕封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西藏僧俗领袖，建立羁縻性质的都司等机构管辖该地区，通过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贡赐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茶马贸易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进行经济交流。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26100" y="336550"/>
            <a:ext cx="6198235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土木之变：</a:t>
            </a:r>
            <a:r>
              <a:rPr lang="en-US" altLang="zh-CN" sz="280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1449</a:t>
            </a:r>
            <a:r>
              <a:rPr lang="zh-CN" altLang="en-US" sz="280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年明英宗朱祁镇北征瓦剌也先兵败被俘的事变。</a:t>
            </a:r>
            <a:endParaRPr lang="zh-CN" altLang="en-US" sz="280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3" grpId="1"/>
      <p:bldP spid="13" grpId="0"/>
      <p:bldP spid="13" grpId="1"/>
      <p:bldP spid="4" grpId="0"/>
      <p:bldP spid="4" grpId="1"/>
      <p:bldP spid="5" grpId="0" animBg="1"/>
      <p:bldP spid="5" grpId="1" animBg="1"/>
      <p:bldP spid="32" grpId="0" animBg="1"/>
      <p:bldP spid="32" grpId="1" animBg="1"/>
      <p:bldP spid="23" grpId="0" animBg="1"/>
      <p:bldP spid="23" grpId="1" animBg="1"/>
      <p:bldP spid="21" grpId="0"/>
      <p:bldP spid="21" grpId="1"/>
      <p:bldP spid="7" grpId="0"/>
      <p:bldP spid="7" grpId="1"/>
      <p:bldP spid="26" grpId="0"/>
      <p:bldP spid="26" grpId="1"/>
      <p:bldP spid="12" grpId="0"/>
      <p:bldP spid="12" grpId="1"/>
      <p:bldP spid="14" grpId="0"/>
      <p:bldP spid="14" grpId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时空坐标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814445"/>
            <a:ext cx="220472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课程标准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546" name="23LSDXABXSC4T2.ep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190" y="339090"/>
            <a:ext cx="11564620" cy="3475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7825" y="4371975"/>
            <a:ext cx="1156398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rtl="0">
              <a:lnSpc>
                <a:spcPct val="10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通过了解明统一全国和经略边疆的相关举措，知道南海诸岛、台湾及其包括钓鱼岛在内的附属岛屿是中国版图一部分，认识这一时期统一多民族国家版图奠定的重要意义；</a:t>
            </a:r>
            <a:endParaRPr lang="zh-CN" altLang="en-US" sz="28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 rtl="0">
              <a:lnSpc>
                <a:spcPct val="10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、通过了解明封建专制的发展、世界的变化对中国的影响，认识中国社会面临的危机。</a:t>
            </a:r>
            <a:endParaRPr lang="zh-CN" altLang="en-US" sz="28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汉仪尚巍手书简" panose="00020600040101010101" charset="-122"/>
                <a:sym typeface="+mn-ea"/>
              </a:rPr>
              <a:t>海陆形势与对外经略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（二）陆疆形势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810" y="1372235"/>
            <a:ext cx="284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、特点：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9590" y="1442085"/>
            <a:ext cx="7639050" cy="478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恩威并施 、以夷制夷、因俗而治 、多元一体。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7810" y="1894205"/>
            <a:ext cx="284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、影响：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775" y="2399665"/>
            <a:ext cx="6976745" cy="246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）维持边疆地区的稳定，</a:t>
            </a: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微软雅黑" panose="020B0503020204020204" charset="-122"/>
              </a:rPr>
              <a:t>巩固统治</a:t>
            </a: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；</a:t>
            </a:r>
            <a:endParaRPr lang="zh-CN" altLang="en-US" sz="2800" spc="13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）促进民族交融；</a:t>
            </a:r>
            <a:endParaRPr lang="zh-CN" altLang="en-US" sz="2800" spc="13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）推动边疆地区经济发展；</a:t>
            </a:r>
            <a:endParaRPr lang="zh-CN" altLang="en-US" sz="2800" spc="13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）对统一多民族国家版图的奠定发挥</a:t>
            </a:r>
            <a:endParaRPr lang="zh-CN" altLang="en-US" sz="2800" spc="13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2800" spc="13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了积极作用。</a:t>
            </a:r>
            <a:endParaRPr lang="zh-CN" altLang="en-US" sz="2800" spc="13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6917055" y="2224405"/>
            <a:ext cx="5025390" cy="404304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三、统治危机与明清易代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（一）张居正改革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9730" y="1532255"/>
            <a:ext cx="11562080" cy="2675890"/>
            <a:chOff x="598" y="2209"/>
            <a:chExt cx="18208" cy="4214"/>
          </a:xfrm>
        </p:grpSpPr>
        <p:pic>
          <p:nvPicPr>
            <p:cNvPr id="27650" name="图片 4" descr="1551196036(1)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 bwMode="auto">
            <a:xfrm>
              <a:off x="10866" y="2225"/>
              <a:ext cx="7941" cy="4199"/>
            </a:xfrm>
            <a:prstGeom prst="rect">
              <a:avLst/>
            </a:prstGeom>
            <a:noFill/>
            <a:ln w="12700" cmpd="sng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9"/>
            <p:cNvSpPr txBox="1"/>
            <p:nvPr/>
          </p:nvSpPr>
          <p:spPr>
            <a:xfrm>
              <a:off x="598" y="2209"/>
              <a:ext cx="10172" cy="4215"/>
            </a:xfrm>
            <a:prstGeom prst="rect">
              <a:avLst/>
            </a:prstGeom>
            <a:noFill/>
            <a:ln w="12700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海瑞《治安疏》：</a:t>
              </a:r>
              <a:r>
                <a:rPr lang="zh-CN" altLang="en-US" sz="28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二十余年不视朝，纲纪驰矣</a:t>
              </a:r>
              <a:r>
                <a:rPr lang="en-US" altLang="zh-CN" sz="2800" b="1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……</a:t>
              </a:r>
              <a:r>
                <a:rPr lang="zh-CN" altLang="en-US" sz="2800" b="1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天下吏贪将弱，民不聊生，水旱靡时，盗贼滋炽。</a:t>
              </a:r>
              <a:r>
                <a:rPr lang="en-US" altLang="zh-CN" sz="2800" b="1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……</a:t>
              </a:r>
              <a:r>
                <a:rPr lang="zh-CN" altLang="en-US" sz="2800" b="1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陛下破产礼佛日甚，室如县罄，十余年来极矣。天下因即陛下改元之号而臆之曰：“</a:t>
              </a:r>
              <a:r>
                <a:rPr lang="zh-CN" altLang="en-US" sz="2800" b="1">
                  <a:solidFill>
                    <a:srgbClr val="C00000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嘉靖者言家家皆净而无财用也。</a:t>
              </a:r>
              <a:r>
                <a:rPr lang="zh-CN" altLang="en-US" sz="2800" b="1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”</a:t>
              </a:r>
              <a:r>
                <a:rPr lang="en-US" altLang="zh-CN" sz="2800" b="1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 </a:t>
              </a:r>
              <a:endPara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467090" y="1807210"/>
            <a:ext cx="1552575" cy="423545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鞑靼劫掠</a:t>
            </a:r>
            <a:endParaRPr kumimoji="1" lang="zh-CN" altLang="en-US" sz="24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劲楷简" panose="00020600040101010101" charset="-122"/>
              <a:ea typeface="汉仪劲楷简" panose="0002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57815" y="3217545"/>
            <a:ext cx="1407160" cy="423545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倭寇骚扰</a:t>
            </a:r>
            <a:endParaRPr kumimoji="1" lang="zh-CN" altLang="en-US" sz="24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劲楷简" panose="00020600040101010101" charset="-122"/>
              <a:ea typeface="汉仪劲楷简" panose="0002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05240" y="3785235"/>
            <a:ext cx="1552575" cy="423545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葡占澳门</a:t>
            </a:r>
            <a:endParaRPr kumimoji="1" lang="zh-CN" altLang="en-US" sz="24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劲楷简" panose="00020600040101010101" charset="-122"/>
              <a:ea typeface="汉仪劲楷简" panose="0002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79095" y="4132580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、背景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379095" y="4586605"/>
            <a:ext cx="9333865" cy="151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①明朝中后期，政治腐败，统治危机不断加深；</a:t>
            </a:r>
            <a:endParaRPr 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②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府库空虚、土地兼并严重、农民纷起反抗；</a:t>
            </a:r>
            <a:endParaRPr lang="zh-CN" altLang="en-US" sz="28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③殖民入侵，边患严重。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379095" y="6099175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、开始：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10080" y="5991225"/>
            <a:ext cx="8996045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1572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年，明神宗即位，张居正出任内阁首辅，进行改革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150240" y="4132583"/>
            <a:ext cx="2935605" cy="1953895"/>
            <a:chOff x="11947" y="5228"/>
            <a:chExt cx="6881" cy="5256"/>
          </a:xfrm>
        </p:grpSpPr>
        <p:pic>
          <p:nvPicPr>
            <p:cNvPr id="16" name="图片 15" descr="src=http___inews.gtimg.com_newsapp_bt_0_11167928658_1000.jpg&amp;refer=http___inews.gtim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947" y="5228"/>
              <a:ext cx="6881" cy="525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>
              <p:custDataLst>
                <p:tags r:id="rId10"/>
              </p:custDataLst>
            </p:nvPr>
          </p:nvSpPr>
          <p:spPr>
            <a:xfrm>
              <a:off x="17199" y="6346"/>
              <a:ext cx="1293" cy="36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</a:rPr>
                <a:t>◎张居正</a:t>
              </a:r>
              <a:endParaRPr lang="zh-CN" altLang="en-US" sz="24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 bldLvl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6235" y="4925060"/>
            <a:ext cx="11479530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zh-CN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影响：</a:t>
            </a:r>
            <a:r>
              <a:rPr 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赋税制度的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重大改革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，由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实物税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转向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货币税；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简化税制</a:t>
            </a:r>
            <a:r>
              <a:rPr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，方便征收</a:t>
            </a:r>
            <a:r>
              <a:rPr 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同时使地方官员</a:t>
            </a:r>
            <a:r>
              <a:rPr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难于作弊，</a:t>
            </a:r>
            <a:r>
              <a:rPr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进而</a:t>
            </a:r>
            <a:r>
              <a:rPr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增加财政收入</a:t>
            </a:r>
            <a:r>
              <a:rPr lang="zh-CN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r>
              <a:rPr 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赋役征银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，有利于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商品经济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资本主义萌芽的发展；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④</a:t>
            </a:r>
            <a:r>
              <a:rPr lang="zh-CN" altLang="en-US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取消力役，改为雇役，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农民的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人身依附关系松动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</a:t>
            </a:r>
            <a:r>
              <a:rPr lang="en-US" altLang="zh-CN" sz="2400">
                <a:latin typeface="方正宋刻本秀楷简体" panose="02010600030101010101" charset="-122"/>
                <a:ea typeface="方正宋刻本秀楷简体" panose="02010600030101010101" charset="-122"/>
                <a:cs typeface="方正宋刻本秀楷简体" panose="02010600030101010101" charset="-122"/>
                <a:sym typeface="+mn-ea"/>
              </a:rPr>
              <a:t>   </a:t>
            </a:r>
            <a:endParaRPr lang="en-US" altLang="zh-CN" sz="2400">
              <a:latin typeface="方正宋刻本秀楷简体" panose="02010600030101010101" charset="-122"/>
              <a:ea typeface="方正宋刻本秀楷简体" panose="02010600030101010101" charset="-122"/>
              <a:cs typeface="方正宋刻本秀楷简体" panose="02010600030101010101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三、统治危机与明清易代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2032635" y="2002790"/>
            <a:ext cx="6346825" cy="48387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考成法：</a:t>
            </a:r>
            <a:r>
              <a:rPr lang="zh-CN" altLang="en-US" sz="28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大力整肃吏治，加强官吏考核</a:t>
            </a:r>
            <a:endParaRPr lang="zh-CN" altLang="en-US" sz="2800">
              <a:solidFill>
                <a:schemeClr val="tx1"/>
              </a:solidFill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2043430" y="2651760"/>
            <a:ext cx="7047865" cy="53086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8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一条鞭法：</a:t>
            </a:r>
            <a:r>
              <a:rPr lang="zh-CN" altLang="en-US" sz="28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裁减开支，清丈土地，改革税制</a:t>
            </a:r>
            <a:endParaRPr lang="zh-CN" altLang="en-US" sz="2800">
              <a:solidFill>
                <a:schemeClr val="tx1"/>
              </a:solidFill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5"/>
            </p:custDataLst>
          </p:nvPr>
        </p:nvSpPr>
        <p:spPr>
          <a:xfrm>
            <a:off x="2032635" y="3288030"/>
            <a:ext cx="6530975" cy="4953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8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整饬武备：</a:t>
            </a:r>
            <a:r>
              <a:rPr lang="zh-CN" altLang="en-US" sz="28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实施边防新政策，内修防备</a:t>
            </a:r>
            <a:endParaRPr lang="zh-CN" altLang="en-US" sz="2800">
              <a:solidFill>
                <a:schemeClr val="tx1"/>
              </a:solidFill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6"/>
            </p:custDataLst>
          </p:nvPr>
        </p:nvSpPr>
        <p:spPr>
          <a:xfrm>
            <a:off x="380365" y="1987550"/>
            <a:ext cx="963295" cy="495935"/>
          </a:xfrm>
          <a:prstGeom prst="roundRect">
            <a:avLst/>
          </a:prstGeom>
          <a:solidFill>
            <a:srgbClr val="C00000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政治</a:t>
            </a:r>
            <a:endParaRPr lang="zh-CN" altLang="en-US" sz="2800" b="1">
              <a:solidFill>
                <a:schemeClr val="bg1"/>
              </a:solidFill>
              <a:uFillTx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9" name="圆角矩形 38"/>
          <p:cNvSpPr/>
          <p:nvPr>
            <p:custDataLst>
              <p:tags r:id="rId7"/>
            </p:custDataLst>
          </p:nvPr>
        </p:nvSpPr>
        <p:spPr>
          <a:xfrm>
            <a:off x="355600" y="2619375"/>
            <a:ext cx="963295" cy="495935"/>
          </a:xfrm>
          <a:prstGeom prst="roundRect">
            <a:avLst/>
          </a:prstGeom>
          <a:solidFill>
            <a:srgbClr val="C00000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经济</a:t>
            </a:r>
            <a:endParaRPr lang="zh-CN" altLang="en-US" sz="2800" b="1">
              <a:solidFill>
                <a:schemeClr val="bg1"/>
              </a:solidFill>
              <a:uFillTx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0" name="圆角矩形 39"/>
          <p:cNvSpPr/>
          <p:nvPr>
            <p:custDataLst>
              <p:tags r:id="rId8"/>
            </p:custDataLst>
          </p:nvPr>
        </p:nvSpPr>
        <p:spPr>
          <a:xfrm>
            <a:off x="356870" y="3251200"/>
            <a:ext cx="963295" cy="495935"/>
          </a:xfrm>
          <a:prstGeom prst="roundRect">
            <a:avLst/>
          </a:prstGeom>
          <a:solidFill>
            <a:srgbClr val="C00000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uFillTx/>
                <a:latin typeface="华文中宋" panose="02010600040101010101" charset="-122"/>
                <a:ea typeface="华文中宋" panose="02010600040101010101" charset="-122"/>
              </a:rPr>
              <a:t>军事</a:t>
            </a:r>
            <a:endParaRPr lang="zh-CN" altLang="en-US" sz="2800" b="1">
              <a:solidFill>
                <a:schemeClr val="bg1"/>
              </a:solidFill>
              <a:uFillTx/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1" name="图片 40" descr="32313534353137313b32313534353135323bbcfdcdb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51610" y="2077720"/>
            <a:ext cx="459105" cy="459105"/>
          </a:xfrm>
          <a:prstGeom prst="rect">
            <a:avLst/>
          </a:prstGeom>
        </p:spPr>
      </p:pic>
      <p:pic>
        <p:nvPicPr>
          <p:cNvPr id="42" name="图片 41" descr="32313534353137313b32313534353135323bbcfdcdb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51610" y="2642870"/>
            <a:ext cx="459105" cy="459105"/>
          </a:xfrm>
          <a:prstGeom prst="rect">
            <a:avLst/>
          </a:prstGeom>
        </p:spPr>
      </p:pic>
      <p:pic>
        <p:nvPicPr>
          <p:cNvPr id="43" name="图片 42" descr="32313534353137313b32313534353135323bbcfdcdb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05890" y="3288030"/>
            <a:ext cx="459105" cy="4591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（一）张居正改革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382270" y="1412875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、内容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780780" y="132715"/>
            <a:ext cx="3244215" cy="36144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5600" y="3933190"/>
            <a:ext cx="11480165" cy="930275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no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一条鞭法</a:t>
            </a:r>
            <a:r>
              <a:rPr lang="en-US" altLang="zh-CN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把各州县的田赋、徭役以及其他杂征总为一条，合并征收</a:t>
            </a:r>
            <a:r>
              <a:rPr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银两</a:t>
            </a:r>
            <a:r>
              <a:rPr lang="zh-CN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（货币税）</a:t>
            </a: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，按亩折算缴纳</a:t>
            </a: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400">
                <a:latin typeface="方正宋刻本秀楷简体" panose="02010600030101010101" charset="-122"/>
                <a:ea typeface="方正宋刻本秀楷简体" panose="02010600030101010101" charset="-122"/>
                <a:cs typeface="方正宋刻本秀楷简体" panose="02010600030101010101" charset="-122"/>
              </a:rPr>
              <a:t>               </a:t>
            </a:r>
            <a:endParaRPr lang="zh-CN" altLang="en-US" sz="2400">
              <a:latin typeface="方正宋刻本秀楷简体" panose="02010600030101010101" charset="-122"/>
              <a:ea typeface="方正宋刻本秀楷简体" panose="02010600030101010101" charset="-122"/>
              <a:cs typeface="方正宋刻本秀楷简体" panose="0201060003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303510" y="4248150"/>
            <a:ext cx="1798320" cy="753745"/>
            <a:chOff x="16368" y="6973"/>
            <a:chExt cx="2832" cy="1187"/>
          </a:xfrm>
        </p:grpSpPr>
        <p:pic>
          <p:nvPicPr>
            <p:cNvPr id="14" name="图片 13"/>
            <p:cNvPicPr/>
            <p:nvPr/>
          </p:nvPicPr>
          <p:blipFill>
            <a:blip r:embed="rId17"/>
            <a:srcRect b="54441"/>
            <a:stretch>
              <a:fillRect/>
            </a:stretch>
          </p:blipFill>
          <p:spPr>
            <a:xfrm>
              <a:off x="17850" y="7362"/>
              <a:ext cx="1350" cy="7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9"/>
            <p:cNvPicPr/>
            <p:nvPr/>
          </p:nvPicPr>
          <p:blipFill>
            <a:blip r:embed="rId17"/>
            <a:srcRect b="54441"/>
            <a:stretch>
              <a:fillRect/>
            </a:stretch>
          </p:blipFill>
          <p:spPr>
            <a:xfrm>
              <a:off x="16368" y="6973"/>
              <a:ext cx="2271" cy="11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bldLvl="0" animBg="1"/>
      <p:bldP spid="7" grpId="0" bldLvl="0" animBg="1"/>
      <p:bldP spid="11" grpId="0" bldLvl="0" animBg="1"/>
      <p:bldP spid="4" grpId="0" bldLvl="0" animBg="1"/>
      <p:bldP spid="39" grpId="0" bldLvl="0" animBg="1"/>
      <p:bldP spid="40" grpId="0" bldLvl="0" animBg="1"/>
      <p:bldP spid="5" grpId="0"/>
      <p:bldP spid="5" grpId="1"/>
      <p:bldP spid="12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三、统治危机与明清易代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（一）张居正改革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74955" y="1386205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800225" y="1320800"/>
            <a:ext cx="7126605" cy="1512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kumimoji="0" lang="zh-CN" altLang="en-US" sz="280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①国家</a:t>
            </a:r>
            <a:r>
              <a:rPr kumimoji="0" lang="zh-CN" altLang="en-US" sz="2800" i="0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财政收入增加</a:t>
            </a:r>
            <a:r>
              <a:rPr kumimoji="0" lang="zh-CN" altLang="en-US" sz="280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；</a:t>
            </a:r>
            <a:endParaRPr kumimoji="0" lang="en-US" altLang="zh-CN" sz="2800" i="0" kern="1200" cap="none" spc="0" normalizeH="0" baseline="0" noProof="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②</a:t>
            </a:r>
            <a:r>
              <a:rPr kumimoji="0" lang="zh-CN" altLang="en-US" sz="2800" i="0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社会矛盾</a:t>
            </a:r>
            <a:r>
              <a:rPr kumimoji="0" lang="zh-CN" altLang="en-US" sz="280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相对</a:t>
            </a:r>
            <a:r>
              <a:rPr kumimoji="0" lang="zh-CN" altLang="en-US" sz="2800" i="0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缓和</a:t>
            </a:r>
            <a:r>
              <a:rPr kumimoji="0" lang="zh-CN" altLang="en-US" sz="280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；</a:t>
            </a:r>
            <a:endParaRPr kumimoji="0" lang="en-US" altLang="zh-CN" sz="2800" i="0" kern="1200" cap="none" spc="0" normalizeH="0" baseline="0" noProof="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③</a:t>
            </a:r>
            <a:r>
              <a:rPr kumimoji="0" lang="zh-CN" altLang="en-US" sz="280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严重的</a:t>
            </a:r>
            <a:r>
              <a:rPr kumimoji="0" lang="zh-CN" altLang="en-US" sz="2800" i="0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封建统治危机</a:t>
            </a:r>
            <a:r>
              <a:rPr kumimoji="0" lang="zh-CN" altLang="en-US" sz="280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得到暂时</a:t>
            </a:r>
            <a:r>
              <a:rPr kumimoji="0" lang="zh-CN" altLang="en-US" sz="2800" i="0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缓解</a:t>
            </a:r>
            <a:r>
              <a:rPr kumimoji="0" lang="zh-CN" altLang="en-US" sz="280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。</a:t>
            </a:r>
            <a:endParaRPr kumimoji="0" lang="zh-CN" altLang="en-US" sz="2800" i="0" kern="1200" cap="none" spc="0" normalizeH="0" baseline="0" noProof="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74955" y="3277235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、结果：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937162" y="3233804"/>
            <a:ext cx="8856116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他死后，除一条鞭法外，其他改革几乎全部废止。</a:t>
            </a:r>
            <a:endParaRPr kumimoji="0" lang="zh-CN" altLang="en-US" sz="2800" i="0" kern="1200" cap="none" spc="0" normalizeH="0" baseline="0" noProof="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429260" y="3803015"/>
            <a:ext cx="11474450" cy="128016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R="0" indent="0" fontAlgn="auto">
              <a:lnSpc>
                <a:spcPct val="92000"/>
              </a:lnSpc>
              <a:buClrTx/>
              <a:buFontTx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材料：“务在强公室，杜私门”“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利于下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不利于上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利于编氓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不利于士夫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”“威柄之操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几于震主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卒致祸发身后”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无老者宽大之风，无大臣休休之量”。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——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赵阳《张居正改革成败刍议》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9260" y="5167630"/>
            <a:ext cx="9369425" cy="521970"/>
          </a:xfrm>
          <a:prstGeom prst="rect">
            <a:avLst/>
          </a:prstGeom>
          <a:solidFill>
            <a:srgbClr val="B83D36"/>
          </a:solidFill>
          <a:ln w="1270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思考：</a:t>
            </a:r>
            <a:r>
              <a:rPr lang="zh-CN" altLang="en-US" sz="2800" b="1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阅读材料分析为什么卓有成效的改革却一朝颠覆呢？</a:t>
            </a:r>
            <a:endParaRPr lang="zh-CN" altLang="en-US" sz="2800" b="1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79095" y="5680075"/>
            <a:ext cx="1172781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①官僚地主反对；②</a:t>
            </a:r>
            <a:r>
              <a:rPr lang="zh-CN" altLang="zh-CN" sz="2800" spc="1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缺少统治者的支持；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③张居正自身问题；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④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君主专制制度（根本）。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29260" y="2811780"/>
            <a:ext cx="6739890" cy="4648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注意：无法从根本上解决封建体制的弊端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492490" y="128905"/>
            <a:ext cx="3700145" cy="349885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5" grpId="0" bldLvl="0" animBg="1"/>
      <p:bldP spid="5" grpId="1" animBg="1"/>
      <p:bldP spid="11" grpId="0" bldLvl="0" animBg="1"/>
      <p:bldP spid="11" grpId="1" animBg="1"/>
      <p:bldP spid="10" grpId="0" bldLvl="0" animBg="1"/>
      <p:bldP spid="10" grpId="1" animBg="1"/>
      <p:bldP spid="14" grpId="0" bldLvl="0" animBg="1"/>
      <p:bldP spid="1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三、统治危机与明清易代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（二）满洲崛起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79095" y="1371600"/>
            <a:ext cx="116700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①16、17世纪之交，女真建州部首领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努尔哈赤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逐渐统一女真各部；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130155" y="214630"/>
            <a:ext cx="1870075" cy="1687830"/>
            <a:chOff x="15953" y="338"/>
            <a:chExt cx="2945" cy="2658"/>
          </a:xfrm>
        </p:grpSpPr>
        <p:pic>
          <p:nvPicPr>
            <p:cNvPr id="100" name="图片 99"/>
            <p:cNvPicPr/>
            <p:nvPr/>
          </p:nvPicPr>
          <p:blipFill>
            <a:blip r:embed="rId4"/>
            <a:srcRect l="34859" t="9433" r="34812" b="61933"/>
            <a:stretch>
              <a:fillRect/>
            </a:stretch>
          </p:blipFill>
          <p:spPr>
            <a:xfrm>
              <a:off x="15953" y="376"/>
              <a:ext cx="2077" cy="2102"/>
            </a:xfrm>
            <a:prstGeom prst="ellipse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文本框 25"/>
            <p:cNvSpPr txBox="1"/>
            <p:nvPr>
              <p:custDataLst>
                <p:tags r:id="rId5"/>
              </p:custDataLst>
            </p:nvPr>
          </p:nvSpPr>
          <p:spPr>
            <a:xfrm>
              <a:off x="18030" y="338"/>
              <a:ext cx="869" cy="2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</a:rPr>
                <a:t>◎努尔哈赤</a:t>
              </a:r>
              <a:endParaRPr lang="zh-CN" altLang="en-US" sz="24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4775" y="352996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（三）明朝灭亡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9095" y="2479040"/>
            <a:ext cx="11812905" cy="3972560"/>
            <a:chOff x="597" y="3904"/>
            <a:chExt cx="18603" cy="6256"/>
          </a:xfrm>
        </p:grpSpPr>
        <p:grpSp>
          <p:nvGrpSpPr>
            <p:cNvPr id="7" name="组合 6"/>
            <p:cNvGrpSpPr/>
            <p:nvPr/>
          </p:nvGrpSpPr>
          <p:grpSpPr>
            <a:xfrm>
              <a:off x="597" y="4617"/>
              <a:ext cx="18603" cy="5543"/>
              <a:chOff x="597" y="4617"/>
              <a:chExt cx="18603" cy="55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597" y="6603"/>
                <a:ext cx="18040" cy="3557"/>
              </a:xfrm>
              <a:prstGeom prst="rect">
                <a:avLst/>
              </a:prstGeom>
              <a:solidFill>
                <a:srgbClr val="FDEFF1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ts val="3380"/>
                  </a:lnSpc>
                </a:pPr>
                <a:r>
                  <a:rPr lang="zh-CN" altLang="en-US" sz="2800" smtClean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张居正去世后的悲剧</a:t>
                </a:r>
                <a:r>
                  <a:rPr lang="en-US" altLang="zh-CN" sz="2800" smtClean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,</a:t>
                </a:r>
                <a:r>
                  <a:rPr lang="zh-CN" altLang="en-US" sz="2800" smtClean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终止了明朝最后的中兴</a:t>
                </a:r>
                <a:r>
                  <a:rPr lang="en-US" altLang="zh-CN" sz="2800" smtClean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,</a:t>
                </a:r>
                <a:r>
                  <a:rPr lang="zh-CN" altLang="en-US" sz="2800" smtClean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大明朝着不可逆转的方向颓废下去。天启年间宦官乱政、东林党争，内有天灾带来的农民起义，外有关外后金政权的对峙进攻。崇祯皇帝虽有心力挽狂澜，无奈积重难返，个人又刚愎自用，猜忌多心，造成君臣上下离心，终有吊死煤山，社稷倾覆的“甲申国变”。</a:t>
                </a:r>
                <a:endParaRPr lang="zh-CN" altLang="en-US" sz="280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pic>
            <p:nvPicPr>
              <p:cNvPr id="1026" name="Picture 2" descr="C:\Users\Lenovo\Desktop\微信图片_20201015100203_副本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20000"/>
              </a:blip>
              <a:srcRect/>
              <a:stretch>
                <a:fillRect/>
              </a:stretch>
            </p:blipFill>
            <p:spPr bwMode="auto">
              <a:xfrm rot="16200000">
                <a:off x="16235" y="3935"/>
                <a:ext cx="2283" cy="3646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1" descr="C:\Users\Administrator\Desktop\所需图片\明清\新建文件夹\微信图片_20201015100201_副本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b="49725"/>
            <a:stretch>
              <a:fillRect/>
            </a:stretch>
          </p:blipFill>
          <p:spPr bwMode="auto">
            <a:xfrm rot="16200000">
              <a:off x="10589" y="3926"/>
              <a:ext cx="3152" cy="3108"/>
            </a:xfrm>
            <a:prstGeom prst="rect">
              <a:avLst/>
            </a:prstGeom>
            <a:noFill/>
          </p:spPr>
        </p:pic>
        <p:pic>
          <p:nvPicPr>
            <p:cNvPr id="10" name="Picture 1" descr="C:\Users\Administrator\Desktop\所需图片\明清\新建文件夹\微信图片_20201015100201_副本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l="17234" t="73555" r="15277"/>
            <a:stretch>
              <a:fillRect/>
            </a:stretch>
          </p:blipFill>
          <p:spPr bwMode="auto">
            <a:xfrm rot="16200000">
              <a:off x="13426" y="4836"/>
              <a:ext cx="2420" cy="1522"/>
            </a:xfrm>
            <a:prstGeom prst="rect">
              <a:avLst/>
            </a:prstGeom>
            <a:noFill/>
          </p:spPr>
        </p:pic>
      </p:grpSp>
      <p:sp>
        <p:nvSpPr>
          <p:cNvPr id="12" name="文本框 11"/>
          <p:cNvSpPr txBox="1"/>
          <p:nvPr/>
        </p:nvSpPr>
        <p:spPr>
          <a:xfrm>
            <a:off x="379095" y="1902460"/>
            <a:ext cx="1156335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②1616年，努尔哈赤称汗，国号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大金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，并对明朝展开进攻；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5" y="2410460"/>
            <a:ext cx="1145603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皇太极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将女真族改名为满洲，1636年皇太极称帝，改国号为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大清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，都城在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盛京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，即今天辽宁沈阳。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  <p:bldP spid="5" grpId="0"/>
      <p:bldP spid="5" grpId="1"/>
      <p:bldP spid="12" grpId="0"/>
      <p:bldP spid="12" grpId="1"/>
      <p:bldP spid="13" grpId="0"/>
      <p:bldP spid="13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三、统治危机与明清易代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412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（三）明朝灭亡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74955" y="1386205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、原因：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775" y="1908175"/>
            <a:ext cx="907542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）皇帝沉迷享乐，疏于朝政；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）阉党乱政、东林党政，政治黑暗；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）官员腐败，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盘剥百姓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）土地兼并严重，自然灾害频繁，大量农民流离失所。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74955" y="3723005"/>
            <a:ext cx="166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、过程：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104775" y="5147310"/>
            <a:ext cx="9188450" cy="1391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338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1644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，清朝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多尔衮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入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关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，打败李自成，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迁都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北京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endParaRPr lang="en-US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ts val="3380"/>
              </a:lnSpc>
              <a:spcBef>
                <a:spcPts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经过</a:t>
            </a:r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20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多年的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激烈战斗，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清军将农民军余部和南方的明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just">
              <a:lnSpc>
                <a:spcPts val="3380"/>
              </a:lnSpc>
              <a:spcBef>
                <a:spcPts val="0"/>
              </a:spcBef>
              <a:spcAft>
                <a:spcPct val="0"/>
              </a:spcAft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朝残余势力逐一击败，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确立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了在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全国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104775" y="4189095"/>
            <a:ext cx="11779885" cy="958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338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1644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年，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李自成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在西安建立“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大顺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”政权，攻占北京，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明思宗（“崇祯皇帝”）自缢，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明朝灭亡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3075" name="Picture 3" descr="C:\Users\Lenovo\Desktop\微信图片_20201019211253_副本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 r="140"/>
          <a:stretch>
            <a:fillRect/>
          </a:stretch>
        </p:blipFill>
        <p:spPr bwMode="auto">
          <a:xfrm>
            <a:off x="8828405" y="4613910"/>
            <a:ext cx="3545205" cy="2244090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6087745" y="239395"/>
            <a:ext cx="6104255" cy="3023870"/>
            <a:chOff x="9587" y="377"/>
            <a:chExt cx="9613" cy="4762"/>
          </a:xfrm>
        </p:grpSpPr>
        <p:sp>
          <p:nvSpPr>
            <p:cNvPr id="14" name="圆角矩形标注 13"/>
            <p:cNvSpPr/>
            <p:nvPr/>
          </p:nvSpPr>
          <p:spPr>
            <a:xfrm>
              <a:off x="9587" y="1724"/>
              <a:ext cx="4870" cy="696"/>
            </a:xfrm>
            <a:prstGeom prst="wedgeRoundRectCallout">
              <a:avLst>
                <a:gd name="adj1" fmla="val 49835"/>
                <a:gd name="adj2" fmla="val 133477"/>
                <a:gd name="adj3" fmla="val 16667"/>
              </a:avLst>
            </a:prstGeom>
            <a:noFill/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朕就是不想上朝</a:t>
              </a:r>
              <a:endPara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310" y="377"/>
              <a:ext cx="4890" cy="476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24" grpId="0"/>
      <p:bldP spid="24" grpId="1"/>
      <p:bldP spid="22" grpId="0"/>
      <p:bldP spid="2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1862455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935355"/>
            <a:ext cx="1164336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2023·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湖南卷</a:t>
            </a:r>
            <a:r>
              <a:rPr lang="zh-CN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永乐年间，明成祖应朝鲜使臣请赐，赐予朝鲜“五经”“四书”等经籍；又应日本使臣请赐，将皇后徐氏所制《劝善》《内训》赐予日本。对此解读合理的是（ 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 儒家学说在明初有新发展	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</a:t>
            </a:r>
            <a:r>
              <a:rPr lang="zh-CN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B. 书籍向外流通渠道不畅通</a:t>
            </a:r>
            <a:endParaRPr lang="zh-CN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 请求赐书是为了吸收中国先进思想	D. 朝日两国借助明王朝强化政权权威</a:t>
            </a:r>
            <a:endParaRPr lang="zh-CN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868660" y="186055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095" y="3424555"/>
            <a:ext cx="11490325" cy="3125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（2023·浙江</a:t>
            </a:r>
            <a:r>
              <a:rPr 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卷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明万历九年（1581），张居正在全国推行一条鞭法，实行赋役合并，一概折银，这是中国赋役制度上的重大变革。下列各项中，对张居正推广一条鞭法前所处的经济状况，表述正确的是（   ） 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A．白银已逐渐成为国家财政和民间交易的基本支付手段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B．通过清丈全国土地，土地兼并现象已经得到根本遏制  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C．美洲等地白银的大量流入，解决了明朝府库空虚问题  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D．商品经济已超越自给自足的小农经济，占据优势地位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0995660" y="457962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1862455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819785"/>
            <a:ext cx="1156271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（2023·全国乙卷）</a:t>
            </a: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明初，朱元璋要求百姓邻里之间必须互相知晓丁数、职业，即“某民丁几，受农业者几，受士业者几，受工业者几，受商业者几”。这一措施意在（　　）</a:t>
            </a:r>
            <a:endParaRPr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A．强调农商皆本                     B．加强对民间的控制</a:t>
            </a:r>
            <a:endParaRPr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C．禁止人口流动                     D．促进经济均衡发展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868660" y="186055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3126105"/>
            <a:ext cx="11530330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</a:t>
            </a:r>
            <a:r>
              <a:rPr lang="en-US" altLang="zh-CN" sz="240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2018·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全国</a:t>
            </a:r>
            <a:r>
              <a:rPr 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Ⅰ</a:t>
            </a:r>
            <a:r>
              <a:rPr lang="zh-CN" altLang="en-US" sz="2400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卷）</a:t>
            </a:r>
            <a:r>
              <a:rPr lang="zh-CN" altLang="en-US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图中的动物是郑和下西洋时外国使臣随船向明政府贡献的奇珍异兽。明朝君臣认为，这就是中国</a:t>
            </a:r>
            <a:r>
              <a:rPr lang="zh-CN" altLang="zh-CN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传说中的</a:t>
            </a:r>
            <a:r>
              <a:rPr lang="zh-CN" altLang="en-US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“麒麟”。明成祖遂厚赐外国使臣。这表明当时（</a:t>
            </a:r>
            <a:r>
              <a:rPr lang="en-US" altLang="zh-CN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．对外交流促使中国传统绘画出现新的类型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r>
              <a:rPr lang="zh-CN" altLang="en-US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．朝廷用中国文化对朝贡贸易贡品加以解读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en-US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．海禁政策的解除促进了对外文化交流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altLang="en-US" sz="240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．外来物品的传入推动了传统观念更新</a:t>
            </a:r>
            <a:endParaRPr lang="zh-CN" altLang="en-US" sz="240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0788650" y="4190365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pic>
        <p:nvPicPr>
          <p:cNvPr id="3073" name="图片 9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730" y="4079875"/>
            <a:ext cx="2784475" cy="23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教材融合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0270"/>
          <a:ext cx="11441430" cy="397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/>
                <a:gridCol w="9973945"/>
              </a:tblGrid>
              <a:tr h="584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纲要上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806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选必一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797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选比二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99615" y="9061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课：从明朝建立到清军入关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9615" y="1514475"/>
            <a:ext cx="99421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 中国古代政治制度的形成与发展  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 ：中国历代变法与改革 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课：中国古代官员的选拔与管理  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8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 中国古代的法治与教化  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课：中国古代的民族关系与对外交往 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课：中国古代的户籍制度与社会治理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0250" y="4318000"/>
            <a:ext cx="9942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课：古代商业贸易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 水陆交通的变迁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考情考向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937260"/>
          <a:ext cx="11370310" cy="551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113655"/>
                <a:gridCol w="5418455"/>
              </a:tblGrid>
              <a:tr h="45720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考情分析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全国卷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地方卷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71081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全国乙卷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历代基层组织形态与基层社会治理（明朝）</a:t>
                      </a:r>
                      <a:endParaRPr lang="en-US" altLang="zh-CN" sz="2400" b="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2021</a:t>
                      </a:r>
                      <a:r>
                        <a:rPr lang="zh-CN" altLang="en-US" sz="24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全国甲卷</a:t>
                      </a:r>
                      <a:r>
                        <a:rPr lang="en-US" altLang="zh-CN" sz="24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Arial" panose="020B0604020202020204" pitchFamily="34" charset="0"/>
                        </a:rPr>
                        <a:t>·明代科举制</a:t>
                      </a:r>
                      <a:endParaRPr lang="en-US" altLang="zh-CN" sz="24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全国甲卷</a:t>
                      </a: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明代边疆治理</a:t>
                      </a:r>
                      <a:r>
                        <a:rPr lang="en-US" altLang="zh-CN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—</a:t>
                      </a:r>
                      <a:r>
                        <a:rPr lang="zh-CN" altLang="en-US" sz="24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卫所</a:t>
                      </a:r>
                      <a:endParaRPr lang="en-US" altLang="zh-CN" sz="2400" b="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Ⅲ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明代内阁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湖南卷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明初宗藩关系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2022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山东卷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</a:t>
                      </a:r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地方监察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2022</a:t>
                      </a:r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湖北卷</a:t>
                      </a:r>
                      <a:r>
                        <a:rPr lang="en-US" altLang="zh-CN" sz="24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明代科举制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天津卷</a:t>
                      </a:r>
                      <a:r>
                        <a:rPr lang="en-US" altLang="zh-CN" sz="24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明代君主专制强化 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湖北卷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明代法律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浙江卷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明代内阁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上海卷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明代内阁</a:t>
                      </a:r>
                      <a:endParaRPr lang="en-US" altLang="zh-CN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96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考向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474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考查方式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75385" y="5309235"/>
            <a:ext cx="105740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2400" kern="100">
                <a:solidFill>
                  <a:srgbClr val="0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近三年考查非选择题较多，且多为全国卷，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对唯物史观与历史解释的考查比较多。</a:t>
            </a:r>
            <a:r>
              <a:rPr lang="zh-CN" sz="2400" kern="100">
                <a:solidFill>
                  <a:srgbClr val="0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明清是专制主义中央集权达到顶峰时期的一个阶段，是高考的重点，也是逐渐从古代过渡到近代的特殊时期，复习时重点把握。</a:t>
            </a:r>
            <a:endParaRPr lang="zh-CN" altLang="en-US" sz="2400" kern="100">
              <a:solidFill>
                <a:srgbClr val="0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5385" y="4110355"/>
            <a:ext cx="87579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君主专制的空前强化；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边疆治理的具体措施与成效；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海上交通与中外交往。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688086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阶段特征：明清时期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1840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461750" cy="562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257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政治上：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78460" y="1332230"/>
            <a:ext cx="1156398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专制主义中央集权空前强化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，中央废丞相设内阁、厂卫制度、设军机处、密折制度，地方废行省设三司等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；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zh-CN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版图的进一步开拓和巩固，现代中国的疆域版图基本奠定；</a:t>
            </a:r>
            <a:endParaRPr lang="zh-CN" altLang="zh-CN" sz="2800" smtClean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</a:t>
            </a:r>
            <a:r>
              <a:rPr lang="zh-CN" altLang="zh-CN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统治危机的初显，封建制度渐趋衰落。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690" y="3509645"/>
            <a:ext cx="1162875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、高产作物引进，农耕经济高度发展，商品经济繁荣，江南地区出现资本主义萌芽；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、赋税制度进一步改革，人头税逐渐废除；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、白银大量流入，成为主要流通货币；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、私营手工业超过官营手工业占据主导地位；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、经济总量仍然处于世界前列，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但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重农抑商政策和海禁政策严重阻碍了新经济因素的发展，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已开始落后于时代发展的潮流；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688086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阶段特征：明清时期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1840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endParaRPr lang="zh-C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461750" cy="547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701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思想文化上：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民族关系上：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75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对外关系上：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30835" y="1353820"/>
            <a:ext cx="116319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、程朱理学僵化且仍占统治地位，文字狱，八股取士等加强思想控制；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、明清之际的进步思想抨击君主专制，但未形成完整的理论体系；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、中学西传和西学东渐并存；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、市民文化不断发展；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、传统科技进入总结阶段，逐渐落后于西方；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8725" y="3599180"/>
            <a:ext cx="115633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678180" eaLnBrk="0" fontAlgn="auto" latinLnBrk="1" hangingPunct="0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统一多民族国家的巩固与发展，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各民族交融交流加强。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4554855"/>
            <a:ext cx="1158303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郑和下西洋密切了我国同亚非国家的联系；</a:t>
            </a:r>
            <a:endParaRPr lang="zh-CN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开始受到外来侵略及开始捍卫国家主权独立和领土完整的斗争；</a:t>
            </a:r>
            <a:endParaRPr lang="zh-CN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海禁</a:t>
            </a:r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和闭关自守政策严重阻碍了中外经济文化交流，造成近代中国的落后。</a:t>
            </a:r>
            <a:endParaRPr lang="zh-CN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0585" y="6336030"/>
            <a:ext cx="1067562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统一多民族封建国家的巩固时期，也是封建制度渐趋衰落的时期</a:t>
            </a:r>
            <a:endParaRPr lang="zh-CN" altLang="zh-CN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 bldLvl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4418330" cy="48069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一、明朝政治制度的变化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775" y="920115"/>
            <a:ext cx="314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（一）建立政权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635" y="1542415"/>
            <a:ext cx="5664835" cy="4780915"/>
          </a:xfrm>
          <a:prstGeom prst="rect">
            <a:avLst/>
          </a:prstGeom>
        </p:spPr>
      </p:pic>
      <p:sp>
        <p:nvSpPr>
          <p:cNvPr id="10" name="文本框 6"/>
          <p:cNvSpPr/>
          <p:nvPr/>
        </p:nvSpPr>
        <p:spPr>
          <a:xfrm>
            <a:off x="312420" y="3337560"/>
            <a:ext cx="57848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0" hangingPunct="0"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、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1368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年，明军攻陷大都，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元朝灭亡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775" y="1542415"/>
            <a:ext cx="6203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eaLnBrk="0" hangingPunct="0">
              <a:buNone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  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、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1351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年，元朝红巾军起义爆发；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2420" y="2224405"/>
            <a:ext cx="55683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eaLnBrk="0" hangingPunct="0">
              <a:buNone/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、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1368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年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朱元璋称帝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，即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明太祖。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楷体" panose="02010609060101010101" pitchFamily="49" charset="-122"/>
              </a:rPr>
              <a:t>定都应天府，国号大明；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楷体" panose="02010609060101010101" pitchFamily="49" charset="-122"/>
            </a:endParaRPr>
          </a:p>
        </p:txBody>
      </p:sp>
      <p:pic>
        <p:nvPicPr>
          <p:cNvPr id="13" name="Picture 7" descr="C:\Users\Administrator\Desktop\明清抠图\微信图片_20200822125603_副本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 bwMode="auto">
          <a:xfrm>
            <a:off x="2111375" y="3960495"/>
            <a:ext cx="3990975" cy="2457450"/>
          </a:xfrm>
          <a:prstGeom prst="rect">
            <a:avLst/>
          </a:prstGeom>
          <a:noFill/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159.85,&quot;left&quot;:8.75,&quot;top&quot;:322.45,&quot;width&quot;:416.1}"/>
</p:tagLst>
</file>

<file path=ppt/tags/tag101.xml><?xml version="1.0" encoding="utf-8"?>
<p:tagLst xmlns:p="http://schemas.openxmlformats.org/presentationml/2006/main">
  <p:tag name="KSO_WM_DIAGRAM_VIRTUALLY_FRAME" val="{&quot;height&quot;:159.85,&quot;left&quot;:8.75,&quot;top&quot;:322.45,&quot;width&quot;:416.1}"/>
</p:tagLst>
</file>

<file path=ppt/tags/tag102.xml><?xml version="1.0" encoding="utf-8"?>
<p:tagLst xmlns:p="http://schemas.openxmlformats.org/presentationml/2006/main">
  <p:tag name="KSO_WM_DIAGRAM_VIRTUALLY_FRAME" val="{&quot;height&quot;:159.85,&quot;left&quot;:8.75,&quot;top&quot;:322.45,&quot;width&quot;:416.1}"/>
</p:tagLst>
</file>

<file path=ppt/tags/tag103.xml><?xml version="1.0" encoding="utf-8"?>
<p:tagLst xmlns:p="http://schemas.openxmlformats.org/presentationml/2006/main">
  <p:tag name="KSO_WM_DIAGRAM_VIRTUALLY_FRAME" val="{&quot;height&quot;:159.85,&quot;left&quot;:8.75,&quot;top&quot;:322.45,&quot;width&quot;:416.1}"/>
</p:tagLst>
</file>

<file path=ppt/tags/tag104.xml><?xml version="1.0" encoding="utf-8"?>
<p:tagLst xmlns:p="http://schemas.openxmlformats.org/presentationml/2006/main">
  <p:tag name="KSO_WM_DIAGRAM_VIRTUALLY_FRAME" val="{&quot;height&quot;:159.85,&quot;left&quot;:8.75,&quot;top&quot;:322.45,&quot;width&quot;:416.1}"/>
</p:tagLst>
</file>

<file path=ppt/tags/tag1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p="http://schemas.openxmlformats.org/presentationml/2006/main">
  <p:tag name="AS_UNIQUEID" val="430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AS_UNIQUEID" val="43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p="http://schemas.openxmlformats.org/presentationml/2006/main">
  <p:tag name="AS_UNIQUEID" val="430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DIAGRAM_VIRTUALLY_FRAME" val="{&quot;height&quot;:356.8,&quot;left&quot;:29.85,&quot;top&quot;:157.25,&quot;width&quot;:907}"/>
</p:tagLst>
</file>

<file path=ppt/tags/tag115.xml><?xml version="1.0" encoding="utf-8"?>
<p:tagLst xmlns:p="http://schemas.openxmlformats.org/presentationml/2006/main">
  <p:tag name="KSO_WM_DIAGRAM_VIRTUALLY_FRAME" val="{&quot;height&quot;:356.8,&quot;left&quot;:29.85,&quot;top&quot;:157.25,&quot;width&quot;:907}"/>
</p:tagLst>
</file>

<file path=ppt/tags/tag116.xml><?xml version="1.0" encoding="utf-8"?>
<p:tagLst xmlns:p="http://schemas.openxmlformats.org/presentationml/2006/main">
  <p:tag name="KSO_WM_DIAGRAM_VIRTUALLY_FRAME" val="{&quot;height&quot;:356.8,&quot;left&quot;:29.85,&quot;top&quot;:157.25,&quot;width&quot;:907}"/>
</p:tagLst>
</file>

<file path=ppt/tags/tag117.xml><?xml version="1.0" encoding="utf-8"?>
<p:tagLst xmlns:p="http://schemas.openxmlformats.org/presentationml/2006/main">
  <p:tag name="KSO_WM_DIAGRAM_VIRTUALLY_FRAME" val="{&quot;height&quot;:356.8,&quot;left&quot;:29.85,&quot;top&quot;:157.25,&quot;width&quot;:907}"/>
</p:tagLst>
</file>

<file path=ppt/tags/tag1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p="http://schemas.openxmlformats.org/presentationml/2006/main">
  <p:tag name="AS_UNIQUEID" val="43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p="http://schemas.openxmlformats.org/presentationml/2006/main">
  <p:tag name="AS_UNIQUEID" val="430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TABLE_ENDDRAG_ORIGIN_RECT" val="881*204"/>
  <p:tag name="TABLE_ENDDRAG_RECT" val="38*199*881*204"/>
</p:tagLst>
</file>

<file path=ppt/tags/tag125.xml><?xml version="1.0" encoding="utf-8"?>
<p:tagLst xmlns:p="http://schemas.openxmlformats.org/presentationml/2006/main">
  <p:tag name="KSO_WM_DIAGRAM_VIRTUALLY_FRAME" val="{&quot;height&quot;:108.1,&quot;left&quot;:101.35,&quot;top&quot;:342.3,&quot;width&quot;:448.2}"/>
</p:tagLst>
</file>

<file path=ppt/tags/tag126.xml><?xml version="1.0" encoding="utf-8"?>
<p:tagLst xmlns:p="http://schemas.openxmlformats.org/presentationml/2006/main">
  <p:tag name="KSO_WM_DIAGRAM_VIRTUALLY_FRAME" val="{&quot;height&quot;:108.1,&quot;left&quot;:101.35,&quot;top&quot;:342.3,&quot;width&quot;:448.2}"/>
</p:tagLst>
</file>

<file path=ppt/tags/tag1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p="http://schemas.openxmlformats.org/presentationml/2006/main">
  <p:tag name="AS_UNIQUEID" val="430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p="http://schemas.openxmlformats.org/presentationml/2006/main">
  <p:tag name="AS_UNIQUEID" val="430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UNIT_TABLE_BEAUTIFY" val="smartTable{dcfd902d-ab68-45b9-91cc-4bab59a11b91}"/>
  <p:tag name="TABLE_ENDDRAG_ORIGIN_RECT" val="907*210"/>
  <p:tag name="TABLE_ENDDRAG_RECT" val="29*131*907*210"/>
</p:tagLst>
</file>

<file path=ppt/tags/tag1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p="http://schemas.openxmlformats.org/presentationml/2006/main">
  <p:tag name="AS_UNIQUEID" val="430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38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39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4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2.xml><?xml version="1.0" encoding="utf-8"?>
<p:tagLst xmlns:p="http://schemas.openxmlformats.org/presentationml/2006/main">
  <p:tag name="AS_UNIQUEID" val="430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AS_UNIQUEID" val="2469"/>
  <p:tag name="KSO_WM_BEAUTIFY_FLAG" val=""/>
</p:tagLst>
</file>

<file path=ppt/tags/tag145.xml><?xml version="1.0" encoding="utf-8"?>
<p:tagLst xmlns:p="http://schemas.openxmlformats.org/presentationml/2006/main">
  <p:tag name="AS_UNIQUEID" val="2470"/>
  <p:tag name="KSO_WM_BEAUTIFY_FLAG" val=""/>
  <p:tag name="KSO_WM_UNIT_TABLE_BEAUTIFY" val="smartTable{2e48f1a3-c63d-4653-9c5c-5f14f5931a31}"/>
  <p:tag name="TABLE_ENDDRAG_ORIGIN_RECT" val="902*327"/>
  <p:tag name="TABLE_ENDDRAG_RECT" val="29*123*902*327"/>
</p:tagLst>
</file>

<file path=ppt/tags/tag146.xml><?xml version="1.0" encoding="utf-8"?>
<p:tagLst xmlns:p="http://schemas.openxmlformats.org/presentationml/2006/main">
  <p:tag name="AS_UNIQUEID" val="2471"/>
  <p:tag name="KSO_WM_BEAUTIFY_FLAG" val=""/>
</p:tagLst>
</file>

<file path=ppt/tags/tag147.xml><?xml version="1.0" encoding="utf-8"?>
<p:tagLst xmlns:p="http://schemas.openxmlformats.org/presentationml/2006/main">
  <p:tag name="AS_UNIQUEID" val="2472"/>
  <p:tag name="KSO_WM_BEAUTIFY_FLAG" val=""/>
</p:tagLst>
</file>

<file path=ppt/tags/tag148.xml><?xml version="1.0" encoding="utf-8"?>
<p:tagLst xmlns:p="http://schemas.openxmlformats.org/presentationml/2006/main">
  <p:tag name="AS_UNIQUEID" val="2473"/>
  <p:tag name="KSO_WM_BEAUTIFY_FLAG" val=""/>
</p:tagLst>
</file>

<file path=ppt/tags/tag149.xml><?xml version="1.0" encoding="utf-8"?>
<p:tagLst xmlns:p="http://schemas.openxmlformats.org/presentationml/2006/main">
  <p:tag name="AS_UNIQUEID" val="2474"/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2475"/>
  <p:tag name="KSO_WM_BEAUTIFY_FLAG" val=""/>
</p:tagLst>
</file>

<file path=ppt/tags/tag151.xml><?xml version="1.0" encoding="utf-8"?>
<p:tagLst xmlns:p="http://schemas.openxmlformats.org/presentationml/2006/main">
  <p:tag name="AS_UNIQUEID" val="2476"/>
  <p:tag name="KSO_WM_BEAUTIFY_FLAG" val=""/>
</p:tagLst>
</file>

<file path=ppt/tags/tag152.xml><?xml version="1.0" encoding="utf-8"?>
<p:tagLst xmlns:p="http://schemas.openxmlformats.org/presentationml/2006/main">
  <p:tag name="AS_UNIQUEID" val="2477"/>
  <p:tag name="KSO_WM_BEAUTIFY_FLAG" val=""/>
</p:tagLst>
</file>

<file path=ppt/tags/tag153.xml><?xml version="1.0" encoding="utf-8"?>
<p:tagLst xmlns:p="http://schemas.openxmlformats.org/presentationml/2006/main">
  <p:tag name="AS_UNIQUEID" val="2478"/>
  <p:tag name="KSO_WM_BEAUTIFY_FLAG" val=""/>
</p:tagLst>
</file>

<file path=ppt/tags/tag154.xml><?xml version="1.0" encoding="utf-8"?>
<p:tagLst xmlns:p="http://schemas.openxmlformats.org/presentationml/2006/main">
  <p:tag name="AS_UNIQUEID" val="2479"/>
  <p:tag name="KSO_WM_BEAUTIFY_FLAG" val=""/>
</p:tagLst>
</file>

<file path=ppt/tags/tag155.xml><?xml version="1.0" encoding="utf-8"?>
<p:tagLst xmlns:p="http://schemas.openxmlformats.org/presentationml/2006/main">
  <p:tag name="AS_UNIQUEID" val="2480"/>
  <p:tag name="KSO_WM_BEAUTIFY_FLAG" val=""/>
</p:tagLst>
</file>

<file path=ppt/tags/tag156.xml><?xml version="1.0" encoding="utf-8"?>
<p:tagLst xmlns:p="http://schemas.openxmlformats.org/presentationml/2006/main">
  <p:tag name="AS_UNIQUEID" val="2483"/>
  <p:tag name="KSO_WM_BEAUTIFY_FLAG" val=""/>
</p:tagLst>
</file>

<file path=ppt/tags/tag157.xml><?xml version="1.0" encoding="utf-8"?>
<p:tagLst xmlns:p="http://schemas.openxmlformats.org/presentationml/2006/main">
  <p:tag name="AS_UNIQUEID" val="2484"/>
  <p:tag name="KSO_WM_BEAUTIFY_FLAG" val=""/>
</p:tagLst>
</file>

<file path=ppt/tags/tag1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p="http://schemas.openxmlformats.org/presentationml/2006/main">
  <p:tag name="AS_UNIQUEID" val="43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2.xml><?xml version="1.0" encoding="utf-8"?>
<p:tagLst xmlns:p="http://schemas.openxmlformats.org/presentationml/2006/main">
  <p:tag name="AS_UNIQUEID" val="430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AS_UNIQUEID" val="576"/>
</p:tagLst>
</file>

<file path=ppt/tags/tag1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6.xml><?xml version="1.0" encoding="utf-8"?>
<p:tagLst xmlns:p="http://schemas.openxmlformats.org/presentationml/2006/main">
  <p:tag name="AS_UNIQUEID" val="430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69.xml><?xml version="1.0" encoding="utf-8"?>
<p:tagLst xmlns:p="http://schemas.openxmlformats.org/presentationml/2006/main">
  <p:tag name="KSO_WM_DIAGRAM_VIRTUALLY_FRAME" val="{&quot;height&quot;:388.5,&quot;left&quot;:29.85,&quot;top&quot;:71.25,&quot;width&quot;:910.5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p="http://schemas.openxmlformats.org/presentationml/2006/main">
  <p:tag name="AS_UNIQUEID" val="430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AS_UNIQUEID" val="4114"/>
</p:tagLst>
</file>

<file path=ppt/tags/tag174.xml><?xml version="1.0" encoding="utf-8"?>
<p:tagLst xmlns:p="http://schemas.openxmlformats.org/presentationml/2006/main">
  <p:tag name="AS_UNIQUEID" val="3015"/>
</p:tagLst>
</file>

<file path=ppt/tags/tag175.xml><?xml version="1.0" encoding="utf-8"?>
<p:tagLst xmlns:p="http://schemas.openxmlformats.org/presentationml/2006/main">
  <p:tag name="AS_UNIQUEID" val="3018"/>
</p:tagLst>
</file>

<file path=ppt/tags/tag176.xml><?xml version="1.0" encoding="utf-8"?>
<p:tagLst xmlns:p="http://schemas.openxmlformats.org/presentationml/2006/main">
  <p:tag name="AS_UNIQUEID" val="3019"/>
</p:tagLst>
</file>

<file path=ppt/tags/tag177.xml><?xml version="1.0" encoding="utf-8"?>
<p:tagLst xmlns:p="http://schemas.openxmlformats.org/presentationml/2006/main">
  <p:tag name="AS_UNIQUEID" val="3020"/>
</p:tagLst>
</file>

<file path=ppt/tags/tag178.xml><?xml version="1.0" encoding="utf-8"?>
<p:tagLst xmlns:p="http://schemas.openxmlformats.org/presentationml/2006/main">
  <p:tag name="AS_UNIQUEID" val="4113"/>
</p:tagLst>
</file>

<file path=ppt/tags/tag1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430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AS_UNIQUEID" val="1302"/>
  <p:tag name="KSO_WM_BEAUTIFY_FLAG" val=""/>
</p:tagLst>
</file>

<file path=ppt/tags/tag183.xml><?xml version="1.0" encoding="utf-8"?>
<p:tagLst xmlns:p="http://schemas.openxmlformats.org/presentationml/2006/main">
  <p:tag name="AS_UNIQUEID" val="1303"/>
  <p:tag name="KSO_WM_BEAUTIFY_FLAG" val=""/>
</p:tagLst>
</file>

<file path=ppt/tags/tag1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5.xml><?xml version="1.0" encoding="utf-8"?>
<p:tagLst xmlns:p="http://schemas.openxmlformats.org/presentationml/2006/main">
  <p:tag name="AS_UNIQUEID" val="430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TABLE_ENDDRAG_ORIGIN_RECT" val="901*232"/>
  <p:tag name="TABLE_ENDDRAG_RECT" val="29*113*901*232"/>
</p:tagLst>
</file>

<file path=ppt/tags/tag1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9.xml><?xml version="1.0" encoding="utf-8"?>
<p:tagLst xmlns:p="http://schemas.openxmlformats.org/presentationml/2006/main">
  <p:tag name="AS_UNIQUEID" val="43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TABLE_ENDDRAG_ORIGIN_RECT" val="901*232"/>
  <p:tag name="TABLE_ENDDRAG_RECT" val="29*113*901*232"/>
</p:tagLst>
</file>

<file path=ppt/tags/tag192.xml><?xml version="1.0" encoding="utf-8"?>
<p:tagLst xmlns:p="http://schemas.openxmlformats.org/presentationml/2006/main">
  <p:tag name="AS_UNIQUEID" val="2605"/>
</p:tagLst>
</file>

<file path=ppt/tags/tag193.xml><?xml version="1.0" encoding="utf-8"?>
<p:tagLst xmlns:p="http://schemas.openxmlformats.org/presentationml/2006/main">
  <p:tag name="AS_UNIQUEID" val="2603"/>
</p:tagLst>
</file>

<file path=ppt/tags/tag1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5.xml><?xml version="1.0" encoding="utf-8"?>
<p:tagLst xmlns:p="http://schemas.openxmlformats.org/presentationml/2006/main">
  <p:tag name="AS_UNIQUEID" val="430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198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199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2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2.xml><?xml version="1.0" encoding="utf-8"?>
<p:tagLst xmlns:p="http://schemas.openxmlformats.org/presentationml/2006/main">
  <p:tag name="AS_UNIQUEID" val="430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205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20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7.xml><?xml version="1.0" encoding="utf-8"?>
<p:tagLst xmlns:p="http://schemas.openxmlformats.org/presentationml/2006/main">
  <p:tag name="AS_UNIQUEID" val="430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AS_UNIQUEID" val="25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252"/>
</p:tagLst>
</file>

<file path=ppt/tags/tag211.xml><?xml version="1.0" encoding="utf-8"?>
<p:tagLst xmlns:p="http://schemas.openxmlformats.org/presentationml/2006/main">
  <p:tag name="AS_UNIQUEID" val="640"/>
</p:tagLst>
</file>

<file path=ppt/tags/tag212.xml><?xml version="1.0" encoding="utf-8"?>
<p:tagLst xmlns:p="http://schemas.openxmlformats.org/presentationml/2006/main">
  <p:tag name="AS_UNIQUEID" val="251"/>
</p:tagLst>
</file>

<file path=ppt/tags/tag21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4.xml><?xml version="1.0" encoding="utf-8"?>
<p:tagLst xmlns:p="http://schemas.openxmlformats.org/presentationml/2006/main">
  <p:tag name="AS_UNIQUEID" val="430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AS_UNIQUEID" val="1246"/>
  <p:tag name="KSO_WM_BEAUTIFY_FLAG" val=""/>
</p:tagLst>
</file>

<file path=ppt/tags/tag217.xml><?xml version="1.0" encoding="utf-8"?>
<p:tagLst xmlns:p="http://schemas.openxmlformats.org/presentationml/2006/main">
  <p:tag name="AS_UNIQUEID" val="1970"/>
</p:tagLst>
</file>

<file path=ppt/tags/tag218.xml><?xml version="1.0" encoding="utf-8"?>
<p:tagLst xmlns:p="http://schemas.openxmlformats.org/presentationml/2006/main">
  <p:tag name="AS_UNIQUEID" val="1970"/>
</p:tagLst>
</file>

<file path=ppt/tags/tag219.xml><?xml version="1.0" encoding="utf-8"?>
<p:tagLst xmlns:p="http://schemas.openxmlformats.org/presentationml/2006/main">
  <p:tag name="AS_UNIQUEID" val="197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1970"/>
</p:tagLst>
</file>

<file path=ppt/tags/tag221.xml><?xml version="1.0" encoding="utf-8"?>
<p:tagLst xmlns:p="http://schemas.openxmlformats.org/presentationml/2006/main">
  <p:tag name="AS_UNIQUEID" val="1976"/>
</p:tagLst>
</file>

<file path=ppt/tags/tag222.xml><?xml version="1.0" encoding="utf-8"?>
<p:tagLst xmlns:p="http://schemas.openxmlformats.org/presentationml/2006/main">
  <p:tag name="AS_UNIQUEID" val="1979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5.xml><?xml version="1.0" encoding="utf-8"?>
<p:tagLst xmlns:p="http://schemas.openxmlformats.org/presentationml/2006/main">
  <p:tag name="AS_UNIQUEID" val="430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AS_UNIQUEID" val="251"/>
</p:tagLst>
</file>

<file path=ppt/tags/tag228.xml><?xml version="1.0" encoding="utf-8"?>
<p:tagLst xmlns:p="http://schemas.openxmlformats.org/presentationml/2006/main">
  <p:tag name="AS_UNIQUEID" val="252"/>
</p:tagLst>
</file>

<file path=ppt/tags/tag229.xml><?xml version="1.0" encoding="utf-8"?>
<p:tagLst xmlns:p="http://schemas.openxmlformats.org/presentationml/2006/main">
  <p:tag name="AS_UNIQUEID" val="64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251"/>
</p:tagLst>
</file>

<file path=ppt/tags/tag231.xml><?xml version="1.0" encoding="utf-8"?>
<p:tagLst xmlns:p="http://schemas.openxmlformats.org/presentationml/2006/main">
  <p:tag name="AS_UNIQUEID" val="251"/>
</p:tagLst>
</file>

<file path=ppt/tags/tag232.xml><?xml version="1.0" encoding="utf-8"?>
<p:tagLst xmlns:p="http://schemas.openxmlformats.org/presentationml/2006/main">
  <p:tag name="AS_UNIQUEID" val="253"/>
</p:tagLst>
</file>

<file path=ppt/tags/tag2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4.xml><?xml version="1.0" encoding="utf-8"?>
<p:tagLst xmlns:p="http://schemas.openxmlformats.org/presentationml/2006/main">
  <p:tag name="AS_UNIQUEID" val="430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AS_UNIQUEID" val="251"/>
</p:tagLst>
</file>

<file path=ppt/tags/tag237.xml><?xml version="1.0" encoding="utf-8"?>
<p:tagLst xmlns:p="http://schemas.openxmlformats.org/presentationml/2006/main">
  <p:tag name="AS_UNIQUEID" val="251"/>
</p:tagLst>
</file>

<file path=ppt/tags/tag2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9.xml><?xml version="1.0" encoding="utf-8"?>
<p:tagLst xmlns:p="http://schemas.openxmlformats.org/presentationml/2006/main">
  <p:tag name="AS_UNIQUEID" val="43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2469"/>
  <p:tag name="KSO_WM_BEAUTIFY_FLAG" val=""/>
</p:tagLst>
</file>

<file path=ppt/tags/tag241.xml><?xml version="1.0" encoding="utf-8"?>
<p:tagLst xmlns:p="http://schemas.openxmlformats.org/presentationml/2006/main">
  <p:tag name="AS_UNIQUEID" val="3079"/>
  <p:tag name="KSO_WM_FULL_TEXT_BEAUTIFY_COPY_ID" val="9272"/>
  <p:tag name="KSO_WM_UNIT_TABLE_BEAUTIFY" val="smartTable{5116cde2-abf4-42b9-ad25-33f46bf6ccf9}"/>
  <p:tag name="TABLE_ENDDRAG_ORIGIN_RECT" val="878*364"/>
  <p:tag name="TABLE_ENDDRAG_RECT" val="37*123*878*364"/>
</p:tagLst>
</file>

<file path=ppt/tags/tag242.xml><?xml version="1.0" encoding="utf-8"?>
<p:tagLst xmlns:p="http://schemas.openxmlformats.org/presentationml/2006/main">
  <p:tag name="AS_UNIQUEID" val="3080"/>
  <p:tag name="KSO_WM_FULL_TEXT_BEAUTIFY_COPY_ID" val="9246"/>
</p:tagLst>
</file>

<file path=ppt/tags/tag243.xml><?xml version="1.0" encoding="utf-8"?>
<p:tagLst xmlns:p="http://schemas.openxmlformats.org/presentationml/2006/main">
  <p:tag name="AS_UNIQUEID" val="3081"/>
  <p:tag name="KSO_WM_FULL_TEXT_BEAUTIFY_COPY_ID" val="9247"/>
</p:tagLst>
</file>

<file path=ppt/tags/tag244.xml><?xml version="1.0" encoding="utf-8"?>
<p:tagLst xmlns:p="http://schemas.openxmlformats.org/presentationml/2006/main">
  <p:tag name="AS_UNIQUEID" val="3082"/>
  <p:tag name="KSO_WM_FULL_TEXT_BEAUTIFY_COPY_ID" val="9248"/>
</p:tagLst>
</file>

<file path=ppt/tags/tag245.xml><?xml version="1.0" encoding="utf-8"?>
<p:tagLst xmlns:p="http://schemas.openxmlformats.org/presentationml/2006/main">
  <p:tag name="AS_UNIQUEID" val="3083"/>
  <p:tag name="KSO_WM_FULL_TEXT_BEAUTIFY_COPY_ID" val="9249"/>
</p:tagLst>
</file>

<file path=ppt/tags/tag246.xml><?xml version="1.0" encoding="utf-8"?>
<p:tagLst xmlns:p="http://schemas.openxmlformats.org/presentationml/2006/main">
  <p:tag name="AS_UNIQUEID" val="3084"/>
  <p:tag name="KSO_WM_FULL_TEXT_BEAUTIFY_COPY_ID" val="9250"/>
</p:tagLst>
</file>

<file path=ppt/tags/tag247.xml><?xml version="1.0" encoding="utf-8"?>
<p:tagLst xmlns:p="http://schemas.openxmlformats.org/presentationml/2006/main">
  <p:tag name="AS_UNIQUEID" val="3085"/>
  <p:tag name="KSO_WM_FULL_TEXT_BEAUTIFY_COPY_ID" val="9251"/>
</p:tagLst>
</file>

<file path=ppt/tags/tag248.xml><?xml version="1.0" encoding="utf-8"?>
<p:tagLst xmlns:p="http://schemas.openxmlformats.org/presentationml/2006/main">
  <p:tag name="AS_UNIQUEID" val="3088"/>
  <p:tag name="KSO_WM_FULL_TEXT_BEAUTIFY_COPY_ID" val="12"/>
</p:tagLst>
</file>

<file path=ppt/tags/tag249.xml><?xml version="1.0" encoding="utf-8"?>
<p:tagLst xmlns:p="http://schemas.openxmlformats.org/presentationml/2006/main">
  <p:tag name="AS_UNIQUEID" val="3089"/>
  <p:tag name="KSO_WM_FULL_TEXT_BEAUTIFY_COPY_ID" val="1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3082"/>
  <p:tag name="KSO_WM_FULL_TEXT_BEAUTIFY_COPY_ID" val="9248"/>
</p:tagLst>
</file>

<file path=ppt/tags/tag251.xml><?xml version="1.0" encoding="utf-8"?>
<p:tagLst xmlns:p="http://schemas.openxmlformats.org/presentationml/2006/main">
  <p:tag name="AS_UNIQUEID" val="3083"/>
  <p:tag name="KSO_WM_FULL_TEXT_BEAUTIFY_COPY_ID" val="9249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4.xml><?xml version="1.0" encoding="utf-8"?>
<p:tagLst xmlns:p="http://schemas.openxmlformats.org/presentationml/2006/main">
  <p:tag name="AS_UNIQUEID" val="430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AS_UNIQUEID" val="251"/>
</p:tagLst>
</file>

<file path=ppt/tags/tag25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8.xml><?xml version="1.0" encoding="utf-8"?>
<p:tagLst xmlns:p="http://schemas.openxmlformats.org/presentationml/2006/main">
  <p:tag name="AS_UNIQUEID" val="430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1246"/>
  <p:tag name="KSO_WM_BEAUTIFY_FLAG" val=""/>
</p:tagLst>
</file>

<file path=ppt/tags/tag261.xml><?xml version="1.0" encoding="utf-8"?>
<p:tagLst xmlns:p="http://schemas.openxmlformats.org/presentationml/2006/main">
  <p:tag name="AS_UNIQUEID" val="1970"/>
</p:tagLst>
</file>

<file path=ppt/tags/tag2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3.xml><?xml version="1.0" encoding="utf-8"?>
<p:tagLst xmlns:p="http://schemas.openxmlformats.org/presentationml/2006/main">
  <p:tag name="AS_UNIQUEID" val="430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AS_UNIQUEID" val="1246"/>
  <p:tag name="KSO_WM_BEAUTIFY_FLAG" val=""/>
</p:tagLst>
</file>

<file path=ppt/tags/tag2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7.xml><?xml version="1.0" encoding="utf-8"?>
<p:tagLst xmlns:p="http://schemas.openxmlformats.org/presentationml/2006/main">
  <p:tag name="AS_UNIQUEID" val="430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DIAGRAM_VIRTUALLY_FRAME" val="{&quot;height&quot;:432.15,&quot;left&quot;:22.25,&quot;top&quot;:78.45,&quot;width&quot;:937.75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271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272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2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4.xml><?xml version="1.0" encoding="utf-8"?>
<p:tagLst xmlns:p="http://schemas.openxmlformats.org/presentationml/2006/main">
  <p:tag name="AS_UNIQUEID" val="430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AS_UNIQUEID" val="251"/>
</p:tagLst>
</file>

<file path=ppt/tags/tag277.xml><?xml version="1.0" encoding="utf-8"?>
<p:tagLst xmlns:p="http://schemas.openxmlformats.org/presentationml/2006/main">
  <p:tag name="AS_UNIQUEID" val="677"/>
</p:tagLst>
</file>

<file path=ppt/tags/tag278.xml><?xml version="1.0" encoding="utf-8"?>
<p:tagLst xmlns:p="http://schemas.openxmlformats.org/presentationml/2006/main">
  <p:tag name="AS_UNIQUEID" val="668"/>
</p:tagLst>
</file>

<file path=ppt/tags/tag279.xml><?xml version="1.0" encoding="utf-8"?>
<p:tagLst xmlns:p="http://schemas.openxmlformats.org/presentationml/2006/main">
  <p:tag name="AS_UNIQUEID" val="669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670"/>
</p:tagLst>
</file>

<file path=ppt/tags/tag281.xml><?xml version="1.0" encoding="utf-8"?>
<p:tagLst xmlns:p="http://schemas.openxmlformats.org/presentationml/2006/main">
  <p:tag name="AS_UNIQUEID" val="671"/>
</p:tagLst>
</file>

<file path=ppt/tags/tag282.xml><?xml version="1.0" encoding="utf-8"?>
<p:tagLst xmlns:p="http://schemas.openxmlformats.org/presentationml/2006/main">
  <p:tag name="AS_UNIQUEID" val="672"/>
</p:tagLst>
</file>

<file path=ppt/tags/tag283.xml><?xml version="1.0" encoding="utf-8"?>
<p:tagLst xmlns:p="http://schemas.openxmlformats.org/presentationml/2006/main">
  <p:tag name="AS_UNIQUEID" val="673"/>
</p:tagLst>
</file>

<file path=ppt/tags/tag2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5.xml><?xml version="1.0" encoding="utf-8"?>
<p:tagLst xmlns:p="http://schemas.openxmlformats.org/presentationml/2006/main">
  <p:tag name="AS_UNIQUEID" val="430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AS_UNIQUEID" val="20"/>
</p:tagLst>
</file>

<file path=ppt/tags/tag288.xml><?xml version="1.0" encoding="utf-8"?>
<p:tagLst xmlns:p="http://schemas.openxmlformats.org/presentationml/2006/main">
  <p:tag name="AS_UNIQUEID" val="690"/>
</p:tagLst>
</file>

<file path=ppt/tags/tag289.xml><?xml version="1.0" encoding="utf-8"?>
<p:tagLst xmlns:p="http://schemas.openxmlformats.org/presentationml/2006/main">
  <p:tag name="AS_UNIQUEID" val="69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692"/>
</p:tagLst>
</file>

<file path=ppt/tags/tag2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2.xml><?xml version="1.0" encoding="utf-8"?>
<p:tagLst xmlns:p="http://schemas.openxmlformats.org/presentationml/2006/main">
  <p:tag name="AS_UNIQUEID" val="430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5.xml><?xml version="1.0" encoding="utf-8"?>
<p:tagLst xmlns:p="http://schemas.openxmlformats.org/presentationml/2006/main">
  <p:tag name="AS_UNIQUEID" val="430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AS_UNIQUEID" val="20"/>
</p:tagLst>
</file>

<file path=ppt/tags/tag298.xml><?xml version="1.0" encoding="utf-8"?>
<p:tagLst xmlns:p="http://schemas.openxmlformats.org/presentationml/2006/main">
  <p:tag name="AS_UNIQUEID" val="6806"/>
</p:tagLst>
</file>

<file path=ppt/tags/tag299.xml><?xml version="1.0" encoding="utf-8"?>
<p:tagLst xmlns:p="http://schemas.openxmlformats.org/presentationml/2006/main">
  <p:tag name="AS_UNIQUEID" val="323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6806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4.xml><?xml version="1.0" encoding="utf-8"?>
<p:tagLst xmlns:p="http://schemas.openxmlformats.org/presentationml/2006/main">
  <p:tag name="AS_UNIQUEID" val="430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FULL_TEXT_BEAUTIFY_COPY_ID" val="30"/>
  <p:tag name="KSO_WM_DIAGRAM_VIRTUALLY_FRAME" val="{&quot;height&quot;:212.85,&quot;left&quot;:24.3,&quot;top&quot;:151.65,&quot;width&quot;:691.55}"/>
</p:tagLst>
</file>

<file path=ppt/tags/tag307.xml><?xml version="1.0" encoding="utf-8"?>
<p:tagLst xmlns:p="http://schemas.openxmlformats.org/presentationml/2006/main">
  <p:tag name="KSO_WM_FULL_TEXT_BEAUTIFY_COPY_ID" val="30"/>
  <p:tag name="KSO_WM_DIAGRAM_VIRTUALLY_FRAME" val="{&quot;height&quot;:212.85,&quot;left&quot;:24.3,&quot;top&quot;:151.65,&quot;width&quot;:691.55}"/>
</p:tagLst>
</file>

<file path=ppt/tags/tag308.xml><?xml version="1.0" encoding="utf-8"?>
<p:tagLst xmlns:p="http://schemas.openxmlformats.org/presentationml/2006/main">
  <p:tag name="KSO_WM_FULL_TEXT_BEAUTIFY_COPY_ID" val="30"/>
  <p:tag name="KSO_WM_DIAGRAM_VIRTUALLY_FRAME" val="{&quot;height&quot;:212.85,&quot;left&quot;:24.3,&quot;top&quot;:151.65,&quot;width&quot;:691.55}"/>
</p:tagLst>
</file>

<file path=ppt/tags/tag309.xml><?xml version="1.0" encoding="utf-8"?>
<p:tagLst xmlns:p="http://schemas.openxmlformats.org/presentationml/2006/main">
  <p:tag name="KSO_WM_FULL_TEXT_BEAUTIFY_COPY_ID" val="30"/>
  <p:tag name="KSO_WM_DIAGRAM_VIRTUALLY_FRAME" val="{&quot;height&quot;:212.85,&quot;left&quot;:24.3,&quot;top&quot;:151.65,&quot;width&quot;:691.55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FULL_TEXT_BEAUTIFY_COPY_ID" val="30"/>
  <p:tag name="KSO_WM_DIAGRAM_VIRTUALLY_FRAME" val="{&quot;height&quot;:212.85,&quot;left&quot;:24.3,&quot;top&quot;:151.65,&quot;width&quot;:691.55}"/>
</p:tagLst>
</file>

<file path=ppt/tags/tag311.xml><?xml version="1.0" encoding="utf-8"?>
<p:tagLst xmlns:p="http://schemas.openxmlformats.org/presentationml/2006/main">
  <p:tag name="KSO_WM_FULL_TEXT_BEAUTIFY_COPY_ID" val="30"/>
  <p:tag name="KSO_WM_DIAGRAM_VIRTUALLY_FRAME" val="{&quot;height&quot;:212.85,&quot;left&quot;:24.3,&quot;top&quot;:151.65,&quot;width&quot;:691.55}"/>
</p:tagLst>
</file>

<file path=ppt/tags/tag312.xml><?xml version="1.0" encoding="utf-8"?>
<p:tagLst xmlns:p="http://schemas.openxmlformats.org/presentationml/2006/main">
  <p:tag name="KSO_WM_DIAGRAM_VIRTUALLY_FRAME" val="{&quot;height&quot;:212.85,&quot;left&quot;:24.3,&quot;top&quot;:151.65,&quot;width&quot;:691.55}"/>
</p:tagLst>
</file>

<file path=ppt/tags/tag313.xml><?xml version="1.0" encoding="utf-8"?>
<p:tagLst xmlns:p="http://schemas.openxmlformats.org/presentationml/2006/main">
  <p:tag name="KSO_WM_DIAGRAM_VIRTUALLY_FRAME" val="{&quot;height&quot;:212.85,&quot;left&quot;:24.3,&quot;top&quot;:151.65,&quot;width&quot;:691.55}"/>
</p:tagLst>
</file>

<file path=ppt/tags/tag314.xml><?xml version="1.0" encoding="utf-8"?>
<p:tagLst xmlns:p="http://schemas.openxmlformats.org/presentationml/2006/main">
  <p:tag name="KSO_WM_DIAGRAM_VIRTUALLY_FRAME" val="{&quot;height&quot;:212.85,&quot;left&quot;:24.3,&quot;top&quot;:151.65,&quot;width&quot;:691.55}"/>
</p:tagLst>
</file>

<file path=ppt/tags/tag315.xml><?xml version="1.0" encoding="utf-8"?>
<p:tagLst xmlns:p="http://schemas.openxmlformats.org/presentationml/2006/main">
  <p:tag name="AS_UNIQUEID" val="6806"/>
</p:tagLst>
</file>

<file path=ppt/tags/tag316.xml><?xml version="1.0" encoding="utf-8"?>
<p:tagLst xmlns:p="http://schemas.openxmlformats.org/presentationml/2006/main">
  <p:tag name="AS_UNIQUEID" val="3245"/>
</p:tagLst>
</file>

<file path=ppt/tags/tag3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8.xml><?xml version="1.0" encoding="utf-8"?>
<p:tagLst xmlns:p="http://schemas.openxmlformats.org/presentationml/2006/main">
  <p:tag name="AS_UNIQUEID" val="430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6806"/>
  <p:tag name="KSO_WM_BEAUTIFY_FLAG" val=""/>
</p:tagLst>
</file>

<file path=ppt/tags/tag321.xml><?xml version="1.0" encoding="utf-8"?>
<p:tagLst xmlns:p="http://schemas.openxmlformats.org/presentationml/2006/main">
  <p:tag name="AS_UNIQUEID" val="6909"/>
  <p:tag name="KSO_WM_BEAUTIFY_FLAG" val=""/>
</p:tagLst>
</file>

<file path=ppt/tags/tag322.xml><?xml version="1.0" encoding="utf-8"?>
<p:tagLst xmlns:p="http://schemas.openxmlformats.org/presentationml/2006/main">
  <p:tag name="AS_UNIQUEID" val="6806"/>
</p:tagLst>
</file>

<file path=ppt/tags/tag323.xml><?xml version="1.0" encoding="utf-8"?>
<p:tagLst xmlns:p="http://schemas.openxmlformats.org/presentationml/2006/main">
  <p:tag name="AS_UNIQUEID" val="6911"/>
</p:tagLst>
</file>

<file path=ppt/tags/tag324.xml><?xml version="1.0" encoding="utf-8"?>
<p:tagLst xmlns:p="http://schemas.openxmlformats.org/presentationml/2006/main">
  <p:tag name="AS_UNIQUEID" val="4972"/>
</p:tagLst>
</file>

<file path=ppt/tags/tag325.xml><?xml version="1.0" encoding="utf-8"?>
<p:tagLst xmlns:p="http://schemas.openxmlformats.org/presentationml/2006/main">
  <p:tag name="AS_UNIQUEID" val="4973"/>
</p:tagLst>
</file>

<file path=ppt/tags/tag3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7.xml><?xml version="1.0" encoding="utf-8"?>
<p:tagLst xmlns:p="http://schemas.openxmlformats.org/presentationml/2006/main">
  <p:tag name="AS_UNIQUEID" val="430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AS_UNIQUEID" val="385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2.xml><?xml version="1.0" encoding="utf-8"?>
<p:tagLst xmlns:p="http://schemas.openxmlformats.org/presentationml/2006/main">
  <p:tag name="AS_UNIQUEID" val="430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AS_UNIQUEID" val="6806"/>
</p:tagLst>
</file>

<file path=ppt/tags/tag335.xml><?xml version="1.0" encoding="utf-8"?>
<p:tagLst xmlns:p="http://schemas.openxmlformats.org/presentationml/2006/main">
  <p:tag name="AS_UNIQUEID" val="6806"/>
</p:tagLst>
</file>

<file path=ppt/tags/tag336.xml><?xml version="1.0" encoding="utf-8"?>
<p:tagLst xmlns:p="http://schemas.openxmlformats.org/presentationml/2006/main">
  <p:tag name="AS_UNIQUEID" val="1388"/>
</p:tagLst>
</file>

<file path=ppt/tags/tag337.xml><?xml version="1.0" encoding="utf-8"?>
<p:tagLst xmlns:p="http://schemas.openxmlformats.org/presentationml/2006/main">
  <p:tag name="AS_UNIQUEID" val="1382"/>
</p:tagLst>
</file>

<file path=ppt/tags/tag3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430"/>
</p:tagLst>
</file>

<file path=ppt/tags/tag341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342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34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AS_UNIQUEID" val="430"/>
</p:tagLst>
</file>

<file path=ppt/tags/tag346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347.xml><?xml version="1.0" encoding="utf-8"?>
<p:tagLst xmlns:p="http://schemas.openxmlformats.org/presentationml/2006/main">
  <p:tag name="KSO_WM_DIAGRAM_VIRTUALLY_FRAME" val="{&quot;height&quot;:408,&quot;left&quot;:29.85,&quot;top&quot;:71.25,&quot;width&quot;:910.5}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RESOURCE_RECORD_KEY" val="{&quot;13&quot;:[20482077,20104445,4676804]}"/>
  <p:tag name="COMMONDATA" val="eyJoZGlkIjoiZjVhNGJiMWVmZTg4ZjFhYWZhYWFiMzBkODkwYWRkZmUifQ=="/>
  <p:tag name="commondata" val="eyJoZGlkIjoiNWMxYjNjY2RhY2FmNmMwMDBmNTkxYWUxMDI5Yjg3ZTcifQ=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430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AS_UNIQUEID" val="430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AS_UNIQUEID" val="43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AS_UNIQUEID" val="430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AS_UNIQUEID" val="430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TABLE_ENDDRAG_ORIGIN_RECT" val="886*394"/>
  <p:tag name="TABLE_ENDDRAG_RECT" val="29*81*886*39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430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TABLE_ENDDRAG_ORIGIN_RECT" val="895*432"/>
  <p:tag name="TABLE_ENDDRAG_RECT" val="29*73*895*432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AS_UNIQUEID" val="430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TABLE_ENDDRAG_ORIGIN_RECT" val="902*443"/>
  <p:tag name="TABLE_ENDDRAG_RECT" val="29*70*902*443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AS_UNIQUEID" val="430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TABLE_ENDDRAG_ORIGIN_RECT" val="902*426"/>
  <p:tag name="TABLE_ENDDRAG_RECT" val="29*70*902*426"/>
</p:tagLst>
</file>

<file path=ppt/tags/tag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p="http://schemas.openxmlformats.org/presentationml/2006/main">
  <p:tag name="AS_UNIQUEID" val="430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UNIT_PLACING_PICTURE_USER_VIEWPORT" val="{&quot;height&quot;:9600,&quot;width&quot;:10973.751181102361}"/>
</p:tagLst>
</file>

<file path=ppt/tags/tag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AS_UNIQUEID" val="430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DIAGRAM_VIRTUALLY_FRAME" val="{&quot;height&quot;:159.85,&quot;left&quot;:8.75,&quot;top&quot;:322.45,&quot;width&quot;:416.1}"/>
</p:tagLst>
</file>

<file path=ppt/tags/tag99.xml><?xml version="1.0" encoding="utf-8"?>
<p:tagLst xmlns:p="http://schemas.openxmlformats.org/presentationml/2006/main">
  <p:tag name="KSO_WM_DIAGRAM_VIRTUALLY_FRAME" val="{&quot;height&quot;:159.85,&quot;left&quot;:8.75,&quot;top&quot;:322.45,&quot;width&quot;:416.1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10978</Words>
  <Application>WPS 演示</Application>
  <PresentationFormat>宽屏</PresentationFormat>
  <Paragraphs>1087</Paragraphs>
  <Slides>47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72" baseType="lpstr">
      <vt:lpstr>Arial</vt:lpstr>
      <vt:lpstr>宋体</vt:lpstr>
      <vt:lpstr>Wingdings</vt:lpstr>
      <vt:lpstr>Wingdings</vt:lpstr>
      <vt:lpstr>方正粗黑宋简体</vt:lpstr>
      <vt:lpstr>华文中宋</vt:lpstr>
      <vt:lpstr>字魂95号-手刻宋</vt:lpstr>
      <vt:lpstr>_⨹_12_96b5d</vt:lpstr>
      <vt:lpstr>楷体</vt:lpstr>
      <vt:lpstr>微软雅黑</vt:lpstr>
      <vt:lpstr>黑体</vt:lpstr>
      <vt:lpstr>Arial Unicode MS</vt:lpstr>
      <vt:lpstr>Calibri</vt:lpstr>
      <vt:lpstr>华文新魏</vt:lpstr>
      <vt:lpstr>仿宋</vt:lpstr>
      <vt:lpstr>汉仪尚巍手书简</vt:lpstr>
      <vt:lpstr>汉仪颜楷简</vt:lpstr>
      <vt:lpstr>方正清楷 简</vt:lpstr>
      <vt:lpstr>华文仿宋</vt:lpstr>
      <vt:lpstr>华文楷体</vt:lpstr>
      <vt:lpstr>汉仪劲楷简</vt:lpstr>
      <vt:lpstr>方正宋刻本秀楷简体</vt:lpstr>
      <vt:lpstr>Arial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姬希卓</cp:lastModifiedBy>
  <cp:revision>1</cp:revision>
  <dcterms:created xsi:type="dcterms:W3CDTF">2024-07-19T02:04:30Z</dcterms:created>
  <dcterms:modified xsi:type="dcterms:W3CDTF">2024-07-19T02:04:30Z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F742E6E60430488C9A619F777BB6C531_11</vt:lpwstr>
  </property>
</Properties>
</file>