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8" r:id="rId3"/>
    <p:sldId id="257" r:id="rId4"/>
    <p:sldId id="269" r:id="rId5"/>
    <p:sldId id="260" r:id="rId6"/>
    <p:sldId id="266" r:id="rId7"/>
    <p:sldId id="267" r:id="rId8"/>
    <p:sldId id="270" r:id="rId9"/>
    <p:sldId id="284" r:id="rId10"/>
    <p:sldId id="278" r:id="rId11"/>
    <p:sldId id="344" r:id="rId12"/>
    <p:sldId id="292" r:id="rId13"/>
    <p:sldId id="293" r:id="rId14"/>
    <p:sldId id="280" r:id="rId15"/>
    <p:sldId id="343" r:id="rId16"/>
    <p:sldId id="294" r:id="rId17"/>
    <p:sldId id="295" r:id="rId18"/>
    <p:sldId id="296" r:id="rId19"/>
    <p:sldId id="342" r:id="rId20"/>
    <p:sldId id="300" r:id="rId21"/>
    <p:sldId id="306" r:id="rId22"/>
    <p:sldId id="305" r:id="rId24"/>
    <p:sldId id="312" r:id="rId25"/>
    <p:sldId id="345" r:id="rId26"/>
    <p:sldId id="277" r:id="rId27"/>
    <p:sldId id="346" r:id="rId28"/>
    <p:sldId id="369" r:id="rId29"/>
    <p:sldId id="279" r:id="rId30"/>
    <p:sldId id="309" r:id="rId31"/>
    <p:sldId id="310" r:id="rId32"/>
    <p:sldId id="311" r:id="rId33"/>
    <p:sldId id="319" r:id="rId34"/>
    <p:sldId id="347" r:id="rId35"/>
    <p:sldId id="348" r:id="rId36"/>
    <p:sldId id="350" r:id="rId37"/>
    <p:sldId id="352" r:id="rId38"/>
  </p:sldIdLst>
  <p:sldSz cx="12192000" cy="6858000"/>
  <p:notesSz cx="6858000" cy="9144000"/>
  <p:custDataLst>
    <p:tags r:id="rId4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PTer_Tang" initials="" lastIdx="0" clrIdx="0"/>
  <p:cmAuthor id="1" name="pc" initials="p" lastIdx="0" clrIdx="0"/>
  <p:cmAuthor id="44" name="ZhuanZ(无密码)" initials="Z" lastIdx="3" clrIdx="43"/>
  <p:cmAuthor id="2" name="作者" initials="A" lastIdx="0" clrIdx="1"/>
  <p:cmAuthor id="3" name="lenovo" initials="l" lastIdx="0" clrIdx="2"/>
  <p:cmAuthor id="4" name="szsy" initials="s" lastIdx="0" clrIdx="3"/>
  <p:cmAuthor id="5" name="宋洁然" initials="宋" lastIdx="0" clrIdx="1"/>
  <p:cmAuthor id="6" name="ming qiu" initials="m" lastIdx="0" clrIdx="1"/>
  <p:cmAuthor id="7" name="1206988966@qq.com" initials="1" lastIdx="0" clrIdx="2"/>
  <p:cmAuthor id="8" name="姜伟光" initials="姜" lastIdx="0" clrIdx="0"/>
  <p:cmAuthor id="9" name="倩文 黄" initials="倩文" lastIdx="1" clrIdx="3"/>
  <p:cmAuthor id="10" name="86136" initials="8" lastIdx="0" clrIdx="9"/>
  <p:cmAuthor id="11" name="xiaoxuan Zeng" initials="x" lastIdx="0" clrIdx="0"/>
  <p:cmAuthor id="12" name="Mia Vida Villanueva" initials="M" lastIdx="0" clrIdx="0"/>
  <p:cmAuthor id="13" name="12279" initials="1" lastIdx="0" clrIdx="11"/>
  <p:cmAuthor id="14" name="文璇璇" initials="文" lastIdx="0" clrIdx="13"/>
  <p:cmAuthor id="15" name="Rcyz-HL" initials="R" lastIdx="0" clrIdx="12"/>
  <p:cmAuthor id="16" name="付" initials="付" lastIdx="0" clrIdx="14"/>
  <p:cmAuthor id="17" name="HUAWEI" initials="H" lastIdx="0" clrIdx="16"/>
  <p:cmAuthor id="18" name="Nicole Li  李倩" initials="N" lastIdx="0" clrIdx="0"/>
  <p:cmAuthor id="19" name="222" initials="2" lastIdx="0" clrIdx="0"/>
  <p:cmAuthor id="20" name="admin" initials="a" lastIdx="0" clrIdx="0"/>
  <p:cmAuthor id="21" name="王子涵" initials="王" lastIdx="0" clrIdx="0"/>
  <p:cmAuthor id="22" name="dongwc0205" initials="d" lastIdx="0" clrIdx="15"/>
  <p:cmAuthor id="2000" name="张瑞霞" initials="authorId_524709945" lastIdx="0" clrIdx="0"/>
  <p:cmAuthor id="2001" name="骆倩怡_Znauj26B" initials="authorId_382814100" lastIdx="0" clrIdx="0"/>
  <p:cmAuthor id="23" name="pangyt" initials="p" lastIdx="0" clrIdx="0"/>
  <p:cmAuthor id="49837067" name="刘浩" initials="刘" lastIdx="0" clrIdx="0"/>
  <p:cmAuthor id="24" name="easonyoun" initials="e" lastIdx="0" clrIdx="0"/>
  <p:cmAuthor id="25" name="zhouyangfan" initials="z" lastIdx="0" clrIdx="0"/>
  <p:cmAuthor id="26" name="tplife" initials="t" lastIdx="0" clrIdx="0"/>
  <p:cmAuthor id="27" name="??" initials="?" lastIdx="0" clrIdx="0"/>
  <p:cmAuthor id="28" name="何 龙" initials="何" lastIdx="0" clrIdx="25"/>
  <p:cmAuthor id="29" name="韩琳晶" initials="韩" lastIdx="0" clrIdx="28"/>
  <p:cmAuthor id="30" name="LJH" initials="L" lastIdx="0" clrIdx="0"/>
  <p:cmAuthor id="31" name="未知用户1" initials="未" lastIdx="0" clrIdx="22"/>
  <p:cmAuthor id="32" name="陈庆" initials="陈" lastIdx="0" clrIdx="31"/>
  <p:cmAuthor id="76" name="学珍 马" initials="学马" lastIdx="0" clrIdx="25"/>
  <p:cmAuthor id="34" name="a'su's" initials="a" lastIdx="0" clrIdx="33"/>
  <p:cmAuthor id="35" name="陈芳" initials="" lastIdx="0" clrIdx="35"/>
  <p:cmAuthor id="37" name="DELL" initials="" lastIdx="0" clrIdx="25"/>
  <p:cmAuthor id="38" name="邹 嘉豪" initials="" lastIdx="0" clrIdx="25"/>
  <p:cmAuthor id="40" name="乐胜中学微机室" initials="乐" lastIdx="0" clrIdx="39"/>
  <p:cmAuthor id="42" name="hanying" initials="h" lastIdx="0" clrIdx="4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783B"/>
    <a:srgbClr val="F3EFE7"/>
    <a:srgbClr val="AE9862"/>
    <a:srgbClr val="F6F4EE"/>
    <a:srgbClr val="EBE6D9"/>
    <a:srgbClr val="DDD4BD"/>
    <a:srgbClr val="EAE1D4"/>
    <a:srgbClr val="BB9722"/>
    <a:srgbClr val="CEB588"/>
    <a:srgbClr val="C4C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45" d="100"/>
          <a:sy n="45" d="100"/>
        </p:scale>
        <p:origin x="42" y="708"/>
      </p:cViewPr>
      <p:guideLst>
        <p:guide orient="horz" pos="2159"/>
        <p:guide pos="384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3" Type="http://schemas.openxmlformats.org/officeDocument/2006/relationships/tags" Target="tags/tag344.xml"/><Relationship Id="rId42" Type="http://schemas.openxmlformats.org/officeDocument/2006/relationships/commentAuthors" Target="commentAuthors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2.xml"/><Relationship Id="rId39" Type="http://schemas.openxmlformats.org/officeDocument/2006/relationships/presProps" Target="presProps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格 7"/>
          <p:cNvGraphicFramePr>
            <a:graphicFrameLocks noGrp="1"/>
          </p:cNvGraphicFramePr>
          <p:nvPr userDrawn="1"/>
        </p:nvGraphicFramePr>
        <p:xfrm>
          <a:off x="0" y="35168"/>
          <a:ext cx="12192000" cy="625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  <a:gridCol w="2438400"/>
                <a:gridCol w="2438400"/>
              </a:tblGrid>
              <a:tr h="62547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+mn-cs"/>
                        </a:rPr>
                        <a:t>课标解读</a:t>
                      </a:r>
                      <a:endParaRPr lang="zh-CN" altLang="en-US" sz="2400" b="0" kern="1200" dirty="0">
                        <a:solidFill>
                          <a:schemeClr val="tx1"/>
                        </a:solidFill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1200" noProof="0" dirty="0">
                          <a:solidFill>
                            <a:schemeClr val="bg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+mn-cs"/>
                        </a:rPr>
                        <a:t>五年高频考点</a:t>
                      </a:r>
                      <a:endParaRPr lang="zh-CN" altLang="en-US" sz="2400" b="0" kern="1200" noProof="0" dirty="0">
                        <a:solidFill>
                          <a:schemeClr val="bg1"/>
                        </a:solidFill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1200" noProof="0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+mn-cs"/>
                        </a:rPr>
                        <a:t>知识梳理</a:t>
                      </a:r>
                      <a:endParaRPr lang="zh-CN" altLang="en-US" sz="2400" b="0" kern="1200" noProof="0" dirty="0">
                        <a:solidFill>
                          <a:schemeClr val="tx1"/>
                        </a:solidFill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1200" noProof="0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+mn-cs"/>
                        </a:rPr>
                        <a:t>阶段特征</a:t>
                      </a:r>
                      <a:endParaRPr lang="zh-CN" altLang="en-US" sz="2400" b="0" kern="1200" noProof="0" dirty="0">
                        <a:solidFill>
                          <a:schemeClr val="tx1"/>
                        </a:solidFill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1200" noProof="0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+mn-cs"/>
                        </a:rPr>
                        <a:t>命题探究</a:t>
                      </a:r>
                      <a:endParaRPr lang="zh-CN" altLang="en-US" sz="2400" b="0" kern="1200" noProof="0" dirty="0">
                        <a:solidFill>
                          <a:schemeClr val="tx1"/>
                        </a:solidFill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090" y="6502400"/>
            <a:ext cx="1962785" cy="2711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tags" Target="../tags/tag66.xml"/><Relationship Id="rId20" Type="http://schemas.openxmlformats.org/officeDocument/2006/relationships/tags" Target="../tags/tag65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4.xml"/><Relationship Id="rId18" Type="http://schemas.openxmlformats.org/officeDocument/2006/relationships/tags" Target="../tags/tag63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2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68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tags" Target="../tags/tag6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image" Target="../media/image16.jpeg"/><Relationship Id="rId2" Type="http://schemas.openxmlformats.org/officeDocument/2006/relationships/tags" Target="../tags/tag125.xml"/><Relationship Id="rId1" Type="http://schemas.openxmlformats.org/officeDocument/2006/relationships/tags" Target="../tags/tag124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36.xml"/><Relationship Id="rId8" Type="http://schemas.openxmlformats.org/officeDocument/2006/relationships/tags" Target="../tags/tag135.xml"/><Relationship Id="rId7" Type="http://schemas.openxmlformats.org/officeDocument/2006/relationships/tags" Target="../tags/tag134.xml"/><Relationship Id="rId6" Type="http://schemas.openxmlformats.org/officeDocument/2006/relationships/tags" Target="../tags/tag133.xml"/><Relationship Id="rId5" Type="http://schemas.openxmlformats.org/officeDocument/2006/relationships/tags" Target="../tags/tag132.xml"/><Relationship Id="rId4" Type="http://schemas.openxmlformats.org/officeDocument/2006/relationships/tags" Target="../tags/tag131.xml"/><Relationship Id="rId3" Type="http://schemas.openxmlformats.org/officeDocument/2006/relationships/tags" Target="../tags/tag130.xml"/><Relationship Id="rId25" Type="http://schemas.openxmlformats.org/officeDocument/2006/relationships/slideLayout" Target="../slideLayouts/slideLayout1.xml"/><Relationship Id="rId24" Type="http://schemas.openxmlformats.org/officeDocument/2006/relationships/tags" Target="../tags/tag150.xml"/><Relationship Id="rId23" Type="http://schemas.openxmlformats.org/officeDocument/2006/relationships/tags" Target="../tags/tag149.xml"/><Relationship Id="rId22" Type="http://schemas.openxmlformats.org/officeDocument/2006/relationships/image" Target="../media/image17.jpeg"/><Relationship Id="rId21" Type="http://schemas.openxmlformats.org/officeDocument/2006/relationships/tags" Target="../tags/tag148.xml"/><Relationship Id="rId20" Type="http://schemas.openxmlformats.org/officeDocument/2006/relationships/tags" Target="../tags/tag147.xml"/><Relationship Id="rId2" Type="http://schemas.openxmlformats.org/officeDocument/2006/relationships/tags" Target="../tags/tag129.xml"/><Relationship Id="rId19" Type="http://schemas.openxmlformats.org/officeDocument/2006/relationships/tags" Target="../tags/tag146.xml"/><Relationship Id="rId18" Type="http://schemas.openxmlformats.org/officeDocument/2006/relationships/tags" Target="../tags/tag145.xml"/><Relationship Id="rId17" Type="http://schemas.openxmlformats.org/officeDocument/2006/relationships/tags" Target="../tags/tag144.xml"/><Relationship Id="rId16" Type="http://schemas.openxmlformats.org/officeDocument/2006/relationships/tags" Target="../tags/tag143.xml"/><Relationship Id="rId15" Type="http://schemas.openxmlformats.org/officeDocument/2006/relationships/tags" Target="../tags/tag142.xml"/><Relationship Id="rId14" Type="http://schemas.openxmlformats.org/officeDocument/2006/relationships/tags" Target="../tags/tag141.xml"/><Relationship Id="rId13" Type="http://schemas.openxmlformats.org/officeDocument/2006/relationships/tags" Target="../tags/tag140.xml"/><Relationship Id="rId12" Type="http://schemas.openxmlformats.org/officeDocument/2006/relationships/tags" Target="../tags/tag139.xml"/><Relationship Id="rId11" Type="http://schemas.openxmlformats.org/officeDocument/2006/relationships/tags" Target="../tags/tag138.xml"/><Relationship Id="rId10" Type="http://schemas.openxmlformats.org/officeDocument/2006/relationships/tags" Target="../tags/tag137.xml"/><Relationship Id="rId1" Type="http://schemas.openxmlformats.org/officeDocument/2006/relationships/tags" Target="../tags/tag128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4" Type="http://schemas.openxmlformats.org/officeDocument/2006/relationships/tags" Target="../tags/tag154.xml"/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65.xml"/><Relationship Id="rId8" Type="http://schemas.openxmlformats.org/officeDocument/2006/relationships/tags" Target="../tags/tag164.xml"/><Relationship Id="rId7" Type="http://schemas.openxmlformats.org/officeDocument/2006/relationships/tags" Target="../tags/tag163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tags" Target="../tags/tag160.xml"/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9.xml"/><Relationship Id="rId13" Type="http://schemas.openxmlformats.org/officeDocument/2006/relationships/image" Target="../media/image18.jpeg"/><Relationship Id="rId12" Type="http://schemas.openxmlformats.org/officeDocument/2006/relationships/tags" Target="../tags/tag168.xml"/><Relationship Id="rId11" Type="http://schemas.openxmlformats.org/officeDocument/2006/relationships/tags" Target="../tags/tag167.xml"/><Relationship Id="rId10" Type="http://schemas.openxmlformats.org/officeDocument/2006/relationships/tags" Target="../tags/tag166.xml"/><Relationship Id="rId1" Type="http://schemas.openxmlformats.org/officeDocument/2006/relationships/tags" Target="../tags/tag157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77.xml"/><Relationship Id="rId8" Type="http://schemas.openxmlformats.org/officeDocument/2006/relationships/tags" Target="../tags/tag176.xml"/><Relationship Id="rId7" Type="http://schemas.openxmlformats.org/officeDocument/2006/relationships/tags" Target="../tags/tag175.xml"/><Relationship Id="rId6" Type="http://schemas.openxmlformats.org/officeDocument/2006/relationships/image" Target="../media/image19.png"/><Relationship Id="rId5" Type="http://schemas.openxmlformats.org/officeDocument/2006/relationships/tags" Target="../tags/tag174.xml"/><Relationship Id="rId4" Type="http://schemas.openxmlformats.org/officeDocument/2006/relationships/tags" Target="../tags/tag173.xml"/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178.xml"/><Relationship Id="rId10" Type="http://schemas.openxmlformats.org/officeDocument/2006/relationships/image" Target="../media/image20.jpeg"/><Relationship Id="rId1" Type="http://schemas.openxmlformats.org/officeDocument/2006/relationships/tags" Target="../tags/tag17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8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" Type="http://schemas.openxmlformats.org/officeDocument/2006/relationships/tags" Target="../tags/tag179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90.xml"/><Relationship Id="rId7" Type="http://schemas.openxmlformats.org/officeDocument/2006/relationships/tags" Target="../tags/tag189.xml"/><Relationship Id="rId6" Type="http://schemas.openxmlformats.org/officeDocument/2006/relationships/tags" Target="../tags/tag188.xml"/><Relationship Id="rId5" Type="http://schemas.openxmlformats.org/officeDocument/2006/relationships/tags" Target="../tags/tag187.xml"/><Relationship Id="rId4" Type="http://schemas.openxmlformats.org/officeDocument/2006/relationships/tags" Target="../tags/tag186.xml"/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tags" Target="../tags/tag183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197.xml"/><Relationship Id="rId8" Type="http://schemas.openxmlformats.org/officeDocument/2006/relationships/image" Target="../media/image25.png"/><Relationship Id="rId7" Type="http://schemas.openxmlformats.org/officeDocument/2006/relationships/tags" Target="../tags/tag196.xml"/><Relationship Id="rId6" Type="http://schemas.openxmlformats.org/officeDocument/2006/relationships/tags" Target="../tags/tag195.xml"/><Relationship Id="rId5" Type="http://schemas.openxmlformats.org/officeDocument/2006/relationships/image" Target="../media/image24.png"/><Relationship Id="rId4" Type="http://schemas.openxmlformats.org/officeDocument/2006/relationships/tags" Target="../tags/tag194.xml"/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9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73.xml"/><Relationship Id="rId6" Type="http://schemas.openxmlformats.org/officeDocument/2006/relationships/image" Target="NULL" TargetMode="External"/><Relationship Id="rId5" Type="http://schemas.openxmlformats.org/officeDocument/2006/relationships/image" Target="../media/image6.png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203.xml"/><Relationship Id="rId8" Type="http://schemas.openxmlformats.org/officeDocument/2006/relationships/image" Target="../media/image28.png"/><Relationship Id="rId7" Type="http://schemas.openxmlformats.org/officeDocument/2006/relationships/tags" Target="../tags/tag202.xml"/><Relationship Id="rId6" Type="http://schemas.openxmlformats.org/officeDocument/2006/relationships/image" Target="../media/image27.png"/><Relationship Id="rId5" Type="http://schemas.openxmlformats.org/officeDocument/2006/relationships/tags" Target="../tags/tag201.xml"/><Relationship Id="rId4" Type="http://schemas.openxmlformats.org/officeDocument/2006/relationships/image" Target="../media/image26.jpeg"/><Relationship Id="rId34" Type="http://schemas.openxmlformats.org/officeDocument/2006/relationships/notesSlide" Target="../notesSlides/notesSlide1.xml"/><Relationship Id="rId33" Type="http://schemas.openxmlformats.org/officeDocument/2006/relationships/slideLayout" Target="../slideLayouts/slideLayout1.xml"/><Relationship Id="rId32" Type="http://schemas.openxmlformats.org/officeDocument/2006/relationships/tags" Target="../tags/tag224.xml"/><Relationship Id="rId31" Type="http://schemas.openxmlformats.org/officeDocument/2006/relationships/image" Target="../media/image30.png"/><Relationship Id="rId30" Type="http://schemas.openxmlformats.org/officeDocument/2006/relationships/tags" Target="../tags/tag223.xml"/><Relationship Id="rId3" Type="http://schemas.openxmlformats.org/officeDocument/2006/relationships/tags" Target="../tags/tag200.xml"/><Relationship Id="rId29" Type="http://schemas.openxmlformats.org/officeDocument/2006/relationships/tags" Target="../tags/tag222.xml"/><Relationship Id="rId28" Type="http://schemas.openxmlformats.org/officeDocument/2006/relationships/tags" Target="../tags/tag221.xml"/><Relationship Id="rId27" Type="http://schemas.openxmlformats.org/officeDocument/2006/relationships/tags" Target="../tags/tag220.xml"/><Relationship Id="rId26" Type="http://schemas.openxmlformats.org/officeDocument/2006/relationships/tags" Target="../tags/tag219.xml"/><Relationship Id="rId25" Type="http://schemas.openxmlformats.org/officeDocument/2006/relationships/tags" Target="../tags/tag218.xml"/><Relationship Id="rId24" Type="http://schemas.openxmlformats.org/officeDocument/2006/relationships/tags" Target="../tags/tag217.xml"/><Relationship Id="rId23" Type="http://schemas.openxmlformats.org/officeDocument/2006/relationships/tags" Target="../tags/tag216.xml"/><Relationship Id="rId22" Type="http://schemas.openxmlformats.org/officeDocument/2006/relationships/tags" Target="../tags/tag215.xml"/><Relationship Id="rId21" Type="http://schemas.openxmlformats.org/officeDocument/2006/relationships/tags" Target="../tags/tag214.xml"/><Relationship Id="rId20" Type="http://schemas.openxmlformats.org/officeDocument/2006/relationships/tags" Target="../tags/tag213.xml"/><Relationship Id="rId2" Type="http://schemas.openxmlformats.org/officeDocument/2006/relationships/tags" Target="../tags/tag199.xml"/><Relationship Id="rId19" Type="http://schemas.openxmlformats.org/officeDocument/2006/relationships/tags" Target="../tags/tag212.xml"/><Relationship Id="rId18" Type="http://schemas.openxmlformats.org/officeDocument/2006/relationships/tags" Target="../tags/tag211.xml"/><Relationship Id="rId17" Type="http://schemas.openxmlformats.org/officeDocument/2006/relationships/tags" Target="../tags/tag210.xml"/><Relationship Id="rId16" Type="http://schemas.openxmlformats.org/officeDocument/2006/relationships/tags" Target="../tags/tag209.xml"/><Relationship Id="rId15" Type="http://schemas.openxmlformats.org/officeDocument/2006/relationships/tags" Target="../tags/tag208.xml"/><Relationship Id="rId14" Type="http://schemas.openxmlformats.org/officeDocument/2006/relationships/tags" Target="../tags/tag207.xml"/><Relationship Id="rId13" Type="http://schemas.openxmlformats.org/officeDocument/2006/relationships/tags" Target="../tags/tag206.xml"/><Relationship Id="rId12" Type="http://schemas.openxmlformats.org/officeDocument/2006/relationships/tags" Target="../tags/tag205.xml"/><Relationship Id="rId11" Type="http://schemas.openxmlformats.org/officeDocument/2006/relationships/tags" Target="../tags/tag204.xml"/><Relationship Id="rId10" Type="http://schemas.openxmlformats.org/officeDocument/2006/relationships/image" Target="../media/image29.png"/><Relationship Id="rId1" Type="http://schemas.openxmlformats.org/officeDocument/2006/relationships/tags" Target="../tags/tag198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232.xml"/><Relationship Id="rId8" Type="http://schemas.openxmlformats.org/officeDocument/2006/relationships/tags" Target="../tags/tag231.xml"/><Relationship Id="rId7" Type="http://schemas.openxmlformats.org/officeDocument/2006/relationships/tags" Target="../tags/tag230.xml"/><Relationship Id="rId6" Type="http://schemas.openxmlformats.org/officeDocument/2006/relationships/tags" Target="../tags/tag229.xml"/><Relationship Id="rId5" Type="http://schemas.openxmlformats.org/officeDocument/2006/relationships/tags" Target="../tags/tag228.xml"/><Relationship Id="rId4" Type="http://schemas.openxmlformats.org/officeDocument/2006/relationships/image" Target="../media/image31.png"/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236.xml"/><Relationship Id="rId12" Type="http://schemas.openxmlformats.org/officeDocument/2006/relationships/tags" Target="../tags/tag235.xml"/><Relationship Id="rId11" Type="http://schemas.openxmlformats.org/officeDocument/2006/relationships/tags" Target="../tags/tag234.xml"/><Relationship Id="rId10" Type="http://schemas.openxmlformats.org/officeDocument/2006/relationships/tags" Target="../tags/tag233.xml"/><Relationship Id="rId1" Type="http://schemas.openxmlformats.org/officeDocument/2006/relationships/tags" Target="../tags/tag225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243.xml"/><Relationship Id="rId8" Type="http://schemas.openxmlformats.org/officeDocument/2006/relationships/tags" Target="../tags/tag242.xml"/><Relationship Id="rId7" Type="http://schemas.openxmlformats.org/officeDocument/2006/relationships/image" Target="../media/image33.png"/><Relationship Id="rId6" Type="http://schemas.openxmlformats.org/officeDocument/2006/relationships/tags" Target="../tags/tag241.xml"/><Relationship Id="rId5" Type="http://schemas.openxmlformats.org/officeDocument/2006/relationships/image" Target="../media/image32.png"/><Relationship Id="rId4" Type="http://schemas.openxmlformats.org/officeDocument/2006/relationships/tags" Target="../tags/tag240.xml"/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246.xml"/><Relationship Id="rId11" Type="http://schemas.openxmlformats.org/officeDocument/2006/relationships/tags" Target="../tags/tag245.xml"/><Relationship Id="rId10" Type="http://schemas.openxmlformats.org/officeDocument/2006/relationships/tags" Target="../tags/tag244.xml"/><Relationship Id="rId1" Type="http://schemas.openxmlformats.org/officeDocument/2006/relationships/tags" Target="../tags/tag237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51.xml"/><Relationship Id="rId4" Type="http://schemas.openxmlformats.org/officeDocument/2006/relationships/tags" Target="../tags/tag250.xml"/><Relationship Id="rId3" Type="http://schemas.openxmlformats.org/officeDocument/2006/relationships/tags" Target="../tags/tag249.xml"/><Relationship Id="rId2" Type="http://schemas.openxmlformats.org/officeDocument/2006/relationships/tags" Target="../tags/tag248.xml"/><Relationship Id="rId1" Type="http://schemas.openxmlformats.org/officeDocument/2006/relationships/tags" Target="../tags/tag247.xml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257.xml"/><Relationship Id="rId5" Type="http://schemas.openxmlformats.org/officeDocument/2006/relationships/tags" Target="../tags/tag256.xml"/><Relationship Id="rId4" Type="http://schemas.openxmlformats.org/officeDocument/2006/relationships/tags" Target="../tags/tag255.xml"/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tags" Target="../tags/tag252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266.xml"/><Relationship Id="rId8" Type="http://schemas.openxmlformats.org/officeDocument/2006/relationships/tags" Target="../tags/tag265.xml"/><Relationship Id="rId7" Type="http://schemas.openxmlformats.org/officeDocument/2006/relationships/tags" Target="../tags/tag264.xml"/><Relationship Id="rId6" Type="http://schemas.openxmlformats.org/officeDocument/2006/relationships/tags" Target="../tags/tag263.xml"/><Relationship Id="rId5" Type="http://schemas.openxmlformats.org/officeDocument/2006/relationships/tags" Target="../tags/tag262.xml"/><Relationship Id="rId4" Type="http://schemas.openxmlformats.org/officeDocument/2006/relationships/tags" Target="../tags/tag261.xml"/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269.xml"/><Relationship Id="rId11" Type="http://schemas.openxmlformats.org/officeDocument/2006/relationships/tags" Target="../tags/tag268.xml"/><Relationship Id="rId10" Type="http://schemas.openxmlformats.org/officeDocument/2006/relationships/tags" Target="../tags/tag267.xml"/><Relationship Id="rId1" Type="http://schemas.openxmlformats.org/officeDocument/2006/relationships/tags" Target="../tags/tag258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73.xml"/><Relationship Id="rId3" Type="http://schemas.openxmlformats.org/officeDocument/2006/relationships/tags" Target="../tags/tag272.xml"/><Relationship Id="rId2" Type="http://schemas.openxmlformats.org/officeDocument/2006/relationships/tags" Target="../tags/tag271.xml"/><Relationship Id="rId1" Type="http://schemas.openxmlformats.org/officeDocument/2006/relationships/tags" Target="../tags/tag270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tags" Target="../tags/tag281.xml"/><Relationship Id="rId8" Type="http://schemas.openxmlformats.org/officeDocument/2006/relationships/tags" Target="../tags/tag280.xml"/><Relationship Id="rId7" Type="http://schemas.openxmlformats.org/officeDocument/2006/relationships/tags" Target="../tags/tag279.xml"/><Relationship Id="rId6" Type="http://schemas.openxmlformats.org/officeDocument/2006/relationships/tags" Target="../tags/tag278.xml"/><Relationship Id="rId5" Type="http://schemas.openxmlformats.org/officeDocument/2006/relationships/image" Target="../media/image34.jpeg"/><Relationship Id="rId4" Type="http://schemas.openxmlformats.org/officeDocument/2006/relationships/tags" Target="../tags/tag277.xml"/><Relationship Id="rId3" Type="http://schemas.openxmlformats.org/officeDocument/2006/relationships/tags" Target="../tags/tag276.xml"/><Relationship Id="rId2" Type="http://schemas.openxmlformats.org/officeDocument/2006/relationships/tags" Target="../tags/tag275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282.xml"/><Relationship Id="rId1" Type="http://schemas.openxmlformats.org/officeDocument/2006/relationships/tags" Target="../tags/tag274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288.xml"/><Relationship Id="rId7" Type="http://schemas.openxmlformats.org/officeDocument/2006/relationships/tags" Target="../tags/tag287.xml"/><Relationship Id="rId6" Type="http://schemas.openxmlformats.org/officeDocument/2006/relationships/image" Target="../media/image36.png"/><Relationship Id="rId5" Type="http://schemas.openxmlformats.org/officeDocument/2006/relationships/tags" Target="../tags/tag286.xml"/><Relationship Id="rId4" Type="http://schemas.openxmlformats.org/officeDocument/2006/relationships/image" Target="../media/image35.jpeg"/><Relationship Id="rId3" Type="http://schemas.openxmlformats.org/officeDocument/2006/relationships/tags" Target="../tags/tag285.xml"/><Relationship Id="rId2" Type="http://schemas.openxmlformats.org/officeDocument/2006/relationships/tags" Target="../tags/tag284.xml"/><Relationship Id="rId1" Type="http://schemas.openxmlformats.org/officeDocument/2006/relationships/tags" Target="../tags/tag283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tags" Target="../tags/tag297.xml"/><Relationship Id="rId8" Type="http://schemas.openxmlformats.org/officeDocument/2006/relationships/tags" Target="../tags/tag296.xml"/><Relationship Id="rId7" Type="http://schemas.openxmlformats.org/officeDocument/2006/relationships/tags" Target="../tags/tag295.xml"/><Relationship Id="rId6" Type="http://schemas.openxmlformats.org/officeDocument/2006/relationships/tags" Target="../tags/tag294.xml"/><Relationship Id="rId5" Type="http://schemas.openxmlformats.org/officeDocument/2006/relationships/tags" Target="../tags/tag293.xml"/><Relationship Id="rId4" Type="http://schemas.openxmlformats.org/officeDocument/2006/relationships/tags" Target="../tags/tag292.xml"/><Relationship Id="rId3" Type="http://schemas.openxmlformats.org/officeDocument/2006/relationships/tags" Target="../tags/tag291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308.xml"/><Relationship Id="rId20" Type="http://schemas.openxmlformats.org/officeDocument/2006/relationships/image" Target="../media/image37.png"/><Relationship Id="rId2" Type="http://schemas.openxmlformats.org/officeDocument/2006/relationships/tags" Target="../tags/tag290.xml"/><Relationship Id="rId19" Type="http://schemas.openxmlformats.org/officeDocument/2006/relationships/tags" Target="../tags/tag307.xml"/><Relationship Id="rId18" Type="http://schemas.openxmlformats.org/officeDocument/2006/relationships/tags" Target="../tags/tag306.xml"/><Relationship Id="rId17" Type="http://schemas.openxmlformats.org/officeDocument/2006/relationships/tags" Target="../tags/tag305.xml"/><Relationship Id="rId16" Type="http://schemas.openxmlformats.org/officeDocument/2006/relationships/tags" Target="../tags/tag304.xml"/><Relationship Id="rId15" Type="http://schemas.openxmlformats.org/officeDocument/2006/relationships/tags" Target="../tags/tag303.xml"/><Relationship Id="rId14" Type="http://schemas.openxmlformats.org/officeDocument/2006/relationships/tags" Target="../tags/tag302.xml"/><Relationship Id="rId13" Type="http://schemas.openxmlformats.org/officeDocument/2006/relationships/tags" Target="../tags/tag301.xml"/><Relationship Id="rId12" Type="http://schemas.openxmlformats.org/officeDocument/2006/relationships/tags" Target="../tags/tag300.xml"/><Relationship Id="rId11" Type="http://schemas.openxmlformats.org/officeDocument/2006/relationships/tags" Target="../tags/tag299.xml"/><Relationship Id="rId10" Type="http://schemas.openxmlformats.org/officeDocument/2006/relationships/tags" Target="../tags/tag298.xml"/><Relationship Id="rId1" Type="http://schemas.openxmlformats.org/officeDocument/2006/relationships/tags" Target="../tags/tag289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jpeg"/><Relationship Id="rId8" Type="http://schemas.openxmlformats.org/officeDocument/2006/relationships/tags" Target="../tags/tag315.xml"/><Relationship Id="rId7" Type="http://schemas.openxmlformats.org/officeDocument/2006/relationships/tags" Target="../tags/tag314.xml"/><Relationship Id="rId6" Type="http://schemas.openxmlformats.org/officeDocument/2006/relationships/tags" Target="../tags/tag313.xml"/><Relationship Id="rId5" Type="http://schemas.openxmlformats.org/officeDocument/2006/relationships/tags" Target="../tags/tag312.xml"/><Relationship Id="rId4" Type="http://schemas.openxmlformats.org/officeDocument/2006/relationships/image" Target="../media/image38.jpeg"/><Relationship Id="rId3" Type="http://schemas.openxmlformats.org/officeDocument/2006/relationships/tags" Target="../tags/tag311.xml"/><Relationship Id="rId2" Type="http://schemas.openxmlformats.org/officeDocument/2006/relationships/tags" Target="../tags/tag310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317.xml"/><Relationship Id="rId10" Type="http://schemas.openxmlformats.org/officeDocument/2006/relationships/tags" Target="../tags/tag316.xml"/><Relationship Id="rId1" Type="http://schemas.openxmlformats.org/officeDocument/2006/relationships/tags" Target="../tags/tag309.xml"/></Relationships>
</file>

<file path=ppt/slides/_rels/slide3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322.xml"/><Relationship Id="rId5" Type="http://schemas.openxmlformats.org/officeDocument/2006/relationships/image" Target="../media/image40.png"/><Relationship Id="rId4" Type="http://schemas.openxmlformats.org/officeDocument/2006/relationships/tags" Target="../tags/tag321.xml"/><Relationship Id="rId3" Type="http://schemas.openxmlformats.org/officeDocument/2006/relationships/tags" Target="../tags/tag320.xml"/><Relationship Id="rId2" Type="http://schemas.openxmlformats.org/officeDocument/2006/relationships/tags" Target="../tags/tag319.xml"/><Relationship Id="rId1" Type="http://schemas.openxmlformats.org/officeDocument/2006/relationships/tags" Target="../tags/tag318.xml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326.xml"/><Relationship Id="rId3" Type="http://schemas.openxmlformats.org/officeDocument/2006/relationships/tags" Target="../tags/tag325.xml"/><Relationship Id="rId2" Type="http://schemas.openxmlformats.org/officeDocument/2006/relationships/tags" Target="../tags/tag324.xml"/><Relationship Id="rId1" Type="http://schemas.openxmlformats.org/officeDocument/2006/relationships/tags" Target="../tags/tag323.xml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330.xml"/><Relationship Id="rId3" Type="http://schemas.openxmlformats.org/officeDocument/2006/relationships/tags" Target="../tags/tag329.xml"/><Relationship Id="rId2" Type="http://schemas.openxmlformats.org/officeDocument/2006/relationships/tags" Target="../tags/tag328.xml"/><Relationship Id="rId1" Type="http://schemas.openxmlformats.org/officeDocument/2006/relationships/tags" Target="../tags/tag327.xml"/></Relationships>
</file>

<file path=ppt/slides/_rels/slide3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336.xml"/><Relationship Id="rId5" Type="http://schemas.openxmlformats.org/officeDocument/2006/relationships/tags" Target="../tags/tag335.xml"/><Relationship Id="rId4" Type="http://schemas.openxmlformats.org/officeDocument/2006/relationships/tags" Target="../tags/tag334.xml"/><Relationship Id="rId3" Type="http://schemas.openxmlformats.org/officeDocument/2006/relationships/tags" Target="../tags/tag333.xml"/><Relationship Id="rId2" Type="http://schemas.openxmlformats.org/officeDocument/2006/relationships/tags" Target="../tags/tag332.xml"/><Relationship Id="rId1" Type="http://schemas.openxmlformats.org/officeDocument/2006/relationships/tags" Target="../tags/tag33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343.xml"/><Relationship Id="rId6" Type="http://schemas.openxmlformats.org/officeDocument/2006/relationships/tags" Target="../tags/tag342.xml"/><Relationship Id="rId5" Type="http://schemas.openxmlformats.org/officeDocument/2006/relationships/tags" Target="../tags/tag341.xml"/><Relationship Id="rId4" Type="http://schemas.openxmlformats.org/officeDocument/2006/relationships/tags" Target="../tags/tag340.xml"/><Relationship Id="rId3" Type="http://schemas.openxmlformats.org/officeDocument/2006/relationships/tags" Target="../tags/tag339.xml"/><Relationship Id="rId2" Type="http://schemas.openxmlformats.org/officeDocument/2006/relationships/tags" Target="../tags/tag338.xml"/><Relationship Id="rId1" Type="http://schemas.openxmlformats.org/officeDocument/2006/relationships/tags" Target="../tags/tag33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image" Target="../media/image10.png"/><Relationship Id="rId7" Type="http://schemas.openxmlformats.org/officeDocument/2006/relationships/tags" Target="../tags/tag94.xml"/><Relationship Id="rId6" Type="http://schemas.openxmlformats.org/officeDocument/2006/relationships/image" Target="../media/image9.png"/><Relationship Id="rId5" Type="http://schemas.openxmlformats.org/officeDocument/2006/relationships/tags" Target="../tags/tag93.xml"/><Relationship Id="rId4" Type="http://schemas.openxmlformats.org/officeDocument/2006/relationships/image" Target="../media/image8.png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98.xml"/><Relationship Id="rId11" Type="http://schemas.openxmlformats.org/officeDocument/2006/relationships/tags" Target="../tags/tag97.xml"/><Relationship Id="rId10" Type="http://schemas.openxmlformats.org/officeDocument/2006/relationships/tags" Target="../tags/tag96.xml"/><Relationship Id="rId1" Type="http://schemas.openxmlformats.org/officeDocument/2006/relationships/tags" Target="../tags/tag9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image" Target="../media/image11.jpeg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99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8" Type="http://schemas.openxmlformats.org/officeDocument/2006/relationships/tags" Target="../tags/tag112.xml"/><Relationship Id="rId7" Type="http://schemas.openxmlformats.org/officeDocument/2006/relationships/tags" Target="../tags/tag111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image" Target="../media/image13.png"/><Relationship Id="rId3" Type="http://schemas.openxmlformats.org/officeDocument/2006/relationships/tags" Target="../tags/tag108.xml"/><Relationship Id="rId2" Type="http://schemas.openxmlformats.org/officeDocument/2006/relationships/image" Target="../media/image12.png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114.xml"/><Relationship Id="rId11" Type="http://schemas.openxmlformats.org/officeDocument/2006/relationships/image" Target="../media/image15.png"/><Relationship Id="rId10" Type="http://schemas.openxmlformats.org/officeDocument/2006/relationships/image" Target="../media/image14.png"/><Relationship Id="rId1" Type="http://schemas.openxmlformats.org/officeDocument/2006/relationships/tags" Target="../tags/tag10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alphaModFix amt="3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0" y="0"/>
            <a:ext cx="12192635" cy="6858000"/>
          </a:xfrm>
          <a:prstGeom prst="rect">
            <a:avLst/>
          </a:prstGeom>
          <a:gradFill rotWithShape="1">
            <a:gsLst>
              <a:gs pos="0">
                <a:srgbClr val="CEB588">
                  <a:alpha val="48000"/>
                </a:srgbClr>
              </a:gs>
              <a:gs pos="94000">
                <a:srgbClr val="BB972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5" name="Freeform 8111"/>
          <p:cNvSpPr/>
          <p:nvPr/>
        </p:nvSpPr>
        <p:spPr bwMode="auto">
          <a:xfrm>
            <a:off x="6871335" y="1093470"/>
            <a:ext cx="4058920" cy="1089660"/>
          </a:xfrm>
          <a:custGeom>
            <a:avLst/>
            <a:gdLst>
              <a:gd name="T0" fmla="*/ 1897 w 3772"/>
              <a:gd name="T1" fmla="*/ 1339 h 1451"/>
              <a:gd name="T2" fmla="*/ 2254 w 3772"/>
              <a:gd name="T3" fmla="*/ 1348 h 1451"/>
              <a:gd name="T4" fmla="*/ 2377 w 3772"/>
              <a:gd name="T5" fmla="*/ 1303 h 1451"/>
              <a:gd name="T6" fmla="*/ 2305 w 3772"/>
              <a:gd name="T7" fmla="*/ 1260 h 1451"/>
              <a:gd name="T8" fmla="*/ 2670 w 3772"/>
              <a:gd name="T9" fmla="*/ 1272 h 1451"/>
              <a:gd name="T10" fmla="*/ 3306 w 3772"/>
              <a:gd name="T11" fmla="*/ 1283 h 1451"/>
              <a:gd name="T12" fmla="*/ 3051 w 3772"/>
              <a:gd name="T13" fmla="*/ 1313 h 1451"/>
              <a:gd name="T14" fmla="*/ 3237 w 3772"/>
              <a:gd name="T15" fmla="*/ 1351 h 1451"/>
              <a:gd name="T16" fmla="*/ 3352 w 3772"/>
              <a:gd name="T17" fmla="*/ 1271 h 1451"/>
              <a:gd name="T18" fmla="*/ 3255 w 3772"/>
              <a:gd name="T19" fmla="*/ 1223 h 1451"/>
              <a:gd name="T20" fmla="*/ 3472 w 3772"/>
              <a:gd name="T21" fmla="*/ 1221 h 1451"/>
              <a:gd name="T22" fmla="*/ 3400 w 3772"/>
              <a:gd name="T23" fmla="*/ 1186 h 1451"/>
              <a:gd name="T24" fmla="*/ 3366 w 3772"/>
              <a:gd name="T25" fmla="*/ 1165 h 1451"/>
              <a:gd name="T26" fmla="*/ 3270 w 3772"/>
              <a:gd name="T27" fmla="*/ 1116 h 1451"/>
              <a:gd name="T28" fmla="*/ 3314 w 3772"/>
              <a:gd name="T29" fmla="*/ 1057 h 1451"/>
              <a:gd name="T30" fmla="*/ 3200 w 3772"/>
              <a:gd name="T31" fmla="*/ 1018 h 1451"/>
              <a:gd name="T32" fmla="*/ 3143 w 3772"/>
              <a:gd name="T33" fmla="*/ 1007 h 1451"/>
              <a:gd name="T34" fmla="*/ 3183 w 3772"/>
              <a:gd name="T35" fmla="*/ 985 h 1451"/>
              <a:gd name="T36" fmla="*/ 3091 w 3772"/>
              <a:gd name="T37" fmla="*/ 928 h 1451"/>
              <a:gd name="T38" fmla="*/ 3174 w 3772"/>
              <a:gd name="T39" fmla="*/ 880 h 1451"/>
              <a:gd name="T40" fmla="*/ 2959 w 3772"/>
              <a:gd name="T41" fmla="*/ 813 h 1451"/>
              <a:gd name="T42" fmla="*/ 3087 w 3772"/>
              <a:gd name="T43" fmla="*/ 762 h 1451"/>
              <a:gd name="T44" fmla="*/ 3186 w 3772"/>
              <a:gd name="T45" fmla="*/ 705 h 1451"/>
              <a:gd name="T46" fmla="*/ 3377 w 3772"/>
              <a:gd name="T47" fmla="*/ 672 h 1451"/>
              <a:gd name="T48" fmla="*/ 3091 w 3772"/>
              <a:gd name="T49" fmla="*/ 609 h 1451"/>
              <a:gd name="T50" fmla="*/ 3203 w 3772"/>
              <a:gd name="T51" fmla="*/ 565 h 1451"/>
              <a:gd name="T52" fmla="*/ 3114 w 3772"/>
              <a:gd name="T53" fmla="*/ 513 h 1451"/>
              <a:gd name="T54" fmla="*/ 3036 w 3772"/>
              <a:gd name="T55" fmla="*/ 398 h 1451"/>
              <a:gd name="T56" fmla="*/ 3303 w 3772"/>
              <a:gd name="T57" fmla="*/ 335 h 1451"/>
              <a:gd name="T58" fmla="*/ 2326 w 3772"/>
              <a:gd name="T59" fmla="*/ 246 h 1451"/>
              <a:gd name="T60" fmla="*/ 1636 w 3772"/>
              <a:gd name="T61" fmla="*/ 239 h 1451"/>
              <a:gd name="T62" fmla="*/ 1683 w 3772"/>
              <a:gd name="T63" fmla="*/ 184 h 1451"/>
              <a:gd name="T64" fmla="*/ 1444 w 3772"/>
              <a:gd name="T65" fmla="*/ 171 h 1451"/>
              <a:gd name="T66" fmla="*/ 1598 w 3772"/>
              <a:gd name="T67" fmla="*/ 150 h 1451"/>
              <a:gd name="T68" fmla="*/ 1532 w 3772"/>
              <a:gd name="T69" fmla="*/ 115 h 1451"/>
              <a:gd name="T70" fmla="*/ 1431 w 3772"/>
              <a:gd name="T71" fmla="*/ 129 h 1451"/>
              <a:gd name="T72" fmla="*/ 1433 w 3772"/>
              <a:gd name="T73" fmla="*/ 92 h 1451"/>
              <a:gd name="T74" fmla="*/ 1129 w 3772"/>
              <a:gd name="T75" fmla="*/ 114 h 1451"/>
              <a:gd name="T76" fmla="*/ 1313 w 3772"/>
              <a:gd name="T77" fmla="*/ 75 h 1451"/>
              <a:gd name="T78" fmla="*/ 1510 w 3772"/>
              <a:gd name="T79" fmla="*/ 1 h 1451"/>
              <a:gd name="T80" fmla="*/ 1184 w 3772"/>
              <a:gd name="T81" fmla="*/ 93 h 1451"/>
              <a:gd name="T82" fmla="*/ 842 w 3772"/>
              <a:gd name="T83" fmla="*/ 83 h 1451"/>
              <a:gd name="T84" fmla="*/ 788 w 3772"/>
              <a:gd name="T85" fmla="*/ 127 h 1451"/>
              <a:gd name="T86" fmla="*/ 791 w 3772"/>
              <a:gd name="T87" fmla="*/ 173 h 1451"/>
              <a:gd name="T88" fmla="*/ 625 w 3772"/>
              <a:gd name="T89" fmla="*/ 228 h 1451"/>
              <a:gd name="T90" fmla="*/ 490 w 3772"/>
              <a:gd name="T91" fmla="*/ 241 h 1451"/>
              <a:gd name="T92" fmla="*/ 298 w 3772"/>
              <a:gd name="T93" fmla="*/ 324 h 1451"/>
              <a:gd name="T94" fmla="*/ 293 w 3772"/>
              <a:gd name="T95" fmla="*/ 380 h 1451"/>
              <a:gd name="T96" fmla="*/ 192 w 3772"/>
              <a:gd name="T97" fmla="*/ 461 h 1451"/>
              <a:gd name="T98" fmla="*/ 222 w 3772"/>
              <a:gd name="T99" fmla="*/ 509 h 1451"/>
              <a:gd name="T100" fmla="*/ 139 w 3772"/>
              <a:gd name="T101" fmla="*/ 815 h 1451"/>
              <a:gd name="T102" fmla="*/ 141 w 3772"/>
              <a:gd name="T103" fmla="*/ 919 h 1451"/>
              <a:gd name="T104" fmla="*/ 204 w 3772"/>
              <a:gd name="T105" fmla="*/ 1052 h 1451"/>
              <a:gd name="T106" fmla="*/ 308 w 3772"/>
              <a:gd name="T107" fmla="*/ 1133 h 1451"/>
              <a:gd name="T108" fmla="*/ 389 w 3772"/>
              <a:gd name="T109" fmla="*/ 1160 h 1451"/>
              <a:gd name="T110" fmla="*/ 386 w 3772"/>
              <a:gd name="T111" fmla="*/ 1238 h 1451"/>
              <a:gd name="T112" fmla="*/ 918 w 3772"/>
              <a:gd name="T113" fmla="*/ 1373 h 1451"/>
              <a:gd name="T114" fmla="*/ 956 w 3772"/>
              <a:gd name="T115" fmla="*/ 1335 h 1451"/>
              <a:gd name="T116" fmla="*/ 1199 w 3772"/>
              <a:gd name="T117" fmla="*/ 1351 h 1451"/>
              <a:gd name="T118" fmla="*/ 1354 w 3772"/>
              <a:gd name="T119" fmla="*/ 1333 h 1451"/>
              <a:gd name="T120" fmla="*/ 1290 w 3772"/>
              <a:gd name="T121" fmla="*/ 1354 h 1451"/>
              <a:gd name="T122" fmla="*/ 1533 w 3772"/>
              <a:gd name="T123" fmla="*/ 1379 h 1451"/>
              <a:gd name="T124" fmla="*/ 1661 w 3772"/>
              <a:gd name="T125" fmla="*/ 1383 h 1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772" h="1451">
                <a:moveTo>
                  <a:pt x="1883" y="1394"/>
                </a:moveTo>
                <a:cubicBezTo>
                  <a:pt x="1910" y="1393"/>
                  <a:pt x="1928" y="1390"/>
                  <a:pt x="1922" y="1389"/>
                </a:cubicBezTo>
                <a:cubicBezTo>
                  <a:pt x="1913" y="1387"/>
                  <a:pt x="1913" y="1387"/>
                  <a:pt x="1921" y="1386"/>
                </a:cubicBezTo>
                <a:cubicBezTo>
                  <a:pt x="1927" y="1386"/>
                  <a:pt x="1928" y="1385"/>
                  <a:pt x="1925" y="1382"/>
                </a:cubicBezTo>
                <a:cubicBezTo>
                  <a:pt x="1922" y="1380"/>
                  <a:pt x="1927" y="1379"/>
                  <a:pt x="1944" y="1378"/>
                </a:cubicBezTo>
                <a:cubicBezTo>
                  <a:pt x="2003" y="1376"/>
                  <a:pt x="2075" y="1370"/>
                  <a:pt x="2068" y="1368"/>
                </a:cubicBezTo>
                <a:cubicBezTo>
                  <a:pt x="2063" y="1367"/>
                  <a:pt x="2045" y="1368"/>
                  <a:pt x="2028" y="1369"/>
                </a:cubicBezTo>
                <a:cubicBezTo>
                  <a:pt x="1992" y="1373"/>
                  <a:pt x="1932" y="1370"/>
                  <a:pt x="1930" y="1365"/>
                </a:cubicBezTo>
                <a:cubicBezTo>
                  <a:pt x="1929" y="1363"/>
                  <a:pt x="1916" y="1362"/>
                  <a:pt x="1897" y="1363"/>
                </a:cubicBezTo>
                <a:cubicBezTo>
                  <a:pt x="1870" y="1364"/>
                  <a:pt x="1867" y="1363"/>
                  <a:pt x="1880" y="1361"/>
                </a:cubicBezTo>
                <a:cubicBezTo>
                  <a:pt x="1900" y="1356"/>
                  <a:pt x="1943" y="1354"/>
                  <a:pt x="1960" y="1356"/>
                </a:cubicBezTo>
                <a:cubicBezTo>
                  <a:pt x="1998" y="1362"/>
                  <a:pt x="2015" y="1364"/>
                  <a:pt x="2019" y="1363"/>
                </a:cubicBezTo>
                <a:cubicBezTo>
                  <a:pt x="2022" y="1362"/>
                  <a:pt x="2014" y="1360"/>
                  <a:pt x="2002" y="1359"/>
                </a:cubicBezTo>
                <a:cubicBezTo>
                  <a:pt x="1989" y="1357"/>
                  <a:pt x="1969" y="1354"/>
                  <a:pt x="1957" y="1352"/>
                </a:cubicBezTo>
                <a:cubicBezTo>
                  <a:pt x="1945" y="1349"/>
                  <a:pt x="1928" y="1348"/>
                  <a:pt x="1920" y="1347"/>
                </a:cubicBezTo>
                <a:cubicBezTo>
                  <a:pt x="1907" y="1347"/>
                  <a:pt x="1889" y="1340"/>
                  <a:pt x="1897" y="1339"/>
                </a:cubicBezTo>
                <a:cubicBezTo>
                  <a:pt x="1914" y="1336"/>
                  <a:pt x="1964" y="1337"/>
                  <a:pt x="1970" y="1340"/>
                </a:cubicBezTo>
                <a:cubicBezTo>
                  <a:pt x="1975" y="1342"/>
                  <a:pt x="1987" y="1346"/>
                  <a:pt x="1997" y="1347"/>
                </a:cubicBezTo>
                <a:cubicBezTo>
                  <a:pt x="2007" y="1349"/>
                  <a:pt x="2020" y="1352"/>
                  <a:pt x="2027" y="1353"/>
                </a:cubicBezTo>
                <a:cubicBezTo>
                  <a:pt x="2041" y="1356"/>
                  <a:pt x="2130" y="1364"/>
                  <a:pt x="2162" y="1365"/>
                </a:cubicBezTo>
                <a:cubicBezTo>
                  <a:pt x="2189" y="1366"/>
                  <a:pt x="2198" y="1365"/>
                  <a:pt x="2200" y="1363"/>
                </a:cubicBezTo>
                <a:cubicBezTo>
                  <a:pt x="2201" y="1362"/>
                  <a:pt x="2198" y="1361"/>
                  <a:pt x="2193" y="1362"/>
                </a:cubicBezTo>
                <a:cubicBezTo>
                  <a:pt x="2180" y="1363"/>
                  <a:pt x="2167" y="1360"/>
                  <a:pt x="2160" y="1355"/>
                </a:cubicBezTo>
                <a:cubicBezTo>
                  <a:pt x="2155" y="1351"/>
                  <a:pt x="2153" y="1351"/>
                  <a:pt x="2153" y="1354"/>
                </a:cubicBezTo>
                <a:cubicBezTo>
                  <a:pt x="2153" y="1357"/>
                  <a:pt x="2149" y="1357"/>
                  <a:pt x="2139" y="1356"/>
                </a:cubicBezTo>
                <a:cubicBezTo>
                  <a:pt x="2131" y="1355"/>
                  <a:pt x="2123" y="1354"/>
                  <a:pt x="2120" y="1354"/>
                </a:cubicBezTo>
                <a:cubicBezTo>
                  <a:pt x="2117" y="1355"/>
                  <a:pt x="2116" y="1353"/>
                  <a:pt x="2117" y="1350"/>
                </a:cubicBezTo>
                <a:cubicBezTo>
                  <a:pt x="2117" y="1346"/>
                  <a:pt x="2124" y="1345"/>
                  <a:pt x="2150" y="1345"/>
                </a:cubicBezTo>
                <a:cubicBezTo>
                  <a:pt x="2167" y="1345"/>
                  <a:pt x="2186" y="1346"/>
                  <a:pt x="2191" y="1346"/>
                </a:cubicBezTo>
                <a:cubicBezTo>
                  <a:pt x="2198" y="1347"/>
                  <a:pt x="2200" y="1347"/>
                  <a:pt x="2197" y="1344"/>
                </a:cubicBezTo>
                <a:cubicBezTo>
                  <a:pt x="2191" y="1340"/>
                  <a:pt x="2207" y="1339"/>
                  <a:pt x="2218" y="1343"/>
                </a:cubicBezTo>
                <a:cubicBezTo>
                  <a:pt x="2222" y="1345"/>
                  <a:pt x="2238" y="1347"/>
                  <a:pt x="2254" y="1348"/>
                </a:cubicBezTo>
                <a:cubicBezTo>
                  <a:pt x="2270" y="1349"/>
                  <a:pt x="2318" y="1352"/>
                  <a:pt x="2361" y="1354"/>
                </a:cubicBezTo>
                <a:cubicBezTo>
                  <a:pt x="2464" y="1360"/>
                  <a:pt x="2510" y="1362"/>
                  <a:pt x="2532" y="1361"/>
                </a:cubicBezTo>
                <a:cubicBezTo>
                  <a:pt x="2561" y="1359"/>
                  <a:pt x="2539" y="1355"/>
                  <a:pt x="2495" y="1354"/>
                </a:cubicBezTo>
                <a:cubicBezTo>
                  <a:pt x="2474" y="1354"/>
                  <a:pt x="2458" y="1353"/>
                  <a:pt x="2458" y="1352"/>
                </a:cubicBezTo>
                <a:cubicBezTo>
                  <a:pt x="2459" y="1351"/>
                  <a:pt x="2477" y="1349"/>
                  <a:pt x="2497" y="1348"/>
                </a:cubicBezTo>
                <a:cubicBezTo>
                  <a:pt x="2529" y="1347"/>
                  <a:pt x="2533" y="1346"/>
                  <a:pt x="2525" y="1343"/>
                </a:cubicBezTo>
                <a:cubicBezTo>
                  <a:pt x="2510" y="1338"/>
                  <a:pt x="2507" y="1335"/>
                  <a:pt x="2511" y="1331"/>
                </a:cubicBezTo>
                <a:cubicBezTo>
                  <a:pt x="2514" y="1329"/>
                  <a:pt x="2511" y="1328"/>
                  <a:pt x="2504" y="1328"/>
                </a:cubicBezTo>
                <a:cubicBezTo>
                  <a:pt x="2498" y="1328"/>
                  <a:pt x="2488" y="1327"/>
                  <a:pt x="2482" y="1326"/>
                </a:cubicBezTo>
                <a:cubicBezTo>
                  <a:pt x="2476" y="1324"/>
                  <a:pt x="2453" y="1322"/>
                  <a:pt x="2431" y="1321"/>
                </a:cubicBezTo>
                <a:cubicBezTo>
                  <a:pt x="2409" y="1321"/>
                  <a:pt x="2389" y="1319"/>
                  <a:pt x="2387" y="1318"/>
                </a:cubicBezTo>
                <a:cubicBezTo>
                  <a:pt x="2385" y="1317"/>
                  <a:pt x="2377" y="1317"/>
                  <a:pt x="2371" y="1318"/>
                </a:cubicBezTo>
                <a:cubicBezTo>
                  <a:pt x="2364" y="1318"/>
                  <a:pt x="2359" y="1318"/>
                  <a:pt x="2360" y="1316"/>
                </a:cubicBezTo>
                <a:cubicBezTo>
                  <a:pt x="2363" y="1312"/>
                  <a:pt x="2435" y="1305"/>
                  <a:pt x="2447" y="1307"/>
                </a:cubicBezTo>
                <a:cubicBezTo>
                  <a:pt x="2453" y="1309"/>
                  <a:pt x="2460" y="1308"/>
                  <a:pt x="2464" y="1306"/>
                </a:cubicBezTo>
                <a:cubicBezTo>
                  <a:pt x="2473" y="1302"/>
                  <a:pt x="2427" y="1300"/>
                  <a:pt x="2377" y="1303"/>
                </a:cubicBezTo>
                <a:cubicBezTo>
                  <a:pt x="2317" y="1307"/>
                  <a:pt x="2225" y="1308"/>
                  <a:pt x="2226" y="1304"/>
                </a:cubicBezTo>
                <a:cubicBezTo>
                  <a:pt x="2227" y="1303"/>
                  <a:pt x="2237" y="1301"/>
                  <a:pt x="2247" y="1300"/>
                </a:cubicBezTo>
                <a:cubicBezTo>
                  <a:pt x="2261" y="1299"/>
                  <a:pt x="2266" y="1298"/>
                  <a:pt x="2262" y="1296"/>
                </a:cubicBezTo>
                <a:cubicBezTo>
                  <a:pt x="2260" y="1294"/>
                  <a:pt x="2254" y="1293"/>
                  <a:pt x="2250" y="1294"/>
                </a:cubicBezTo>
                <a:cubicBezTo>
                  <a:pt x="2212" y="1296"/>
                  <a:pt x="2183" y="1296"/>
                  <a:pt x="2183" y="1294"/>
                </a:cubicBezTo>
                <a:cubicBezTo>
                  <a:pt x="2183" y="1292"/>
                  <a:pt x="2170" y="1290"/>
                  <a:pt x="2155" y="1290"/>
                </a:cubicBezTo>
                <a:cubicBezTo>
                  <a:pt x="2139" y="1289"/>
                  <a:pt x="2120" y="1289"/>
                  <a:pt x="2112" y="1288"/>
                </a:cubicBezTo>
                <a:cubicBezTo>
                  <a:pt x="2103" y="1288"/>
                  <a:pt x="2073" y="1287"/>
                  <a:pt x="2045" y="1287"/>
                </a:cubicBezTo>
                <a:cubicBezTo>
                  <a:pt x="2016" y="1286"/>
                  <a:pt x="1978" y="1285"/>
                  <a:pt x="1960" y="1284"/>
                </a:cubicBezTo>
                <a:cubicBezTo>
                  <a:pt x="1941" y="1284"/>
                  <a:pt x="1909" y="1283"/>
                  <a:pt x="1888" y="1283"/>
                </a:cubicBezTo>
                <a:cubicBezTo>
                  <a:pt x="1867" y="1283"/>
                  <a:pt x="1848" y="1281"/>
                  <a:pt x="1846" y="1279"/>
                </a:cubicBezTo>
                <a:cubicBezTo>
                  <a:pt x="1843" y="1277"/>
                  <a:pt x="1852" y="1276"/>
                  <a:pt x="1872" y="1277"/>
                </a:cubicBezTo>
                <a:cubicBezTo>
                  <a:pt x="1888" y="1277"/>
                  <a:pt x="1941" y="1276"/>
                  <a:pt x="1988" y="1275"/>
                </a:cubicBezTo>
                <a:cubicBezTo>
                  <a:pt x="2059" y="1273"/>
                  <a:pt x="2076" y="1272"/>
                  <a:pt x="2084" y="1267"/>
                </a:cubicBezTo>
                <a:cubicBezTo>
                  <a:pt x="2093" y="1262"/>
                  <a:pt x="2181" y="1256"/>
                  <a:pt x="2227" y="1258"/>
                </a:cubicBezTo>
                <a:cubicBezTo>
                  <a:pt x="2239" y="1258"/>
                  <a:pt x="2274" y="1259"/>
                  <a:pt x="2305" y="1260"/>
                </a:cubicBezTo>
                <a:cubicBezTo>
                  <a:pt x="2348" y="1261"/>
                  <a:pt x="2362" y="1262"/>
                  <a:pt x="2366" y="1266"/>
                </a:cubicBezTo>
                <a:cubicBezTo>
                  <a:pt x="2370" y="1269"/>
                  <a:pt x="2372" y="1270"/>
                  <a:pt x="2373" y="1267"/>
                </a:cubicBezTo>
                <a:cubicBezTo>
                  <a:pt x="2375" y="1263"/>
                  <a:pt x="2393" y="1258"/>
                  <a:pt x="2391" y="1262"/>
                </a:cubicBezTo>
                <a:cubicBezTo>
                  <a:pt x="2390" y="1264"/>
                  <a:pt x="2396" y="1265"/>
                  <a:pt x="2403" y="1265"/>
                </a:cubicBezTo>
                <a:cubicBezTo>
                  <a:pt x="2411" y="1264"/>
                  <a:pt x="2417" y="1262"/>
                  <a:pt x="2418" y="1260"/>
                </a:cubicBezTo>
                <a:cubicBezTo>
                  <a:pt x="2418" y="1256"/>
                  <a:pt x="2420" y="1256"/>
                  <a:pt x="2425" y="1259"/>
                </a:cubicBezTo>
                <a:cubicBezTo>
                  <a:pt x="2432" y="1263"/>
                  <a:pt x="2432" y="1263"/>
                  <a:pt x="2432" y="1263"/>
                </a:cubicBezTo>
                <a:cubicBezTo>
                  <a:pt x="2425" y="1263"/>
                  <a:pt x="2425" y="1263"/>
                  <a:pt x="2425" y="1263"/>
                </a:cubicBezTo>
                <a:cubicBezTo>
                  <a:pt x="2422" y="1264"/>
                  <a:pt x="2416" y="1266"/>
                  <a:pt x="2413" y="1267"/>
                </a:cubicBezTo>
                <a:cubicBezTo>
                  <a:pt x="2410" y="1270"/>
                  <a:pt x="2419" y="1270"/>
                  <a:pt x="2439" y="1269"/>
                </a:cubicBezTo>
                <a:cubicBezTo>
                  <a:pt x="2457" y="1269"/>
                  <a:pt x="2469" y="1267"/>
                  <a:pt x="2468" y="1265"/>
                </a:cubicBezTo>
                <a:cubicBezTo>
                  <a:pt x="2466" y="1261"/>
                  <a:pt x="2495" y="1262"/>
                  <a:pt x="2503" y="1266"/>
                </a:cubicBezTo>
                <a:cubicBezTo>
                  <a:pt x="2507" y="1268"/>
                  <a:pt x="2531" y="1269"/>
                  <a:pt x="2558" y="1269"/>
                </a:cubicBezTo>
                <a:cubicBezTo>
                  <a:pt x="2629" y="1268"/>
                  <a:pt x="2672" y="1270"/>
                  <a:pt x="2660" y="1272"/>
                </a:cubicBezTo>
                <a:cubicBezTo>
                  <a:pt x="2649" y="1273"/>
                  <a:pt x="2649" y="1273"/>
                  <a:pt x="2658" y="1274"/>
                </a:cubicBezTo>
                <a:cubicBezTo>
                  <a:pt x="2663" y="1275"/>
                  <a:pt x="2669" y="1274"/>
                  <a:pt x="2670" y="1272"/>
                </a:cubicBezTo>
                <a:cubicBezTo>
                  <a:pt x="2672" y="1270"/>
                  <a:pt x="2688" y="1269"/>
                  <a:pt x="2706" y="1269"/>
                </a:cubicBezTo>
                <a:cubicBezTo>
                  <a:pt x="2739" y="1269"/>
                  <a:pt x="2739" y="1269"/>
                  <a:pt x="2739" y="1269"/>
                </a:cubicBezTo>
                <a:cubicBezTo>
                  <a:pt x="2717" y="1272"/>
                  <a:pt x="2717" y="1272"/>
                  <a:pt x="2717" y="1272"/>
                </a:cubicBezTo>
                <a:cubicBezTo>
                  <a:pt x="2703" y="1274"/>
                  <a:pt x="2712" y="1275"/>
                  <a:pt x="2746" y="1273"/>
                </a:cubicBezTo>
                <a:cubicBezTo>
                  <a:pt x="2777" y="1272"/>
                  <a:pt x="2793" y="1270"/>
                  <a:pt x="2788" y="1268"/>
                </a:cubicBezTo>
                <a:cubicBezTo>
                  <a:pt x="2782" y="1267"/>
                  <a:pt x="2785" y="1266"/>
                  <a:pt x="2796" y="1267"/>
                </a:cubicBezTo>
                <a:cubicBezTo>
                  <a:pt x="2806" y="1267"/>
                  <a:pt x="2835" y="1267"/>
                  <a:pt x="2862" y="1267"/>
                </a:cubicBezTo>
                <a:cubicBezTo>
                  <a:pt x="2956" y="1265"/>
                  <a:pt x="2974" y="1265"/>
                  <a:pt x="2992" y="1267"/>
                </a:cubicBezTo>
                <a:cubicBezTo>
                  <a:pt x="3002" y="1269"/>
                  <a:pt x="3013" y="1270"/>
                  <a:pt x="3016" y="1270"/>
                </a:cubicBezTo>
                <a:cubicBezTo>
                  <a:pt x="3019" y="1269"/>
                  <a:pt x="3029" y="1271"/>
                  <a:pt x="3038" y="1272"/>
                </a:cubicBezTo>
                <a:cubicBezTo>
                  <a:pt x="3047" y="1274"/>
                  <a:pt x="3064" y="1276"/>
                  <a:pt x="3075" y="1276"/>
                </a:cubicBezTo>
                <a:cubicBezTo>
                  <a:pt x="3086" y="1277"/>
                  <a:pt x="3096" y="1278"/>
                  <a:pt x="3097" y="1279"/>
                </a:cubicBezTo>
                <a:cubicBezTo>
                  <a:pt x="3101" y="1281"/>
                  <a:pt x="3170" y="1286"/>
                  <a:pt x="3208" y="1286"/>
                </a:cubicBezTo>
                <a:cubicBezTo>
                  <a:pt x="3228" y="1286"/>
                  <a:pt x="3245" y="1288"/>
                  <a:pt x="3247" y="1289"/>
                </a:cubicBezTo>
                <a:cubicBezTo>
                  <a:pt x="3252" y="1293"/>
                  <a:pt x="3300" y="1293"/>
                  <a:pt x="3299" y="1289"/>
                </a:cubicBezTo>
                <a:cubicBezTo>
                  <a:pt x="3299" y="1286"/>
                  <a:pt x="3302" y="1284"/>
                  <a:pt x="3306" y="1283"/>
                </a:cubicBezTo>
                <a:cubicBezTo>
                  <a:pt x="3314" y="1282"/>
                  <a:pt x="3314" y="1282"/>
                  <a:pt x="3314" y="1282"/>
                </a:cubicBezTo>
                <a:cubicBezTo>
                  <a:pt x="3306" y="1294"/>
                  <a:pt x="3306" y="1294"/>
                  <a:pt x="3306" y="1294"/>
                </a:cubicBezTo>
                <a:cubicBezTo>
                  <a:pt x="3291" y="1315"/>
                  <a:pt x="3286" y="1317"/>
                  <a:pt x="3254" y="1318"/>
                </a:cubicBezTo>
                <a:cubicBezTo>
                  <a:pt x="3220" y="1318"/>
                  <a:pt x="3145" y="1315"/>
                  <a:pt x="3142" y="1313"/>
                </a:cubicBezTo>
                <a:cubicBezTo>
                  <a:pt x="3141" y="1312"/>
                  <a:pt x="3131" y="1312"/>
                  <a:pt x="3120" y="1311"/>
                </a:cubicBezTo>
                <a:cubicBezTo>
                  <a:pt x="3109" y="1311"/>
                  <a:pt x="3092" y="1311"/>
                  <a:pt x="3083" y="1310"/>
                </a:cubicBezTo>
                <a:cubicBezTo>
                  <a:pt x="3074" y="1309"/>
                  <a:pt x="3061" y="1308"/>
                  <a:pt x="3055" y="1308"/>
                </a:cubicBezTo>
                <a:cubicBezTo>
                  <a:pt x="3048" y="1307"/>
                  <a:pt x="3035" y="1306"/>
                  <a:pt x="3026" y="1306"/>
                </a:cubicBezTo>
                <a:cubicBezTo>
                  <a:pt x="2979" y="1303"/>
                  <a:pt x="2909" y="1302"/>
                  <a:pt x="2897" y="1305"/>
                </a:cubicBezTo>
                <a:cubicBezTo>
                  <a:pt x="2890" y="1306"/>
                  <a:pt x="2881" y="1306"/>
                  <a:pt x="2878" y="1305"/>
                </a:cubicBezTo>
                <a:cubicBezTo>
                  <a:pt x="2874" y="1303"/>
                  <a:pt x="2857" y="1303"/>
                  <a:pt x="2840" y="1305"/>
                </a:cubicBezTo>
                <a:cubicBezTo>
                  <a:pt x="2823" y="1307"/>
                  <a:pt x="2805" y="1307"/>
                  <a:pt x="2798" y="1306"/>
                </a:cubicBezTo>
                <a:cubicBezTo>
                  <a:pt x="2792" y="1305"/>
                  <a:pt x="2765" y="1304"/>
                  <a:pt x="2737" y="1304"/>
                </a:cubicBezTo>
                <a:cubicBezTo>
                  <a:pt x="2704" y="1305"/>
                  <a:pt x="2694" y="1306"/>
                  <a:pt x="2708" y="1307"/>
                </a:cubicBezTo>
                <a:cubicBezTo>
                  <a:pt x="2754" y="1310"/>
                  <a:pt x="2831" y="1311"/>
                  <a:pt x="2889" y="1309"/>
                </a:cubicBezTo>
                <a:cubicBezTo>
                  <a:pt x="2945" y="1308"/>
                  <a:pt x="2983" y="1309"/>
                  <a:pt x="3051" y="1313"/>
                </a:cubicBezTo>
                <a:cubicBezTo>
                  <a:pt x="3066" y="1314"/>
                  <a:pt x="3082" y="1315"/>
                  <a:pt x="3087" y="1315"/>
                </a:cubicBezTo>
                <a:cubicBezTo>
                  <a:pt x="3092" y="1314"/>
                  <a:pt x="3097" y="1316"/>
                  <a:pt x="3098" y="1318"/>
                </a:cubicBezTo>
                <a:cubicBezTo>
                  <a:pt x="3099" y="1321"/>
                  <a:pt x="3094" y="1321"/>
                  <a:pt x="3080" y="1321"/>
                </a:cubicBezTo>
                <a:cubicBezTo>
                  <a:pt x="3068" y="1320"/>
                  <a:pt x="3044" y="1320"/>
                  <a:pt x="3025" y="1320"/>
                </a:cubicBezTo>
                <a:cubicBezTo>
                  <a:pt x="2985" y="1320"/>
                  <a:pt x="3003" y="1324"/>
                  <a:pt x="3051" y="1325"/>
                </a:cubicBezTo>
                <a:cubicBezTo>
                  <a:pt x="3079" y="1326"/>
                  <a:pt x="3085" y="1329"/>
                  <a:pt x="3070" y="1334"/>
                </a:cubicBezTo>
                <a:cubicBezTo>
                  <a:pt x="3066" y="1335"/>
                  <a:pt x="3070" y="1335"/>
                  <a:pt x="3078" y="1334"/>
                </a:cubicBezTo>
                <a:cubicBezTo>
                  <a:pt x="3086" y="1332"/>
                  <a:pt x="3099" y="1330"/>
                  <a:pt x="3106" y="1329"/>
                </a:cubicBezTo>
                <a:cubicBezTo>
                  <a:pt x="3120" y="1327"/>
                  <a:pt x="3126" y="1323"/>
                  <a:pt x="3115" y="1323"/>
                </a:cubicBezTo>
                <a:cubicBezTo>
                  <a:pt x="3110" y="1324"/>
                  <a:pt x="3109" y="1323"/>
                  <a:pt x="3113" y="1320"/>
                </a:cubicBezTo>
                <a:cubicBezTo>
                  <a:pt x="3118" y="1316"/>
                  <a:pt x="3150" y="1317"/>
                  <a:pt x="3216" y="1322"/>
                </a:cubicBezTo>
                <a:cubicBezTo>
                  <a:pt x="3240" y="1324"/>
                  <a:pt x="3244" y="1325"/>
                  <a:pt x="3245" y="1331"/>
                </a:cubicBezTo>
                <a:cubicBezTo>
                  <a:pt x="3245" y="1340"/>
                  <a:pt x="3235" y="1346"/>
                  <a:pt x="3224" y="1344"/>
                </a:cubicBezTo>
                <a:cubicBezTo>
                  <a:pt x="3219" y="1343"/>
                  <a:pt x="3215" y="1344"/>
                  <a:pt x="3215" y="1346"/>
                </a:cubicBezTo>
                <a:cubicBezTo>
                  <a:pt x="3215" y="1348"/>
                  <a:pt x="3219" y="1349"/>
                  <a:pt x="3224" y="1349"/>
                </a:cubicBezTo>
                <a:cubicBezTo>
                  <a:pt x="3229" y="1349"/>
                  <a:pt x="3235" y="1350"/>
                  <a:pt x="3237" y="1351"/>
                </a:cubicBezTo>
                <a:cubicBezTo>
                  <a:pt x="3242" y="1355"/>
                  <a:pt x="3263" y="1348"/>
                  <a:pt x="3280" y="1337"/>
                </a:cubicBezTo>
                <a:cubicBezTo>
                  <a:pt x="3293" y="1327"/>
                  <a:pt x="3295" y="1327"/>
                  <a:pt x="3321" y="1328"/>
                </a:cubicBezTo>
                <a:cubicBezTo>
                  <a:pt x="3335" y="1329"/>
                  <a:pt x="3352" y="1330"/>
                  <a:pt x="3357" y="1329"/>
                </a:cubicBezTo>
                <a:cubicBezTo>
                  <a:pt x="3365" y="1329"/>
                  <a:pt x="3367" y="1331"/>
                  <a:pt x="3367" y="1334"/>
                </a:cubicBezTo>
                <a:cubicBezTo>
                  <a:pt x="3366" y="1336"/>
                  <a:pt x="3366" y="1338"/>
                  <a:pt x="3368" y="1338"/>
                </a:cubicBezTo>
                <a:cubicBezTo>
                  <a:pt x="3383" y="1339"/>
                  <a:pt x="3445" y="1335"/>
                  <a:pt x="3451" y="1333"/>
                </a:cubicBezTo>
                <a:cubicBezTo>
                  <a:pt x="3457" y="1331"/>
                  <a:pt x="3449" y="1331"/>
                  <a:pt x="3429" y="1331"/>
                </a:cubicBezTo>
                <a:cubicBezTo>
                  <a:pt x="3411" y="1332"/>
                  <a:pt x="3402" y="1331"/>
                  <a:pt x="3407" y="1329"/>
                </a:cubicBezTo>
                <a:cubicBezTo>
                  <a:pt x="3414" y="1327"/>
                  <a:pt x="3413" y="1326"/>
                  <a:pt x="3398" y="1325"/>
                </a:cubicBezTo>
                <a:cubicBezTo>
                  <a:pt x="3388" y="1324"/>
                  <a:pt x="3371" y="1324"/>
                  <a:pt x="3359" y="1324"/>
                </a:cubicBezTo>
                <a:cubicBezTo>
                  <a:pt x="3337" y="1325"/>
                  <a:pt x="3332" y="1323"/>
                  <a:pt x="3337" y="1318"/>
                </a:cubicBezTo>
                <a:cubicBezTo>
                  <a:pt x="3340" y="1316"/>
                  <a:pt x="3336" y="1316"/>
                  <a:pt x="3328" y="1318"/>
                </a:cubicBezTo>
                <a:cubicBezTo>
                  <a:pt x="3322" y="1319"/>
                  <a:pt x="3314" y="1319"/>
                  <a:pt x="3311" y="1318"/>
                </a:cubicBezTo>
                <a:cubicBezTo>
                  <a:pt x="3307" y="1315"/>
                  <a:pt x="3308" y="1312"/>
                  <a:pt x="3320" y="1292"/>
                </a:cubicBezTo>
                <a:cubicBezTo>
                  <a:pt x="3333" y="1270"/>
                  <a:pt x="3333" y="1270"/>
                  <a:pt x="3333" y="1270"/>
                </a:cubicBezTo>
                <a:cubicBezTo>
                  <a:pt x="3352" y="1271"/>
                  <a:pt x="3352" y="1271"/>
                  <a:pt x="3352" y="1271"/>
                </a:cubicBezTo>
                <a:cubicBezTo>
                  <a:pt x="3370" y="1272"/>
                  <a:pt x="3371" y="1272"/>
                  <a:pt x="3361" y="1268"/>
                </a:cubicBezTo>
                <a:cubicBezTo>
                  <a:pt x="3350" y="1265"/>
                  <a:pt x="3350" y="1265"/>
                  <a:pt x="3350" y="1265"/>
                </a:cubicBezTo>
                <a:cubicBezTo>
                  <a:pt x="3361" y="1259"/>
                  <a:pt x="3361" y="1259"/>
                  <a:pt x="3361" y="1259"/>
                </a:cubicBezTo>
                <a:cubicBezTo>
                  <a:pt x="3373" y="1254"/>
                  <a:pt x="3375" y="1250"/>
                  <a:pt x="3367" y="1247"/>
                </a:cubicBezTo>
                <a:cubicBezTo>
                  <a:pt x="3359" y="1245"/>
                  <a:pt x="3451" y="1247"/>
                  <a:pt x="3464" y="1249"/>
                </a:cubicBezTo>
                <a:cubicBezTo>
                  <a:pt x="3470" y="1250"/>
                  <a:pt x="3473" y="1249"/>
                  <a:pt x="3473" y="1247"/>
                </a:cubicBezTo>
                <a:cubicBezTo>
                  <a:pt x="3473" y="1245"/>
                  <a:pt x="3468" y="1243"/>
                  <a:pt x="3463" y="1243"/>
                </a:cubicBezTo>
                <a:cubicBezTo>
                  <a:pt x="3457" y="1243"/>
                  <a:pt x="3451" y="1243"/>
                  <a:pt x="3448" y="1242"/>
                </a:cubicBezTo>
                <a:cubicBezTo>
                  <a:pt x="3446" y="1242"/>
                  <a:pt x="3429" y="1242"/>
                  <a:pt x="3411" y="1241"/>
                </a:cubicBezTo>
                <a:cubicBezTo>
                  <a:pt x="3384" y="1240"/>
                  <a:pt x="3377" y="1239"/>
                  <a:pt x="3377" y="1235"/>
                </a:cubicBezTo>
                <a:cubicBezTo>
                  <a:pt x="3377" y="1232"/>
                  <a:pt x="3375" y="1231"/>
                  <a:pt x="3370" y="1233"/>
                </a:cubicBezTo>
                <a:cubicBezTo>
                  <a:pt x="3364" y="1236"/>
                  <a:pt x="3364" y="1236"/>
                  <a:pt x="3348" y="1234"/>
                </a:cubicBezTo>
                <a:cubicBezTo>
                  <a:pt x="3333" y="1232"/>
                  <a:pt x="3300" y="1232"/>
                  <a:pt x="3276" y="1233"/>
                </a:cubicBezTo>
                <a:cubicBezTo>
                  <a:pt x="3263" y="1233"/>
                  <a:pt x="3256" y="1232"/>
                  <a:pt x="3257" y="1230"/>
                </a:cubicBezTo>
                <a:cubicBezTo>
                  <a:pt x="3258" y="1228"/>
                  <a:pt x="3257" y="1227"/>
                  <a:pt x="3254" y="1227"/>
                </a:cubicBezTo>
                <a:cubicBezTo>
                  <a:pt x="3250" y="1227"/>
                  <a:pt x="3250" y="1226"/>
                  <a:pt x="3255" y="1223"/>
                </a:cubicBezTo>
                <a:cubicBezTo>
                  <a:pt x="3259" y="1221"/>
                  <a:pt x="3275" y="1220"/>
                  <a:pt x="3299" y="1221"/>
                </a:cubicBezTo>
                <a:cubicBezTo>
                  <a:pt x="3351" y="1223"/>
                  <a:pt x="3400" y="1226"/>
                  <a:pt x="3415" y="1227"/>
                </a:cubicBezTo>
                <a:cubicBezTo>
                  <a:pt x="3418" y="1228"/>
                  <a:pt x="3432" y="1229"/>
                  <a:pt x="3445" y="1229"/>
                </a:cubicBezTo>
                <a:cubicBezTo>
                  <a:pt x="3458" y="1230"/>
                  <a:pt x="3469" y="1231"/>
                  <a:pt x="3469" y="1233"/>
                </a:cubicBezTo>
                <a:cubicBezTo>
                  <a:pt x="3470" y="1235"/>
                  <a:pt x="3473" y="1235"/>
                  <a:pt x="3476" y="1233"/>
                </a:cubicBezTo>
                <a:cubicBezTo>
                  <a:pt x="3483" y="1229"/>
                  <a:pt x="3510" y="1229"/>
                  <a:pt x="3567" y="1233"/>
                </a:cubicBezTo>
                <a:cubicBezTo>
                  <a:pt x="3574" y="1234"/>
                  <a:pt x="3594" y="1235"/>
                  <a:pt x="3611" y="1236"/>
                </a:cubicBezTo>
                <a:cubicBezTo>
                  <a:pt x="3627" y="1236"/>
                  <a:pt x="3655" y="1238"/>
                  <a:pt x="3671" y="1239"/>
                </a:cubicBezTo>
                <a:cubicBezTo>
                  <a:pt x="3688" y="1240"/>
                  <a:pt x="3714" y="1241"/>
                  <a:pt x="3730" y="1241"/>
                </a:cubicBezTo>
                <a:cubicBezTo>
                  <a:pt x="3746" y="1241"/>
                  <a:pt x="3762" y="1242"/>
                  <a:pt x="3766" y="1243"/>
                </a:cubicBezTo>
                <a:cubicBezTo>
                  <a:pt x="3772" y="1245"/>
                  <a:pt x="3772" y="1244"/>
                  <a:pt x="3764" y="1239"/>
                </a:cubicBezTo>
                <a:cubicBezTo>
                  <a:pt x="3757" y="1233"/>
                  <a:pt x="3749" y="1233"/>
                  <a:pt x="3708" y="1233"/>
                </a:cubicBezTo>
                <a:cubicBezTo>
                  <a:pt x="3681" y="1233"/>
                  <a:pt x="3657" y="1233"/>
                  <a:pt x="3654" y="1232"/>
                </a:cubicBezTo>
                <a:cubicBezTo>
                  <a:pt x="3651" y="1232"/>
                  <a:pt x="3630" y="1230"/>
                  <a:pt x="3608" y="1229"/>
                </a:cubicBezTo>
                <a:cubicBezTo>
                  <a:pt x="3585" y="1228"/>
                  <a:pt x="3558" y="1226"/>
                  <a:pt x="3547" y="1225"/>
                </a:cubicBezTo>
                <a:cubicBezTo>
                  <a:pt x="3523" y="1222"/>
                  <a:pt x="3484" y="1220"/>
                  <a:pt x="3472" y="1221"/>
                </a:cubicBezTo>
                <a:cubicBezTo>
                  <a:pt x="3462" y="1222"/>
                  <a:pt x="3462" y="1222"/>
                  <a:pt x="3462" y="1222"/>
                </a:cubicBezTo>
                <a:cubicBezTo>
                  <a:pt x="3470" y="1218"/>
                  <a:pt x="3470" y="1218"/>
                  <a:pt x="3470" y="1218"/>
                </a:cubicBezTo>
                <a:cubicBezTo>
                  <a:pt x="3474" y="1215"/>
                  <a:pt x="3477" y="1212"/>
                  <a:pt x="3475" y="1211"/>
                </a:cubicBezTo>
                <a:cubicBezTo>
                  <a:pt x="3470" y="1208"/>
                  <a:pt x="3457" y="1209"/>
                  <a:pt x="3452" y="1213"/>
                </a:cubicBezTo>
                <a:cubicBezTo>
                  <a:pt x="3446" y="1217"/>
                  <a:pt x="3409" y="1220"/>
                  <a:pt x="3394" y="1218"/>
                </a:cubicBezTo>
                <a:cubicBezTo>
                  <a:pt x="3387" y="1216"/>
                  <a:pt x="3385" y="1214"/>
                  <a:pt x="3386" y="1211"/>
                </a:cubicBezTo>
                <a:cubicBezTo>
                  <a:pt x="3387" y="1204"/>
                  <a:pt x="3380" y="1202"/>
                  <a:pt x="3367" y="1207"/>
                </a:cubicBezTo>
                <a:cubicBezTo>
                  <a:pt x="3360" y="1210"/>
                  <a:pt x="3348" y="1212"/>
                  <a:pt x="3340" y="1212"/>
                </a:cubicBezTo>
                <a:cubicBezTo>
                  <a:pt x="3332" y="1212"/>
                  <a:pt x="3318" y="1212"/>
                  <a:pt x="3311" y="1213"/>
                </a:cubicBezTo>
                <a:cubicBezTo>
                  <a:pt x="3303" y="1213"/>
                  <a:pt x="3296" y="1212"/>
                  <a:pt x="3296" y="1210"/>
                </a:cubicBezTo>
                <a:cubicBezTo>
                  <a:pt x="3296" y="1209"/>
                  <a:pt x="3298" y="1207"/>
                  <a:pt x="3300" y="1207"/>
                </a:cubicBezTo>
                <a:cubicBezTo>
                  <a:pt x="3302" y="1207"/>
                  <a:pt x="3304" y="1205"/>
                  <a:pt x="3305" y="1203"/>
                </a:cubicBezTo>
                <a:cubicBezTo>
                  <a:pt x="3305" y="1200"/>
                  <a:pt x="3313" y="1196"/>
                  <a:pt x="3321" y="1193"/>
                </a:cubicBezTo>
                <a:cubicBezTo>
                  <a:pt x="3329" y="1190"/>
                  <a:pt x="3336" y="1186"/>
                  <a:pt x="3336" y="1184"/>
                </a:cubicBezTo>
                <a:cubicBezTo>
                  <a:pt x="3336" y="1181"/>
                  <a:pt x="3371" y="1181"/>
                  <a:pt x="3391" y="1184"/>
                </a:cubicBezTo>
                <a:cubicBezTo>
                  <a:pt x="3400" y="1186"/>
                  <a:pt x="3400" y="1186"/>
                  <a:pt x="3400" y="1186"/>
                </a:cubicBezTo>
                <a:cubicBezTo>
                  <a:pt x="3391" y="1189"/>
                  <a:pt x="3391" y="1189"/>
                  <a:pt x="3391" y="1189"/>
                </a:cubicBezTo>
                <a:cubicBezTo>
                  <a:pt x="3381" y="1192"/>
                  <a:pt x="3381" y="1192"/>
                  <a:pt x="3381" y="1192"/>
                </a:cubicBezTo>
                <a:cubicBezTo>
                  <a:pt x="3392" y="1192"/>
                  <a:pt x="3392" y="1192"/>
                  <a:pt x="3392" y="1192"/>
                </a:cubicBezTo>
                <a:cubicBezTo>
                  <a:pt x="3399" y="1192"/>
                  <a:pt x="3405" y="1193"/>
                  <a:pt x="3407" y="1195"/>
                </a:cubicBezTo>
                <a:cubicBezTo>
                  <a:pt x="3409" y="1198"/>
                  <a:pt x="3417" y="1198"/>
                  <a:pt x="3438" y="1193"/>
                </a:cubicBezTo>
                <a:cubicBezTo>
                  <a:pt x="3460" y="1188"/>
                  <a:pt x="3473" y="1187"/>
                  <a:pt x="3508" y="1189"/>
                </a:cubicBezTo>
                <a:cubicBezTo>
                  <a:pt x="3551" y="1191"/>
                  <a:pt x="3593" y="1186"/>
                  <a:pt x="3618" y="1177"/>
                </a:cubicBezTo>
                <a:cubicBezTo>
                  <a:pt x="3633" y="1171"/>
                  <a:pt x="3630" y="1166"/>
                  <a:pt x="3612" y="1169"/>
                </a:cubicBezTo>
                <a:cubicBezTo>
                  <a:pt x="3604" y="1170"/>
                  <a:pt x="3579" y="1173"/>
                  <a:pt x="3558" y="1175"/>
                </a:cubicBezTo>
                <a:cubicBezTo>
                  <a:pt x="3526" y="1178"/>
                  <a:pt x="3519" y="1178"/>
                  <a:pt x="3519" y="1174"/>
                </a:cubicBezTo>
                <a:cubicBezTo>
                  <a:pt x="3519" y="1170"/>
                  <a:pt x="3515" y="1170"/>
                  <a:pt x="3506" y="1172"/>
                </a:cubicBezTo>
                <a:cubicBezTo>
                  <a:pt x="3498" y="1173"/>
                  <a:pt x="3494" y="1173"/>
                  <a:pt x="3495" y="1171"/>
                </a:cubicBezTo>
                <a:cubicBezTo>
                  <a:pt x="3496" y="1168"/>
                  <a:pt x="3490" y="1168"/>
                  <a:pt x="3481" y="1169"/>
                </a:cubicBezTo>
                <a:cubicBezTo>
                  <a:pt x="3465" y="1171"/>
                  <a:pt x="3390" y="1176"/>
                  <a:pt x="3351" y="1177"/>
                </a:cubicBezTo>
                <a:cubicBezTo>
                  <a:pt x="3331" y="1178"/>
                  <a:pt x="3330" y="1178"/>
                  <a:pt x="3334" y="1173"/>
                </a:cubicBezTo>
                <a:cubicBezTo>
                  <a:pt x="3338" y="1169"/>
                  <a:pt x="3348" y="1167"/>
                  <a:pt x="3366" y="1165"/>
                </a:cubicBezTo>
                <a:cubicBezTo>
                  <a:pt x="3394" y="1163"/>
                  <a:pt x="3394" y="1163"/>
                  <a:pt x="3394" y="1163"/>
                </a:cubicBezTo>
                <a:cubicBezTo>
                  <a:pt x="3367" y="1163"/>
                  <a:pt x="3367" y="1163"/>
                  <a:pt x="3367" y="1163"/>
                </a:cubicBezTo>
                <a:cubicBezTo>
                  <a:pt x="3344" y="1164"/>
                  <a:pt x="3340" y="1163"/>
                  <a:pt x="3341" y="1158"/>
                </a:cubicBezTo>
                <a:cubicBezTo>
                  <a:pt x="3342" y="1154"/>
                  <a:pt x="3341" y="1153"/>
                  <a:pt x="3338" y="1156"/>
                </a:cubicBezTo>
                <a:cubicBezTo>
                  <a:pt x="3335" y="1157"/>
                  <a:pt x="3328" y="1159"/>
                  <a:pt x="3321" y="1160"/>
                </a:cubicBezTo>
                <a:cubicBezTo>
                  <a:pt x="3309" y="1162"/>
                  <a:pt x="3309" y="1162"/>
                  <a:pt x="3309" y="1162"/>
                </a:cubicBezTo>
                <a:cubicBezTo>
                  <a:pt x="3318" y="1157"/>
                  <a:pt x="3318" y="1157"/>
                  <a:pt x="3318" y="1157"/>
                </a:cubicBezTo>
                <a:cubicBezTo>
                  <a:pt x="3334" y="1149"/>
                  <a:pt x="3343" y="1142"/>
                  <a:pt x="3343" y="1137"/>
                </a:cubicBezTo>
                <a:cubicBezTo>
                  <a:pt x="3343" y="1134"/>
                  <a:pt x="3348" y="1129"/>
                  <a:pt x="3356" y="1126"/>
                </a:cubicBezTo>
                <a:cubicBezTo>
                  <a:pt x="3367" y="1122"/>
                  <a:pt x="3368" y="1120"/>
                  <a:pt x="3364" y="1117"/>
                </a:cubicBezTo>
                <a:cubicBezTo>
                  <a:pt x="3361" y="1115"/>
                  <a:pt x="3357" y="1116"/>
                  <a:pt x="3351" y="1118"/>
                </a:cubicBezTo>
                <a:cubicBezTo>
                  <a:pt x="3338" y="1125"/>
                  <a:pt x="3325" y="1125"/>
                  <a:pt x="3324" y="1118"/>
                </a:cubicBezTo>
                <a:cubicBezTo>
                  <a:pt x="3324" y="1114"/>
                  <a:pt x="3323" y="1113"/>
                  <a:pt x="3319" y="1115"/>
                </a:cubicBezTo>
                <a:cubicBezTo>
                  <a:pt x="3309" y="1121"/>
                  <a:pt x="3273" y="1133"/>
                  <a:pt x="3260" y="1135"/>
                </a:cubicBezTo>
                <a:cubicBezTo>
                  <a:pt x="3248" y="1138"/>
                  <a:pt x="3246" y="1137"/>
                  <a:pt x="3247" y="1133"/>
                </a:cubicBezTo>
                <a:cubicBezTo>
                  <a:pt x="3249" y="1128"/>
                  <a:pt x="3264" y="1116"/>
                  <a:pt x="3270" y="1116"/>
                </a:cubicBezTo>
                <a:cubicBezTo>
                  <a:pt x="3272" y="1116"/>
                  <a:pt x="3275" y="1114"/>
                  <a:pt x="3277" y="1112"/>
                </a:cubicBezTo>
                <a:cubicBezTo>
                  <a:pt x="3278" y="1109"/>
                  <a:pt x="3287" y="1105"/>
                  <a:pt x="3297" y="1102"/>
                </a:cubicBezTo>
                <a:cubicBezTo>
                  <a:pt x="3314" y="1097"/>
                  <a:pt x="3314" y="1097"/>
                  <a:pt x="3314" y="1097"/>
                </a:cubicBezTo>
                <a:cubicBezTo>
                  <a:pt x="3294" y="1097"/>
                  <a:pt x="3294" y="1097"/>
                  <a:pt x="3294" y="1097"/>
                </a:cubicBezTo>
                <a:cubicBezTo>
                  <a:pt x="3284" y="1097"/>
                  <a:pt x="3272" y="1097"/>
                  <a:pt x="3267" y="1097"/>
                </a:cubicBezTo>
                <a:cubicBezTo>
                  <a:pt x="3262" y="1097"/>
                  <a:pt x="3259" y="1096"/>
                  <a:pt x="3259" y="1092"/>
                </a:cubicBezTo>
                <a:cubicBezTo>
                  <a:pt x="3258" y="1089"/>
                  <a:pt x="3263" y="1087"/>
                  <a:pt x="3273" y="1085"/>
                </a:cubicBezTo>
                <a:cubicBezTo>
                  <a:pt x="3288" y="1082"/>
                  <a:pt x="3288" y="1082"/>
                  <a:pt x="3288" y="1082"/>
                </a:cubicBezTo>
                <a:cubicBezTo>
                  <a:pt x="3274" y="1081"/>
                  <a:pt x="3274" y="1081"/>
                  <a:pt x="3274" y="1081"/>
                </a:cubicBezTo>
                <a:cubicBezTo>
                  <a:pt x="3263" y="1081"/>
                  <a:pt x="3261" y="1079"/>
                  <a:pt x="3260" y="1073"/>
                </a:cubicBezTo>
                <a:cubicBezTo>
                  <a:pt x="3258" y="1065"/>
                  <a:pt x="3258" y="1065"/>
                  <a:pt x="3258" y="1065"/>
                </a:cubicBezTo>
                <a:cubicBezTo>
                  <a:pt x="3301" y="1065"/>
                  <a:pt x="3301" y="1065"/>
                  <a:pt x="3301" y="1065"/>
                </a:cubicBezTo>
                <a:cubicBezTo>
                  <a:pt x="3343" y="1064"/>
                  <a:pt x="3363" y="1060"/>
                  <a:pt x="3336" y="1057"/>
                </a:cubicBezTo>
                <a:cubicBezTo>
                  <a:pt x="3329" y="1056"/>
                  <a:pt x="3319" y="1055"/>
                  <a:pt x="3314" y="1054"/>
                </a:cubicBezTo>
                <a:cubicBezTo>
                  <a:pt x="3306" y="1052"/>
                  <a:pt x="3306" y="1052"/>
                  <a:pt x="3306" y="1052"/>
                </a:cubicBezTo>
                <a:cubicBezTo>
                  <a:pt x="3314" y="1057"/>
                  <a:pt x="3314" y="1057"/>
                  <a:pt x="3314" y="1057"/>
                </a:cubicBezTo>
                <a:cubicBezTo>
                  <a:pt x="3323" y="1062"/>
                  <a:pt x="3322" y="1062"/>
                  <a:pt x="3305" y="1061"/>
                </a:cubicBezTo>
                <a:cubicBezTo>
                  <a:pt x="3295" y="1061"/>
                  <a:pt x="3277" y="1059"/>
                  <a:pt x="3264" y="1058"/>
                </a:cubicBezTo>
                <a:cubicBezTo>
                  <a:pt x="3252" y="1057"/>
                  <a:pt x="3240" y="1057"/>
                  <a:pt x="3239" y="1058"/>
                </a:cubicBezTo>
                <a:cubicBezTo>
                  <a:pt x="3237" y="1059"/>
                  <a:pt x="3236" y="1059"/>
                  <a:pt x="3237" y="1057"/>
                </a:cubicBezTo>
                <a:cubicBezTo>
                  <a:pt x="3239" y="1053"/>
                  <a:pt x="3230" y="1053"/>
                  <a:pt x="3199" y="1055"/>
                </a:cubicBezTo>
                <a:cubicBezTo>
                  <a:pt x="3189" y="1055"/>
                  <a:pt x="3170" y="1055"/>
                  <a:pt x="3158" y="1053"/>
                </a:cubicBezTo>
                <a:cubicBezTo>
                  <a:pt x="3146" y="1052"/>
                  <a:pt x="3129" y="1050"/>
                  <a:pt x="3120" y="1050"/>
                </a:cubicBezTo>
                <a:cubicBezTo>
                  <a:pt x="3103" y="1048"/>
                  <a:pt x="3103" y="1048"/>
                  <a:pt x="3103" y="1048"/>
                </a:cubicBezTo>
                <a:cubicBezTo>
                  <a:pt x="3115" y="1043"/>
                  <a:pt x="3115" y="1043"/>
                  <a:pt x="3115" y="1043"/>
                </a:cubicBezTo>
                <a:cubicBezTo>
                  <a:pt x="3122" y="1041"/>
                  <a:pt x="3132" y="1036"/>
                  <a:pt x="3139" y="1032"/>
                </a:cubicBezTo>
                <a:cubicBezTo>
                  <a:pt x="3145" y="1029"/>
                  <a:pt x="3157" y="1026"/>
                  <a:pt x="3166" y="1025"/>
                </a:cubicBezTo>
                <a:cubicBezTo>
                  <a:pt x="3177" y="1024"/>
                  <a:pt x="3179" y="1023"/>
                  <a:pt x="3173" y="1022"/>
                </a:cubicBezTo>
                <a:cubicBezTo>
                  <a:pt x="3165" y="1020"/>
                  <a:pt x="3165" y="1020"/>
                  <a:pt x="3165" y="1020"/>
                </a:cubicBezTo>
                <a:cubicBezTo>
                  <a:pt x="3175" y="1015"/>
                  <a:pt x="3175" y="1015"/>
                  <a:pt x="3175" y="1015"/>
                </a:cubicBezTo>
                <a:cubicBezTo>
                  <a:pt x="3182" y="1011"/>
                  <a:pt x="3186" y="1011"/>
                  <a:pt x="3192" y="1014"/>
                </a:cubicBezTo>
                <a:cubicBezTo>
                  <a:pt x="3200" y="1018"/>
                  <a:pt x="3200" y="1018"/>
                  <a:pt x="3200" y="1018"/>
                </a:cubicBezTo>
                <a:cubicBezTo>
                  <a:pt x="3192" y="1020"/>
                  <a:pt x="3192" y="1020"/>
                  <a:pt x="3192" y="1020"/>
                </a:cubicBezTo>
                <a:cubicBezTo>
                  <a:pt x="3186" y="1022"/>
                  <a:pt x="3189" y="1023"/>
                  <a:pt x="3206" y="1025"/>
                </a:cubicBezTo>
                <a:cubicBezTo>
                  <a:pt x="3218" y="1026"/>
                  <a:pt x="3230" y="1027"/>
                  <a:pt x="3232" y="1026"/>
                </a:cubicBezTo>
                <a:cubicBezTo>
                  <a:pt x="3234" y="1026"/>
                  <a:pt x="3253" y="1027"/>
                  <a:pt x="3273" y="1028"/>
                </a:cubicBezTo>
                <a:cubicBezTo>
                  <a:pt x="3330" y="1032"/>
                  <a:pt x="3357" y="1033"/>
                  <a:pt x="3355" y="1030"/>
                </a:cubicBezTo>
                <a:cubicBezTo>
                  <a:pt x="3353" y="1029"/>
                  <a:pt x="3339" y="1027"/>
                  <a:pt x="3322" y="1025"/>
                </a:cubicBezTo>
                <a:cubicBezTo>
                  <a:pt x="3305" y="1023"/>
                  <a:pt x="3289" y="1020"/>
                  <a:pt x="3287" y="1018"/>
                </a:cubicBezTo>
                <a:cubicBezTo>
                  <a:pt x="3284" y="1016"/>
                  <a:pt x="3273" y="1015"/>
                  <a:pt x="3260" y="1015"/>
                </a:cubicBezTo>
                <a:cubicBezTo>
                  <a:pt x="3247" y="1016"/>
                  <a:pt x="3236" y="1015"/>
                  <a:pt x="3235" y="1014"/>
                </a:cubicBezTo>
                <a:cubicBezTo>
                  <a:pt x="3234" y="1013"/>
                  <a:pt x="3238" y="1009"/>
                  <a:pt x="3244" y="1004"/>
                </a:cubicBezTo>
                <a:cubicBezTo>
                  <a:pt x="3249" y="1000"/>
                  <a:pt x="3256" y="995"/>
                  <a:pt x="3258" y="993"/>
                </a:cubicBezTo>
                <a:cubicBezTo>
                  <a:pt x="3262" y="989"/>
                  <a:pt x="3262" y="988"/>
                  <a:pt x="3239" y="998"/>
                </a:cubicBezTo>
                <a:cubicBezTo>
                  <a:pt x="3233" y="1000"/>
                  <a:pt x="3223" y="1000"/>
                  <a:pt x="3211" y="998"/>
                </a:cubicBezTo>
                <a:cubicBezTo>
                  <a:pt x="3197" y="996"/>
                  <a:pt x="3191" y="996"/>
                  <a:pt x="3189" y="999"/>
                </a:cubicBezTo>
                <a:cubicBezTo>
                  <a:pt x="3187" y="1002"/>
                  <a:pt x="3180" y="1003"/>
                  <a:pt x="3171" y="1002"/>
                </a:cubicBezTo>
                <a:cubicBezTo>
                  <a:pt x="3162" y="1001"/>
                  <a:pt x="3153" y="1003"/>
                  <a:pt x="3143" y="1007"/>
                </a:cubicBezTo>
                <a:cubicBezTo>
                  <a:pt x="3124" y="1016"/>
                  <a:pt x="3110" y="1015"/>
                  <a:pt x="3109" y="1005"/>
                </a:cubicBezTo>
                <a:cubicBezTo>
                  <a:pt x="3109" y="1000"/>
                  <a:pt x="3107" y="998"/>
                  <a:pt x="3101" y="996"/>
                </a:cubicBezTo>
                <a:cubicBezTo>
                  <a:pt x="3097" y="996"/>
                  <a:pt x="3092" y="996"/>
                  <a:pt x="3090" y="997"/>
                </a:cubicBezTo>
                <a:cubicBezTo>
                  <a:pt x="3084" y="1000"/>
                  <a:pt x="3061" y="997"/>
                  <a:pt x="3061" y="993"/>
                </a:cubicBezTo>
                <a:cubicBezTo>
                  <a:pt x="3061" y="991"/>
                  <a:pt x="3064" y="989"/>
                  <a:pt x="3069" y="989"/>
                </a:cubicBezTo>
                <a:cubicBezTo>
                  <a:pt x="3078" y="988"/>
                  <a:pt x="3078" y="988"/>
                  <a:pt x="3078" y="988"/>
                </a:cubicBezTo>
                <a:cubicBezTo>
                  <a:pt x="3069" y="987"/>
                  <a:pt x="3069" y="987"/>
                  <a:pt x="3069" y="987"/>
                </a:cubicBezTo>
                <a:cubicBezTo>
                  <a:pt x="3064" y="986"/>
                  <a:pt x="3058" y="983"/>
                  <a:pt x="3056" y="979"/>
                </a:cubicBezTo>
                <a:cubicBezTo>
                  <a:pt x="3052" y="971"/>
                  <a:pt x="3048" y="971"/>
                  <a:pt x="3036" y="982"/>
                </a:cubicBezTo>
                <a:cubicBezTo>
                  <a:pt x="3026" y="991"/>
                  <a:pt x="3026" y="991"/>
                  <a:pt x="2994" y="989"/>
                </a:cubicBezTo>
                <a:cubicBezTo>
                  <a:pt x="2970" y="987"/>
                  <a:pt x="2962" y="985"/>
                  <a:pt x="2961" y="982"/>
                </a:cubicBezTo>
                <a:cubicBezTo>
                  <a:pt x="2961" y="975"/>
                  <a:pt x="2979" y="966"/>
                  <a:pt x="2989" y="967"/>
                </a:cubicBezTo>
                <a:cubicBezTo>
                  <a:pt x="2994" y="968"/>
                  <a:pt x="3008" y="969"/>
                  <a:pt x="3021" y="969"/>
                </a:cubicBezTo>
                <a:cubicBezTo>
                  <a:pt x="3034" y="970"/>
                  <a:pt x="3061" y="971"/>
                  <a:pt x="3081" y="972"/>
                </a:cubicBezTo>
                <a:cubicBezTo>
                  <a:pt x="3102" y="972"/>
                  <a:pt x="3121" y="973"/>
                  <a:pt x="3124" y="973"/>
                </a:cubicBezTo>
                <a:cubicBezTo>
                  <a:pt x="3143" y="973"/>
                  <a:pt x="3172" y="979"/>
                  <a:pt x="3183" y="985"/>
                </a:cubicBezTo>
                <a:cubicBezTo>
                  <a:pt x="3192" y="990"/>
                  <a:pt x="3200" y="992"/>
                  <a:pt x="3208" y="992"/>
                </a:cubicBezTo>
                <a:cubicBezTo>
                  <a:pt x="3220" y="991"/>
                  <a:pt x="3220" y="991"/>
                  <a:pt x="3211" y="989"/>
                </a:cubicBezTo>
                <a:cubicBezTo>
                  <a:pt x="3202" y="987"/>
                  <a:pt x="3202" y="987"/>
                  <a:pt x="3218" y="982"/>
                </a:cubicBezTo>
                <a:cubicBezTo>
                  <a:pt x="3235" y="976"/>
                  <a:pt x="3267" y="973"/>
                  <a:pt x="3335" y="971"/>
                </a:cubicBezTo>
                <a:cubicBezTo>
                  <a:pt x="3369" y="970"/>
                  <a:pt x="3380" y="969"/>
                  <a:pt x="3386" y="964"/>
                </a:cubicBezTo>
                <a:cubicBezTo>
                  <a:pt x="3393" y="959"/>
                  <a:pt x="3393" y="959"/>
                  <a:pt x="3393" y="959"/>
                </a:cubicBezTo>
                <a:cubicBezTo>
                  <a:pt x="3386" y="958"/>
                  <a:pt x="3386" y="958"/>
                  <a:pt x="3386" y="958"/>
                </a:cubicBezTo>
                <a:cubicBezTo>
                  <a:pt x="3381" y="957"/>
                  <a:pt x="3371" y="956"/>
                  <a:pt x="3363" y="955"/>
                </a:cubicBezTo>
                <a:cubicBezTo>
                  <a:pt x="3338" y="953"/>
                  <a:pt x="3336" y="951"/>
                  <a:pt x="3345" y="945"/>
                </a:cubicBezTo>
                <a:cubicBezTo>
                  <a:pt x="3359" y="935"/>
                  <a:pt x="3355" y="934"/>
                  <a:pt x="3305" y="934"/>
                </a:cubicBezTo>
                <a:cubicBezTo>
                  <a:pt x="3292" y="934"/>
                  <a:pt x="3272" y="934"/>
                  <a:pt x="3262" y="934"/>
                </a:cubicBezTo>
                <a:cubicBezTo>
                  <a:pt x="3246" y="935"/>
                  <a:pt x="3244" y="934"/>
                  <a:pt x="3246" y="930"/>
                </a:cubicBezTo>
                <a:cubicBezTo>
                  <a:pt x="3248" y="926"/>
                  <a:pt x="3247" y="925"/>
                  <a:pt x="3240" y="924"/>
                </a:cubicBezTo>
                <a:cubicBezTo>
                  <a:pt x="3236" y="924"/>
                  <a:pt x="3226" y="925"/>
                  <a:pt x="3219" y="927"/>
                </a:cubicBezTo>
                <a:cubicBezTo>
                  <a:pt x="3212" y="929"/>
                  <a:pt x="3191" y="930"/>
                  <a:pt x="3168" y="929"/>
                </a:cubicBezTo>
                <a:cubicBezTo>
                  <a:pt x="3147" y="928"/>
                  <a:pt x="3112" y="928"/>
                  <a:pt x="3091" y="928"/>
                </a:cubicBezTo>
                <a:cubicBezTo>
                  <a:pt x="3069" y="927"/>
                  <a:pt x="3052" y="926"/>
                  <a:pt x="3052" y="924"/>
                </a:cubicBezTo>
                <a:cubicBezTo>
                  <a:pt x="3052" y="923"/>
                  <a:pt x="3054" y="921"/>
                  <a:pt x="3057" y="921"/>
                </a:cubicBezTo>
                <a:cubicBezTo>
                  <a:pt x="3060" y="921"/>
                  <a:pt x="3062" y="919"/>
                  <a:pt x="3062" y="917"/>
                </a:cubicBezTo>
                <a:cubicBezTo>
                  <a:pt x="3062" y="915"/>
                  <a:pt x="3065" y="910"/>
                  <a:pt x="3068" y="905"/>
                </a:cubicBezTo>
                <a:cubicBezTo>
                  <a:pt x="3075" y="895"/>
                  <a:pt x="3075" y="895"/>
                  <a:pt x="3061" y="897"/>
                </a:cubicBezTo>
                <a:cubicBezTo>
                  <a:pt x="3055" y="897"/>
                  <a:pt x="3050" y="896"/>
                  <a:pt x="3049" y="894"/>
                </a:cubicBezTo>
                <a:cubicBezTo>
                  <a:pt x="3044" y="886"/>
                  <a:pt x="3222" y="890"/>
                  <a:pt x="3245" y="899"/>
                </a:cubicBezTo>
                <a:cubicBezTo>
                  <a:pt x="3251" y="901"/>
                  <a:pt x="3256" y="901"/>
                  <a:pt x="3256" y="900"/>
                </a:cubicBezTo>
                <a:cubicBezTo>
                  <a:pt x="3256" y="898"/>
                  <a:pt x="3258" y="897"/>
                  <a:pt x="3260" y="898"/>
                </a:cubicBezTo>
                <a:cubicBezTo>
                  <a:pt x="3267" y="900"/>
                  <a:pt x="3305" y="901"/>
                  <a:pt x="3301" y="900"/>
                </a:cubicBezTo>
                <a:cubicBezTo>
                  <a:pt x="3299" y="899"/>
                  <a:pt x="3291" y="897"/>
                  <a:pt x="3282" y="895"/>
                </a:cubicBezTo>
                <a:cubicBezTo>
                  <a:pt x="3271" y="893"/>
                  <a:pt x="3267" y="891"/>
                  <a:pt x="3269" y="889"/>
                </a:cubicBezTo>
                <a:cubicBezTo>
                  <a:pt x="3271" y="888"/>
                  <a:pt x="3265" y="887"/>
                  <a:pt x="3256" y="889"/>
                </a:cubicBezTo>
                <a:cubicBezTo>
                  <a:pt x="3245" y="891"/>
                  <a:pt x="3239" y="890"/>
                  <a:pt x="3239" y="888"/>
                </a:cubicBezTo>
                <a:cubicBezTo>
                  <a:pt x="3239" y="886"/>
                  <a:pt x="3230" y="884"/>
                  <a:pt x="3220" y="884"/>
                </a:cubicBezTo>
                <a:cubicBezTo>
                  <a:pt x="3210" y="883"/>
                  <a:pt x="3189" y="881"/>
                  <a:pt x="3174" y="880"/>
                </a:cubicBezTo>
                <a:cubicBezTo>
                  <a:pt x="3159" y="879"/>
                  <a:pt x="3124" y="878"/>
                  <a:pt x="3097" y="878"/>
                </a:cubicBezTo>
                <a:cubicBezTo>
                  <a:pt x="3070" y="878"/>
                  <a:pt x="3045" y="876"/>
                  <a:pt x="3042" y="874"/>
                </a:cubicBezTo>
                <a:cubicBezTo>
                  <a:pt x="3039" y="872"/>
                  <a:pt x="3030" y="872"/>
                  <a:pt x="3021" y="874"/>
                </a:cubicBezTo>
                <a:cubicBezTo>
                  <a:pt x="3011" y="875"/>
                  <a:pt x="3005" y="875"/>
                  <a:pt x="3005" y="873"/>
                </a:cubicBezTo>
                <a:cubicBezTo>
                  <a:pt x="3005" y="869"/>
                  <a:pt x="3018" y="865"/>
                  <a:pt x="3036" y="864"/>
                </a:cubicBezTo>
                <a:cubicBezTo>
                  <a:pt x="3044" y="863"/>
                  <a:pt x="3053" y="862"/>
                  <a:pt x="3056" y="860"/>
                </a:cubicBezTo>
                <a:cubicBezTo>
                  <a:pt x="3063" y="858"/>
                  <a:pt x="3064" y="850"/>
                  <a:pt x="3058" y="848"/>
                </a:cubicBezTo>
                <a:cubicBezTo>
                  <a:pt x="3055" y="846"/>
                  <a:pt x="3056" y="845"/>
                  <a:pt x="3058" y="842"/>
                </a:cubicBezTo>
                <a:cubicBezTo>
                  <a:pt x="3061" y="839"/>
                  <a:pt x="3058" y="838"/>
                  <a:pt x="3043" y="840"/>
                </a:cubicBezTo>
                <a:cubicBezTo>
                  <a:pt x="3033" y="840"/>
                  <a:pt x="3020" y="841"/>
                  <a:pt x="3015" y="841"/>
                </a:cubicBezTo>
                <a:cubicBezTo>
                  <a:pt x="3005" y="841"/>
                  <a:pt x="3005" y="841"/>
                  <a:pt x="3010" y="835"/>
                </a:cubicBezTo>
                <a:cubicBezTo>
                  <a:pt x="3015" y="830"/>
                  <a:pt x="3015" y="830"/>
                  <a:pt x="3003" y="833"/>
                </a:cubicBezTo>
                <a:cubicBezTo>
                  <a:pt x="2986" y="836"/>
                  <a:pt x="2891" y="841"/>
                  <a:pt x="2889" y="839"/>
                </a:cubicBezTo>
                <a:cubicBezTo>
                  <a:pt x="2888" y="837"/>
                  <a:pt x="2892" y="831"/>
                  <a:pt x="2897" y="824"/>
                </a:cubicBezTo>
                <a:cubicBezTo>
                  <a:pt x="2906" y="814"/>
                  <a:pt x="2909" y="812"/>
                  <a:pt x="2916" y="813"/>
                </a:cubicBezTo>
                <a:cubicBezTo>
                  <a:pt x="2921" y="814"/>
                  <a:pt x="2940" y="814"/>
                  <a:pt x="2959" y="813"/>
                </a:cubicBezTo>
                <a:cubicBezTo>
                  <a:pt x="2977" y="812"/>
                  <a:pt x="3010" y="812"/>
                  <a:pt x="3032" y="812"/>
                </a:cubicBezTo>
                <a:cubicBezTo>
                  <a:pt x="3054" y="813"/>
                  <a:pt x="3096" y="814"/>
                  <a:pt x="3124" y="815"/>
                </a:cubicBezTo>
                <a:cubicBezTo>
                  <a:pt x="3191" y="816"/>
                  <a:pt x="3257" y="823"/>
                  <a:pt x="3282" y="832"/>
                </a:cubicBezTo>
                <a:cubicBezTo>
                  <a:pt x="3285" y="833"/>
                  <a:pt x="3288" y="832"/>
                  <a:pt x="3288" y="831"/>
                </a:cubicBezTo>
                <a:cubicBezTo>
                  <a:pt x="3288" y="829"/>
                  <a:pt x="3277" y="825"/>
                  <a:pt x="3265" y="822"/>
                </a:cubicBezTo>
                <a:cubicBezTo>
                  <a:pt x="3242" y="817"/>
                  <a:pt x="3242" y="817"/>
                  <a:pt x="3242" y="817"/>
                </a:cubicBezTo>
                <a:cubicBezTo>
                  <a:pt x="3256" y="812"/>
                  <a:pt x="3256" y="812"/>
                  <a:pt x="3256" y="812"/>
                </a:cubicBezTo>
                <a:cubicBezTo>
                  <a:pt x="3268" y="808"/>
                  <a:pt x="3265" y="808"/>
                  <a:pt x="3227" y="810"/>
                </a:cubicBezTo>
                <a:cubicBezTo>
                  <a:pt x="3196" y="811"/>
                  <a:pt x="3183" y="810"/>
                  <a:pt x="3173" y="806"/>
                </a:cubicBezTo>
                <a:cubicBezTo>
                  <a:pt x="3162" y="802"/>
                  <a:pt x="3147" y="801"/>
                  <a:pt x="3100" y="803"/>
                </a:cubicBezTo>
                <a:cubicBezTo>
                  <a:pt x="3068" y="804"/>
                  <a:pt x="3035" y="804"/>
                  <a:pt x="3026" y="803"/>
                </a:cubicBezTo>
                <a:cubicBezTo>
                  <a:pt x="3018" y="802"/>
                  <a:pt x="3014" y="800"/>
                  <a:pt x="3017" y="800"/>
                </a:cubicBezTo>
                <a:cubicBezTo>
                  <a:pt x="3020" y="799"/>
                  <a:pt x="3024" y="797"/>
                  <a:pt x="3026" y="794"/>
                </a:cubicBezTo>
                <a:cubicBezTo>
                  <a:pt x="3028" y="791"/>
                  <a:pt x="3031" y="788"/>
                  <a:pt x="3033" y="788"/>
                </a:cubicBezTo>
                <a:cubicBezTo>
                  <a:pt x="3035" y="788"/>
                  <a:pt x="3037" y="787"/>
                  <a:pt x="3037" y="785"/>
                </a:cubicBezTo>
                <a:cubicBezTo>
                  <a:pt x="3038" y="781"/>
                  <a:pt x="3072" y="765"/>
                  <a:pt x="3087" y="762"/>
                </a:cubicBezTo>
                <a:cubicBezTo>
                  <a:pt x="3095" y="761"/>
                  <a:pt x="3102" y="758"/>
                  <a:pt x="3102" y="757"/>
                </a:cubicBezTo>
                <a:cubicBezTo>
                  <a:pt x="3103" y="755"/>
                  <a:pt x="3107" y="753"/>
                  <a:pt x="3112" y="753"/>
                </a:cubicBezTo>
                <a:cubicBezTo>
                  <a:pt x="3116" y="753"/>
                  <a:pt x="3120" y="751"/>
                  <a:pt x="3121" y="750"/>
                </a:cubicBezTo>
                <a:cubicBezTo>
                  <a:pt x="3123" y="745"/>
                  <a:pt x="3141" y="741"/>
                  <a:pt x="3149" y="745"/>
                </a:cubicBezTo>
                <a:cubicBezTo>
                  <a:pt x="3158" y="749"/>
                  <a:pt x="3252" y="763"/>
                  <a:pt x="3261" y="762"/>
                </a:cubicBezTo>
                <a:cubicBezTo>
                  <a:pt x="3264" y="762"/>
                  <a:pt x="3259" y="760"/>
                  <a:pt x="3250" y="758"/>
                </a:cubicBezTo>
                <a:cubicBezTo>
                  <a:pt x="3241" y="756"/>
                  <a:pt x="3230" y="753"/>
                  <a:pt x="3225" y="751"/>
                </a:cubicBezTo>
                <a:cubicBezTo>
                  <a:pt x="3217" y="748"/>
                  <a:pt x="3217" y="748"/>
                  <a:pt x="3217" y="748"/>
                </a:cubicBezTo>
                <a:cubicBezTo>
                  <a:pt x="3225" y="747"/>
                  <a:pt x="3225" y="747"/>
                  <a:pt x="3225" y="747"/>
                </a:cubicBezTo>
                <a:cubicBezTo>
                  <a:pt x="3232" y="746"/>
                  <a:pt x="3232" y="746"/>
                  <a:pt x="3227" y="744"/>
                </a:cubicBezTo>
                <a:cubicBezTo>
                  <a:pt x="3224" y="742"/>
                  <a:pt x="3219" y="741"/>
                  <a:pt x="3215" y="741"/>
                </a:cubicBezTo>
                <a:cubicBezTo>
                  <a:pt x="3209" y="741"/>
                  <a:pt x="3209" y="742"/>
                  <a:pt x="3212" y="745"/>
                </a:cubicBezTo>
                <a:cubicBezTo>
                  <a:pt x="3217" y="749"/>
                  <a:pt x="3210" y="748"/>
                  <a:pt x="3183" y="740"/>
                </a:cubicBezTo>
                <a:cubicBezTo>
                  <a:pt x="3165" y="736"/>
                  <a:pt x="3165" y="736"/>
                  <a:pt x="3165" y="736"/>
                </a:cubicBezTo>
                <a:cubicBezTo>
                  <a:pt x="3174" y="725"/>
                  <a:pt x="3174" y="725"/>
                  <a:pt x="3174" y="725"/>
                </a:cubicBezTo>
                <a:cubicBezTo>
                  <a:pt x="3179" y="720"/>
                  <a:pt x="3184" y="711"/>
                  <a:pt x="3186" y="705"/>
                </a:cubicBezTo>
                <a:cubicBezTo>
                  <a:pt x="3187" y="699"/>
                  <a:pt x="3190" y="694"/>
                  <a:pt x="3191" y="694"/>
                </a:cubicBezTo>
                <a:cubicBezTo>
                  <a:pt x="3193" y="694"/>
                  <a:pt x="3193" y="692"/>
                  <a:pt x="3191" y="689"/>
                </a:cubicBezTo>
                <a:cubicBezTo>
                  <a:pt x="3183" y="679"/>
                  <a:pt x="3195" y="679"/>
                  <a:pt x="3217" y="689"/>
                </a:cubicBezTo>
                <a:cubicBezTo>
                  <a:pt x="3223" y="692"/>
                  <a:pt x="3232" y="696"/>
                  <a:pt x="3236" y="697"/>
                </a:cubicBezTo>
                <a:cubicBezTo>
                  <a:pt x="3244" y="698"/>
                  <a:pt x="3242" y="697"/>
                  <a:pt x="3229" y="691"/>
                </a:cubicBezTo>
                <a:cubicBezTo>
                  <a:pt x="3223" y="689"/>
                  <a:pt x="3223" y="688"/>
                  <a:pt x="3226" y="685"/>
                </a:cubicBezTo>
                <a:cubicBezTo>
                  <a:pt x="3229" y="683"/>
                  <a:pt x="3228" y="682"/>
                  <a:pt x="3223" y="682"/>
                </a:cubicBezTo>
                <a:cubicBezTo>
                  <a:pt x="3219" y="682"/>
                  <a:pt x="3211" y="680"/>
                  <a:pt x="3205" y="676"/>
                </a:cubicBezTo>
                <a:cubicBezTo>
                  <a:pt x="3194" y="670"/>
                  <a:pt x="3194" y="670"/>
                  <a:pt x="3194" y="670"/>
                </a:cubicBezTo>
                <a:cubicBezTo>
                  <a:pt x="3202" y="670"/>
                  <a:pt x="3202" y="670"/>
                  <a:pt x="3202" y="670"/>
                </a:cubicBezTo>
                <a:cubicBezTo>
                  <a:pt x="3206" y="669"/>
                  <a:pt x="3214" y="670"/>
                  <a:pt x="3220" y="672"/>
                </a:cubicBezTo>
                <a:cubicBezTo>
                  <a:pt x="3239" y="678"/>
                  <a:pt x="3278" y="685"/>
                  <a:pt x="3278" y="682"/>
                </a:cubicBezTo>
                <a:cubicBezTo>
                  <a:pt x="3278" y="680"/>
                  <a:pt x="3281" y="679"/>
                  <a:pt x="3284" y="679"/>
                </a:cubicBezTo>
                <a:cubicBezTo>
                  <a:pt x="3293" y="678"/>
                  <a:pt x="3293" y="673"/>
                  <a:pt x="3285" y="671"/>
                </a:cubicBezTo>
                <a:cubicBezTo>
                  <a:pt x="3273" y="667"/>
                  <a:pt x="3281" y="666"/>
                  <a:pt x="3302" y="668"/>
                </a:cubicBezTo>
                <a:cubicBezTo>
                  <a:pt x="3313" y="669"/>
                  <a:pt x="3347" y="671"/>
                  <a:pt x="3377" y="672"/>
                </a:cubicBezTo>
                <a:cubicBezTo>
                  <a:pt x="3407" y="674"/>
                  <a:pt x="3435" y="676"/>
                  <a:pt x="3439" y="676"/>
                </a:cubicBezTo>
                <a:cubicBezTo>
                  <a:pt x="3446" y="678"/>
                  <a:pt x="3446" y="678"/>
                  <a:pt x="3438" y="673"/>
                </a:cubicBezTo>
                <a:cubicBezTo>
                  <a:pt x="3427" y="666"/>
                  <a:pt x="3428" y="661"/>
                  <a:pt x="3439" y="663"/>
                </a:cubicBezTo>
                <a:cubicBezTo>
                  <a:pt x="3455" y="666"/>
                  <a:pt x="3445" y="661"/>
                  <a:pt x="3423" y="655"/>
                </a:cubicBezTo>
                <a:cubicBezTo>
                  <a:pt x="3398" y="648"/>
                  <a:pt x="3355" y="643"/>
                  <a:pt x="3353" y="646"/>
                </a:cubicBezTo>
                <a:cubicBezTo>
                  <a:pt x="3352" y="647"/>
                  <a:pt x="3354" y="648"/>
                  <a:pt x="3357" y="647"/>
                </a:cubicBezTo>
                <a:cubicBezTo>
                  <a:pt x="3368" y="647"/>
                  <a:pt x="3367" y="654"/>
                  <a:pt x="3357" y="655"/>
                </a:cubicBezTo>
                <a:cubicBezTo>
                  <a:pt x="3346" y="656"/>
                  <a:pt x="3346" y="656"/>
                  <a:pt x="3346" y="656"/>
                </a:cubicBezTo>
                <a:cubicBezTo>
                  <a:pt x="3357" y="658"/>
                  <a:pt x="3357" y="658"/>
                  <a:pt x="3357" y="658"/>
                </a:cubicBezTo>
                <a:cubicBezTo>
                  <a:pt x="3363" y="658"/>
                  <a:pt x="3345" y="660"/>
                  <a:pt x="3316" y="661"/>
                </a:cubicBezTo>
                <a:cubicBezTo>
                  <a:pt x="3272" y="662"/>
                  <a:pt x="3260" y="661"/>
                  <a:pt x="3235" y="655"/>
                </a:cubicBezTo>
                <a:cubicBezTo>
                  <a:pt x="3219" y="651"/>
                  <a:pt x="3205" y="646"/>
                  <a:pt x="3203" y="643"/>
                </a:cubicBezTo>
                <a:cubicBezTo>
                  <a:pt x="3201" y="641"/>
                  <a:pt x="3191" y="637"/>
                  <a:pt x="3181" y="634"/>
                </a:cubicBezTo>
                <a:cubicBezTo>
                  <a:pt x="3170" y="632"/>
                  <a:pt x="3156" y="628"/>
                  <a:pt x="3150" y="624"/>
                </a:cubicBezTo>
                <a:cubicBezTo>
                  <a:pt x="3132" y="615"/>
                  <a:pt x="3117" y="611"/>
                  <a:pt x="3104" y="613"/>
                </a:cubicBezTo>
                <a:cubicBezTo>
                  <a:pt x="3095" y="615"/>
                  <a:pt x="3092" y="614"/>
                  <a:pt x="3091" y="609"/>
                </a:cubicBezTo>
                <a:cubicBezTo>
                  <a:pt x="3089" y="601"/>
                  <a:pt x="3095" y="601"/>
                  <a:pt x="3118" y="608"/>
                </a:cubicBezTo>
                <a:cubicBezTo>
                  <a:pt x="3128" y="612"/>
                  <a:pt x="3144" y="614"/>
                  <a:pt x="3154" y="614"/>
                </a:cubicBezTo>
                <a:cubicBezTo>
                  <a:pt x="3163" y="614"/>
                  <a:pt x="3173" y="614"/>
                  <a:pt x="3176" y="616"/>
                </a:cubicBezTo>
                <a:cubicBezTo>
                  <a:pt x="3190" y="624"/>
                  <a:pt x="3221" y="637"/>
                  <a:pt x="3229" y="638"/>
                </a:cubicBezTo>
                <a:cubicBezTo>
                  <a:pt x="3240" y="640"/>
                  <a:pt x="3237" y="639"/>
                  <a:pt x="3213" y="627"/>
                </a:cubicBezTo>
                <a:cubicBezTo>
                  <a:pt x="3201" y="622"/>
                  <a:pt x="3198" y="619"/>
                  <a:pt x="3196" y="610"/>
                </a:cubicBezTo>
                <a:cubicBezTo>
                  <a:pt x="3195" y="604"/>
                  <a:pt x="3192" y="595"/>
                  <a:pt x="3190" y="590"/>
                </a:cubicBezTo>
                <a:cubicBezTo>
                  <a:pt x="3185" y="581"/>
                  <a:pt x="3185" y="581"/>
                  <a:pt x="3185" y="581"/>
                </a:cubicBezTo>
                <a:cubicBezTo>
                  <a:pt x="3196" y="580"/>
                  <a:pt x="3196" y="580"/>
                  <a:pt x="3196" y="580"/>
                </a:cubicBezTo>
                <a:cubicBezTo>
                  <a:pt x="3202" y="580"/>
                  <a:pt x="3220" y="584"/>
                  <a:pt x="3236" y="589"/>
                </a:cubicBezTo>
                <a:cubicBezTo>
                  <a:pt x="3266" y="597"/>
                  <a:pt x="3283" y="599"/>
                  <a:pt x="3280" y="594"/>
                </a:cubicBezTo>
                <a:cubicBezTo>
                  <a:pt x="3279" y="592"/>
                  <a:pt x="3274" y="590"/>
                  <a:pt x="3267" y="589"/>
                </a:cubicBezTo>
                <a:cubicBezTo>
                  <a:pt x="3258" y="588"/>
                  <a:pt x="3248" y="583"/>
                  <a:pt x="3240" y="575"/>
                </a:cubicBezTo>
                <a:cubicBezTo>
                  <a:pt x="3239" y="575"/>
                  <a:pt x="3240" y="573"/>
                  <a:pt x="3241" y="572"/>
                </a:cubicBezTo>
                <a:cubicBezTo>
                  <a:pt x="3243" y="570"/>
                  <a:pt x="3238" y="569"/>
                  <a:pt x="3230" y="569"/>
                </a:cubicBezTo>
                <a:cubicBezTo>
                  <a:pt x="3222" y="569"/>
                  <a:pt x="3210" y="567"/>
                  <a:pt x="3203" y="565"/>
                </a:cubicBezTo>
                <a:cubicBezTo>
                  <a:pt x="3191" y="561"/>
                  <a:pt x="3139" y="550"/>
                  <a:pt x="3121" y="548"/>
                </a:cubicBezTo>
                <a:cubicBezTo>
                  <a:pt x="3110" y="547"/>
                  <a:pt x="3104" y="540"/>
                  <a:pt x="3111" y="535"/>
                </a:cubicBezTo>
                <a:cubicBezTo>
                  <a:pt x="3113" y="533"/>
                  <a:pt x="3117" y="533"/>
                  <a:pt x="3120" y="536"/>
                </a:cubicBezTo>
                <a:cubicBezTo>
                  <a:pt x="3127" y="541"/>
                  <a:pt x="3131" y="540"/>
                  <a:pt x="3131" y="534"/>
                </a:cubicBezTo>
                <a:cubicBezTo>
                  <a:pt x="3130" y="531"/>
                  <a:pt x="3128" y="529"/>
                  <a:pt x="3125" y="529"/>
                </a:cubicBezTo>
                <a:cubicBezTo>
                  <a:pt x="3122" y="529"/>
                  <a:pt x="3119" y="527"/>
                  <a:pt x="3119" y="524"/>
                </a:cubicBezTo>
                <a:cubicBezTo>
                  <a:pt x="3119" y="520"/>
                  <a:pt x="3123" y="519"/>
                  <a:pt x="3141" y="520"/>
                </a:cubicBezTo>
                <a:cubicBezTo>
                  <a:pt x="3167" y="520"/>
                  <a:pt x="3223" y="524"/>
                  <a:pt x="3227" y="525"/>
                </a:cubicBezTo>
                <a:cubicBezTo>
                  <a:pt x="3229" y="526"/>
                  <a:pt x="3233" y="524"/>
                  <a:pt x="3237" y="521"/>
                </a:cubicBezTo>
                <a:cubicBezTo>
                  <a:pt x="3242" y="517"/>
                  <a:pt x="3242" y="516"/>
                  <a:pt x="3238" y="516"/>
                </a:cubicBezTo>
                <a:cubicBezTo>
                  <a:pt x="3236" y="516"/>
                  <a:pt x="3234" y="515"/>
                  <a:pt x="3234" y="512"/>
                </a:cubicBezTo>
                <a:cubicBezTo>
                  <a:pt x="3234" y="503"/>
                  <a:pt x="3233" y="499"/>
                  <a:pt x="3227" y="500"/>
                </a:cubicBezTo>
                <a:cubicBezTo>
                  <a:pt x="3221" y="500"/>
                  <a:pt x="3220" y="512"/>
                  <a:pt x="3226" y="515"/>
                </a:cubicBezTo>
                <a:cubicBezTo>
                  <a:pt x="3228" y="516"/>
                  <a:pt x="3217" y="516"/>
                  <a:pt x="3201" y="515"/>
                </a:cubicBezTo>
                <a:cubicBezTo>
                  <a:pt x="3185" y="515"/>
                  <a:pt x="3159" y="515"/>
                  <a:pt x="3143" y="516"/>
                </a:cubicBezTo>
                <a:cubicBezTo>
                  <a:pt x="3120" y="517"/>
                  <a:pt x="3114" y="517"/>
                  <a:pt x="3114" y="513"/>
                </a:cubicBezTo>
                <a:cubicBezTo>
                  <a:pt x="3115" y="510"/>
                  <a:pt x="3113" y="509"/>
                  <a:pt x="3107" y="509"/>
                </a:cubicBezTo>
                <a:cubicBezTo>
                  <a:pt x="3102" y="510"/>
                  <a:pt x="3099" y="508"/>
                  <a:pt x="3099" y="505"/>
                </a:cubicBezTo>
                <a:cubicBezTo>
                  <a:pt x="3099" y="502"/>
                  <a:pt x="3100" y="499"/>
                  <a:pt x="3101" y="499"/>
                </a:cubicBezTo>
                <a:cubicBezTo>
                  <a:pt x="3107" y="499"/>
                  <a:pt x="3104" y="489"/>
                  <a:pt x="3096" y="481"/>
                </a:cubicBezTo>
                <a:cubicBezTo>
                  <a:pt x="3092" y="476"/>
                  <a:pt x="3089" y="472"/>
                  <a:pt x="3089" y="471"/>
                </a:cubicBezTo>
                <a:cubicBezTo>
                  <a:pt x="3090" y="470"/>
                  <a:pt x="3097" y="467"/>
                  <a:pt x="3105" y="463"/>
                </a:cubicBezTo>
                <a:cubicBezTo>
                  <a:pt x="3120" y="457"/>
                  <a:pt x="3120" y="457"/>
                  <a:pt x="3120" y="457"/>
                </a:cubicBezTo>
                <a:cubicBezTo>
                  <a:pt x="3099" y="460"/>
                  <a:pt x="3099" y="460"/>
                  <a:pt x="3099" y="460"/>
                </a:cubicBezTo>
                <a:cubicBezTo>
                  <a:pt x="3087" y="461"/>
                  <a:pt x="3077" y="461"/>
                  <a:pt x="3076" y="459"/>
                </a:cubicBezTo>
                <a:cubicBezTo>
                  <a:pt x="3075" y="457"/>
                  <a:pt x="3077" y="457"/>
                  <a:pt x="3079" y="458"/>
                </a:cubicBezTo>
                <a:cubicBezTo>
                  <a:pt x="3083" y="460"/>
                  <a:pt x="3083" y="459"/>
                  <a:pt x="3078" y="453"/>
                </a:cubicBezTo>
                <a:cubicBezTo>
                  <a:pt x="3071" y="445"/>
                  <a:pt x="3070" y="442"/>
                  <a:pt x="3073" y="432"/>
                </a:cubicBezTo>
                <a:cubicBezTo>
                  <a:pt x="3076" y="426"/>
                  <a:pt x="3069" y="421"/>
                  <a:pt x="3040" y="410"/>
                </a:cubicBezTo>
                <a:cubicBezTo>
                  <a:pt x="3035" y="408"/>
                  <a:pt x="3031" y="405"/>
                  <a:pt x="3031" y="403"/>
                </a:cubicBezTo>
                <a:cubicBezTo>
                  <a:pt x="3031" y="402"/>
                  <a:pt x="3028" y="400"/>
                  <a:pt x="3025" y="399"/>
                </a:cubicBezTo>
                <a:cubicBezTo>
                  <a:pt x="3021" y="398"/>
                  <a:pt x="3026" y="398"/>
                  <a:pt x="3036" y="398"/>
                </a:cubicBezTo>
                <a:cubicBezTo>
                  <a:pt x="3046" y="399"/>
                  <a:pt x="3056" y="401"/>
                  <a:pt x="3059" y="402"/>
                </a:cubicBezTo>
                <a:cubicBezTo>
                  <a:pt x="3069" y="408"/>
                  <a:pt x="3069" y="400"/>
                  <a:pt x="3060" y="384"/>
                </a:cubicBezTo>
                <a:cubicBezTo>
                  <a:pt x="3051" y="368"/>
                  <a:pt x="3051" y="368"/>
                  <a:pt x="3051" y="368"/>
                </a:cubicBezTo>
                <a:cubicBezTo>
                  <a:pt x="3060" y="367"/>
                  <a:pt x="3060" y="367"/>
                  <a:pt x="3060" y="367"/>
                </a:cubicBezTo>
                <a:cubicBezTo>
                  <a:pt x="3069" y="366"/>
                  <a:pt x="3069" y="366"/>
                  <a:pt x="3069" y="366"/>
                </a:cubicBezTo>
                <a:cubicBezTo>
                  <a:pt x="3059" y="363"/>
                  <a:pt x="3059" y="363"/>
                  <a:pt x="3059" y="363"/>
                </a:cubicBezTo>
                <a:cubicBezTo>
                  <a:pt x="3047" y="359"/>
                  <a:pt x="3031" y="348"/>
                  <a:pt x="3023" y="338"/>
                </a:cubicBezTo>
                <a:cubicBezTo>
                  <a:pt x="3018" y="331"/>
                  <a:pt x="3018" y="331"/>
                  <a:pt x="3018" y="331"/>
                </a:cubicBezTo>
                <a:cubicBezTo>
                  <a:pt x="3029" y="333"/>
                  <a:pt x="3029" y="333"/>
                  <a:pt x="3029" y="333"/>
                </a:cubicBezTo>
                <a:cubicBezTo>
                  <a:pt x="3041" y="334"/>
                  <a:pt x="3063" y="335"/>
                  <a:pt x="3149" y="335"/>
                </a:cubicBezTo>
                <a:cubicBezTo>
                  <a:pt x="3183" y="336"/>
                  <a:pt x="3211" y="336"/>
                  <a:pt x="3214" y="337"/>
                </a:cubicBezTo>
                <a:cubicBezTo>
                  <a:pt x="3216" y="338"/>
                  <a:pt x="3230" y="339"/>
                  <a:pt x="3244" y="339"/>
                </a:cubicBezTo>
                <a:cubicBezTo>
                  <a:pt x="3258" y="339"/>
                  <a:pt x="3274" y="341"/>
                  <a:pt x="3280" y="342"/>
                </a:cubicBezTo>
                <a:cubicBezTo>
                  <a:pt x="3287" y="344"/>
                  <a:pt x="3292" y="344"/>
                  <a:pt x="3294" y="342"/>
                </a:cubicBezTo>
                <a:cubicBezTo>
                  <a:pt x="3296" y="340"/>
                  <a:pt x="3301" y="338"/>
                  <a:pt x="3305" y="337"/>
                </a:cubicBezTo>
                <a:cubicBezTo>
                  <a:pt x="3313" y="335"/>
                  <a:pt x="3313" y="335"/>
                  <a:pt x="3303" y="335"/>
                </a:cubicBezTo>
                <a:cubicBezTo>
                  <a:pt x="3298" y="335"/>
                  <a:pt x="3284" y="333"/>
                  <a:pt x="3273" y="331"/>
                </a:cubicBezTo>
                <a:cubicBezTo>
                  <a:pt x="3250" y="326"/>
                  <a:pt x="3142" y="322"/>
                  <a:pt x="3108" y="323"/>
                </a:cubicBezTo>
                <a:cubicBezTo>
                  <a:pt x="3099" y="324"/>
                  <a:pt x="3072" y="323"/>
                  <a:pt x="3048" y="322"/>
                </a:cubicBezTo>
                <a:cubicBezTo>
                  <a:pt x="3003" y="319"/>
                  <a:pt x="2997" y="317"/>
                  <a:pt x="2983" y="300"/>
                </a:cubicBezTo>
                <a:cubicBezTo>
                  <a:pt x="2979" y="296"/>
                  <a:pt x="2975" y="293"/>
                  <a:pt x="2972" y="293"/>
                </a:cubicBezTo>
                <a:cubicBezTo>
                  <a:pt x="2970" y="293"/>
                  <a:pt x="2961" y="289"/>
                  <a:pt x="2952" y="285"/>
                </a:cubicBezTo>
                <a:cubicBezTo>
                  <a:pt x="2938" y="277"/>
                  <a:pt x="2937" y="276"/>
                  <a:pt x="2942" y="275"/>
                </a:cubicBezTo>
                <a:cubicBezTo>
                  <a:pt x="2950" y="273"/>
                  <a:pt x="2979" y="286"/>
                  <a:pt x="2983" y="292"/>
                </a:cubicBezTo>
                <a:cubicBezTo>
                  <a:pt x="2984" y="294"/>
                  <a:pt x="2988" y="295"/>
                  <a:pt x="2992" y="295"/>
                </a:cubicBezTo>
                <a:cubicBezTo>
                  <a:pt x="2998" y="294"/>
                  <a:pt x="2998" y="294"/>
                  <a:pt x="2994" y="293"/>
                </a:cubicBezTo>
                <a:cubicBezTo>
                  <a:pt x="2991" y="292"/>
                  <a:pt x="2985" y="289"/>
                  <a:pt x="2981" y="286"/>
                </a:cubicBezTo>
                <a:cubicBezTo>
                  <a:pt x="2967" y="274"/>
                  <a:pt x="2926" y="258"/>
                  <a:pt x="2914" y="259"/>
                </a:cubicBezTo>
                <a:cubicBezTo>
                  <a:pt x="2907" y="259"/>
                  <a:pt x="2892" y="256"/>
                  <a:pt x="2877" y="250"/>
                </a:cubicBezTo>
                <a:cubicBezTo>
                  <a:pt x="2849" y="239"/>
                  <a:pt x="2837" y="239"/>
                  <a:pt x="2749" y="241"/>
                </a:cubicBezTo>
                <a:cubicBezTo>
                  <a:pt x="2721" y="242"/>
                  <a:pt x="2678" y="242"/>
                  <a:pt x="2653" y="242"/>
                </a:cubicBezTo>
                <a:cubicBezTo>
                  <a:pt x="2552" y="238"/>
                  <a:pt x="2472" y="240"/>
                  <a:pt x="2326" y="246"/>
                </a:cubicBezTo>
                <a:cubicBezTo>
                  <a:pt x="2242" y="250"/>
                  <a:pt x="2162" y="252"/>
                  <a:pt x="2147" y="252"/>
                </a:cubicBezTo>
                <a:cubicBezTo>
                  <a:pt x="2133" y="251"/>
                  <a:pt x="2113" y="252"/>
                  <a:pt x="2103" y="252"/>
                </a:cubicBezTo>
                <a:cubicBezTo>
                  <a:pt x="1987" y="263"/>
                  <a:pt x="1606" y="277"/>
                  <a:pt x="1606" y="271"/>
                </a:cubicBezTo>
                <a:cubicBezTo>
                  <a:pt x="1606" y="269"/>
                  <a:pt x="1604" y="269"/>
                  <a:pt x="1603" y="271"/>
                </a:cubicBezTo>
                <a:cubicBezTo>
                  <a:pt x="1601" y="272"/>
                  <a:pt x="1583" y="275"/>
                  <a:pt x="1564" y="276"/>
                </a:cubicBezTo>
                <a:cubicBezTo>
                  <a:pt x="1544" y="277"/>
                  <a:pt x="1511" y="280"/>
                  <a:pt x="1489" y="283"/>
                </a:cubicBezTo>
                <a:cubicBezTo>
                  <a:pt x="1408" y="291"/>
                  <a:pt x="1353" y="295"/>
                  <a:pt x="1352" y="292"/>
                </a:cubicBezTo>
                <a:cubicBezTo>
                  <a:pt x="1352" y="290"/>
                  <a:pt x="1351" y="289"/>
                  <a:pt x="1350" y="290"/>
                </a:cubicBezTo>
                <a:cubicBezTo>
                  <a:pt x="1349" y="291"/>
                  <a:pt x="1347" y="291"/>
                  <a:pt x="1346" y="289"/>
                </a:cubicBezTo>
                <a:cubicBezTo>
                  <a:pt x="1344" y="287"/>
                  <a:pt x="1346" y="285"/>
                  <a:pt x="1349" y="285"/>
                </a:cubicBezTo>
                <a:cubicBezTo>
                  <a:pt x="1351" y="285"/>
                  <a:pt x="1356" y="282"/>
                  <a:pt x="1360" y="279"/>
                </a:cubicBezTo>
                <a:cubicBezTo>
                  <a:pt x="1363" y="276"/>
                  <a:pt x="1368" y="274"/>
                  <a:pt x="1371" y="274"/>
                </a:cubicBezTo>
                <a:cubicBezTo>
                  <a:pt x="1375" y="274"/>
                  <a:pt x="1381" y="273"/>
                  <a:pt x="1384" y="270"/>
                </a:cubicBezTo>
                <a:cubicBezTo>
                  <a:pt x="1395" y="264"/>
                  <a:pt x="1462" y="251"/>
                  <a:pt x="1482" y="252"/>
                </a:cubicBezTo>
                <a:cubicBezTo>
                  <a:pt x="1522" y="254"/>
                  <a:pt x="1562" y="253"/>
                  <a:pt x="1560" y="251"/>
                </a:cubicBezTo>
                <a:cubicBezTo>
                  <a:pt x="1558" y="247"/>
                  <a:pt x="1601" y="241"/>
                  <a:pt x="1636" y="239"/>
                </a:cubicBezTo>
                <a:cubicBezTo>
                  <a:pt x="1653" y="238"/>
                  <a:pt x="1659" y="237"/>
                  <a:pt x="1656" y="235"/>
                </a:cubicBezTo>
                <a:cubicBezTo>
                  <a:pt x="1654" y="233"/>
                  <a:pt x="1644" y="232"/>
                  <a:pt x="1635" y="232"/>
                </a:cubicBezTo>
                <a:cubicBezTo>
                  <a:pt x="1625" y="233"/>
                  <a:pt x="1618" y="232"/>
                  <a:pt x="1619" y="230"/>
                </a:cubicBezTo>
                <a:cubicBezTo>
                  <a:pt x="1620" y="229"/>
                  <a:pt x="1618" y="226"/>
                  <a:pt x="1615" y="226"/>
                </a:cubicBezTo>
                <a:cubicBezTo>
                  <a:pt x="1612" y="225"/>
                  <a:pt x="1609" y="226"/>
                  <a:pt x="1609" y="227"/>
                </a:cubicBezTo>
                <a:cubicBezTo>
                  <a:pt x="1608" y="230"/>
                  <a:pt x="1476" y="239"/>
                  <a:pt x="1474" y="236"/>
                </a:cubicBezTo>
                <a:cubicBezTo>
                  <a:pt x="1471" y="233"/>
                  <a:pt x="1541" y="225"/>
                  <a:pt x="1604" y="222"/>
                </a:cubicBezTo>
                <a:cubicBezTo>
                  <a:pt x="1641" y="220"/>
                  <a:pt x="1671" y="217"/>
                  <a:pt x="1670" y="216"/>
                </a:cubicBezTo>
                <a:cubicBezTo>
                  <a:pt x="1669" y="215"/>
                  <a:pt x="1672" y="214"/>
                  <a:pt x="1677" y="215"/>
                </a:cubicBezTo>
                <a:cubicBezTo>
                  <a:pt x="1682" y="216"/>
                  <a:pt x="1685" y="216"/>
                  <a:pt x="1685" y="213"/>
                </a:cubicBezTo>
                <a:cubicBezTo>
                  <a:pt x="1685" y="209"/>
                  <a:pt x="1681" y="208"/>
                  <a:pt x="1676" y="209"/>
                </a:cubicBezTo>
                <a:cubicBezTo>
                  <a:pt x="1667" y="212"/>
                  <a:pt x="1534" y="219"/>
                  <a:pt x="1533" y="217"/>
                </a:cubicBezTo>
                <a:cubicBezTo>
                  <a:pt x="1530" y="211"/>
                  <a:pt x="1607" y="198"/>
                  <a:pt x="1662" y="195"/>
                </a:cubicBezTo>
                <a:cubicBezTo>
                  <a:pt x="1710" y="193"/>
                  <a:pt x="1710" y="193"/>
                  <a:pt x="1686" y="191"/>
                </a:cubicBezTo>
                <a:cubicBezTo>
                  <a:pt x="1661" y="188"/>
                  <a:pt x="1661" y="188"/>
                  <a:pt x="1661" y="188"/>
                </a:cubicBezTo>
                <a:cubicBezTo>
                  <a:pt x="1683" y="184"/>
                  <a:pt x="1683" y="184"/>
                  <a:pt x="1683" y="184"/>
                </a:cubicBezTo>
                <a:cubicBezTo>
                  <a:pt x="1695" y="182"/>
                  <a:pt x="1719" y="180"/>
                  <a:pt x="1736" y="179"/>
                </a:cubicBezTo>
                <a:cubicBezTo>
                  <a:pt x="1772" y="177"/>
                  <a:pt x="1797" y="173"/>
                  <a:pt x="1788" y="169"/>
                </a:cubicBezTo>
                <a:cubicBezTo>
                  <a:pt x="1785" y="168"/>
                  <a:pt x="1769" y="168"/>
                  <a:pt x="1753" y="170"/>
                </a:cubicBezTo>
                <a:cubicBezTo>
                  <a:pt x="1736" y="172"/>
                  <a:pt x="1684" y="175"/>
                  <a:pt x="1636" y="176"/>
                </a:cubicBezTo>
                <a:cubicBezTo>
                  <a:pt x="1551" y="178"/>
                  <a:pt x="1549" y="178"/>
                  <a:pt x="1547" y="171"/>
                </a:cubicBezTo>
                <a:cubicBezTo>
                  <a:pt x="1545" y="164"/>
                  <a:pt x="1545" y="164"/>
                  <a:pt x="1543" y="172"/>
                </a:cubicBezTo>
                <a:cubicBezTo>
                  <a:pt x="1542" y="176"/>
                  <a:pt x="1540" y="178"/>
                  <a:pt x="1538" y="177"/>
                </a:cubicBezTo>
                <a:cubicBezTo>
                  <a:pt x="1536" y="176"/>
                  <a:pt x="1534" y="177"/>
                  <a:pt x="1533" y="178"/>
                </a:cubicBezTo>
                <a:cubicBezTo>
                  <a:pt x="1532" y="183"/>
                  <a:pt x="1473" y="189"/>
                  <a:pt x="1473" y="185"/>
                </a:cubicBezTo>
                <a:cubicBezTo>
                  <a:pt x="1473" y="184"/>
                  <a:pt x="1475" y="182"/>
                  <a:pt x="1478" y="182"/>
                </a:cubicBezTo>
                <a:cubicBezTo>
                  <a:pt x="1481" y="182"/>
                  <a:pt x="1484" y="180"/>
                  <a:pt x="1484" y="178"/>
                </a:cubicBezTo>
                <a:cubicBezTo>
                  <a:pt x="1484" y="177"/>
                  <a:pt x="1488" y="175"/>
                  <a:pt x="1493" y="175"/>
                </a:cubicBezTo>
                <a:cubicBezTo>
                  <a:pt x="1498" y="174"/>
                  <a:pt x="1503" y="172"/>
                  <a:pt x="1504" y="170"/>
                </a:cubicBezTo>
                <a:cubicBezTo>
                  <a:pt x="1505" y="168"/>
                  <a:pt x="1502" y="167"/>
                  <a:pt x="1498" y="167"/>
                </a:cubicBezTo>
                <a:cubicBezTo>
                  <a:pt x="1493" y="167"/>
                  <a:pt x="1484" y="167"/>
                  <a:pt x="1478" y="168"/>
                </a:cubicBezTo>
                <a:cubicBezTo>
                  <a:pt x="1471" y="168"/>
                  <a:pt x="1456" y="169"/>
                  <a:pt x="1444" y="171"/>
                </a:cubicBezTo>
                <a:cubicBezTo>
                  <a:pt x="1429" y="174"/>
                  <a:pt x="1424" y="174"/>
                  <a:pt x="1427" y="171"/>
                </a:cubicBezTo>
                <a:cubicBezTo>
                  <a:pt x="1432" y="168"/>
                  <a:pt x="1432" y="168"/>
                  <a:pt x="1425" y="168"/>
                </a:cubicBezTo>
                <a:cubicBezTo>
                  <a:pt x="1420" y="168"/>
                  <a:pt x="1418" y="170"/>
                  <a:pt x="1419" y="172"/>
                </a:cubicBezTo>
                <a:cubicBezTo>
                  <a:pt x="1421" y="174"/>
                  <a:pt x="1405" y="173"/>
                  <a:pt x="1401" y="170"/>
                </a:cubicBezTo>
                <a:cubicBezTo>
                  <a:pt x="1396" y="165"/>
                  <a:pt x="1412" y="162"/>
                  <a:pt x="1461" y="157"/>
                </a:cubicBezTo>
                <a:cubicBezTo>
                  <a:pt x="1496" y="154"/>
                  <a:pt x="1500" y="154"/>
                  <a:pt x="1495" y="159"/>
                </a:cubicBezTo>
                <a:cubicBezTo>
                  <a:pt x="1490" y="164"/>
                  <a:pt x="1491" y="164"/>
                  <a:pt x="1499" y="164"/>
                </a:cubicBezTo>
                <a:cubicBezTo>
                  <a:pt x="1504" y="164"/>
                  <a:pt x="1508" y="162"/>
                  <a:pt x="1507" y="160"/>
                </a:cubicBezTo>
                <a:cubicBezTo>
                  <a:pt x="1507" y="155"/>
                  <a:pt x="1533" y="151"/>
                  <a:pt x="1540" y="155"/>
                </a:cubicBezTo>
                <a:cubicBezTo>
                  <a:pt x="1547" y="158"/>
                  <a:pt x="1547" y="158"/>
                  <a:pt x="1541" y="153"/>
                </a:cubicBezTo>
                <a:cubicBezTo>
                  <a:pt x="1536" y="149"/>
                  <a:pt x="1537" y="148"/>
                  <a:pt x="1558" y="147"/>
                </a:cubicBezTo>
                <a:cubicBezTo>
                  <a:pt x="1573" y="146"/>
                  <a:pt x="1578" y="147"/>
                  <a:pt x="1575" y="150"/>
                </a:cubicBezTo>
                <a:cubicBezTo>
                  <a:pt x="1572" y="152"/>
                  <a:pt x="1573" y="153"/>
                  <a:pt x="1579" y="153"/>
                </a:cubicBezTo>
                <a:cubicBezTo>
                  <a:pt x="1584" y="153"/>
                  <a:pt x="1586" y="151"/>
                  <a:pt x="1585" y="149"/>
                </a:cubicBezTo>
                <a:cubicBezTo>
                  <a:pt x="1583" y="146"/>
                  <a:pt x="1584" y="146"/>
                  <a:pt x="1589" y="149"/>
                </a:cubicBezTo>
                <a:cubicBezTo>
                  <a:pt x="1592" y="151"/>
                  <a:pt x="1596" y="151"/>
                  <a:pt x="1598" y="150"/>
                </a:cubicBezTo>
                <a:cubicBezTo>
                  <a:pt x="1602" y="146"/>
                  <a:pt x="1619" y="145"/>
                  <a:pt x="1638" y="148"/>
                </a:cubicBezTo>
                <a:cubicBezTo>
                  <a:pt x="1656" y="150"/>
                  <a:pt x="1656" y="150"/>
                  <a:pt x="1648" y="155"/>
                </a:cubicBezTo>
                <a:cubicBezTo>
                  <a:pt x="1638" y="161"/>
                  <a:pt x="1646" y="161"/>
                  <a:pt x="1658" y="155"/>
                </a:cubicBezTo>
                <a:cubicBezTo>
                  <a:pt x="1664" y="152"/>
                  <a:pt x="1665" y="150"/>
                  <a:pt x="1662" y="148"/>
                </a:cubicBezTo>
                <a:cubicBezTo>
                  <a:pt x="1660" y="146"/>
                  <a:pt x="1663" y="145"/>
                  <a:pt x="1671" y="144"/>
                </a:cubicBezTo>
                <a:cubicBezTo>
                  <a:pt x="1683" y="143"/>
                  <a:pt x="1683" y="143"/>
                  <a:pt x="1683" y="143"/>
                </a:cubicBezTo>
                <a:cubicBezTo>
                  <a:pt x="1672" y="141"/>
                  <a:pt x="1672" y="141"/>
                  <a:pt x="1672" y="141"/>
                </a:cubicBezTo>
                <a:cubicBezTo>
                  <a:pt x="1650" y="138"/>
                  <a:pt x="1673" y="133"/>
                  <a:pt x="1736" y="128"/>
                </a:cubicBezTo>
                <a:cubicBezTo>
                  <a:pt x="1794" y="123"/>
                  <a:pt x="1796" y="122"/>
                  <a:pt x="1769" y="121"/>
                </a:cubicBezTo>
                <a:cubicBezTo>
                  <a:pt x="1754" y="121"/>
                  <a:pt x="1695" y="123"/>
                  <a:pt x="1639" y="128"/>
                </a:cubicBezTo>
                <a:cubicBezTo>
                  <a:pt x="1497" y="138"/>
                  <a:pt x="1457" y="134"/>
                  <a:pt x="1561" y="120"/>
                </a:cubicBezTo>
                <a:cubicBezTo>
                  <a:pt x="1601" y="114"/>
                  <a:pt x="1617" y="110"/>
                  <a:pt x="1600" y="110"/>
                </a:cubicBezTo>
                <a:cubicBezTo>
                  <a:pt x="1597" y="110"/>
                  <a:pt x="1586" y="110"/>
                  <a:pt x="1576" y="110"/>
                </a:cubicBezTo>
                <a:cubicBezTo>
                  <a:pt x="1566" y="110"/>
                  <a:pt x="1557" y="111"/>
                  <a:pt x="1555" y="114"/>
                </a:cubicBezTo>
                <a:cubicBezTo>
                  <a:pt x="1552" y="117"/>
                  <a:pt x="1551" y="117"/>
                  <a:pt x="1549" y="114"/>
                </a:cubicBezTo>
                <a:cubicBezTo>
                  <a:pt x="1547" y="110"/>
                  <a:pt x="1535" y="110"/>
                  <a:pt x="1532" y="115"/>
                </a:cubicBezTo>
                <a:cubicBezTo>
                  <a:pt x="1532" y="116"/>
                  <a:pt x="1526" y="118"/>
                  <a:pt x="1519" y="120"/>
                </a:cubicBezTo>
                <a:cubicBezTo>
                  <a:pt x="1510" y="122"/>
                  <a:pt x="1508" y="121"/>
                  <a:pt x="1512" y="119"/>
                </a:cubicBezTo>
                <a:cubicBezTo>
                  <a:pt x="1517" y="116"/>
                  <a:pt x="1517" y="115"/>
                  <a:pt x="1510" y="115"/>
                </a:cubicBezTo>
                <a:cubicBezTo>
                  <a:pt x="1502" y="116"/>
                  <a:pt x="1498" y="121"/>
                  <a:pt x="1503" y="124"/>
                </a:cubicBezTo>
                <a:cubicBezTo>
                  <a:pt x="1505" y="124"/>
                  <a:pt x="1503" y="125"/>
                  <a:pt x="1498" y="126"/>
                </a:cubicBezTo>
                <a:cubicBezTo>
                  <a:pt x="1489" y="127"/>
                  <a:pt x="1486" y="122"/>
                  <a:pt x="1492" y="119"/>
                </a:cubicBezTo>
                <a:cubicBezTo>
                  <a:pt x="1494" y="118"/>
                  <a:pt x="1493" y="118"/>
                  <a:pt x="1490" y="119"/>
                </a:cubicBezTo>
                <a:cubicBezTo>
                  <a:pt x="1482" y="122"/>
                  <a:pt x="1466" y="122"/>
                  <a:pt x="1464" y="118"/>
                </a:cubicBezTo>
                <a:cubicBezTo>
                  <a:pt x="1464" y="117"/>
                  <a:pt x="1459" y="115"/>
                  <a:pt x="1455" y="115"/>
                </a:cubicBezTo>
                <a:cubicBezTo>
                  <a:pt x="1451" y="116"/>
                  <a:pt x="1449" y="117"/>
                  <a:pt x="1450" y="119"/>
                </a:cubicBezTo>
                <a:cubicBezTo>
                  <a:pt x="1451" y="121"/>
                  <a:pt x="1453" y="122"/>
                  <a:pt x="1456" y="121"/>
                </a:cubicBezTo>
                <a:cubicBezTo>
                  <a:pt x="1459" y="120"/>
                  <a:pt x="1463" y="121"/>
                  <a:pt x="1466" y="123"/>
                </a:cubicBezTo>
                <a:cubicBezTo>
                  <a:pt x="1471" y="128"/>
                  <a:pt x="1471" y="128"/>
                  <a:pt x="1461" y="127"/>
                </a:cubicBezTo>
                <a:cubicBezTo>
                  <a:pt x="1454" y="126"/>
                  <a:pt x="1445" y="125"/>
                  <a:pt x="1440" y="124"/>
                </a:cubicBezTo>
                <a:cubicBezTo>
                  <a:pt x="1433" y="122"/>
                  <a:pt x="1431" y="123"/>
                  <a:pt x="1433" y="126"/>
                </a:cubicBezTo>
                <a:cubicBezTo>
                  <a:pt x="1435" y="129"/>
                  <a:pt x="1434" y="130"/>
                  <a:pt x="1431" y="129"/>
                </a:cubicBezTo>
                <a:cubicBezTo>
                  <a:pt x="1428" y="127"/>
                  <a:pt x="1420" y="127"/>
                  <a:pt x="1412" y="127"/>
                </a:cubicBezTo>
                <a:cubicBezTo>
                  <a:pt x="1395" y="127"/>
                  <a:pt x="1399" y="126"/>
                  <a:pt x="1424" y="121"/>
                </a:cubicBezTo>
                <a:cubicBezTo>
                  <a:pt x="1454" y="116"/>
                  <a:pt x="1442" y="112"/>
                  <a:pt x="1402" y="113"/>
                </a:cubicBezTo>
                <a:cubicBezTo>
                  <a:pt x="1369" y="115"/>
                  <a:pt x="1367" y="114"/>
                  <a:pt x="1384" y="112"/>
                </a:cubicBezTo>
                <a:cubicBezTo>
                  <a:pt x="1396" y="110"/>
                  <a:pt x="1415" y="109"/>
                  <a:pt x="1427" y="110"/>
                </a:cubicBezTo>
                <a:cubicBezTo>
                  <a:pt x="1439" y="111"/>
                  <a:pt x="1449" y="111"/>
                  <a:pt x="1450" y="110"/>
                </a:cubicBezTo>
                <a:cubicBezTo>
                  <a:pt x="1454" y="107"/>
                  <a:pt x="1492" y="102"/>
                  <a:pt x="1493" y="105"/>
                </a:cubicBezTo>
                <a:cubicBezTo>
                  <a:pt x="1494" y="106"/>
                  <a:pt x="1514" y="105"/>
                  <a:pt x="1536" y="103"/>
                </a:cubicBezTo>
                <a:cubicBezTo>
                  <a:pt x="1558" y="101"/>
                  <a:pt x="1592" y="97"/>
                  <a:pt x="1611" y="96"/>
                </a:cubicBezTo>
                <a:cubicBezTo>
                  <a:pt x="1635" y="94"/>
                  <a:pt x="1639" y="93"/>
                  <a:pt x="1626" y="93"/>
                </a:cubicBezTo>
                <a:cubicBezTo>
                  <a:pt x="1614" y="93"/>
                  <a:pt x="1608" y="91"/>
                  <a:pt x="1610" y="89"/>
                </a:cubicBezTo>
                <a:cubicBezTo>
                  <a:pt x="1617" y="84"/>
                  <a:pt x="1594" y="82"/>
                  <a:pt x="1555" y="86"/>
                </a:cubicBezTo>
                <a:cubicBezTo>
                  <a:pt x="1524" y="89"/>
                  <a:pt x="1456" y="90"/>
                  <a:pt x="1470" y="87"/>
                </a:cubicBezTo>
                <a:cubicBezTo>
                  <a:pt x="1478" y="85"/>
                  <a:pt x="1473" y="79"/>
                  <a:pt x="1465" y="80"/>
                </a:cubicBezTo>
                <a:cubicBezTo>
                  <a:pt x="1461" y="81"/>
                  <a:pt x="1457" y="84"/>
                  <a:pt x="1457" y="86"/>
                </a:cubicBezTo>
                <a:cubicBezTo>
                  <a:pt x="1457" y="89"/>
                  <a:pt x="1451" y="91"/>
                  <a:pt x="1433" y="92"/>
                </a:cubicBezTo>
                <a:cubicBezTo>
                  <a:pt x="1420" y="93"/>
                  <a:pt x="1400" y="95"/>
                  <a:pt x="1388" y="96"/>
                </a:cubicBezTo>
                <a:cubicBezTo>
                  <a:pt x="1374" y="98"/>
                  <a:pt x="1367" y="98"/>
                  <a:pt x="1370" y="96"/>
                </a:cubicBezTo>
                <a:cubicBezTo>
                  <a:pt x="1372" y="93"/>
                  <a:pt x="1372" y="92"/>
                  <a:pt x="1368" y="90"/>
                </a:cubicBezTo>
                <a:cubicBezTo>
                  <a:pt x="1362" y="88"/>
                  <a:pt x="1358" y="88"/>
                  <a:pt x="1360" y="92"/>
                </a:cubicBezTo>
                <a:cubicBezTo>
                  <a:pt x="1361" y="93"/>
                  <a:pt x="1360" y="96"/>
                  <a:pt x="1358" y="98"/>
                </a:cubicBezTo>
                <a:cubicBezTo>
                  <a:pt x="1353" y="104"/>
                  <a:pt x="1275" y="117"/>
                  <a:pt x="1226" y="120"/>
                </a:cubicBezTo>
                <a:cubicBezTo>
                  <a:pt x="1211" y="121"/>
                  <a:pt x="1211" y="121"/>
                  <a:pt x="1222" y="123"/>
                </a:cubicBezTo>
                <a:cubicBezTo>
                  <a:pt x="1233" y="125"/>
                  <a:pt x="1233" y="125"/>
                  <a:pt x="1233" y="125"/>
                </a:cubicBezTo>
                <a:cubicBezTo>
                  <a:pt x="1224" y="127"/>
                  <a:pt x="1224" y="127"/>
                  <a:pt x="1224" y="127"/>
                </a:cubicBezTo>
                <a:cubicBezTo>
                  <a:pt x="1219" y="128"/>
                  <a:pt x="1192" y="130"/>
                  <a:pt x="1165" y="131"/>
                </a:cubicBezTo>
                <a:cubicBezTo>
                  <a:pt x="1129" y="133"/>
                  <a:pt x="1115" y="133"/>
                  <a:pt x="1113" y="130"/>
                </a:cubicBezTo>
                <a:cubicBezTo>
                  <a:pt x="1111" y="128"/>
                  <a:pt x="1104" y="125"/>
                  <a:pt x="1098" y="124"/>
                </a:cubicBezTo>
                <a:cubicBezTo>
                  <a:pt x="1085" y="122"/>
                  <a:pt x="1085" y="122"/>
                  <a:pt x="1085" y="122"/>
                </a:cubicBezTo>
                <a:cubicBezTo>
                  <a:pt x="1103" y="118"/>
                  <a:pt x="1103" y="118"/>
                  <a:pt x="1103" y="118"/>
                </a:cubicBezTo>
                <a:cubicBezTo>
                  <a:pt x="1114" y="116"/>
                  <a:pt x="1124" y="114"/>
                  <a:pt x="1126" y="112"/>
                </a:cubicBezTo>
                <a:cubicBezTo>
                  <a:pt x="1129" y="111"/>
                  <a:pt x="1130" y="111"/>
                  <a:pt x="1129" y="114"/>
                </a:cubicBezTo>
                <a:cubicBezTo>
                  <a:pt x="1128" y="116"/>
                  <a:pt x="1131" y="118"/>
                  <a:pt x="1136" y="119"/>
                </a:cubicBezTo>
                <a:cubicBezTo>
                  <a:pt x="1150" y="123"/>
                  <a:pt x="1200" y="121"/>
                  <a:pt x="1207" y="117"/>
                </a:cubicBezTo>
                <a:cubicBezTo>
                  <a:pt x="1210" y="115"/>
                  <a:pt x="1220" y="111"/>
                  <a:pt x="1227" y="109"/>
                </a:cubicBezTo>
                <a:cubicBezTo>
                  <a:pt x="1234" y="107"/>
                  <a:pt x="1250" y="103"/>
                  <a:pt x="1262" y="100"/>
                </a:cubicBezTo>
                <a:cubicBezTo>
                  <a:pt x="1274" y="96"/>
                  <a:pt x="1300" y="92"/>
                  <a:pt x="1319" y="89"/>
                </a:cubicBezTo>
                <a:cubicBezTo>
                  <a:pt x="1352" y="85"/>
                  <a:pt x="1368" y="81"/>
                  <a:pt x="1408" y="67"/>
                </a:cubicBezTo>
                <a:cubicBezTo>
                  <a:pt x="1417" y="64"/>
                  <a:pt x="1428" y="61"/>
                  <a:pt x="1432" y="59"/>
                </a:cubicBezTo>
                <a:cubicBezTo>
                  <a:pt x="1441" y="57"/>
                  <a:pt x="1445" y="53"/>
                  <a:pt x="1439" y="54"/>
                </a:cubicBezTo>
                <a:cubicBezTo>
                  <a:pt x="1437" y="54"/>
                  <a:pt x="1427" y="57"/>
                  <a:pt x="1418" y="61"/>
                </a:cubicBezTo>
                <a:cubicBezTo>
                  <a:pt x="1408" y="64"/>
                  <a:pt x="1395" y="67"/>
                  <a:pt x="1388" y="68"/>
                </a:cubicBezTo>
                <a:cubicBezTo>
                  <a:pt x="1381" y="69"/>
                  <a:pt x="1375" y="70"/>
                  <a:pt x="1374" y="72"/>
                </a:cubicBezTo>
                <a:cubicBezTo>
                  <a:pt x="1373" y="73"/>
                  <a:pt x="1360" y="76"/>
                  <a:pt x="1344" y="77"/>
                </a:cubicBezTo>
                <a:cubicBezTo>
                  <a:pt x="1329" y="79"/>
                  <a:pt x="1313" y="81"/>
                  <a:pt x="1309" y="83"/>
                </a:cubicBezTo>
                <a:cubicBezTo>
                  <a:pt x="1305" y="84"/>
                  <a:pt x="1301" y="84"/>
                  <a:pt x="1300" y="82"/>
                </a:cubicBezTo>
                <a:cubicBezTo>
                  <a:pt x="1299" y="80"/>
                  <a:pt x="1298" y="78"/>
                  <a:pt x="1298" y="78"/>
                </a:cubicBezTo>
                <a:cubicBezTo>
                  <a:pt x="1299" y="78"/>
                  <a:pt x="1305" y="77"/>
                  <a:pt x="1313" y="75"/>
                </a:cubicBezTo>
                <a:cubicBezTo>
                  <a:pt x="1320" y="74"/>
                  <a:pt x="1329" y="70"/>
                  <a:pt x="1333" y="67"/>
                </a:cubicBezTo>
                <a:cubicBezTo>
                  <a:pt x="1337" y="65"/>
                  <a:pt x="1346" y="62"/>
                  <a:pt x="1352" y="62"/>
                </a:cubicBezTo>
                <a:cubicBezTo>
                  <a:pt x="1358" y="61"/>
                  <a:pt x="1363" y="59"/>
                  <a:pt x="1364" y="56"/>
                </a:cubicBezTo>
                <a:cubicBezTo>
                  <a:pt x="1368" y="49"/>
                  <a:pt x="1412" y="38"/>
                  <a:pt x="1446" y="36"/>
                </a:cubicBezTo>
                <a:cubicBezTo>
                  <a:pt x="1464" y="35"/>
                  <a:pt x="1480" y="33"/>
                  <a:pt x="1483" y="31"/>
                </a:cubicBezTo>
                <a:cubicBezTo>
                  <a:pt x="1486" y="29"/>
                  <a:pt x="1471" y="29"/>
                  <a:pt x="1448" y="31"/>
                </a:cubicBezTo>
                <a:cubicBezTo>
                  <a:pt x="1408" y="35"/>
                  <a:pt x="1407" y="35"/>
                  <a:pt x="1420" y="29"/>
                </a:cubicBezTo>
                <a:cubicBezTo>
                  <a:pt x="1427" y="26"/>
                  <a:pt x="1438" y="23"/>
                  <a:pt x="1444" y="23"/>
                </a:cubicBezTo>
                <a:cubicBezTo>
                  <a:pt x="1449" y="22"/>
                  <a:pt x="1454" y="20"/>
                  <a:pt x="1455" y="18"/>
                </a:cubicBezTo>
                <a:cubicBezTo>
                  <a:pt x="1457" y="15"/>
                  <a:pt x="1453" y="15"/>
                  <a:pt x="1441" y="17"/>
                </a:cubicBezTo>
                <a:cubicBezTo>
                  <a:pt x="1431" y="18"/>
                  <a:pt x="1427" y="18"/>
                  <a:pt x="1429" y="16"/>
                </a:cubicBezTo>
                <a:cubicBezTo>
                  <a:pt x="1431" y="15"/>
                  <a:pt x="1441" y="12"/>
                  <a:pt x="1450" y="10"/>
                </a:cubicBezTo>
                <a:cubicBezTo>
                  <a:pt x="1459" y="9"/>
                  <a:pt x="1469" y="7"/>
                  <a:pt x="1473" y="5"/>
                </a:cubicBezTo>
                <a:cubicBezTo>
                  <a:pt x="1476" y="4"/>
                  <a:pt x="1483" y="5"/>
                  <a:pt x="1487" y="6"/>
                </a:cubicBezTo>
                <a:cubicBezTo>
                  <a:pt x="1492" y="8"/>
                  <a:pt x="1496" y="8"/>
                  <a:pt x="1498" y="6"/>
                </a:cubicBezTo>
                <a:cubicBezTo>
                  <a:pt x="1500" y="4"/>
                  <a:pt x="1505" y="2"/>
                  <a:pt x="1510" y="1"/>
                </a:cubicBezTo>
                <a:cubicBezTo>
                  <a:pt x="1516" y="0"/>
                  <a:pt x="1504" y="0"/>
                  <a:pt x="1484" y="2"/>
                </a:cubicBezTo>
                <a:cubicBezTo>
                  <a:pt x="1465" y="4"/>
                  <a:pt x="1442" y="7"/>
                  <a:pt x="1433" y="9"/>
                </a:cubicBezTo>
                <a:cubicBezTo>
                  <a:pt x="1424" y="12"/>
                  <a:pt x="1409" y="16"/>
                  <a:pt x="1400" y="18"/>
                </a:cubicBezTo>
                <a:cubicBezTo>
                  <a:pt x="1391" y="20"/>
                  <a:pt x="1376" y="25"/>
                  <a:pt x="1367" y="29"/>
                </a:cubicBezTo>
                <a:cubicBezTo>
                  <a:pt x="1357" y="33"/>
                  <a:pt x="1343" y="38"/>
                  <a:pt x="1336" y="40"/>
                </a:cubicBezTo>
                <a:cubicBezTo>
                  <a:pt x="1328" y="42"/>
                  <a:pt x="1311" y="46"/>
                  <a:pt x="1298" y="50"/>
                </a:cubicBezTo>
                <a:cubicBezTo>
                  <a:pt x="1285" y="53"/>
                  <a:pt x="1270" y="57"/>
                  <a:pt x="1265" y="57"/>
                </a:cubicBezTo>
                <a:cubicBezTo>
                  <a:pt x="1260" y="57"/>
                  <a:pt x="1256" y="58"/>
                  <a:pt x="1257" y="59"/>
                </a:cubicBezTo>
                <a:cubicBezTo>
                  <a:pt x="1260" y="65"/>
                  <a:pt x="1220" y="74"/>
                  <a:pt x="1164" y="80"/>
                </a:cubicBezTo>
                <a:cubicBezTo>
                  <a:pt x="1150" y="82"/>
                  <a:pt x="1137" y="85"/>
                  <a:pt x="1136" y="87"/>
                </a:cubicBezTo>
                <a:cubicBezTo>
                  <a:pt x="1134" y="89"/>
                  <a:pt x="1140" y="89"/>
                  <a:pt x="1149" y="88"/>
                </a:cubicBezTo>
                <a:cubicBezTo>
                  <a:pt x="1204" y="80"/>
                  <a:pt x="1255" y="74"/>
                  <a:pt x="1258" y="76"/>
                </a:cubicBezTo>
                <a:cubicBezTo>
                  <a:pt x="1260" y="78"/>
                  <a:pt x="1191" y="101"/>
                  <a:pt x="1181" y="101"/>
                </a:cubicBezTo>
                <a:cubicBezTo>
                  <a:pt x="1179" y="101"/>
                  <a:pt x="1180" y="99"/>
                  <a:pt x="1184" y="96"/>
                </a:cubicBezTo>
                <a:cubicBezTo>
                  <a:pt x="1190" y="90"/>
                  <a:pt x="1190" y="90"/>
                  <a:pt x="1190" y="90"/>
                </a:cubicBezTo>
                <a:cubicBezTo>
                  <a:pt x="1184" y="93"/>
                  <a:pt x="1184" y="93"/>
                  <a:pt x="1184" y="93"/>
                </a:cubicBezTo>
                <a:cubicBezTo>
                  <a:pt x="1158" y="102"/>
                  <a:pt x="1124" y="105"/>
                  <a:pt x="1079" y="103"/>
                </a:cubicBezTo>
                <a:cubicBezTo>
                  <a:pt x="1042" y="102"/>
                  <a:pt x="1033" y="102"/>
                  <a:pt x="1031" y="106"/>
                </a:cubicBezTo>
                <a:cubicBezTo>
                  <a:pt x="1030" y="109"/>
                  <a:pt x="1024" y="110"/>
                  <a:pt x="1008" y="109"/>
                </a:cubicBezTo>
                <a:cubicBezTo>
                  <a:pt x="996" y="109"/>
                  <a:pt x="974" y="108"/>
                  <a:pt x="959" y="108"/>
                </a:cubicBezTo>
                <a:cubicBezTo>
                  <a:pt x="937" y="108"/>
                  <a:pt x="934" y="109"/>
                  <a:pt x="946" y="110"/>
                </a:cubicBezTo>
                <a:cubicBezTo>
                  <a:pt x="954" y="111"/>
                  <a:pt x="961" y="113"/>
                  <a:pt x="963" y="115"/>
                </a:cubicBezTo>
                <a:cubicBezTo>
                  <a:pt x="964" y="116"/>
                  <a:pt x="959" y="116"/>
                  <a:pt x="952" y="115"/>
                </a:cubicBezTo>
                <a:cubicBezTo>
                  <a:pt x="945" y="114"/>
                  <a:pt x="927" y="114"/>
                  <a:pt x="911" y="115"/>
                </a:cubicBezTo>
                <a:cubicBezTo>
                  <a:pt x="896" y="116"/>
                  <a:pt x="880" y="115"/>
                  <a:pt x="877" y="114"/>
                </a:cubicBezTo>
                <a:cubicBezTo>
                  <a:pt x="873" y="112"/>
                  <a:pt x="881" y="111"/>
                  <a:pt x="899" y="110"/>
                </a:cubicBezTo>
                <a:cubicBezTo>
                  <a:pt x="915" y="109"/>
                  <a:pt x="928" y="108"/>
                  <a:pt x="929" y="107"/>
                </a:cubicBezTo>
                <a:cubicBezTo>
                  <a:pt x="930" y="105"/>
                  <a:pt x="861" y="104"/>
                  <a:pt x="811" y="105"/>
                </a:cubicBezTo>
                <a:cubicBezTo>
                  <a:pt x="770" y="106"/>
                  <a:pt x="769" y="106"/>
                  <a:pt x="773" y="103"/>
                </a:cubicBezTo>
                <a:cubicBezTo>
                  <a:pt x="778" y="99"/>
                  <a:pt x="831" y="89"/>
                  <a:pt x="856" y="87"/>
                </a:cubicBezTo>
                <a:cubicBezTo>
                  <a:pt x="872" y="86"/>
                  <a:pt x="874" y="86"/>
                  <a:pt x="867" y="83"/>
                </a:cubicBezTo>
                <a:cubicBezTo>
                  <a:pt x="862" y="82"/>
                  <a:pt x="851" y="82"/>
                  <a:pt x="842" y="83"/>
                </a:cubicBezTo>
                <a:cubicBezTo>
                  <a:pt x="832" y="85"/>
                  <a:pt x="825" y="85"/>
                  <a:pt x="825" y="83"/>
                </a:cubicBezTo>
                <a:cubicBezTo>
                  <a:pt x="824" y="77"/>
                  <a:pt x="835" y="74"/>
                  <a:pt x="853" y="76"/>
                </a:cubicBezTo>
                <a:cubicBezTo>
                  <a:pt x="863" y="77"/>
                  <a:pt x="871" y="76"/>
                  <a:pt x="871" y="75"/>
                </a:cubicBezTo>
                <a:cubicBezTo>
                  <a:pt x="871" y="74"/>
                  <a:pt x="863" y="72"/>
                  <a:pt x="855" y="70"/>
                </a:cubicBezTo>
                <a:cubicBezTo>
                  <a:pt x="837" y="67"/>
                  <a:pt x="824" y="71"/>
                  <a:pt x="815" y="84"/>
                </a:cubicBezTo>
                <a:cubicBezTo>
                  <a:pt x="811" y="89"/>
                  <a:pt x="810" y="90"/>
                  <a:pt x="808" y="86"/>
                </a:cubicBezTo>
                <a:cubicBezTo>
                  <a:pt x="806" y="83"/>
                  <a:pt x="805" y="83"/>
                  <a:pt x="803" y="86"/>
                </a:cubicBezTo>
                <a:cubicBezTo>
                  <a:pt x="801" y="90"/>
                  <a:pt x="775" y="99"/>
                  <a:pt x="761" y="99"/>
                </a:cubicBezTo>
                <a:cubicBezTo>
                  <a:pt x="755" y="100"/>
                  <a:pt x="754" y="99"/>
                  <a:pt x="756" y="97"/>
                </a:cubicBezTo>
                <a:cubicBezTo>
                  <a:pt x="759" y="94"/>
                  <a:pt x="756" y="93"/>
                  <a:pt x="747" y="91"/>
                </a:cubicBezTo>
                <a:cubicBezTo>
                  <a:pt x="739" y="89"/>
                  <a:pt x="733" y="88"/>
                  <a:pt x="732" y="89"/>
                </a:cubicBezTo>
                <a:cubicBezTo>
                  <a:pt x="732" y="90"/>
                  <a:pt x="735" y="93"/>
                  <a:pt x="740" y="96"/>
                </a:cubicBezTo>
                <a:cubicBezTo>
                  <a:pt x="745" y="100"/>
                  <a:pt x="748" y="103"/>
                  <a:pt x="747" y="105"/>
                </a:cubicBezTo>
                <a:cubicBezTo>
                  <a:pt x="746" y="106"/>
                  <a:pt x="749" y="107"/>
                  <a:pt x="753" y="107"/>
                </a:cubicBezTo>
                <a:cubicBezTo>
                  <a:pt x="757" y="107"/>
                  <a:pt x="762" y="108"/>
                  <a:pt x="765" y="109"/>
                </a:cubicBezTo>
                <a:cubicBezTo>
                  <a:pt x="781" y="118"/>
                  <a:pt x="787" y="122"/>
                  <a:pt x="788" y="127"/>
                </a:cubicBezTo>
                <a:cubicBezTo>
                  <a:pt x="789" y="131"/>
                  <a:pt x="786" y="133"/>
                  <a:pt x="776" y="133"/>
                </a:cubicBezTo>
                <a:cubicBezTo>
                  <a:pt x="721" y="137"/>
                  <a:pt x="672" y="144"/>
                  <a:pt x="628" y="154"/>
                </a:cubicBezTo>
                <a:cubicBezTo>
                  <a:pt x="617" y="156"/>
                  <a:pt x="613" y="163"/>
                  <a:pt x="618" y="173"/>
                </a:cubicBezTo>
                <a:cubicBezTo>
                  <a:pt x="622" y="180"/>
                  <a:pt x="622" y="179"/>
                  <a:pt x="628" y="171"/>
                </a:cubicBezTo>
                <a:cubicBezTo>
                  <a:pt x="634" y="164"/>
                  <a:pt x="638" y="162"/>
                  <a:pt x="665" y="159"/>
                </a:cubicBezTo>
                <a:cubicBezTo>
                  <a:pt x="682" y="157"/>
                  <a:pt x="700" y="153"/>
                  <a:pt x="705" y="151"/>
                </a:cubicBezTo>
                <a:cubicBezTo>
                  <a:pt x="710" y="148"/>
                  <a:pt x="720" y="147"/>
                  <a:pt x="726" y="148"/>
                </a:cubicBezTo>
                <a:cubicBezTo>
                  <a:pt x="734" y="148"/>
                  <a:pt x="745" y="146"/>
                  <a:pt x="753" y="143"/>
                </a:cubicBezTo>
                <a:cubicBezTo>
                  <a:pt x="767" y="138"/>
                  <a:pt x="768" y="138"/>
                  <a:pt x="769" y="143"/>
                </a:cubicBezTo>
                <a:cubicBezTo>
                  <a:pt x="770" y="147"/>
                  <a:pt x="775" y="153"/>
                  <a:pt x="779" y="157"/>
                </a:cubicBezTo>
                <a:cubicBezTo>
                  <a:pt x="784" y="161"/>
                  <a:pt x="787" y="165"/>
                  <a:pt x="786" y="167"/>
                </a:cubicBezTo>
                <a:cubicBezTo>
                  <a:pt x="784" y="171"/>
                  <a:pt x="770" y="172"/>
                  <a:pt x="767" y="168"/>
                </a:cubicBezTo>
                <a:cubicBezTo>
                  <a:pt x="766" y="166"/>
                  <a:pt x="762" y="165"/>
                  <a:pt x="758" y="165"/>
                </a:cubicBezTo>
                <a:cubicBezTo>
                  <a:pt x="751" y="166"/>
                  <a:pt x="751" y="166"/>
                  <a:pt x="751" y="166"/>
                </a:cubicBezTo>
                <a:cubicBezTo>
                  <a:pt x="759" y="170"/>
                  <a:pt x="759" y="170"/>
                  <a:pt x="759" y="170"/>
                </a:cubicBezTo>
                <a:cubicBezTo>
                  <a:pt x="764" y="173"/>
                  <a:pt x="777" y="174"/>
                  <a:pt x="791" y="173"/>
                </a:cubicBezTo>
                <a:cubicBezTo>
                  <a:pt x="804" y="173"/>
                  <a:pt x="820" y="173"/>
                  <a:pt x="826" y="174"/>
                </a:cubicBezTo>
                <a:cubicBezTo>
                  <a:pt x="839" y="176"/>
                  <a:pt x="842" y="181"/>
                  <a:pt x="833" y="185"/>
                </a:cubicBezTo>
                <a:cubicBezTo>
                  <a:pt x="830" y="186"/>
                  <a:pt x="826" y="190"/>
                  <a:pt x="822" y="193"/>
                </a:cubicBezTo>
                <a:cubicBezTo>
                  <a:pt x="814" y="201"/>
                  <a:pt x="818" y="208"/>
                  <a:pt x="829" y="204"/>
                </a:cubicBezTo>
                <a:cubicBezTo>
                  <a:pt x="835" y="203"/>
                  <a:pt x="839" y="203"/>
                  <a:pt x="841" y="206"/>
                </a:cubicBezTo>
                <a:cubicBezTo>
                  <a:pt x="844" y="210"/>
                  <a:pt x="838" y="212"/>
                  <a:pt x="802" y="216"/>
                </a:cubicBezTo>
                <a:cubicBezTo>
                  <a:pt x="765" y="220"/>
                  <a:pt x="759" y="220"/>
                  <a:pt x="756" y="215"/>
                </a:cubicBezTo>
                <a:cubicBezTo>
                  <a:pt x="754" y="212"/>
                  <a:pt x="748" y="210"/>
                  <a:pt x="744" y="210"/>
                </a:cubicBezTo>
                <a:cubicBezTo>
                  <a:pt x="739" y="211"/>
                  <a:pt x="735" y="210"/>
                  <a:pt x="734" y="208"/>
                </a:cubicBezTo>
                <a:cubicBezTo>
                  <a:pt x="733" y="206"/>
                  <a:pt x="726" y="207"/>
                  <a:pt x="718" y="209"/>
                </a:cubicBezTo>
                <a:cubicBezTo>
                  <a:pt x="710" y="210"/>
                  <a:pt x="697" y="212"/>
                  <a:pt x="689" y="213"/>
                </a:cubicBezTo>
                <a:cubicBezTo>
                  <a:pt x="680" y="214"/>
                  <a:pt x="672" y="217"/>
                  <a:pt x="669" y="220"/>
                </a:cubicBezTo>
                <a:cubicBezTo>
                  <a:pt x="666" y="222"/>
                  <a:pt x="661" y="225"/>
                  <a:pt x="658" y="225"/>
                </a:cubicBezTo>
                <a:cubicBezTo>
                  <a:pt x="653" y="225"/>
                  <a:pt x="653" y="225"/>
                  <a:pt x="656" y="221"/>
                </a:cubicBezTo>
                <a:cubicBezTo>
                  <a:pt x="659" y="218"/>
                  <a:pt x="659" y="218"/>
                  <a:pt x="655" y="220"/>
                </a:cubicBezTo>
                <a:cubicBezTo>
                  <a:pt x="652" y="221"/>
                  <a:pt x="639" y="225"/>
                  <a:pt x="625" y="228"/>
                </a:cubicBezTo>
                <a:cubicBezTo>
                  <a:pt x="604" y="232"/>
                  <a:pt x="596" y="232"/>
                  <a:pt x="583" y="229"/>
                </a:cubicBezTo>
                <a:cubicBezTo>
                  <a:pt x="575" y="227"/>
                  <a:pt x="564" y="226"/>
                  <a:pt x="561" y="226"/>
                </a:cubicBezTo>
                <a:cubicBezTo>
                  <a:pt x="521" y="232"/>
                  <a:pt x="450" y="229"/>
                  <a:pt x="419" y="220"/>
                </a:cubicBezTo>
                <a:cubicBezTo>
                  <a:pt x="399" y="214"/>
                  <a:pt x="362" y="211"/>
                  <a:pt x="347" y="214"/>
                </a:cubicBezTo>
                <a:cubicBezTo>
                  <a:pt x="330" y="218"/>
                  <a:pt x="280" y="251"/>
                  <a:pt x="280" y="258"/>
                </a:cubicBezTo>
                <a:cubicBezTo>
                  <a:pt x="281" y="263"/>
                  <a:pt x="284" y="263"/>
                  <a:pt x="287" y="258"/>
                </a:cubicBezTo>
                <a:cubicBezTo>
                  <a:pt x="289" y="257"/>
                  <a:pt x="297" y="250"/>
                  <a:pt x="306" y="243"/>
                </a:cubicBezTo>
                <a:cubicBezTo>
                  <a:pt x="320" y="232"/>
                  <a:pt x="324" y="231"/>
                  <a:pt x="351" y="228"/>
                </a:cubicBezTo>
                <a:cubicBezTo>
                  <a:pt x="370" y="226"/>
                  <a:pt x="381" y="226"/>
                  <a:pt x="384" y="229"/>
                </a:cubicBezTo>
                <a:cubicBezTo>
                  <a:pt x="386" y="232"/>
                  <a:pt x="385" y="233"/>
                  <a:pt x="379" y="233"/>
                </a:cubicBezTo>
                <a:cubicBezTo>
                  <a:pt x="368" y="233"/>
                  <a:pt x="353" y="244"/>
                  <a:pt x="341" y="260"/>
                </a:cubicBezTo>
                <a:cubicBezTo>
                  <a:pt x="329" y="277"/>
                  <a:pt x="327" y="285"/>
                  <a:pt x="337" y="279"/>
                </a:cubicBezTo>
                <a:cubicBezTo>
                  <a:pt x="340" y="276"/>
                  <a:pt x="344" y="271"/>
                  <a:pt x="345" y="267"/>
                </a:cubicBezTo>
                <a:cubicBezTo>
                  <a:pt x="349" y="254"/>
                  <a:pt x="369" y="243"/>
                  <a:pt x="392" y="242"/>
                </a:cubicBezTo>
                <a:cubicBezTo>
                  <a:pt x="449" y="239"/>
                  <a:pt x="469" y="239"/>
                  <a:pt x="472" y="241"/>
                </a:cubicBezTo>
                <a:cubicBezTo>
                  <a:pt x="474" y="242"/>
                  <a:pt x="482" y="242"/>
                  <a:pt x="490" y="241"/>
                </a:cubicBezTo>
                <a:cubicBezTo>
                  <a:pt x="502" y="240"/>
                  <a:pt x="504" y="241"/>
                  <a:pt x="501" y="244"/>
                </a:cubicBezTo>
                <a:cubicBezTo>
                  <a:pt x="498" y="246"/>
                  <a:pt x="496" y="249"/>
                  <a:pt x="496" y="251"/>
                </a:cubicBezTo>
                <a:cubicBezTo>
                  <a:pt x="496" y="256"/>
                  <a:pt x="504" y="254"/>
                  <a:pt x="507" y="248"/>
                </a:cubicBezTo>
                <a:cubicBezTo>
                  <a:pt x="508" y="244"/>
                  <a:pt x="514" y="242"/>
                  <a:pt x="529" y="240"/>
                </a:cubicBezTo>
                <a:cubicBezTo>
                  <a:pt x="548" y="237"/>
                  <a:pt x="550" y="237"/>
                  <a:pt x="549" y="243"/>
                </a:cubicBezTo>
                <a:cubicBezTo>
                  <a:pt x="549" y="247"/>
                  <a:pt x="547" y="250"/>
                  <a:pt x="544" y="251"/>
                </a:cubicBezTo>
                <a:cubicBezTo>
                  <a:pt x="541" y="252"/>
                  <a:pt x="528" y="257"/>
                  <a:pt x="516" y="262"/>
                </a:cubicBezTo>
                <a:cubicBezTo>
                  <a:pt x="503" y="267"/>
                  <a:pt x="487" y="272"/>
                  <a:pt x="480" y="274"/>
                </a:cubicBezTo>
                <a:cubicBezTo>
                  <a:pt x="461" y="278"/>
                  <a:pt x="442" y="290"/>
                  <a:pt x="440" y="299"/>
                </a:cubicBezTo>
                <a:cubicBezTo>
                  <a:pt x="439" y="305"/>
                  <a:pt x="437" y="305"/>
                  <a:pt x="418" y="306"/>
                </a:cubicBezTo>
                <a:cubicBezTo>
                  <a:pt x="407" y="307"/>
                  <a:pt x="398" y="307"/>
                  <a:pt x="398" y="305"/>
                </a:cubicBezTo>
                <a:cubicBezTo>
                  <a:pt x="398" y="304"/>
                  <a:pt x="400" y="301"/>
                  <a:pt x="402" y="298"/>
                </a:cubicBezTo>
                <a:cubicBezTo>
                  <a:pt x="409" y="291"/>
                  <a:pt x="401" y="292"/>
                  <a:pt x="392" y="300"/>
                </a:cubicBezTo>
                <a:cubicBezTo>
                  <a:pt x="385" y="305"/>
                  <a:pt x="381" y="306"/>
                  <a:pt x="354" y="304"/>
                </a:cubicBezTo>
                <a:cubicBezTo>
                  <a:pt x="320" y="302"/>
                  <a:pt x="304" y="305"/>
                  <a:pt x="297" y="315"/>
                </a:cubicBezTo>
                <a:cubicBezTo>
                  <a:pt x="292" y="323"/>
                  <a:pt x="292" y="323"/>
                  <a:pt x="298" y="324"/>
                </a:cubicBezTo>
                <a:cubicBezTo>
                  <a:pt x="301" y="325"/>
                  <a:pt x="307" y="326"/>
                  <a:pt x="310" y="326"/>
                </a:cubicBezTo>
                <a:cubicBezTo>
                  <a:pt x="313" y="326"/>
                  <a:pt x="318" y="327"/>
                  <a:pt x="320" y="330"/>
                </a:cubicBezTo>
                <a:cubicBezTo>
                  <a:pt x="325" y="335"/>
                  <a:pt x="367" y="335"/>
                  <a:pt x="436" y="331"/>
                </a:cubicBezTo>
                <a:cubicBezTo>
                  <a:pt x="488" y="327"/>
                  <a:pt x="488" y="327"/>
                  <a:pt x="488" y="327"/>
                </a:cubicBezTo>
                <a:cubicBezTo>
                  <a:pt x="480" y="336"/>
                  <a:pt x="480" y="336"/>
                  <a:pt x="480" y="336"/>
                </a:cubicBezTo>
                <a:cubicBezTo>
                  <a:pt x="472" y="346"/>
                  <a:pt x="470" y="346"/>
                  <a:pt x="449" y="343"/>
                </a:cubicBezTo>
                <a:cubicBezTo>
                  <a:pt x="439" y="341"/>
                  <a:pt x="433" y="341"/>
                  <a:pt x="431" y="344"/>
                </a:cubicBezTo>
                <a:cubicBezTo>
                  <a:pt x="430" y="346"/>
                  <a:pt x="431" y="347"/>
                  <a:pt x="436" y="347"/>
                </a:cubicBezTo>
                <a:cubicBezTo>
                  <a:pt x="441" y="347"/>
                  <a:pt x="443" y="348"/>
                  <a:pt x="442" y="350"/>
                </a:cubicBezTo>
                <a:cubicBezTo>
                  <a:pt x="441" y="352"/>
                  <a:pt x="437" y="354"/>
                  <a:pt x="432" y="354"/>
                </a:cubicBezTo>
                <a:cubicBezTo>
                  <a:pt x="427" y="354"/>
                  <a:pt x="393" y="356"/>
                  <a:pt x="355" y="359"/>
                </a:cubicBezTo>
                <a:cubicBezTo>
                  <a:pt x="301" y="363"/>
                  <a:pt x="283" y="365"/>
                  <a:pt x="270" y="371"/>
                </a:cubicBezTo>
                <a:cubicBezTo>
                  <a:pt x="247" y="380"/>
                  <a:pt x="205" y="401"/>
                  <a:pt x="206" y="402"/>
                </a:cubicBezTo>
                <a:cubicBezTo>
                  <a:pt x="207" y="403"/>
                  <a:pt x="221" y="398"/>
                  <a:pt x="237" y="390"/>
                </a:cubicBezTo>
                <a:cubicBezTo>
                  <a:pt x="274" y="373"/>
                  <a:pt x="286" y="370"/>
                  <a:pt x="286" y="378"/>
                </a:cubicBezTo>
                <a:cubicBezTo>
                  <a:pt x="286" y="381"/>
                  <a:pt x="288" y="382"/>
                  <a:pt x="293" y="380"/>
                </a:cubicBezTo>
                <a:cubicBezTo>
                  <a:pt x="308" y="373"/>
                  <a:pt x="348" y="370"/>
                  <a:pt x="377" y="372"/>
                </a:cubicBezTo>
                <a:cubicBezTo>
                  <a:pt x="394" y="374"/>
                  <a:pt x="409" y="374"/>
                  <a:pt x="411" y="373"/>
                </a:cubicBezTo>
                <a:cubicBezTo>
                  <a:pt x="412" y="373"/>
                  <a:pt x="417" y="373"/>
                  <a:pt x="420" y="374"/>
                </a:cubicBezTo>
                <a:cubicBezTo>
                  <a:pt x="426" y="377"/>
                  <a:pt x="423" y="378"/>
                  <a:pt x="405" y="383"/>
                </a:cubicBezTo>
                <a:cubicBezTo>
                  <a:pt x="387" y="387"/>
                  <a:pt x="374" y="388"/>
                  <a:pt x="338" y="386"/>
                </a:cubicBezTo>
                <a:cubicBezTo>
                  <a:pt x="282" y="384"/>
                  <a:pt x="259" y="388"/>
                  <a:pt x="213" y="410"/>
                </a:cubicBezTo>
                <a:cubicBezTo>
                  <a:pt x="179" y="427"/>
                  <a:pt x="166" y="436"/>
                  <a:pt x="166" y="445"/>
                </a:cubicBezTo>
                <a:cubicBezTo>
                  <a:pt x="167" y="450"/>
                  <a:pt x="168" y="450"/>
                  <a:pt x="176" y="445"/>
                </a:cubicBezTo>
                <a:cubicBezTo>
                  <a:pt x="184" y="440"/>
                  <a:pt x="185" y="440"/>
                  <a:pt x="184" y="444"/>
                </a:cubicBezTo>
                <a:cubicBezTo>
                  <a:pt x="182" y="451"/>
                  <a:pt x="184" y="451"/>
                  <a:pt x="197" y="442"/>
                </a:cubicBezTo>
                <a:cubicBezTo>
                  <a:pt x="203" y="437"/>
                  <a:pt x="209" y="435"/>
                  <a:pt x="212" y="436"/>
                </a:cubicBezTo>
                <a:cubicBezTo>
                  <a:pt x="215" y="437"/>
                  <a:pt x="223" y="436"/>
                  <a:pt x="230" y="433"/>
                </a:cubicBezTo>
                <a:cubicBezTo>
                  <a:pt x="238" y="431"/>
                  <a:pt x="244" y="430"/>
                  <a:pt x="245" y="431"/>
                </a:cubicBezTo>
                <a:cubicBezTo>
                  <a:pt x="246" y="432"/>
                  <a:pt x="220" y="444"/>
                  <a:pt x="212" y="446"/>
                </a:cubicBezTo>
                <a:cubicBezTo>
                  <a:pt x="204" y="448"/>
                  <a:pt x="197" y="452"/>
                  <a:pt x="197" y="456"/>
                </a:cubicBezTo>
                <a:cubicBezTo>
                  <a:pt x="197" y="457"/>
                  <a:pt x="195" y="460"/>
                  <a:pt x="192" y="461"/>
                </a:cubicBezTo>
                <a:cubicBezTo>
                  <a:pt x="189" y="462"/>
                  <a:pt x="187" y="465"/>
                  <a:pt x="188" y="467"/>
                </a:cubicBezTo>
                <a:cubicBezTo>
                  <a:pt x="190" y="471"/>
                  <a:pt x="171" y="491"/>
                  <a:pt x="166" y="492"/>
                </a:cubicBezTo>
                <a:cubicBezTo>
                  <a:pt x="164" y="492"/>
                  <a:pt x="164" y="493"/>
                  <a:pt x="165" y="495"/>
                </a:cubicBezTo>
                <a:cubicBezTo>
                  <a:pt x="167" y="499"/>
                  <a:pt x="180" y="495"/>
                  <a:pt x="182" y="490"/>
                </a:cubicBezTo>
                <a:cubicBezTo>
                  <a:pt x="183" y="489"/>
                  <a:pt x="190" y="483"/>
                  <a:pt x="198" y="478"/>
                </a:cubicBezTo>
                <a:cubicBezTo>
                  <a:pt x="213" y="469"/>
                  <a:pt x="213" y="469"/>
                  <a:pt x="213" y="469"/>
                </a:cubicBezTo>
                <a:cubicBezTo>
                  <a:pt x="202" y="471"/>
                  <a:pt x="202" y="471"/>
                  <a:pt x="202" y="471"/>
                </a:cubicBezTo>
                <a:cubicBezTo>
                  <a:pt x="191" y="473"/>
                  <a:pt x="191" y="473"/>
                  <a:pt x="198" y="468"/>
                </a:cubicBezTo>
                <a:cubicBezTo>
                  <a:pt x="207" y="460"/>
                  <a:pt x="214" y="460"/>
                  <a:pt x="214" y="467"/>
                </a:cubicBezTo>
                <a:cubicBezTo>
                  <a:pt x="214" y="472"/>
                  <a:pt x="215" y="472"/>
                  <a:pt x="218" y="469"/>
                </a:cubicBezTo>
                <a:cubicBezTo>
                  <a:pt x="222" y="463"/>
                  <a:pt x="224" y="463"/>
                  <a:pt x="226" y="472"/>
                </a:cubicBezTo>
                <a:cubicBezTo>
                  <a:pt x="228" y="478"/>
                  <a:pt x="229" y="479"/>
                  <a:pt x="231" y="475"/>
                </a:cubicBezTo>
                <a:cubicBezTo>
                  <a:pt x="235" y="470"/>
                  <a:pt x="262" y="468"/>
                  <a:pt x="265" y="472"/>
                </a:cubicBezTo>
                <a:cubicBezTo>
                  <a:pt x="266" y="474"/>
                  <a:pt x="264" y="477"/>
                  <a:pt x="261" y="478"/>
                </a:cubicBezTo>
                <a:cubicBezTo>
                  <a:pt x="252" y="482"/>
                  <a:pt x="205" y="514"/>
                  <a:pt x="206" y="515"/>
                </a:cubicBezTo>
                <a:cubicBezTo>
                  <a:pt x="207" y="516"/>
                  <a:pt x="214" y="513"/>
                  <a:pt x="222" y="509"/>
                </a:cubicBezTo>
                <a:cubicBezTo>
                  <a:pt x="240" y="500"/>
                  <a:pt x="245" y="500"/>
                  <a:pt x="247" y="506"/>
                </a:cubicBezTo>
                <a:cubicBezTo>
                  <a:pt x="251" y="516"/>
                  <a:pt x="224" y="526"/>
                  <a:pt x="187" y="528"/>
                </a:cubicBezTo>
                <a:cubicBezTo>
                  <a:pt x="152" y="530"/>
                  <a:pt x="138" y="539"/>
                  <a:pt x="96" y="586"/>
                </a:cubicBezTo>
                <a:cubicBezTo>
                  <a:pt x="81" y="602"/>
                  <a:pt x="61" y="616"/>
                  <a:pt x="20" y="639"/>
                </a:cubicBezTo>
                <a:cubicBezTo>
                  <a:pt x="10" y="645"/>
                  <a:pt x="1" y="651"/>
                  <a:pt x="1" y="653"/>
                </a:cubicBezTo>
                <a:cubicBezTo>
                  <a:pt x="0" y="655"/>
                  <a:pt x="2" y="670"/>
                  <a:pt x="4" y="686"/>
                </a:cubicBezTo>
                <a:cubicBezTo>
                  <a:pt x="7" y="708"/>
                  <a:pt x="7" y="720"/>
                  <a:pt x="4" y="738"/>
                </a:cubicBezTo>
                <a:cubicBezTo>
                  <a:pt x="1" y="761"/>
                  <a:pt x="1" y="762"/>
                  <a:pt x="11" y="801"/>
                </a:cubicBezTo>
                <a:cubicBezTo>
                  <a:pt x="12" y="806"/>
                  <a:pt x="11" y="812"/>
                  <a:pt x="9" y="815"/>
                </a:cubicBezTo>
                <a:cubicBezTo>
                  <a:pt x="5" y="821"/>
                  <a:pt x="5" y="823"/>
                  <a:pt x="10" y="835"/>
                </a:cubicBezTo>
                <a:cubicBezTo>
                  <a:pt x="14" y="846"/>
                  <a:pt x="17" y="850"/>
                  <a:pt x="27" y="854"/>
                </a:cubicBezTo>
                <a:cubicBezTo>
                  <a:pt x="40" y="860"/>
                  <a:pt x="40" y="860"/>
                  <a:pt x="45" y="853"/>
                </a:cubicBezTo>
                <a:cubicBezTo>
                  <a:pt x="49" y="849"/>
                  <a:pt x="56" y="843"/>
                  <a:pt x="62" y="841"/>
                </a:cubicBezTo>
                <a:cubicBezTo>
                  <a:pt x="68" y="838"/>
                  <a:pt x="78" y="833"/>
                  <a:pt x="84" y="828"/>
                </a:cubicBezTo>
                <a:cubicBezTo>
                  <a:pt x="92" y="823"/>
                  <a:pt x="104" y="820"/>
                  <a:pt x="118" y="818"/>
                </a:cubicBezTo>
                <a:cubicBezTo>
                  <a:pt x="139" y="815"/>
                  <a:pt x="139" y="815"/>
                  <a:pt x="139" y="815"/>
                </a:cubicBezTo>
                <a:cubicBezTo>
                  <a:pt x="135" y="822"/>
                  <a:pt x="135" y="822"/>
                  <a:pt x="135" y="822"/>
                </a:cubicBezTo>
                <a:cubicBezTo>
                  <a:pt x="129" y="830"/>
                  <a:pt x="85" y="849"/>
                  <a:pt x="62" y="853"/>
                </a:cubicBezTo>
                <a:cubicBezTo>
                  <a:pt x="52" y="855"/>
                  <a:pt x="48" y="857"/>
                  <a:pt x="48" y="860"/>
                </a:cubicBezTo>
                <a:cubicBezTo>
                  <a:pt x="49" y="862"/>
                  <a:pt x="54" y="863"/>
                  <a:pt x="60" y="862"/>
                </a:cubicBezTo>
                <a:cubicBezTo>
                  <a:pt x="68" y="861"/>
                  <a:pt x="70" y="861"/>
                  <a:pt x="69" y="867"/>
                </a:cubicBezTo>
                <a:cubicBezTo>
                  <a:pt x="69" y="872"/>
                  <a:pt x="71" y="873"/>
                  <a:pt x="82" y="871"/>
                </a:cubicBezTo>
                <a:cubicBezTo>
                  <a:pt x="94" y="869"/>
                  <a:pt x="95" y="870"/>
                  <a:pt x="94" y="876"/>
                </a:cubicBezTo>
                <a:cubicBezTo>
                  <a:pt x="93" y="882"/>
                  <a:pt x="93" y="883"/>
                  <a:pt x="97" y="881"/>
                </a:cubicBezTo>
                <a:cubicBezTo>
                  <a:pt x="99" y="880"/>
                  <a:pt x="109" y="881"/>
                  <a:pt x="119" y="883"/>
                </a:cubicBezTo>
                <a:cubicBezTo>
                  <a:pt x="130" y="885"/>
                  <a:pt x="140" y="886"/>
                  <a:pt x="141" y="885"/>
                </a:cubicBezTo>
                <a:cubicBezTo>
                  <a:pt x="143" y="885"/>
                  <a:pt x="145" y="886"/>
                  <a:pt x="145" y="889"/>
                </a:cubicBezTo>
                <a:cubicBezTo>
                  <a:pt x="145" y="892"/>
                  <a:pt x="146" y="892"/>
                  <a:pt x="147" y="889"/>
                </a:cubicBezTo>
                <a:cubicBezTo>
                  <a:pt x="151" y="881"/>
                  <a:pt x="169" y="873"/>
                  <a:pt x="179" y="874"/>
                </a:cubicBezTo>
                <a:cubicBezTo>
                  <a:pt x="190" y="876"/>
                  <a:pt x="191" y="882"/>
                  <a:pt x="182" y="898"/>
                </a:cubicBezTo>
                <a:cubicBezTo>
                  <a:pt x="177" y="908"/>
                  <a:pt x="174" y="910"/>
                  <a:pt x="166" y="911"/>
                </a:cubicBezTo>
                <a:cubicBezTo>
                  <a:pt x="160" y="911"/>
                  <a:pt x="149" y="915"/>
                  <a:pt x="141" y="919"/>
                </a:cubicBezTo>
                <a:cubicBezTo>
                  <a:pt x="133" y="923"/>
                  <a:pt x="122" y="929"/>
                  <a:pt x="117" y="931"/>
                </a:cubicBezTo>
                <a:cubicBezTo>
                  <a:pt x="106" y="936"/>
                  <a:pt x="97" y="945"/>
                  <a:pt x="104" y="945"/>
                </a:cubicBezTo>
                <a:cubicBezTo>
                  <a:pt x="106" y="945"/>
                  <a:pt x="115" y="943"/>
                  <a:pt x="124" y="941"/>
                </a:cubicBezTo>
                <a:cubicBezTo>
                  <a:pt x="140" y="937"/>
                  <a:pt x="164" y="937"/>
                  <a:pt x="164" y="942"/>
                </a:cubicBezTo>
                <a:cubicBezTo>
                  <a:pt x="164" y="943"/>
                  <a:pt x="159" y="947"/>
                  <a:pt x="154" y="951"/>
                </a:cubicBezTo>
                <a:cubicBezTo>
                  <a:pt x="143" y="957"/>
                  <a:pt x="140" y="966"/>
                  <a:pt x="148" y="969"/>
                </a:cubicBezTo>
                <a:cubicBezTo>
                  <a:pt x="150" y="970"/>
                  <a:pt x="152" y="974"/>
                  <a:pt x="152" y="979"/>
                </a:cubicBezTo>
                <a:cubicBezTo>
                  <a:pt x="153" y="993"/>
                  <a:pt x="159" y="995"/>
                  <a:pt x="180" y="987"/>
                </a:cubicBezTo>
                <a:cubicBezTo>
                  <a:pt x="191" y="983"/>
                  <a:pt x="202" y="981"/>
                  <a:pt x="207" y="983"/>
                </a:cubicBezTo>
                <a:cubicBezTo>
                  <a:pt x="213" y="985"/>
                  <a:pt x="213" y="985"/>
                  <a:pt x="199" y="990"/>
                </a:cubicBezTo>
                <a:cubicBezTo>
                  <a:pt x="162" y="1003"/>
                  <a:pt x="140" y="1018"/>
                  <a:pt x="152" y="1022"/>
                </a:cubicBezTo>
                <a:cubicBezTo>
                  <a:pt x="154" y="1023"/>
                  <a:pt x="167" y="1018"/>
                  <a:pt x="181" y="1011"/>
                </a:cubicBezTo>
                <a:cubicBezTo>
                  <a:pt x="195" y="1004"/>
                  <a:pt x="209" y="998"/>
                  <a:pt x="212" y="998"/>
                </a:cubicBezTo>
                <a:cubicBezTo>
                  <a:pt x="216" y="998"/>
                  <a:pt x="223" y="1002"/>
                  <a:pt x="229" y="1009"/>
                </a:cubicBezTo>
                <a:cubicBezTo>
                  <a:pt x="240" y="1021"/>
                  <a:pt x="240" y="1022"/>
                  <a:pt x="222" y="1034"/>
                </a:cubicBezTo>
                <a:cubicBezTo>
                  <a:pt x="216" y="1039"/>
                  <a:pt x="208" y="1046"/>
                  <a:pt x="204" y="1052"/>
                </a:cubicBezTo>
                <a:cubicBezTo>
                  <a:pt x="197" y="1061"/>
                  <a:pt x="197" y="1062"/>
                  <a:pt x="202" y="1066"/>
                </a:cubicBezTo>
                <a:cubicBezTo>
                  <a:pt x="205" y="1068"/>
                  <a:pt x="211" y="1070"/>
                  <a:pt x="216" y="1070"/>
                </a:cubicBezTo>
                <a:cubicBezTo>
                  <a:pt x="224" y="1070"/>
                  <a:pt x="224" y="1070"/>
                  <a:pt x="219" y="1075"/>
                </a:cubicBezTo>
                <a:cubicBezTo>
                  <a:pt x="216" y="1078"/>
                  <a:pt x="211" y="1082"/>
                  <a:pt x="209" y="1085"/>
                </a:cubicBezTo>
                <a:cubicBezTo>
                  <a:pt x="204" y="1089"/>
                  <a:pt x="204" y="1090"/>
                  <a:pt x="210" y="1097"/>
                </a:cubicBezTo>
                <a:cubicBezTo>
                  <a:pt x="214" y="1103"/>
                  <a:pt x="217" y="1104"/>
                  <a:pt x="229" y="1101"/>
                </a:cubicBezTo>
                <a:cubicBezTo>
                  <a:pt x="241" y="1099"/>
                  <a:pt x="243" y="1099"/>
                  <a:pt x="243" y="1104"/>
                </a:cubicBezTo>
                <a:cubicBezTo>
                  <a:pt x="244" y="1108"/>
                  <a:pt x="241" y="1110"/>
                  <a:pt x="235" y="1110"/>
                </a:cubicBezTo>
                <a:cubicBezTo>
                  <a:pt x="224" y="1111"/>
                  <a:pt x="176" y="1129"/>
                  <a:pt x="164" y="1136"/>
                </a:cubicBezTo>
                <a:cubicBezTo>
                  <a:pt x="155" y="1142"/>
                  <a:pt x="153" y="1150"/>
                  <a:pt x="158" y="1153"/>
                </a:cubicBezTo>
                <a:cubicBezTo>
                  <a:pt x="159" y="1154"/>
                  <a:pt x="166" y="1151"/>
                  <a:pt x="173" y="1146"/>
                </a:cubicBezTo>
                <a:cubicBezTo>
                  <a:pt x="180" y="1141"/>
                  <a:pt x="190" y="1136"/>
                  <a:pt x="195" y="1134"/>
                </a:cubicBezTo>
                <a:cubicBezTo>
                  <a:pt x="201" y="1133"/>
                  <a:pt x="211" y="1129"/>
                  <a:pt x="218" y="1126"/>
                </a:cubicBezTo>
                <a:cubicBezTo>
                  <a:pt x="238" y="1118"/>
                  <a:pt x="257" y="1118"/>
                  <a:pt x="263" y="1126"/>
                </a:cubicBezTo>
                <a:cubicBezTo>
                  <a:pt x="267" y="1131"/>
                  <a:pt x="272" y="1132"/>
                  <a:pt x="282" y="1132"/>
                </a:cubicBezTo>
                <a:cubicBezTo>
                  <a:pt x="289" y="1132"/>
                  <a:pt x="301" y="1132"/>
                  <a:pt x="308" y="1133"/>
                </a:cubicBezTo>
                <a:cubicBezTo>
                  <a:pt x="318" y="1135"/>
                  <a:pt x="319" y="1136"/>
                  <a:pt x="314" y="1138"/>
                </a:cubicBezTo>
                <a:cubicBezTo>
                  <a:pt x="311" y="1140"/>
                  <a:pt x="302" y="1140"/>
                  <a:pt x="293" y="1140"/>
                </a:cubicBezTo>
                <a:cubicBezTo>
                  <a:pt x="278" y="1138"/>
                  <a:pt x="237" y="1147"/>
                  <a:pt x="238" y="1152"/>
                </a:cubicBezTo>
                <a:cubicBezTo>
                  <a:pt x="238" y="1153"/>
                  <a:pt x="245" y="1153"/>
                  <a:pt x="255" y="1151"/>
                </a:cubicBezTo>
                <a:cubicBezTo>
                  <a:pt x="264" y="1149"/>
                  <a:pt x="277" y="1148"/>
                  <a:pt x="283" y="1148"/>
                </a:cubicBezTo>
                <a:cubicBezTo>
                  <a:pt x="342" y="1148"/>
                  <a:pt x="354" y="1147"/>
                  <a:pt x="341" y="1146"/>
                </a:cubicBezTo>
                <a:cubicBezTo>
                  <a:pt x="332" y="1145"/>
                  <a:pt x="324" y="1144"/>
                  <a:pt x="323" y="1142"/>
                </a:cubicBezTo>
                <a:cubicBezTo>
                  <a:pt x="320" y="1138"/>
                  <a:pt x="341" y="1139"/>
                  <a:pt x="357" y="1143"/>
                </a:cubicBezTo>
                <a:cubicBezTo>
                  <a:pt x="366" y="1145"/>
                  <a:pt x="378" y="1148"/>
                  <a:pt x="384" y="1148"/>
                </a:cubicBezTo>
                <a:cubicBezTo>
                  <a:pt x="390" y="1149"/>
                  <a:pt x="397" y="1150"/>
                  <a:pt x="400" y="1151"/>
                </a:cubicBezTo>
                <a:cubicBezTo>
                  <a:pt x="404" y="1152"/>
                  <a:pt x="407" y="1152"/>
                  <a:pt x="407" y="1152"/>
                </a:cubicBezTo>
                <a:cubicBezTo>
                  <a:pt x="408" y="1152"/>
                  <a:pt x="407" y="1154"/>
                  <a:pt x="405" y="1156"/>
                </a:cubicBezTo>
                <a:cubicBezTo>
                  <a:pt x="403" y="1158"/>
                  <a:pt x="399" y="1159"/>
                  <a:pt x="396" y="1158"/>
                </a:cubicBezTo>
                <a:cubicBezTo>
                  <a:pt x="393" y="1157"/>
                  <a:pt x="389" y="1156"/>
                  <a:pt x="386" y="1155"/>
                </a:cubicBezTo>
                <a:cubicBezTo>
                  <a:pt x="383" y="1154"/>
                  <a:pt x="380" y="1155"/>
                  <a:pt x="380" y="1157"/>
                </a:cubicBezTo>
                <a:cubicBezTo>
                  <a:pt x="380" y="1159"/>
                  <a:pt x="384" y="1161"/>
                  <a:pt x="389" y="1160"/>
                </a:cubicBezTo>
                <a:cubicBezTo>
                  <a:pt x="399" y="1160"/>
                  <a:pt x="399" y="1165"/>
                  <a:pt x="389" y="1172"/>
                </a:cubicBezTo>
                <a:cubicBezTo>
                  <a:pt x="380" y="1179"/>
                  <a:pt x="381" y="1185"/>
                  <a:pt x="391" y="1184"/>
                </a:cubicBezTo>
                <a:cubicBezTo>
                  <a:pt x="396" y="1184"/>
                  <a:pt x="398" y="1186"/>
                  <a:pt x="398" y="1190"/>
                </a:cubicBezTo>
                <a:cubicBezTo>
                  <a:pt x="399" y="1194"/>
                  <a:pt x="399" y="1195"/>
                  <a:pt x="401" y="1192"/>
                </a:cubicBezTo>
                <a:cubicBezTo>
                  <a:pt x="402" y="1188"/>
                  <a:pt x="413" y="1187"/>
                  <a:pt x="440" y="1188"/>
                </a:cubicBezTo>
                <a:cubicBezTo>
                  <a:pt x="442" y="1188"/>
                  <a:pt x="441" y="1191"/>
                  <a:pt x="440" y="1194"/>
                </a:cubicBezTo>
                <a:cubicBezTo>
                  <a:pt x="435" y="1202"/>
                  <a:pt x="439" y="1204"/>
                  <a:pt x="452" y="1199"/>
                </a:cubicBezTo>
                <a:cubicBezTo>
                  <a:pt x="465" y="1195"/>
                  <a:pt x="487" y="1195"/>
                  <a:pt x="489" y="1200"/>
                </a:cubicBezTo>
                <a:cubicBezTo>
                  <a:pt x="489" y="1202"/>
                  <a:pt x="491" y="1202"/>
                  <a:pt x="492" y="1201"/>
                </a:cubicBezTo>
                <a:cubicBezTo>
                  <a:pt x="493" y="1200"/>
                  <a:pt x="502" y="1204"/>
                  <a:pt x="512" y="1209"/>
                </a:cubicBezTo>
                <a:cubicBezTo>
                  <a:pt x="528" y="1217"/>
                  <a:pt x="529" y="1218"/>
                  <a:pt x="522" y="1219"/>
                </a:cubicBezTo>
                <a:cubicBezTo>
                  <a:pt x="490" y="1222"/>
                  <a:pt x="456" y="1219"/>
                  <a:pt x="437" y="1211"/>
                </a:cubicBezTo>
                <a:cubicBezTo>
                  <a:pt x="433" y="1209"/>
                  <a:pt x="432" y="1210"/>
                  <a:pt x="433" y="1212"/>
                </a:cubicBezTo>
                <a:cubicBezTo>
                  <a:pt x="435" y="1216"/>
                  <a:pt x="405" y="1226"/>
                  <a:pt x="399" y="1223"/>
                </a:cubicBezTo>
                <a:cubicBezTo>
                  <a:pt x="394" y="1221"/>
                  <a:pt x="379" y="1232"/>
                  <a:pt x="379" y="1237"/>
                </a:cubicBezTo>
                <a:cubicBezTo>
                  <a:pt x="379" y="1239"/>
                  <a:pt x="382" y="1240"/>
                  <a:pt x="386" y="1238"/>
                </a:cubicBezTo>
                <a:cubicBezTo>
                  <a:pt x="399" y="1233"/>
                  <a:pt x="426" y="1231"/>
                  <a:pt x="430" y="1234"/>
                </a:cubicBezTo>
                <a:cubicBezTo>
                  <a:pt x="432" y="1236"/>
                  <a:pt x="434" y="1236"/>
                  <a:pt x="435" y="1234"/>
                </a:cubicBezTo>
                <a:cubicBezTo>
                  <a:pt x="438" y="1225"/>
                  <a:pt x="483" y="1230"/>
                  <a:pt x="515" y="1243"/>
                </a:cubicBezTo>
                <a:cubicBezTo>
                  <a:pt x="524" y="1247"/>
                  <a:pt x="546" y="1254"/>
                  <a:pt x="565" y="1260"/>
                </a:cubicBezTo>
                <a:cubicBezTo>
                  <a:pt x="609" y="1273"/>
                  <a:pt x="638" y="1282"/>
                  <a:pt x="647" y="1284"/>
                </a:cubicBezTo>
                <a:cubicBezTo>
                  <a:pt x="654" y="1287"/>
                  <a:pt x="654" y="1287"/>
                  <a:pt x="641" y="1293"/>
                </a:cubicBezTo>
                <a:cubicBezTo>
                  <a:pt x="638" y="1294"/>
                  <a:pt x="636" y="1296"/>
                  <a:pt x="637" y="1297"/>
                </a:cubicBezTo>
                <a:cubicBezTo>
                  <a:pt x="638" y="1298"/>
                  <a:pt x="643" y="1296"/>
                  <a:pt x="649" y="1293"/>
                </a:cubicBezTo>
                <a:cubicBezTo>
                  <a:pt x="660" y="1287"/>
                  <a:pt x="660" y="1287"/>
                  <a:pt x="660" y="1287"/>
                </a:cubicBezTo>
                <a:cubicBezTo>
                  <a:pt x="719" y="1308"/>
                  <a:pt x="719" y="1308"/>
                  <a:pt x="719" y="1308"/>
                </a:cubicBezTo>
                <a:cubicBezTo>
                  <a:pt x="752" y="1320"/>
                  <a:pt x="787" y="1333"/>
                  <a:pt x="796" y="1336"/>
                </a:cubicBezTo>
                <a:cubicBezTo>
                  <a:pt x="805" y="1339"/>
                  <a:pt x="824" y="1345"/>
                  <a:pt x="838" y="1350"/>
                </a:cubicBezTo>
                <a:cubicBezTo>
                  <a:pt x="852" y="1355"/>
                  <a:pt x="865" y="1359"/>
                  <a:pt x="867" y="1359"/>
                </a:cubicBezTo>
                <a:cubicBezTo>
                  <a:pt x="870" y="1359"/>
                  <a:pt x="873" y="1361"/>
                  <a:pt x="874" y="1363"/>
                </a:cubicBezTo>
                <a:cubicBezTo>
                  <a:pt x="876" y="1366"/>
                  <a:pt x="882" y="1368"/>
                  <a:pt x="888" y="1369"/>
                </a:cubicBezTo>
                <a:cubicBezTo>
                  <a:pt x="894" y="1370"/>
                  <a:pt x="908" y="1372"/>
                  <a:pt x="918" y="1373"/>
                </a:cubicBezTo>
                <a:cubicBezTo>
                  <a:pt x="929" y="1375"/>
                  <a:pt x="941" y="1376"/>
                  <a:pt x="946" y="1377"/>
                </a:cubicBezTo>
                <a:cubicBezTo>
                  <a:pt x="953" y="1378"/>
                  <a:pt x="953" y="1378"/>
                  <a:pt x="948" y="1375"/>
                </a:cubicBezTo>
                <a:cubicBezTo>
                  <a:pt x="944" y="1374"/>
                  <a:pt x="933" y="1371"/>
                  <a:pt x="923" y="1369"/>
                </a:cubicBezTo>
                <a:cubicBezTo>
                  <a:pt x="913" y="1368"/>
                  <a:pt x="901" y="1366"/>
                  <a:pt x="897" y="1365"/>
                </a:cubicBezTo>
                <a:cubicBezTo>
                  <a:pt x="891" y="1363"/>
                  <a:pt x="891" y="1363"/>
                  <a:pt x="900" y="1360"/>
                </a:cubicBezTo>
                <a:cubicBezTo>
                  <a:pt x="909" y="1357"/>
                  <a:pt x="909" y="1357"/>
                  <a:pt x="901" y="1357"/>
                </a:cubicBezTo>
                <a:cubicBezTo>
                  <a:pt x="896" y="1357"/>
                  <a:pt x="890" y="1355"/>
                  <a:pt x="887" y="1352"/>
                </a:cubicBezTo>
                <a:cubicBezTo>
                  <a:pt x="882" y="1348"/>
                  <a:pt x="883" y="1347"/>
                  <a:pt x="904" y="1347"/>
                </a:cubicBezTo>
                <a:cubicBezTo>
                  <a:pt x="916" y="1347"/>
                  <a:pt x="926" y="1348"/>
                  <a:pt x="927" y="1349"/>
                </a:cubicBezTo>
                <a:cubicBezTo>
                  <a:pt x="927" y="1353"/>
                  <a:pt x="941" y="1354"/>
                  <a:pt x="948" y="1351"/>
                </a:cubicBezTo>
                <a:cubicBezTo>
                  <a:pt x="953" y="1349"/>
                  <a:pt x="950" y="1348"/>
                  <a:pt x="931" y="1343"/>
                </a:cubicBezTo>
                <a:cubicBezTo>
                  <a:pt x="919" y="1341"/>
                  <a:pt x="907" y="1337"/>
                  <a:pt x="905" y="1336"/>
                </a:cubicBezTo>
                <a:cubicBezTo>
                  <a:pt x="902" y="1332"/>
                  <a:pt x="920" y="1331"/>
                  <a:pt x="930" y="1335"/>
                </a:cubicBezTo>
                <a:cubicBezTo>
                  <a:pt x="935" y="1336"/>
                  <a:pt x="942" y="1338"/>
                  <a:pt x="947" y="1339"/>
                </a:cubicBezTo>
                <a:cubicBezTo>
                  <a:pt x="953" y="1340"/>
                  <a:pt x="954" y="1340"/>
                  <a:pt x="951" y="1337"/>
                </a:cubicBezTo>
                <a:cubicBezTo>
                  <a:pt x="947" y="1334"/>
                  <a:pt x="948" y="1334"/>
                  <a:pt x="956" y="1335"/>
                </a:cubicBezTo>
                <a:cubicBezTo>
                  <a:pt x="961" y="1336"/>
                  <a:pt x="977" y="1337"/>
                  <a:pt x="993" y="1337"/>
                </a:cubicBezTo>
                <a:cubicBezTo>
                  <a:pt x="1010" y="1338"/>
                  <a:pt x="1018" y="1339"/>
                  <a:pt x="1015" y="1341"/>
                </a:cubicBezTo>
                <a:cubicBezTo>
                  <a:pt x="1011" y="1343"/>
                  <a:pt x="1012" y="1344"/>
                  <a:pt x="1021" y="1344"/>
                </a:cubicBezTo>
                <a:cubicBezTo>
                  <a:pt x="1045" y="1345"/>
                  <a:pt x="1084" y="1342"/>
                  <a:pt x="1085" y="1340"/>
                </a:cubicBezTo>
                <a:cubicBezTo>
                  <a:pt x="1086" y="1338"/>
                  <a:pt x="1093" y="1338"/>
                  <a:pt x="1102" y="1339"/>
                </a:cubicBezTo>
                <a:cubicBezTo>
                  <a:pt x="1117" y="1340"/>
                  <a:pt x="1117" y="1340"/>
                  <a:pt x="1113" y="1345"/>
                </a:cubicBezTo>
                <a:cubicBezTo>
                  <a:pt x="1104" y="1353"/>
                  <a:pt x="1106" y="1360"/>
                  <a:pt x="1118" y="1359"/>
                </a:cubicBezTo>
                <a:cubicBezTo>
                  <a:pt x="1128" y="1358"/>
                  <a:pt x="1128" y="1358"/>
                  <a:pt x="1121" y="1355"/>
                </a:cubicBezTo>
                <a:cubicBezTo>
                  <a:pt x="1114" y="1352"/>
                  <a:pt x="1114" y="1352"/>
                  <a:pt x="1114" y="1352"/>
                </a:cubicBezTo>
                <a:cubicBezTo>
                  <a:pt x="1121" y="1349"/>
                  <a:pt x="1121" y="1349"/>
                  <a:pt x="1121" y="1349"/>
                </a:cubicBezTo>
                <a:cubicBezTo>
                  <a:pt x="1130" y="1345"/>
                  <a:pt x="1143" y="1344"/>
                  <a:pt x="1143" y="1347"/>
                </a:cubicBezTo>
                <a:cubicBezTo>
                  <a:pt x="1143" y="1349"/>
                  <a:pt x="1146" y="1350"/>
                  <a:pt x="1149" y="1350"/>
                </a:cubicBezTo>
                <a:cubicBezTo>
                  <a:pt x="1152" y="1350"/>
                  <a:pt x="1161" y="1352"/>
                  <a:pt x="1167" y="1354"/>
                </a:cubicBezTo>
                <a:cubicBezTo>
                  <a:pt x="1175" y="1357"/>
                  <a:pt x="1180" y="1358"/>
                  <a:pt x="1180" y="1355"/>
                </a:cubicBezTo>
                <a:cubicBezTo>
                  <a:pt x="1181" y="1353"/>
                  <a:pt x="1186" y="1352"/>
                  <a:pt x="1190" y="1353"/>
                </a:cubicBezTo>
                <a:cubicBezTo>
                  <a:pt x="1194" y="1354"/>
                  <a:pt x="1199" y="1353"/>
                  <a:pt x="1199" y="1351"/>
                </a:cubicBezTo>
                <a:cubicBezTo>
                  <a:pt x="1200" y="1349"/>
                  <a:pt x="1198" y="1348"/>
                  <a:pt x="1194" y="1348"/>
                </a:cubicBezTo>
                <a:cubicBezTo>
                  <a:pt x="1169" y="1348"/>
                  <a:pt x="1145" y="1345"/>
                  <a:pt x="1145" y="1340"/>
                </a:cubicBezTo>
                <a:cubicBezTo>
                  <a:pt x="1145" y="1338"/>
                  <a:pt x="1147" y="1338"/>
                  <a:pt x="1150" y="1339"/>
                </a:cubicBezTo>
                <a:cubicBezTo>
                  <a:pt x="1153" y="1340"/>
                  <a:pt x="1171" y="1340"/>
                  <a:pt x="1190" y="1339"/>
                </a:cubicBezTo>
                <a:cubicBezTo>
                  <a:pt x="1223" y="1337"/>
                  <a:pt x="1236" y="1338"/>
                  <a:pt x="1274" y="1345"/>
                </a:cubicBezTo>
                <a:cubicBezTo>
                  <a:pt x="1291" y="1348"/>
                  <a:pt x="1296" y="1345"/>
                  <a:pt x="1280" y="1341"/>
                </a:cubicBezTo>
                <a:cubicBezTo>
                  <a:pt x="1264" y="1336"/>
                  <a:pt x="1262" y="1331"/>
                  <a:pt x="1277" y="1330"/>
                </a:cubicBezTo>
                <a:cubicBezTo>
                  <a:pt x="1285" y="1330"/>
                  <a:pt x="1287" y="1331"/>
                  <a:pt x="1284" y="1333"/>
                </a:cubicBezTo>
                <a:cubicBezTo>
                  <a:pt x="1278" y="1339"/>
                  <a:pt x="1287" y="1340"/>
                  <a:pt x="1313" y="1338"/>
                </a:cubicBezTo>
                <a:cubicBezTo>
                  <a:pt x="1329" y="1336"/>
                  <a:pt x="1342" y="1337"/>
                  <a:pt x="1349" y="1339"/>
                </a:cubicBezTo>
                <a:cubicBezTo>
                  <a:pt x="1355" y="1342"/>
                  <a:pt x="1362" y="1343"/>
                  <a:pt x="1364" y="1341"/>
                </a:cubicBezTo>
                <a:cubicBezTo>
                  <a:pt x="1366" y="1340"/>
                  <a:pt x="1366" y="1341"/>
                  <a:pt x="1366" y="1343"/>
                </a:cubicBezTo>
                <a:cubicBezTo>
                  <a:pt x="1365" y="1345"/>
                  <a:pt x="1365" y="1346"/>
                  <a:pt x="1367" y="1346"/>
                </a:cubicBezTo>
                <a:cubicBezTo>
                  <a:pt x="1369" y="1346"/>
                  <a:pt x="1370" y="1344"/>
                  <a:pt x="1370" y="1341"/>
                </a:cubicBezTo>
                <a:cubicBezTo>
                  <a:pt x="1369" y="1336"/>
                  <a:pt x="1366" y="1335"/>
                  <a:pt x="1356" y="1336"/>
                </a:cubicBezTo>
                <a:cubicBezTo>
                  <a:pt x="1355" y="1336"/>
                  <a:pt x="1354" y="1335"/>
                  <a:pt x="1354" y="1333"/>
                </a:cubicBezTo>
                <a:cubicBezTo>
                  <a:pt x="1356" y="1329"/>
                  <a:pt x="1394" y="1331"/>
                  <a:pt x="1398" y="1335"/>
                </a:cubicBezTo>
                <a:cubicBezTo>
                  <a:pt x="1399" y="1336"/>
                  <a:pt x="1405" y="1338"/>
                  <a:pt x="1410" y="1337"/>
                </a:cubicBezTo>
                <a:cubicBezTo>
                  <a:pt x="1416" y="1337"/>
                  <a:pt x="1429" y="1339"/>
                  <a:pt x="1440" y="1342"/>
                </a:cubicBezTo>
                <a:cubicBezTo>
                  <a:pt x="1459" y="1347"/>
                  <a:pt x="1459" y="1347"/>
                  <a:pt x="1459" y="1347"/>
                </a:cubicBezTo>
                <a:cubicBezTo>
                  <a:pt x="1437" y="1351"/>
                  <a:pt x="1437" y="1351"/>
                  <a:pt x="1437" y="1351"/>
                </a:cubicBezTo>
                <a:cubicBezTo>
                  <a:pt x="1412" y="1355"/>
                  <a:pt x="1396" y="1356"/>
                  <a:pt x="1385" y="1353"/>
                </a:cubicBezTo>
                <a:cubicBezTo>
                  <a:pt x="1376" y="1350"/>
                  <a:pt x="1367" y="1352"/>
                  <a:pt x="1368" y="1357"/>
                </a:cubicBezTo>
                <a:cubicBezTo>
                  <a:pt x="1368" y="1359"/>
                  <a:pt x="1374" y="1360"/>
                  <a:pt x="1381" y="1359"/>
                </a:cubicBezTo>
                <a:cubicBezTo>
                  <a:pt x="1399" y="1358"/>
                  <a:pt x="1402" y="1364"/>
                  <a:pt x="1386" y="1368"/>
                </a:cubicBezTo>
                <a:cubicBezTo>
                  <a:pt x="1373" y="1371"/>
                  <a:pt x="1298" y="1372"/>
                  <a:pt x="1295" y="1369"/>
                </a:cubicBezTo>
                <a:cubicBezTo>
                  <a:pt x="1292" y="1366"/>
                  <a:pt x="1317" y="1359"/>
                  <a:pt x="1340" y="1357"/>
                </a:cubicBezTo>
                <a:cubicBezTo>
                  <a:pt x="1359" y="1356"/>
                  <a:pt x="1363" y="1354"/>
                  <a:pt x="1357" y="1352"/>
                </a:cubicBezTo>
                <a:cubicBezTo>
                  <a:pt x="1350" y="1350"/>
                  <a:pt x="1300" y="1357"/>
                  <a:pt x="1290" y="1363"/>
                </a:cubicBezTo>
                <a:cubicBezTo>
                  <a:pt x="1288" y="1364"/>
                  <a:pt x="1286" y="1363"/>
                  <a:pt x="1286" y="1361"/>
                </a:cubicBezTo>
                <a:cubicBezTo>
                  <a:pt x="1286" y="1360"/>
                  <a:pt x="1289" y="1357"/>
                  <a:pt x="1293" y="1356"/>
                </a:cubicBezTo>
                <a:cubicBezTo>
                  <a:pt x="1299" y="1355"/>
                  <a:pt x="1299" y="1354"/>
                  <a:pt x="1290" y="1354"/>
                </a:cubicBezTo>
                <a:cubicBezTo>
                  <a:pt x="1282" y="1354"/>
                  <a:pt x="1281" y="1355"/>
                  <a:pt x="1282" y="1359"/>
                </a:cubicBezTo>
                <a:cubicBezTo>
                  <a:pt x="1284" y="1365"/>
                  <a:pt x="1279" y="1367"/>
                  <a:pt x="1276" y="1361"/>
                </a:cubicBezTo>
                <a:cubicBezTo>
                  <a:pt x="1275" y="1359"/>
                  <a:pt x="1273" y="1359"/>
                  <a:pt x="1272" y="1360"/>
                </a:cubicBezTo>
                <a:cubicBezTo>
                  <a:pt x="1271" y="1361"/>
                  <a:pt x="1262" y="1363"/>
                  <a:pt x="1253" y="1364"/>
                </a:cubicBezTo>
                <a:cubicBezTo>
                  <a:pt x="1243" y="1365"/>
                  <a:pt x="1230" y="1368"/>
                  <a:pt x="1224" y="1369"/>
                </a:cubicBezTo>
                <a:cubicBezTo>
                  <a:pt x="1217" y="1371"/>
                  <a:pt x="1212" y="1371"/>
                  <a:pt x="1211" y="1369"/>
                </a:cubicBezTo>
                <a:cubicBezTo>
                  <a:pt x="1210" y="1367"/>
                  <a:pt x="1210" y="1365"/>
                  <a:pt x="1212" y="1365"/>
                </a:cubicBezTo>
                <a:cubicBezTo>
                  <a:pt x="1213" y="1365"/>
                  <a:pt x="1215" y="1363"/>
                  <a:pt x="1215" y="1361"/>
                </a:cubicBezTo>
                <a:cubicBezTo>
                  <a:pt x="1215" y="1359"/>
                  <a:pt x="1212" y="1360"/>
                  <a:pt x="1209" y="1362"/>
                </a:cubicBezTo>
                <a:cubicBezTo>
                  <a:pt x="1201" y="1368"/>
                  <a:pt x="1195" y="1376"/>
                  <a:pt x="1197" y="1378"/>
                </a:cubicBezTo>
                <a:cubicBezTo>
                  <a:pt x="1198" y="1379"/>
                  <a:pt x="1260" y="1386"/>
                  <a:pt x="1266" y="1386"/>
                </a:cubicBezTo>
                <a:cubicBezTo>
                  <a:pt x="1267" y="1386"/>
                  <a:pt x="1268" y="1387"/>
                  <a:pt x="1267" y="1389"/>
                </a:cubicBezTo>
                <a:cubicBezTo>
                  <a:pt x="1266" y="1390"/>
                  <a:pt x="1309" y="1389"/>
                  <a:pt x="1363" y="1387"/>
                </a:cubicBezTo>
                <a:cubicBezTo>
                  <a:pt x="1438" y="1384"/>
                  <a:pt x="1460" y="1383"/>
                  <a:pt x="1463" y="1379"/>
                </a:cubicBezTo>
                <a:cubicBezTo>
                  <a:pt x="1466" y="1376"/>
                  <a:pt x="1473" y="1375"/>
                  <a:pt x="1486" y="1376"/>
                </a:cubicBezTo>
                <a:cubicBezTo>
                  <a:pt x="1496" y="1377"/>
                  <a:pt x="1517" y="1378"/>
                  <a:pt x="1533" y="1379"/>
                </a:cubicBezTo>
                <a:cubicBezTo>
                  <a:pt x="1562" y="1380"/>
                  <a:pt x="1584" y="1387"/>
                  <a:pt x="1596" y="1399"/>
                </a:cubicBezTo>
                <a:cubicBezTo>
                  <a:pt x="1602" y="1406"/>
                  <a:pt x="1638" y="1417"/>
                  <a:pt x="1654" y="1417"/>
                </a:cubicBezTo>
                <a:cubicBezTo>
                  <a:pt x="1660" y="1417"/>
                  <a:pt x="1673" y="1419"/>
                  <a:pt x="1682" y="1421"/>
                </a:cubicBezTo>
                <a:cubicBezTo>
                  <a:pt x="1691" y="1423"/>
                  <a:pt x="1712" y="1428"/>
                  <a:pt x="1729" y="1431"/>
                </a:cubicBezTo>
                <a:cubicBezTo>
                  <a:pt x="1746" y="1435"/>
                  <a:pt x="1762" y="1440"/>
                  <a:pt x="1766" y="1442"/>
                </a:cubicBezTo>
                <a:cubicBezTo>
                  <a:pt x="1770" y="1444"/>
                  <a:pt x="1779" y="1447"/>
                  <a:pt x="1787" y="1448"/>
                </a:cubicBezTo>
                <a:cubicBezTo>
                  <a:pt x="1787" y="1448"/>
                  <a:pt x="1787" y="1448"/>
                  <a:pt x="1787" y="1448"/>
                </a:cubicBezTo>
                <a:cubicBezTo>
                  <a:pt x="1795" y="1449"/>
                  <a:pt x="1802" y="1450"/>
                  <a:pt x="1804" y="1450"/>
                </a:cubicBezTo>
                <a:cubicBezTo>
                  <a:pt x="1808" y="1451"/>
                  <a:pt x="1795" y="1442"/>
                  <a:pt x="1788" y="1440"/>
                </a:cubicBezTo>
                <a:cubicBezTo>
                  <a:pt x="1760" y="1431"/>
                  <a:pt x="1716" y="1415"/>
                  <a:pt x="1713" y="1412"/>
                </a:cubicBezTo>
                <a:cubicBezTo>
                  <a:pt x="1712" y="1410"/>
                  <a:pt x="1703" y="1407"/>
                  <a:pt x="1695" y="1406"/>
                </a:cubicBezTo>
                <a:cubicBezTo>
                  <a:pt x="1687" y="1406"/>
                  <a:pt x="1675" y="1401"/>
                  <a:pt x="1667" y="1397"/>
                </a:cubicBezTo>
                <a:cubicBezTo>
                  <a:pt x="1656" y="1391"/>
                  <a:pt x="1653" y="1390"/>
                  <a:pt x="1649" y="1395"/>
                </a:cubicBezTo>
                <a:cubicBezTo>
                  <a:pt x="1646" y="1397"/>
                  <a:pt x="1645" y="1401"/>
                  <a:pt x="1646" y="1402"/>
                </a:cubicBezTo>
                <a:cubicBezTo>
                  <a:pt x="1653" y="1411"/>
                  <a:pt x="1592" y="1396"/>
                  <a:pt x="1584" y="1387"/>
                </a:cubicBezTo>
                <a:cubicBezTo>
                  <a:pt x="1581" y="1382"/>
                  <a:pt x="1583" y="1382"/>
                  <a:pt x="1661" y="1383"/>
                </a:cubicBezTo>
                <a:cubicBezTo>
                  <a:pt x="1711" y="1383"/>
                  <a:pt x="1725" y="1384"/>
                  <a:pt x="1747" y="1390"/>
                </a:cubicBezTo>
                <a:cubicBezTo>
                  <a:pt x="1762" y="1394"/>
                  <a:pt x="1777" y="1398"/>
                  <a:pt x="1782" y="1399"/>
                </a:cubicBezTo>
                <a:cubicBezTo>
                  <a:pt x="1790" y="1400"/>
                  <a:pt x="1790" y="1400"/>
                  <a:pt x="1790" y="1400"/>
                </a:cubicBezTo>
                <a:cubicBezTo>
                  <a:pt x="1781" y="1395"/>
                  <a:pt x="1781" y="1395"/>
                  <a:pt x="1781" y="1395"/>
                </a:cubicBezTo>
                <a:cubicBezTo>
                  <a:pt x="1776" y="1393"/>
                  <a:pt x="1772" y="1390"/>
                  <a:pt x="1772" y="1389"/>
                </a:cubicBezTo>
                <a:cubicBezTo>
                  <a:pt x="1772" y="1389"/>
                  <a:pt x="1783" y="1387"/>
                  <a:pt x="1797" y="1386"/>
                </a:cubicBezTo>
                <a:cubicBezTo>
                  <a:pt x="1820" y="1384"/>
                  <a:pt x="1824" y="1385"/>
                  <a:pt x="1828" y="1390"/>
                </a:cubicBezTo>
                <a:cubicBezTo>
                  <a:pt x="1833" y="1396"/>
                  <a:pt x="1838" y="1396"/>
                  <a:pt x="1883" y="1394"/>
                </a:cubicBezTo>
                <a:close/>
              </a:path>
            </a:pathLst>
          </a:custGeom>
          <a:solidFill>
            <a:srgbClr val="A1783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rgbClr val="BB9722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943"/>
          <a:stretch>
            <a:fillRect/>
          </a:stretch>
        </p:blipFill>
        <p:spPr>
          <a:xfrm>
            <a:off x="127000" y="238760"/>
            <a:ext cx="5737860" cy="6494145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0" name="图片 99"/>
          <p:cNvPicPr/>
          <p:nvPr/>
        </p:nvPicPr>
        <p:blipFill>
          <a:blip r:embed="rId4"/>
          <a:stretch>
            <a:fillRect/>
          </a:stretch>
        </p:blipFill>
        <p:spPr>
          <a:xfrm>
            <a:off x="7521258" y="1256982"/>
            <a:ext cx="2505075" cy="9264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5"/>
          <a:stretch>
            <a:fillRect/>
          </a:stretch>
        </p:blipFill>
        <p:spPr>
          <a:xfrm>
            <a:off x="5005705" y="2345373"/>
            <a:ext cx="6936740" cy="284035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>
            <p:custDataLst>
              <p:tags r:id="rId1"/>
            </p:custDataLst>
          </p:nvPr>
        </p:nvSpPr>
        <p:spPr>
          <a:xfrm>
            <a:off x="379095" y="339090"/>
            <a:ext cx="5717540" cy="480695"/>
          </a:xfrm>
          <a:prstGeom prst="roundRect">
            <a:avLst/>
          </a:prstGeom>
          <a:solidFill>
            <a:srgbClr val="A178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一、天子之权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——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君主专制的强化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A1783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9095" y="924560"/>
            <a:ext cx="11563350" cy="2258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380"/>
              </a:lnSpc>
            </a:pPr>
            <a:r>
              <a:rPr lang="en-US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（2023·北京高考·5）</a:t>
            </a: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清乾隆帝曾诏谕山东巡抚，称其奏折所述事宜为日常公事，不合体制。此后，乾隆帝多次晓谕各省督抚，此类公事应当使用题本文书，经内阁等部门呈送；只有“案关重大，决不待时者”才可用奏折。由此判断（　　）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ts val="3380"/>
              </a:lnSpc>
            </a:pP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A．奏折最早出现在乾隆年间           B．奏折制度有利于制衡皇权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ts val="3380"/>
              </a:lnSpc>
            </a:pP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C．奏折具有机密高效的特点           D．奏折需要经内阁中转呈送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10788650" y="1775460"/>
            <a:ext cx="11537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C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379095" y="3183255"/>
            <a:ext cx="11750675" cy="2691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3380"/>
              </a:lnSpc>
            </a:pPr>
            <a:r>
              <a:rPr lang="en-US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（2018·浙江高考·7）</a:t>
            </a: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说到某项举措实施的原委，史载：“盖以国家事务殷繁，人情弊端种种，诸臣有陈奏之心，或有不便显言之处，故令……密陈朕前……欲以众人之耳目，为朕之耳目，使民隐得闻，万事就理”。据此判断，下列项中与之相符的是(　　)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ts val="3380"/>
              </a:lnSpc>
            </a:pP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A．建立通政司         </a:t>
            </a:r>
            <a:r>
              <a:rPr 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 </a:t>
            </a: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B．建立密折制           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ts val="3380"/>
              </a:lnSpc>
            </a:pP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C．设立枢密院         </a:t>
            </a:r>
            <a:r>
              <a:rPr 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 </a:t>
            </a: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D．设立军机处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10788650" y="4546600"/>
            <a:ext cx="11537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B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框 42"/>
          <p:cNvSpPr txBox="1"/>
          <p:nvPr/>
        </p:nvSpPr>
        <p:spPr>
          <a:xfrm>
            <a:off x="379095" y="2946400"/>
            <a:ext cx="11440160" cy="10814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altLang="zh-CN" sz="2665" b="1"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        </a:t>
            </a:r>
            <a:r>
              <a:rPr lang="en-US" altLang="zh-CN" sz="2665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  </a:t>
            </a:r>
            <a:r>
              <a:rPr lang="zh-CN" altLang="en-US" sz="2665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皇帝直接监督，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轮流值班，商议军情，起草或处理机要文书；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跪受笔录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，上传下达。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79095" y="1898650"/>
            <a:ext cx="11400790" cy="10814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雍正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为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处理西北军务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而设</a:t>
            </a:r>
            <a:r>
              <a:rPr lang="zh-CN" altLang="en-US" sz="2800">
                <a:solidFill>
                  <a:schemeClr val="accent5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在皇帝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寝宫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旁边设立，军机大臣由被指派的朝臣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兼职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充任。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3" name="圆角矩形 2"/>
          <p:cNvSpPr/>
          <p:nvPr>
            <p:custDataLst>
              <p:tags r:id="rId1"/>
            </p:custDataLst>
          </p:nvPr>
        </p:nvSpPr>
        <p:spPr>
          <a:xfrm>
            <a:off x="379095" y="339090"/>
            <a:ext cx="5717540" cy="480695"/>
          </a:xfrm>
          <a:prstGeom prst="roundRect">
            <a:avLst/>
          </a:prstGeom>
          <a:solidFill>
            <a:srgbClr val="A178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一、天子之权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——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君主专制的强化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A1783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3030" y="925195"/>
            <a:ext cx="50761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（二）君主专制的强化</a:t>
            </a:r>
            <a:endParaRPr lang="zh-CN" altLang="en-US" sz="2800" b="1">
              <a:solidFill>
                <a:srgbClr val="A1783B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9095" y="1447165"/>
            <a:ext cx="24739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2</a:t>
            </a:r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、设军机处：</a:t>
            </a:r>
            <a:endParaRPr lang="zh-CN" altLang="en-US" sz="2800" b="1">
              <a:solidFill>
                <a:srgbClr val="A1783B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3030" y="1969135"/>
            <a:ext cx="24739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1</a:t>
            </a:r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）概况：</a:t>
            </a:r>
            <a:endParaRPr lang="zh-CN" altLang="en-US" sz="2800" b="1">
              <a:solidFill>
                <a:srgbClr val="A1783B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3030" y="2966085"/>
            <a:ext cx="24739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2</a:t>
            </a:r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）职能：</a:t>
            </a:r>
            <a:endParaRPr lang="zh-CN" altLang="en-US" sz="2800" b="1">
              <a:solidFill>
                <a:srgbClr val="A1783B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3030" y="3963035"/>
            <a:ext cx="24739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3</a:t>
            </a:r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）性质：</a:t>
            </a:r>
            <a:endParaRPr lang="zh-CN" altLang="en-US" sz="2800" b="1">
              <a:solidFill>
                <a:srgbClr val="A1783B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063115" y="3963035"/>
            <a:ext cx="27755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中枢秘书机构</a:t>
            </a:r>
            <a:endParaRPr lang="zh-CN" altLang="en-US" sz="28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9095" y="4552315"/>
            <a:ext cx="11400790" cy="1814830"/>
          </a:xfrm>
          <a:prstGeom prst="rect">
            <a:avLst/>
          </a:prstGeom>
          <a:noFill/>
          <a:ln w="12700" cmpd="sng">
            <a:solidFill>
              <a:srgbClr val="CEB588"/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sym typeface="+mn-ea"/>
              </a:rPr>
              <a:t>材料：军机大臣没有定额，以</a:t>
            </a:r>
            <a:r>
              <a:rPr lang="zh-CN" altLang="en-US" sz="280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六至八人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sym typeface="+mn-ea"/>
              </a:rPr>
              <a:t>为常。人数多少均由皇帝根据实际需要而定。无论事情多复杂，一定在</a:t>
            </a:r>
            <a:r>
              <a:rPr lang="zh-CN" altLang="en-US" sz="280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三句话内讲完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sym typeface="+mn-ea"/>
              </a:rPr>
              <a:t>。跪承旨意后，</a:t>
            </a:r>
            <a:r>
              <a:rPr lang="zh-CN" altLang="en-US" sz="280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匆匆回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sym typeface="+mn-ea"/>
              </a:rPr>
              <a:t>军机处。拟旨完毕，再</a:t>
            </a:r>
            <a:r>
              <a:rPr lang="zh-CN" altLang="en-US" sz="280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赶回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sym typeface="+mn-ea"/>
              </a:rPr>
              <a:t>养心殿报雍正批准。军机处地处</a:t>
            </a:r>
            <a:r>
              <a:rPr lang="zh-CN" altLang="en-US" sz="280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内廷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sym typeface="+mn-ea"/>
              </a:rPr>
              <a:t>，外官</a:t>
            </a:r>
            <a:r>
              <a:rPr lang="zh-CN" altLang="en-US" sz="280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不得擅入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sym typeface="+mn-ea"/>
              </a:rPr>
              <a:t>，皇帝召见军机大臣时，</a:t>
            </a:r>
            <a:r>
              <a:rPr lang="zh-CN" altLang="en-US" sz="280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太监也不得在侧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sym typeface="+mn-ea"/>
              </a:rPr>
              <a:t>。</a:t>
            </a:r>
            <a:endParaRPr lang="zh-CN" altLang="en-US" sz="2800"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2" grpId="0"/>
      <p:bldP spid="42" grpId="1"/>
      <p:bldP spid="2" grpId="0"/>
      <p:bldP spid="2" grpId="1"/>
      <p:bldP spid="4" grpId="0"/>
      <p:bldP spid="4" grpId="1"/>
      <p:bldP spid="5" grpId="0"/>
      <p:bldP spid="5" grpId="1"/>
      <p:bldP spid="8" grpId="0"/>
      <p:bldP spid="8" grpId="1"/>
      <p:bldP spid="45" grpId="0"/>
      <p:bldP spid="45" grpId="1"/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框 42"/>
          <p:cNvSpPr txBox="1"/>
          <p:nvPr/>
        </p:nvSpPr>
        <p:spPr>
          <a:xfrm>
            <a:off x="379095" y="2946400"/>
            <a:ext cx="11440160" cy="10814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altLang="zh-CN" sz="2665" b="1"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        </a:t>
            </a:r>
            <a:r>
              <a:rPr lang="en-US" altLang="zh-CN" sz="2665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  </a:t>
            </a:r>
            <a:r>
              <a:rPr lang="zh-CN" altLang="en-US" sz="2665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皇帝直接监督，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轮流值班，商议军情，起草或处理机要文书；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跪受笔录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，上传下达。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79095" y="1898650"/>
            <a:ext cx="11400790" cy="10814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雍正为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处理西北军务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而设</a:t>
            </a:r>
            <a:r>
              <a:rPr lang="zh-CN" altLang="en-US" sz="2800">
                <a:solidFill>
                  <a:schemeClr val="accent5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在皇帝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寝宫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旁边设立，军机大臣由被指派的朝臣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兼职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充任。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3" name="圆角矩形 2"/>
          <p:cNvSpPr/>
          <p:nvPr>
            <p:custDataLst>
              <p:tags r:id="rId1"/>
            </p:custDataLst>
          </p:nvPr>
        </p:nvSpPr>
        <p:spPr>
          <a:xfrm>
            <a:off x="379095" y="339090"/>
            <a:ext cx="5717540" cy="480695"/>
          </a:xfrm>
          <a:prstGeom prst="roundRect">
            <a:avLst/>
          </a:prstGeom>
          <a:solidFill>
            <a:srgbClr val="A178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一、天子之权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——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君主专制的强化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A1783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3030" y="925195"/>
            <a:ext cx="50761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（二）君主专制的强化</a:t>
            </a:r>
            <a:endParaRPr lang="zh-CN" altLang="en-US" sz="2800" b="1">
              <a:solidFill>
                <a:srgbClr val="A1783B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9095" y="1447165"/>
            <a:ext cx="24739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2</a:t>
            </a:r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、设军机处：</a:t>
            </a:r>
            <a:endParaRPr lang="zh-CN" altLang="en-US" sz="2800" b="1">
              <a:solidFill>
                <a:srgbClr val="A1783B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3030" y="1969135"/>
            <a:ext cx="24739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1</a:t>
            </a:r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）概况：</a:t>
            </a:r>
            <a:endParaRPr lang="zh-CN" altLang="en-US" sz="2800" b="1">
              <a:solidFill>
                <a:srgbClr val="A1783B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3030" y="2966085"/>
            <a:ext cx="24739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2</a:t>
            </a:r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）职能：</a:t>
            </a:r>
            <a:endParaRPr lang="zh-CN" altLang="en-US" sz="2800" b="1">
              <a:solidFill>
                <a:srgbClr val="A1783B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3030" y="3963035"/>
            <a:ext cx="24739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3</a:t>
            </a:r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）性质：</a:t>
            </a:r>
            <a:endParaRPr lang="zh-CN" altLang="en-US" sz="2800" b="1">
              <a:solidFill>
                <a:srgbClr val="A1783B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063115" y="3963035"/>
            <a:ext cx="27755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中枢秘书机构</a:t>
            </a:r>
            <a:endParaRPr lang="zh-CN" altLang="en-US" sz="28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3030" y="4483100"/>
            <a:ext cx="24739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4</a:t>
            </a:r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）特点：</a:t>
            </a:r>
            <a:endParaRPr lang="zh-CN" altLang="en-US" sz="2800" b="1">
              <a:solidFill>
                <a:srgbClr val="A1783B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063115" y="4532630"/>
            <a:ext cx="489394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①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勤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地近宫廷，便于宣召；②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简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：人员少，机构简单；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③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速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：办事效率高；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④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密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：保密性好。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374255" y="3699510"/>
            <a:ext cx="4405630" cy="2917190"/>
            <a:chOff x="11613" y="5826"/>
            <a:chExt cx="6938" cy="4594"/>
          </a:xfrm>
        </p:grpSpPr>
        <p:pic>
          <p:nvPicPr>
            <p:cNvPr id="101" name="图片 10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613" y="5826"/>
              <a:ext cx="6938" cy="3754"/>
            </a:xfrm>
            <a:prstGeom prst="rect">
              <a:avLst/>
            </a:prstGeom>
            <a:noFill/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文本框 10"/>
            <p:cNvSpPr txBox="1"/>
            <p:nvPr>
              <p:custDataLst>
                <p:tags r:id="rId4"/>
              </p:custDataLst>
            </p:nvPr>
          </p:nvSpPr>
          <p:spPr>
            <a:xfrm>
              <a:off x="13571" y="9580"/>
              <a:ext cx="3888" cy="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just" fontAlgn="auto">
                <a:lnSpc>
                  <a:spcPct val="120000"/>
                </a:lnSpc>
              </a:pPr>
              <a:r>
                <a:rPr lang="zh-CN" altLang="en-US" sz="2400">
                  <a:latin typeface="华文仿宋" panose="02010600040101010101" charset="-122"/>
                  <a:ea typeface="华文仿宋" panose="02010600040101010101" charset="-122"/>
                </a:rPr>
                <a:t>◎军机处值房</a:t>
              </a:r>
              <a:endParaRPr lang="zh-CN" altLang="en-US" sz="2400">
                <a:latin typeface="华文仿宋" panose="02010600040101010101" charset="-122"/>
                <a:ea typeface="华文仿宋" panose="02010600040101010101" charset="-122"/>
                <a:sym typeface="+mn-ea"/>
              </a:endParaRPr>
            </a:p>
          </p:txBody>
        </p:sp>
      </p:grp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>
            <p:custDataLst>
              <p:tags r:id="rId1"/>
            </p:custDataLst>
          </p:nvPr>
        </p:nvSpPr>
        <p:spPr>
          <a:xfrm>
            <a:off x="379095" y="339090"/>
            <a:ext cx="5717540" cy="480695"/>
          </a:xfrm>
          <a:prstGeom prst="roundRect">
            <a:avLst/>
          </a:prstGeom>
          <a:solidFill>
            <a:srgbClr val="A178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一、天子之权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——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君主专制的强化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A1783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3030" y="925195"/>
            <a:ext cx="50761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（二）君主专制的强化</a:t>
            </a:r>
            <a:endParaRPr lang="zh-CN" altLang="en-US" sz="2800" b="1">
              <a:solidFill>
                <a:srgbClr val="A1783B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9095" y="1447165"/>
            <a:ext cx="24739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2</a:t>
            </a:r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、设军机处：</a:t>
            </a:r>
            <a:endParaRPr lang="zh-CN" altLang="en-US" sz="2800" b="1">
              <a:solidFill>
                <a:srgbClr val="A1783B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5" name="左大括号 24"/>
          <p:cNvSpPr/>
          <p:nvPr>
            <p:custDataLst>
              <p:tags r:id="rId3"/>
            </p:custDataLst>
          </p:nvPr>
        </p:nvSpPr>
        <p:spPr>
          <a:xfrm rot="5400000">
            <a:off x="2513330" y="1458595"/>
            <a:ext cx="288290" cy="2563495"/>
          </a:xfrm>
          <a:prstGeom prst="leftBrace">
            <a:avLst/>
          </a:prstGeom>
          <a:ln w="19050">
            <a:solidFill>
              <a:srgbClr val="4927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TextBox 6"/>
          <p:cNvSpPr txBox="1"/>
          <p:nvPr>
            <p:custDataLst>
              <p:tags r:id="rId4"/>
            </p:custDataLst>
          </p:nvPr>
        </p:nvSpPr>
        <p:spPr>
          <a:xfrm>
            <a:off x="787841" y="2953247"/>
            <a:ext cx="96446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49273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/>
            </a:lvl1pPr>
          </a:lstStyle>
          <a:p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</a:rPr>
              <a:t>内阁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" name="TextBox 6"/>
          <p:cNvSpPr txBox="1"/>
          <p:nvPr>
            <p:custDataLst>
              <p:tags r:id="rId5"/>
            </p:custDataLst>
          </p:nvPr>
        </p:nvSpPr>
        <p:spPr>
          <a:xfrm>
            <a:off x="2238816" y="2052182"/>
            <a:ext cx="964465" cy="4603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49273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/>
            </a:lvl1pPr>
          </a:lstStyle>
          <a:p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</a:rPr>
              <a:t>皇帝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</a:endParaRPr>
          </a:p>
        </p:txBody>
      </p:sp>
      <p:cxnSp>
        <p:nvCxnSpPr>
          <p:cNvPr id="37" name="直接箭头连接符 36"/>
          <p:cNvCxnSpPr/>
          <p:nvPr>
            <p:custDataLst>
              <p:tags r:id="rId6"/>
            </p:custDataLst>
          </p:nvPr>
        </p:nvCxnSpPr>
        <p:spPr>
          <a:xfrm>
            <a:off x="2666196" y="2805738"/>
            <a:ext cx="6985" cy="964565"/>
          </a:xfrm>
          <a:prstGeom prst="straightConnector1">
            <a:avLst/>
          </a:prstGeom>
          <a:ln w="19050">
            <a:solidFill>
              <a:srgbClr val="49273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996315" y="3901440"/>
            <a:ext cx="3131185" cy="831215"/>
            <a:chOff x="537" y="7285"/>
            <a:chExt cx="4931" cy="1309"/>
          </a:xfrm>
        </p:grpSpPr>
        <p:sp>
          <p:nvSpPr>
            <p:cNvPr id="14" name="TextBox 8"/>
            <p:cNvSpPr txBox="1"/>
            <p:nvPr>
              <p:custDataLst>
                <p:tags r:id="rId7"/>
              </p:custDataLst>
            </p:nvPr>
          </p:nvSpPr>
          <p:spPr>
            <a:xfrm>
              <a:off x="537" y="7286"/>
              <a:ext cx="704" cy="1309"/>
            </a:xfrm>
            <a:prstGeom prst="rect">
              <a:avLst/>
            </a:prstGeom>
            <a:noFill/>
            <a:ln w="19050">
              <a:solidFill>
                <a:srgbClr val="49273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000"/>
              </a:lvl1pPr>
            </a:lstStyle>
            <a:p>
              <a:r>
                <a:rPr lang="zh-CN" altLang="en-US" sz="2400" b="1">
                  <a:latin typeface="华文中宋" panose="02010600040101010101" charset="-122"/>
                  <a:ea typeface="华文中宋" panose="02010600040101010101" charset="-122"/>
                </a:rPr>
                <a:t>吏部</a:t>
              </a:r>
              <a:endParaRPr lang="zh-CN" altLang="en-US" sz="2400" b="1"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sp>
          <p:nvSpPr>
            <p:cNvPr id="5" name="TextBox 8"/>
            <p:cNvSpPr txBox="1"/>
            <p:nvPr>
              <p:custDataLst>
                <p:tags r:id="rId8"/>
              </p:custDataLst>
            </p:nvPr>
          </p:nvSpPr>
          <p:spPr>
            <a:xfrm>
              <a:off x="1387" y="7285"/>
              <a:ext cx="704" cy="1307"/>
            </a:xfrm>
            <a:prstGeom prst="rect">
              <a:avLst/>
            </a:prstGeom>
            <a:noFill/>
            <a:ln w="19050">
              <a:solidFill>
                <a:srgbClr val="49273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000"/>
              </a:lvl1pPr>
            </a:lstStyle>
            <a:p>
              <a:r>
                <a:rPr lang="zh-CN" altLang="en-US" sz="2400" b="1">
                  <a:latin typeface="华文中宋" panose="02010600040101010101" charset="-122"/>
                  <a:ea typeface="华文中宋" panose="02010600040101010101" charset="-122"/>
                </a:rPr>
                <a:t>户部</a:t>
              </a:r>
              <a:endParaRPr lang="zh-CN" altLang="en-US" sz="2400" b="1"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sp>
          <p:nvSpPr>
            <p:cNvPr id="8" name="TextBox 8"/>
            <p:cNvSpPr txBox="1"/>
            <p:nvPr>
              <p:custDataLst>
                <p:tags r:id="rId9"/>
              </p:custDataLst>
            </p:nvPr>
          </p:nvSpPr>
          <p:spPr>
            <a:xfrm>
              <a:off x="2237" y="7286"/>
              <a:ext cx="704" cy="1307"/>
            </a:xfrm>
            <a:prstGeom prst="rect">
              <a:avLst/>
            </a:prstGeom>
            <a:noFill/>
            <a:ln w="19050">
              <a:solidFill>
                <a:srgbClr val="49273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000"/>
              </a:lvl1pPr>
            </a:lstStyle>
            <a:p>
              <a:r>
                <a:rPr lang="zh-CN" altLang="en-US" sz="2400" b="1">
                  <a:latin typeface="华文中宋" panose="02010600040101010101" charset="-122"/>
                  <a:ea typeface="华文中宋" panose="02010600040101010101" charset="-122"/>
                </a:rPr>
                <a:t>礼部</a:t>
              </a:r>
              <a:endParaRPr lang="zh-CN" altLang="en-US" sz="2400" b="1"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sp>
          <p:nvSpPr>
            <p:cNvPr id="9" name="TextBox 8"/>
            <p:cNvSpPr txBox="1"/>
            <p:nvPr>
              <p:custDataLst>
                <p:tags r:id="rId10"/>
              </p:custDataLst>
            </p:nvPr>
          </p:nvSpPr>
          <p:spPr>
            <a:xfrm>
              <a:off x="3087" y="7286"/>
              <a:ext cx="704" cy="1307"/>
            </a:xfrm>
            <a:prstGeom prst="rect">
              <a:avLst/>
            </a:prstGeom>
            <a:noFill/>
            <a:ln w="19050">
              <a:solidFill>
                <a:srgbClr val="49273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000"/>
              </a:lvl1pPr>
            </a:lstStyle>
            <a:p>
              <a:r>
                <a:rPr lang="zh-CN" altLang="en-US" sz="2400" b="1">
                  <a:latin typeface="华文中宋" panose="02010600040101010101" charset="-122"/>
                  <a:ea typeface="华文中宋" panose="02010600040101010101" charset="-122"/>
                </a:rPr>
                <a:t>兵部</a:t>
              </a:r>
              <a:endParaRPr lang="zh-CN" altLang="en-US" sz="2400" b="1"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sp>
          <p:nvSpPr>
            <p:cNvPr id="10" name="TextBox 8"/>
            <p:cNvSpPr txBox="1"/>
            <p:nvPr>
              <p:custDataLst>
                <p:tags r:id="rId11"/>
              </p:custDataLst>
            </p:nvPr>
          </p:nvSpPr>
          <p:spPr>
            <a:xfrm>
              <a:off x="3937" y="7286"/>
              <a:ext cx="704" cy="1307"/>
            </a:xfrm>
            <a:prstGeom prst="rect">
              <a:avLst/>
            </a:prstGeom>
            <a:noFill/>
            <a:ln w="19050">
              <a:solidFill>
                <a:srgbClr val="49273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000"/>
              </a:lvl1pPr>
            </a:lstStyle>
            <a:p>
              <a:r>
                <a:rPr lang="zh-CN" altLang="en-US" sz="2400" b="1">
                  <a:latin typeface="华文中宋" panose="02010600040101010101" charset="-122"/>
                  <a:ea typeface="华文中宋" panose="02010600040101010101" charset="-122"/>
                </a:rPr>
                <a:t>刑部</a:t>
              </a:r>
              <a:endParaRPr lang="zh-CN" altLang="en-US" sz="2400" b="1"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sp>
          <p:nvSpPr>
            <p:cNvPr id="11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4764" y="7286"/>
              <a:ext cx="704" cy="1307"/>
            </a:xfrm>
            <a:prstGeom prst="rect">
              <a:avLst/>
            </a:prstGeom>
            <a:noFill/>
            <a:ln w="19050">
              <a:solidFill>
                <a:srgbClr val="49273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000"/>
              </a:lvl1pPr>
            </a:lstStyle>
            <a:p>
              <a:r>
                <a:rPr lang="zh-CN" altLang="en-US" sz="2400" b="1">
                  <a:latin typeface="华文中宋" panose="02010600040101010101" charset="-122"/>
                  <a:ea typeface="华文中宋" panose="02010600040101010101" charset="-122"/>
                </a:rPr>
                <a:t>工部</a:t>
              </a:r>
              <a:endParaRPr lang="zh-CN" altLang="en-US" sz="2400" b="1"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</p:grpSp>
      <p:sp>
        <p:nvSpPr>
          <p:cNvPr id="31" name="TextBox 32"/>
          <p:cNvSpPr txBox="1"/>
          <p:nvPr>
            <p:custDataLst>
              <p:tags r:id="rId13"/>
            </p:custDataLst>
          </p:nvPr>
        </p:nvSpPr>
        <p:spPr>
          <a:xfrm>
            <a:off x="3783330" y="2963545"/>
            <a:ext cx="2506345" cy="8299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49273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/>
            </a:lvl1pPr>
          </a:lstStyle>
          <a:p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</a:rPr>
              <a:t>议政王大臣会议</a:t>
            </a:r>
            <a:endParaRPr lang="en-US" altLang="zh-CN" sz="2400" b="1"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</a:rPr>
              <a:t>（皇太极）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4" name="下箭头 33"/>
          <p:cNvSpPr/>
          <p:nvPr>
            <p:custDataLst>
              <p:tags r:id="rId14"/>
            </p:custDataLst>
          </p:nvPr>
        </p:nvSpPr>
        <p:spPr>
          <a:xfrm rot="16200000">
            <a:off x="6482711" y="3192211"/>
            <a:ext cx="334367" cy="371373"/>
          </a:xfrm>
          <a:prstGeom prst="downArrow">
            <a:avLst/>
          </a:prstGeom>
          <a:noFill/>
          <a:ln>
            <a:solidFill>
              <a:srgbClr val="4927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TextBox 33"/>
          <p:cNvSpPr txBox="1"/>
          <p:nvPr>
            <p:custDataLst>
              <p:tags r:id="rId15"/>
            </p:custDataLst>
          </p:nvPr>
        </p:nvSpPr>
        <p:spPr>
          <a:xfrm>
            <a:off x="7010400" y="2963545"/>
            <a:ext cx="1242695" cy="8299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49273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/>
            </a:lvl1pPr>
          </a:lstStyle>
          <a:p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</a:rPr>
              <a:t>南书房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</a:rPr>
              <a:t>（康熙）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3" name="TextBox 34"/>
          <p:cNvSpPr txBox="1"/>
          <p:nvPr>
            <p:custDataLst>
              <p:tags r:id="rId16"/>
            </p:custDataLst>
          </p:nvPr>
        </p:nvSpPr>
        <p:spPr>
          <a:xfrm>
            <a:off x="8973820" y="2953385"/>
            <a:ext cx="1313180" cy="8299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49273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/>
            </a:lvl1pPr>
          </a:lstStyle>
          <a:p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</a:rPr>
              <a:t>军机处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</a:rPr>
              <a:t>（雍正）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9" name="文本框 38"/>
          <p:cNvSpPr txBox="1"/>
          <p:nvPr>
            <p:custDataLst>
              <p:tags r:id="rId17"/>
            </p:custDataLst>
          </p:nvPr>
        </p:nvSpPr>
        <p:spPr>
          <a:xfrm>
            <a:off x="10626433" y="3122059"/>
            <a:ext cx="157255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0000CC"/>
                </a:solidFill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r>
              <a:rPr lang="zh-CN" altLang="en-US" sz="24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机要文书</a:t>
            </a:r>
            <a:endParaRPr lang="zh-CN" altLang="en-US" sz="24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18"/>
            </p:custDataLst>
          </p:nvPr>
        </p:nvSpPr>
        <p:spPr>
          <a:xfrm>
            <a:off x="257810" y="2130425"/>
            <a:ext cx="14770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一般文书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cxnSp>
        <p:nvCxnSpPr>
          <p:cNvPr id="41" name="直接箭头连接符 40"/>
          <p:cNvCxnSpPr/>
          <p:nvPr>
            <p:custDataLst>
              <p:tags r:id="rId19"/>
            </p:custDataLst>
          </p:nvPr>
        </p:nvCxnSpPr>
        <p:spPr>
          <a:xfrm flipH="1" flipV="1">
            <a:off x="1037041" y="2596772"/>
            <a:ext cx="128270" cy="351155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>
            <p:custDataLst>
              <p:tags r:id="rId20"/>
            </p:custDataLst>
          </p:nvPr>
        </p:nvCxnSpPr>
        <p:spPr>
          <a:xfrm flipV="1">
            <a:off x="10294439" y="3391113"/>
            <a:ext cx="353695" cy="190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4" b="20235"/>
          <a:stretch>
            <a:fillRect/>
          </a:stretch>
        </p:blipFill>
        <p:spPr bwMode="auto">
          <a:xfrm rot="16200000">
            <a:off x="8564880" y="-544195"/>
            <a:ext cx="2679065" cy="4493260"/>
          </a:xfrm>
          <a:prstGeom prst="rect">
            <a:avLst/>
          </a:prstGeom>
          <a:noFill/>
        </p:spPr>
      </p:pic>
      <p:sp>
        <p:nvSpPr>
          <p:cNvPr id="20" name="下箭头 19"/>
          <p:cNvSpPr/>
          <p:nvPr>
            <p:custDataLst>
              <p:tags r:id="rId23"/>
            </p:custDataLst>
          </p:nvPr>
        </p:nvSpPr>
        <p:spPr>
          <a:xfrm rot="16200000">
            <a:off x="8446131" y="3192211"/>
            <a:ext cx="334367" cy="371373"/>
          </a:xfrm>
          <a:prstGeom prst="downArrow">
            <a:avLst/>
          </a:prstGeom>
          <a:noFill/>
          <a:ln>
            <a:solidFill>
              <a:srgbClr val="4927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87325" y="4745355"/>
            <a:ext cx="24739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5</a:t>
            </a:r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）影响：</a:t>
            </a:r>
            <a:endParaRPr lang="zh-CN" altLang="en-US" sz="2800" b="1">
              <a:solidFill>
                <a:srgbClr val="A1783B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79095" y="5233670"/>
            <a:ext cx="1173226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①提高了行政效率；</a:t>
            </a:r>
            <a:endParaRPr lang="zh-CN" altLang="en-US" sz="2800" dirty="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②军政大权完全集中到皇帝手中，君主专制加强，进一步加强中央集权；</a:t>
            </a:r>
            <a:endParaRPr lang="zh-CN" altLang="en-US" sz="2800" dirty="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③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标志着君主专制达到顶峰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。</a:t>
            </a:r>
            <a:endParaRPr lang="zh-CN" altLang="en-US" sz="2800" dirty="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411345" y="4131310"/>
            <a:ext cx="7404735" cy="953135"/>
          </a:xfrm>
          <a:prstGeom prst="rect">
            <a:avLst/>
          </a:prstGeom>
          <a:solidFill>
            <a:srgbClr val="F6F4EE"/>
          </a:solidFill>
          <a:ln w="12700" cmpd="sng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议政王大臣会议是清朝初年</a:t>
            </a:r>
            <a:r>
              <a:rPr lang="zh-CN" altLang="en-US" sz="2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中宋" panose="02010600040101010101" charset="-122"/>
                <a:sym typeface="+mn-ea"/>
              </a:rPr>
              <a:t>由满洲贵族组成的商讨和决定军国大事的最高权力机构。</a:t>
            </a:r>
            <a:endParaRPr lang="zh-CN" altLang="en-US" sz="28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华文中宋" panose="02010600040101010101" charset="-122"/>
              <a:sym typeface="+mn-ea"/>
            </a:endParaRPr>
          </a:p>
        </p:txBody>
      </p:sp>
    </p:spTree>
    <p:custDataLst>
      <p:tags r:id="rId2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4" grpId="0" animBg="1"/>
      <p:bldP spid="34" grpId="1" animBg="1"/>
      <p:bldP spid="32" grpId="0" animBg="1"/>
      <p:bldP spid="32" grpId="1" animBg="1"/>
      <p:bldP spid="33" grpId="0" animBg="1"/>
      <p:bldP spid="33" grpId="1" animBg="1"/>
      <p:bldP spid="39" grpId="0"/>
      <p:bldP spid="39" grpId="1"/>
      <p:bldP spid="20" grpId="0" animBg="1"/>
      <p:bldP spid="20" grpId="1" animBg="1"/>
      <p:bldP spid="22" grpId="0"/>
      <p:bldP spid="22" grpId="1"/>
      <p:bldP spid="23" grpId="0"/>
      <p:bldP spid="23" grpId="1"/>
      <p:bldP spid="24" grpId="0" animBg="1"/>
      <p:bldP spid="2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>
            <p:custDataLst>
              <p:tags r:id="rId1"/>
            </p:custDataLst>
          </p:nvPr>
        </p:nvSpPr>
        <p:spPr>
          <a:xfrm>
            <a:off x="379095" y="339090"/>
            <a:ext cx="5717540" cy="480695"/>
          </a:xfrm>
          <a:prstGeom prst="roundRect">
            <a:avLst/>
          </a:prstGeom>
          <a:solidFill>
            <a:srgbClr val="A178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一、天子之权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——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君主专制的强化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A1783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379730" y="819785"/>
            <a:ext cx="11650345" cy="2258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3380"/>
              </a:lnSpc>
            </a:pPr>
            <a:r>
              <a:rPr lang="en-US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(2022·湖南卷·5)</a:t>
            </a: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嘉庆七年（1802），户部侍郎兼管钱局二品大员周兴岱任江西主考时，却以南书房行走（即在南书房当值的官员）的身份擅发告示，收受贿赂。这反映当时(    )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ts val="3380"/>
              </a:lnSpc>
            </a:pP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A．</a:t>
            </a: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南书房地位提高 </a:t>
            </a: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</a:t>
            </a:r>
            <a:r>
              <a:rPr 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</a:t>
            </a: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B．官员俸禄入不敷出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ts val="3380"/>
              </a:lnSpc>
            </a:pP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C．</a:t>
            </a: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君主的高度集权</a:t>
            </a: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</a:t>
            </a:r>
            <a:r>
              <a:rPr 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</a:t>
            </a: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D．中央吏治十分混乱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0468610" y="1775460"/>
            <a:ext cx="11537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C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9730" y="3058795"/>
            <a:ext cx="11649710" cy="3558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380"/>
              </a:lnSpc>
            </a:pPr>
            <a:r>
              <a:rPr lang="en-US" altLang="zh-CN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（2020·浙江高考·7）</a:t>
            </a: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研究表明，有清一代中枢机构的重大变革无疑是军机处的设立。但军机处在形式上却始终处于临时机构的地位，不像正式国家机关的样子。如办公的地方不称衙署仅称“值房”，且条件简陋，初仅板屋数间，后来才改建瓦屋。这表明其实际职能(     )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ts val="3380"/>
              </a:lnSpc>
            </a:pP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A．“只供传述缮撰，而不能稍有赞画于其间”  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fontAlgn="auto">
              <a:lnSpc>
                <a:spcPts val="3380"/>
              </a:lnSpc>
            </a:pP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B．“以天下之权，寄之天下之人”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ts val="3380"/>
              </a:lnSpc>
            </a:pP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C．“分理天下庶务，彼此颉颃”               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fontAlgn="auto">
              <a:lnSpc>
                <a:spcPts val="3380"/>
              </a:lnSpc>
            </a:pP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D．“别黑白而定一尊”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10468610" y="4468495"/>
            <a:ext cx="11537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A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>
            <p:custDataLst>
              <p:tags r:id="rId1"/>
            </p:custDataLst>
          </p:nvPr>
        </p:nvSpPr>
        <p:spPr>
          <a:xfrm>
            <a:off x="379095" y="339090"/>
            <a:ext cx="5717540" cy="480695"/>
          </a:xfrm>
          <a:prstGeom prst="roundRect">
            <a:avLst/>
          </a:prstGeom>
          <a:solidFill>
            <a:srgbClr val="A178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一、天子之权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——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君主专制的强化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A1783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3030" y="925195"/>
            <a:ext cx="50761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（二）君主专制的强化</a:t>
            </a:r>
            <a:endParaRPr lang="zh-CN" altLang="en-US" sz="2800" b="1">
              <a:solidFill>
                <a:srgbClr val="A1783B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" name="Text Box 8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2280" y="1489710"/>
            <a:ext cx="5328920" cy="521970"/>
          </a:xfrm>
          <a:prstGeom prst="rect">
            <a:avLst/>
          </a:prstGeom>
          <a:solidFill>
            <a:srgbClr val="AE9862"/>
          </a:solidFill>
          <a:ln w="952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知识归纳：中央官制演变及趋势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48945" y="2184400"/>
            <a:ext cx="11288395" cy="916940"/>
            <a:chOff x="1152" y="3973"/>
            <a:chExt cx="17777" cy="14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267" name="形状 11266"/>
            <p:cNvSpPr/>
            <p:nvPr>
              <p:custDataLst>
                <p:tags r:id="rId4"/>
              </p:custDataLst>
            </p:nvPr>
          </p:nvSpPr>
          <p:spPr>
            <a:xfrm>
              <a:off x="1900" y="4337"/>
              <a:ext cx="17029" cy="788"/>
            </a:xfrm>
            <a:prstGeom prst="rightArrow">
              <a:avLst>
                <a:gd name="adj1" fmla="val 50000"/>
                <a:gd name="adj2" fmla="val 49966"/>
              </a:avLst>
            </a:prstGeom>
            <a:solidFill>
              <a:srgbClr val="A1783B"/>
            </a:solidFill>
            <a:ln w="0">
              <a:noFill/>
            </a:ln>
          </p:spPr>
          <p:txBody>
            <a:bodyPr vert="horz" wrap="square" lIns="68580" tIns="34290" rIns="68580" bIns="34290" anchor="ctr">
              <a:noAutofit/>
            </a:bodyPr>
            <a:lstStyle/>
            <a:p>
              <a:pPr mar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ko-KR" altLang="en-US" sz="2800" b="0" i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sp>
          <p:nvSpPr>
            <p:cNvPr id="9" name="形状 11269"/>
            <p:cNvSpPr/>
            <p:nvPr>
              <p:custDataLst>
                <p:tags r:id="rId5"/>
              </p:custDataLst>
            </p:nvPr>
          </p:nvSpPr>
          <p:spPr>
            <a:xfrm>
              <a:off x="3652" y="3973"/>
              <a:ext cx="1623" cy="1444"/>
            </a:xfrm>
            <a:prstGeom prst="ellipse">
              <a:avLst/>
            </a:prstGeom>
            <a:solidFill>
              <a:srgbClr val="BB9722"/>
            </a:solidFill>
            <a:ln w="12700" cmpd="sng">
              <a:solidFill>
                <a:schemeClr val="bg1"/>
              </a:solidFill>
              <a:prstDash val="solid"/>
            </a:ln>
          </p:spPr>
          <p:txBody>
            <a:bodyPr vert="horz" wrap="square" lIns="0" tIns="0" rIns="0" bIns="0" anchor="ctr">
              <a:noAutofit/>
            </a:bodyPr>
            <a:lstStyle/>
            <a:p>
              <a:pPr mar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ko-KR" sz="2800" b="1" i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中宋" panose="02010600040101010101" charset="-122"/>
                  <a:ea typeface="华文中宋" panose="02010600040101010101" charset="-122"/>
                </a:rPr>
                <a:t>西汉</a:t>
              </a:r>
              <a:endParaRPr lang="zh-CN" altLang="ko-KR" sz="2800" b="1" i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sp>
          <p:nvSpPr>
            <p:cNvPr id="10" name="形状 11269"/>
            <p:cNvSpPr/>
            <p:nvPr>
              <p:custDataLst>
                <p:tags r:id="rId6"/>
              </p:custDataLst>
            </p:nvPr>
          </p:nvSpPr>
          <p:spPr>
            <a:xfrm>
              <a:off x="1152" y="3973"/>
              <a:ext cx="1623" cy="1444"/>
            </a:xfrm>
            <a:prstGeom prst="ellipse">
              <a:avLst/>
            </a:prstGeom>
            <a:solidFill>
              <a:srgbClr val="BB9722"/>
            </a:solidFill>
            <a:ln w="12700" cmpd="sng">
              <a:solidFill>
                <a:schemeClr val="bg1"/>
              </a:solidFill>
              <a:prstDash val="solid"/>
            </a:ln>
          </p:spPr>
          <p:txBody>
            <a:bodyPr vert="horz" wrap="square" lIns="0" tIns="0" rIns="0" bIns="0" anchor="ctr">
              <a:noAutofit/>
            </a:bodyPr>
            <a:lstStyle/>
            <a:p>
              <a:pPr mar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ko-KR" sz="2800" b="1" i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中宋" panose="02010600040101010101" charset="-122"/>
                  <a:ea typeface="华文中宋" panose="02010600040101010101" charset="-122"/>
                </a:rPr>
                <a:t>秦</a:t>
              </a:r>
              <a:endParaRPr lang="zh-CN" altLang="ko-KR" sz="2800" b="1" i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sp>
          <p:nvSpPr>
            <p:cNvPr id="13" name="形状 11269"/>
            <p:cNvSpPr/>
            <p:nvPr>
              <p:custDataLst>
                <p:tags r:id="rId7"/>
              </p:custDataLst>
            </p:nvPr>
          </p:nvSpPr>
          <p:spPr>
            <a:xfrm>
              <a:off x="6152" y="3973"/>
              <a:ext cx="1623" cy="1444"/>
            </a:xfrm>
            <a:prstGeom prst="ellipse">
              <a:avLst/>
            </a:prstGeom>
            <a:solidFill>
              <a:srgbClr val="BB9722"/>
            </a:solidFill>
            <a:ln w="12700" cmpd="sng">
              <a:solidFill>
                <a:schemeClr val="bg1"/>
              </a:solidFill>
              <a:prstDash val="solid"/>
            </a:ln>
          </p:spPr>
          <p:txBody>
            <a:bodyPr vert="horz" wrap="square" lIns="0" tIns="0" rIns="0" bIns="0" anchor="ctr">
              <a:noAutofit/>
            </a:bodyPr>
            <a:lstStyle/>
            <a:p>
              <a:pPr mar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ko-KR" sz="2800" b="1" i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中宋" panose="02010600040101010101" charset="-122"/>
                  <a:ea typeface="华文中宋" panose="02010600040101010101" charset="-122"/>
                </a:rPr>
                <a:t>隋唐</a:t>
              </a:r>
              <a:endParaRPr lang="zh-CN" altLang="ko-KR" sz="2800" b="1" i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sp>
          <p:nvSpPr>
            <p:cNvPr id="14" name="形状 11269"/>
            <p:cNvSpPr/>
            <p:nvPr>
              <p:custDataLst>
                <p:tags r:id="rId8"/>
              </p:custDataLst>
            </p:nvPr>
          </p:nvSpPr>
          <p:spPr>
            <a:xfrm>
              <a:off x="8652" y="3973"/>
              <a:ext cx="1623" cy="1444"/>
            </a:xfrm>
            <a:prstGeom prst="ellipse">
              <a:avLst/>
            </a:prstGeom>
            <a:solidFill>
              <a:srgbClr val="BB9722"/>
            </a:solidFill>
            <a:ln w="12700" cmpd="sng">
              <a:solidFill>
                <a:schemeClr val="bg1"/>
              </a:solidFill>
              <a:prstDash val="solid"/>
            </a:ln>
          </p:spPr>
          <p:txBody>
            <a:bodyPr vert="horz" wrap="square" lIns="0" tIns="0" rIns="0" bIns="0" anchor="ctr">
              <a:noAutofit/>
            </a:bodyPr>
            <a:lstStyle/>
            <a:p>
              <a:pPr mar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ko-KR" sz="2800" b="1" i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中宋" panose="02010600040101010101" charset="-122"/>
                  <a:ea typeface="华文中宋" panose="02010600040101010101" charset="-122"/>
                </a:rPr>
                <a:t>宋</a:t>
              </a:r>
              <a:endParaRPr lang="zh-CN" altLang="ko-KR" sz="2800" b="1" i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sp>
          <p:nvSpPr>
            <p:cNvPr id="17" name="形状 11269"/>
            <p:cNvSpPr/>
            <p:nvPr>
              <p:custDataLst>
                <p:tags r:id="rId9"/>
              </p:custDataLst>
            </p:nvPr>
          </p:nvSpPr>
          <p:spPr>
            <a:xfrm>
              <a:off x="11305" y="3973"/>
              <a:ext cx="1623" cy="1444"/>
            </a:xfrm>
            <a:prstGeom prst="ellipse">
              <a:avLst/>
            </a:prstGeom>
            <a:solidFill>
              <a:srgbClr val="BB9722"/>
            </a:solidFill>
            <a:ln w="12700" cmpd="sng">
              <a:solidFill>
                <a:schemeClr val="bg1"/>
              </a:solidFill>
              <a:prstDash val="solid"/>
            </a:ln>
          </p:spPr>
          <p:txBody>
            <a:bodyPr vert="horz" wrap="square" lIns="0" tIns="0" rIns="0" bIns="0" anchor="ctr">
              <a:noAutofit/>
            </a:bodyPr>
            <a:lstStyle/>
            <a:p>
              <a:pPr mar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ko-KR" sz="2800" b="1" i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中宋" panose="02010600040101010101" charset="-122"/>
                  <a:ea typeface="华文中宋" panose="02010600040101010101" charset="-122"/>
                </a:rPr>
                <a:t>元</a:t>
              </a:r>
              <a:endParaRPr lang="zh-CN" altLang="ko-KR" sz="2800" b="1" i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sp>
          <p:nvSpPr>
            <p:cNvPr id="18" name="形状 11269"/>
            <p:cNvSpPr/>
            <p:nvPr>
              <p:custDataLst>
                <p:tags r:id="rId10"/>
              </p:custDataLst>
            </p:nvPr>
          </p:nvSpPr>
          <p:spPr>
            <a:xfrm>
              <a:off x="13814" y="3973"/>
              <a:ext cx="1623" cy="1444"/>
            </a:xfrm>
            <a:prstGeom prst="ellipse">
              <a:avLst/>
            </a:prstGeom>
            <a:solidFill>
              <a:srgbClr val="BB9722"/>
            </a:solidFill>
            <a:ln w="12700" cmpd="sng">
              <a:solidFill>
                <a:schemeClr val="bg1"/>
              </a:solidFill>
              <a:prstDash val="solid"/>
            </a:ln>
          </p:spPr>
          <p:txBody>
            <a:bodyPr vert="horz" wrap="square" lIns="0" tIns="0" rIns="0" bIns="0" anchor="ctr">
              <a:noAutofit/>
            </a:bodyPr>
            <a:lstStyle/>
            <a:p>
              <a:pPr mar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ko-KR" sz="2800" b="1" i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中宋" panose="02010600040101010101" charset="-122"/>
                  <a:ea typeface="华文中宋" panose="02010600040101010101" charset="-122"/>
                </a:rPr>
                <a:t>明</a:t>
              </a:r>
              <a:endParaRPr lang="zh-CN" altLang="ko-KR" sz="2800" b="1" i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sp>
          <p:nvSpPr>
            <p:cNvPr id="33" name="形状 11269"/>
            <p:cNvSpPr/>
            <p:nvPr>
              <p:custDataLst>
                <p:tags r:id="rId11"/>
              </p:custDataLst>
            </p:nvPr>
          </p:nvSpPr>
          <p:spPr>
            <a:xfrm>
              <a:off x="16322" y="3973"/>
              <a:ext cx="1623" cy="1444"/>
            </a:xfrm>
            <a:prstGeom prst="ellipse">
              <a:avLst/>
            </a:prstGeom>
            <a:solidFill>
              <a:srgbClr val="BB9722"/>
            </a:solidFill>
            <a:ln w="12700" cmpd="sng">
              <a:solidFill>
                <a:schemeClr val="bg1"/>
              </a:solidFill>
              <a:prstDash val="solid"/>
            </a:ln>
          </p:spPr>
          <p:txBody>
            <a:bodyPr vert="horz" wrap="square" lIns="0" tIns="0" rIns="0" bIns="0" anchor="ctr">
              <a:noAutofit/>
            </a:bodyPr>
            <a:lstStyle/>
            <a:p>
              <a:pPr mar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ko-KR" sz="2800" b="1" i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中宋" panose="02010600040101010101" charset="-122"/>
                  <a:ea typeface="华文中宋" panose="02010600040101010101" charset="-122"/>
                </a:rPr>
                <a:t>清</a:t>
              </a:r>
              <a:endParaRPr lang="zh-CN" altLang="ko-KR" sz="2800" b="1" i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664210" y="3319145"/>
            <a:ext cx="613410" cy="198628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三公九卿制</a:t>
            </a:r>
            <a:endParaRPr lang="zh-CN" altLang="en-US" sz="2800" b="1">
              <a:solidFill>
                <a:srgbClr val="A1783B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251710" y="3319145"/>
            <a:ext cx="613410" cy="198628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中外朝制度</a:t>
            </a:r>
            <a:endParaRPr lang="zh-CN" altLang="en-US" sz="2800" b="1">
              <a:solidFill>
                <a:srgbClr val="A1783B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905885" y="3319780"/>
            <a:ext cx="613410" cy="198501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三省六部制</a:t>
            </a:r>
            <a:endParaRPr lang="zh-CN" altLang="en-US" sz="2800" b="1">
              <a:solidFill>
                <a:srgbClr val="A1783B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419725" y="3319780"/>
            <a:ext cx="613410" cy="198501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二府三司制</a:t>
            </a:r>
            <a:endParaRPr lang="zh-CN" altLang="en-US" sz="2800" b="1">
              <a:solidFill>
                <a:srgbClr val="A1783B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111365" y="3319780"/>
            <a:ext cx="613410" cy="198501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中书一省制</a:t>
            </a:r>
            <a:endParaRPr lang="zh-CN" altLang="en-US" sz="2800" b="1">
              <a:solidFill>
                <a:srgbClr val="A1783B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803005" y="3319145"/>
            <a:ext cx="613410" cy="240157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废宰相设内阁</a:t>
            </a:r>
            <a:endParaRPr lang="zh-CN" altLang="en-US" sz="2800" b="1">
              <a:solidFill>
                <a:srgbClr val="A1783B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0391140" y="3319145"/>
            <a:ext cx="633730" cy="164592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eaVert" wrap="square" rtlCol="0">
            <a:noAutofit/>
          </a:bodyPr>
          <a:lstStyle/>
          <a:p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设军机处</a:t>
            </a:r>
            <a:endParaRPr lang="zh-CN" altLang="en-US" sz="2800" b="1">
              <a:solidFill>
                <a:srgbClr val="A1783B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4" name="文本框 33"/>
          <p:cNvSpPr txBox="1"/>
          <p:nvPr>
            <p:custDataLst>
              <p:tags r:id="rId12"/>
            </p:custDataLst>
          </p:nvPr>
        </p:nvSpPr>
        <p:spPr>
          <a:xfrm>
            <a:off x="379095" y="5720715"/>
            <a:ext cx="11357610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趋势：皇权不断加强，相权不断削弱，直至被废除，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君主专制不断加强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pic>
        <p:nvPicPr>
          <p:cNvPr id="104" name="图片 103"/>
          <p:cNvPicPr/>
          <p:nvPr/>
        </p:nvPicPr>
        <p:blipFill>
          <a:blip r:embed="rId13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b="4481"/>
          <a:stretch>
            <a:fillRect/>
          </a:stretch>
        </p:blipFill>
        <p:spPr>
          <a:xfrm>
            <a:off x="9519920" y="141605"/>
            <a:ext cx="2209165" cy="204279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5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2" grpId="0" bldLvl="0" animBg="1"/>
      <p:bldP spid="3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57810" y="5387975"/>
            <a:ext cx="1166749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fontAlgn="ctr"/>
            <a:r>
              <a:rPr lang="en-US" altLang="zh-CN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   </a:t>
            </a: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①造成社会恐怖，摧残人才；②</a:t>
            </a:r>
            <a:r>
              <a:rPr lang="zh-CN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禁锢了人们的思想；③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摧残文化，</a:t>
            </a:r>
            <a:r>
              <a:rPr lang="zh-CN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阻碍思想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文化、</a:t>
            </a:r>
            <a:r>
              <a:rPr lang="zh-CN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学术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、科技</a:t>
            </a:r>
            <a:r>
              <a:rPr lang="zh-CN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进步，维护专制统治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3" name="圆角矩形 2"/>
          <p:cNvSpPr/>
          <p:nvPr>
            <p:custDataLst>
              <p:tags r:id="rId1"/>
            </p:custDataLst>
          </p:nvPr>
        </p:nvSpPr>
        <p:spPr>
          <a:xfrm>
            <a:off x="379095" y="339090"/>
            <a:ext cx="5717540" cy="480695"/>
          </a:xfrm>
          <a:prstGeom prst="roundRect">
            <a:avLst/>
          </a:prstGeom>
          <a:solidFill>
            <a:srgbClr val="A178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一、天子之权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——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君主专制的强化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A1783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3030" y="925195"/>
            <a:ext cx="50761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（二）君主专制的强化</a:t>
            </a:r>
            <a:endParaRPr lang="zh-CN" altLang="en-US" sz="2800" b="1">
              <a:solidFill>
                <a:srgbClr val="A1783B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9095" y="1447165"/>
            <a:ext cx="24739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3</a:t>
            </a:r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、思想控制</a:t>
            </a:r>
            <a:endParaRPr lang="zh-CN" altLang="en-US" sz="2800" b="1">
              <a:solidFill>
                <a:srgbClr val="A1783B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4585" name="矩形 46"/>
          <p:cNvSpPr/>
          <p:nvPr>
            <p:custDataLst>
              <p:tags r:id="rId3"/>
            </p:custDataLst>
          </p:nvPr>
        </p:nvSpPr>
        <p:spPr>
          <a:xfrm>
            <a:off x="2445703" y="1447165"/>
            <a:ext cx="3745230" cy="52197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5pPr>
          </a:lstStyle>
          <a:p>
            <a:pPr marL="0" marR="0" lvl="0" indent="0"/>
            <a:r>
              <a:rPr lang="en-US" altLang="zh-CN" sz="2800" b="1" spc="0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——</a:t>
            </a:r>
            <a:r>
              <a:rPr lang="en-US" altLang="en-US" sz="2800" b="1" spc="0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文字狱、八股取士</a:t>
            </a:r>
            <a:endParaRPr lang="en-US" altLang="en-US" sz="2800" b="1" spc="0">
              <a:solidFill>
                <a:srgbClr val="A1783B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grpSp>
        <p:nvGrpSpPr>
          <p:cNvPr id="24586" name="组合 51"/>
          <p:cNvGrpSpPr/>
          <p:nvPr>
            <p:custDataLst>
              <p:tags r:id="rId4"/>
            </p:custDataLst>
          </p:nvPr>
        </p:nvGrpSpPr>
        <p:grpSpPr>
          <a:xfrm>
            <a:off x="6816725" y="1903095"/>
            <a:ext cx="5008880" cy="2928185"/>
            <a:chOff x="7173140" y="911311"/>
            <a:chExt cx="4648223" cy="3159309"/>
          </a:xfrm>
        </p:grpSpPr>
        <p:pic>
          <p:nvPicPr>
            <p:cNvPr id="24591" name="图片 48" descr="C:\Users\Administrator\Pictures\W020170720337924435246.pngW02017072033792443524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rcRect l="2594" r="6368" b="3095"/>
            <a:stretch>
              <a:fillRect/>
            </a:stretch>
          </p:blipFill>
          <p:spPr>
            <a:xfrm>
              <a:off x="7173140" y="911311"/>
              <a:ext cx="4648223" cy="2507543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592" name="矩形 49"/>
            <p:cNvSpPr/>
            <p:nvPr>
              <p:custDataLst>
                <p:tags r:id="rId7"/>
              </p:custDataLst>
            </p:nvPr>
          </p:nvSpPr>
          <p:spPr>
            <a:xfrm>
              <a:off x="7389405" y="3573907"/>
              <a:ext cx="4215693" cy="49671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sym typeface="Helvetica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sym typeface="Helvetica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sym typeface="Helvetica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sym typeface="Helvetica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sym typeface="Helvetica" pitchFamily="34" charset="0"/>
                </a:defRPr>
              </a:lvl5pPr>
            </a:lstStyle>
            <a:p>
              <a:pPr marL="0" marR="0" lvl="0" indent="0"/>
              <a:r>
                <a:rPr sz="2400">
                  <a:latin typeface="华文仿宋" panose="02010600040101010101" charset="-122"/>
                  <a:ea typeface="华文仿宋" panose="02010600040101010101" charset="-122"/>
                  <a:sym typeface="+mn-ea"/>
                </a:rPr>
                <a:t>◎</a:t>
              </a:r>
              <a:r>
                <a:rPr lang="zh-CN" altLang="en-US" sz="2400" spc="0">
                  <a:latin typeface="华文仿宋" panose="02010600040101010101" charset="-122"/>
                  <a:ea typeface="华文仿宋" panose="02010600040101010101" charset="-122"/>
                </a:rPr>
                <a:t>清朝前中期文字狱统计表</a:t>
              </a:r>
              <a:endParaRPr lang="zh-CN" altLang="en-US" sz="2400" spc="0">
                <a:latin typeface="华文仿宋" panose="02010600040101010101" charset="-122"/>
                <a:ea typeface="华文仿宋" panose="02010600040101010101" charset="-122"/>
              </a:endParaRPr>
            </a:p>
          </p:txBody>
        </p:sp>
      </p:grpSp>
      <p:sp>
        <p:nvSpPr>
          <p:cNvPr id="24584" name="文本框 2"/>
          <p:cNvSpPr txBox="1"/>
          <p:nvPr>
            <p:custDataLst>
              <p:tags r:id="rId8"/>
            </p:custDataLst>
          </p:nvPr>
        </p:nvSpPr>
        <p:spPr>
          <a:xfrm>
            <a:off x="379095" y="1981200"/>
            <a:ext cx="6345555" cy="2245360"/>
          </a:xfrm>
          <a:prstGeom prst="rect">
            <a:avLst/>
          </a:prstGeom>
          <a:solidFill>
            <a:srgbClr val="F3EFE7"/>
          </a:solidFill>
          <a:ln w="12700" cmpd="sng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5pPr>
          </a:lstStyle>
          <a:p>
            <a:pPr marL="0" marR="0" lvl="0" indent="0" algn="just">
              <a:lnSpc>
                <a:spcPct val="100000"/>
              </a:lnSpc>
            </a:pPr>
            <a:r>
              <a:rPr lang="en-US" altLang="en-US" sz="2800" b="1" spc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</a:t>
            </a:r>
            <a:r>
              <a:rPr lang="en-US" altLang="en-US" sz="2800" spc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清朝翰林学士胡中藻有句诗曰“一把心肠论</a:t>
            </a:r>
            <a:r>
              <a:rPr lang="en-US" altLang="en-US" sz="2800" spc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浊清</a:t>
            </a:r>
            <a:r>
              <a:rPr lang="en-US" altLang="en-US" sz="2800" spc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”，乾隆看到后大发雷霆</a:t>
            </a:r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:“</a:t>
            </a:r>
            <a:r>
              <a:rPr lang="en-US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加‘浊’字于国号‘清’字之上，是何肺腑</a:t>
            </a:r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?”</a:t>
            </a:r>
            <a:r>
              <a:rPr lang="en-US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胡中藻遂因一“浊”字被杀，并罪及师友。</a:t>
            </a:r>
            <a:endParaRPr lang="en-US" altLang="en-US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44" name="TextBox 3"/>
          <p:cNvSpPr txBox="1"/>
          <p:nvPr>
            <p:custDataLst>
              <p:tags r:id="rId9"/>
            </p:custDataLst>
          </p:nvPr>
        </p:nvSpPr>
        <p:spPr>
          <a:xfrm>
            <a:off x="379730" y="4309110"/>
            <a:ext cx="6344920" cy="521970"/>
          </a:xfrm>
          <a:prstGeom prst="rect">
            <a:avLst/>
          </a:prstGeom>
          <a:noFill/>
          <a:ln w="12700" cmpd="sng">
            <a:solidFill>
              <a:srgbClr val="CEB588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汉仪颜楷简" panose="00020600040101010101" charset="-122"/>
              </a:rPr>
              <a:t>清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汉仪颜楷简" panose="00020600040101010101" charset="-122"/>
              </a:rPr>
              <a:t>风不识字，何必乱翻书？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汉仪颜楷简" panose="00020600040101010101" charset="-122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1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02980" y="238760"/>
            <a:ext cx="3387090" cy="16649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5842000" y="3192145"/>
            <a:ext cx="411480" cy="41465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3030" y="4913630"/>
            <a:ext cx="24739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1</a:t>
            </a:r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）实质：</a:t>
            </a:r>
            <a:endParaRPr lang="zh-CN" altLang="en-US" sz="2800" b="1">
              <a:solidFill>
                <a:srgbClr val="A1783B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945640" y="4913630"/>
            <a:ext cx="19627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文化专制</a:t>
            </a:r>
            <a:endParaRPr lang="zh-CN" altLang="en-US" sz="28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3030" y="5387975"/>
            <a:ext cx="24739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2</a:t>
            </a:r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）影响：</a:t>
            </a:r>
            <a:endParaRPr lang="zh-CN" altLang="en-US" sz="2800" b="1">
              <a:solidFill>
                <a:srgbClr val="A1783B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4" grpId="0"/>
      <p:bldP spid="4" grpId="1"/>
      <p:bldP spid="24585" grpId="0"/>
      <p:bldP spid="24585" grpId="1"/>
      <p:bldP spid="24584" grpId="0" animBg="1"/>
      <p:bldP spid="24584" grpId="1" animBg="1"/>
      <p:bldP spid="44" grpId="0" animBg="1"/>
      <p:bldP spid="44" grpId="1" animBg="1"/>
      <p:bldP spid="9" grpId="0"/>
      <p:bldP spid="9" grpId="1"/>
      <p:bldP spid="45" grpId="0"/>
      <p:bldP spid="45" grpId="1"/>
      <p:bldP spid="10" grpId="0"/>
      <p:bldP spid="1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>
            <p:custDataLst>
              <p:tags r:id="rId1"/>
            </p:custDataLst>
          </p:nvPr>
        </p:nvSpPr>
        <p:spPr>
          <a:xfrm>
            <a:off x="379095" y="339090"/>
            <a:ext cx="5717540" cy="480695"/>
          </a:xfrm>
          <a:prstGeom prst="roundRect">
            <a:avLst/>
          </a:prstGeom>
          <a:solidFill>
            <a:srgbClr val="A178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一、天子之权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——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君主专制的强化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A1783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3030" y="925195"/>
            <a:ext cx="50761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（二）君主专制的强化</a:t>
            </a:r>
            <a:endParaRPr lang="zh-CN" altLang="en-US" sz="2800" b="1">
              <a:solidFill>
                <a:srgbClr val="A1783B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9095" y="1447165"/>
            <a:ext cx="4074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4</a:t>
            </a:r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、秘密立储制度</a:t>
            </a:r>
            <a:endParaRPr lang="zh-CN" altLang="en-US" sz="2800" b="1">
              <a:solidFill>
                <a:srgbClr val="A1783B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52981" t="19135"/>
          <a:stretch>
            <a:fillRect/>
          </a:stretch>
        </p:blipFill>
        <p:spPr>
          <a:xfrm>
            <a:off x="9787890" y="558800"/>
            <a:ext cx="1968500" cy="1256030"/>
          </a:xfrm>
          <a:prstGeom prst="rect">
            <a:avLst/>
          </a:prstGeom>
          <a:ln>
            <a:noFill/>
          </a:ln>
        </p:spPr>
      </p:pic>
      <p:pic>
        <p:nvPicPr>
          <p:cNvPr id="106" name="图片 105"/>
          <p:cNvPicPr/>
          <p:nvPr/>
        </p:nvPicPr>
        <p:blipFill>
          <a:blip r:embed="rId5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t="23605" b="21933"/>
          <a:stretch>
            <a:fillRect/>
          </a:stretch>
        </p:blipFill>
        <p:spPr>
          <a:xfrm>
            <a:off x="6261100" y="238760"/>
            <a:ext cx="3691255" cy="1895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379095" y="1969135"/>
            <a:ext cx="11471275" cy="1814830"/>
          </a:xfrm>
          <a:prstGeom prst="rect">
            <a:avLst/>
          </a:prstGeom>
          <a:noFill/>
          <a:ln w="12700" cmpd="sng">
            <a:solidFill>
              <a:srgbClr val="CEB588"/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清朝一项独具特色的制度，皇帝写出储君之名，密封于匣内，放置在乾清宫"正大光明"匾额之后，另书一份密封于闸内，随身携带，以备不虞。它的特点在于皇帝全权决定储君人选，打破嫡长观念的约束，是皇权强化的重要表现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3030" y="3783965"/>
            <a:ext cx="2473960" cy="1512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1</a:t>
            </a:r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）时间：</a:t>
            </a:r>
            <a:endParaRPr lang="zh-CN" altLang="en-US" sz="2800" b="1">
              <a:solidFill>
                <a:srgbClr val="A1783B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2</a:t>
            </a:r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）特点：</a:t>
            </a:r>
            <a:endParaRPr lang="zh-CN" altLang="en-US" sz="2800" b="1">
              <a:solidFill>
                <a:srgbClr val="A1783B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3</a:t>
            </a:r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）作用：</a:t>
            </a:r>
            <a:endParaRPr lang="zh-CN" altLang="en-US" sz="2800" b="1">
              <a:solidFill>
                <a:srgbClr val="A1783B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082165" y="3783965"/>
            <a:ext cx="2515235" cy="5651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雍正时期确立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82165" y="4305935"/>
            <a:ext cx="29152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0">
              <a:lnSpc>
                <a:spcPct val="100000"/>
              </a:lnSpc>
              <a:spcBef>
                <a:spcPct val="0"/>
              </a:spcBef>
              <a:buClr>
                <a:srgbClr val="7030A0"/>
              </a:buClr>
              <a:buFont typeface="Wingdings" panose="05000000000000000000" pitchFamily="2" charset="2"/>
              <a:buNone/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传贤重于传嫡长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082165" y="477456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强化皇权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，杜绝纷争，保持政局稳定</a:t>
            </a:r>
            <a:endParaRPr lang="zh-CN" altLang="en-US"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7255" y="2950210"/>
            <a:ext cx="3425190" cy="366712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 animBg="1"/>
      <p:bldP spid="9" grpId="1" animBg="1"/>
      <p:bldP spid="10" grpId="0"/>
      <p:bldP spid="10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>
            <p:custDataLst>
              <p:tags r:id="rId1"/>
            </p:custDataLst>
          </p:nvPr>
        </p:nvSpPr>
        <p:spPr>
          <a:xfrm>
            <a:off x="379095" y="339090"/>
            <a:ext cx="5717540" cy="480695"/>
          </a:xfrm>
          <a:prstGeom prst="roundRect">
            <a:avLst/>
          </a:prstGeom>
          <a:solidFill>
            <a:srgbClr val="A178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一、天子之权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——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君主专制的强化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A1783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57810" y="915670"/>
            <a:ext cx="11750675" cy="2258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3380"/>
              </a:lnSpc>
            </a:pPr>
            <a:r>
              <a:rPr lang="en-US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（2018·北京·高考真题）</a:t>
            </a: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乾隆继位之初，曾裁撤军机处，但第二年又下旨：“目前两路军务尚未全竣，且朕日理万机，亦间有特召交出之事，仍须就近承办”，将其恢复。此后军机处“军国大计，罔不总揽” “内阁宰辅名存而已”。这表明（　　）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ts val="3380"/>
              </a:lnSpc>
            </a:pP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A．清朝内阁权力得到加强  </a:t>
            </a:r>
            <a:r>
              <a:rPr 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   </a:t>
            </a: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B．清朝中央集权遭到削弱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ts val="3380"/>
              </a:lnSpc>
            </a:pP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C．军机大臣获得宰相职位  </a:t>
            </a:r>
            <a:r>
              <a:rPr 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   </a:t>
            </a: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D．军机处有助于加强皇权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10681335" y="1983740"/>
            <a:ext cx="11537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D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7810" y="3270250"/>
            <a:ext cx="11685270" cy="902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10000"/>
              </a:lnSpc>
            </a:pPr>
            <a:r>
              <a:rPr lang="en-US" altLang="zh-CN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6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lang="zh-CN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2022·</a:t>
            </a:r>
            <a:r>
              <a:rPr lang="zh-CN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浙江高考）</a:t>
            </a:r>
            <a:r>
              <a:rPr 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历代职官制度的演进，既有传承又有创新。下表所列秦、元、明、清四朝职官信息，按时序排列正确的是（</a:t>
            </a:r>
            <a:r>
              <a:rPr 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</a:t>
            </a:r>
            <a:r>
              <a:rPr 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403860" y="4269105"/>
          <a:ext cx="5692775" cy="1844040"/>
        </p:xfrm>
        <a:graphic>
          <a:graphicData uri="http://schemas.openxmlformats.org/drawingml/2006/table">
            <a:tbl>
              <a:tblPr/>
              <a:tblGrid>
                <a:gridCol w="598170"/>
                <a:gridCol w="5094605"/>
              </a:tblGrid>
              <a:tr h="25781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①</a:t>
                      </a:r>
                      <a:endParaRPr lang="en-US" altLang="en-US" sz="2400" b="0"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0" marR="76200" marT="47625" marB="4762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理藩院尚书、军机大臣、水师提督</a:t>
                      </a:r>
                      <a:endParaRPr lang="en-US" altLang="en-US" sz="2400" b="0"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0" marR="76200" marT="47625" marB="4762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01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②</a:t>
                      </a:r>
                      <a:endParaRPr lang="en-US" altLang="en-US" sz="2400" b="0"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0" marR="76200" marT="47625" marB="4762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丞相、御史大夫、郡守</a:t>
                      </a:r>
                      <a:endParaRPr lang="en-US" altLang="en-US" sz="2400" b="0"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0" marR="76200" marT="47625" marB="4762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③</a:t>
                      </a:r>
                      <a:endParaRPr lang="en-US" altLang="en-US" sz="2400" b="0"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0" marR="76200" marT="47625" marB="4762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大学士、内阁首辅、锦衣卫指挥使</a:t>
                      </a:r>
                      <a:endParaRPr lang="en-US" altLang="en-US" sz="2400" b="0"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0" marR="76200" marT="47625" marB="4762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④</a:t>
                      </a:r>
                      <a:endParaRPr lang="en-US" altLang="en-US" sz="2400" b="0"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0" marR="76200" marT="47625" marB="4762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监察御史、宣政院使、福建行省右丞</a:t>
                      </a:r>
                      <a:endParaRPr lang="en-US" altLang="en-US" sz="2400" b="0"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0" marR="76200" marT="47625" marB="4762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文本框 16"/>
          <p:cNvSpPr txBox="1"/>
          <p:nvPr>
            <p:custDataLst>
              <p:tags r:id="rId6"/>
            </p:custDataLst>
          </p:nvPr>
        </p:nvSpPr>
        <p:spPr>
          <a:xfrm>
            <a:off x="6354445" y="4269105"/>
            <a:ext cx="2252980" cy="17145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A.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①③②④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endParaRPr lang="en-US" altLang="zh-CN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②④③①	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③①②④	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D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④②①③</a:t>
            </a:r>
            <a:endParaRPr lang="zh-CN" altLang="en-US" sz="240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7"/>
            </p:custDataLst>
          </p:nvPr>
        </p:nvSpPr>
        <p:spPr>
          <a:xfrm>
            <a:off x="10681335" y="4269105"/>
            <a:ext cx="11537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B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>
            <p:custDataLst>
              <p:tags r:id="rId1"/>
            </p:custDataLst>
          </p:nvPr>
        </p:nvSpPr>
        <p:spPr>
          <a:xfrm>
            <a:off x="379095" y="339090"/>
            <a:ext cx="5717540" cy="480695"/>
          </a:xfrm>
          <a:prstGeom prst="roundRect">
            <a:avLst/>
          </a:prstGeom>
          <a:solidFill>
            <a:srgbClr val="A178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二、天下之广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——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疆域版图的奠定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A1783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3030" y="925195"/>
            <a:ext cx="50761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（一）治理边疆的措施</a:t>
            </a:r>
            <a:endParaRPr lang="zh-CN" altLang="en-US" sz="2800" b="1">
              <a:solidFill>
                <a:srgbClr val="A1783B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10360" y="5873750"/>
            <a:ext cx="8629015" cy="52197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清代版图在前代王朝基础上得到进一步的开拓和巩固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68630" y="1443355"/>
            <a:ext cx="5628005" cy="4429760"/>
            <a:chOff x="738" y="2273"/>
            <a:chExt cx="7764" cy="6976"/>
          </a:xfrm>
        </p:grpSpPr>
        <p:sp>
          <p:nvSpPr>
            <p:cNvPr id="21508" name="Text Box 12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375" y="8524"/>
              <a:ext cx="4721" cy="72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 defTabSz="887095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400">
                  <a:solidFill>
                    <a:srgbClr val="000000"/>
                  </a:solidFill>
                  <a:effectLst/>
                  <a:latin typeface="宋体" panose="02010600030101010101" pitchFamily="2" charset="-122"/>
                </a:rPr>
                <a:t>◎</a:t>
              </a:r>
              <a:r>
                <a:rPr lang="zh-CN" altLang="en-US" sz="2400">
                  <a:solidFill>
                    <a:srgbClr val="000000"/>
                  </a:solidFill>
                  <a:effectLst/>
                  <a:latin typeface="华文仿宋" panose="02010600040101010101" charset="-122"/>
                  <a:ea typeface="华文仿宋" panose="02010600040101010101" charset="-122"/>
                </a:rPr>
                <a:t>明朝疆域地图</a:t>
              </a:r>
              <a:endParaRPr lang="zh-CN" altLang="en-US" sz="2400">
                <a:solidFill>
                  <a:srgbClr val="000000"/>
                </a:solidFill>
                <a:effectLst/>
                <a:latin typeface="华文仿宋" panose="02010600040101010101" charset="-122"/>
                <a:ea typeface="华文仿宋" panose="02010600040101010101" charset="-122"/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302"/>
            <a:stretch>
              <a:fillRect/>
            </a:stretch>
          </p:blipFill>
          <p:spPr>
            <a:xfrm>
              <a:off x="738" y="2273"/>
              <a:ext cx="7764" cy="6251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6096000" y="1365885"/>
            <a:ext cx="5765800" cy="4507230"/>
            <a:chOff x="8478" y="2151"/>
            <a:chExt cx="8719" cy="7098"/>
          </a:xfrm>
        </p:grpSpPr>
        <p:sp>
          <p:nvSpPr>
            <p:cNvPr id="4" name="Text Box 12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1062" y="8524"/>
              <a:ext cx="4907" cy="72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 defTabSz="887095" fontAlgn="base">
                <a:spcBef>
                  <a:spcPct val="50000"/>
                </a:spcBef>
                <a:spcAft>
                  <a:spcPct val="0"/>
                </a:spcAft>
              </a:pPr>
              <a:r>
                <a:rPr sz="2400">
                  <a:solidFill>
                    <a:srgbClr val="000000"/>
                  </a:solidFill>
                  <a:effectLst/>
                  <a:latin typeface="宋体" panose="02010600030101010101" pitchFamily="2" charset="-122"/>
                  <a:sym typeface="+mn-ea"/>
                </a:rPr>
                <a:t>◎</a:t>
              </a:r>
              <a:r>
                <a:rPr lang="zh-CN" altLang="en-US" sz="2400">
                  <a:solidFill>
                    <a:srgbClr val="000000"/>
                  </a:solidFill>
                  <a:effectLst/>
                  <a:latin typeface="华文仿宋" panose="02010600040101010101" charset="-122"/>
                  <a:ea typeface="华文仿宋" panose="02010600040101010101" charset="-122"/>
                </a:rPr>
                <a:t>清朝疆域地图</a:t>
              </a:r>
              <a:endParaRPr lang="zh-CN" altLang="en-US" sz="2400">
                <a:solidFill>
                  <a:srgbClr val="000000"/>
                </a:solidFill>
                <a:effectLst/>
                <a:latin typeface="华文仿宋" panose="02010600040101010101" charset="-122"/>
                <a:ea typeface="华文仿宋" panose="02010600040101010101" charset="-122"/>
              </a:endParaRPr>
            </a:p>
          </p:txBody>
        </p:sp>
        <p:pic>
          <p:nvPicPr>
            <p:cNvPr id="8" name="图片 7" descr="22《中外历史纲要》上 P93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rcRect l="-1779" t="-755" r="-393" b="6555"/>
            <a:stretch>
              <a:fillRect/>
            </a:stretch>
          </p:blipFill>
          <p:spPr>
            <a:xfrm>
              <a:off x="8478" y="2151"/>
              <a:ext cx="8719" cy="6372"/>
            </a:xfrm>
            <a:prstGeom prst="rect">
              <a:avLst/>
            </a:prstGeom>
          </p:spPr>
        </p:pic>
      </p:grp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A1783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204720" cy="480695"/>
          </a:xfrm>
          <a:prstGeom prst="roundRect">
            <a:avLst/>
          </a:prstGeom>
          <a:solidFill>
            <a:srgbClr val="A178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时空坐标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圆角矩形 1"/>
          <p:cNvSpPr/>
          <p:nvPr>
            <p:custDataLst>
              <p:tags r:id="rId3"/>
            </p:custDataLst>
          </p:nvPr>
        </p:nvSpPr>
        <p:spPr>
          <a:xfrm>
            <a:off x="379095" y="3348990"/>
            <a:ext cx="2204720" cy="480695"/>
          </a:xfrm>
          <a:prstGeom prst="roundRect">
            <a:avLst/>
          </a:prstGeom>
          <a:solidFill>
            <a:srgbClr val="A178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课程标准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5" name="图片 -2147482620" descr="19CXXL-92.TI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r:link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lum bright="-6000"/>
          </a:blip>
          <a:stretch>
            <a:fillRect/>
          </a:stretch>
        </p:blipFill>
        <p:spPr>
          <a:xfrm>
            <a:off x="379095" y="897890"/>
            <a:ext cx="11650345" cy="273685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20000"/>
                    <a:lumOff val="80000"/>
                  </a:schemeClr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379095" y="3968750"/>
            <a:ext cx="11566525" cy="2460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10000"/>
              </a:lnSpc>
              <a:buNone/>
            </a:pP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、通过了解清代统一全国和经略边疆的相关举措，知道南海诸岛、台湾及其包括钓鱼岛在内的附属岛屿是中国版图的一部分，认识这一时期统一多民族国家版图奠定的重要意义。</a:t>
            </a:r>
            <a:endParaRPr lang="zh-CN" altLang="en-US" sz="28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l">
              <a:lnSpc>
                <a:spcPct val="110000"/>
              </a:lnSpc>
              <a:buNone/>
            </a:pP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、通过了解清代封建专制的发展、世界的变化对中国的影响，认识中国社会面临的危机。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组合 27"/>
          <p:cNvGrpSpPr/>
          <p:nvPr>
            <p:custDataLst>
              <p:tags r:id="rId1"/>
            </p:custDataLst>
          </p:nvPr>
        </p:nvGrpSpPr>
        <p:grpSpPr>
          <a:xfrm>
            <a:off x="2923873" y="1595744"/>
            <a:ext cx="5119962" cy="3600736"/>
            <a:chOff x="1782418" y="179836"/>
            <a:chExt cx="7666382" cy="5777765"/>
          </a:xfrm>
        </p:grpSpPr>
        <p:grpSp>
          <p:nvGrpSpPr>
            <p:cNvPr id="26650" name="组合 28"/>
            <p:cNvGrpSpPr/>
            <p:nvPr>
              <p:custDataLst>
                <p:tags r:id="rId2"/>
              </p:custDataLst>
            </p:nvPr>
          </p:nvGrpSpPr>
          <p:grpSpPr>
            <a:xfrm>
              <a:off x="1782418" y="179836"/>
              <a:ext cx="7666382" cy="5777765"/>
              <a:chOff x="2895600" y="-158094"/>
              <a:chExt cx="7666382" cy="5777765"/>
            </a:xfrm>
          </p:grpSpPr>
          <p:pic>
            <p:nvPicPr>
              <p:cNvPr id="26652" name="图片 30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rcRect r="484"/>
              <a:stretch>
                <a:fillRect/>
              </a:stretch>
            </p:blipFill>
            <p:spPr>
              <a:xfrm>
                <a:off x="2895600" y="-158094"/>
                <a:ext cx="7666382" cy="5777765"/>
              </a:xfrm>
              <a:prstGeom prst="rect">
                <a:avLst/>
              </a:prstGeom>
              <a:noFill/>
              <a:ln>
                <a:noFill/>
                <a:miter lim="800000"/>
                <a:headEnd/>
                <a:tailEnd/>
              </a:ln>
            </p:spPr>
          </p:pic>
          <p:pic>
            <p:nvPicPr>
              <p:cNvPr id="26653" name="图片 31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rcRect l="16970" t="40070"/>
              <a:stretch>
                <a:fillRect/>
              </a:stretch>
            </p:blipFill>
            <p:spPr>
              <a:xfrm>
                <a:off x="2895600" y="4735468"/>
                <a:ext cx="1179444" cy="884203"/>
              </a:xfrm>
              <a:prstGeom prst="rect">
                <a:avLst/>
              </a:prstGeom>
              <a:noFill/>
              <a:ln>
                <a:noFill/>
                <a:miter lim="800000"/>
                <a:headEnd/>
                <a:tailEnd/>
              </a:ln>
            </p:spPr>
          </p:pic>
          <p:pic>
            <p:nvPicPr>
              <p:cNvPr id="26654" name="图片 32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8"/>
              <a:stretch>
                <a:fillRect/>
              </a:stretch>
            </p:blipFill>
            <p:spPr>
              <a:xfrm>
                <a:off x="2895600" y="3274128"/>
                <a:ext cx="1008419" cy="1079086"/>
              </a:xfrm>
              <a:prstGeom prst="rect">
                <a:avLst/>
              </a:prstGeom>
              <a:noFill/>
              <a:ln>
                <a:noFill/>
                <a:miter lim="800000"/>
                <a:headEnd/>
                <a:tailEnd/>
              </a:ln>
            </p:spPr>
          </p:pic>
          <p:pic>
            <p:nvPicPr>
              <p:cNvPr id="26655" name="图片 33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0"/>
              <a:stretch>
                <a:fillRect/>
              </a:stretch>
            </p:blipFill>
            <p:spPr>
              <a:xfrm>
                <a:off x="3904019" y="3754807"/>
                <a:ext cx="438576" cy="1079086"/>
              </a:xfrm>
              <a:prstGeom prst="rect">
                <a:avLst/>
              </a:prstGeom>
              <a:noFill/>
              <a:ln>
                <a:noFill/>
                <a:miter lim="800000"/>
                <a:headEnd/>
                <a:tailEnd/>
              </a:ln>
            </p:spPr>
          </p:pic>
        </p:grpSp>
        <p:cxnSp>
          <p:nvCxnSpPr>
            <p:cNvPr id="26651" name="直接连接符 29"/>
            <p:cNvCxnSpPr/>
            <p:nvPr>
              <p:custDataLst>
                <p:tags r:id="rId11"/>
              </p:custDataLst>
            </p:nvPr>
          </p:nvCxnSpPr>
          <p:spPr>
            <a:xfrm flipH="1">
              <a:off x="1782418" y="179836"/>
              <a:ext cx="0" cy="5566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</a:ln>
          </p:spPr>
        </p:cxnSp>
      </p:grpSp>
      <p:cxnSp>
        <p:nvCxnSpPr>
          <p:cNvPr id="26632" name="连接符: 肘形 8"/>
          <p:cNvCxnSpPr/>
          <p:nvPr>
            <p:custDataLst>
              <p:tags r:id="rId12"/>
            </p:custDataLst>
          </p:nvPr>
        </p:nvCxnSpPr>
        <p:spPr>
          <a:xfrm rot="10800000">
            <a:off x="2437130" y="1990090"/>
            <a:ext cx="1807845" cy="644525"/>
          </a:xfrm>
          <a:prstGeom prst="bentConnector3">
            <a:avLst>
              <a:gd name="adj1" fmla="val 49982"/>
            </a:avLst>
          </a:prstGeom>
          <a:noFill/>
          <a:ln w="28575" cap="rnd">
            <a:solidFill>
              <a:srgbClr val="0070C0"/>
            </a:solidFill>
            <a:miter lim="800000"/>
            <a:headEnd type="diamond"/>
            <a:tailEnd type="diamond"/>
          </a:ln>
        </p:spPr>
      </p:cxnSp>
      <p:sp>
        <p:nvSpPr>
          <p:cNvPr id="26633" name="文本框 11"/>
          <p:cNvSpPr txBox="1"/>
          <p:nvPr>
            <p:custDataLst>
              <p:tags r:id="rId13"/>
            </p:custDataLst>
          </p:nvPr>
        </p:nvSpPr>
        <p:spPr>
          <a:xfrm>
            <a:off x="185791" y="1749307"/>
            <a:ext cx="2115458" cy="52197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5pPr>
          </a:lstStyle>
          <a:p>
            <a:pPr marL="342900" marR="0" lvl="0" indent="-342900" algn="ctr">
              <a:buFont typeface="Wingdings" panose="05000000000000000000" pitchFamily="2" charset="2"/>
              <a:buChar char="n"/>
            </a:pPr>
            <a:r>
              <a:rPr lang="en-US" altLang="en-US" sz="2800" b="1" spc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治理新疆</a:t>
            </a:r>
            <a:endParaRPr lang="en-US" altLang="en-US" sz="2800" b="1" spc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6635" name="文本框 13"/>
          <p:cNvSpPr txBox="1"/>
          <p:nvPr>
            <p:custDataLst>
              <p:tags r:id="rId14"/>
            </p:custDataLst>
          </p:nvPr>
        </p:nvSpPr>
        <p:spPr>
          <a:xfrm>
            <a:off x="249260" y="2211167"/>
            <a:ext cx="2783833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5pPr>
          </a:lstStyle>
          <a:p>
            <a:pPr marL="0" marR="0" lvl="0" indent="0"/>
            <a:r>
              <a:rPr lang="zh-CN" altLang="en-US" sz="2200" b="1" spc="0">
                <a:latin typeface="楷体" panose="02010609060101010101" pitchFamily="49" charset="-122"/>
                <a:ea typeface="楷体" panose="02010609060101010101" pitchFamily="49" charset="-122"/>
              </a:rPr>
              <a:t>平定大小和卓叛乱；</a:t>
            </a:r>
            <a:endParaRPr lang="zh-CN" altLang="en-US" sz="214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/>
            <a:r>
              <a:rPr lang="zh-CN" altLang="en-US" sz="2200" b="1" spc="0">
                <a:latin typeface="楷体" panose="02010609060101010101" pitchFamily="49" charset="-122"/>
                <a:ea typeface="楷体" panose="02010609060101010101" pitchFamily="49" charset="-122"/>
              </a:rPr>
              <a:t>设置伊犁将军。</a:t>
            </a:r>
            <a:endParaRPr lang="zh-CN" altLang="en-US" sz="214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6629" name="连接符: 肘形 5"/>
          <p:cNvCxnSpPr>
            <a:endCxn id="26630" idx="3"/>
          </p:cNvCxnSpPr>
          <p:nvPr>
            <p:custDataLst>
              <p:tags r:id="rId15"/>
            </p:custDataLst>
          </p:nvPr>
        </p:nvCxnSpPr>
        <p:spPr>
          <a:xfrm rot="10800000">
            <a:off x="2251075" y="3395980"/>
            <a:ext cx="1995170" cy="721360"/>
          </a:xfrm>
          <a:prstGeom prst="bentConnector3">
            <a:avLst>
              <a:gd name="adj1" fmla="val 50000"/>
            </a:avLst>
          </a:prstGeom>
          <a:noFill/>
          <a:ln w="28575" cap="rnd">
            <a:solidFill>
              <a:srgbClr val="0070C0"/>
            </a:solidFill>
            <a:miter lim="800000"/>
            <a:headEnd type="diamond"/>
            <a:tailEnd type="diamond"/>
          </a:ln>
        </p:spPr>
      </p:cxnSp>
      <p:sp>
        <p:nvSpPr>
          <p:cNvPr id="26630" name="文本框 6"/>
          <p:cNvSpPr txBox="1"/>
          <p:nvPr>
            <p:custDataLst>
              <p:tags r:id="rId16"/>
            </p:custDataLst>
          </p:nvPr>
        </p:nvSpPr>
        <p:spPr>
          <a:xfrm>
            <a:off x="129260" y="3135167"/>
            <a:ext cx="2121824" cy="52197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5pPr>
          </a:lstStyle>
          <a:p>
            <a:pPr marL="342900" marR="0" lvl="0" indent="-342900" algn="ctr">
              <a:buFont typeface="Wingdings" panose="05000000000000000000" pitchFamily="2" charset="2"/>
              <a:buChar char="n"/>
            </a:pPr>
            <a:r>
              <a:rPr lang="en-US" altLang="en-US" sz="2800" b="1" spc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治理西藏</a:t>
            </a:r>
            <a:endParaRPr lang="en-US" altLang="en-US" sz="2800" b="1" spc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6631" name="文本框 7"/>
          <p:cNvSpPr txBox="1"/>
          <p:nvPr>
            <p:custDataLst>
              <p:tags r:id="rId17"/>
            </p:custDataLst>
          </p:nvPr>
        </p:nvSpPr>
        <p:spPr>
          <a:xfrm>
            <a:off x="147753" y="3668674"/>
            <a:ext cx="3853232" cy="1106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5pPr>
          </a:lstStyle>
          <a:p>
            <a:pPr marL="0" marR="0" lvl="0" indent="0" algn="just"/>
            <a:r>
              <a:rPr lang="zh-CN" altLang="en-US" sz="2200" b="1" spc="0">
                <a:latin typeface="楷体" panose="02010609060101010101" pitchFamily="49" charset="-122"/>
                <a:ea typeface="楷体" panose="02010609060101010101" pitchFamily="49" charset="-122"/>
              </a:rPr>
              <a:t>册封达赖和班禅；</a:t>
            </a:r>
            <a:endParaRPr lang="en-US" altLang="zh-CN" sz="214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algn="just"/>
            <a:r>
              <a:rPr lang="zh-CN" altLang="en-US" sz="2200" b="1" spc="0">
                <a:latin typeface="楷体" panose="02010609060101010101" pitchFamily="49" charset="-122"/>
                <a:ea typeface="楷体" panose="02010609060101010101" pitchFamily="49" charset="-122"/>
              </a:rPr>
              <a:t>派遣驻藏大臣；</a:t>
            </a:r>
            <a:endParaRPr lang="en-US" altLang="zh-CN" sz="214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algn="just"/>
            <a:r>
              <a:rPr lang="zh-CN" altLang="en-US" sz="2200" b="1" spc="0">
                <a:latin typeface="楷体" panose="02010609060101010101" pitchFamily="49" charset="-122"/>
                <a:ea typeface="楷体" panose="02010609060101010101" pitchFamily="49" charset="-122"/>
              </a:rPr>
              <a:t>颁布《钦定藏内善后章程》。</a:t>
            </a:r>
            <a:endParaRPr lang="zh-CN" altLang="en-US" sz="214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6643" name="直接箭头连接符 21"/>
          <p:cNvCxnSpPr/>
          <p:nvPr>
            <p:custDataLst>
              <p:tags r:id="rId18"/>
            </p:custDataLst>
          </p:nvPr>
        </p:nvCxnSpPr>
        <p:spPr>
          <a:xfrm flipV="1">
            <a:off x="5744676" y="1304990"/>
            <a:ext cx="21590" cy="1217930"/>
          </a:xfrm>
          <a:prstGeom prst="line">
            <a:avLst/>
          </a:prstGeom>
          <a:noFill/>
          <a:ln w="28575" cap="rnd">
            <a:solidFill>
              <a:srgbClr val="0070C0"/>
            </a:solidFill>
            <a:miter lim="800000"/>
            <a:headEnd type="diamond"/>
            <a:tailEnd type="diamond"/>
          </a:ln>
        </p:spPr>
      </p:cxnSp>
      <p:sp>
        <p:nvSpPr>
          <p:cNvPr id="26644" name="文本框 22"/>
          <p:cNvSpPr txBox="1"/>
          <p:nvPr>
            <p:custDataLst>
              <p:tags r:id="rId19"/>
            </p:custDataLst>
          </p:nvPr>
        </p:nvSpPr>
        <p:spPr>
          <a:xfrm>
            <a:off x="4531360" y="844550"/>
            <a:ext cx="2136775" cy="52197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5pPr>
          </a:lstStyle>
          <a:p>
            <a:pPr marL="342900" marR="0" lvl="0" indent="-342900" algn="ctr">
              <a:buFont typeface="Wingdings" panose="05000000000000000000" pitchFamily="2" charset="2"/>
              <a:buChar char="n"/>
            </a:pPr>
            <a:r>
              <a:rPr lang="en-US" altLang="en-US" sz="2800" b="1" spc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治理蒙古</a:t>
            </a:r>
            <a:endParaRPr lang="en-US" altLang="en-US" sz="2800" b="1" spc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6634" name="文本框 12"/>
          <p:cNvSpPr txBox="1"/>
          <p:nvPr>
            <p:custDataLst>
              <p:tags r:id="rId20"/>
            </p:custDataLst>
          </p:nvPr>
        </p:nvSpPr>
        <p:spPr>
          <a:xfrm>
            <a:off x="6538872" y="706359"/>
            <a:ext cx="4247891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5pPr>
          </a:lstStyle>
          <a:p>
            <a:pPr marL="0" marR="0" lvl="0" indent="0" algn="just"/>
            <a:r>
              <a:rPr lang="zh-CN" altLang="en-US" sz="2200" b="1" spc="0">
                <a:latin typeface="楷体" panose="02010609060101010101" pitchFamily="49" charset="-122"/>
                <a:ea typeface="楷体" panose="02010609060101010101" pitchFamily="49" charset="-122"/>
              </a:rPr>
              <a:t>平定准噶尔部叛乱；</a:t>
            </a:r>
            <a:endParaRPr lang="en-US" altLang="zh-CN" sz="2140" b="1"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charset="-122"/>
            </a:endParaRPr>
          </a:p>
          <a:p>
            <a:pPr marL="0" marR="0" lvl="0" indent="0" algn="just"/>
            <a:r>
              <a:rPr lang="zh-CN" altLang="en-US" sz="2200" b="1" spc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设立盟、旗两级单位进行治理。</a:t>
            </a:r>
            <a:endParaRPr lang="zh-CN" altLang="en-US" sz="214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6636" name="连接符: 肘形 14"/>
          <p:cNvCxnSpPr/>
          <p:nvPr>
            <p:custDataLst>
              <p:tags r:id="rId21"/>
            </p:custDataLst>
          </p:nvPr>
        </p:nvCxnSpPr>
        <p:spPr>
          <a:xfrm rot="10800000" flipV="1">
            <a:off x="7093474" y="1940579"/>
            <a:ext cx="1623196" cy="224913"/>
          </a:xfrm>
          <a:prstGeom prst="bentConnector3">
            <a:avLst/>
          </a:prstGeom>
          <a:noFill/>
          <a:ln w="28575" cap="rnd">
            <a:solidFill>
              <a:srgbClr val="0070C0"/>
            </a:solidFill>
            <a:miter lim="800000"/>
            <a:headEnd type="diamond"/>
            <a:tailEnd type="diamond"/>
          </a:ln>
        </p:spPr>
      </p:cxnSp>
      <p:sp>
        <p:nvSpPr>
          <p:cNvPr id="26637" name="文本框 15"/>
          <p:cNvSpPr txBox="1"/>
          <p:nvPr>
            <p:custDataLst>
              <p:tags r:id="rId22"/>
            </p:custDataLst>
          </p:nvPr>
        </p:nvSpPr>
        <p:spPr>
          <a:xfrm>
            <a:off x="8431337" y="1596023"/>
            <a:ext cx="2484656" cy="52197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5pPr>
          </a:lstStyle>
          <a:p>
            <a:pPr marL="342900" marR="0" lvl="0" indent="-342900" algn="ctr">
              <a:buFont typeface="Wingdings" panose="05000000000000000000" pitchFamily="2" charset="2"/>
              <a:buChar char="n"/>
            </a:pPr>
            <a:r>
              <a:rPr lang="en-US" altLang="en-US" sz="2800" b="1" spc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反击沙俄</a:t>
            </a:r>
            <a:endParaRPr lang="en-US" altLang="en-US" sz="2800" b="1" spc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6641" name="矩形 19"/>
          <p:cNvSpPr/>
          <p:nvPr>
            <p:custDataLst>
              <p:tags r:id="rId23"/>
            </p:custDataLst>
          </p:nvPr>
        </p:nvSpPr>
        <p:spPr>
          <a:xfrm>
            <a:off x="8202971" y="2206829"/>
            <a:ext cx="3636806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5pPr>
          </a:lstStyle>
          <a:p>
            <a:pPr marL="0" marR="0" lvl="0" indent="0"/>
            <a:r>
              <a:rPr lang="zh-CN" altLang="en-US" sz="2200" b="1" spc="0">
                <a:latin typeface="楷体" panose="02010609060101010101" pitchFamily="49" charset="-122"/>
                <a:ea typeface="楷体" panose="02010609060101010101" pitchFamily="49" charset="-122"/>
              </a:rPr>
              <a:t>雅克萨之战，签订《尼布楚条约》，划定边界。</a:t>
            </a:r>
            <a:endParaRPr lang="zh-CN" altLang="en-US" sz="214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6638" name="连接符: 肘形 16"/>
          <p:cNvCxnSpPr/>
          <p:nvPr>
            <p:custDataLst>
              <p:tags r:id="rId24"/>
            </p:custDataLst>
          </p:nvPr>
        </p:nvCxnSpPr>
        <p:spPr>
          <a:xfrm rot="10800000" flipV="1">
            <a:off x="7201470" y="3499021"/>
            <a:ext cx="1517105" cy="869948"/>
          </a:xfrm>
          <a:prstGeom prst="bentConnector3">
            <a:avLst/>
          </a:prstGeom>
          <a:noFill/>
          <a:ln w="28575" cap="rnd">
            <a:solidFill>
              <a:srgbClr val="0070C0"/>
            </a:solidFill>
            <a:miter lim="800000"/>
            <a:headEnd type="diamond"/>
            <a:tailEnd type="diamond"/>
          </a:ln>
        </p:spPr>
      </p:cxnSp>
      <p:sp>
        <p:nvSpPr>
          <p:cNvPr id="26639" name="文本框 17"/>
          <p:cNvSpPr txBox="1"/>
          <p:nvPr>
            <p:custDataLst>
              <p:tags r:id="rId25"/>
            </p:custDataLst>
          </p:nvPr>
        </p:nvSpPr>
        <p:spPr>
          <a:xfrm>
            <a:off x="8549005" y="3272155"/>
            <a:ext cx="3642995" cy="52197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5pPr>
          </a:lstStyle>
          <a:p>
            <a:pPr marL="342900" marR="0" lvl="0" indent="-342900" algn="ctr">
              <a:buFont typeface="Wingdings" panose="05000000000000000000" pitchFamily="2" charset="2"/>
              <a:buChar char="n"/>
            </a:pPr>
            <a:r>
              <a:rPr lang="en-US" altLang="en-US" sz="2800" b="1" spc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收复与管辖台湾</a:t>
            </a:r>
            <a:endParaRPr lang="en-US" altLang="en-US" sz="2800" b="1" spc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6640" name="文本框 18"/>
          <p:cNvSpPr txBox="1"/>
          <p:nvPr>
            <p:custDataLst>
              <p:tags r:id="rId26"/>
            </p:custDataLst>
          </p:nvPr>
        </p:nvSpPr>
        <p:spPr>
          <a:xfrm>
            <a:off x="8043545" y="3794125"/>
            <a:ext cx="4256405" cy="1106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5pPr>
          </a:lstStyle>
          <a:p>
            <a:pPr marL="0" marR="0" lvl="0" indent="0"/>
            <a:r>
              <a:rPr lang="en-US" altLang="zh-CN" sz="2200" b="1" spc="0">
                <a:latin typeface="楷体" panose="02010609060101010101" pitchFamily="49" charset="-122"/>
                <a:ea typeface="楷体" panose="02010609060101010101" pitchFamily="49" charset="-122"/>
              </a:rPr>
              <a:t>1662</a:t>
            </a:r>
            <a:r>
              <a:rPr lang="zh-CN" altLang="en-US" sz="2200" b="1" spc="0">
                <a:latin typeface="楷体" panose="02010609060101010101" pitchFamily="49" charset="-122"/>
                <a:ea typeface="楷体" panose="02010609060101010101" pitchFamily="49" charset="-122"/>
              </a:rPr>
              <a:t>年郑成功收复台湾；</a:t>
            </a:r>
            <a:endParaRPr lang="en-US" altLang="zh-CN" sz="214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/>
            <a:r>
              <a:rPr lang="zh-CN" altLang="en-US" sz="2200" b="1" spc="0">
                <a:latin typeface="楷体" panose="02010609060101010101" pitchFamily="49" charset="-122"/>
                <a:ea typeface="楷体" panose="02010609060101010101" pitchFamily="49" charset="-122"/>
              </a:rPr>
              <a:t>1683年，清军占领台湾；</a:t>
            </a:r>
            <a:endParaRPr lang="en-US" altLang="zh-CN" sz="214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/>
            <a:r>
              <a:rPr lang="zh-CN" altLang="en-US" sz="2200" b="1" spc="0">
                <a:latin typeface="楷体" panose="02010609060101010101" pitchFamily="49" charset="-122"/>
                <a:ea typeface="楷体" panose="02010609060101010101" pitchFamily="49" charset="-122"/>
              </a:rPr>
              <a:t>1684年设台湾府，隶属福建省。</a:t>
            </a:r>
            <a:endParaRPr lang="zh-CN" altLang="en-US" sz="214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642" name="文本框 20"/>
          <p:cNvSpPr txBox="1"/>
          <p:nvPr>
            <p:custDataLst>
              <p:tags r:id="rId27"/>
            </p:custDataLst>
          </p:nvPr>
        </p:nvSpPr>
        <p:spPr>
          <a:xfrm>
            <a:off x="171450" y="5317490"/>
            <a:ext cx="5003165" cy="1383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5pPr>
          </a:lstStyle>
          <a:p>
            <a:pPr marL="342900" marR="0" lvl="0" indent="-342900">
              <a:buFont typeface="Wingdings" panose="05000000000000000000" pitchFamily="2" charset="2"/>
              <a:buChar char="n"/>
            </a:pPr>
            <a:r>
              <a:rPr lang="en-US" altLang="en-US" sz="2800" b="1" spc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蒙古族、藏族等民族事务：</a:t>
            </a:r>
            <a:endParaRPr lang="en-US" altLang="en-US" sz="24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marL="342900" marR="0" lvl="0" indent="-342900">
              <a:buFont typeface="Wingdings" panose="05000000000000000000" pitchFamily="2" charset="2"/>
              <a:buChar char="n"/>
            </a:pPr>
            <a:r>
              <a:rPr lang="en-US" altLang="en-US" sz="2800" b="1" spc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西南地区：</a:t>
            </a:r>
            <a:endParaRPr lang="en-US" altLang="zh-CN" sz="24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marL="342900" marR="0" lvl="0" indent="-342900">
              <a:buFont typeface="Wingdings" panose="05000000000000000000" pitchFamily="2" charset="2"/>
              <a:buChar char="n"/>
            </a:pPr>
            <a:r>
              <a:rPr lang="en-US" altLang="en-US" sz="2800" b="1" spc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边疆地区：</a:t>
            </a:r>
            <a:endParaRPr lang="en-US" altLang="en-US" sz="2800" b="1" spc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18685" y="5425440"/>
            <a:ext cx="37128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en-US" sz="24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专设理藩院掌管</a:t>
            </a:r>
            <a:endParaRPr lang="en-US" altLang="en-US" sz="2400" b="1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48535" y="5807075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indent="0"/>
            <a:r>
              <a:rPr lang="en-US" altLang="en-US" sz="24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 改土归流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en-US" altLang="en-US" sz="24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。改土司为流官</a:t>
            </a:r>
            <a:endParaRPr lang="en-US" altLang="en-US" sz="2400" b="1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7820" y="6172200"/>
            <a:ext cx="118541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indent="0"/>
            <a:r>
              <a:rPr lang="en-US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   </a:t>
            </a:r>
            <a:r>
              <a:rPr lang="en-US" altLang="en-US" sz="24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采取因地制宜政策，尊重各民族社会习俗和宗教信仰；优待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各</a:t>
            </a:r>
            <a:r>
              <a:rPr lang="en-US" altLang="en-US" sz="24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族上层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矩形 4"/>
          <p:cNvSpPr/>
          <p:nvPr>
            <p:custDataLst>
              <p:tags r:id="rId28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A1783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5" name="圆角矩形 4"/>
          <p:cNvSpPr/>
          <p:nvPr>
            <p:custDataLst>
              <p:tags r:id="rId29"/>
            </p:custDataLst>
          </p:nvPr>
        </p:nvSpPr>
        <p:spPr>
          <a:xfrm>
            <a:off x="379095" y="339090"/>
            <a:ext cx="5717540" cy="480695"/>
          </a:xfrm>
          <a:prstGeom prst="roundRect">
            <a:avLst/>
          </a:prstGeom>
          <a:solidFill>
            <a:srgbClr val="A178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二、天下之广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——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疆域版图的奠定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3030" y="925195"/>
            <a:ext cx="50761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（一）治理边疆的措施</a:t>
            </a:r>
            <a:endParaRPr lang="zh-CN" altLang="en-US" sz="2800" b="1">
              <a:solidFill>
                <a:srgbClr val="A1783B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" name="文本框 35"/>
          <p:cNvSpPr txBox="1"/>
          <p:nvPr>
            <p:custDataLst>
              <p:tags r:id="rId30"/>
            </p:custDataLst>
          </p:nvPr>
        </p:nvSpPr>
        <p:spPr>
          <a:xfrm>
            <a:off x="6991350" y="5064760"/>
            <a:ext cx="4848225" cy="953135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5pPr>
          </a:lstStyle>
          <a:p>
            <a:pPr marL="0" marR="0" lvl="0" indent="0" algn="l"/>
            <a:r>
              <a:rPr lang="zh-CN" altLang="en-US" sz="2800" b="1" spc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特点：因地制宜、多元治理、打击分裂、稳定局势</a:t>
            </a:r>
            <a:endParaRPr lang="zh-CN" altLang="en-US" sz="2800" b="1" spc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107" name="图片 106"/>
          <p:cNvPicPr/>
          <p:nvPr/>
        </p:nvPicPr>
        <p:blipFill>
          <a:blip r:embed="rId31"/>
          <a:stretch>
            <a:fillRect/>
          </a:stretch>
        </p:blipFill>
        <p:spPr>
          <a:xfrm>
            <a:off x="10460990" y="193040"/>
            <a:ext cx="1481455" cy="171640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/>
      <p:bldP spid="26631" grpId="0"/>
      <p:bldP spid="26634" grpId="0"/>
      <p:bldP spid="26641" grpId="0"/>
      <p:bldP spid="26640" grpId="0"/>
      <p:bldP spid="2" grpId="0"/>
      <p:bldP spid="3" grpId="0"/>
      <p:bldP spid="4" grpId="0"/>
      <p:bldP spid="8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>
            <p:custDataLst>
              <p:tags r:id="rId1"/>
            </p:custDataLst>
          </p:nvPr>
        </p:nvSpPr>
        <p:spPr>
          <a:xfrm>
            <a:off x="379095" y="339090"/>
            <a:ext cx="5717540" cy="480695"/>
          </a:xfrm>
          <a:prstGeom prst="roundRect">
            <a:avLst/>
          </a:prstGeom>
          <a:solidFill>
            <a:srgbClr val="A178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二、天下之广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——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疆域版图的奠定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A1783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3030" y="925195"/>
            <a:ext cx="50761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（二）治理体制</a:t>
            </a:r>
            <a:endParaRPr lang="zh-CN" altLang="en-US" sz="2800" b="1">
              <a:solidFill>
                <a:srgbClr val="A1783B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08635" y="1229360"/>
            <a:ext cx="6401435" cy="4719955"/>
          </a:xfrm>
          <a:prstGeom prst="rect">
            <a:avLst/>
          </a:prstGeom>
        </p:spPr>
      </p:pic>
      <p:sp>
        <p:nvSpPr>
          <p:cNvPr id="30" name="Text 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7175" y="2651125"/>
            <a:ext cx="1280795" cy="39878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defPPr/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0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西跨葱岭</a:t>
            </a:r>
            <a:endParaRPr lang="zh-CN" altLang="en-US" sz="20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79095" y="1648460"/>
            <a:ext cx="2341245" cy="39878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defPPr/>
          </a:lstStyle>
          <a:p>
            <a:pPr>
              <a:defRPr/>
            </a:pPr>
            <a:r>
              <a:rPr lang="zh-CN" altLang="en-US" sz="20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西北至巴勒喀什湖</a:t>
            </a:r>
            <a:endParaRPr lang="zh-CN" altLang="en-US" sz="20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15920" y="925195"/>
            <a:ext cx="1781810" cy="39878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defPPr/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0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北接西伯利亚</a:t>
            </a:r>
            <a:endParaRPr lang="zh-CN" altLang="en-US" sz="20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271135" y="902970"/>
            <a:ext cx="4646295" cy="39878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defPPr/>
          </a:lstStyle>
          <a:p>
            <a:pPr>
              <a:defRPr/>
            </a:pPr>
            <a:r>
              <a:rPr lang="zh-CN" altLang="en-US" sz="20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东北至黑龙江以北的外兴安岭和库页岛</a:t>
            </a:r>
            <a:endParaRPr lang="zh-CN" altLang="en-US" sz="20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702300" y="2887345"/>
            <a:ext cx="1556385" cy="39878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defPPr/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0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东临太平洋</a:t>
            </a:r>
            <a:endParaRPr lang="zh-CN" altLang="en-US" sz="20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5" name="Text Box 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271645" y="5795010"/>
            <a:ext cx="2987675" cy="706755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defPPr/>
          </a:lstStyle>
          <a:p>
            <a:pPr>
              <a:defRPr/>
            </a:pPr>
            <a:r>
              <a:rPr lang="zh-CN" altLang="en-US" sz="20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东南到台湾及附属岛屿，</a:t>
            </a:r>
            <a:r>
              <a:rPr lang="zh-CN" altLang="en-US" sz="20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钓鱼岛、赤尾屿</a:t>
            </a:r>
            <a:r>
              <a:rPr lang="zh-CN" altLang="en-US" sz="20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等</a:t>
            </a:r>
            <a:endParaRPr lang="zh-CN" altLang="en-US" sz="20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6" name="Text Box 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953895" y="5949315"/>
            <a:ext cx="2192655" cy="39878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defPPr/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20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南至南海诸岛</a:t>
            </a:r>
            <a:endParaRPr lang="zh-CN" altLang="en-US" sz="20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7175" y="3653790"/>
            <a:ext cx="2542540" cy="39878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defPPr/>
          </a:lstStyle>
          <a:p>
            <a:pPr>
              <a:defRPr/>
            </a:pPr>
            <a:r>
              <a:rPr lang="zh-CN" altLang="en-US" sz="20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西南达喜马拉雅山脉</a:t>
            </a:r>
            <a:endParaRPr lang="zh-CN" altLang="en-US" sz="20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258685" y="1384935"/>
            <a:ext cx="19310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1</a:t>
            </a:r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、内地：</a:t>
            </a:r>
            <a:endParaRPr lang="zh-CN" altLang="en-US" sz="2800" b="1">
              <a:solidFill>
                <a:srgbClr val="A1783B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832215" y="1384935"/>
            <a:ext cx="23958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实行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督抚制度</a:t>
            </a:r>
            <a:endParaRPr lang="zh-CN" altLang="en-US" sz="28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047230" y="1906905"/>
            <a:ext cx="489458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）设18行省，分设巡抚、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总督治理；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259320" y="3286125"/>
            <a:ext cx="19310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2</a:t>
            </a:r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、边疆：</a:t>
            </a:r>
            <a:endParaRPr lang="zh-CN" altLang="en-US" sz="2800" b="1">
              <a:solidFill>
                <a:srgbClr val="A1783B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047230" y="3683000"/>
            <a:ext cx="4813935" cy="15125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）5个将军辖区：黑龙江、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</a:t>
            </a: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吉林、盛京、乌里雅苏台、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</a:t>
            </a: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伊犁；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047230" y="2860040"/>
            <a:ext cx="46361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）形成省、府、县三级。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047230" y="5104765"/>
            <a:ext cx="4813935" cy="1038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）2个办事大臣辖区：青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海、西藏；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047230" y="6067425"/>
            <a:ext cx="4377055" cy="5651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）1个盟旗：内蒙古。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  <p:custDataLst>
      <p:tags r:id="rId1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53" grpId="0" bldLvl="0" animBg="1"/>
      <p:bldP spid="11" grpId="0"/>
      <p:bldP spid="12" grpId="0"/>
      <p:bldP spid="12" grpId="1"/>
      <p:bldP spid="13" grpId="0"/>
      <p:bldP spid="13" grpId="1"/>
      <p:bldP spid="14" grpId="0"/>
      <p:bldP spid="14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A1783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5717540" cy="480695"/>
          </a:xfrm>
          <a:prstGeom prst="roundRect">
            <a:avLst/>
          </a:prstGeom>
          <a:solidFill>
            <a:srgbClr val="A178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二、天下之广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——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疆域版图的奠定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42000" y="3238500"/>
            <a:ext cx="309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Text Box 8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9095" y="967740"/>
            <a:ext cx="9037955" cy="521970"/>
          </a:xfrm>
          <a:prstGeom prst="rect">
            <a:avLst/>
          </a:prstGeom>
          <a:solidFill>
            <a:srgbClr val="AE9862"/>
          </a:solidFill>
          <a:ln w="952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思考：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结合以下材料分析清朝疆域的奠定有何重要意义？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79730" y="1631950"/>
            <a:ext cx="5772785" cy="334137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252210" y="1625600"/>
            <a:ext cx="5615305" cy="3342640"/>
          </a:xfrm>
          <a:prstGeom prst="rect">
            <a:avLst/>
          </a:prstGeom>
        </p:spPr>
      </p:pic>
      <p:sp>
        <p:nvSpPr>
          <p:cNvPr id="26629" name="文本框 11"/>
          <p:cNvSpPr/>
          <p:nvPr>
            <p:custDataLst>
              <p:tags r:id="rId8"/>
            </p:custDataLst>
          </p:nvPr>
        </p:nvSpPr>
        <p:spPr>
          <a:xfrm>
            <a:off x="379730" y="5104130"/>
            <a:ext cx="11487785" cy="1351280"/>
          </a:xfrm>
          <a:prstGeom prst="rect">
            <a:avLst/>
          </a:prstGeom>
          <a:noFill/>
          <a:ln w="12700" cmpd="sng">
            <a:solidFill>
              <a:srgbClr val="CEB588"/>
            </a:solidFill>
            <a:prstDash val="dash"/>
            <a:miter lim="800000"/>
          </a:ln>
        </p:spPr>
        <p:txBody>
          <a:bodyPr wrap="square" anchor="t" anchorCtr="0"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/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清朝建立了与现代中国版图基本吻合的多民族国家，将</a:t>
            </a:r>
            <a:r>
              <a:rPr lang="en-US" altLang="zh-CN" sz="280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中华民族</a:t>
            </a:r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与</a:t>
            </a:r>
            <a:r>
              <a:rPr lang="en-US" altLang="zh-CN" sz="280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边疆民族分而治之</a:t>
            </a:r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，并</a:t>
            </a:r>
            <a:r>
              <a:rPr lang="en-US" altLang="zh-CN" sz="280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整合</a:t>
            </a:r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在同一个王朝秩序之中，以</a:t>
            </a:r>
            <a:r>
              <a:rPr lang="en-US" altLang="zh-CN" sz="280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保持历</a:t>
            </a:r>
            <a:r>
              <a:rPr lang="zh-CN" altLang="en-US" sz="280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史</a:t>
            </a:r>
            <a:r>
              <a:rPr lang="en-US" altLang="zh-CN" sz="280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的延续性</a:t>
            </a:r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。                                              </a:t>
            </a:r>
            <a:endParaRPr lang="en-US" altLang="zh-CN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marR="0" lvl="0" indent="0"/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                                 ——许纪霖《华夏与边疆:另种视野看“中国”》</a:t>
            </a:r>
            <a:endParaRPr lang="en-US" altLang="zh-CN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26631" name="文本框 2"/>
          <p:cNvSpPr/>
          <p:nvPr>
            <p:custDataLst>
              <p:tags r:id="rId9"/>
            </p:custDataLst>
          </p:nvPr>
        </p:nvSpPr>
        <p:spPr>
          <a:xfrm>
            <a:off x="404495" y="1694815"/>
            <a:ext cx="5142865" cy="521970"/>
          </a:xfrm>
          <a:prstGeom prst="rect">
            <a:avLst/>
          </a:prstGeom>
          <a:solidFill>
            <a:srgbClr val="C00000"/>
          </a:solidFill>
          <a:ln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/>
            <a:r>
              <a:rPr 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宋体" panose="02010600030101010101" pitchFamily="2" charset="-122"/>
              </a:rPr>
              <a:t>①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宋体" panose="02010600030101010101" pitchFamily="2" charset="-122"/>
              </a:rPr>
              <a:t>奠定了现代中国的疆域版图；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26632" name="文本框 6"/>
          <p:cNvSpPr txBox="1"/>
          <p:nvPr>
            <p:custDataLst>
              <p:tags r:id="rId10"/>
            </p:custDataLst>
          </p:nvPr>
        </p:nvSpPr>
        <p:spPr>
          <a:xfrm>
            <a:off x="404495" y="2505710"/>
            <a:ext cx="11067415" cy="52197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宋体" panose="02010600030101010101" pitchFamily="2" charset="-122"/>
              </a:rPr>
              <a:t>②促进了边疆地区的经济开发及与内地的民族交融，维护了国家统一；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26633" name="文本框 4"/>
          <p:cNvSpPr/>
          <p:nvPr>
            <p:custDataLst>
              <p:tags r:id="rId11"/>
            </p:custDataLst>
          </p:nvPr>
        </p:nvSpPr>
        <p:spPr>
          <a:xfrm>
            <a:off x="404495" y="3316288"/>
            <a:ext cx="4094163" cy="521970"/>
          </a:xfrm>
          <a:prstGeom prst="rect">
            <a:avLst/>
          </a:prstGeom>
          <a:solidFill>
            <a:srgbClr val="C00000"/>
          </a:solidFill>
          <a:ln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③利于中华文明之延续。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  <p:custDataLst>
      <p:tags r:id="rId1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 fill="hold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2" dur="500" fill="hold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7" dur="500" fill="hold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bldLvl="0" animBg="1"/>
      <p:bldP spid="26632" grpId="1" bldLvl="0" animBg="1"/>
      <p:bldP spid="26633" grpId="2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A1783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5717540" cy="480695"/>
          </a:xfrm>
          <a:prstGeom prst="roundRect">
            <a:avLst/>
          </a:prstGeom>
          <a:solidFill>
            <a:srgbClr val="A178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二、天下之广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——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疆域版图的奠定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42000" y="3238500"/>
            <a:ext cx="309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9095" y="819785"/>
            <a:ext cx="11684000" cy="26917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380"/>
              </a:lnSpc>
            </a:pPr>
            <a:r>
              <a:rPr lang="en-US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7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（2021·重庆高考·5）</a:t>
            </a: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清军入关后即封禁东北。顺治十八年（1661）奉天府尹张尚贤上奏曰：合河东河之边海以观之，黄沙满目，一望荒凉，此外患之可虑者。独宁远等三地人民凑集，然仅有佐领一员，不知于地方如何料理。合河东河西之腹里以观之，有土无人，全无可恃，此内忧之甚者。此奏意在（　　）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ts val="3380"/>
              </a:lnSpc>
            </a:pP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A．说明东北自然环境恶劣             B．呼吁东北边务亟待充实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ts val="3380"/>
              </a:lnSpc>
            </a:pP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C．强调东北地势易攻难守             D．弹劾东北官员疏于管理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0228580" y="2148205"/>
            <a:ext cx="11537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B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9095" y="3511550"/>
            <a:ext cx="11563350" cy="2749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8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、（2020·浙江高考）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史载，康熙帝北巡，行至华北平原与内蒙古草原接壤地带，发现一片水草丰美、林木葱郁、动物繁多的地方，出于“肄武”与“定边”的考虑，令人“往相度地势，酌设围场”，划定了14000多平方公里的地方作为围场猎苑。结合史实判断该“围场”具备了下列项中哪些功能（       ）。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①避暑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②练兵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③围猎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④处理民族事务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A．①②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B．③④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C．①②③	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D．①②③④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10355580" y="4692650"/>
            <a:ext cx="11537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D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A1783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5717540" cy="480695"/>
          </a:xfrm>
          <a:prstGeom prst="roundRect">
            <a:avLst/>
          </a:prstGeom>
          <a:solidFill>
            <a:srgbClr val="A178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二、天下之广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——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疆域版图的奠定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379095" y="899795"/>
            <a:ext cx="6075680" cy="521970"/>
          </a:xfrm>
          <a:prstGeom prst="rect">
            <a:avLst/>
          </a:prstGeom>
          <a:solidFill>
            <a:srgbClr val="AE9862"/>
          </a:solidFill>
        </p:spPr>
        <p:txBody>
          <a:bodyPr wrap="square" rtlCol="0" anchor="t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noProof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总结：中国古代地方行政制度的演变</a:t>
            </a:r>
            <a:endParaRPr lang="en-US" altLang="en-US" sz="2800" b="1" noProof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25400" stA="30000" endPos="30000" dist="50800" dir="5400000" sy="-100000" algn="bl" rotWithShape="0"/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graphicFrame>
        <p:nvGraphicFramePr>
          <p:cNvPr id="25670" name="表格 25669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379095" y="1501775"/>
          <a:ext cx="11449685" cy="4792980"/>
        </p:xfrm>
        <a:graphic>
          <a:graphicData uri="http://schemas.openxmlformats.org/drawingml/2006/table">
            <a:tbl>
              <a:tblPr/>
              <a:tblGrid>
                <a:gridCol w="972820"/>
                <a:gridCol w="1423035"/>
                <a:gridCol w="5135880"/>
                <a:gridCol w="1556385"/>
                <a:gridCol w="2361565"/>
              </a:tblGrid>
              <a:tr h="37084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12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22350" lvl="2" indent="-35052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39850" lvl="3" indent="-315595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681480" lvl="4" indent="-339725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华文中宋" panose="02010600040101010101" charset="-122"/>
                          <a:ea typeface="华文中宋" panose="02010600040101010101" charset="-122"/>
                          <a:cs typeface="仿宋" panose="02010609060101010101" pitchFamily="49" charset="-122"/>
                        </a:rPr>
                        <a:t>阶段</a:t>
                      </a:r>
                      <a:endParaRPr lang="zh-CN" altLang="en-US" sz="2400" b="1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华文中宋" panose="02010600040101010101" charset="-122"/>
                        <a:ea typeface="华文中宋" panose="02010600040101010101" charset="-122"/>
                        <a:cs typeface="仿宋" panose="02010609060101010101" pitchFamily="49" charset="-122"/>
                      </a:endParaRPr>
                    </a:p>
                  </a:txBody>
                  <a:tcPr marL="66829" marR="66829" marT="33414" marB="33414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58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12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22350" lvl="2" indent="-35052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39850" lvl="3" indent="-315595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681480" lvl="4" indent="-339725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en-US" altLang="zh-CN" sz="2400"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 </a:t>
                      </a:r>
                      <a:r>
                        <a:rPr lang="zh-CN" altLang="en-US" sz="2400"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朝代</a:t>
                      </a:r>
                      <a:endParaRPr lang="zh-CN" altLang="en-US" sz="2400" b="1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66829" marR="66829" marT="33414" marB="33414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58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12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22350" lvl="2" indent="-35052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39850" lvl="3" indent="-315595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681480" lvl="4" indent="-339725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 地方制度（措施）</a:t>
                      </a:r>
                      <a:endParaRPr lang="zh-CN" altLang="en-US" sz="2400" b="1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66829" marR="66829" marT="33414" marB="33414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5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华文中宋" panose="02010600040101010101" charset="-122"/>
                          <a:ea typeface="华文中宋" panose="02010600040101010101" charset="-122"/>
                          <a:cs typeface="仿宋" panose="02010609060101010101" pitchFamily="49" charset="-122"/>
                        </a:rPr>
                        <a:t>区划层级</a:t>
                      </a:r>
                      <a:endParaRPr lang="zh-CN" altLang="en-US" sz="2400" b="1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华文中宋" panose="02010600040101010101" charset="-122"/>
                        <a:ea typeface="华文中宋" panose="02010600040101010101" charset="-122"/>
                        <a:cs typeface="仿宋" panose="02010609060101010101" pitchFamily="49" charset="-122"/>
                      </a:endParaRPr>
                    </a:p>
                  </a:txBody>
                  <a:tcPr marL="66829" marR="66829" marT="33414" marB="33414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58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12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22350" lvl="2" indent="-35052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39850" lvl="3" indent="-315595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681480" lvl="4" indent="-339725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华文中宋" panose="02010600040101010101" charset="-122"/>
                          <a:ea typeface="华文中宋" panose="02010600040101010101" charset="-122"/>
                          <a:cs typeface="仿宋" panose="02010609060101010101" pitchFamily="49" charset="-122"/>
                        </a:rPr>
                        <a:t>对中央集权影响</a:t>
                      </a:r>
                      <a:endParaRPr lang="zh-CN" altLang="en-US" sz="2400" b="1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华文中宋" panose="02010600040101010101" charset="-122"/>
                        <a:ea typeface="华文中宋" panose="02010600040101010101" charset="-122"/>
                        <a:cs typeface="仿宋" panose="02010609060101010101" pitchFamily="49" charset="-122"/>
                      </a:endParaRPr>
                    </a:p>
                  </a:txBody>
                  <a:tcPr marL="66829" marR="66829" marT="33414" marB="33414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58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12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22350" lvl="2" indent="-35052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39850" lvl="3" indent="-315595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681480" lvl="4" indent="-339725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 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形成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66829" marR="66829" marT="33414" marB="33414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12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22350" lvl="2" indent="-35052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39850" lvl="3" indent="-315595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681480" lvl="4" indent="-339725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  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秦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66829" marR="66829" marT="33414" marB="33414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12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22350" lvl="2" indent="-35052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39850" lvl="3" indent="-315595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681480" lvl="4" indent="-339725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仿宋" panose="02010609060101010101" pitchFamily="49" charset="-122"/>
                        </a:rPr>
                        <a:t>郡县制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仿宋" panose="02010609060101010101" pitchFamily="49" charset="-122"/>
                      </a:endParaRPr>
                    </a:p>
                  </a:txBody>
                  <a:tcPr marL="66829" marR="66829" marT="33414" marB="33414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仿宋" panose="02010609060101010101" pitchFamily="49" charset="-122"/>
                        </a:rPr>
                        <a:t>二级制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仿宋" panose="02010609060101010101" pitchFamily="49" charset="-122"/>
                      </a:endParaRPr>
                    </a:p>
                  </a:txBody>
                  <a:tcPr marL="66829" marR="66829" marT="33414" marB="33414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12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22350" lvl="2" indent="-35052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39850" lvl="3" indent="-315595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681480" lvl="4" indent="-339725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l">
                        <a:lnSpc>
                          <a:spcPct val="80000"/>
                        </a:lnSpc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     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加 强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66829" marR="66829" marT="33414" marB="33414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205">
                <a:tc rowSpan="2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12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22350" lvl="2" indent="-35052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39850" lvl="3" indent="-315595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681480" lvl="4" indent="-339725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 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  <a:p>
                      <a:pPr marL="0" lv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巩固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66829" marR="66829" marT="33414" marB="33414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12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22350" lvl="2" indent="-35052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39850" lvl="3" indent="-315595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681480" lvl="4" indent="-339725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 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汉初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66829" marR="66829" marT="33414" marB="33414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12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22350" lvl="2" indent="-35052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39850" lvl="3" indent="-315595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681480" lvl="4" indent="-339725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郡国并行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66829" marR="66829" marT="33414" marB="33414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二级制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66829" marR="66829" marT="33414" marB="33414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12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22350" lvl="2" indent="-35052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39850" lvl="3" indent="-315595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681480" lvl="4" indent="-339725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l">
                        <a:lnSpc>
                          <a:spcPct val="80000"/>
                        </a:lnSpc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     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削 弱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66829" marR="66829" marT="33414" marB="33414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190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12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22350" lvl="2" indent="-35052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39850" lvl="3" indent="-315595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681480" lvl="4" indent="-339725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 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汉武帝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66829" marR="66829" marT="33414" marB="33414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12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22350" lvl="2" indent="-35052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39850" lvl="3" indent="-315595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681480" lvl="4" indent="-339725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推恩令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66829" marR="66829" marT="33414" marB="33414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二级制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66829" marR="66829" marT="33414" marB="33414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12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22350" lvl="2" indent="-35052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39850" lvl="3" indent="-315595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681480" lvl="4" indent="-339725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l">
                        <a:lnSpc>
                          <a:spcPct val="80000"/>
                        </a:lnSpc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     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加 强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66829" marR="66829" marT="33414" marB="33414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marL="0" lv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en-US" altLang="zh-CN" sz="2400" b="0" baseline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 </a:t>
                      </a:r>
                      <a:endParaRPr lang="en-US" altLang="zh-CN" sz="2400" b="0" baseline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  <a:p>
                      <a:pPr marL="0" lv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400" b="0" baseline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完善</a:t>
                      </a:r>
                      <a:endParaRPr lang="zh-CN" altLang="en-US" sz="2400" b="0" baseline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仿宋" panose="02010609060101010101" pitchFamily="49" charset="-122"/>
                        </a:rPr>
                        <a:t>东汉晚期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仿宋" panose="02010609060101010101" pitchFamily="49" charset="-122"/>
                      </a:endParaRPr>
                    </a:p>
                  </a:txBody>
                  <a:tcPr marL="66829" marR="66829" marT="33414" marB="33414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黑体" panose="02010609060101010101" charset="-122"/>
                        </a:rPr>
                        <a:t>州变为一级行政机构，州郡县三级制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黑体" panose="02010609060101010101" charset="-122"/>
                      </a:endParaRPr>
                    </a:p>
                  </a:txBody>
                  <a:tcPr marL="66829" marR="66829" marT="33414" marB="33414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黑体" panose="02010609060101010101" charset="-122"/>
                        </a:rPr>
                        <a:t>三级制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黑体" panose="02010609060101010101" charset="-122"/>
                      </a:endParaRPr>
                    </a:p>
                  </a:txBody>
                  <a:tcPr marL="66829" marR="66829" marT="33414" marB="33414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80000"/>
                        </a:lnSpc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  <a:sym typeface="+mn-ea"/>
                        </a:rPr>
                        <a:t>     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  <a:sym typeface="+mn-ea"/>
                        </a:rPr>
                        <a:t>加 强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  <a:sym typeface="+mn-ea"/>
                      </a:endParaRPr>
                    </a:p>
                  </a:txBody>
                  <a:tcPr marL="66829" marR="66829" marT="33414" marB="33414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vMerge="1">
                  <a:tcPr marL="66829" marR="66829" marT="33414" marB="33414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  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隋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66829" marR="66829" marT="33414" marB="33414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黑体" panose="02010609060101010101" charset="-122"/>
                          <a:sym typeface="+mn-ea"/>
                        </a:rPr>
                        <a:t>废郡，以州统县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 marL="66829" marR="66829" marT="33414" marB="33414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黑体" panose="02010609060101010101" charset="-122"/>
                          <a:sym typeface="+mn-ea"/>
                        </a:rPr>
                        <a:t>二级制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 marL="66829" marR="66829" marT="33414" marB="33414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80000"/>
                        </a:lnSpc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  <a:sym typeface="+mn-ea"/>
                        </a:rPr>
                        <a:t>     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  <a:sym typeface="+mn-ea"/>
                        </a:rPr>
                        <a:t>加 强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  <a:sym typeface="+mn-ea"/>
                      </a:endParaRPr>
                    </a:p>
                  </a:txBody>
                  <a:tcPr marL="66829" marR="66829" marT="33414" marB="33414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430">
                <a:tc vMerge="1">
                  <a:tcPr marL="66829" marR="66829" marT="33414" marB="33414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12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22350" lvl="2" indent="-35052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39850" lvl="3" indent="-315595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681480" lvl="4" indent="-339725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 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唐中期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66829" marR="66829" marT="33414" marB="33414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12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22350" lvl="2" indent="-35052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39850" lvl="3" indent="-315595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681480" lvl="4" indent="-339725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黑体" panose="02010609060101010101" charset="-122"/>
                          <a:sym typeface="+mn-ea"/>
                        </a:rPr>
                        <a:t>边境置军镇节度使，发展为藩镇割据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 marL="66829" marR="66829" marT="33414" marB="33414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黑体" panose="02010609060101010101" charset="-122"/>
                          <a:sym typeface="+mn-ea"/>
                        </a:rPr>
                        <a:t>三级制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 marL="66829" marR="66829" marT="33414" marB="33414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12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22350" lvl="2" indent="-35052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39850" lvl="3" indent="-315595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681480" lvl="4" indent="-339725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l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    </a:t>
                      </a: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  <a:sym typeface="+mn-ea"/>
                        </a:rPr>
                        <a:t> 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  <a:sym typeface="+mn-ea"/>
                        </a:rPr>
                        <a:t>削 弱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  <a:sym typeface="+mn-ea"/>
                      </a:endParaRPr>
                    </a:p>
                  </a:txBody>
                  <a:tcPr marL="66829" marR="66829" marT="33414" marB="33414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803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12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22350" lvl="2" indent="-35052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39850" lvl="3" indent="-315595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681480" lvl="4" indent="-339725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 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  <a:p>
                      <a:pPr marL="0" lv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加强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66829" marR="66829" marT="33414" marB="33414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12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22350" lvl="2" indent="-35052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39850" lvl="3" indent="-315595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681480" lvl="4" indent="-339725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  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北宋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66829" marR="66829" marT="33414" marB="33414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12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22350" lvl="2" indent="-35052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39850" lvl="3" indent="-315595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681480" lvl="4" indent="-339725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l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收精兵（建禁军）；削实权；派文官（设通判）；制钱谷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 marL="66829" marR="66829" marT="33414" marB="33414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三级制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 marL="66829" marR="66829" marT="33414" marB="33414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12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22350" lvl="2" indent="-35052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39850" lvl="3" indent="-315595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681480" lvl="4" indent="-339725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l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黑体" panose="02010609060101010101" charset="-122"/>
                          <a:sym typeface="+mn-ea"/>
                        </a:rPr>
                        <a:t>加强；但三冗二积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 marL="66829" marR="66829" marT="33414" marB="33414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180">
                <a:tc rowSpan="3">
                  <a:txBody>
                    <a:bodyPr/>
                    <a:lstStyle/>
                    <a:p>
                      <a:pPr marL="0" lvl="0" indent="0" algn="ctr">
                        <a:lnSpc>
                          <a:spcPct val="80000"/>
                        </a:lnSpc>
                        <a:buNone/>
                      </a:pPr>
                      <a:endParaRPr lang="zh-CN" altLang="en-US" sz="24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 marL="0" lv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微软雅黑" panose="020B0503020204020204" charset="-122"/>
                          <a:sym typeface="+mn-ea"/>
                        </a:rPr>
                        <a:t>新发展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marL="66829" marR="66829" marT="33414" marB="33414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  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元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66829" marR="66829" marT="33414" marB="33414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  <a:sym typeface="+mn-ea"/>
                        </a:rPr>
                        <a:t>行省制</a:t>
                      </a: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  <a:sym typeface="+mn-ea"/>
                        </a:rPr>
                        <a:t>,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  <a:sym typeface="+mn-ea"/>
                        </a:rPr>
                        <a:t>边远民族地区宣慰司</a:t>
                      </a: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  <a:sym typeface="+mn-ea"/>
                        </a:rPr>
                        <a:t>,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  <a:sym typeface="+mn-ea"/>
                        </a:rPr>
                        <a:t>宣政院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  <a:sym typeface="+mn-ea"/>
                      </a:endParaRPr>
                    </a:p>
                  </a:txBody>
                  <a:tcPr marL="66829" marR="66829" marT="33414" marB="33414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仿宋" panose="02010609060101010101" pitchFamily="49" charset="-122"/>
                          <a:sym typeface="+mn-ea"/>
                        </a:rPr>
                        <a:t>多级复合制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仿宋" panose="02010609060101010101" pitchFamily="49" charset="-122"/>
                        <a:sym typeface="+mn-ea"/>
                      </a:endParaRPr>
                    </a:p>
                  </a:txBody>
                  <a:tcPr marL="66829" marR="66829" marT="33414" marB="33414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加强，重大变革，省制开端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 marL="66829" marR="66829" marT="33414" marB="33414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  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明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66829" marR="66829" marT="33414" marB="33414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  <a:sym typeface="+mn-ea"/>
                        </a:rPr>
                        <a:t> 废行省，设三司</a:t>
                      </a:r>
                      <a:endParaRPr lang="en-US" altLang="en-US" sz="2400" b="0" err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  <a:sym typeface="+mn-ea"/>
                      </a:endParaRPr>
                    </a:p>
                  </a:txBody>
                  <a:tcPr marL="66829" marR="66829" marT="33414" marB="33414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400" b="0" err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仿宋" panose="02010609060101010101" pitchFamily="49" charset="-122"/>
                          <a:sym typeface="+mn-ea"/>
                        </a:rPr>
                        <a:t>三级制</a:t>
                      </a:r>
                      <a:endParaRPr lang="zh-CN" altLang="en-US" sz="2400" b="0" err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仿宋" panose="02010609060101010101" pitchFamily="49" charset="-122"/>
                        <a:sym typeface="+mn-ea"/>
                      </a:endParaRPr>
                    </a:p>
                  </a:txBody>
                  <a:tcPr marL="66829" marR="66829" marT="33414" marB="33414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80000"/>
                        </a:lnSpc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     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加 强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66829" marR="66829" marT="33414" marB="33414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840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12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22350" lvl="2" indent="-35052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39850" lvl="3" indent="-315595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681480" lvl="4" indent="-339725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  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清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66829" marR="66829" marT="33414" marB="33414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12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22350" lvl="2" indent="-35052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39850" lvl="3" indent="-315595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681480" lvl="4" indent="-339725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仿宋" panose="02010609060101010101" pitchFamily="49" charset="-122"/>
                        </a:rPr>
                        <a:t>督抚制度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仿宋" panose="02010609060101010101" pitchFamily="49" charset="-122"/>
                      </a:endParaRPr>
                    </a:p>
                  </a:txBody>
                  <a:tcPr marL="66829" marR="66829" marT="33414" marB="33414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仿宋" panose="02010609060101010101" pitchFamily="49" charset="-122"/>
                        </a:rPr>
                        <a:t>三级制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仿宋" panose="02010609060101010101" pitchFamily="49" charset="-122"/>
                      </a:endParaRPr>
                    </a:p>
                  </a:txBody>
                  <a:tcPr marL="66829" marR="66829" marT="33414" marB="33414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12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22350" lvl="2" indent="-35052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39850" lvl="3" indent="-315595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681480" lvl="4" indent="-339725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l">
                        <a:lnSpc>
                          <a:spcPct val="80000"/>
                        </a:lnSpc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     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加 强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66829" marR="66829" marT="33414" marB="33414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文本框 19"/>
          <p:cNvSpPr txBox="1"/>
          <p:nvPr>
            <p:custDataLst>
              <p:tags r:id="rId5"/>
            </p:custDataLst>
          </p:nvPr>
        </p:nvSpPr>
        <p:spPr>
          <a:xfrm>
            <a:off x="883285" y="6341110"/>
            <a:ext cx="10067290" cy="521970"/>
          </a:xfrm>
          <a:prstGeom prst="rect">
            <a:avLst/>
          </a:prstGeom>
          <a:solidFill>
            <a:srgbClr val="C00000"/>
          </a:solidFill>
          <a:ln w="12700" cmpd="sng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趋势：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层级不断细化，地方权力不断削弱，中央集权不断强化。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A1783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5717540" cy="480695"/>
          </a:xfrm>
          <a:prstGeom prst="roundRect">
            <a:avLst/>
          </a:prstGeom>
          <a:solidFill>
            <a:srgbClr val="A178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二、天下之广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——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疆域版图的奠定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379095" y="899795"/>
            <a:ext cx="6355715" cy="521970"/>
          </a:xfrm>
          <a:prstGeom prst="rect">
            <a:avLst/>
          </a:prstGeom>
          <a:solidFill>
            <a:srgbClr val="AE9862"/>
          </a:solidFill>
        </p:spPr>
        <p:txBody>
          <a:bodyPr wrap="square" rtlCol="0" anchor="t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noProof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补充：</a:t>
            </a:r>
            <a:r>
              <a:rPr 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清朝的其他政治制度和社会治理</a:t>
            </a:r>
            <a:endParaRPr lang="zh-CN" altLang="en-US" sz="2800" b="1" noProof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  <a:sym typeface="+mn-ea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352425" y="1501775"/>
          <a:ext cx="11501120" cy="5242560"/>
        </p:xfrm>
        <a:graphic>
          <a:graphicData uri="http://schemas.openxmlformats.org/drawingml/2006/table">
            <a:tbl>
              <a:tblPr>
                <a:effectLst/>
                <a:tableStyleId>{5940675A-B579-460E-94D1-54222C63F5DA}</a:tableStyleId>
              </a:tblPr>
              <a:tblGrid>
                <a:gridCol w="1514475"/>
                <a:gridCol w="9986645"/>
              </a:tblGrid>
              <a:tr h="457200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338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b="1" kern="100">
                          <a:solidFill>
                            <a:srgbClr val="A1783B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Times New Roman" panose="02020603050405020304" charset="0"/>
                        </a:rPr>
                        <a:t>选官制度</a:t>
                      </a:r>
                      <a:endParaRPr lang="zh-CN" sz="2800" b="1" kern="100">
                        <a:solidFill>
                          <a:srgbClr val="A1783B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Times New Roman" panose="02020603050405020304" charset="0"/>
                      </a:endParaRPr>
                    </a:p>
                  </a:txBody>
                  <a:tcPr marL="23309" marR="23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indent="0" algn="l" fontAlgn="auto">
                        <a:lnSpc>
                          <a:spcPts val="338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endParaRPr lang="zh-CN" sz="2800" b="0" kern="100" dirty="0">
                        <a:solidFill>
                          <a:sysClr val="windowText" lastClr="000000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Times New Roman" panose="02020603050405020304" charset="0"/>
                      </a:endParaRPr>
                    </a:p>
                    <a:p>
                      <a:pPr marL="71755" indent="0" algn="l" fontAlgn="auto">
                        <a:lnSpc>
                          <a:spcPts val="338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endParaRPr lang="zh-CN" sz="2800" b="0" kern="100" dirty="0">
                        <a:solidFill>
                          <a:sysClr val="windowText" lastClr="000000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Times New Roman" panose="02020603050405020304" charset="0"/>
                      </a:endParaRPr>
                    </a:p>
                  </a:txBody>
                  <a:tcPr marL="23309" marR="23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2615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338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altLang="en-US" sz="2800" b="1" kern="100">
                          <a:solidFill>
                            <a:srgbClr val="A1783B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Times New Roman" panose="02020603050405020304" charset="0"/>
                          <a:sym typeface="微软雅黑" panose="020B0503020204020204" charset="-122"/>
                        </a:rPr>
                        <a:t>考核制度</a:t>
                      </a:r>
                      <a:endParaRPr lang="zh-CN" altLang="en-US" sz="2800" b="1" kern="100">
                        <a:solidFill>
                          <a:srgbClr val="A1783B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Times New Roman" panose="02020603050405020304" charset="0"/>
                        <a:sym typeface="微软雅黑" panose="020B0503020204020204" charset="-122"/>
                      </a:endParaRPr>
                    </a:p>
                  </a:txBody>
                  <a:tcPr marL="23309" marR="23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338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endParaRPr lang="zh-CN" sz="2800" b="0" kern="100" dirty="0">
                        <a:solidFill>
                          <a:sysClr val="windowText" lastClr="000000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Times New Roman" panose="02020603050405020304" charset="0"/>
                      </a:endParaRPr>
                    </a:p>
                  </a:txBody>
                  <a:tcPr marL="23309" marR="23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338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b="1" kern="100">
                          <a:solidFill>
                            <a:srgbClr val="A1783B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Times New Roman" panose="02020603050405020304" charset="0"/>
                        </a:rPr>
                        <a:t>监察制度</a:t>
                      </a:r>
                      <a:endParaRPr lang="zh-CN" sz="2800" b="1" kern="100">
                        <a:solidFill>
                          <a:srgbClr val="A1783B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Times New Roman" panose="02020603050405020304" charset="0"/>
                      </a:endParaRPr>
                    </a:p>
                  </a:txBody>
                  <a:tcPr marL="23309" marR="23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338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endParaRPr lang="zh-CN" sz="2800" b="0" kern="100">
                        <a:solidFill>
                          <a:sysClr val="windowText" lastClr="000000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Times New Roman" panose="02020603050405020304" charset="0"/>
                      </a:endParaRPr>
                    </a:p>
                  </a:txBody>
                  <a:tcPr marL="23309" marR="23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630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3380"/>
                        </a:lnSpc>
                        <a:spcAft>
                          <a:spcPts val="0"/>
                        </a:spcAft>
                        <a:buNone/>
                        <a:tabLst>
                          <a:tab pos="2250440" algn="l"/>
                        </a:tabLst>
                      </a:pPr>
                      <a:r>
                        <a:rPr lang="zh-CN" altLang="en-US" sz="2800" b="1" kern="100">
                          <a:solidFill>
                            <a:srgbClr val="A1783B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Times New Roman" panose="02020603050405020304" charset="0"/>
                        </a:rPr>
                        <a:t>法律</a:t>
                      </a:r>
                      <a:endParaRPr lang="zh-CN" altLang="en-US" sz="2800" b="1" kern="100">
                        <a:solidFill>
                          <a:srgbClr val="A1783B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Times New Roman" panose="02020603050405020304" charset="0"/>
                      </a:endParaRPr>
                    </a:p>
                  </a:txBody>
                  <a:tcPr marL="23309" marR="23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3380"/>
                        </a:lnSpc>
                        <a:spcAft>
                          <a:spcPts val="0"/>
                        </a:spcAft>
                        <a:buNone/>
                        <a:tabLst>
                          <a:tab pos="2250440" algn="l"/>
                        </a:tabLst>
                      </a:pPr>
                      <a:endParaRPr lang="zh-CN" altLang="en-US" sz="2800" b="0" kern="100">
                        <a:solidFill>
                          <a:sysClr val="windowText" lastClr="000000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Times New Roman" panose="02020603050405020304" charset="0"/>
                      </a:endParaRPr>
                    </a:p>
                  </a:txBody>
                  <a:tcPr marL="23309" marR="23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3380"/>
                        </a:lnSpc>
                        <a:spcAft>
                          <a:spcPts val="0"/>
                        </a:spcAft>
                        <a:buNone/>
                        <a:tabLst>
                          <a:tab pos="2250440" algn="l"/>
                        </a:tabLst>
                      </a:pPr>
                      <a:r>
                        <a:rPr lang="zh-CN" altLang="en-US" sz="2800" b="1" kern="100">
                          <a:solidFill>
                            <a:srgbClr val="A1783B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Times New Roman" panose="02020603050405020304" charset="0"/>
                        </a:rPr>
                        <a:t>教化</a:t>
                      </a:r>
                      <a:endParaRPr lang="zh-CN" altLang="en-US" sz="2800" b="1" kern="100">
                        <a:solidFill>
                          <a:srgbClr val="A1783B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Times New Roman" panose="02020603050405020304" charset="0"/>
                      </a:endParaRPr>
                    </a:p>
                  </a:txBody>
                  <a:tcPr marL="23309" marR="23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3380"/>
                        </a:lnSpc>
                        <a:spcAft>
                          <a:spcPts val="0"/>
                        </a:spcAft>
                        <a:buNone/>
                        <a:tabLst>
                          <a:tab pos="2250440" algn="l"/>
                        </a:tabLst>
                      </a:pPr>
                      <a:endParaRPr lang="zh-CN" altLang="en-US" sz="2800" b="0" kern="100">
                        <a:solidFill>
                          <a:sysClr val="windowText" lastClr="000000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Times New Roman" panose="02020603050405020304" charset="0"/>
                      </a:endParaRPr>
                    </a:p>
                  </a:txBody>
                  <a:tcPr marL="23309" marR="23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3380"/>
                        </a:lnSpc>
                        <a:spcAft>
                          <a:spcPts val="0"/>
                        </a:spcAft>
                        <a:buNone/>
                        <a:tabLst>
                          <a:tab pos="2250440" algn="l"/>
                        </a:tabLst>
                      </a:pPr>
                      <a:r>
                        <a:rPr lang="zh-CN" altLang="en-US" sz="2800" b="1" kern="100">
                          <a:solidFill>
                            <a:srgbClr val="A1783B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Times New Roman" panose="02020603050405020304" charset="0"/>
                        </a:rPr>
                        <a:t>对外关系</a:t>
                      </a:r>
                      <a:endParaRPr lang="zh-CN" altLang="en-US" sz="2800" b="1" kern="100">
                        <a:solidFill>
                          <a:srgbClr val="A1783B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Times New Roman" panose="02020603050405020304" charset="0"/>
                      </a:endParaRPr>
                    </a:p>
                  </a:txBody>
                  <a:tcPr marL="23309" marR="23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3380"/>
                        </a:lnSpc>
                        <a:spcAft>
                          <a:spcPts val="0"/>
                        </a:spcAft>
                        <a:buNone/>
                        <a:tabLst>
                          <a:tab pos="2250440" algn="l"/>
                        </a:tabLst>
                      </a:pPr>
                      <a:endParaRPr lang="zh-CN" altLang="en-US" sz="2800" b="0" kern="100">
                        <a:solidFill>
                          <a:sysClr val="windowText" lastClr="000000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Times New Roman" panose="02020603050405020304" charset="0"/>
                      </a:endParaRPr>
                    </a:p>
                  </a:txBody>
                  <a:tcPr marL="23309" marR="23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3380"/>
                        </a:lnSpc>
                        <a:spcAft>
                          <a:spcPts val="0"/>
                        </a:spcAft>
                        <a:buNone/>
                        <a:tabLst>
                          <a:tab pos="2250440" algn="l"/>
                        </a:tabLst>
                      </a:pPr>
                      <a:r>
                        <a:rPr lang="zh-CN" altLang="en-US" sz="2800" b="1" kern="100">
                          <a:solidFill>
                            <a:srgbClr val="A1783B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Times New Roman" panose="02020603050405020304" charset="0"/>
                        </a:rPr>
                        <a:t>户籍制度</a:t>
                      </a:r>
                      <a:endParaRPr lang="zh-CN" altLang="en-US" sz="2800" b="1" kern="100">
                        <a:solidFill>
                          <a:srgbClr val="A1783B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Times New Roman" panose="02020603050405020304" charset="0"/>
                      </a:endParaRPr>
                    </a:p>
                  </a:txBody>
                  <a:tcPr marL="23309" marR="23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3380"/>
                        </a:lnSpc>
                        <a:spcAft>
                          <a:spcPts val="0"/>
                        </a:spcAft>
                        <a:buNone/>
                        <a:tabLst>
                          <a:tab pos="2250440" algn="l"/>
                        </a:tabLst>
                      </a:pPr>
                      <a:endParaRPr lang="zh-CN" altLang="en-US" sz="2800" b="0" kern="100">
                        <a:solidFill>
                          <a:sysClr val="windowText" lastClr="000000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Times New Roman" panose="02020603050405020304" charset="0"/>
                      </a:endParaRPr>
                    </a:p>
                  </a:txBody>
                  <a:tcPr marL="23309" marR="23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3380"/>
                        </a:lnSpc>
                        <a:spcAft>
                          <a:spcPts val="0"/>
                        </a:spcAft>
                        <a:buNone/>
                        <a:tabLst>
                          <a:tab pos="2250440" algn="l"/>
                        </a:tabLst>
                      </a:pPr>
                      <a:r>
                        <a:rPr lang="zh-CN" altLang="en-US" sz="2800" b="1" kern="100">
                          <a:solidFill>
                            <a:srgbClr val="A1783B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Times New Roman" panose="02020603050405020304" charset="0"/>
                        </a:rPr>
                        <a:t>赋役制度</a:t>
                      </a:r>
                      <a:endParaRPr lang="zh-CN" altLang="en-US" sz="2800" b="1" kern="100">
                        <a:solidFill>
                          <a:srgbClr val="A1783B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Times New Roman" panose="02020603050405020304" charset="0"/>
                      </a:endParaRPr>
                    </a:p>
                  </a:txBody>
                  <a:tcPr marL="23309" marR="23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3380"/>
                        </a:lnSpc>
                        <a:spcAft>
                          <a:spcPts val="0"/>
                        </a:spcAft>
                        <a:buNone/>
                        <a:tabLst>
                          <a:tab pos="2250440" algn="l"/>
                        </a:tabLst>
                      </a:pPr>
                      <a:endParaRPr lang="zh-CN" altLang="en-US" sz="2800" b="0" kern="100">
                        <a:solidFill>
                          <a:sysClr val="windowText" lastClr="000000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Times New Roman" panose="02020603050405020304" charset="0"/>
                      </a:endParaRPr>
                    </a:p>
                  </a:txBody>
                  <a:tcPr marL="23309" marR="23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1908395" y="1501919"/>
            <a:ext cx="10311863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 fontAlgn="auto">
              <a:lnSpc>
                <a:spcPct val="100000"/>
              </a:lnSpc>
              <a:buClrTx/>
              <a:buSzTx/>
              <a:buNone/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微软雅黑" panose="020B0503020204020204" charset="-122"/>
              </a:rPr>
              <a:t>科举制进一步发展和僵化（分为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微软雅黑" panose="020B0503020204020204" charset="-122"/>
              </a:rPr>
              <a:t>乡试、会试与殿试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微软雅黑" panose="020B0503020204020204" charset="-122"/>
              </a:rPr>
              <a:t>三级制；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sym typeface="微软雅黑" panose="020B0503020204020204" charset="-122"/>
            </a:endParaRPr>
          </a:p>
          <a:p>
            <a:pPr indent="0" algn="l" fontAlgn="auto">
              <a:lnSpc>
                <a:spcPct val="100000"/>
              </a:lnSpc>
              <a:buClrTx/>
              <a:buSzTx/>
              <a:buNone/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仿宋" panose="02010609060101010101" pitchFamily="49" charset="-122"/>
                <a:sym typeface="微软雅黑" panose="020B0503020204020204" charset="-122"/>
              </a:rPr>
              <a:t>考试内容固定：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微软雅黑" panose="020B0503020204020204" charset="-122"/>
              </a:rPr>
              <a:t>八股文、四书五经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微软雅黑" panose="020B0503020204020204" charset="-122"/>
              </a:rPr>
              <a:t>）</a:t>
            </a:r>
            <a:endParaRPr lang="zh-CN" altLang="en-US" sz="2800">
              <a:solidFill>
                <a:sysClr val="windowText" lastClr="000000"/>
              </a:solidFill>
              <a:latin typeface="华文中宋" panose="02010600040101010101" charset="-122"/>
              <a:ea typeface="华文中宋" panose="02010600040101010101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6"/>
            </p:custDataLst>
          </p:nvPr>
        </p:nvSpPr>
        <p:spPr>
          <a:xfrm>
            <a:off x="1908395" y="2387694"/>
            <a:ext cx="88330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 fontAlgn="auto">
              <a:lnSpc>
                <a:spcPct val="100000"/>
              </a:lnSpc>
              <a:spcAft>
                <a:spcPct val="0"/>
              </a:spcAft>
            </a:pP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微软雅黑" panose="020B0503020204020204" charset="-122"/>
              </a:rPr>
              <a:t>三年一次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微软雅黑" panose="020B0503020204020204" charset="-122"/>
              </a:rPr>
              <a:t>京察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微软雅黑" panose="020B0503020204020204" charset="-122"/>
              </a:rPr>
              <a:t>和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微软雅黑" panose="020B0503020204020204" charset="-122"/>
              </a:rPr>
              <a:t>大计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微软雅黑" panose="020B0503020204020204" charset="-122"/>
              </a:rPr>
              <a:t>，分别考察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微软雅黑" panose="020B0503020204020204" charset="-122"/>
              </a:rPr>
              <a:t>京官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微软雅黑" panose="020B0503020204020204" charset="-122"/>
              </a:rPr>
              <a:t>和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微软雅黑" panose="020B0503020204020204" charset="-122"/>
              </a:rPr>
              <a:t>外省文官</a:t>
            </a:r>
            <a:endParaRPr lang="zh-CN" altLang="en-US" sz="28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7"/>
            </p:custDataLst>
          </p:nvPr>
        </p:nvSpPr>
        <p:spPr>
          <a:xfrm>
            <a:off x="1907540" y="2909570"/>
            <a:ext cx="988885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 fontAlgn="auto">
              <a:lnSpc>
                <a:spcPct val="100000"/>
              </a:lnSpc>
              <a:buClrTx/>
              <a:buSzTx/>
              <a:buNone/>
            </a:pPr>
            <a:r>
              <a:rPr 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督察院和六科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，合称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“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科道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”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，六科并入都察院,停止派御史巡按各省,都察院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监察百官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的职能没改变。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8"/>
            </p:custDataLst>
          </p:nvPr>
        </p:nvSpPr>
        <p:spPr>
          <a:xfrm>
            <a:off x="1907760" y="3862727"/>
            <a:ext cx="10358216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沿袭《大明律》，制定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《大清律例》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。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07540" y="4317365"/>
            <a:ext cx="96767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乡约宣讲皇帝的“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圣谕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”，逐渐带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有强制力并与法律合流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9"/>
            </p:custDataLst>
          </p:nvPr>
        </p:nvSpPr>
        <p:spPr>
          <a:xfrm>
            <a:off x="1919834" y="5293971"/>
            <a:ext cx="9841987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沿袭明朝，</a:t>
            </a:r>
            <a:r>
              <a:rPr lang="zh-CN" altLang="en-US" sz="2800">
                <a:solidFill>
                  <a:sysClr val="windowText" lastClr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户籍管理相对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松弛</a:t>
            </a:r>
            <a:r>
              <a:rPr lang="zh-CN" altLang="en-US" sz="2800">
                <a:solidFill>
                  <a:sysClr val="windowText" lastClr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，乾隆年间,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户籍永停编审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。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10"/>
            </p:custDataLst>
          </p:nvPr>
        </p:nvSpPr>
        <p:spPr>
          <a:xfrm>
            <a:off x="1931670" y="5748655"/>
            <a:ext cx="100228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康熙：</a:t>
            </a: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1712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年，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滋生人丁，永不加赋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；雍正：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摊丁入亩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endParaRPr lang="zh-CN" altLang="en-US" sz="2800" smtClean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27" name="文本框 26"/>
          <p:cNvSpPr txBox="1"/>
          <p:nvPr>
            <p:custDataLst>
              <p:tags r:id="rId11"/>
            </p:custDataLst>
          </p:nvPr>
        </p:nvSpPr>
        <p:spPr>
          <a:xfrm>
            <a:off x="1919605" y="4805680"/>
            <a:ext cx="101225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仿宋" panose="02010609060101010101" pitchFamily="49" charset="-122"/>
                <a:sym typeface="微软雅黑" panose="020B0503020204020204" charset="-122"/>
              </a:rPr>
              <a:t>闭关锁国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微软雅黑" panose="020B0503020204020204" charset="-122"/>
              </a:rPr>
              <a:t>；广州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微软雅黑" panose="020B0503020204020204" charset="-122"/>
              </a:rPr>
              <a:t>十三行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微软雅黑" panose="020B0503020204020204" charset="-122"/>
              </a:rPr>
              <a:t>；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微软雅黑" panose="020B0503020204020204" charset="-122"/>
              </a:rPr>
              <a:t>《尼布楚条约》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微软雅黑" panose="020B0503020204020204" charset="-122"/>
              </a:rPr>
              <a:t>；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微软雅黑" panose="020B0503020204020204" charset="-122"/>
              </a:rPr>
              <a:t>马戛尔尼使团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微软雅黑" panose="020B0503020204020204" charset="-122"/>
              </a:rPr>
              <a:t>来华。</a:t>
            </a:r>
            <a:endParaRPr lang="zh-CN" altLang="en-US" sz="2800" kern="1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</p:spTree>
    <p:custDataLst>
      <p:tags r:id="rId1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2"/>
      <p:bldP spid="2" grpId="0"/>
      <p:bldP spid="2" grpId="1"/>
      <p:bldP spid="4" grpId="0"/>
      <p:bldP spid="6" grpId="0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A1783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5717540" cy="480695"/>
          </a:xfrm>
          <a:prstGeom prst="roundRect">
            <a:avLst/>
          </a:prstGeom>
          <a:solidFill>
            <a:srgbClr val="A178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二、天下之广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——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疆域版图的奠定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379095" y="899795"/>
            <a:ext cx="3622040" cy="521970"/>
          </a:xfrm>
          <a:prstGeom prst="rect">
            <a:avLst/>
          </a:prstGeom>
          <a:solidFill>
            <a:srgbClr val="AE9862"/>
          </a:solidFill>
        </p:spPr>
        <p:txBody>
          <a:bodyPr wrap="square" rtlCol="0" anchor="t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noProof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重点强化：摊丁入亩</a:t>
            </a:r>
            <a:endParaRPr lang="zh-CN" altLang="en-US" sz="2800" b="1" noProof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1445" y="1501775"/>
            <a:ext cx="1165352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indent="0" fontAlgn="auto">
              <a:lnSpc>
                <a:spcPct val="100000"/>
              </a:lnSpc>
              <a:buClrTx/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</a:t>
            </a:r>
            <a:r>
              <a:rPr lang="en-US" altLang="en-US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把丁税平均摊入田赋中，征收统一赋税，叫做</a:t>
            </a:r>
            <a:r>
              <a:rPr lang="zh-CN" altLang="en-US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“摊丁入亩”</a:t>
            </a:r>
            <a:endParaRPr lang="zh-CN" altLang="en-US" sz="2800">
              <a:solidFill>
                <a:srgbClr val="0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marR="0" indent="0" fontAlgn="auto">
              <a:lnSpc>
                <a:spcPct val="100000"/>
              </a:lnSpc>
              <a:buClrTx/>
              <a:buFontTx/>
              <a:buNone/>
            </a:pPr>
            <a:r>
              <a:rPr lang="zh-CN" altLang="en-US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</a:t>
            </a:r>
            <a:r>
              <a:rPr lang="zh-CN" altLang="en-US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和</a:t>
            </a:r>
            <a:r>
              <a:rPr lang="en-US" altLang="en-US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“地丁银”</a:t>
            </a:r>
            <a:endParaRPr lang="en-US" altLang="en-US" sz="2800">
              <a:solidFill>
                <a:srgbClr val="0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31445" y="1410335"/>
            <a:ext cx="2178685" cy="6299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765A3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765A3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765A3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）内容：</a:t>
            </a:r>
            <a:endParaRPr lang="zh-CN" altLang="en-US" sz="2800" b="1">
              <a:solidFill>
                <a:srgbClr val="765A32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45415" y="2313940"/>
            <a:ext cx="2365375" cy="6299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765A3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765A3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 b="1">
                <a:solidFill>
                  <a:srgbClr val="765A3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）评价：</a:t>
            </a:r>
            <a:endParaRPr lang="zh-CN" altLang="en-US" sz="2800" b="1">
              <a:solidFill>
                <a:srgbClr val="765A32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79095" y="2805430"/>
            <a:ext cx="11564620" cy="31921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①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彻底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废除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了中国历史上长期存在的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人头税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，封建国家对百姓的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人身束缚进一步减弱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；</a:t>
            </a:r>
            <a:endParaRPr lang="zh-CN" sz="2800">
              <a:latin typeface="华文中宋" panose="02010600040101010101" charset="-122"/>
              <a:ea typeface="华文中宋" panose="02010600040101010101" charset="-122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②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避免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了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隐匿人口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现象，促进了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人口的增长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；</a:t>
            </a:r>
            <a:endParaRPr lang="zh-CN" sz="2800">
              <a:latin typeface="华文中宋" panose="02010600040101010101" charset="-122"/>
              <a:ea typeface="华文中宋" panose="02010600040101010101" charset="-122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③有利于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商品经济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及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资本主义萌芽发展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；</a:t>
            </a:r>
            <a:endParaRPr lang="zh-CN" sz="2800">
              <a:latin typeface="华文中宋" panose="02010600040101010101" charset="-122"/>
              <a:ea typeface="华文中宋" panose="02010600040101010101" charset="-122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④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减轻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了无地或少地农民的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负担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，有利于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经济恢复与发展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；</a:t>
            </a:r>
            <a:endParaRPr lang="zh-CN" sz="2800">
              <a:latin typeface="华文中宋" panose="02010600040101010101" charset="-122"/>
              <a:ea typeface="华文中宋" panose="02010600040101010101" charset="-122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⑤税制的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简化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，有利于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政府的征收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6" grpId="0"/>
      <p:bldP spid="16" grpId="1"/>
      <p:bldP spid="15" grpId="0"/>
      <p:bldP spid="15" grpId="1"/>
      <p:bldP spid="12" grpId="0"/>
      <p:bldP spid="1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A1783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3030" y="925195"/>
            <a:ext cx="43821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（一）内忧</a:t>
            </a:r>
            <a:r>
              <a:rPr lang="en-US" altLang="zh-CN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——</a:t>
            </a:r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矛盾加剧</a:t>
            </a:r>
            <a:endParaRPr lang="zh-CN" altLang="en-US" sz="2800" b="1">
              <a:solidFill>
                <a:srgbClr val="A1783B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257810" y="1400810"/>
            <a:ext cx="11460480" cy="1124585"/>
          </a:xfrm>
          <a:prstGeom prst="rect">
            <a:avLst/>
          </a:prstGeom>
          <a:noFill/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材料</a:t>
            </a:r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：康乾盛世虽然取得了</a:t>
            </a:r>
            <a:r>
              <a:rPr lang="zh-CN" altLang="en-US" sz="280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文治武功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的辉煌成就，但鼎盛中逐渐孕育着</a:t>
            </a:r>
            <a:r>
              <a:rPr lang="zh-CN" altLang="en-US" sz="280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危机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。 </a:t>
            </a:r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                                                           ——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张帆《中国古代简史》</a:t>
            </a:r>
            <a:endParaRPr lang="zh-CN" altLang="en-US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grpSp>
        <p:nvGrpSpPr>
          <p:cNvPr id="8" name="组合 7"/>
          <p:cNvGrpSpPr/>
          <p:nvPr>
            <p:custDataLst>
              <p:tags r:id="rId3"/>
            </p:custDataLst>
          </p:nvPr>
        </p:nvGrpSpPr>
        <p:grpSpPr>
          <a:xfrm>
            <a:off x="379095" y="2525395"/>
            <a:ext cx="4487819" cy="3098521"/>
            <a:chOff x="370" y="1409"/>
            <a:chExt cx="6398" cy="3977"/>
          </a:xfrm>
        </p:grpSpPr>
        <p:pic>
          <p:nvPicPr>
            <p:cNvPr id="5" name="图片 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4" t="14655" r="3694" b="29609"/>
            <a:stretch>
              <a:fillRect/>
            </a:stretch>
          </p:blipFill>
          <p:spPr>
            <a:xfrm>
              <a:off x="370" y="1409"/>
              <a:ext cx="6398" cy="3386"/>
            </a:xfrm>
            <a:prstGeom prst="rect">
              <a:avLst/>
            </a:prstGeom>
            <a:ln>
              <a:solidFill>
                <a:srgbClr val="492731"/>
              </a:solidFill>
            </a:ln>
          </p:spPr>
        </p:pic>
        <p:sp>
          <p:nvSpPr>
            <p:cNvPr id="2" name="TextBox 11"/>
            <p:cNvSpPr txBox="1"/>
            <p:nvPr>
              <p:custDataLst>
                <p:tags r:id="rId6"/>
              </p:custDataLst>
            </p:nvPr>
          </p:nvSpPr>
          <p:spPr>
            <a:xfrm>
              <a:off x="370" y="4795"/>
              <a:ext cx="6260" cy="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◎</a:t>
              </a:r>
              <a:r>
                <a:rPr lang="zh-CN" altLang="en-US" sz="2400">
                  <a:latin typeface="华文仿宋" panose="02010600040101010101" charset="-122"/>
                  <a:ea typeface="华文仿宋" panose="02010600040101010101" charset="-122"/>
                </a:rPr>
                <a:t>清代中叶的人口和耕地面积</a:t>
              </a:r>
              <a:endParaRPr lang="zh-CN" altLang="en-US" sz="2400">
                <a:latin typeface="华文仿宋" panose="02010600040101010101" charset="-122"/>
                <a:ea typeface="华文仿宋" panose="02010600040101010101" charset="-122"/>
              </a:endParaRPr>
            </a:p>
          </p:txBody>
        </p:sp>
      </p:grp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5074285" y="2525395"/>
            <a:ext cx="6724650" cy="2637790"/>
          </a:xfrm>
          <a:prstGeom prst="rect">
            <a:avLst/>
          </a:prstGeom>
          <a:noFill/>
          <a:ln>
            <a:solidFill>
              <a:srgbClr val="CEB5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t" anchorCtr="0" forceAA="0" compatLnSpc="1">
            <a:noAutofit/>
          </a:bodyPr>
          <a:lstStyle/>
          <a:p>
            <a:pPr lvl="0" indent="0" algn="l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材料</a:t>
            </a:r>
            <a:r>
              <a:rPr lang="en-US" altLang="zh-CN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2: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康熙：户口虽增，而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土地并无所增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，分一人之产供数家之用，其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谋生焉能给足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？</a:t>
            </a:r>
            <a:endParaRPr lang="zh-CN" altLang="en-US" sz="28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lvl="0" indent="0" algn="l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雍正：将来户口日滋，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何以为业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？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一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人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据百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人之屋，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一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户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占百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户之田。</a:t>
            </a:r>
            <a:endParaRPr lang="zh-CN" altLang="en-US" sz="28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lvl="0" indent="0" algn="l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——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洪亮吉《意言》（乾隆末年）</a:t>
            </a:r>
            <a:endParaRPr lang="zh-CN" altLang="en-US" sz="28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42000" y="3238500"/>
            <a:ext cx="309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TextBox 18"/>
          <p:cNvSpPr txBox="1"/>
          <p:nvPr>
            <p:custDataLst>
              <p:tags r:id="rId8"/>
            </p:custDataLst>
          </p:nvPr>
        </p:nvSpPr>
        <p:spPr>
          <a:xfrm>
            <a:off x="1140460" y="5734050"/>
            <a:ext cx="9713595" cy="52197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</a:rPr>
              <a:t>人口急剧增长，资源危机日益显露，导致人地矛盾逐渐突出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微软雅黑" panose="020B0503020204020204" charset="-122"/>
            </a:endParaRPr>
          </a:p>
        </p:txBody>
      </p:sp>
      <p:sp>
        <p:nvSpPr>
          <p:cNvPr id="11" name="圆角矩形 10"/>
          <p:cNvSpPr/>
          <p:nvPr>
            <p:custDataLst>
              <p:tags r:id="rId9"/>
            </p:custDataLst>
          </p:nvPr>
        </p:nvSpPr>
        <p:spPr>
          <a:xfrm>
            <a:off x="379095" y="339090"/>
            <a:ext cx="5840730" cy="480695"/>
          </a:xfrm>
          <a:prstGeom prst="roundRect">
            <a:avLst/>
          </a:prstGeom>
          <a:solidFill>
            <a:srgbClr val="A178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三、天朝之危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——</a:t>
            </a:r>
            <a:r>
              <a:rPr lang="zh-CN" altLang="en-US" sz="2800" b="1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统治危机的初显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bldLvl="0" animBg="1"/>
      <p:bldP spid="9" grpId="0" bldLvl="0" animBg="1"/>
      <p:bldP spid="10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A1783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5840730" cy="480695"/>
          </a:xfrm>
          <a:prstGeom prst="roundRect">
            <a:avLst/>
          </a:prstGeom>
          <a:solidFill>
            <a:srgbClr val="A178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三、天朝之危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——</a:t>
            </a:r>
            <a:r>
              <a:rPr lang="zh-CN" altLang="en-US" sz="2800" b="1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统治危机的初显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3030" y="925195"/>
            <a:ext cx="43821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（一）内忧</a:t>
            </a:r>
            <a:r>
              <a:rPr lang="en-US" altLang="zh-CN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——</a:t>
            </a:r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矛盾加剧</a:t>
            </a:r>
            <a:endParaRPr lang="zh-CN" altLang="en-US" sz="2800" b="1">
              <a:solidFill>
                <a:srgbClr val="A1783B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27" name="图片 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7893685" y="1489710"/>
            <a:ext cx="3905250" cy="333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组合 7"/>
          <p:cNvGrpSpPr/>
          <p:nvPr/>
        </p:nvGrpSpPr>
        <p:grpSpPr>
          <a:xfrm>
            <a:off x="379095" y="1155700"/>
            <a:ext cx="7799705" cy="3667760"/>
            <a:chOff x="597" y="1820"/>
            <a:chExt cx="12283" cy="5776"/>
          </a:xfrm>
        </p:grpSpPr>
        <p:sp>
          <p:nvSpPr>
            <p:cNvPr id="24" name="文本框 4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97" y="2346"/>
              <a:ext cx="11697" cy="5251"/>
            </a:xfrm>
            <a:prstGeom prst="rect">
              <a:avLst/>
            </a:prstGeom>
            <a:solidFill>
              <a:srgbClr val="F6F4EE"/>
            </a:solidFill>
            <a:ln w="9525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zh-CN" sz="28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隶书" panose="02010509060101010101" charset="-122"/>
                </a:rPr>
                <a:t>材料：嘉庆初年</a:t>
              </a:r>
              <a:r>
                <a:rPr lang="zh-CN" altLang="en-US" sz="2800" smtClean="0">
                  <a:solidFill>
                    <a:srgbClr val="FF33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隶书" panose="02010509060101010101" charset="-122"/>
                </a:rPr>
                <a:t>和珅</a:t>
              </a:r>
              <a:r>
                <a:rPr lang="zh-CN" altLang="zh-CN" sz="28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隶书" panose="02010509060101010101" charset="-122"/>
                </a:rPr>
                <a:t>被赐死，查抄</a:t>
              </a:r>
              <a:r>
                <a:rPr lang="zh-CN" altLang="zh-CN" sz="280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隶书" panose="02010509060101010101" charset="-122"/>
                </a:rPr>
                <a:t>家</a:t>
              </a:r>
              <a:endParaRPr lang="zh-CN" altLang="zh-CN" sz="280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隶书" panose="02010509060101010101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zh-CN" sz="280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隶书" panose="02010509060101010101" charset="-122"/>
                </a:rPr>
                <a:t>产</a:t>
              </a:r>
              <a:r>
                <a:rPr lang="zh-CN" altLang="zh-CN" sz="280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隶书" panose="02010509060101010101" charset="-122"/>
                </a:rPr>
                <a:t>的</a:t>
              </a:r>
              <a:r>
                <a:rPr lang="zh-CN" altLang="zh-CN" sz="280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隶书" panose="02010509060101010101" charset="-122"/>
                </a:rPr>
                <a:t>清单</a:t>
              </a:r>
              <a:r>
                <a:rPr lang="zh-CN" altLang="zh-CN" sz="280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隶书" panose="02010509060101010101" charset="-122"/>
                </a:rPr>
                <a:t>共</a:t>
              </a:r>
              <a:r>
                <a:rPr lang="en-US" altLang="zh-CN" sz="280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隶书" panose="02010509060101010101" charset="-122"/>
                </a:rPr>
                <a:t>109</a:t>
              </a:r>
              <a:r>
                <a:rPr lang="zh-CN" altLang="zh-CN" sz="280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隶书" panose="02010509060101010101" charset="-122"/>
                </a:rPr>
                <a:t>号</a:t>
              </a:r>
              <a:r>
                <a:rPr lang="en-US" altLang="zh-CN" sz="280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隶书" panose="02010509060101010101" charset="-122"/>
                </a:rPr>
                <a:t>...</a:t>
              </a:r>
              <a:r>
                <a:rPr lang="zh-CN" altLang="zh-CN" sz="280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隶书" panose="02010509060101010101" charset="-122"/>
                </a:rPr>
                <a:t>其中已估价的</a:t>
              </a:r>
              <a:endParaRPr lang="zh-CN" altLang="zh-CN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隶书" panose="02010509060101010101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80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隶书" panose="02010509060101010101" charset="-122"/>
                </a:rPr>
                <a:t>26</a:t>
              </a:r>
              <a:r>
                <a:rPr lang="zh-CN" altLang="zh-CN" sz="280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隶书" panose="02010509060101010101" charset="-122"/>
                </a:rPr>
                <a:t>号</a:t>
              </a:r>
              <a:r>
                <a:rPr lang="zh-CN" altLang="zh-CN" sz="280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隶书" panose="02010509060101010101" charset="-122"/>
                </a:rPr>
                <a:t>清单</a:t>
              </a:r>
              <a:r>
                <a:rPr lang="zh-CN" altLang="zh-CN" sz="28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隶书" panose="02010509060101010101" charset="-122"/>
                </a:rPr>
                <a:t>，即值银</a:t>
              </a:r>
              <a:r>
                <a:rPr lang="en-US" altLang="zh-CN" sz="2800" smtClean="0">
                  <a:solidFill>
                    <a:srgbClr val="FF33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隶书" panose="02010509060101010101" charset="-122"/>
                </a:rPr>
                <a:t>2</a:t>
              </a:r>
              <a:r>
                <a:rPr lang="zh-CN" altLang="zh-CN" sz="2800" smtClean="0">
                  <a:solidFill>
                    <a:srgbClr val="FF33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隶书" panose="02010509060101010101" charset="-122"/>
                </a:rPr>
                <a:t>亿</a:t>
              </a:r>
              <a:r>
                <a:rPr lang="en-US" altLang="zh-CN" sz="2800" smtClean="0">
                  <a:solidFill>
                    <a:srgbClr val="FF33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隶书" panose="02010509060101010101" charset="-122"/>
                </a:rPr>
                <a:t>2</a:t>
              </a:r>
              <a:r>
                <a:rPr lang="zh-CN" altLang="zh-CN" sz="2800" smtClean="0">
                  <a:solidFill>
                    <a:srgbClr val="FF33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隶书" panose="02010509060101010101" charset="-122"/>
                </a:rPr>
                <a:t>千多万</a:t>
              </a:r>
              <a:r>
                <a:rPr lang="zh-CN" altLang="zh-CN" sz="28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隶书" panose="02010509060101010101" charset="-122"/>
                </a:rPr>
                <a:t>两，</a:t>
              </a:r>
              <a:endParaRPr lang="zh-CN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隶书" panose="02010509060101010101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zh-CN" sz="28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隶书" panose="02010509060101010101" charset="-122"/>
                </a:rPr>
                <a:t>全部家产当不下</a:t>
              </a:r>
              <a:r>
                <a:rPr lang="en-US" altLang="zh-CN" sz="2800" smtClean="0">
                  <a:solidFill>
                    <a:srgbClr val="FF33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隶书" panose="02010509060101010101" charset="-122"/>
                </a:rPr>
                <a:t>8</a:t>
              </a:r>
              <a:r>
                <a:rPr lang="zh-CN" altLang="zh-CN" sz="2800" smtClean="0">
                  <a:solidFill>
                    <a:srgbClr val="FF33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隶书" panose="02010509060101010101" charset="-122"/>
                </a:rPr>
                <a:t>亿两</a:t>
              </a:r>
              <a:r>
                <a:rPr lang="zh-CN" altLang="zh-CN" sz="28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隶书" panose="02010509060101010101" charset="-122"/>
                </a:rPr>
                <a:t>白银，而当时</a:t>
              </a:r>
              <a:endParaRPr lang="zh-CN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隶书" panose="02010509060101010101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zh-CN" sz="2800" smtClean="0">
                  <a:solidFill>
                    <a:srgbClr val="FF33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隶书" panose="02010509060101010101" charset="-122"/>
                </a:rPr>
                <a:t>国库</a:t>
              </a:r>
              <a:r>
                <a:rPr lang="zh-CN" altLang="zh-CN" sz="28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隶书" panose="02010509060101010101" charset="-122"/>
                </a:rPr>
                <a:t>每年收入仅只</a:t>
              </a:r>
              <a:r>
                <a:rPr lang="en-US" altLang="zh-CN" sz="2800" smtClean="0">
                  <a:solidFill>
                    <a:srgbClr val="FF33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隶书" panose="02010509060101010101" charset="-122"/>
                </a:rPr>
                <a:t>4000</a:t>
              </a:r>
              <a:r>
                <a:rPr lang="zh-CN" altLang="zh-CN" sz="2800" smtClean="0">
                  <a:solidFill>
                    <a:srgbClr val="FF33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隶书" panose="02010509060101010101" charset="-122"/>
                </a:rPr>
                <a:t>多万两</a:t>
              </a:r>
              <a:r>
                <a:rPr lang="zh-CN" altLang="zh-CN" sz="28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隶书" panose="02010509060101010101" charset="-122"/>
                </a:rPr>
                <a:t>。</a:t>
              </a:r>
              <a:r>
                <a:rPr lang="en-US" altLang="zh-CN" sz="28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隶书" panose="02010509060101010101" charset="-122"/>
                </a:rPr>
                <a:t> </a:t>
              </a:r>
              <a:endPara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隶书" panose="02010509060101010101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zh-CN" sz="280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隶书" panose="02010509060101010101" charset="-122"/>
                </a:rPr>
                <a:t>——</a:t>
              </a:r>
              <a:r>
                <a:rPr lang="zh-CN" altLang="zh-CN" sz="28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隶书" panose="02010509060101010101" charset="-122"/>
                </a:rPr>
                <a:t>施建中主编：《中国古代史》</a:t>
              </a:r>
              <a:endParaRPr lang="zh-CN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隶书" panose="02010509060101010101" charset="-122"/>
              </a:endParaRPr>
            </a:p>
          </p:txBody>
        </p:sp>
        <p:pic>
          <p:nvPicPr>
            <p:cNvPr id="5" name="图片 4" descr="和珅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08" y="1820"/>
              <a:ext cx="4572" cy="5777"/>
            </a:xfrm>
            <a:prstGeom prst="rect">
              <a:avLst/>
            </a:prstGeom>
          </p:spPr>
        </p:pic>
      </p:grpSp>
      <p:sp>
        <p:nvSpPr>
          <p:cNvPr id="21" name="TextBox 18"/>
          <p:cNvSpPr txBox="1"/>
          <p:nvPr>
            <p:custDataLst>
              <p:tags r:id="rId7"/>
            </p:custDataLst>
          </p:nvPr>
        </p:nvSpPr>
        <p:spPr>
          <a:xfrm>
            <a:off x="829310" y="5160010"/>
            <a:ext cx="4940300" cy="52197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政治腐败，贫富矛盾积累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930515" y="5160010"/>
            <a:ext cx="3703955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农民起义屡屡爆发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9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A1783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5840730" cy="480695"/>
          </a:xfrm>
          <a:prstGeom prst="roundRect">
            <a:avLst/>
          </a:prstGeom>
          <a:solidFill>
            <a:srgbClr val="A178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三、天朝之危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——</a:t>
            </a:r>
            <a:r>
              <a:rPr lang="zh-CN" altLang="en-US" sz="2800" b="1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统治危机的初显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3030" y="925195"/>
            <a:ext cx="43821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（二）外患</a:t>
            </a:r>
            <a:r>
              <a:rPr lang="en-US" altLang="zh-CN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——</a:t>
            </a:r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差距扩大</a:t>
            </a:r>
            <a:endParaRPr lang="zh-CN" altLang="en-US" sz="2800" b="1">
              <a:solidFill>
                <a:srgbClr val="A1783B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71450" y="1363345"/>
            <a:ext cx="11647805" cy="2137410"/>
            <a:chOff x="270" y="2588"/>
            <a:chExt cx="18343" cy="3366"/>
          </a:xfrm>
        </p:grpSpPr>
        <p:sp>
          <p:nvSpPr>
            <p:cNvPr id="2" name="右箭头 1"/>
            <p:cNvSpPr/>
            <p:nvPr/>
          </p:nvSpPr>
          <p:spPr>
            <a:xfrm>
              <a:off x="597" y="3559"/>
              <a:ext cx="18016" cy="1573"/>
            </a:xfrm>
            <a:prstGeom prst="rightArrow">
              <a:avLst/>
            </a:prstGeom>
            <a:solidFill>
              <a:srgbClr val="CEB588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中宋" panose="02010600040101010101" charset="-122"/>
                  <a:ea typeface="华文中宋" panose="02010600040101010101" charset="-122"/>
                </a:rPr>
                <a:t>1640         1644        1689         1729        1748       1757        1776</a:t>
              </a:r>
              <a:r>
                <a:rPr lang="en-US" altLang="zh-CN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中宋" panose="02010600040101010101" charset="-122"/>
                  <a:ea typeface="华文中宋" panose="02010600040101010101" charset="-122"/>
                </a:rPr>
                <a:t>             </a:t>
              </a:r>
              <a:endParaRPr lang="en-US" altLang="zh-CN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sp>
          <p:nvSpPr>
            <p:cNvPr id="27671" name="矩形标注 40"/>
            <p:cNvSpPr/>
            <p:nvPr>
              <p:custDataLst>
                <p:tags r:id="rId3"/>
              </p:custDataLst>
            </p:nvPr>
          </p:nvSpPr>
          <p:spPr>
            <a:xfrm>
              <a:off x="270" y="2720"/>
              <a:ext cx="3853" cy="1280"/>
            </a:xfrm>
            <a:prstGeom prst="wedgeRectCallout">
              <a:avLst>
                <a:gd name="adj1" fmla="val -16230"/>
                <a:gd name="adj2" fmla="val 82265"/>
              </a:avLst>
            </a:prstGeom>
            <a:noFill/>
            <a:ln w="12700">
              <a:noFill/>
              <a:miter lim="800000"/>
            </a:ln>
          </p:spPr>
          <p:txBody>
            <a:bodyPr anchor="ctr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/>
              <a:r>
                <a:rPr lang="zh-CN" altLang="en-US" sz="240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英国资产阶级</a:t>
              </a:r>
              <a:endPara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lvl="0" algn="ctr"/>
              <a:r>
                <a:rPr lang="zh-CN" altLang="en-US" sz="240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革命</a:t>
              </a:r>
              <a:endPara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9" name="矩形标注 40"/>
            <p:cNvSpPr/>
            <p:nvPr>
              <p:custDataLst>
                <p:tags r:id="rId4"/>
              </p:custDataLst>
            </p:nvPr>
          </p:nvSpPr>
          <p:spPr>
            <a:xfrm>
              <a:off x="5094" y="2588"/>
              <a:ext cx="3870" cy="1280"/>
            </a:xfrm>
            <a:prstGeom prst="wedgeRectCallout">
              <a:avLst>
                <a:gd name="adj1" fmla="val -16230"/>
                <a:gd name="adj2" fmla="val 82265"/>
              </a:avLst>
            </a:prstGeom>
            <a:noFill/>
            <a:ln w="12700">
              <a:noFill/>
              <a:miter lim="800000"/>
            </a:ln>
          </p:spPr>
          <p:txBody>
            <a:bodyPr anchor="ctr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/>
              <a:r>
                <a:rPr lang="zh-CN" altLang="en-US" sz="240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英国</a:t>
              </a:r>
              <a:endPara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lvl="0" algn="ctr"/>
              <a:r>
                <a:rPr lang="zh-CN" altLang="en-US" sz="240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《权利法案》</a:t>
              </a:r>
              <a:endPara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0" name="矩形标注 40"/>
            <p:cNvSpPr/>
            <p:nvPr>
              <p:custDataLst>
                <p:tags r:id="rId5"/>
              </p:custDataLst>
            </p:nvPr>
          </p:nvSpPr>
          <p:spPr>
            <a:xfrm>
              <a:off x="9564" y="2755"/>
              <a:ext cx="4852" cy="1113"/>
            </a:xfrm>
            <a:prstGeom prst="wedgeRectCallout">
              <a:avLst>
                <a:gd name="adj1" fmla="val -662"/>
                <a:gd name="adj2" fmla="val 98966"/>
              </a:avLst>
            </a:prstGeom>
            <a:noFill/>
            <a:ln w="12700">
              <a:noFill/>
              <a:miter lim="800000"/>
            </a:ln>
          </p:spPr>
          <p:txBody>
            <a:bodyPr anchor="ctr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/>
              <a:r>
                <a:rPr lang="zh-CN" altLang="en-US" sz="240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出版</a:t>
              </a:r>
              <a:endPara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lvl="0" algn="ctr"/>
              <a:r>
                <a:rPr lang="zh-CN" altLang="en-US" sz="240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《论法的精神》</a:t>
              </a:r>
              <a:endPara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7675" name="矩形标注 44"/>
            <p:cNvSpPr/>
            <p:nvPr>
              <p:custDataLst>
                <p:tags r:id="rId6"/>
              </p:custDataLst>
            </p:nvPr>
          </p:nvSpPr>
          <p:spPr>
            <a:xfrm>
              <a:off x="15308" y="2705"/>
              <a:ext cx="3159" cy="1163"/>
            </a:xfrm>
            <a:prstGeom prst="wedgeRectCallout">
              <a:avLst>
                <a:gd name="adj1" fmla="val 9955"/>
                <a:gd name="adj2" fmla="val 88973"/>
              </a:avLst>
            </a:prstGeom>
            <a:noFill/>
            <a:ln w="12700">
              <a:noFill/>
              <a:miter lim="800000"/>
            </a:ln>
          </p:spPr>
          <p:txBody>
            <a:bodyPr anchor="ctr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/>
              <a:r>
                <a:rPr lang="zh-CN" altLang="en-US" sz="240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万能蒸汽机应用</a:t>
              </a:r>
              <a:endPara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7660" name="矩形标注 28"/>
            <p:cNvSpPr/>
            <p:nvPr>
              <p:custDataLst>
                <p:tags r:id="rId7"/>
              </p:custDataLst>
            </p:nvPr>
          </p:nvSpPr>
          <p:spPr>
            <a:xfrm>
              <a:off x="3749" y="4865"/>
              <a:ext cx="1637" cy="1071"/>
            </a:xfrm>
            <a:prstGeom prst="wedgeRectCallout">
              <a:avLst>
                <a:gd name="adj1" fmla="val -458"/>
                <a:gd name="adj2" fmla="val -114239"/>
              </a:avLst>
            </a:prstGeom>
            <a:noFill/>
            <a:ln w="12700">
              <a:noFill/>
              <a:miter lim="800000"/>
            </a:ln>
          </p:spPr>
          <p:txBody>
            <a:bodyPr anchor="ctr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/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</a:rPr>
                <a:t>清军入关</a:t>
              </a: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7662" name="矩形标注 30"/>
            <p:cNvSpPr/>
            <p:nvPr>
              <p:custDataLst>
                <p:tags r:id="rId8"/>
              </p:custDataLst>
            </p:nvPr>
          </p:nvSpPr>
          <p:spPr>
            <a:xfrm>
              <a:off x="5478" y="4813"/>
              <a:ext cx="3486" cy="1141"/>
            </a:xfrm>
            <a:prstGeom prst="wedgeRectCallout">
              <a:avLst>
                <a:gd name="adj1" fmla="val -2433"/>
                <a:gd name="adj2" fmla="val -95398"/>
              </a:avLst>
            </a:prstGeom>
            <a:noFill/>
            <a:ln w="12700">
              <a:noFill/>
              <a:miter lim="800000"/>
            </a:ln>
          </p:spPr>
          <p:txBody>
            <a:bodyPr anchor="ctr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/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</a:rPr>
                <a:t>签订</a:t>
              </a: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lvl="0" algn="ctr"/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</a:rPr>
                <a:t>《尼布楚条约》</a:t>
              </a: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7668" name="矩形标注 37"/>
            <p:cNvSpPr/>
            <p:nvPr>
              <p:custDataLst>
                <p:tags r:id="rId9"/>
              </p:custDataLst>
            </p:nvPr>
          </p:nvSpPr>
          <p:spPr>
            <a:xfrm>
              <a:off x="8800" y="4813"/>
              <a:ext cx="1912" cy="1123"/>
            </a:xfrm>
            <a:prstGeom prst="wedgeRectCallout">
              <a:avLst>
                <a:gd name="adj1" fmla="val -14801"/>
                <a:gd name="adj2" fmla="val -103250"/>
              </a:avLst>
            </a:prstGeom>
            <a:noFill/>
            <a:ln w="12700">
              <a:noFill/>
              <a:miter lim="800000"/>
            </a:ln>
          </p:spPr>
          <p:txBody>
            <a:bodyPr anchor="ctr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/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</a:rPr>
                <a:t>设立</a:t>
              </a: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lvl="0" algn="ctr"/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</a:rPr>
                <a:t>军机处</a:t>
              </a: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7669" name="矩形标注 38"/>
            <p:cNvSpPr/>
            <p:nvPr>
              <p:custDataLst>
                <p:tags r:id="rId10"/>
              </p:custDataLst>
            </p:nvPr>
          </p:nvSpPr>
          <p:spPr>
            <a:xfrm>
              <a:off x="12471" y="4557"/>
              <a:ext cx="4173" cy="1131"/>
            </a:xfrm>
            <a:prstGeom prst="wedgeRectCallout">
              <a:avLst>
                <a:gd name="adj1" fmla="val 19869"/>
                <a:gd name="adj2" fmla="val -114571"/>
              </a:avLst>
            </a:prstGeom>
            <a:noFill/>
            <a:ln w="12700">
              <a:noFill/>
              <a:miter lim="800000"/>
            </a:ln>
          </p:spPr>
          <p:txBody>
            <a:bodyPr anchor="ctr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/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“一口通商”</a:t>
              </a: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</p:grpSp>
      <p:graphicFrame>
        <p:nvGraphicFramePr>
          <p:cNvPr id="38914" name="表格 36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48310" y="3511550"/>
          <a:ext cx="11371580" cy="2971800"/>
        </p:xfrm>
        <a:graphic>
          <a:graphicData uri="http://schemas.openxmlformats.org/drawingml/2006/table">
            <a:tbl>
              <a:tblPr/>
              <a:tblGrid>
                <a:gridCol w="1713230"/>
                <a:gridCol w="4622800"/>
                <a:gridCol w="5035550"/>
              </a:tblGrid>
              <a:tr h="495300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5pPr>
                    </a:lstStyle>
                    <a:p>
                      <a:pPr marL="0" lvl="0" indent="0" algn="ctr" defTabSz="682625" eaLnBrk="1" hangingPunct="1"/>
                      <a:endParaRPr lang="zh-CN" altLang="en-US" sz="2800" b="0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68410" marR="68410" marT="34205" marB="34205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rgbClr val="DDD4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5pPr>
                    </a:lstStyle>
                    <a:p>
                      <a:pPr marL="0" lvl="0" indent="0" algn="ctr" defTabSz="682625" eaLnBrk="1" hangingPunct="1"/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 中国</a:t>
                      </a: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68410" marR="68410" marT="34205" marB="34205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rgbClr val="DDD4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5pPr>
                    </a:lstStyle>
                    <a:p>
                      <a:pPr marL="0" lvl="0" indent="0" algn="ctr" defTabSz="682625" eaLnBrk="1" hangingPunct="1"/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西方</a:t>
                      </a: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68410" marR="68410" marT="34205" marB="34205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rgbClr val="DDD4BD"/>
                    </a:solidFill>
                  </a:tcPr>
                </a:tc>
              </a:tr>
              <a:tr h="495300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5pPr>
                    </a:lstStyle>
                    <a:p>
                      <a:pPr marL="0" lvl="0" indent="0" algn="ctr" defTabSz="682625" eaLnBrk="1" hangingPunct="1"/>
                      <a:r>
                        <a:rPr lang="zh-CN" altLang="en-US" sz="2800" b="0">
                          <a:latin typeface="华文中宋" panose="02010600040101010101" charset="-122"/>
                          <a:ea typeface="华文中宋" panose="02010600040101010101" charset="-122"/>
                        </a:rPr>
                        <a:t>政治制度</a:t>
                      </a:r>
                      <a:endParaRPr lang="zh-CN" altLang="en-US" sz="2800" b="0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68410" marR="68410" marT="34205" marB="34205" anchor="ctr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rgbClr val="EAE1D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5pPr>
                    </a:lstStyle>
                    <a:p>
                      <a:pPr marL="0" lvl="0" indent="0" algn="ctr" defTabSz="682625" eaLnBrk="1" hangingPunct="1"/>
                      <a:endParaRPr lang="zh-CN" altLang="en-US" sz="2800" b="0">
                        <a:latin typeface="Calibri" panose="020F0502020204030204" charset="0"/>
                      </a:endParaRPr>
                    </a:p>
                  </a:txBody>
                  <a:tcPr marL="68410" marR="68410" marT="34205" marB="34205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5pPr>
                    </a:lstStyle>
                    <a:p>
                      <a:pPr marL="0" lvl="0" indent="0" algn="ctr" defTabSz="682625" eaLnBrk="1" hangingPunct="1"/>
                      <a:endParaRPr lang="zh-CN" altLang="en-US" sz="2800" b="0">
                        <a:latin typeface="Calibri" panose="020F0502020204030204" charset="0"/>
                      </a:endParaRPr>
                    </a:p>
                  </a:txBody>
                  <a:tcPr marL="68410" marR="68410" marT="34205" marB="34205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</a:tr>
              <a:tr h="495300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5pPr>
                    </a:lstStyle>
                    <a:p>
                      <a:pPr marL="0" lvl="0" indent="0" algn="ctr" defTabSz="682625" eaLnBrk="1" hangingPunct="1"/>
                      <a:r>
                        <a:rPr lang="zh-CN" altLang="en-US" sz="2800" b="0">
                          <a:latin typeface="华文中宋" panose="02010600040101010101" charset="-122"/>
                          <a:ea typeface="华文中宋" panose="02010600040101010101" charset="-122"/>
                        </a:rPr>
                        <a:t>经济发展</a:t>
                      </a:r>
                      <a:endParaRPr lang="zh-CN" altLang="en-US" sz="2800" b="0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68410" marR="68410" marT="34205" marB="34205" anchor="ctr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rgbClr val="EAE1D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5pPr>
                    </a:lstStyle>
                    <a:p>
                      <a:pPr marL="0" lvl="0" indent="0" algn="ctr" defTabSz="682625" eaLnBrk="1" hangingPunct="1"/>
                      <a:endParaRPr lang="zh-CN" altLang="en-US" sz="2800" b="0">
                        <a:latin typeface="Calibri" panose="020F0502020204030204" charset="0"/>
                      </a:endParaRPr>
                    </a:p>
                  </a:txBody>
                  <a:tcPr marL="68410" marR="68410" marT="34205" marB="34205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5pPr>
                    </a:lstStyle>
                    <a:p>
                      <a:pPr marL="0" lvl="0" indent="0" algn="ctr" defTabSz="682625" eaLnBrk="1" hangingPunct="1"/>
                      <a:endParaRPr lang="zh-CN" altLang="en-US" sz="2800" b="0">
                        <a:latin typeface="Calibri" panose="020F0502020204030204" charset="0"/>
                      </a:endParaRPr>
                    </a:p>
                  </a:txBody>
                  <a:tcPr marL="68410" marR="68410" marT="34205" marB="34205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</a:tr>
              <a:tr h="495300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5pPr>
                    </a:lstStyle>
                    <a:p>
                      <a:pPr marL="0" lvl="0" indent="0" algn="ctr" defTabSz="682625" eaLnBrk="1" hangingPunct="1"/>
                      <a:r>
                        <a:rPr lang="zh-CN" altLang="en-US" sz="2800" b="0">
                          <a:latin typeface="华文中宋" panose="02010600040101010101" charset="-122"/>
                          <a:ea typeface="华文中宋" panose="02010600040101010101" charset="-122"/>
                        </a:rPr>
                        <a:t>思想文化</a:t>
                      </a:r>
                      <a:endParaRPr lang="zh-CN" altLang="en-US" sz="2800" b="0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68410" marR="68410" marT="34205" marB="34205" anchor="ctr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rgbClr val="EAE1D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5pPr>
                    </a:lstStyle>
                    <a:p>
                      <a:pPr marL="0" lvl="0" indent="0" algn="ctr" defTabSz="682625" eaLnBrk="1" hangingPunct="1"/>
                      <a:endParaRPr lang="en-US" altLang="zh-CN" sz="2800" b="0">
                        <a:latin typeface="Calibri" panose="020F0502020204030204" charset="0"/>
                      </a:endParaRPr>
                    </a:p>
                  </a:txBody>
                  <a:tcPr marL="68410" marR="68410" marT="34205" marB="34205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5pPr>
                    </a:lstStyle>
                    <a:p>
                      <a:pPr marL="0" lvl="0" indent="0" algn="ctr" defTabSz="682625" eaLnBrk="1" hangingPunct="1"/>
                      <a:endParaRPr lang="zh-CN" altLang="en-US" sz="2800" b="0">
                        <a:latin typeface="Calibri" panose="020F0502020204030204" charset="0"/>
                      </a:endParaRPr>
                    </a:p>
                  </a:txBody>
                  <a:tcPr marL="68410" marR="68410" marT="34205" marB="34205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</a:tr>
              <a:tr h="495300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5pPr>
                    </a:lstStyle>
                    <a:p>
                      <a:pPr marL="0" lvl="0" indent="0" algn="ctr" defTabSz="682625" eaLnBrk="1" hangingPunct="1"/>
                      <a:r>
                        <a:rPr lang="zh-CN" altLang="en-US" sz="2800" b="0">
                          <a:latin typeface="华文中宋" panose="02010600040101010101" charset="-122"/>
                          <a:ea typeface="华文中宋" panose="02010600040101010101" charset="-122"/>
                        </a:rPr>
                        <a:t>对外政策</a:t>
                      </a:r>
                      <a:endParaRPr lang="zh-CN" altLang="en-US" sz="2800" b="0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68410" marR="68410" marT="34205" marB="34205" anchor="ctr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rgbClr val="EAE1D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5pPr>
                    </a:lstStyle>
                    <a:p>
                      <a:pPr marL="0" lvl="0" indent="0" algn="ctr" defTabSz="682625" eaLnBrk="1" hangingPunct="1"/>
                      <a:endParaRPr lang="zh-CN" altLang="en-US" sz="2800" b="0">
                        <a:latin typeface="Calibri" panose="020F0502020204030204" charset="0"/>
                      </a:endParaRPr>
                    </a:p>
                  </a:txBody>
                  <a:tcPr marL="68410" marR="68410" marT="34205" marB="34205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" pitchFamily="34" charset="0"/>
                        </a:defRPr>
                      </a:lvl5pPr>
                    </a:lstStyle>
                    <a:p>
                      <a:pPr marL="0" lvl="0" indent="0" algn="ctr" defTabSz="682625" eaLnBrk="1" hangingPunct="1"/>
                      <a:endParaRPr lang="zh-CN" altLang="en-US" sz="2800" b="0">
                        <a:latin typeface="Calibri" panose="020F0502020204030204" charset="0"/>
                      </a:endParaRPr>
                    </a:p>
                  </a:txBody>
                  <a:tcPr marL="68410" marR="68410" marT="34205" marB="34205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lvl="0" indent="0" algn="ctr" defTabSz="682625" eaLnBrk="1" hangingPunct="1">
                        <a:buNone/>
                      </a:pPr>
                      <a:r>
                        <a:rPr lang="zh-CN" altLang="en-US" sz="2800" b="0">
                          <a:latin typeface="华文中宋" panose="02010600040101010101" charset="-122"/>
                          <a:ea typeface="华文中宋" panose="02010600040101010101" charset="-122"/>
                        </a:rPr>
                        <a:t>综合</a:t>
                      </a:r>
                      <a:endParaRPr lang="zh-CN" altLang="en-US" sz="2800" b="0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68410" marR="68410" marT="34205" marB="34205" anchor="ctr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rgbClr val="EAE1D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682625" eaLnBrk="1" hangingPunct="1">
                        <a:buNone/>
                      </a:pPr>
                      <a:endParaRPr lang="zh-CN" altLang="en-US" sz="2800" b="0">
                        <a:latin typeface="Calibri" panose="020F0502020204030204" charset="0"/>
                      </a:endParaRPr>
                    </a:p>
                  </a:txBody>
                  <a:tcPr marL="68410" marR="68410" marT="34205" marB="34205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682625" eaLnBrk="1" hangingPunct="1">
                        <a:buNone/>
                      </a:pPr>
                      <a:endParaRPr lang="zh-CN" altLang="en-US" sz="2800" b="0">
                        <a:latin typeface="Calibri" panose="020F0502020204030204" charset="0"/>
                      </a:endParaRPr>
                    </a:p>
                  </a:txBody>
                  <a:tcPr marL="68410" marR="68410" marT="34205" marB="34205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8944" name="TextBox 14"/>
          <p:cNvSpPr txBox="1"/>
          <p:nvPr>
            <p:custDataLst>
              <p:tags r:id="rId12"/>
            </p:custDataLst>
          </p:nvPr>
        </p:nvSpPr>
        <p:spPr>
          <a:xfrm>
            <a:off x="3573463" y="4049395"/>
            <a:ext cx="2716212" cy="52197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5pPr>
          </a:lstStyle>
          <a:p>
            <a:pPr marL="0" marR="0" lvl="0" indent="0"/>
            <a:r>
              <a:rPr lang="zh-CN" altLang="en-US" sz="2800" spc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专制强化</a:t>
            </a:r>
            <a:endParaRPr lang="zh-CN" altLang="en-US" sz="2800" spc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8940" name="TextBox 13"/>
          <p:cNvSpPr txBox="1"/>
          <p:nvPr>
            <p:custDataLst>
              <p:tags r:id="rId13"/>
            </p:custDataLst>
          </p:nvPr>
        </p:nvSpPr>
        <p:spPr>
          <a:xfrm>
            <a:off x="8500745" y="4049078"/>
            <a:ext cx="2914650" cy="52197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5pPr>
          </a:lstStyle>
          <a:p>
            <a:pPr marL="0" marR="0" lvl="0" indent="0"/>
            <a:r>
              <a:rPr lang="zh-CN" altLang="en-US" sz="2800" spc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民主政治</a:t>
            </a:r>
            <a:endParaRPr lang="zh-CN" altLang="en-US" sz="2800" spc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8945" name="TextBox 16"/>
          <p:cNvSpPr txBox="1"/>
          <p:nvPr>
            <p:custDataLst>
              <p:tags r:id="rId14"/>
            </p:custDataLst>
          </p:nvPr>
        </p:nvSpPr>
        <p:spPr>
          <a:xfrm>
            <a:off x="2143125" y="4532630"/>
            <a:ext cx="497840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5pPr>
          </a:lstStyle>
          <a:p>
            <a:pPr marL="0" marR="0" lvl="0" indent="0"/>
            <a:r>
              <a:rPr lang="zh-CN" altLang="en-US" sz="2800" spc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自然经济占主导，财政困难</a:t>
            </a:r>
            <a:endParaRPr lang="zh-CN" altLang="en-US" sz="2800" spc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8941" name="TextBox 15"/>
          <p:cNvSpPr txBox="1"/>
          <p:nvPr>
            <p:custDataLst>
              <p:tags r:id="rId15"/>
            </p:custDataLst>
          </p:nvPr>
        </p:nvSpPr>
        <p:spPr>
          <a:xfrm>
            <a:off x="7021195" y="4532630"/>
            <a:ext cx="494728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5pPr>
          </a:lstStyle>
          <a:p>
            <a:pPr marL="0" marR="0" lvl="0" indent="0"/>
            <a:r>
              <a:rPr lang="zh-CN" altLang="en-US" sz="2800" spc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工业革命，资本主义经济发展</a:t>
            </a:r>
            <a:endParaRPr lang="zh-CN" altLang="en-US" sz="2800" spc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8946" name="TextBox 18"/>
          <p:cNvSpPr txBox="1"/>
          <p:nvPr>
            <p:custDataLst>
              <p:tags r:id="rId16"/>
            </p:custDataLst>
          </p:nvPr>
        </p:nvSpPr>
        <p:spPr>
          <a:xfrm>
            <a:off x="2618105" y="5054600"/>
            <a:ext cx="357759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5pPr>
          </a:lstStyle>
          <a:p>
            <a:pPr marL="0" marR="0" lvl="0" indent="0"/>
            <a:r>
              <a:rPr lang="zh-CN" altLang="en-US" sz="2800" spc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思想专制、愚昧自大</a:t>
            </a:r>
            <a:endParaRPr lang="zh-CN" altLang="en-US" sz="2800" spc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8942" name="TextBox 17"/>
          <p:cNvSpPr txBox="1"/>
          <p:nvPr>
            <p:custDataLst>
              <p:tags r:id="rId17"/>
            </p:custDataLst>
          </p:nvPr>
        </p:nvSpPr>
        <p:spPr>
          <a:xfrm>
            <a:off x="7649845" y="5054600"/>
            <a:ext cx="369062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5pPr>
          </a:lstStyle>
          <a:p>
            <a:pPr marL="0" marR="0" lvl="0" indent="0"/>
            <a:r>
              <a:rPr lang="zh-CN" altLang="en-US" sz="2800" spc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思想解放、科学理性</a:t>
            </a:r>
            <a:endParaRPr lang="zh-CN" altLang="en-US" sz="2800" spc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8947" name="TextBox 20"/>
          <p:cNvSpPr txBox="1"/>
          <p:nvPr>
            <p:custDataLst>
              <p:tags r:id="rId18"/>
            </p:custDataLst>
          </p:nvPr>
        </p:nvSpPr>
        <p:spPr>
          <a:xfrm>
            <a:off x="3633470" y="5520055"/>
            <a:ext cx="205930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5pPr>
          </a:lstStyle>
          <a:p>
            <a:pPr marL="0" marR="0" lvl="0" indent="0"/>
            <a:r>
              <a:rPr lang="zh-CN" altLang="en-US" sz="2800" spc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闭关锁国</a:t>
            </a:r>
            <a:endParaRPr lang="zh-CN" altLang="en-US" sz="2800" spc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8943" name="TextBox 19"/>
          <p:cNvSpPr txBox="1"/>
          <p:nvPr>
            <p:custDataLst>
              <p:tags r:id="rId19"/>
            </p:custDataLst>
          </p:nvPr>
        </p:nvSpPr>
        <p:spPr>
          <a:xfrm>
            <a:off x="8500745" y="5520055"/>
            <a:ext cx="184848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5pPr>
          </a:lstStyle>
          <a:p>
            <a:pPr marL="0" marR="0" lvl="0" indent="0"/>
            <a:r>
              <a:rPr lang="zh-CN" altLang="en-US" sz="2800" spc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殖民扩张</a:t>
            </a:r>
            <a:endParaRPr lang="zh-CN" altLang="en-US" sz="2800" spc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048594" name="Rectangle 41"/>
          <p:cNvSpPr/>
          <p:nvPr/>
        </p:nvSpPr>
        <p:spPr>
          <a:xfrm>
            <a:off x="2259965" y="6087745"/>
            <a:ext cx="4293870" cy="4356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宋体" panose="02010600030101010101" pitchFamily="2" charset="-122"/>
              </a:rPr>
              <a:t>封建统治落后，危机四伏</a:t>
            </a:r>
            <a:endParaRPr lang="zh-CN" altLang="en-US" sz="28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21" name="Rectangle 42"/>
          <p:cNvSpPr/>
          <p:nvPr/>
        </p:nvSpPr>
        <p:spPr>
          <a:xfrm>
            <a:off x="6922135" y="6059805"/>
            <a:ext cx="5049520" cy="4356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宋体" panose="02010600030101010101" pitchFamily="2" charset="-122"/>
              </a:rPr>
              <a:t>资本主义迅速崛起，先进强盛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宋体" panose="02010600030101010101" pitchFamily="2" charset="-122"/>
            </a:endParaRPr>
          </a:p>
        </p:txBody>
      </p:sp>
      <p:pic>
        <p:nvPicPr>
          <p:cNvPr id="108" name="图片 107"/>
          <p:cNvPicPr/>
          <p:nvPr/>
        </p:nvPicPr>
        <p:blipFill>
          <a:blip r:embed="rId20"/>
          <a:stretch>
            <a:fillRect/>
          </a:stretch>
        </p:blipFill>
        <p:spPr>
          <a:xfrm>
            <a:off x="9514840" y="505460"/>
            <a:ext cx="2059940" cy="6032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04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32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944" grpId="0"/>
      <p:bldP spid="38940" grpId="0"/>
      <p:bldP spid="38945" grpId="0"/>
      <p:bldP spid="38941" grpId="0"/>
      <p:bldP spid="38946" grpId="0"/>
      <p:bldP spid="38942" grpId="0"/>
      <p:bldP spid="38947" grpId="0"/>
      <p:bldP spid="38943" grpId="0"/>
      <p:bldP spid="1048594" grpId="8"/>
      <p:bldP spid="21" grpId="9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ttps://photo-static-api.fotomore.com/creative/vcg/400/new/VCG211360576675.jpg?uid=386&amp;timestamp=1718636271&amp;sign=bf24d5521fcf88fbd22698f1262233d9" descr="新中式水墨山水淡雅风格风景插画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8445" y="3052445"/>
            <a:ext cx="11684000" cy="4203065"/>
          </a:xfrm>
          <a:prstGeom prst="rect">
            <a:avLst/>
          </a:prstGeom>
        </p:spPr>
      </p:pic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204720" cy="480695"/>
          </a:xfrm>
          <a:prstGeom prst="roundRect">
            <a:avLst/>
          </a:prstGeom>
          <a:solidFill>
            <a:srgbClr val="A178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教材融合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3"/>
            </p:custDataLst>
          </p:nvPr>
        </p:nvGraphicFramePr>
        <p:xfrm>
          <a:off x="379095" y="890270"/>
          <a:ext cx="11441430" cy="3900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485"/>
                <a:gridCol w="9973945"/>
              </a:tblGrid>
              <a:tr h="5842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纲要上</a:t>
                      </a: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3710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选必一</a:t>
                      </a: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999615" y="90614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</a:t>
            </a:r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14</a:t>
            </a: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课：清朝前中期的鼎盛与危机</a:t>
            </a:r>
            <a:endParaRPr lang="zh-CN" altLang="en-US" sz="280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99615" y="1514475"/>
            <a:ext cx="994219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</a:t>
            </a:r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课： 中国古代政治制度的形成与发展  </a:t>
            </a:r>
            <a:endParaRPr lang="zh-CN" altLang="en-US" sz="280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</a:t>
            </a:r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5</a:t>
            </a: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课：中国古代官员的选拔与管理  </a:t>
            </a:r>
            <a:endParaRPr lang="zh-CN" altLang="en-US" sz="280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</a:t>
            </a:r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8</a:t>
            </a: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课： 中国古代的法治与教化  </a:t>
            </a:r>
            <a:endParaRPr lang="en-US" altLang="zh-CN" sz="280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</a:t>
            </a:r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11</a:t>
            </a: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课：中国古代的民族关系与对外交往 </a:t>
            </a:r>
            <a:endParaRPr lang="zh-CN" altLang="en-US" sz="280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</a:t>
            </a:r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17</a:t>
            </a: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课：中国古代的户籍制度与社会治理</a:t>
            </a:r>
            <a:r>
              <a: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endParaRPr lang="en-US" altLang="zh-CN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矩形 4"/>
          <p:cNvSpPr/>
          <p:nvPr>
            <p:custDataLst>
              <p:tags r:id="rId4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A1783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A1783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5840730" cy="480695"/>
          </a:xfrm>
          <a:prstGeom prst="roundRect">
            <a:avLst/>
          </a:prstGeom>
          <a:solidFill>
            <a:srgbClr val="A178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三、天朝之危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——</a:t>
            </a:r>
            <a:r>
              <a:rPr lang="zh-CN" altLang="en-US" sz="2800" b="1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统治危机的初显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3030" y="925195"/>
            <a:ext cx="43821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（二）外患</a:t>
            </a:r>
            <a:r>
              <a:rPr lang="en-US" altLang="zh-CN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——</a:t>
            </a:r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差距扩大</a:t>
            </a:r>
            <a:endParaRPr lang="zh-CN" altLang="en-US" sz="2800" b="1">
              <a:solidFill>
                <a:srgbClr val="A1783B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45770" y="1447165"/>
            <a:ext cx="3639185" cy="2320401"/>
            <a:chOff x="702" y="2155"/>
            <a:chExt cx="5731" cy="3779"/>
          </a:xfrm>
        </p:grpSpPr>
        <p:pic>
          <p:nvPicPr>
            <p:cNvPr id="12" name="图片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56" y="2155"/>
              <a:ext cx="5540" cy="375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" name="文本框 1"/>
            <p:cNvSpPr txBox="1"/>
            <p:nvPr>
              <p:custDataLst>
                <p:tags r:id="rId5"/>
              </p:custDataLst>
            </p:nvPr>
          </p:nvSpPr>
          <p:spPr>
            <a:xfrm>
              <a:off x="702" y="5184"/>
              <a:ext cx="5731" cy="750"/>
            </a:xfrm>
            <a:prstGeom prst="rect">
              <a:avLst/>
            </a:prstGeom>
            <a:solidFill>
              <a:schemeClr val="bg1">
                <a:alpha val="74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>
                  <a:latin typeface="华文仿宋" panose="02010600040101010101" charset="-122"/>
                  <a:ea typeface="华文仿宋" panose="02010600040101010101" charset="-122"/>
                  <a:cs typeface="华文仿宋" panose="02010600040101010101" charset="-122"/>
                  <a:sym typeface="+mn-ea"/>
                </a:rPr>
                <a:t>◎马戛尔尼使团访华  </a:t>
              </a:r>
              <a:endParaRPr lang="zh-CN" altLang="en-US" sz="2400" b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endParaRPr>
            </a:p>
          </p:txBody>
        </p:sp>
      </p:grp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4084955" y="1437005"/>
            <a:ext cx="7755890" cy="2320290"/>
          </a:xfrm>
          <a:prstGeom prst="rect">
            <a:avLst/>
          </a:prstGeom>
          <a:noFill/>
          <a:ln w="12700" cmpd="sng">
            <a:solidFill>
              <a:srgbClr val="CEB588"/>
            </a:solidFill>
            <a:prstDash val="dash"/>
          </a:ln>
        </p:spPr>
        <p:txBody>
          <a:bodyPr wrap="square" rtlCol="0" anchor="t">
            <a:noAutofit/>
          </a:bodyPr>
          <a:lstStyle/>
          <a:p>
            <a:pPr lvl="0" indent="0" algn="l">
              <a:lnSpc>
                <a:spcPct val="100000"/>
              </a:lnSpc>
              <a:buClrTx/>
              <a:buSzTx/>
              <a:buFont typeface="Wingdings" panose="05000000000000000000" charset="0"/>
              <a:buNone/>
            </a:pPr>
            <a:r>
              <a:rPr lang="zh-CN" altLang="en-US" sz="2800">
                <a:solidFill>
                  <a:schemeClr val="tx1"/>
                </a:solidFill>
                <a:effectLst/>
                <a:latin typeface="华文楷体" panose="02010600040101010101" charset="-122"/>
                <a:ea typeface="华文楷体" panose="02010600040101010101" charset="-122"/>
                <a:sym typeface="+mn-ea"/>
              </a:rPr>
              <a:t>材料</a:t>
            </a:r>
            <a:r>
              <a:rPr lang="en-US" altLang="zh-CN" sz="2800">
                <a:solidFill>
                  <a:schemeClr val="tx1"/>
                </a:solidFill>
                <a:effectLst/>
                <a:latin typeface="华文楷体" panose="02010600040101010101" charset="-122"/>
                <a:ea typeface="华文楷体" panose="02010600040101010101" charset="-122"/>
                <a:sym typeface="+mn-ea"/>
              </a:rPr>
              <a:t>1</a:t>
            </a:r>
            <a:r>
              <a:rPr lang="zh-CN" altLang="en-US" sz="2800">
                <a:solidFill>
                  <a:schemeClr val="tx1"/>
                </a:solidFill>
                <a:effectLst/>
                <a:latin typeface="华文楷体" panose="02010600040101010101" charset="-122"/>
                <a:ea typeface="华文楷体" panose="02010600040101010101" charset="-122"/>
                <a:sym typeface="+mn-ea"/>
              </a:rPr>
              <a:t>：</a:t>
            </a:r>
            <a:r>
              <a:rPr lang="en-US" altLang="zh-CN" sz="2800">
                <a:solidFill>
                  <a:schemeClr val="tx1"/>
                </a:solidFill>
                <a:effectLst/>
                <a:latin typeface="华文楷体" panose="02010600040101010101" charset="-122"/>
                <a:ea typeface="华文楷体" panose="02010600040101010101" charset="-122"/>
                <a:sym typeface="+mn-ea"/>
              </a:rPr>
              <a:t>“</a:t>
            </a:r>
            <a:r>
              <a:rPr lang="zh-CN" altLang="en-US" sz="2800">
                <a:solidFill>
                  <a:schemeClr val="tx1"/>
                </a:solidFill>
                <a:effectLst/>
                <a:latin typeface="华文楷体" panose="02010600040101010101" charset="-122"/>
                <a:ea typeface="华文楷体" panose="02010600040101010101" charset="-122"/>
                <a:sym typeface="+mn-ea"/>
              </a:rPr>
              <a:t>除了开拓市场我们别无所求，让我们忠实地与对手开展竞争吧。</a:t>
            </a:r>
            <a:r>
              <a:rPr lang="en-US" altLang="zh-CN" sz="2800">
                <a:solidFill>
                  <a:schemeClr val="tx1"/>
                </a:solidFill>
                <a:effectLst/>
                <a:latin typeface="华文楷体" panose="02010600040101010101" charset="-122"/>
                <a:ea typeface="华文楷体" panose="02010600040101010101" charset="-122"/>
                <a:sym typeface="+mn-ea"/>
              </a:rPr>
              <a:t>”</a:t>
            </a:r>
            <a:r>
              <a:rPr lang="zh-CN" altLang="en-US" sz="2800">
                <a:solidFill>
                  <a:schemeClr val="tx1"/>
                </a:solidFill>
                <a:effectLst/>
                <a:latin typeface="华文楷体" panose="02010600040101010101" charset="-122"/>
                <a:ea typeface="华文楷体" panose="02010600040101010101" charset="-122"/>
                <a:sym typeface="+mn-ea"/>
              </a:rPr>
              <a:t>在不引起中国人怀疑的条件下，使团应该什么都看看，并对中国的实力做出准确的估计。</a:t>
            </a:r>
            <a:endParaRPr lang="zh-CN" altLang="en-US" sz="2800">
              <a:solidFill>
                <a:schemeClr val="tx1"/>
              </a:solidFill>
              <a:effectLst/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  <a:p>
            <a:pPr lvl="0" indent="0" algn="l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chemeClr val="tx1"/>
                </a:solidFill>
                <a:effectLst/>
                <a:latin typeface="华文楷体" panose="02010600040101010101" charset="-122"/>
                <a:ea typeface="华文楷体" panose="02010600040101010101" charset="-122"/>
                <a:sym typeface="+mn-ea"/>
              </a:rPr>
              <a:t>——</a:t>
            </a:r>
            <a:r>
              <a:rPr lang="zh-CN" altLang="en-US" sz="2800">
                <a:solidFill>
                  <a:schemeClr val="tx1"/>
                </a:solidFill>
                <a:effectLst/>
                <a:latin typeface="华文楷体" panose="02010600040101010101" charset="-122"/>
                <a:ea typeface="华文楷体" panose="02010600040101010101" charset="-122"/>
                <a:sym typeface="+mn-ea"/>
              </a:rPr>
              <a:t>佩雷菲特《停滞的帝国</a:t>
            </a:r>
            <a:r>
              <a:rPr lang="en-US" altLang="zh-CN" sz="2800">
                <a:solidFill>
                  <a:schemeClr val="tx1"/>
                </a:solidFill>
                <a:effectLst/>
                <a:latin typeface="华文楷体" panose="02010600040101010101" charset="-122"/>
                <a:ea typeface="华文楷体" panose="02010600040101010101" charset="-122"/>
                <a:sym typeface="+mn-ea"/>
              </a:rPr>
              <a:t>——</a:t>
            </a:r>
            <a:r>
              <a:rPr lang="zh-CN" altLang="en-US" sz="2800">
                <a:solidFill>
                  <a:schemeClr val="tx1"/>
                </a:solidFill>
                <a:effectLst/>
                <a:latin typeface="华文楷体" panose="02010600040101010101" charset="-122"/>
                <a:ea typeface="华文楷体" panose="02010600040101010101" charset="-122"/>
                <a:sym typeface="+mn-ea"/>
              </a:rPr>
              <a:t>两个世界的撞击》</a:t>
            </a:r>
            <a:endParaRPr lang="zh-CN" altLang="en-US" sz="2800">
              <a:solidFill>
                <a:schemeClr val="tx1"/>
              </a:solidFill>
              <a:effectLst/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20482" name="文本框 8"/>
          <p:cNvSpPr txBox="1"/>
          <p:nvPr>
            <p:custDataLst>
              <p:tags r:id="rId7"/>
            </p:custDataLst>
          </p:nvPr>
        </p:nvSpPr>
        <p:spPr>
          <a:xfrm>
            <a:off x="4085590" y="4305300"/>
            <a:ext cx="7646670" cy="2099310"/>
          </a:xfrm>
          <a:prstGeom prst="rect">
            <a:avLst/>
          </a:prstGeom>
          <a:noFill/>
          <a:ln w="12700" cap="flat" cmpd="sng">
            <a:solidFill>
              <a:srgbClr val="CEB588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anchor="t">
            <a:noAutofit/>
          </a:bodyPr>
          <a:lstStyle/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材料</a:t>
            </a:r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：</a:t>
            </a:r>
            <a:endParaRPr lang="zh-CN" altLang="en-US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charset="0"/>
              <a:buChar char="l"/>
            </a:pP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顺治时期：颁布</a:t>
            </a:r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“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禁海令</a:t>
            </a:r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”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、</a:t>
            </a:r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“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迁海令</a:t>
            </a:r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”</a:t>
            </a:r>
            <a:endParaRPr lang="en-US" altLang="zh-CN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charset="0"/>
              <a:buChar char="l"/>
            </a:pP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康熙时期：四口通商</a:t>
            </a:r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——粤闽浙江</a:t>
            </a:r>
            <a:endParaRPr lang="en-US" altLang="zh-CN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charset="0"/>
              <a:buChar char="l"/>
            </a:pP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乾隆时期：一口通商、广州十三行</a:t>
            </a:r>
            <a:endParaRPr lang="zh-CN" altLang="en-US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en-US" altLang="zh-CN" b="1">
              <a:latin typeface="Calibri" panose="020F0502020204030204"/>
              <a:ea typeface="宋体" panose="02010600030101010101" pitchFamily="2" charset="-122"/>
            </a:endParaRPr>
          </a:p>
          <a:p>
            <a:endParaRPr lang="en-US" altLang="zh-CN" b="1"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45770" y="3935730"/>
            <a:ext cx="3586480" cy="2468880"/>
            <a:chOff x="702" y="6057"/>
            <a:chExt cx="5648" cy="3888"/>
          </a:xfrm>
        </p:grpSpPr>
        <p:pic>
          <p:nvPicPr>
            <p:cNvPr id="43013" name="图片 20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rcRect b="6931"/>
            <a:stretch>
              <a:fillRect/>
            </a:stretch>
          </p:blipFill>
          <p:spPr>
            <a:xfrm>
              <a:off x="757" y="6057"/>
              <a:ext cx="5539" cy="3888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  <a:effectLst>
              <a:outerShdw blurRad="50800" dist="38100" dir="2700000" algn="tl">
                <a:srgbClr val="000000">
                  <a:alpha val="39999"/>
                </a:srgbClr>
              </a:outerShdw>
            </a:effectLst>
          </p:spPr>
        </p:pic>
        <p:sp>
          <p:nvSpPr>
            <p:cNvPr id="43014" name="文本框 21"/>
            <p:cNvSpPr txBox="1"/>
            <p:nvPr>
              <p:custDataLst>
                <p:tags r:id="rId10"/>
              </p:custDataLst>
            </p:nvPr>
          </p:nvSpPr>
          <p:spPr>
            <a:xfrm>
              <a:off x="702" y="9220"/>
              <a:ext cx="5648" cy="725"/>
            </a:xfrm>
            <a:prstGeom prst="rect">
              <a:avLst/>
            </a:prstGeom>
            <a:solidFill>
              <a:schemeClr val="bg1">
                <a:alpha val="74000"/>
              </a:schemeClr>
            </a:solidFill>
            <a:ln>
              <a:solidFill>
                <a:srgbClr val="000000">
                  <a:alpha val="32157"/>
                </a:srgbClr>
              </a:solidFill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sym typeface="Helvetica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sym typeface="Helvetica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sym typeface="Helvetica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sym typeface="Helvetica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sym typeface="Helvetica" pitchFamily="34" charset="0"/>
                </a:defRPr>
              </a:lvl5pPr>
            </a:lstStyle>
            <a:p>
              <a:pPr marL="0" marR="0" lvl="0" indent="0" algn="ctr"/>
              <a:r>
                <a:rPr sz="2400">
                  <a:latin typeface="华文仿宋" panose="02010600040101010101" charset="-122"/>
                  <a:ea typeface="华文仿宋" panose="02010600040101010101" charset="-122"/>
                  <a:cs typeface="华文仿宋" panose="02010600040101010101" charset="-122"/>
                  <a:sym typeface="+mn-ea"/>
                </a:rPr>
                <a:t>◎</a:t>
              </a:r>
              <a:r>
                <a:rPr sz="2400" spc="0">
                  <a:solidFill>
                    <a:schemeClr val="tx1"/>
                  </a:solidFill>
                  <a:latin typeface="华文仿宋" panose="02010600040101010101" charset="-122"/>
                  <a:ea typeface="华文仿宋" panose="02010600040101010101" charset="-122"/>
                </a:rPr>
                <a:t>广州十三行</a:t>
              </a:r>
              <a:endParaRPr sz="2400" spc="0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476625" y="3722370"/>
            <a:ext cx="8363585" cy="48514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/>
          <a:p>
            <a:pPr indent="0" algn="ctr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sz="2800" b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西方要求扩大对华贸易，开拓中国市场</a:t>
            </a:r>
            <a:r>
              <a:rPr lang="zh-CN" sz="2800" b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（潜在威胁）</a:t>
            </a:r>
            <a:endParaRPr lang="zh-CN" altLang="en-US" sz="2800" b="1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003925" y="5944235"/>
            <a:ext cx="5836920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sz="2800" b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清朝实行闭关自守政策</a:t>
            </a:r>
            <a:r>
              <a:rPr lang="zh-CN" sz="2800" b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（应对措施）</a:t>
            </a:r>
            <a:endParaRPr lang="zh-CN" sz="2800" b="1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0482" grpId="0" bldLvl="0" animBg="1"/>
      <p:bldP spid="20482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A1783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5840730" cy="480695"/>
          </a:xfrm>
          <a:prstGeom prst="roundRect">
            <a:avLst/>
          </a:prstGeom>
          <a:solidFill>
            <a:srgbClr val="A178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三、天朝之危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——</a:t>
            </a:r>
            <a:r>
              <a:rPr lang="zh-CN" altLang="en-US" sz="2800" b="1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统治危机的初显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379095" y="899795"/>
            <a:ext cx="4216400" cy="521970"/>
          </a:xfrm>
          <a:prstGeom prst="rect">
            <a:avLst/>
          </a:prstGeom>
          <a:solidFill>
            <a:srgbClr val="AE9862"/>
          </a:solidFill>
        </p:spPr>
        <p:txBody>
          <a:bodyPr wrap="square" rtlCol="0" anchor="t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noProof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知识补充：闭关锁国政策</a:t>
            </a:r>
            <a:endParaRPr lang="en-US" altLang="en-US" sz="2800" b="1" noProof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25400" stA="30000" endPos="30000" dist="50800" dir="5400000" sy="-100000" algn="bl" rotWithShape="0"/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3825" y="1442720"/>
            <a:ext cx="2473960" cy="3709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1</a:t>
            </a:r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）含义：</a:t>
            </a:r>
            <a:endParaRPr lang="zh-CN" altLang="en-US" sz="2800" b="1">
              <a:solidFill>
                <a:srgbClr val="A1783B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>
              <a:lnSpc>
                <a:spcPct val="120000"/>
              </a:lnSpc>
            </a:pPr>
            <a:endParaRPr lang="zh-CN" altLang="en-US" sz="2800" b="1">
              <a:solidFill>
                <a:srgbClr val="A1783B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2</a:t>
            </a:r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）原因：</a:t>
            </a:r>
            <a:endParaRPr lang="zh-CN" altLang="en-US" sz="2800" b="1">
              <a:solidFill>
                <a:srgbClr val="A1783B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>
              <a:lnSpc>
                <a:spcPct val="120000"/>
              </a:lnSpc>
            </a:pPr>
            <a:endParaRPr lang="zh-CN" altLang="en-US" sz="2800" b="1">
              <a:solidFill>
                <a:srgbClr val="A1783B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>
              <a:lnSpc>
                <a:spcPct val="120000"/>
              </a:lnSpc>
            </a:pPr>
            <a:endParaRPr lang="zh-CN" altLang="en-US" sz="2800" b="1">
              <a:solidFill>
                <a:srgbClr val="A1783B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>
              <a:lnSpc>
                <a:spcPct val="120000"/>
              </a:lnSpc>
            </a:pPr>
            <a:endParaRPr lang="zh-CN" altLang="en-US" sz="2800" b="1">
              <a:solidFill>
                <a:srgbClr val="A1783B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3</a:t>
            </a:r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）影响：</a:t>
            </a:r>
            <a:endParaRPr lang="zh-CN" altLang="en-US" sz="2800" b="1">
              <a:solidFill>
                <a:srgbClr val="A1783B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40963" name="图片 6" descr="天朝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270115" y="1882140"/>
            <a:ext cx="4335780" cy="3745865"/>
          </a:xfrm>
          <a:prstGeom prst="rect">
            <a:avLst/>
          </a:prstGeom>
          <a:noFill/>
          <a:ln w="28575" cmpd="sng">
            <a:noFill/>
            <a:prstDash val="solid"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379095" y="1421765"/>
            <a:ext cx="11475720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en-US"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          </a:t>
            </a:r>
            <a:r>
              <a:rPr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封建政府</a:t>
            </a:r>
            <a:r>
              <a:rPr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禁止中国人出海贸易，严格限制外商</a:t>
            </a:r>
            <a:r>
              <a:rPr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来中国贸易的政策</a:t>
            </a:r>
            <a:r>
              <a:rPr lang="zh-CN"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endParaRPr lang="zh-CN" sz="2800" smtClean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9095" y="2934335"/>
            <a:ext cx="7227570" cy="164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>
              <a:lnSpc>
                <a:spcPct val="120000"/>
              </a:lnSpc>
            </a:pP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微软雅黑" panose="020B0503020204020204" charset="-122"/>
              </a:rPr>
              <a:t>经济：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微软雅黑" panose="020B0503020204020204" charset="-122"/>
              </a:rPr>
              <a:t>自给自足的自然经济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微软雅黑" panose="020B0503020204020204" charset="-122"/>
              </a:rPr>
              <a:t>（根本原因）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微软雅黑" panose="020B0503020204020204" charset="-122"/>
              </a:rPr>
              <a:t>；</a:t>
            </a:r>
            <a:endParaRPr lang="en-US" altLang="zh-CN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微软雅黑" panose="020B0503020204020204" charset="-122"/>
            </a:endParaRPr>
          </a:p>
          <a:p>
            <a:pPr marL="0" lvl="0" indent="0">
              <a:lnSpc>
                <a:spcPct val="120000"/>
              </a:lnSpc>
            </a:pP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政治：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对付沿海抗清斗争及西方的扩张；</a:t>
            </a:r>
            <a:endParaRPr lang="en-US" altLang="zh-CN" sz="2800">
              <a:latin typeface="华文中宋" panose="02010600040101010101" charset="-122"/>
              <a:ea typeface="华文中宋" panose="02010600040101010101" charset="-122"/>
            </a:endParaRPr>
          </a:p>
          <a:p>
            <a:pPr marL="0" lvl="0" indent="0">
              <a:lnSpc>
                <a:spcPct val="120000"/>
              </a:lnSpc>
            </a:pP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微软雅黑" panose="020B0503020204020204" charset="-122"/>
              </a:rPr>
              <a:t>思想：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微软雅黑" panose="020B0503020204020204" charset="-122"/>
              </a:rPr>
              <a:t>统治者天朝上国观念。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sym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79095" y="5073015"/>
            <a:ext cx="11563985" cy="164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>
              <a:lnSpc>
                <a:spcPct val="120000"/>
              </a:lnSpc>
            </a:pP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积极：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一定程度上维护了国家主权；</a:t>
            </a:r>
            <a:endParaRPr lang="en-US" altLang="zh-CN" sz="2800">
              <a:solidFill>
                <a:srgbClr val="6D4B38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marL="0" lvl="0" indent="0">
              <a:lnSpc>
                <a:spcPct val="120000"/>
              </a:lnSpc>
            </a:pPr>
            <a:r>
              <a:rPr lang="zh-CN" altLang="en-US" sz="2800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消极：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阻碍本国资本主义萌芽发展、中外经济文化交流和科技的发展，中国逐渐落后于世界的潮流。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8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A1783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5840730" cy="480695"/>
          </a:xfrm>
          <a:prstGeom prst="roundRect">
            <a:avLst/>
          </a:prstGeom>
          <a:solidFill>
            <a:srgbClr val="A178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三、天朝之危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——</a:t>
            </a:r>
            <a:r>
              <a:rPr lang="zh-CN" altLang="en-US" sz="2800" b="1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统治危机的初显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379095" y="899795"/>
            <a:ext cx="4216400" cy="521970"/>
          </a:xfrm>
          <a:prstGeom prst="rect">
            <a:avLst/>
          </a:prstGeom>
          <a:solidFill>
            <a:srgbClr val="AE9862"/>
          </a:solidFill>
        </p:spPr>
        <p:txBody>
          <a:bodyPr wrap="square" rtlCol="0" anchor="t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noProof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知识补充：闭关锁国政策</a:t>
            </a:r>
            <a:endParaRPr lang="en-US" altLang="en-US" sz="2800" b="1" noProof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25400" stA="30000" endPos="30000" dist="50800" dir="5400000" sy="-100000" algn="bl" rotWithShape="0"/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9095" y="2023745"/>
            <a:ext cx="11227435" cy="2675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①“海禁”政策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不禁止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外国人来华贸易，只是要求必须在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官方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的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主持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下进行，即所谓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“朝贡贸易”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，如郑和下西洋；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②“闭关锁国”政策既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禁止国人出海贸易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也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限制外商来华贸易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。“闭关锁国”政策不是禁绝对外贸易，而是严格限制对外贸易，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广州十三行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就是例证。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7810" y="1501775"/>
            <a:ext cx="88303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“海禁”政策与“闭关锁国”政策的不同：</a:t>
            </a:r>
            <a:endParaRPr lang="zh-CN" altLang="en-US" sz="2800" b="1">
              <a:solidFill>
                <a:srgbClr val="A1783B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88315" y="4887595"/>
            <a:ext cx="10786745" cy="521970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“海禁”和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闭关锁国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政策“是重农抑商政策对外关系上的体现。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11" grpId="0" animBg="1"/>
      <p:bldP spid="11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A1783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5840730" cy="480695"/>
          </a:xfrm>
          <a:prstGeom prst="roundRect">
            <a:avLst/>
          </a:prstGeom>
          <a:solidFill>
            <a:srgbClr val="A178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三、天朝之危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——</a:t>
            </a:r>
            <a:r>
              <a:rPr lang="zh-CN" altLang="en-US" sz="2800" b="1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统治危机的初显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379095" y="899795"/>
            <a:ext cx="6346190" cy="521970"/>
          </a:xfrm>
          <a:prstGeom prst="rect">
            <a:avLst/>
          </a:prstGeom>
          <a:solidFill>
            <a:srgbClr val="AE9862"/>
          </a:solidFill>
        </p:spPr>
        <p:txBody>
          <a:bodyPr wrap="square" rtlCol="0" anchor="t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noProof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总结提升：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仿宋" panose="02010609060101010101" pitchFamily="49" charset="-122"/>
                <a:sym typeface="+mn-ea"/>
              </a:rPr>
              <a:t>中国古代的对外交往的特点</a:t>
            </a:r>
            <a:endParaRPr lang="zh-CN" altLang="en-US" sz="2800" b="1" noProof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仿宋" panose="02010609060101010101" pitchFamily="49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9095" y="1501775"/>
            <a:ext cx="11451590" cy="4034155"/>
          </a:xfrm>
          <a:prstGeom prst="rect">
            <a:avLst/>
          </a:prstGeom>
          <a:noFill/>
          <a:ln w="12700" cmpd="sng">
            <a:solidFill>
              <a:srgbClr val="CDC0A9"/>
            </a:solidFill>
            <a:prstDash val="solid"/>
          </a:ln>
        </p:spPr>
        <p:txBody>
          <a:bodyPr wrap="square" rtlCol="0" anchor="t">
            <a:noAutofit/>
          </a:bodyPr>
          <a:lstStyle/>
          <a:p>
            <a:pPr marL="0" indent="0" algn="l" fontAlgn="auto">
              <a:lnSpc>
                <a:spcPts val="342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zh-CN" altLang="en-US" sz="2800" b="1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汉朝：丝绸之路、甘英出使大秦（罗马帝国）；光武帝赐倭国国王金印。</a:t>
            </a:r>
            <a:endParaRPr lang="zh-CN" altLang="en-US" sz="2800" b="1"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  <a:p>
            <a:pPr marL="0" indent="0" algn="l" fontAlgn="auto">
              <a:lnSpc>
                <a:spcPts val="342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zh-CN" altLang="en-US" sz="2800" b="1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隋朝：裴矩驻张掖掌管通商事务；常骏出航到赤土国。</a:t>
            </a:r>
            <a:endParaRPr lang="zh-CN" altLang="en-US" sz="2800" b="1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  <a:p>
            <a:pPr marL="0" indent="0" algn="l" fontAlgn="auto">
              <a:lnSpc>
                <a:spcPts val="342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zh-CN" altLang="en-US" sz="2800" b="1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唐朝：造纸术外传阿拉伯地区、海路交通活跃、日本派遣唐使。</a:t>
            </a:r>
            <a:endParaRPr lang="zh-CN" altLang="en-US" sz="2800" b="1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  <a:p>
            <a:pPr marL="0" indent="0" algn="l" fontAlgn="auto">
              <a:lnSpc>
                <a:spcPts val="342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zh-CN" altLang="en-US" sz="2800" b="1" spc="300">
                <a:latin typeface="仿宋" panose="02010609060101010101" pitchFamily="49" charset="-122"/>
                <a:ea typeface="仿宋" panose="02010609060101010101" pitchFamily="49" charset="-122"/>
                <a:cs typeface="+mj-cs"/>
                <a:sym typeface="+mn-ea"/>
              </a:rPr>
              <a:t>宋朝：</a:t>
            </a:r>
            <a:r>
              <a:rPr lang="zh-CN" altLang="en-US" sz="2800" b="1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海路发达、泉州重要的对外贸易港口</a:t>
            </a:r>
            <a:endParaRPr lang="zh-CN" altLang="en-US" sz="2800" b="1"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  <a:p>
            <a:pPr marL="0" indent="0" algn="l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zh-CN" altLang="en-US" sz="2800" b="1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元朝：马可波罗来华。</a:t>
            </a:r>
            <a:endParaRPr lang="zh-CN" altLang="en-US" sz="2800" b="1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  <a:p>
            <a:pPr marL="0" indent="0" algn="l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zh-CN" altLang="en-US" sz="2800" b="1" spc="300">
                <a:latin typeface="仿宋" panose="02010609060101010101" pitchFamily="49" charset="-122"/>
                <a:ea typeface="仿宋" panose="02010609060101010101" pitchFamily="49" charset="-122"/>
                <a:cs typeface="+mj-cs"/>
                <a:sym typeface="+mn-ea"/>
              </a:rPr>
              <a:t>明朝：</a:t>
            </a:r>
            <a:r>
              <a:rPr lang="zh-CN" altLang="en-US" sz="2800" b="1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郑和下西洋、海禁</a:t>
            </a:r>
            <a:endParaRPr lang="zh-CN" altLang="en-US" sz="2800" b="1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 algn="l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zh-CN" altLang="en-US" sz="2800" b="1" spc="300">
                <a:latin typeface="仿宋" panose="02010609060101010101" pitchFamily="49" charset="-122"/>
                <a:ea typeface="仿宋" panose="02010609060101010101" pitchFamily="49" charset="-122"/>
                <a:cs typeface="+mj-cs"/>
                <a:sym typeface="+mn-ea"/>
              </a:rPr>
              <a:t>清朝：</a:t>
            </a:r>
            <a:r>
              <a:rPr lang="zh-CN" altLang="en-US" sz="2800" b="1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签订</a:t>
            </a:r>
            <a:r>
              <a:rPr lang="en-US" altLang="zh-CN" sz="2800" b="1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《</a:t>
            </a:r>
            <a:r>
              <a:rPr lang="zh-CN" altLang="en-US" sz="2800" b="1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尼布楚条约</a:t>
            </a:r>
            <a:r>
              <a:rPr lang="en-US" altLang="zh-CN" sz="2800" b="1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》</a:t>
            </a:r>
            <a:r>
              <a:rPr lang="zh-CN" altLang="en-US" sz="2800" b="1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、马戛尔尼使团来华、朝贡体系受冲击，转向闭关锁国。</a:t>
            </a:r>
            <a:endParaRPr lang="zh-CN" altLang="en-US" sz="2800" b="1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  <a:p>
            <a:pPr marL="0" indent="0" algn="l" fontAlgn="auto">
              <a:lnSpc>
                <a:spcPts val="3420"/>
              </a:lnSpc>
              <a:spcBef>
                <a:spcPct val="0"/>
              </a:spcBef>
              <a:spcAft>
                <a:spcPct val="0"/>
              </a:spcAft>
              <a:buSzTx/>
            </a:pPr>
            <a:endParaRPr lang="zh-CN" altLang="en-US" sz="2800" b="1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79095" y="1905635"/>
            <a:ext cx="3956685" cy="521970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800" b="1" kern="1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sym typeface="+mn-ea"/>
              </a:rPr>
              <a:t>①主要以和平交往为主</a:t>
            </a:r>
            <a:endParaRPr lang="zh-CN" altLang="en-US" sz="2800" b="1" kern="10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79095" y="2732405"/>
            <a:ext cx="8049895" cy="521970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800" b="1" kern="1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sym typeface="+mn-ea"/>
              </a:rPr>
              <a:t>②交往通道海陆并行，由陆路为主转向海路为主</a:t>
            </a:r>
            <a:endParaRPr lang="zh-CN" altLang="en-US" sz="2800" b="1" kern="10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9095" y="3608070"/>
            <a:ext cx="6852920" cy="521970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t">
            <a:spAutoFit/>
          </a:bodyPr>
          <a:lstStyle/>
          <a:p>
            <a:pPr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None/>
              <a:defRPr/>
            </a:pPr>
            <a:r>
              <a:rPr lang="zh-CN" altLang="en-US" sz="2800" b="1" kern="1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sym typeface="+mn-ea"/>
              </a:rPr>
              <a:t>③在交往过程中对外贸易与文化交流并举</a:t>
            </a:r>
            <a:endParaRPr lang="zh-CN" altLang="en-US" sz="2800" b="1" kern="10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79095" y="4519295"/>
            <a:ext cx="4406900" cy="521970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t">
            <a:spAutoFit/>
          </a:bodyPr>
          <a:lstStyle/>
          <a:p>
            <a:pPr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None/>
              <a:defRPr/>
            </a:pPr>
            <a:r>
              <a:rPr lang="zh-CN" altLang="en-US" sz="2800" b="1" kern="1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sym typeface="+mn-ea"/>
              </a:rPr>
              <a:t>④由开放逐渐走向封闭</a:t>
            </a:r>
            <a:endParaRPr lang="zh-CN" altLang="en-US" sz="2800" b="1" kern="10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A1783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1940560" cy="480695"/>
          </a:xfrm>
          <a:prstGeom prst="roundRect">
            <a:avLst/>
          </a:prstGeom>
          <a:solidFill>
            <a:srgbClr val="A178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当堂检测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00" name="文本框 99"/>
          <p:cNvSpPr txBox="1"/>
          <p:nvPr>
            <p:custDataLst>
              <p:tags r:id="rId3"/>
            </p:custDataLst>
          </p:nvPr>
        </p:nvSpPr>
        <p:spPr>
          <a:xfrm>
            <a:off x="261670" y="910472"/>
            <a:ext cx="11514348" cy="5396365"/>
          </a:xfrm>
          <a:prstGeom prst="rect">
            <a:avLst/>
          </a:prstGeom>
          <a:noFill/>
          <a:ln w="12700" cmpd="sng">
            <a:noFill/>
            <a:prstDash val="dash"/>
          </a:ln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buClrTx/>
              <a:buSzTx/>
              <a:buFontTx/>
            </a:pPr>
            <a:r>
              <a:rPr lang="en-US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（2021·海南高考·6）</a:t>
            </a: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表1反映了（　　）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>
              <a:lnSpc>
                <a:spcPct val="120000"/>
              </a:lnSpc>
              <a:buClrTx/>
              <a:buSzTx/>
              <a:buFontTx/>
            </a:pP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表1  清代前期主要财政岁入一览表  单位：万两（银）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ctr">
              <a:lnSpc>
                <a:spcPct val="120000"/>
              </a:lnSpc>
              <a:buClrTx/>
              <a:buSzTx/>
              <a:buFontTx/>
            </a:pP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ctr">
              <a:lnSpc>
                <a:spcPct val="120000"/>
              </a:lnSpc>
              <a:buClrTx/>
              <a:buSzTx/>
              <a:buFontTx/>
            </a:pP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ctr">
              <a:lnSpc>
                <a:spcPct val="120000"/>
              </a:lnSpc>
              <a:buClrTx/>
              <a:buSzTx/>
              <a:buFontTx/>
            </a:pP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ctr">
              <a:lnSpc>
                <a:spcPct val="120000"/>
              </a:lnSpc>
              <a:buClrTx/>
              <a:buSzTx/>
              <a:buFontTx/>
            </a:pP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ctr">
              <a:lnSpc>
                <a:spcPct val="120000"/>
              </a:lnSpc>
              <a:buClrTx/>
              <a:buSzTx/>
              <a:buFontTx/>
            </a:pP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ctr">
              <a:lnSpc>
                <a:spcPct val="120000"/>
              </a:lnSpc>
              <a:buClrTx/>
              <a:buSzTx/>
              <a:buFontTx/>
            </a:pP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ctr">
              <a:lnSpc>
                <a:spcPct val="120000"/>
              </a:lnSpc>
              <a:buClrTx/>
              <a:buSzTx/>
              <a:buFontTx/>
            </a:pP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>
              <a:lnSpc>
                <a:spcPct val="120000"/>
              </a:lnSpc>
              <a:buClrTx/>
              <a:buSzTx/>
              <a:buFontTx/>
            </a:pP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A．繁荣背后潜藏危机     </a:t>
            </a:r>
            <a:r>
              <a:rPr 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</a:t>
            </a: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B．近代前夜发展停滞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>
              <a:lnSpc>
                <a:spcPct val="120000"/>
              </a:lnSpc>
              <a:buClrTx/>
              <a:buSzTx/>
              <a:buFontTx/>
            </a:pP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C．资本主义萌芽出现      </a:t>
            </a:r>
            <a:r>
              <a:rPr 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</a:t>
            </a: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D．土地兼并程度加深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ctr">
              <a:lnSpc>
                <a:spcPct val="120000"/>
              </a:lnSpc>
              <a:buClrTx/>
              <a:buSzTx/>
              <a:buFontTx/>
            </a:pP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379095" y="1985010"/>
          <a:ext cx="11286490" cy="2759075"/>
        </p:xfrm>
        <a:graphic>
          <a:graphicData uri="http://schemas.openxmlformats.org/drawingml/2006/table">
            <a:tbl>
              <a:tblPr/>
              <a:tblGrid>
                <a:gridCol w="2196465"/>
                <a:gridCol w="963295"/>
                <a:gridCol w="1195705"/>
                <a:gridCol w="1044575"/>
                <a:gridCol w="982345"/>
                <a:gridCol w="1043940"/>
                <a:gridCol w="963295"/>
                <a:gridCol w="1044575"/>
                <a:gridCol w="961390"/>
                <a:gridCol w="890905"/>
              </a:tblGrid>
              <a:tr h="4495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5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_GB2312" charset="0"/>
                        </a:rPr>
                        <a:t>年代</a:t>
                      </a:r>
                      <a:endParaRPr lang="en-US" altLang="en-US" sz="1805" b="1">
                        <a:latin typeface="宋体" panose="02010600030101010101" pitchFamily="2" charset="-122"/>
                        <a:ea typeface="宋体" panose="02010600030101010101" pitchFamily="2" charset="-122"/>
                        <a:cs typeface="楷体_GB2312" charset="0"/>
                      </a:endParaRPr>
                    </a:p>
                  </a:txBody>
                  <a:tcPr marL="56868" marR="5686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5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_GB2312" charset="0"/>
                        </a:rPr>
                        <a:t>总额</a:t>
                      </a:r>
                      <a:endParaRPr lang="en-US" altLang="en-US" sz="1805" b="1">
                        <a:latin typeface="宋体" panose="02010600030101010101" pitchFamily="2" charset="-122"/>
                        <a:ea typeface="宋体" panose="02010600030101010101" pitchFamily="2" charset="-122"/>
                        <a:cs typeface="楷体_GB2312" charset="0"/>
                      </a:endParaRPr>
                    </a:p>
                  </a:txBody>
                  <a:tcPr marL="56868" marR="56868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5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_GB2312" charset="0"/>
                        </a:rPr>
                        <a:t>地丁银</a:t>
                      </a:r>
                      <a:endParaRPr lang="en-US" altLang="en-US" sz="1805" b="1">
                        <a:latin typeface="宋体" panose="02010600030101010101" pitchFamily="2" charset="-122"/>
                        <a:ea typeface="宋体" panose="02010600030101010101" pitchFamily="2" charset="-122"/>
                        <a:cs typeface="楷体_GB2312" charset="0"/>
                      </a:endParaRPr>
                    </a:p>
                  </a:txBody>
                  <a:tcPr marL="56868" marR="56868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5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_GB2312" charset="0"/>
                        </a:rPr>
                        <a:t>%</a:t>
                      </a:r>
                      <a:endParaRPr lang="en-US" altLang="en-US" sz="1805" b="1">
                        <a:latin typeface="宋体" panose="02010600030101010101" pitchFamily="2" charset="-122"/>
                        <a:ea typeface="宋体" panose="02010600030101010101" pitchFamily="2" charset="-122"/>
                        <a:cs typeface="楷体_GB2312" charset="0"/>
                      </a:endParaRPr>
                    </a:p>
                  </a:txBody>
                  <a:tcPr marL="56868" marR="56868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5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_GB2312" charset="0"/>
                        </a:rPr>
                        <a:t>盐课</a:t>
                      </a:r>
                      <a:endParaRPr lang="en-US" altLang="en-US" sz="1805" b="1">
                        <a:latin typeface="宋体" panose="02010600030101010101" pitchFamily="2" charset="-122"/>
                        <a:ea typeface="宋体" panose="02010600030101010101" pitchFamily="2" charset="-122"/>
                        <a:cs typeface="楷体_GB2312" charset="0"/>
                      </a:endParaRPr>
                    </a:p>
                  </a:txBody>
                  <a:tcPr marL="56868" marR="56868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5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_GB2312" charset="0"/>
                        </a:rPr>
                        <a:t>%</a:t>
                      </a:r>
                      <a:endParaRPr lang="en-US" altLang="en-US" sz="1805" b="1">
                        <a:latin typeface="宋体" panose="02010600030101010101" pitchFamily="2" charset="-122"/>
                        <a:ea typeface="宋体" panose="02010600030101010101" pitchFamily="2" charset="-122"/>
                        <a:cs typeface="楷体_GB2312" charset="0"/>
                      </a:endParaRPr>
                    </a:p>
                  </a:txBody>
                  <a:tcPr marL="56868" marR="56868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5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_GB2312" charset="0"/>
                        </a:rPr>
                        <a:t>关税</a:t>
                      </a:r>
                      <a:endParaRPr lang="en-US" altLang="en-US" sz="1805" b="1">
                        <a:latin typeface="宋体" panose="02010600030101010101" pitchFamily="2" charset="-122"/>
                        <a:ea typeface="宋体" panose="02010600030101010101" pitchFamily="2" charset="-122"/>
                        <a:cs typeface="楷体_GB2312" charset="0"/>
                      </a:endParaRPr>
                    </a:p>
                  </a:txBody>
                  <a:tcPr marL="56868" marR="56868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5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_GB2312" charset="0"/>
                        </a:rPr>
                        <a:t>%</a:t>
                      </a:r>
                      <a:endParaRPr lang="en-US" altLang="en-US" sz="1805" b="1">
                        <a:latin typeface="宋体" panose="02010600030101010101" pitchFamily="2" charset="-122"/>
                        <a:ea typeface="宋体" panose="02010600030101010101" pitchFamily="2" charset="-122"/>
                        <a:cs typeface="楷体_GB2312" charset="0"/>
                      </a:endParaRPr>
                    </a:p>
                  </a:txBody>
                  <a:tcPr marL="56868" marR="56868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5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_GB2312" charset="0"/>
                        </a:rPr>
                        <a:t>杂赋</a:t>
                      </a:r>
                      <a:endParaRPr lang="en-US" altLang="en-US" sz="1805" b="1">
                        <a:latin typeface="宋体" panose="02010600030101010101" pitchFamily="2" charset="-122"/>
                        <a:ea typeface="宋体" panose="02010600030101010101" pitchFamily="2" charset="-122"/>
                        <a:cs typeface="楷体_GB2312" charset="0"/>
                      </a:endParaRPr>
                    </a:p>
                  </a:txBody>
                  <a:tcPr marL="56868" marR="56868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5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_GB2312" charset="0"/>
                        </a:rPr>
                        <a:t>%</a:t>
                      </a:r>
                      <a:endParaRPr lang="en-US" altLang="en-US" sz="1805" b="1">
                        <a:latin typeface="宋体" panose="02010600030101010101" pitchFamily="2" charset="-122"/>
                        <a:ea typeface="宋体" panose="02010600030101010101" pitchFamily="2" charset="-122"/>
                        <a:cs typeface="楷体_GB2312" charset="0"/>
                      </a:endParaRPr>
                    </a:p>
                  </a:txBody>
                  <a:tcPr marL="56868" marR="56868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5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1685年</a:t>
                      </a:r>
                      <a:endParaRPr lang="en-US" sz="1805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805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（康熙二十四年）</a:t>
                      </a:r>
                      <a:endParaRPr lang="en-US" altLang="en-US" sz="1805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6868" marR="5686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5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_GB2312" charset="0"/>
                        </a:rPr>
                        <a:t>3424</a:t>
                      </a:r>
                      <a:endParaRPr lang="en-US" altLang="en-US" sz="1805" b="1">
                        <a:latin typeface="宋体" panose="02010600030101010101" pitchFamily="2" charset="-122"/>
                        <a:ea typeface="宋体" panose="02010600030101010101" pitchFamily="2" charset="-122"/>
                        <a:cs typeface="楷体_GB2312" charset="0"/>
                      </a:endParaRPr>
                    </a:p>
                  </a:txBody>
                  <a:tcPr marL="56868" marR="56868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5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_GB2312" charset="0"/>
                        </a:rPr>
                        <a:t>2823</a:t>
                      </a:r>
                      <a:endParaRPr lang="en-US" altLang="en-US" sz="1805" b="1">
                        <a:latin typeface="宋体" panose="02010600030101010101" pitchFamily="2" charset="-122"/>
                        <a:ea typeface="宋体" panose="02010600030101010101" pitchFamily="2" charset="-122"/>
                        <a:cs typeface="楷体_GB2312" charset="0"/>
                      </a:endParaRPr>
                    </a:p>
                  </a:txBody>
                  <a:tcPr marL="56868" marR="56868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5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_GB2312" charset="0"/>
                        </a:rPr>
                        <a:t>82.4</a:t>
                      </a:r>
                      <a:endParaRPr lang="en-US" altLang="en-US" sz="1805" b="1">
                        <a:latin typeface="宋体" panose="02010600030101010101" pitchFamily="2" charset="-122"/>
                        <a:ea typeface="宋体" panose="02010600030101010101" pitchFamily="2" charset="-122"/>
                        <a:cs typeface="楷体_GB2312" charset="0"/>
                      </a:endParaRPr>
                    </a:p>
                  </a:txBody>
                  <a:tcPr marL="56868" marR="56868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5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_GB2312" charset="0"/>
                        </a:rPr>
                        <a:t>388</a:t>
                      </a:r>
                      <a:endParaRPr lang="en-US" altLang="en-US" sz="1805" b="1">
                        <a:latin typeface="宋体" panose="02010600030101010101" pitchFamily="2" charset="-122"/>
                        <a:ea typeface="宋体" panose="02010600030101010101" pitchFamily="2" charset="-122"/>
                        <a:cs typeface="楷体_GB2312" charset="0"/>
                      </a:endParaRPr>
                    </a:p>
                  </a:txBody>
                  <a:tcPr marL="56868" marR="56868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5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_GB2312" charset="0"/>
                        </a:rPr>
                        <a:t>11.3</a:t>
                      </a:r>
                      <a:endParaRPr lang="en-US" altLang="en-US" sz="1805" b="1">
                        <a:latin typeface="宋体" panose="02010600030101010101" pitchFamily="2" charset="-122"/>
                        <a:ea typeface="宋体" panose="02010600030101010101" pitchFamily="2" charset="-122"/>
                        <a:cs typeface="楷体_GB2312" charset="0"/>
                      </a:endParaRPr>
                    </a:p>
                  </a:txBody>
                  <a:tcPr marL="56868" marR="56868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5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_GB2312" charset="0"/>
                        </a:rPr>
                        <a:t>122</a:t>
                      </a:r>
                      <a:endParaRPr lang="en-US" altLang="en-US" sz="1805" b="1">
                        <a:latin typeface="宋体" panose="02010600030101010101" pitchFamily="2" charset="-122"/>
                        <a:ea typeface="宋体" panose="02010600030101010101" pitchFamily="2" charset="-122"/>
                        <a:cs typeface="楷体_GB2312" charset="0"/>
                      </a:endParaRPr>
                    </a:p>
                  </a:txBody>
                  <a:tcPr marL="56868" marR="56868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5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_GB2312" charset="0"/>
                        </a:rPr>
                        <a:t>3.6</a:t>
                      </a:r>
                      <a:endParaRPr lang="en-US" altLang="en-US" sz="1805" b="1">
                        <a:latin typeface="宋体" panose="02010600030101010101" pitchFamily="2" charset="-122"/>
                        <a:ea typeface="宋体" panose="02010600030101010101" pitchFamily="2" charset="-122"/>
                        <a:cs typeface="楷体_GB2312" charset="0"/>
                      </a:endParaRPr>
                    </a:p>
                  </a:txBody>
                  <a:tcPr marL="56868" marR="56868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5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_GB2312" charset="0"/>
                        </a:rPr>
                        <a:t>91</a:t>
                      </a:r>
                      <a:endParaRPr lang="en-US" altLang="en-US" sz="1805" b="1">
                        <a:latin typeface="宋体" panose="02010600030101010101" pitchFamily="2" charset="-122"/>
                        <a:ea typeface="宋体" panose="02010600030101010101" pitchFamily="2" charset="-122"/>
                        <a:cs typeface="楷体_GB2312" charset="0"/>
                      </a:endParaRPr>
                    </a:p>
                  </a:txBody>
                  <a:tcPr marL="56868" marR="56868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5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_GB2312" charset="0"/>
                        </a:rPr>
                        <a:t>2.7</a:t>
                      </a:r>
                      <a:endParaRPr lang="en-US" altLang="en-US" sz="1805" b="1">
                        <a:latin typeface="宋体" panose="02010600030101010101" pitchFamily="2" charset="-122"/>
                        <a:ea typeface="宋体" panose="02010600030101010101" pitchFamily="2" charset="-122"/>
                        <a:cs typeface="楷体_GB2312" charset="0"/>
                      </a:endParaRPr>
                    </a:p>
                  </a:txBody>
                  <a:tcPr marL="56868" marR="56868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30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5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1724年（雍正二年）</a:t>
                      </a:r>
                      <a:endParaRPr lang="en-US" altLang="en-US" sz="1805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6868" marR="5686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5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_GB2312" charset="0"/>
                        </a:rPr>
                        <a:t>3649</a:t>
                      </a:r>
                      <a:endParaRPr lang="en-US" altLang="en-US" sz="1805" b="1">
                        <a:latin typeface="宋体" panose="02010600030101010101" pitchFamily="2" charset="-122"/>
                        <a:ea typeface="宋体" panose="02010600030101010101" pitchFamily="2" charset="-122"/>
                        <a:cs typeface="楷体_GB2312" charset="0"/>
                      </a:endParaRPr>
                    </a:p>
                  </a:txBody>
                  <a:tcPr marL="56868" marR="56868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5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_GB2312" charset="0"/>
                        </a:rPr>
                        <a:t>3028</a:t>
                      </a:r>
                      <a:endParaRPr lang="en-US" altLang="en-US" sz="1805" b="1">
                        <a:latin typeface="宋体" panose="02010600030101010101" pitchFamily="2" charset="-122"/>
                        <a:ea typeface="宋体" panose="02010600030101010101" pitchFamily="2" charset="-122"/>
                        <a:cs typeface="楷体_GB2312" charset="0"/>
                      </a:endParaRPr>
                    </a:p>
                  </a:txBody>
                  <a:tcPr marL="56868" marR="56868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5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_GB2312" charset="0"/>
                        </a:rPr>
                        <a:t>83.0</a:t>
                      </a:r>
                      <a:endParaRPr lang="en-US" altLang="en-US" sz="1805" b="1">
                        <a:latin typeface="宋体" panose="02010600030101010101" pitchFamily="2" charset="-122"/>
                        <a:ea typeface="宋体" panose="02010600030101010101" pitchFamily="2" charset="-122"/>
                        <a:cs typeface="楷体_GB2312" charset="0"/>
                      </a:endParaRPr>
                    </a:p>
                  </a:txBody>
                  <a:tcPr marL="56868" marR="56868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5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_GB2312" charset="0"/>
                        </a:rPr>
                        <a:t>387</a:t>
                      </a:r>
                      <a:endParaRPr lang="en-US" altLang="en-US" sz="1805" b="1">
                        <a:latin typeface="宋体" panose="02010600030101010101" pitchFamily="2" charset="-122"/>
                        <a:ea typeface="宋体" panose="02010600030101010101" pitchFamily="2" charset="-122"/>
                        <a:cs typeface="楷体_GB2312" charset="0"/>
                      </a:endParaRPr>
                    </a:p>
                  </a:txBody>
                  <a:tcPr marL="56868" marR="56868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5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_GB2312" charset="0"/>
                        </a:rPr>
                        <a:t>10.6</a:t>
                      </a:r>
                      <a:endParaRPr lang="en-US" altLang="en-US" sz="1805" b="1">
                        <a:latin typeface="宋体" panose="02010600030101010101" pitchFamily="2" charset="-122"/>
                        <a:ea typeface="宋体" panose="02010600030101010101" pitchFamily="2" charset="-122"/>
                        <a:cs typeface="楷体_GB2312" charset="0"/>
                      </a:endParaRPr>
                    </a:p>
                  </a:txBody>
                  <a:tcPr marL="56868" marR="56868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5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_GB2312" charset="0"/>
                        </a:rPr>
                        <a:t>135</a:t>
                      </a:r>
                      <a:endParaRPr lang="en-US" altLang="en-US" sz="1805" b="1">
                        <a:latin typeface="宋体" panose="02010600030101010101" pitchFamily="2" charset="-122"/>
                        <a:ea typeface="宋体" panose="02010600030101010101" pitchFamily="2" charset="-122"/>
                        <a:cs typeface="楷体_GB2312" charset="0"/>
                      </a:endParaRPr>
                    </a:p>
                  </a:txBody>
                  <a:tcPr marL="56868" marR="56868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5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_GB2312" charset="0"/>
                        </a:rPr>
                        <a:t>3.7</a:t>
                      </a:r>
                      <a:endParaRPr lang="en-US" altLang="en-US" sz="1805" b="1">
                        <a:latin typeface="宋体" panose="02010600030101010101" pitchFamily="2" charset="-122"/>
                        <a:ea typeface="宋体" panose="02010600030101010101" pitchFamily="2" charset="-122"/>
                        <a:cs typeface="楷体_GB2312" charset="0"/>
                      </a:endParaRPr>
                    </a:p>
                  </a:txBody>
                  <a:tcPr marL="56868" marR="56868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5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_GB2312" charset="0"/>
                        </a:rPr>
                        <a:t>99</a:t>
                      </a:r>
                      <a:endParaRPr lang="en-US" altLang="en-US" sz="1805" b="1">
                        <a:latin typeface="宋体" panose="02010600030101010101" pitchFamily="2" charset="-122"/>
                        <a:ea typeface="宋体" panose="02010600030101010101" pitchFamily="2" charset="-122"/>
                        <a:cs typeface="楷体_GB2312" charset="0"/>
                      </a:endParaRPr>
                    </a:p>
                  </a:txBody>
                  <a:tcPr marL="56868" marR="56868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5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_GB2312" charset="0"/>
                        </a:rPr>
                        <a:t>2.7</a:t>
                      </a:r>
                      <a:endParaRPr lang="en-US" altLang="en-US" sz="1805" b="1">
                        <a:latin typeface="宋体" panose="02010600030101010101" pitchFamily="2" charset="-122"/>
                        <a:ea typeface="宋体" panose="02010600030101010101" pitchFamily="2" charset="-122"/>
                        <a:cs typeface="楷体_GB2312" charset="0"/>
                      </a:endParaRPr>
                    </a:p>
                  </a:txBody>
                  <a:tcPr marL="56868" marR="56868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5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1753年</a:t>
                      </a:r>
                      <a:endParaRPr lang="en-US" sz="1805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805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（乾隆十八年）</a:t>
                      </a:r>
                      <a:endParaRPr lang="en-US" altLang="en-US" sz="1805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6868" marR="5686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5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_GB2312" charset="0"/>
                        </a:rPr>
                        <a:t>4266</a:t>
                      </a:r>
                      <a:endParaRPr lang="en-US" altLang="en-US" sz="1805" b="1">
                        <a:latin typeface="宋体" panose="02010600030101010101" pitchFamily="2" charset="-122"/>
                        <a:ea typeface="宋体" panose="02010600030101010101" pitchFamily="2" charset="-122"/>
                        <a:cs typeface="楷体_GB2312" charset="0"/>
                      </a:endParaRPr>
                    </a:p>
                  </a:txBody>
                  <a:tcPr marL="56868" marR="56868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5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_GB2312" charset="0"/>
                        </a:rPr>
                        <a:t>2964</a:t>
                      </a:r>
                      <a:endParaRPr lang="en-US" altLang="en-US" sz="1805" b="1">
                        <a:latin typeface="宋体" panose="02010600030101010101" pitchFamily="2" charset="-122"/>
                        <a:ea typeface="宋体" panose="02010600030101010101" pitchFamily="2" charset="-122"/>
                        <a:cs typeface="楷体_GB2312" charset="0"/>
                      </a:endParaRPr>
                    </a:p>
                  </a:txBody>
                  <a:tcPr marL="56868" marR="56868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5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_GB2312" charset="0"/>
                        </a:rPr>
                        <a:t>69.5</a:t>
                      </a:r>
                      <a:endParaRPr lang="en-US" altLang="en-US" sz="1805" b="1">
                        <a:latin typeface="宋体" panose="02010600030101010101" pitchFamily="2" charset="-122"/>
                        <a:ea typeface="宋体" panose="02010600030101010101" pitchFamily="2" charset="-122"/>
                        <a:cs typeface="楷体_GB2312" charset="0"/>
                      </a:endParaRPr>
                    </a:p>
                  </a:txBody>
                  <a:tcPr marL="56868" marR="56868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5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_GB2312" charset="0"/>
                        </a:rPr>
                        <a:t>701</a:t>
                      </a:r>
                      <a:endParaRPr lang="en-US" altLang="en-US" sz="1805" b="1">
                        <a:latin typeface="宋体" panose="02010600030101010101" pitchFamily="2" charset="-122"/>
                        <a:ea typeface="宋体" panose="02010600030101010101" pitchFamily="2" charset="-122"/>
                        <a:cs typeface="楷体_GB2312" charset="0"/>
                      </a:endParaRPr>
                    </a:p>
                  </a:txBody>
                  <a:tcPr marL="56868" marR="56868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5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_GB2312" charset="0"/>
                        </a:rPr>
                        <a:t>16.4</a:t>
                      </a:r>
                      <a:endParaRPr lang="en-US" altLang="en-US" sz="1805" b="1">
                        <a:latin typeface="宋体" panose="02010600030101010101" pitchFamily="2" charset="-122"/>
                        <a:ea typeface="宋体" panose="02010600030101010101" pitchFamily="2" charset="-122"/>
                        <a:cs typeface="楷体_GB2312" charset="0"/>
                      </a:endParaRPr>
                    </a:p>
                  </a:txBody>
                  <a:tcPr marL="56868" marR="56868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5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_GB2312" charset="0"/>
                        </a:rPr>
                        <a:t>459</a:t>
                      </a:r>
                      <a:endParaRPr lang="en-US" altLang="en-US" sz="1805" b="1">
                        <a:latin typeface="宋体" panose="02010600030101010101" pitchFamily="2" charset="-122"/>
                        <a:ea typeface="宋体" panose="02010600030101010101" pitchFamily="2" charset="-122"/>
                        <a:cs typeface="楷体_GB2312" charset="0"/>
                      </a:endParaRPr>
                    </a:p>
                  </a:txBody>
                  <a:tcPr marL="56868" marR="56868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5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_GB2312" charset="0"/>
                        </a:rPr>
                        <a:t>10.8</a:t>
                      </a:r>
                      <a:endParaRPr lang="en-US" altLang="en-US" sz="1805" b="1">
                        <a:latin typeface="宋体" panose="02010600030101010101" pitchFamily="2" charset="-122"/>
                        <a:ea typeface="宋体" panose="02010600030101010101" pitchFamily="2" charset="-122"/>
                        <a:cs typeface="楷体_GB2312" charset="0"/>
                      </a:endParaRPr>
                    </a:p>
                  </a:txBody>
                  <a:tcPr marL="56868" marR="56868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5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_GB2312" charset="0"/>
                        </a:rPr>
                        <a:t>142</a:t>
                      </a:r>
                      <a:endParaRPr lang="en-US" altLang="en-US" sz="1805" b="1">
                        <a:latin typeface="宋体" panose="02010600030101010101" pitchFamily="2" charset="-122"/>
                        <a:ea typeface="宋体" panose="02010600030101010101" pitchFamily="2" charset="-122"/>
                        <a:cs typeface="楷体_GB2312" charset="0"/>
                      </a:endParaRPr>
                    </a:p>
                  </a:txBody>
                  <a:tcPr marL="56868" marR="56868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5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_GB2312" charset="0"/>
                        </a:rPr>
                        <a:t>3.3</a:t>
                      </a:r>
                      <a:endParaRPr lang="en-US" altLang="en-US" sz="1805" b="1">
                        <a:latin typeface="宋体" panose="02010600030101010101" pitchFamily="2" charset="-122"/>
                        <a:ea typeface="宋体" panose="02010600030101010101" pitchFamily="2" charset="-122"/>
                        <a:cs typeface="楷体_GB2312" charset="0"/>
                      </a:endParaRPr>
                    </a:p>
                  </a:txBody>
                  <a:tcPr marL="56868" marR="56868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94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5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1766年</a:t>
                      </a:r>
                      <a:endParaRPr lang="en-US" sz="1805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805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（乾隆三十一年）</a:t>
                      </a:r>
                      <a:endParaRPr lang="en-US" altLang="en-US" sz="1805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6868" marR="5686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5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_GB2312" charset="0"/>
                        </a:rPr>
                        <a:t>4254</a:t>
                      </a:r>
                      <a:endParaRPr lang="en-US" altLang="en-US" sz="1805" b="1">
                        <a:latin typeface="宋体" panose="02010600030101010101" pitchFamily="2" charset="-122"/>
                        <a:ea typeface="宋体" panose="02010600030101010101" pitchFamily="2" charset="-122"/>
                        <a:cs typeface="楷体_GB2312" charset="0"/>
                      </a:endParaRPr>
                    </a:p>
                  </a:txBody>
                  <a:tcPr marL="56868" marR="56868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5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_GB2312" charset="0"/>
                        </a:rPr>
                        <a:t>2991</a:t>
                      </a:r>
                      <a:endParaRPr lang="en-US" altLang="en-US" sz="1805" b="1">
                        <a:latin typeface="宋体" panose="02010600030101010101" pitchFamily="2" charset="-122"/>
                        <a:ea typeface="宋体" panose="02010600030101010101" pitchFamily="2" charset="-122"/>
                        <a:cs typeface="楷体_GB2312" charset="0"/>
                      </a:endParaRPr>
                    </a:p>
                  </a:txBody>
                  <a:tcPr marL="56868" marR="56868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5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_GB2312" charset="0"/>
                        </a:rPr>
                        <a:t>70.3</a:t>
                      </a:r>
                      <a:endParaRPr lang="en-US" altLang="en-US" sz="1805" b="1">
                        <a:latin typeface="宋体" panose="02010600030101010101" pitchFamily="2" charset="-122"/>
                        <a:ea typeface="宋体" panose="02010600030101010101" pitchFamily="2" charset="-122"/>
                        <a:cs typeface="楷体_GB2312" charset="0"/>
                      </a:endParaRPr>
                    </a:p>
                  </a:txBody>
                  <a:tcPr marL="56868" marR="56868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5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_GB2312" charset="0"/>
                        </a:rPr>
                        <a:t>574</a:t>
                      </a:r>
                      <a:endParaRPr lang="en-US" altLang="en-US" sz="1805" b="1">
                        <a:latin typeface="宋体" panose="02010600030101010101" pitchFamily="2" charset="-122"/>
                        <a:ea typeface="宋体" panose="02010600030101010101" pitchFamily="2" charset="-122"/>
                        <a:cs typeface="楷体_GB2312" charset="0"/>
                      </a:endParaRPr>
                    </a:p>
                  </a:txBody>
                  <a:tcPr marL="56868" marR="56868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5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_GB2312" charset="0"/>
                        </a:rPr>
                        <a:t>13.5</a:t>
                      </a:r>
                      <a:endParaRPr lang="en-US" altLang="en-US" sz="1805" b="1">
                        <a:latin typeface="宋体" panose="02010600030101010101" pitchFamily="2" charset="-122"/>
                        <a:ea typeface="宋体" panose="02010600030101010101" pitchFamily="2" charset="-122"/>
                        <a:cs typeface="楷体_GB2312" charset="0"/>
                      </a:endParaRPr>
                    </a:p>
                  </a:txBody>
                  <a:tcPr marL="56868" marR="56868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5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_GB2312" charset="0"/>
                        </a:rPr>
                        <a:t>540</a:t>
                      </a:r>
                      <a:endParaRPr lang="en-US" altLang="en-US" sz="1805" b="1">
                        <a:latin typeface="宋体" panose="02010600030101010101" pitchFamily="2" charset="-122"/>
                        <a:ea typeface="宋体" panose="02010600030101010101" pitchFamily="2" charset="-122"/>
                        <a:cs typeface="楷体_GB2312" charset="0"/>
                      </a:endParaRPr>
                    </a:p>
                  </a:txBody>
                  <a:tcPr marL="56868" marR="56868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5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_GB2312" charset="0"/>
                        </a:rPr>
                        <a:t>12.7</a:t>
                      </a:r>
                      <a:endParaRPr lang="en-US" altLang="en-US" sz="1805" b="1">
                        <a:latin typeface="宋体" panose="02010600030101010101" pitchFamily="2" charset="-122"/>
                        <a:ea typeface="宋体" panose="02010600030101010101" pitchFamily="2" charset="-122"/>
                        <a:cs typeface="楷体_GB2312" charset="0"/>
                      </a:endParaRPr>
                    </a:p>
                  </a:txBody>
                  <a:tcPr marL="56868" marR="56868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5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_GB2312" charset="0"/>
                        </a:rPr>
                        <a:t>149</a:t>
                      </a:r>
                      <a:endParaRPr lang="en-US" altLang="en-US" sz="1805" b="1">
                        <a:latin typeface="宋体" panose="02010600030101010101" pitchFamily="2" charset="-122"/>
                        <a:ea typeface="宋体" panose="02010600030101010101" pitchFamily="2" charset="-122"/>
                        <a:cs typeface="楷体_GB2312" charset="0"/>
                      </a:endParaRPr>
                    </a:p>
                  </a:txBody>
                  <a:tcPr marL="56868" marR="56868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5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_GB2312" charset="0"/>
                        </a:rPr>
                        <a:t>3.5</a:t>
                      </a:r>
                      <a:endParaRPr lang="en-US" altLang="en-US" sz="1805" b="1">
                        <a:latin typeface="宋体" panose="02010600030101010101" pitchFamily="2" charset="-122"/>
                        <a:ea typeface="宋体" panose="02010600030101010101" pitchFamily="2" charset="-122"/>
                        <a:cs typeface="楷体_GB2312" charset="0"/>
                      </a:endParaRPr>
                    </a:p>
                  </a:txBody>
                  <a:tcPr marL="56868" marR="56868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10049510" y="4744085"/>
            <a:ext cx="11537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A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A1783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1940560" cy="480695"/>
          </a:xfrm>
          <a:prstGeom prst="roundRect">
            <a:avLst/>
          </a:prstGeom>
          <a:solidFill>
            <a:srgbClr val="A178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当堂检测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60350" y="946785"/>
            <a:ext cx="11682095" cy="2258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3380"/>
              </a:lnSpc>
            </a:pPr>
            <a:r>
              <a:rPr lang="en-US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（2022·全国甲卷·26）</a:t>
            </a: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康熙年间，多次令各地举荐山林隐逸，又令官员推举博学鸿儒，吸收学行兼优之士。开设明史馆，召集文人编纂明史，还进行多部儒经传注的修纂，编成《康熙字典》。上述措施的主要目的是（　　）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ts val="3380"/>
              </a:lnSpc>
            </a:pP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A．承续华夏传统   	</a:t>
            </a:r>
            <a:r>
              <a:rPr 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</a:t>
            </a: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B．倡导疑古辨伪	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ts val="3380"/>
              </a:lnSpc>
            </a:pP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C．弘扬程朱理学	   </a:t>
            </a:r>
            <a:r>
              <a:rPr 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</a:t>
            </a: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D．保存历史文献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0363200" y="1860550"/>
            <a:ext cx="11537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A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260350" y="3332480"/>
            <a:ext cx="11681460" cy="2749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、（2021·北京高考）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以下材料为四位皇帝的一日政务节录，按朝代顺序排列正确的是：①至前殿，由中书、枢密院、三司、开封府等官员依次奏事；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②告诫军机处切勿泄密；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③诏曰“诸侯王或欲推私恩分子弟邑者，令各条上”；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④引见俘获的突厥颉利可汗，诸蕃君长奉上“天可汗”尊号。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A．③①④②	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          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B．③④①②	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C．③④②①	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          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D．④③①②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363200" y="4856480"/>
            <a:ext cx="11537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B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>
            <p:custDataLst>
              <p:tags r:id="rId1"/>
            </p:custDataLst>
          </p:nvPr>
        </p:nvSpPr>
        <p:spPr>
          <a:xfrm>
            <a:off x="379095" y="339090"/>
            <a:ext cx="2204720" cy="480695"/>
          </a:xfrm>
          <a:prstGeom prst="roundRect">
            <a:avLst/>
          </a:prstGeom>
          <a:solidFill>
            <a:srgbClr val="A178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考情考向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379095" y="937260"/>
          <a:ext cx="11370310" cy="547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4784725"/>
                <a:gridCol w="5747385"/>
              </a:tblGrid>
              <a:tr h="457200"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考情分析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全国卷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地方卷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01752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2020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全国</a:t>
                      </a:r>
                      <a:r>
                        <a:rPr lang="en-US" altLang="zh-CN" sz="2400" b="0" kern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Ⅰ</a:t>
                      </a:r>
                      <a:r>
                        <a:rPr lang="zh-CN" sz="2400" b="0" kern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卷：清</a:t>
                      </a:r>
                      <a:r>
                        <a:rPr sz="2400" b="0" kern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代族谱</a:t>
                      </a:r>
                      <a:endParaRPr sz="2400" b="0" kern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2020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全国</a:t>
                      </a:r>
                      <a:r>
                        <a:rPr lang="en-US" altLang="zh-CN" sz="2400" b="0" kern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Ⅰ</a:t>
                      </a:r>
                      <a:r>
                        <a:rPr lang="zh-CN" altLang="en-US" sz="2400" b="0" kern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卷：明清的阶段性特征</a:t>
                      </a:r>
                      <a:r>
                        <a:rPr lang="en-US" altLang="zh-CN" sz="2400" b="0" kern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2020</a:t>
                      </a:r>
                      <a:r>
                        <a:rPr lang="zh-CN" altLang="en-US" sz="2400" b="0" kern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全国</a:t>
                      </a:r>
                      <a:r>
                        <a:rPr lang="en-US" altLang="zh-CN" sz="2400" b="0" kern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Ⅱ</a:t>
                      </a:r>
                      <a:r>
                        <a:rPr lang="zh-CN" altLang="en-US" sz="2400" b="0" kern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卷：</a:t>
                      </a:r>
                      <a:r>
                        <a:rPr lang="zh-CN" sz="2400" b="0" kern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清代永定河的治理</a:t>
                      </a:r>
                      <a:endParaRPr lang="zh-CN" altLang="en-US" sz="2400" b="0" kern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sz="2400" b="0" kern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0" kern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0" kern="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2023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重庆卷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·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清朝的边疆政策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2023</a:t>
                      </a:r>
                      <a:r>
                        <a:rPr lang="zh-CN" altLang="en-US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北京卷</a:t>
                      </a: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·</a:t>
                      </a:r>
                      <a:r>
                        <a:rPr lang="zh-CN" altLang="en-US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清朝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密折制度、军机处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2023</a:t>
                      </a:r>
                      <a:r>
                        <a:rPr lang="zh-CN" altLang="en-US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浙江卷</a:t>
                      </a: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·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西北：稳定新疆（清朝）</a:t>
                      </a:r>
                      <a:endParaRPr lang="en-US" altLang="zh-CN" sz="2400" b="0" kern="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2022</a:t>
                      </a:r>
                      <a:r>
                        <a:rPr lang="zh-CN" altLang="en-US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湖南卷</a:t>
                      </a: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·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君主专制强化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2021</a:t>
                      </a:r>
                      <a:r>
                        <a:rPr lang="zh-CN" altLang="en-US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福建卷</a:t>
                      </a: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·</a:t>
                      </a:r>
                      <a:r>
                        <a:rPr lang="zh-CN" altLang="en-US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清朝制度革新</a:t>
                      </a:r>
                      <a:endParaRPr lang="zh-CN" altLang="en-US" sz="2400" b="0" kern="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2021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海南卷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·</a:t>
                      </a:r>
                      <a:r>
                        <a:rPr lang="en-US" altLang="zh-CN" sz="2400" b="0" kern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清朝繁荣背后潜藏危机  </a:t>
                      </a:r>
                      <a:endParaRPr lang="en-US" altLang="zh-CN" sz="2400" b="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2020</a:t>
                      </a:r>
                      <a:r>
                        <a:rPr lang="zh-CN" altLang="en-US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浙江卷</a:t>
                      </a: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·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Arial" panose="020B0604020202020204" pitchFamily="34" charset="0"/>
                        </a:rPr>
                        <a:t>清朝的边疆政策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Arial" panose="020B0604020202020204" pitchFamily="34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2019</a:t>
                      </a:r>
                      <a:r>
                        <a:rPr lang="zh-CN" altLang="en-US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海南卷</a:t>
                      </a: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·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清前期议政王大臣会议</a:t>
                      </a:r>
                      <a:endParaRPr lang="zh-CN" altLang="en-US" sz="2400" b="0" kern="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1487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考向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分析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8528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考查方式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矩形 4"/>
          <p:cNvSpPr/>
          <p:nvPr>
            <p:custDataLst>
              <p:tags r:id="rId3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A1783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76655" y="4391660"/>
            <a:ext cx="1057275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1.</a:t>
            </a:r>
            <a:r>
              <a:rPr lang="zh-CN" altLang="en-US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清朝君主专制加强的背景、内容及影响；</a:t>
            </a:r>
            <a:endParaRPr lang="zh-CN" altLang="en-US" sz="24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r>
              <a:rPr lang="en-US" altLang="zh-CN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2.</a:t>
            </a:r>
            <a:r>
              <a:rPr lang="zh-CN" altLang="en-US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清朝疆域开拓和巩固的过程及对边疆地区因地制宜的政策；</a:t>
            </a:r>
            <a:endParaRPr lang="zh-CN" altLang="en-US" sz="24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r>
              <a:rPr lang="en-US" altLang="zh-CN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3.</a:t>
            </a:r>
            <a:r>
              <a:rPr lang="zh-CN" altLang="en-US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清朝统治危机出现的原因、表现，明清时期封建社会的僵化与萌新。</a:t>
            </a:r>
            <a:endParaRPr lang="zh-CN" altLang="en-US" sz="24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76655" y="5583555"/>
            <a:ext cx="1025652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l">
              <a:lnSpc>
                <a:spcPct val="100000"/>
              </a:lnSpc>
              <a:spcAft>
                <a:spcPct val="0"/>
              </a:spcAft>
              <a:buNone/>
              <a:tabLst>
                <a:tab pos="5334000" algn="l"/>
                <a:tab pos="9601200" algn="l"/>
              </a:tabLst>
            </a:pP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sym typeface="+mn-ea"/>
              </a:rPr>
              <a:t>明清时期是传统高考的热门考点，</a:t>
            </a:r>
            <a:r>
              <a:rPr lang="zh-CN" altLang="en-US" sz="2400" kern="100">
                <a:effectLst/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从历史解释、家国情怀等认识</a:t>
            </a:r>
            <a:r>
              <a:rPr lang="zh-CN" sz="2400" kern="100">
                <a:effectLst/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清朝封建专制的强化和发展。</a:t>
            </a:r>
            <a:endParaRPr lang="zh-CN" altLang="en-US" sz="2400" kern="100">
              <a:effectLst/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>
            <p:custDataLst>
              <p:tags r:id="rId1"/>
            </p:custDataLst>
          </p:nvPr>
        </p:nvSpPr>
        <p:spPr>
          <a:xfrm>
            <a:off x="379095" y="339090"/>
            <a:ext cx="6880860" cy="480695"/>
          </a:xfrm>
          <a:prstGeom prst="roundRect">
            <a:avLst/>
          </a:prstGeom>
          <a:solidFill>
            <a:srgbClr val="A178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阶段特征：明清时期</a:t>
            </a:r>
            <a:r>
              <a:rPr lang="zh-C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1368</a:t>
            </a:r>
            <a:r>
              <a:rPr lang="zh-C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—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1840</a:t>
            </a:r>
            <a:r>
              <a:rPr lang="zh-C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年）</a:t>
            </a:r>
            <a:endParaRPr lang="zh-CN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379095" y="894080"/>
          <a:ext cx="11461750" cy="5627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1750"/>
              </a:tblGrid>
              <a:tr h="22574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政治上：</a:t>
                      </a:r>
                      <a:endParaRPr lang="zh-CN" altLang="en-US" sz="2800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99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经济上：</a:t>
                      </a: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378460" y="1332230"/>
            <a:ext cx="1156398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、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专制主义中央集权空前强化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，中央废丞相设内阁、厂卫制度、设军机处、密折制度，地方废行省设三司等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；</a:t>
            </a:r>
            <a:endParaRPr lang="en-US" altLang="zh-CN" sz="2800"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2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、</a:t>
            </a:r>
            <a:r>
              <a:rPr lang="zh-CN" altLang="zh-CN" sz="2800" smtClean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版图的进一步开拓和巩固，现代中国的疆域版图基本奠定；</a:t>
            </a:r>
            <a:endParaRPr lang="zh-CN" altLang="zh-CN" sz="2800" smtClean="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800" smtClean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3</a:t>
            </a:r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、</a:t>
            </a:r>
            <a:r>
              <a:rPr lang="zh-CN" altLang="zh-CN" sz="2800" smtClean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统治危机的初显，封建制度渐趋衰落。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3690" y="3509645"/>
            <a:ext cx="11628755" cy="3107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、高产作物引进，农耕经济高度发展，商品经济繁荣，江南地区出现资本主义萌芽；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、赋税制度进一步改革，人头税逐渐废除；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4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、白银大量流入，成为主要流通货币；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5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、私营手工业超过官营手工业占据主导地位；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6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、经济总量仍然处于世界前列，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但</a:t>
            </a:r>
            <a:r>
              <a:rPr 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重农抑商政策和海禁政策严重阻碍了新经济因素的发展，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已开始落后于时代发展的潮流；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6" name="矩形 4"/>
          <p:cNvSpPr/>
          <p:nvPr>
            <p:custDataLst>
              <p:tags r:id="rId3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A1783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A1783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6880860" cy="480695"/>
          </a:xfrm>
          <a:prstGeom prst="roundRect">
            <a:avLst/>
          </a:prstGeom>
          <a:solidFill>
            <a:srgbClr val="A178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阶段特征：明清时期</a:t>
            </a:r>
            <a:r>
              <a:rPr lang="zh-C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1368</a:t>
            </a:r>
            <a:r>
              <a:rPr lang="zh-C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—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1840</a:t>
            </a:r>
            <a:r>
              <a:rPr lang="zh-C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年）</a:t>
            </a:r>
            <a:endParaRPr lang="zh-CN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3"/>
            </p:custDataLst>
          </p:nvPr>
        </p:nvGraphicFramePr>
        <p:xfrm>
          <a:off x="379095" y="894080"/>
          <a:ext cx="11461750" cy="5475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1750"/>
              </a:tblGrid>
              <a:tr h="27012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思想文化上：</a:t>
                      </a:r>
                      <a:endParaRPr lang="zh-CN" altLang="en-US" sz="2800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7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民族关系上：</a:t>
                      </a: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75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对外关系上：</a:t>
                      </a: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330835" y="1353820"/>
            <a:ext cx="1163193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、程朱理学僵化且仍占统治地位，文字狱，八股取士等加强思想控制；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2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、明清之际的进步思想抨击君主专制，但未形成完整的理论体系；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2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、中学西传和西学东渐并存；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、市民文化不断发展；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、传统科技进入总结阶段，逐渐落后于西方；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98725" y="3599180"/>
            <a:ext cx="115633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defTabSz="678180" eaLnBrk="0" fontAlgn="auto" latinLnBrk="1" hangingPunct="0">
              <a:lnSpc>
                <a:spcPct val="10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统一多民族国家的巩固与发展，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各民族交融交流加强。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9095" y="4554855"/>
            <a:ext cx="1158303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smtClean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 smtClean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</a:t>
            </a:r>
            <a:r>
              <a:rPr lang="zh-CN" altLang="zh-CN" sz="2800" smtClean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郑和下西洋密切了我国同亚非国家的联系；</a:t>
            </a:r>
            <a:endParaRPr lang="zh-CN" altLang="zh-CN" sz="2800" smtClean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r>
              <a:rPr lang="en-US" altLang="zh-CN" sz="2800" smtClean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 smtClean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</a:t>
            </a:r>
            <a:r>
              <a:rPr lang="zh-CN" altLang="zh-CN" sz="2800" smtClean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开始受到外来侵略及开始捍卫国家主权独立和领土完整的斗争；</a:t>
            </a:r>
            <a:endParaRPr lang="zh-CN" altLang="zh-CN" sz="2800" smtClean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r>
              <a:rPr lang="en-US" altLang="zh-CN" sz="2800" smtClean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</a:t>
            </a:r>
            <a:r>
              <a:rPr lang="zh-CN" altLang="en-US" sz="2800" smtClean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</a:t>
            </a:r>
            <a:r>
              <a:rPr lang="en-US" altLang="zh-CN" sz="2800" smtClean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</a:t>
            </a:r>
            <a:r>
              <a:rPr lang="zh-CN" altLang="zh-CN" sz="2800" smtClean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海禁</a:t>
            </a:r>
            <a:r>
              <a:rPr lang="en-US" altLang="zh-CN" sz="2800" smtClean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</a:t>
            </a:r>
            <a:r>
              <a:rPr lang="zh-CN" altLang="zh-CN" sz="2800" smtClean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和闭关自守政策严重阻碍了中外经济文化交流，造成近代中国的落后。</a:t>
            </a:r>
            <a:endParaRPr lang="zh-CN" altLang="zh-CN" sz="2800" smtClean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70585" y="6336030"/>
            <a:ext cx="10675620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algn="ctr"/>
            <a:r>
              <a:rPr lang="zh-CN" altLang="zh-CN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统一多民族封建国家的巩固时期，也是封建制度渐趋衰落的时期</a:t>
            </a:r>
            <a:endParaRPr lang="zh-CN" altLang="zh-CN" sz="28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/>
      <p:bldP spid="7" grpId="1"/>
      <p:bldP spid="8" grpId="0" bldLvl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>
            <p:custDataLst>
              <p:tags r:id="rId1"/>
            </p:custDataLst>
          </p:nvPr>
        </p:nvSpPr>
        <p:spPr>
          <a:xfrm>
            <a:off x="379095" y="339090"/>
            <a:ext cx="5717540" cy="480695"/>
          </a:xfrm>
          <a:prstGeom prst="roundRect">
            <a:avLst/>
          </a:prstGeom>
          <a:solidFill>
            <a:srgbClr val="A178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一、天子之权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——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君主专制的强化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A1783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6355" y="1447165"/>
            <a:ext cx="5761355" cy="3970020"/>
            <a:chOff x="-511" y="1315"/>
            <a:chExt cx="9446" cy="5800"/>
          </a:xfrm>
        </p:grpSpPr>
        <p:pic>
          <p:nvPicPr>
            <p:cNvPr id="12291" name="图片 1" descr="C:/Users/ASUS/AppData/Local/Temp/kaimatting_20190916185550/output_20190916185559..pngoutput_20190916185559.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43" y="1315"/>
              <a:ext cx="2904" cy="5010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</p:pic>
        <p:pic>
          <p:nvPicPr>
            <p:cNvPr id="12292" name="图片 2" descr="C:/Users/ASUS/AppData/Local/Temp/kaimatting_20190916185701/output_20190916185712..pngoutput_20190916185712.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3076" y="1315"/>
              <a:ext cx="2684" cy="5009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</p:pic>
        <p:pic>
          <p:nvPicPr>
            <p:cNvPr id="12293" name="图片 3" descr="C:/Users/ASUS/AppData/Local/Temp/kaimatting_20190916185806/output_20190916185817..pngoutput_20190916185817.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5889" y="1315"/>
              <a:ext cx="2698" cy="5009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</p:pic>
        <p:sp>
          <p:nvSpPr>
            <p:cNvPr id="12296" name="文本框 5"/>
            <p:cNvSpPr/>
            <p:nvPr>
              <p:custDataLst>
                <p:tags r:id="rId9"/>
              </p:custDataLst>
            </p:nvPr>
          </p:nvSpPr>
          <p:spPr>
            <a:xfrm>
              <a:off x="-511" y="6477"/>
              <a:ext cx="3768" cy="63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68406" tIns="34203" rIns="68406" bIns="34203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sym typeface="Helvetica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sym typeface="Helvetica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sym typeface="Helvetica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sym typeface="Helvetica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sym typeface="Helvetica" pitchFamily="34" charset="0"/>
                </a:defRPr>
              </a:lvl5pPr>
            </a:lstStyle>
            <a:p>
              <a:pPr marL="0" lvl="0" indent="0" algn="ctr" eaLnBrk="1" hangingPunct="1"/>
              <a:r>
                <a:rPr lang="zh-CN" altLang="en-US" sz="2400">
                  <a:solidFill>
                    <a:srgbClr val="000000"/>
                  </a:solidFill>
                  <a:latin typeface="华文仿宋" panose="02010600040101010101" charset="-122"/>
                  <a:ea typeface="华文仿宋" panose="02010600040101010101" charset="-122"/>
                </a:rPr>
                <a:t>康熙帝</a:t>
              </a:r>
              <a:endParaRPr lang="zh-CN" altLang="en-US" sz="2400">
                <a:solidFill>
                  <a:srgbClr val="000000"/>
                </a:solidFill>
                <a:latin typeface="华文仿宋" panose="02010600040101010101" charset="-122"/>
                <a:ea typeface="华文仿宋" panose="02010600040101010101" charset="-122"/>
              </a:endParaRPr>
            </a:p>
          </p:txBody>
        </p:sp>
        <p:sp>
          <p:nvSpPr>
            <p:cNvPr id="12297" name="文本框 6"/>
            <p:cNvSpPr/>
            <p:nvPr>
              <p:custDataLst>
                <p:tags r:id="rId10"/>
              </p:custDataLst>
            </p:nvPr>
          </p:nvSpPr>
          <p:spPr>
            <a:xfrm>
              <a:off x="3018" y="6476"/>
              <a:ext cx="2800" cy="63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68406" tIns="34203" rIns="68406" bIns="34203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sym typeface="Helvetica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sym typeface="Helvetica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sym typeface="Helvetica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sym typeface="Helvetica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sym typeface="Helvetica" pitchFamily="34" charset="0"/>
                </a:defRPr>
              </a:lvl5pPr>
            </a:lstStyle>
            <a:p>
              <a:pPr marL="0" lvl="0" indent="0" algn="ctr" eaLnBrk="1" hangingPunct="1"/>
              <a:r>
                <a:rPr lang="zh-CN" altLang="en-US" sz="2400">
                  <a:solidFill>
                    <a:srgbClr val="000000"/>
                  </a:solidFill>
                  <a:latin typeface="华文仿宋" panose="02010600040101010101" charset="-122"/>
                  <a:ea typeface="华文仿宋" panose="02010600040101010101" charset="-122"/>
                </a:rPr>
                <a:t>雍正帝</a:t>
              </a:r>
              <a:endParaRPr lang="zh-CN" altLang="en-US" sz="2400">
                <a:solidFill>
                  <a:srgbClr val="000000"/>
                </a:solidFill>
                <a:latin typeface="华文仿宋" panose="02010600040101010101" charset="-122"/>
                <a:ea typeface="华文仿宋" panose="02010600040101010101" charset="-122"/>
              </a:endParaRPr>
            </a:p>
          </p:txBody>
        </p:sp>
        <p:sp>
          <p:nvSpPr>
            <p:cNvPr id="12298" name="文本框 7"/>
            <p:cNvSpPr/>
            <p:nvPr>
              <p:custDataLst>
                <p:tags r:id="rId11"/>
              </p:custDataLst>
            </p:nvPr>
          </p:nvSpPr>
          <p:spPr>
            <a:xfrm>
              <a:off x="5542" y="6478"/>
              <a:ext cx="3393" cy="63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68406" tIns="34203" rIns="68406" bIns="34203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sym typeface="Helvetica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sym typeface="Helvetica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sym typeface="Helvetica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sym typeface="Helvetica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sym typeface="Helvetica" pitchFamily="34" charset="0"/>
                </a:defRPr>
              </a:lvl5pPr>
            </a:lstStyle>
            <a:p>
              <a:pPr marL="0" lvl="0" indent="0" algn="ctr" eaLnBrk="1" hangingPunct="1"/>
              <a:r>
                <a:rPr lang="zh-CN" altLang="en-US" sz="2400">
                  <a:solidFill>
                    <a:srgbClr val="000000"/>
                  </a:solidFill>
                  <a:latin typeface="华文仿宋" panose="02010600040101010101" charset="-122"/>
                  <a:ea typeface="华文仿宋" panose="02010600040101010101" charset="-122"/>
                </a:rPr>
                <a:t>乾隆帝</a:t>
              </a:r>
              <a:endParaRPr lang="zh-CN" altLang="en-US" sz="2400">
                <a:solidFill>
                  <a:srgbClr val="000000"/>
                </a:solidFill>
                <a:latin typeface="华文仿宋" panose="02010600040101010101" charset="-122"/>
                <a:ea typeface="华文仿宋" panose="0201060004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674360" y="1447165"/>
            <a:ext cx="6119495" cy="3882390"/>
          </a:xfrm>
          <a:prstGeom prst="rect">
            <a:avLst/>
          </a:prstGeom>
          <a:solidFill>
            <a:srgbClr val="EBE6D9"/>
          </a:solidFill>
        </p:spPr>
        <p:txBody>
          <a:bodyPr wrap="square" rtlCol="0" anchor="t">
            <a:noAutofit/>
          </a:bodyPr>
          <a:lstStyle/>
          <a:p>
            <a:pPr marL="381000" indent="-381000" algn="just">
              <a:lnSpc>
                <a:spcPct val="115000"/>
              </a:lnSpc>
              <a:buFont typeface="Wingdings" panose="05000000000000000000" pitchFamily="2" charset="2"/>
              <a:buChar char="u"/>
            </a:pPr>
            <a:r>
              <a:rPr lang="zh-CN" altLang="zh-CN" sz="24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论疆域，比明朝扩大了一倍以上。</a:t>
            </a:r>
            <a:endParaRPr lang="zh-CN" altLang="zh-CN" sz="2400" kern="1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381000" indent="-381000" algn="just">
              <a:lnSpc>
                <a:spcPct val="115000"/>
              </a:lnSpc>
              <a:buFont typeface="Wingdings" panose="05000000000000000000" pitchFamily="2" charset="2"/>
              <a:buChar char="u"/>
            </a:pPr>
            <a:r>
              <a:rPr lang="zh-CN" altLang="zh-CN" sz="24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论财力，经济总量占居世界首位</a:t>
            </a:r>
            <a:endParaRPr lang="zh-CN" altLang="zh-CN" sz="2400" kern="1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381000" indent="-381000" algn="just">
              <a:lnSpc>
                <a:spcPct val="115000"/>
              </a:lnSpc>
              <a:buFont typeface="Wingdings" panose="05000000000000000000" pitchFamily="2" charset="2"/>
              <a:buChar char="u"/>
            </a:pPr>
            <a:r>
              <a:rPr lang="zh-CN" altLang="zh-CN" sz="24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论人口，不足</a:t>
            </a:r>
            <a:r>
              <a:rPr lang="zh-CN" altLang="en-US" sz="24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百</a:t>
            </a:r>
            <a:r>
              <a:rPr lang="zh-CN" altLang="zh-CN" sz="24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年</a:t>
            </a:r>
            <a:r>
              <a:rPr lang="zh-CN" altLang="en-US" sz="24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时间</a:t>
            </a:r>
            <a:r>
              <a:rPr lang="zh-CN" altLang="zh-CN" sz="24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里已不止翻了一番，占世界人口总数的</a:t>
            </a:r>
            <a:r>
              <a:rPr lang="en-US" altLang="zh-CN" sz="24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⅓</a:t>
            </a:r>
            <a:endParaRPr lang="zh-CN" altLang="zh-CN" sz="2400" kern="1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381000" indent="-381000" algn="just">
              <a:lnSpc>
                <a:spcPct val="115000"/>
              </a:lnSpc>
              <a:buFont typeface="Wingdings" panose="05000000000000000000" pitchFamily="2" charset="2"/>
              <a:buChar char="u"/>
            </a:pPr>
            <a:r>
              <a:rPr lang="zh-CN" altLang="zh-CN" sz="24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论文化，则完成了包括《古今图书集成》和《四库全书》在内的“御纂诸书”</a:t>
            </a:r>
            <a:r>
              <a:rPr lang="en-US" altLang="zh-CN" sz="24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;</a:t>
            </a:r>
            <a:endParaRPr lang="zh-CN" altLang="zh-CN" sz="2400" kern="1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381000" indent="-381000" algn="just">
              <a:lnSpc>
                <a:spcPct val="115000"/>
              </a:lnSpc>
              <a:buFont typeface="Wingdings" panose="05000000000000000000" pitchFamily="2" charset="2"/>
              <a:buChar char="u"/>
            </a:pPr>
            <a:r>
              <a:rPr lang="zh-CN" altLang="zh-CN" sz="24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论城市，世界拥有</a:t>
            </a:r>
            <a:r>
              <a:rPr lang="en-US" altLang="zh-CN" sz="24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50</a:t>
            </a:r>
            <a:r>
              <a:rPr lang="zh-CN" altLang="zh-CN" sz="24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万以上居民的城市共有</a:t>
            </a:r>
            <a:r>
              <a:rPr lang="en-US" altLang="zh-CN" sz="24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10</a:t>
            </a:r>
            <a:r>
              <a:rPr lang="zh-CN" altLang="zh-CN" sz="24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个，中国占了</a:t>
            </a:r>
            <a:r>
              <a:rPr lang="en-US" altLang="zh-CN" sz="24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6</a:t>
            </a:r>
            <a:r>
              <a:rPr lang="zh-CN" altLang="zh-CN" sz="24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个</a:t>
            </a:r>
            <a:endParaRPr lang="zh-CN" altLang="zh-CN" sz="2400" kern="1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r">
              <a:lnSpc>
                <a:spcPct val="115000"/>
              </a:lnSpc>
            </a:pPr>
            <a:r>
              <a:rPr lang="en-US" altLang="zh-CN" sz="24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zh-CN" sz="24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上海社科院周武《论康乾盛世》</a:t>
            </a:r>
            <a:endParaRPr lang="zh-CN" altLang="zh-CN" sz="2400" kern="1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4175" y="5342890"/>
            <a:ext cx="11563985" cy="1168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algn="just" eaLnBrk="1" hangingPunct="1">
              <a:lnSpc>
                <a:spcPct val="125000"/>
              </a:lnSpc>
            </a:pPr>
            <a:r>
              <a:rPr lang="zh-CN" altLang="en-US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清朝皇帝康熙、雍正、乾隆在位期间，出现了长达</a:t>
            </a:r>
            <a:r>
              <a:rPr lang="en-US" altLang="zh-CN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100</a:t>
            </a:r>
            <a:r>
              <a:rPr lang="zh-CN" altLang="en-US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多年的鼎盛局面，政局稳定，经济繁荣，疆域开拓并巩固，史称</a:t>
            </a:r>
            <a:r>
              <a:rPr lang="en-US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康乾盛世</a:t>
            </a:r>
            <a:r>
              <a:rPr lang="en-US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</a:t>
            </a:r>
            <a:r>
              <a:rPr lang="zh-CN" altLang="en-US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endParaRPr lang="zh-CN" altLang="en-US" sz="2800">
              <a:solidFill>
                <a:srgbClr val="0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3030" y="925195"/>
            <a:ext cx="34277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（一）康乾盛世</a:t>
            </a:r>
            <a:endParaRPr lang="zh-CN" altLang="en-US" sz="2800" b="1">
              <a:solidFill>
                <a:srgbClr val="A1783B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  <p:custDataLst>
      <p:tags r:id="rId1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>
            <p:custDataLst>
              <p:tags r:id="rId1"/>
            </p:custDataLst>
          </p:nvPr>
        </p:nvSpPr>
        <p:spPr>
          <a:xfrm>
            <a:off x="379095" y="339090"/>
            <a:ext cx="5717540" cy="480695"/>
          </a:xfrm>
          <a:prstGeom prst="roundRect">
            <a:avLst/>
          </a:prstGeom>
          <a:solidFill>
            <a:srgbClr val="A178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一、天子之权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——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君主专制的强化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A1783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3030" y="925195"/>
            <a:ext cx="50761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（二）君主专制的强化</a:t>
            </a:r>
            <a:endParaRPr lang="zh-CN" altLang="en-US" sz="2800" b="1">
              <a:solidFill>
                <a:srgbClr val="A1783B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9095" y="1367790"/>
            <a:ext cx="1156335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>
              <a:lnSpc>
                <a:spcPct val="100000"/>
              </a:lnSpc>
            </a:pP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材料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：乾纲独断，乃本朝家法。自皇祖、皇考以来，一切用人听言大权从无旁假。即左右亲信大臣，亦未有能荣辱人、能生死人者。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 algn="r">
              <a:lnSpc>
                <a:spcPct val="100000"/>
              </a:lnSpc>
            </a:pP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——《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清高宗实录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卷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323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乾隆十三年八月辛亥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 algn="just">
              <a:lnSpc>
                <a:spcPct val="100000"/>
              </a:lnSpc>
            </a:pP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材料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：皇上曰可，臣亦曰可；皇上曰否，臣亦曰否。上有忧勤之圣，下无翼赞之贤，此其所以逊于唐、虞也。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 algn="r">
              <a:lnSpc>
                <a:spcPct val="100000"/>
              </a:lnSpc>
            </a:pP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齐周华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名山藏副本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附录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唐孙镐讨诸葛际盛檄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4345" name="矩形 4"/>
          <p:cNvSpPr/>
          <p:nvPr>
            <p:custDataLst>
              <p:tags r:id="rId3"/>
            </p:custDataLst>
          </p:nvPr>
        </p:nvSpPr>
        <p:spPr>
          <a:xfrm>
            <a:off x="379095" y="4044315"/>
            <a:ext cx="10967720" cy="521970"/>
          </a:xfrm>
          <a:prstGeom prst="rect">
            <a:avLst/>
          </a:prstGeom>
          <a:solidFill>
            <a:srgbClr val="AE986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5pPr>
          </a:lstStyle>
          <a:p>
            <a:pPr marL="0" marR="0" lvl="0" indent="0"/>
            <a:r>
              <a:rPr lang="zh-CN" altLang="en-US" sz="2800" b="1" spc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阅读教材和材料归纳“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皇祖、皇考”如何做到乾纲独断，独揽大权？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4341" name="文本框 56"/>
          <p:cNvSpPr/>
          <p:nvPr>
            <p:custDataLst>
              <p:tags r:id="rId4"/>
            </p:custDataLst>
          </p:nvPr>
        </p:nvSpPr>
        <p:spPr>
          <a:xfrm>
            <a:off x="257810" y="5034280"/>
            <a:ext cx="5237480" cy="6299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5pPr>
          </a:lstStyle>
          <a:p>
            <a:pPr marL="0" lvl="0" indent="0" algn="just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推行迅速、机密的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奏折制度</a:t>
            </a:r>
            <a:endParaRPr lang="zh-CN" altLang="en-US" sz="28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4342" name="文本框 57"/>
          <p:cNvSpPr/>
          <p:nvPr>
            <p:custDataLst>
              <p:tags r:id="rId5"/>
            </p:custDataLst>
          </p:nvPr>
        </p:nvSpPr>
        <p:spPr>
          <a:xfrm>
            <a:off x="247015" y="5523230"/>
            <a:ext cx="10056495" cy="6299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5pPr>
          </a:lstStyle>
          <a:p>
            <a:pPr marL="0" lvl="0" indent="0" algn="just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中枢秘书机构的改革。康熙设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南书房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、雍正设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军机处</a:t>
            </a:r>
            <a:endParaRPr lang="zh-CN" altLang="en-US" sz="28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4343" name="文本框 58"/>
          <p:cNvSpPr/>
          <p:nvPr>
            <p:custDataLst>
              <p:tags r:id="rId6"/>
            </p:custDataLst>
          </p:nvPr>
        </p:nvSpPr>
        <p:spPr>
          <a:xfrm>
            <a:off x="247276" y="6034152"/>
            <a:ext cx="8406666" cy="6299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5pPr>
          </a:lstStyle>
          <a:p>
            <a:pPr marL="0" lvl="0" indent="0" algn="just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对思想文化的控制。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文字狱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、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八股取士</a:t>
            </a:r>
            <a:endParaRPr lang="zh-CN" altLang="en-US" sz="28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" name="文本框 56"/>
          <p:cNvSpPr/>
          <p:nvPr>
            <p:custDataLst>
              <p:tags r:id="rId7"/>
            </p:custDataLst>
          </p:nvPr>
        </p:nvSpPr>
        <p:spPr>
          <a:xfrm>
            <a:off x="257808" y="4545778"/>
            <a:ext cx="8396058" cy="6299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Helvetica" pitchFamily="34" charset="0"/>
              </a:defRPr>
            </a:lvl5pPr>
          </a:lstStyle>
          <a:p>
            <a:pPr marL="0" lvl="0" indent="0" algn="just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皇帝个人的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勤政</a:t>
            </a:r>
            <a:endParaRPr lang="zh-CN" altLang="en-US" sz="28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103" name="图片 102"/>
          <p:cNvPicPr/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23655" y="4680585"/>
            <a:ext cx="2936240" cy="195135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257810" y="5645150"/>
            <a:ext cx="1168463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           </a:t>
            </a:r>
            <a:r>
              <a:rPr kumimoji="1"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①皇帝更直接、广泛地获取信息；②提高决策效率；③强化对官僚机构的控制。</a:t>
            </a:r>
            <a:endParaRPr kumimoji="1"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7810" y="1447165"/>
            <a:ext cx="1156398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en-US" altLang="zh-CN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                    </a:t>
            </a:r>
            <a:r>
              <a:rPr kumimoji="1"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部分官员向皇帝</a:t>
            </a:r>
            <a:r>
              <a:rPr kumimoji="1"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单独呈送</a:t>
            </a:r>
            <a:r>
              <a:rPr kumimoji="1"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密封报告，皇帝</a:t>
            </a:r>
            <a:r>
              <a:rPr kumimoji="1"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亲手批阅</a:t>
            </a:r>
            <a:r>
              <a:rPr kumimoji="1"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后返回，</a:t>
            </a:r>
            <a:r>
              <a:rPr kumimoji="1"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不经过</a:t>
            </a:r>
            <a:r>
              <a:rPr kumimoji="1"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其他</a:t>
            </a:r>
            <a:r>
              <a:rPr kumimoji="1"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中转、收发</a:t>
            </a:r>
            <a:r>
              <a:rPr kumimoji="1"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环节。</a:t>
            </a:r>
            <a:endParaRPr kumimoji="1" lang="zh-CN" altLang="en-US" sz="2800"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3030" y="5645150"/>
            <a:ext cx="24739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2</a:t>
            </a:r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）作用：</a:t>
            </a:r>
            <a:endParaRPr lang="zh-CN" altLang="en-US" sz="2800" b="1">
              <a:solidFill>
                <a:srgbClr val="A1783B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16388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9095" y="2400935"/>
            <a:ext cx="6977380" cy="14414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6389" name="图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79095" y="3843020"/>
            <a:ext cx="6977380" cy="11652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3" name="圆角矩形 2"/>
          <p:cNvSpPr/>
          <p:nvPr>
            <p:custDataLst>
              <p:tags r:id="rId5"/>
            </p:custDataLst>
          </p:nvPr>
        </p:nvSpPr>
        <p:spPr>
          <a:xfrm>
            <a:off x="379095" y="339090"/>
            <a:ext cx="5717540" cy="480695"/>
          </a:xfrm>
          <a:prstGeom prst="roundRect">
            <a:avLst/>
          </a:prstGeom>
          <a:solidFill>
            <a:srgbClr val="A178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一、天子之权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——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君主专制的强化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矩形 4"/>
          <p:cNvSpPr/>
          <p:nvPr>
            <p:custDataLst>
              <p:tags r:id="rId6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A1783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3030" y="925195"/>
            <a:ext cx="50761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（二）君主专制的强化</a:t>
            </a:r>
            <a:endParaRPr lang="zh-CN" altLang="en-US" sz="2800" b="1">
              <a:solidFill>
                <a:srgbClr val="A1783B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7810" y="1447165"/>
            <a:ext cx="24739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1</a:t>
            </a:r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、奏折制度：</a:t>
            </a:r>
            <a:endParaRPr lang="zh-CN" altLang="en-US" sz="2800" b="1">
              <a:solidFill>
                <a:srgbClr val="A1783B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3030" y="5123180"/>
            <a:ext cx="24739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1</a:t>
            </a:r>
            <a:r>
              <a:rPr lang="zh-CN" altLang="en-US" sz="2800" b="1">
                <a:solidFill>
                  <a:srgbClr val="A1783B"/>
                </a:solidFill>
                <a:latin typeface="华文中宋" panose="02010600040101010101" charset="-122"/>
                <a:ea typeface="华文中宋" panose="02010600040101010101" charset="-122"/>
              </a:rPr>
              <a:t>）特点：</a:t>
            </a:r>
            <a:endParaRPr lang="zh-CN" altLang="en-US" sz="2800" b="1">
              <a:solidFill>
                <a:srgbClr val="A1783B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grpSp>
        <p:nvGrpSpPr>
          <p:cNvPr id="8" name="组合 7"/>
          <p:cNvGrpSpPr/>
          <p:nvPr>
            <p:custDataLst>
              <p:tags r:id="rId7"/>
            </p:custDataLst>
          </p:nvPr>
        </p:nvGrpSpPr>
        <p:grpSpPr>
          <a:xfrm>
            <a:off x="8418830" y="2118995"/>
            <a:ext cx="2631520" cy="1442893"/>
            <a:chOff x="11821" y="3581"/>
            <a:chExt cx="6513" cy="3672"/>
          </a:xfrm>
        </p:grpSpPr>
        <p:sp>
          <p:nvSpPr>
            <p:cNvPr id="9" name="文本框 8"/>
            <p:cNvSpPr txBox="1"/>
            <p:nvPr>
              <p:custDataLst>
                <p:tags r:id="rId8"/>
              </p:custDataLst>
            </p:nvPr>
          </p:nvSpPr>
          <p:spPr>
            <a:xfrm>
              <a:off x="12109" y="5894"/>
              <a:ext cx="5936" cy="1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just" fontAlgn="auto">
                <a:lnSpc>
                  <a:spcPct val="120000"/>
                </a:lnSpc>
              </a:pPr>
              <a:r>
                <a:rPr lang="zh-CN" altLang="en-US" sz="2400">
                  <a:latin typeface="华文仿宋" panose="02010600040101010101" charset="-122"/>
                  <a:ea typeface="华文仿宋" panose="02010600040101010101" charset="-122"/>
                </a:rPr>
                <a:t>◎</a:t>
              </a:r>
              <a:r>
                <a:rPr lang="zh-CN" altLang="en-US" sz="2400">
                  <a:latin typeface="华文仿宋" panose="02010600040101010101" charset="-122"/>
                  <a:ea typeface="华文仿宋" panose="02010600040101010101" charset="-122"/>
                  <a:sym typeface="+mn-ea"/>
                </a:rPr>
                <a:t>红漆皮奏折匣</a:t>
              </a:r>
              <a:endParaRPr lang="zh-CN" altLang="en-US" sz="2400">
                <a:latin typeface="华文仿宋" panose="02010600040101010101" charset="-122"/>
                <a:ea typeface="华文仿宋" panose="02010600040101010101" charset="-122"/>
                <a:sym typeface="+mn-ea"/>
              </a:endParaRPr>
            </a:p>
          </p:txBody>
        </p:sp>
        <p:pic>
          <p:nvPicPr>
            <p:cNvPr id="14" name="Picture 3" descr="C:/Users/ASUS/AppData/Local/Temp/kaimatting/20201005214308/output_aiMatting_20201005214419.pngoutput_aiMatting_20201005214419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0"/>
            <a:srcRect l="116" t="-41" r="-160" b="43391"/>
            <a:stretch>
              <a:fillRect/>
            </a:stretch>
          </p:blipFill>
          <p:spPr bwMode="auto">
            <a:xfrm>
              <a:off x="11821" y="3581"/>
              <a:ext cx="6513" cy="241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组合 12"/>
          <p:cNvGrpSpPr/>
          <p:nvPr/>
        </p:nvGrpSpPr>
        <p:grpSpPr>
          <a:xfrm>
            <a:off x="7614285" y="3552825"/>
            <a:ext cx="4119245" cy="2319904"/>
            <a:chOff x="11824" y="5712"/>
            <a:chExt cx="6793" cy="4232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824" y="5712"/>
              <a:ext cx="6793" cy="2449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2785" y="8161"/>
              <a:ext cx="4871" cy="178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2400">
                  <a:latin typeface="华文仿宋" panose="02010600040101010101" charset="-122"/>
                  <a:ea typeface="华文仿宋" panose="02010600040101010101" charset="-122"/>
                  <a:sym typeface="+mn-ea"/>
                </a:rPr>
                <a:t>◎雍正对奏折的批注</a:t>
              </a:r>
              <a:endParaRPr lang="zh-CN" altLang="en-US" sz="2400">
                <a:latin typeface="华文仿宋" panose="02010600040101010101" charset="-122"/>
                <a:ea typeface="华文仿宋" panose="02010600040101010101" charset="-122"/>
                <a:sym typeface="+mn-ea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2060575" y="5123180"/>
            <a:ext cx="23552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迅速、机密。</a:t>
            </a:r>
            <a:endParaRPr lang="zh-CN" altLang="en-US" sz="28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5" grpId="0"/>
      <p:bldP spid="5" grpId="1"/>
      <p:bldP spid="16" grpId="0"/>
      <p:bldP spid="16" grpId="1"/>
      <p:bldP spid="2" grpId="0"/>
      <p:bldP spid="2" grpId="1"/>
      <p:bldP spid="4" grpId="0"/>
      <p:bldP spid="4" grpId="1"/>
      <p:bldP spid="15" grpId="0"/>
      <p:bldP spid="15" grpId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AS_UNIQUEID" val="430"/>
</p:tagLst>
</file>

<file path=ppt/tags/tag101.xml><?xml version="1.0" encoding="utf-8"?>
<p:tagLst xmlns:p="http://schemas.openxmlformats.org/presentationml/2006/main">
  <p:tag name="AS_UNIQUEID" val="647"/>
</p:tagLst>
</file>

<file path=ppt/tags/tag102.xml><?xml version="1.0" encoding="utf-8"?>
<p:tagLst xmlns:p="http://schemas.openxmlformats.org/presentationml/2006/main">
  <p:tag name="AS_UNIQUEID" val="649"/>
</p:tagLst>
</file>

<file path=ppt/tags/tag103.xml><?xml version="1.0" encoding="utf-8"?>
<p:tagLst xmlns:p="http://schemas.openxmlformats.org/presentationml/2006/main">
  <p:tag name="AS_UNIQUEID" val="650"/>
</p:tagLst>
</file>

<file path=ppt/tags/tag104.xml><?xml version="1.0" encoding="utf-8"?>
<p:tagLst xmlns:p="http://schemas.openxmlformats.org/presentationml/2006/main">
  <p:tag name="AS_UNIQUEID" val="651"/>
</p:tagLst>
</file>

<file path=ppt/tags/tag105.xml><?xml version="1.0" encoding="utf-8"?>
<p:tagLst xmlns:p="http://schemas.openxmlformats.org/presentationml/2006/main">
  <p:tag name="AS_UNIQUEID" val="649"/>
</p:tagLst>
</file>

<file path=ppt/tags/tag10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7.xml><?xml version="1.0" encoding="utf-8"?>
<p:tagLst xmlns:p="http://schemas.openxmlformats.org/presentationml/2006/main">
  <p:tag name="AS_UNIQUEID" val="656"/>
</p:tagLst>
</file>

<file path=ppt/tags/tag108.xml><?xml version="1.0" encoding="utf-8"?>
<p:tagLst xmlns:p="http://schemas.openxmlformats.org/presentationml/2006/main">
  <p:tag name="AS_UNIQUEID" val="657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AS_UNIQUEID" val="430"/>
</p:tagLst>
</file>

<file path=ppt/tags/tag111.xml><?xml version="1.0" encoding="utf-8"?>
<p:tagLst xmlns:p="http://schemas.openxmlformats.org/presentationml/2006/main">
  <p:tag name="AS_UNIQUEID" val="2043"/>
</p:tagLst>
</file>

<file path=ppt/tags/tag112.xml><?xml version="1.0" encoding="utf-8"?>
<p:tagLst xmlns:p="http://schemas.openxmlformats.org/presentationml/2006/main">
  <p:tag name="AS_UNIQUEID" val="2045"/>
</p:tagLst>
</file>

<file path=ppt/tags/tag113.xml><?xml version="1.0" encoding="utf-8"?>
<p:tagLst xmlns:p="http://schemas.openxmlformats.org/presentationml/2006/main">
  <p:tag name="AS_UNIQUEID" val="2047"/>
</p:tagLst>
</file>

<file path=ppt/tags/tag11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AS_UNIQUEID" val="430"/>
</p:tagLst>
</file>

<file path=ppt/tags/tag117.xml><?xml version="1.0" encoding="utf-8"?>
<p:tagLst xmlns:p="http://schemas.openxmlformats.org/presentationml/2006/main">
  <p:tag name="KSO_WM_DIAGRAM_VIRTUALLY_FRAME" val="{&quot;height&quot;:388.5,&quot;left&quot;:29.85,&quot;top&quot;:71.25,&quot;width&quot;:910.5}"/>
</p:tagLst>
</file>

<file path=ppt/tags/tag118.xml><?xml version="1.0" encoding="utf-8"?>
<p:tagLst xmlns:p="http://schemas.openxmlformats.org/presentationml/2006/main">
  <p:tag name="AS_UNIQUEID" val="2451"/>
</p:tagLst>
</file>

<file path=ppt/tags/tag119.xml><?xml version="1.0" encoding="utf-8"?>
<p:tagLst xmlns:p="http://schemas.openxmlformats.org/presentationml/2006/main">
  <p:tag name="KSO_WM_DIAGRAM_VIRTUALLY_FRAME" val="{&quot;height&quot;:388.5,&quot;left&quot;:29.85,&quot;top&quot;:71.25,&quot;width&quot;:910.5}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AS_UNIQUEID" val="430"/>
</p:tagLst>
</file>

<file path=ppt/tags/tag12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AS_UNIQUEID" val="430"/>
</p:tagLst>
</file>

<file path=ppt/tags/tag126.xml><?xml version="1.0" encoding="utf-8"?>
<p:tagLst xmlns:p="http://schemas.openxmlformats.org/presentationml/2006/main">
  <p:tag name="AS_UNIQUEID" val="2045"/>
</p:tagLst>
</file>

<file path=ppt/tags/tag12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AS_UNIQUEID" val="430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AS_UNIQUEID" val="2085"/>
</p:tagLst>
</file>

<file path=ppt/tags/tag131.xml><?xml version="1.0" encoding="utf-8"?>
<p:tagLst xmlns:p="http://schemas.openxmlformats.org/presentationml/2006/main">
  <p:tag name="AS_UNIQUEID" val="2077"/>
</p:tagLst>
</file>

<file path=ppt/tags/tag132.xml><?xml version="1.0" encoding="utf-8"?>
<p:tagLst xmlns:p="http://schemas.openxmlformats.org/presentationml/2006/main">
  <p:tag name="AS_UNIQUEID" val="2077"/>
</p:tagLst>
</file>

<file path=ppt/tags/tag133.xml><?xml version="1.0" encoding="utf-8"?>
<p:tagLst xmlns:p="http://schemas.openxmlformats.org/presentationml/2006/main">
  <p:tag name="AS_UNIQUEID" val="2097"/>
</p:tagLst>
</file>

<file path=ppt/tags/tag134.xml><?xml version="1.0" encoding="utf-8"?>
<p:tagLst xmlns:p="http://schemas.openxmlformats.org/presentationml/2006/main">
  <p:tag name="AS_UNIQUEID" val="2078"/>
</p:tagLst>
</file>

<file path=ppt/tags/tag135.xml><?xml version="1.0" encoding="utf-8"?>
<p:tagLst xmlns:p="http://schemas.openxmlformats.org/presentationml/2006/main">
  <p:tag name="AS_UNIQUEID" val="2078"/>
</p:tagLst>
</file>

<file path=ppt/tags/tag136.xml><?xml version="1.0" encoding="utf-8"?>
<p:tagLst xmlns:p="http://schemas.openxmlformats.org/presentationml/2006/main">
  <p:tag name="AS_UNIQUEID" val="2078"/>
</p:tagLst>
</file>

<file path=ppt/tags/tag137.xml><?xml version="1.0" encoding="utf-8"?>
<p:tagLst xmlns:p="http://schemas.openxmlformats.org/presentationml/2006/main">
  <p:tag name="AS_UNIQUEID" val="2078"/>
</p:tagLst>
</file>

<file path=ppt/tags/tag138.xml><?xml version="1.0" encoding="utf-8"?>
<p:tagLst xmlns:p="http://schemas.openxmlformats.org/presentationml/2006/main">
  <p:tag name="AS_UNIQUEID" val="2078"/>
</p:tagLst>
</file>

<file path=ppt/tags/tag139.xml><?xml version="1.0" encoding="utf-8"?>
<p:tagLst xmlns:p="http://schemas.openxmlformats.org/presentationml/2006/main">
  <p:tag name="AS_UNIQUEID" val="2078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AS_UNIQUEID" val="2091"/>
</p:tagLst>
</file>

<file path=ppt/tags/tag141.xml><?xml version="1.0" encoding="utf-8"?>
<p:tagLst xmlns:p="http://schemas.openxmlformats.org/presentationml/2006/main">
  <p:tag name="AS_UNIQUEID" val="2094"/>
</p:tagLst>
</file>

<file path=ppt/tags/tag142.xml><?xml version="1.0" encoding="utf-8"?>
<p:tagLst xmlns:p="http://schemas.openxmlformats.org/presentationml/2006/main">
  <p:tag name="AS_UNIQUEID" val="2092"/>
</p:tagLst>
</file>

<file path=ppt/tags/tag143.xml><?xml version="1.0" encoding="utf-8"?>
<p:tagLst xmlns:p="http://schemas.openxmlformats.org/presentationml/2006/main">
  <p:tag name="AS_UNIQUEID" val="2093"/>
</p:tagLst>
</file>

<file path=ppt/tags/tag144.xml><?xml version="1.0" encoding="utf-8"?>
<p:tagLst xmlns:p="http://schemas.openxmlformats.org/presentationml/2006/main">
  <p:tag name="AS_UNIQUEID" val="939"/>
</p:tagLst>
</file>

<file path=ppt/tags/tag145.xml><?xml version="1.0" encoding="utf-8"?>
<p:tagLst xmlns:p="http://schemas.openxmlformats.org/presentationml/2006/main">
  <p:tag name="AS_UNIQUEID" val="938"/>
</p:tagLst>
</file>

<file path=ppt/tags/tag146.xml><?xml version="1.0" encoding="utf-8"?>
<p:tagLst xmlns:p="http://schemas.openxmlformats.org/presentationml/2006/main">
  <p:tag name="AS_UNIQUEID" val="941"/>
</p:tagLst>
</file>

<file path=ppt/tags/tag147.xml><?xml version="1.0" encoding="utf-8"?>
<p:tagLst xmlns:p="http://schemas.openxmlformats.org/presentationml/2006/main">
  <p:tag name="AS_UNIQUEID" val="940"/>
</p:tagLst>
</file>

<file path=ppt/tags/tag148.xml><?xml version="1.0" encoding="utf-8"?>
<p:tagLst xmlns:p="http://schemas.openxmlformats.org/presentationml/2006/main">
  <p:tag name="AS_UNIQUEID" val="2096"/>
</p:tagLst>
</file>

<file path=ppt/tags/tag149.xml><?xml version="1.0" encoding="utf-8"?>
<p:tagLst xmlns:p="http://schemas.openxmlformats.org/presentationml/2006/main">
  <p:tag name="AS_UNIQUEID" val="2094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AS_UNIQUEID" val="430"/>
</p:tagLst>
</file>

<file path=ppt/tags/tag153.xml><?xml version="1.0" encoding="utf-8"?>
<p:tagLst xmlns:p="http://schemas.openxmlformats.org/presentationml/2006/main">
  <p:tag name="AS_UNIQUEID" val="2451"/>
</p:tagLst>
</file>

<file path=ppt/tags/tag154.xml><?xml version="1.0" encoding="utf-8"?>
<p:tagLst xmlns:p="http://schemas.openxmlformats.org/presentationml/2006/main">
  <p:tag name="KSO_WM_DIAGRAM_VIRTUALLY_FRAME" val="{&quot;height&quot;:388.5,&quot;left&quot;:29.85,&quot;top&quot;:71.25,&quot;width&quot;:910.5}"/>
</p:tagLst>
</file>

<file path=ppt/tags/tag155.xml><?xml version="1.0" encoding="utf-8"?>
<p:tagLst xmlns:p="http://schemas.openxmlformats.org/presentationml/2006/main">
  <p:tag name="KSO_WM_DIAGRAM_VIRTUALLY_FRAME" val="{&quot;height&quot;:388.5,&quot;left&quot;:29.85,&quot;top&quot;:71.25,&quot;width&quot;:910.5}"/>
</p:tagLst>
</file>

<file path=ppt/tags/tag15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AS_UNIQUEID" val="430"/>
</p:tagLst>
</file>

<file path=ppt/tags/tag159.xml><?xml version="1.0" encoding="utf-8"?>
<p:tagLst xmlns:p="http://schemas.openxmlformats.org/presentationml/2006/main">
  <p:tag name="AS_UNIQUEID" val="2625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AS_UNIQUEID" val="2400"/>
</p:tagLst>
</file>

<file path=ppt/tags/tag161.xml><?xml version="1.0" encoding="utf-8"?>
<p:tagLst xmlns:p="http://schemas.openxmlformats.org/presentationml/2006/main">
  <p:tag name="AS_UNIQUEID" val="2403"/>
</p:tagLst>
</file>

<file path=ppt/tags/tag162.xml><?xml version="1.0" encoding="utf-8"?>
<p:tagLst xmlns:p="http://schemas.openxmlformats.org/presentationml/2006/main">
  <p:tag name="AS_UNIQUEID" val="2403"/>
</p:tagLst>
</file>

<file path=ppt/tags/tag163.xml><?xml version="1.0" encoding="utf-8"?>
<p:tagLst xmlns:p="http://schemas.openxmlformats.org/presentationml/2006/main">
  <p:tag name="AS_UNIQUEID" val="2403"/>
</p:tagLst>
</file>

<file path=ppt/tags/tag164.xml><?xml version="1.0" encoding="utf-8"?>
<p:tagLst xmlns:p="http://schemas.openxmlformats.org/presentationml/2006/main">
  <p:tag name="AS_UNIQUEID" val="2403"/>
</p:tagLst>
</file>

<file path=ppt/tags/tag165.xml><?xml version="1.0" encoding="utf-8"?>
<p:tagLst xmlns:p="http://schemas.openxmlformats.org/presentationml/2006/main">
  <p:tag name="AS_UNIQUEID" val="2403"/>
</p:tagLst>
</file>

<file path=ppt/tags/tag166.xml><?xml version="1.0" encoding="utf-8"?>
<p:tagLst xmlns:p="http://schemas.openxmlformats.org/presentationml/2006/main">
  <p:tag name="AS_UNIQUEID" val="2403"/>
</p:tagLst>
</file>

<file path=ppt/tags/tag167.xml><?xml version="1.0" encoding="utf-8"?>
<p:tagLst xmlns:p="http://schemas.openxmlformats.org/presentationml/2006/main">
  <p:tag name="AS_UNIQUEID" val="2403"/>
</p:tagLst>
</file>

<file path=ppt/tags/tag168.xml><?xml version="1.0" encoding="utf-8"?>
<p:tagLst xmlns:p="http://schemas.openxmlformats.org/presentationml/2006/main">
  <p:tag name="AS_UNIQUEID" val="2426"/>
</p:tagLst>
</file>

<file path=ppt/tags/tag16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AS_UNIQUEID" val="430"/>
</p:tagLst>
</file>

<file path=ppt/tags/tag172.xml><?xml version="1.0" encoding="utf-8"?>
<p:tagLst xmlns:p="http://schemas.openxmlformats.org/presentationml/2006/main">
  <p:tag name="AS_UNIQUEID" val="721"/>
</p:tagLst>
</file>

<file path=ppt/tags/tag173.xml><?xml version="1.0" encoding="utf-8"?>
<p:tagLst xmlns:p="http://schemas.openxmlformats.org/presentationml/2006/main">
  <p:tag name="AS_UNIQUEID" val="722"/>
</p:tagLst>
</file>

<file path=ppt/tags/tag174.xml><?xml version="1.0" encoding="utf-8"?>
<p:tagLst xmlns:p="http://schemas.openxmlformats.org/presentationml/2006/main">
  <p:tag name="AS_UNIQUEID" val="723"/>
</p:tagLst>
</file>

<file path=ppt/tags/tag175.xml><?xml version="1.0" encoding="utf-8"?>
<p:tagLst xmlns:p="http://schemas.openxmlformats.org/presentationml/2006/main">
  <p:tag name="AS_UNIQUEID" val="724"/>
</p:tagLst>
</file>

<file path=ppt/tags/tag176.xml><?xml version="1.0" encoding="utf-8"?>
<p:tagLst xmlns:p="http://schemas.openxmlformats.org/presentationml/2006/main">
  <p:tag name="AS_UNIQUEID" val="720"/>
</p:tagLst>
</file>

<file path=ppt/tags/tag177.xml><?xml version="1.0" encoding="utf-8"?>
<p:tagLst xmlns:p="http://schemas.openxmlformats.org/presentationml/2006/main">
  <p:tag name="AS_UNIQUEID" val="2106"/>
</p:tagLst>
</file>

<file path=ppt/tags/tag17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AS_UNIQUEID" val="430"/>
</p:tagLst>
</file>

<file path=ppt/tags/tag181.xml><?xml version="1.0" encoding="utf-8"?>
<p:tagLst xmlns:p="http://schemas.openxmlformats.org/presentationml/2006/main">
  <p:tag name="AS_UNIQUEID" val="3773"/>
</p:tagLst>
</file>

<file path=ppt/tags/tag18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AS_UNIQUEID" val="430"/>
</p:tagLst>
</file>

<file path=ppt/tags/tag185.xml><?xml version="1.0" encoding="utf-8"?>
<p:tagLst xmlns:p="http://schemas.openxmlformats.org/presentationml/2006/main">
  <p:tag name="AS_UNIQUEID" val="2451"/>
</p:tagLst>
</file>

<file path=ppt/tags/tag186.xml><?xml version="1.0" encoding="utf-8"?>
<p:tagLst xmlns:p="http://schemas.openxmlformats.org/presentationml/2006/main">
  <p:tag name="KSO_WM_DIAGRAM_VIRTUALLY_FRAME" val="{&quot;height&quot;:388.5,&quot;left&quot;:29.85,&quot;top&quot;:71.25,&quot;width&quot;:910.5}"/>
</p:tagLst>
</file>

<file path=ppt/tags/tag187.xml><?xml version="1.0" encoding="utf-8"?>
<p:tagLst xmlns:p="http://schemas.openxmlformats.org/presentationml/2006/main">
  <p:tag name="AS_UNIQUEID" val="3862"/>
  <p:tag name="KSO_WM_UNIT_TABLE_BEAUTIFY" val="smartTable{0974daa4-19a6-4f64-9168-2f10c77bccf0}"/>
  <p:tag name="TABLE_ENDDRAG_ORIGIN_RECT" val="448*188"/>
  <p:tag name="TABLE_ENDDRAG_RECT" val="69*402*448*188"/>
</p:tagLst>
</file>

<file path=ppt/tags/tag188.xml><?xml version="1.0" encoding="utf-8"?>
<p:tagLst xmlns:p="http://schemas.openxmlformats.org/presentationml/2006/main">
  <p:tag name="AS_UNIQUEID" val="3864"/>
</p:tagLst>
</file>

<file path=ppt/tags/tag189.xml><?xml version="1.0" encoding="utf-8"?>
<p:tagLst xmlns:p="http://schemas.openxmlformats.org/presentationml/2006/main">
  <p:tag name="KSO_WM_DIAGRAM_VIRTUALLY_FRAME" val="{&quot;height&quot;:388.5,&quot;left&quot;:29.85,&quot;top&quot;:71.25,&quot;width&quot;:910.5}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AS_UNIQUEID" val="430"/>
</p:tagLst>
</file>

<file path=ppt/tags/tag193.xml><?xml version="1.0" encoding="utf-8"?>
<p:tagLst xmlns:p="http://schemas.openxmlformats.org/presentationml/2006/main">
  <p:tag name="AS_UNIQUEID" val="89"/>
</p:tagLst>
</file>

<file path=ppt/tags/tag194.xml><?xml version="1.0" encoding="utf-8"?>
<p:tagLst xmlns:p="http://schemas.openxmlformats.org/presentationml/2006/main">
  <p:tag name="AS_UNIQUEID" val="3091"/>
</p:tagLst>
</file>

<file path=ppt/tags/tag195.xml><?xml version="1.0" encoding="utf-8"?>
<p:tagLst xmlns:p="http://schemas.openxmlformats.org/presentationml/2006/main">
  <p:tag name="AS_UNIQUEID" val="89"/>
</p:tagLst>
</file>

<file path=ppt/tags/tag196.xml><?xml version="1.0" encoding="utf-8"?>
<p:tagLst xmlns:p="http://schemas.openxmlformats.org/presentationml/2006/main">
  <p:tag name="AS_UNIQUEID" val="3095"/>
</p:tagLst>
</file>

<file path=ppt/tags/tag19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8.xml><?xml version="1.0" encoding="utf-8"?>
<p:tagLst xmlns:p="http://schemas.openxmlformats.org/presentationml/2006/main">
  <p:tag name="AS_UNIQUEID" val="730"/>
</p:tagLst>
</file>

<file path=ppt/tags/tag199.xml><?xml version="1.0" encoding="utf-8"?>
<p:tagLst xmlns:p="http://schemas.openxmlformats.org/presentationml/2006/main">
  <p:tag name="AS_UNIQUEID" val="73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AS_UNIQUEID" val="732"/>
</p:tagLst>
</file>

<file path=ppt/tags/tag201.xml><?xml version="1.0" encoding="utf-8"?>
<p:tagLst xmlns:p="http://schemas.openxmlformats.org/presentationml/2006/main">
  <p:tag name="AS_UNIQUEID" val="733"/>
</p:tagLst>
</file>

<file path=ppt/tags/tag202.xml><?xml version="1.0" encoding="utf-8"?>
<p:tagLst xmlns:p="http://schemas.openxmlformats.org/presentationml/2006/main">
  <p:tag name="AS_UNIQUEID" val="734"/>
</p:tagLst>
</file>

<file path=ppt/tags/tag203.xml><?xml version="1.0" encoding="utf-8"?>
<p:tagLst xmlns:p="http://schemas.openxmlformats.org/presentationml/2006/main">
  <p:tag name="AS_UNIQUEID" val="735"/>
</p:tagLst>
</file>

<file path=ppt/tags/tag204.xml><?xml version="1.0" encoding="utf-8"?>
<p:tagLst xmlns:p="http://schemas.openxmlformats.org/presentationml/2006/main">
  <p:tag name="AS_UNIQUEID" val="736"/>
</p:tagLst>
</file>

<file path=ppt/tags/tag205.xml><?xml version="1.0" encoding="utf-8"?>
<p:tagLst xmlns:p="http://schemas.openxmlformats.org/presentationml/2006/main">
  <p:tag name="AS_UNIQUEID" val="742"/>
</p:tagLst>
</file>

<file path=ppt/tags/tag206.xml><?xml version="1.0" encoding="utf-8"?>
<p:tagLst xmlns:p="http://schemas.openxmlformats.org/presentationml/2006/main">
  <p:tag name="AS_UNIQUEID" val="743"/>
</p:tagLst>
</file>

<file path=ppt/tags/tag207.xml><?xml version="1.0" encoding="utf-8"?>
<p:tagLst xmlns:p="http://schemas.openxmlformats.org/presentationml/2006/main">
  <p:tag name="AS_UNIQUEID" val="745"/>
</p:tagLst>
</file>

<file path=ppt/tags/tag208.xml><?xml version="1.0" encoding="utf-8"?>
<p:tagLst xmlns:p="http://schemas.openxmlformats.org/presentationml/2006/main">
  <p:tag name="AS_UNIQUEID" val="739"/>
</p:tagLst>
</file>

<file path=ppt/tags/tag209.xml><?xml version="1.0" encoding="utf-8"?>
<p:tagLst xmlns:p="http://schemas.openxmlformats.org/presentationml/2006/main">
  <p:tag name="AS_UNIQUEID" val="740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AS_UNIQUEID" val="741"/>
</p:tagLst>
</file>

<file path=ppt/tags/tag211.xml><?xml version="1.0" encoding="utf-8"?>
<p:tagLst xmlns:p="http://schemas.openxmlformats.org/presentationml/2006/main">
  <p:tag name="AS_UNIQUEID" val="753"/>
</p:tagLst>
</file>

<file path=ppt/tags/tag212.xml><?xml version="1.0" encoding="utf-8"?>
<p:tagLst xmlns:p="http://schemas.openxmlformats.org/presentationml/2006/main">
  <p:tag name="AS_UNIQUEID" val="754"/>
</p:tagLst>
</file>

<file path=ppt/tags/tag213.xml><?xml version="1.0" encoding="utf-8"?>
<p:tagLst xmlns:p="http://schemas.openxmlformats.org/presentationml/2006/main">
  <p:tag name="AS_UNIQUEID" val="744"/>
</p:tagLst>
</file>

<file path=ppt/tags/tag214.xml><?xml version="1.0" encoding="utf-8"?>
<p:tagLst xmlns:p="http://schemas.openxmlformats.org/presentationml/2006/main">
  <p:tag name="AS_UNIQUEID" val="746"/>
</p:tagLst>
</file>

<file path=ppt/tags/tag215.xml><?xml version="1.0" encoding="utf-8"?>
<p:tagLst xmlns:p="http://schemas.openxmlformats.org/presentationml/2006/main">
  <p:tag name="AS_UNIQUEID" val="747"/>
</p:tagLst>
</file>

<file path=ppt/tags/tag216.xml><?xml version="1.0" encoding="utf-8"?>
<p:tagLst xmlns:p="http://schemas.openxmlformats.org/presentationml/2006/main">
  <p:tag name="AS_UNIQUEID" val="751"/>
</p:tagLst>
</file>

<file path=ppt/tags/tag217.xml><?xml version="1.0" encoding="utf-8"?>
<p:tagLst xmlns:p="http://schemas.openxmlformats.org/presentationml/2006/main">
  <p:tag name="AS_UNIQUEID" val="748"/>
</p:tagLst>
</file>

<file path=ppt/tags/tag218.xml><?xml version="1.0" encoding="utf-8"?>
<p:tagLst xmlns:p="http://schemas.openxmlformats.org/presentationml/2006/main">
  <p:tag name="AS_UNIQUEID" val="749"/>
</p:tagLst>
</file>

<file path=ppt/tags/tag219.xml><?xml version="1.0" encoding="utf-8"?>
<p:tagLst xmlns:p="http://schemas.openxmlformats.org/presentationml/2006/main">
  <p:tag name="AS_UNIQUEID" val="750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AS_UNIQUEID" val="752"/>
</p:tagLst>
</file>

<file path=ppt/tags/tag221.xml><?xml version="1.0" encoding="utf-8"?>
<p:tagLst xmlns:p="http://schemas.openxmlformats.org/presentationml/2006/main">
  <p:tag name="AS_UNIQUEID" val="430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AS_UNIQUEID" val="758"/>
</p:tagLst>
</file>

<file path=ppt/tags/tag22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AS_UNIQUEID" val="430"/>
</p:tagLst>
</file>

<file path=ppt/tags/tag227.xml><?xml version="1.0" encoding="utf-8"?>
<p:tagLst xmlns:p="http://schemas.openxmlformats.org/presentationml/2006/main">
  <p:tag name="AS_UNIQUEID" val="1002"/>
</p:tagLst>
</file>

<file path=ppt/tags/tag228.xml><?xml version="1.0" encoding="utf-8"?>
<p:tagLst xmlns:p="http://schemas.openxmlformats.org/presentationml/2006/main">
  <p:tag name="AS_UNIQUEID" val="1010"/>
</p:tagLst>
</file>

<file path=ppt/tags/tag229.xml><?xml version="1.0" encoding="utf-8"?>
<p:tagLst xmlns:p="http://schemas.openxmlformats.org/presentationml/2006/main">
  <p:tag name="AS_UNIQUEID" val="101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AS_UNIQUEID" val="1012"/>
</p:tagLst>
</file>

<file path=ppt/tags/tag231.xml><?xml version="1.0" encoding="utf-8"?>
<p:tagLst xmlns:p="http://schemas.openxmlformats.org/presentationml/2006/main">
  <p:tag name="AS_UNIQUEID" val="1013"/>
</p:tagLst>
</file>

<file path=ppt/tags/tag232.xml><?xml version="1.0" encoding="utf-8"?>
<p:tagLst xmlns:p="http://schemas.openxmlformats.org/presentationml/2006/main">
  <p:tag name="AS_UNIQUEID" val="1014"/>
</p:tagLst>
</file>

<file path=ppt/tags/tag233.xml><?xml version="1.0" encoding="utf-8"?>
<p:tagLst xmlns:p="http://schemas.openxmlformats.org/presentationml/2006/main">
  <p:tag name="AS_UNIQUEID" val="1015"/>
</p:tagLst>
</file>

<file path=ppt/tags/tag234.xml><?xml version="1.0" encoding="utf-8"?>
<p:tagLst xmlns:p="http://schemas.openxmlformats.org/presentationml/2006/main">
  <p:tag name="AS_UNIQUEID" val="1016"/>
</p:tagLst>
</file>

<file path=ppt/tags/tag235.xml><?xml version="1.0" encoding="utf-8"?>
<p:tagLst xmlns:p="http://schemas.openxmlformats.org/presentationml/2006/main">
  <p:tag name="AS_UNIQUEID" val="1017"/>
</p:tagLst>
</file>

<file path=ppt/tags/tag23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37.xml><?xml version="1.0" encoding="utf-8"?>
<p:tagLst xmlns:p="http://schemas.openxmlformats.org/presentationml/2006/main">
  <p:tag name="AS_UNIQUEID" val="430"/>
</p:tagLst>
</file>

<file path=ppt/tags/tag238.xml><?xml version="1.0" encoding="utf-8"?>
<p:tagLst xmlns:p="http://schemas.openxmlformats.org/presentationml/2006/main">
  <p:tag name="KSO_WM_BEAUTIFY_FLAG" val=""/>
</p:tagLst>
</file>

<file path=ppt/tags/tag239.xml><?xml version="1.0" encoding="utf-8"?>
<p:tagLst xmlns:p="http://schemas.openxmlformats.org/presentationml/2006/main">
  <p:tag name="AS_UNIQUEID" val="2625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AS_UNIQUEID" val="2211"/>
  <p:tag name="KSO_WM_UNIT_PLACING_PICTURE_USER_VIEWPORT" val="{&quot;height&quot;:6145,&quot;width&quot;:9270}"/>
</p:tagLst>
</file>

<file path=ppt/tags/tag241.xml><?xml version="1.0" encoding="utf-8"?>
<p:tagLst xmlns:p="http://schemas.openxmlformats.org/presentationml/2006/main">
  <p:tag name="AS_UNIQUEID" val="2212"/>
</p:tagLst>
</file>

<file path=ppt/tags/tag242.xml><?xml version="1.0" encoding="utf-8"?>
<p:tagLst xmlns:p="http://schemas.openxmlformats.org/presentationml/2006/main">
  <p:tag name="AS_UNIQUEID" val="133"/>
</p:tagLst>
</file>

<file path=ppt/tags/tag243.xml><?xml version="1.0" encoding="utf-8"?>
<p:tagLst xmlns:p="http://schemas.openxmlformats.org/presentationml/2006/main">
  <p:tag name="AS_UNIQUEID" val="135"/>
</p:tagLst>
</file>

<file path=ppt/tags/tag244.xml><?xml version="1.0" encoding="utf-8"?>
<p:tagLst xmlns:p="http://schemas.openxmlformats.org/presentationml/2006/main">
  <p:tag name="AS_UNIQUEID" val="136"/>
</p:tagLst>
</file>

<file path=ppt/tags/tag245.xml><?xml version="1.0" encoding="utf-8"?>
<p:tagLst xmlns:p="http://schemas.openxmlformats.org/presentationml/2006/main">
  <p:tag name="AS_UNIQUEID" val="137"/>
</p:tagLst>
</file>

<file path=ppt/tags/tag24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7.xml><?xml version="1.0" encoding="utf-8"?>
<p:tagLst xmlns:p="http://schemas.openxmlformats.org/presentationml/2006/main">
  <p:tag name="AS_UNIQUEID" val="430"/>
</p:tagLst>
</file>

<file path=ppt/tags/tag248.xml><?xml version="1.0" encoding="utf-8"?>
<p:tagLst xmlns:p="http://schemas.openxmlformats.org/presentationml/2006/main">
  <p:tag name="KSO_WM_BEAUTIFY_FLAG" val=""/>
</p:tagLst>
</file>

<file path=ppt/tags/tag249.xml><?xml version="1.0" encoding="utf-8"?>
<p:tagLst xmlns:p="http://schemas.openxmlformats.org/presentationml/2006/main">
  <p:tag name="KSO_WM_DIAGRAM_VIRTUALLY_FRAME" val="{&quot;height&quot;:388.5,&quot;left&quot;:29.85,&quot;top&quot;:71.25,&quot;width&quot;:910.5}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DIAGRAM_VIRTUALLY_FRAME" val="{&quot;height&quot;:388.5,&quot;left&quot;:29.85,&quot;top&quot;:71.25,&quot;width&quot;:910.5}"/>
</p:tagLst>
</file>

<file path=ppt/tags/tag25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52.xml><?xml version="1.0" encoding="utf-8"?>
<p:tagLst xmlns:p="http://schemas.openxmlformats.org/presentationml/2006/main">
  <p:tag name="AS_UNIQUEID" val="430"/>
</p:tagLst>
</file>

<file path=ppt/tags/tag253.xml><?xml version="1.0" encoding="utf-8"?>
<p:tagLst xmlns:p="http://schemas.openxmlformats.org/presentationml/2006/main">
  <p:tag name="KSO_WM_BEAUTIFY_FLAG" val=""/>
</p:tagLst>
</file>

<file path=ppt/tags/tag254.xml><?xml version="1.0" encoding="utf-8"?>
<p:tagLst xmlns:p="http://schemas.openxmlformats.org/presentationml/2006/main">
  <p:tag name="KSO_WM_BEAUTIFY_FLAG" val=""/>
</p:tagLst>
</file>

<file path=ppt/tags/tag255.xml><?xml version="1.0" encoding="utf-8"?>
<p:tagLst xmlns:p="http://schemas.openxmlformats.org/presentationml/2006/main">
  <p:tag name="AS_UNIQUEID" val="1959"/>
  <p:tag name="KSO_WM_BEAUTIFY_FLAG" val=""/>
  <p:tag name="KSO_WM_UNIT_TABLE_BEAUTIFY" val="smartTable{8950c3e3-067e-4978-b082-d03c08b5915d}"/>
  <p:tag name="TABLE_COLOR_RGB" val="0x000000*0xFFFFFF*0x44546A*0xE6E5E5*0xE29A9A*0xDFBBB3*0xA3CDCB*0x8BAC74*0x849BCA*0xD1CD95"/>
  <p:tag name="TABLE_COLORIDX" val="h"/>
  <p:tag name="TABLE_EMPHASIZE_COLOR" val="14850714"/>
  <p:tag name="TABLE_ENDDRAG_ORIGIN_RECT" val="901*377"/>
  <p:tag name="TABLE_ENDDRAG_RECT" val="29*118*901*377"/>
  <p:tag name="TABLE_SKINIDX" val="3"/>
</p:tagLst>
</file>

<file path=ppt/tags/tag256.xml><?xml version="1.0" encoding="utf-8"?>
<p:tagLst xmlns:p="http://schemas.openxmlformats.org/presentationml/2006/main">
  <p:tag name="KSO_WM_BEAUTIFY_FLAG" val=""/>
</p:tagLst>
</file>

<file path=ppt/tags/tag25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58.xml><?xml version="1.0" encoding="utf-8"?>
<p:tagLst xmlns:p="http://schemas.openxmlformats.org/presentationml/2006/main">
  <p:tag name="AS_UNIQUEID" val="430"/>
</p:tagLst>
</file>

<file path=ppt/tags/tag259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BEAUTIFY_FLAG" val=""/>
</p:tagLst>
</file>

<file path=ppt/tags/tag261.xml><?xml version="1.0" encoding="utf-8"?>
<p:tagLst xmlns:p="http://schemas.openxmlformats.org/presentationml/2006/main">
  <p:tag name="TABLE_ENDDRAG_ORIGIN_RECT" val="873*198"/>
  <p:tag name="TABLE_ENDDRAG_RECT" val="35*106*873*198"/>
</p:tagLst>
</file>

<file path=ppt/tags/tag262.xml><?xml version="1.0" encoding="utf-8"?>
<p:tagLst xmlns:p="http://schemas.openxmlformats.org/presentationml/2006/main">
  <p:tag name="AS_UNIQUEID" val="2440"/>
  <p:tag name="KSO_WM_BEAUTIFY_FLAG" val=""/>
</p:tagLst>
</file>

<file path=ppt/tags/tag263.xml><?xml version="1.0" encoding="utf-8"?>
<p:tagLst xmlns:p="http://schemas.openxmlformats.org/presentationml/2006/main">
  <p:tag name="AS_UNIQUEID" val="2442"/>
  <p:tag name="KSO_WM_BEAUTIFY_FLAG" val=""/>
</p:tagLst>
</file>

<file path=ppt/tags/tag264.xml><?xml version="1.0" encoding="utf-8"?>
<p:tagLst xmlns:p="http://schemas.openxmlformats.org/presentationml/2006/main">
  <p:tag name="AS_UNIQUEID" val="2444"/>
  <p:tag name="KSO_WM_BEAUTIFY_FLAG" val=""/>
</p:tagLst>
</file>

<file path=ppt/tags/tag265.xml><?xml version="1.0" encoding="utf-8"?>
<p:tagLst xmlns:p="http://schemas.openxmlformats.org/presentationml/2006/main">
  <p:tag name="AS_UNIQUEID" val="2446"/>
  <p:tag name="KSO_WM_BEAUTIFY_FLAG" val=""/>
</p:tagLst>
</file>

<file path=ppt/tags/tag266.xml><?xml version="1.0" encoding="utf-8"?>
<p:tagLst xmlns:p="http://schemas.openxmlformats.org/presentationml/2006/main">
  <p:tag name="AS_UNIQUEID" val="2448"/>
  <p:tag name="KSO_WM_BEAUTIFY_FLAG" val=""/>
</p:tagLst>
</file>

<file path=ppt/tags/tag267.xml><?xml version="1.0" encoding="utf-8"?>
<p:tagLst xmlns:p="http://schemas.openxmlformats.org/presentationml/2006/main">
  <p:tag name="AS_UNIQUEID" val="4135"/>
  <p:tag name="KSO_WM_BEAUTIFY_FLAG" val=""/>
</p:tagLst>
</file>

<file path=ppt/tags/tag268.xml><?xml version="1.0" encoding="utf-8"?>
<p:tagLst xmlns:p="http://schemas.openxmlformats.org/presentationml/2006/main">
  <p:tag name="AS_UNIQUEID" val="2455"/>
  <p:tag name="KSO_WM_BEAUTIFY_FLAG" val=""/>
</p:tagLst>
</file>

<file path=ppt/tags/tag26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AS_UNIQUEID" val="430"/>
</p:tagLst>
</file>

<file path=ppt/tags/tag271.xml><?xml version="1.0" encoding="utf-8"?>
<p:tagLst xmlns:p="http://schemas.openxmlformats.org/presentationml/2006/main">
  <p:tag name="KSO_WM_BEAUTIFY_FLAG" val=""/>
</p:tagLst>
</file>

<file path=ppt/tags/tag272.xml><?xml version="1.0" encoding="utf-8"?>
<p:tagLst xmlns:p="http://schemas.openxmlformats.org/presentationml/2006/main">
  <p:tag name="KSO_WM_BEAUTIFY_FLAG" val=""/>
</p:tagLst>
</file>

<file path=ppt/tags/tag27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74.xml><?xml version="1.0" encoding="utf-8"?>
<p:tagLst xmlns:p="http://schemas.openxmlformats.org/presentationml/2006/main">
  <p:tag name="AS_UNIQUEID" val="430"/>
</p:tagLst>
</file>

<file path=ppt/tags/tag275.xml><?xml version="1.0" encoding="utf-8"?>
<p:tagLst xmlns:p="http://schemas.openxmlformats.org/presentationml/2006/main">
  <p:tag name="AS_UNIQUEID" val="2231"/>
</p:tagLst>
</file>

<file path=ppt/tags/tag276.xml><?xml version="1.0" encoding="utf-8"?>
<p:tagLst xmlns:p="http://schemas.openxmlformats.org/presentationml/2006/main">
  <p:tag name="AS_UNIQUEID" val="2476"/>
</p:tagLst>
</file>

<file path=ppt/tags/tag277.xml><?xml version="1.0" encoding="utf-8"?>
<p:tagLst xmlns:p="http://schemas.openxmlformats.org/presentationml/2006/main">
  <p:tag name="AS_UNIQUEID" val="2477"/>
</p:tagLst>
</file>

<file path=ppt/tags/tag278.xml><?xml version="1.0" encoding="utf-8"?>
<p:tagLst xmlns:p="http://schemas.openxmlformats.org/presentationml/2006/main">
  <p:tag name="AS_UNIQUEID" val="2478"/>
</p:tagLst>
</file>

<file path=ppt/tags/tag279.xml><?xml version="1.0" encoding="utf-8"?>
<p:tagLst xmlns:p="http://schemas.openxmlformats.org/presentationml/2006/main">
  <p:tag name="AS_UNIQUEID" val="224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AS_UNIQUEID" val="2479"/>
</p:tagLst>
</file>

<file path=ppt/tags/tag281.xml><?xml version="1.0" encoding="utf-8"?>
<p:tagLst xmlns:p="http://schemas.openxmlformats.org/presentationml/2006/main">
  <p:tag name="KSO_WM_BEAUTIFY_FLAG" val=""/>
</p:tagLst>
</file>

<file path=ppt/tags/tag28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83.xml><?xml version="1.0" encoding="utf-8"?>
<p:tagLst xmlns:p="http://schemas.openxmlformats.org/presentationml/2006/main">
  <p:tag name="AS_UNIQUEID" val="430"/>
</p:tagLst>
</file>

<file path=ppt/tags/tag284.xml><?xml version="1.0" encoding="utf-8"?>
<p:tagLst xmlns:p="http://schemas.openxmlformats.org/presentationml/2006/main">
  <p:tag name="KSO_WM_BEAUTIFY_FLAG" val=""/>
</p:tagLst>
</file>

<file path=ppt/tags/tag285.xml><?xml version="1.0" encoding="utf-8"?>
<p:tagLst xmlns:p="http://schemas.openxmlformats.org/presentationml/2006/main">
  <p:tag name="AS_UNIQUEID" val="1967"/>
</p:tagLst>
</file>

<file path=ppt/tags/tag286.xml><?xml version="1.0" encoding="utf-8"?>
<p:tagLst xmlns:p="http://schemas.openxmlformats.org/presentationml/2006/main">
  <p:tag name="AS_UNIQUEID" val="1965"/>
</p:tagLst>
</file>

<file path=ppt/tags/tag287.xml><?xml version="1.0" encoding="utf-8"?>
<p:tagLst xmlns:p="http://schemas.openxmlformats.org/presentationml/2006/main">
  <p:tag name="AS_UNIQUEID" val="2486"/>
</p:tagLst>
</file>

<file path=ppt/tags/tag28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89.xml><?xml version="1.0" encoding="utf-8"?>
<p:tagLst xmlns:p="http://schemas.openxmlformats.org/presentationml/2006/main">
  <p:tag name="AS_UNIQUEID" val="430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BEAUTIFY_FLAG" val=""/>
</p:tagLst>
</file>

<file path=ppt/tags/tag291.xml><?xml version="1.0" encoding="utf-8"?>
<p:tagLst xmlns:p="http://schemas.openxmlformats.org/presentationml/2006/main">
  <p:tag name="AS_UNIQUEID" val="159"/>
</p:tagLst>
</file>

<file path=ppt/tags/tag292.xml><?xml version="1.0" encoding="utf-8"?>
<p:tagLst xmlns:p="http://schemas.openxmlformats.org/presentationml/2006/main">
  <p:tag name="AS_UNIQUEID" val="159"/>
</p:tagLst>
</file>

<file path=ppt/tags/tag293.xml><?xml version="1.0" encoding="utf-8"?>
<p:tagLst xmlns:p="http://schemas.openxmlformats.org/presentationml/2006/main">
  <p:tag name="AS_UNIQUEID" val="159"/>
</p:tagLst>
</file>

<file path=ppt/tags/tag294.xml><?xml version="1.0" encoding="utf-8"?>
<p:tagLst xmlns:p="http://schemas.openxmlformats.org/presentationml/2006/main">
  <p:tag name="AS_UNIQUEID" val="163"/>
</p:tagLst>
</file>

<file path=ppt/tags/tag295.xml><?xml version="1.0" encoding="utf-8"?>
<p:tagLst xmlns:p="http://schemas.openxmlformats.org/presentationml/2006/main">
  <p:tag name="AS_UNIQUEID" val="148"/>
</p:tagLst>
</file>

<file path=ppt/tags/tag296.xml><?xml version="1.0" encoding="utf-8"?>
<p:tagLst xmlns:p="http://schemas.openxmlformats.org/presentationml/2006/main">
  <p:tag name="AS_UNIQUEID" val="150"/>
</p:tagLst>
</file>

<file path=ppt/tags/tag297.xml><?xml version="1.0" encoding="utf-8"?>
<p:tagLst xmlns:p="http://schemas.openxmlformats.org/presentationml/2006/main">
  <p:tag name="AS_UNIQUEID" val="156"/>
</p:tagLst>
</file>

<file path=ppt/tags/tag298.xml><?xml version="1.0" encoding="utf-8"?>
<p:tagLst xmlns:p="http://schemas.openxmlformats.org/presentationml/2006/main">
  <p:tag name="AS_UNIQUEID" val="157"/>
</p:tagLst>
</file>

<file path=ppt/tags/tag299.xml><?xml version="1.0" encoding="utf-8"?>
<p:tagLst xmlns:p="http://schemas.openxmlformats.org/presentationml/2006/main">
  <p:tag name="KSO_WM_UNIT_TABLE_BEAUTIFY" val="smartTable{0ae3c206-1457-47ba-b847-6789d9be2c05}"/>
  <p:tag name="TABLE_ENDDRAG_ORIGIN_RECT" val="895*234"/>
  <p:tag name="TABLE_ENDDRAG_RECT" val="35*276*895*234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AS_UNIQUEID" val="515"/>
</p:tagLst>
</file>

<file path=ppt/tags/tag301.xml><?xml version="1.0" encoding="utf-8"?>
<p:tagLst xmlns:p="http://schemas.openxmlformats.org/presentationml/2006/main">
  <p:tag name="AS_UNIQUEID" val="514"/>
</p:tagLst>
</file>

<file path=ppt/tags/tag302.xml><?xml version="1.0" encoding="utf-8"?>
<p:tagLst xmlns:p="http://schemas.openxmlformats.org/presentationml/2006/main">
  <p:tag name="AS_UNIQUEID" val="517"/>
</p:tagLst>
</file>

<file path=ppt/tags/tag303.xml><?xml version="1.0" encoding="utf-8"?>
<p:tagLst xmlns:p="http://schemas.openxmlformats.org/presentationml/2006/main">
  <p:tag name="AS_UNIQUEID" val="516"/>
</p:tagLst>
</file>

<file path=ppt/tags/tag304.xml><?xml version="1.0" encoding="utf-8"?>
<p:tagLst xmlns:p="http://schemas.openxmlformats.org/presentationml/2006/main">
  <p:tag name="AS_UNIQUEID" val="519"/>
</p:tagLst>
</file>

<file path=ppt/tags/tag305.xml><?xml version="1.0" encoding="utf-8"?>
<p:tagLst xmlns:p="http://schemas.openxmlformats.org/presentationml/2006/main">
  <p:tag name="AS_UNIQUEID" val="518"/>
</p:tagLst>
</file>

<file path=ppt/tags/tag306.xml><?xml version="1.0" encoding="utf-8"?>
<p:tagLst xmlns:p="http://schemas.openxmlformats.org/presentationml/2006/main">
  <p:tag name="AS_UNIQUEID" val="521"/>
</p:tagLst>
</file>

<file path=ppt/tags/tag307.xml><?xml version="1.0" encoding="utf-8"?>
<p:tagLst xmlns:p="http://schemas.openxmlformats.org/presentationml/2006/main">
  <p:tag name="AS_UNIQUEID" val="520"/>
</p:tagLst>
</file>

<file path=ppt/tags/tag30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09.xml><?xml version="1.0" encoding="utf-8"?>
<p:tagLst xmlns:p="http://schemas.openxmlformats.org/presentationml/2006/main">
  <p:tag name="AS_UNIQUEID" val="430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BEAUTIFY_FLAG" val=""/>
</p:tagLst>
</file>

<file path=ppt/tags/tag311.xml><?xml version="1.0" encoding="utf-8"?>
<p:tagLst xmlns:p="http://schemas.openxmlformats.org/presentationml/2006/main">
  <p:tag name="AS_UNIQUEID" val="2491"/>
</p:tagLst>
</file>

<file path=ppt/tags/tag312.xml><?xml version="1.0" encoding="utf-8"?>
<p:tagLst xmlns:p="http://schemas.openxmlformats.org/presentationml/2006/main">
  <p:tag name="AS_UNIQUEID" val="2492"/>
</p:tagLst>
</file>

<file path=ppt/tags/tag313.xml><?xml version="1.0" encoding="utf-8"?>
<p:tagLst xmlns:p="http://schemas.openxmlformats.org/presentationml/2006/main">
  <p:tag name="AS_UNIQUEID" val="2506"/>
</p:tagLst>
</file>

<file path=ppt/tags/tag314.xml><?xml version="1.0" encoding="utf-8"?>
<p:tagLst xmlns:p="http://schemas.openxmlformats.org/presentationml/2006/main">
  <p:tag name="AS_UNIQUEID" val="2495"/>
</p:tagLst>
</file>

<file path=ppt/tags/tag315.xml><?xml version="1.0" encoding="utf-8"?>
<p:tagLst xmlns:p="http://schemas.openxmlformats.org/presentationml/2006/main">
  <p:tag name="AS_UNIQUEID" val="835"/>
</p:tagLst>
</file>

<file path=ppt/tags/tag316.xml><?xml version="1.0" encoding="utf-8"?>
<p:tagLst xmlns:p="http://schemas.openxmlformats.org/presentationml/2006/main">
  <p:tag name="AS_UNIQUEID" val="836"/>
</p:tagLst>
</file>

<file path=ppt/tags/tag31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18.xml><?xml version="1.0" encoding="utf-8"?>
<p:tagLst xmlns:p="http://schemas.openxmlformats.org/presentationml/2006/main">
  <p:tag name="AS_UNIQUEID" val="430"/>
</p:tagLst>
</file>

<file path=ppt/tags/tag319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BEAUTIFY_FLAG" val=""/>
</p:tagLst>
</file>

<file path=ppt/tags/tag321.xml><?xml version="1.0" encoding="utf-8"?>
<p:tagLst xmlns:p="http://schemas.openxmlformats.org/presentationml/2006/main">
  <p:tag name="AS_UNIQUEID" val="828"/>
</p:tagLst>
</file>

<file path=ppt/tags/tag32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23.xml><?xml version="1.0" encoding="utf-8"?>
<p:tagLst xmlns:p="http://schemas.openxmlformats.org/presentationml/2006/main">
  <p:tag name="AS_UNIQUEID" val="430"/>
</p:tagLst>
</file>

<file path=ppt/tags/tag324.xml><?xml version="1.0" encoding="utf-8"?>
<p:tagLst xmlns:p="http://schemas.openxmlformats.org/presentationml/2006/main">
  <p:tag name="KSO_WM_BEAUTIFY_FLAG" val=""/>
</p:tagLst>
</file>

<file path=ppt/tags/tag325.xml><?xml version="1.0" encoding="utf-8"?>
<p:tagLst xmlns:p="http://schemas.openxmlformats.org/presentationml/2006/main">
  <p:tag name="KSO_WM_BEAUTIFY_FLAG" val=""/>
</p:tagLst>
</file>

<file path=ppt/tags/tag32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27.xml><?xml version="1.0" encoding="utf-8"?>
<p:tagLst xmlns:p="http://schemas.openxmlformats.org/presentationml/2006/main">
  <p:tag name="AS_UNIQUEID" val="430"/>
</p:tagLst>
</file>

<file path=ppt/tags/tag328.xml><?xml version="1.0" encoding="utf-8"?>
<p:tagLst xmlns:p="http://schemas.openxmlformats.org/presentationml/2006/main">
  <p:tag name="KSO_WM_BEAUTIFY_FLAG" val=""/>
</p:tagLst>
</file>

<file path=ppt/tags/tag329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31.xml><?xml version="1.0" encoding="utf-8"?>
<p:tagLst xmlns:p="http://schemas.openxmlformats.org/presentationml/2006/main">
  <p:tag name="AS_UNIQUEID" val="430"/>
</p:tagLst>
</file>

<file path=ppt/tags/tag332.xml><?xml version="1.0" encoding="utf-8"?>
<p:tagLst xmlns:p="http://schemas.openxmlformats.org/presentationml/2006/main">
  <p:tag name="KSO_WM_BEAUTIFY_FLAG" val=""/>
</p:tagLst>
</file>

<file path=ppt/tags/tag333.xml><?xml version="1.0" encoding="utf-8"?>
<p:tagLst xmlns:p="http://schemas.openxmlformats.org/presentationml/2006/main">
  <p:tag name="AS_UNIQUEID" val="2566"/>
  <p:tag name="KSO_WM_BEAUTIFY_FLAG" val=""/>
</p:tagLst>
</file>

<file path=ppt/tags/tag334.xml><?xml version="1.0" encoding="utf-8"?>
<p:tagLst xmlns:p="http://schemas.openxmlformats.org/presentationml/2006/main">
  <p:tag name="AS_UNIQUEID" val="2567"/>
  <p:tag name="KSO_WM_BEAUTIFY_FLAG" val=""/>
  <p:tag name="KSO_WM_UNIT_TABLE_BEAUTIFY" val="smartTable{e8bfa4fd-52d6-4a50-96ba-234ce5c61c04}"/>
  <p:tag name="TABLE_ENDDRAG_ORIGIN_RECT" val="888*217"/>
  <p:tag name="TABLE_ENDDRAG_RECT" val="29*156*888*217"/>
</p:tagLst>
</file>

<file path=ppt/tags/tag335.xml><?xml version="1.0" encoding="utf-8"?>
<p:tagLst xmlns:p="http://schemas.openxmlformats.org/presentationml/2006/main">
  <p:tag name="KSO_WM_DIAGRAM_VIRTUALLY_FRAME" val="{&quot;height&quot;:388.5,&quot;left&quot;:29.85,&quot;top&quot;:71.25,&quot;width&quot;:910.5}"/>
</p:tagLst>
</file>

<file path=ppt/tags/tag33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37.xml><?xml version="1.0" encoding="utf-8"?>
<p:tagLst xmlns:p="http://schemas.openxmlformats.org/presentationml/2006/main">
  <p:tag name="AS_UNIQUEID" val="430"/>
</p:tagLst>
</file>

<file path=ppt/tags/tag338.xml><?xml version="1.0" encoding="utf-8"?>
<p:tagLst xmlns:p="http://schemas.openxmlformats.org/presentationml/2006/main">
  <p:tag name="KSO_WM_BEAUTIFY_FLAG" val=""/>
</p:tagLst>
</file>

<file path=ppt/tags/tag339.xml><?xml version="1.0" encoding="utf-8"?>
<p:tagLst xmlns:p="http://schemas.openxmlformats.org/presentationml/2006/main">
  <p:tag name="AS_UNIQUEID" val="2454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DIAGRAM_VIRTUALLY_FRAME" val="{&quot;height&quot;:388.5,&quot;left&quot;:29.85,&quot;top&quot;:71.25,&quot;width&quot;:910.5}"/>
</p:tagLst>
</file>

<file path=ppt/tags/tag341.xml><?xml version="1.0" encoding="utf-8"?>
<p:tagLst xmlns:p="http://schemas.openxmlformats.org/presentationml/2006/main">
  <p:tag name="AS_UNIQUEID" val="3873"/>
</p:tagLst>
</file>

<file path=ppt/tags/tag342.xml><?xml version="1.0" encoding="utf-8"?>
<p:tagLst xmlns:p="http://schemas.openxmlformats.org/presentationml/2006/main">
  <p:tag name="KSO_WM_DIAGRAM_VIRTUALLY_FRAME" val="{&quot;height&quot;:388.5,&quot;left&quot;:29.85,&quot;top&quot;:71.25,&quot;width&quot;:910.5}"/>
</p:tagLst>
</file>

<file path=ppt/tags/tag34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44.xml><?xml version="1.0" encoding="utf-8"?>
<p:tagLst xmlns:p="http://schemas.openxmlformats.org/presentationml/2006/main">
  <p:tag name="COMMONDATA" val="eyJoZGlkIjoiZjVhNGJiMWVmZTg4ZjFhYWZhYWFiMzBkODkwYWRkZmUifQ=="/>
  <p:tag name="RESOURCE_RECORD_KEY" val="{&quot;13&quot;:[4626822]}"/>
  <p:tag name="commondata" val="eyJoZGlkIjoiNWMxYjNjY2RhY2FmNmMwMDBmNTkxYWUxMDI5Yjg3ZTcifQ==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AS_UNIQUEID" val="4676"/>
</p:tagLst>
</file>

<file path=ppt/tags/tag58.xml><?xml version="1.0" encoding="utf-8"?>
<p:tagLst xmlns:p="http://schemas.openxmlformats.org/presentationml/2006/main">
  <p:tag name="AS_UNIQUEID" val="4677"/>
</p:tagLst>
</file>

<file path=ppt/tags/tag59.xml><?xml version="1.0" encoding="utf-8"?>
<p:tagLst xmlns:p="http://schemas.openxmlformats.org/presentationml/2006/main">
  <p:tag name="AS_UNIQUEID" val="4678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AS_UNIQUEID" val="4679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7.xml><?xml version="1.0" encoding="utf-8"?>
<p:tagLst xmlns:p="http://schemas.openxmlformats.org/presentationml/2006/main">
  <p:tag name="AS_UNIQUEID" val="430"/>
</p:tagLst>
</file>

<file path=ppt/tags/tag6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AS_UNIQUEID" val="430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AS_UNIQUEID" val="877"/>
</p:tagLst>
</file>

<file path=ppt/tags/tag7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TABLE_ENDDRAG_ORIGIN_RECT" val="886*394"/>
  <p:tag name="TABLE_ENDDRAG_RECT" val="29*81*886*394"/>
</p:tagLst>
</file>

<file path=ppt/tags/tag76.xml><?xml version="1.0" encoding="utf-8"?>
<p:tagLst xmlns:p="http://schemas.openxmlformats.org/presentationml/2006/main">
  <p:tag name="AS_UNIQUEID" val="430"/>
</p:tagLst>
</file>

<file path=ppt/tags/tag7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TABLE_ENDDRAG_ORIGIN_RECT" val="895*432"/>
  <p:tag name="TABLE_ENDDRAG_RECT" val="29*73*895*43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AS_UNIQUEID" val="430"/>
</p:tagLst>
</file>

<file path=ppt/tags/tag8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TABLE_ENDDRAG_ORIGIN_RECT" val="902*443"/>
  <p:tag name="TABLE_ENDDRAG_RECT" val="29*70*902*443"/>
</p:tagLst>
</file>

<file path=ppt/tags/tag84.xml><?xml version="1.0" encoding="utf-8"?>
<p:tagLst xmlns:p="http://schemas.openxmlformats.org/presentationml/2006/main">
  <p:tag name="AS_UNIQUEID" val="430"/>
</p:tagLst>
</file>

<file path=ppt/tags/tag8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6.xml><?xml version="1.0" encoding="utf-8"?>
<p:tagLst xmlns:p="http://schemas.openxmlformats.org/presentationml/2006/main">
  <p:tag name="AS_UNIQUEID" val="430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TABLE_ENDDRAG_ORIGIN_RECT" val="902*426"/>
  <p:tag name="TABLE_ENDDRAG_RECT" val="29*70*902*426"/>
</p:tagLst>
</file>

<file path=ppt/tags/tag8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AS_UNIQUEID" val="430"/>
</p:tagLst>
</file>

<file path=ppt/tags/tag92.xml><?xml version="1.0" encoding="utf-8"?>
<p:tagLst xmlns:p="http://schemas.openxmlformats.org/presentationml/2006/main">
  <p:tag name="AS_UNIQUEID" val="635"/>
</p:tagLst>
</file>

<file path=ppt/tags/tag93.xml><?xml version="1.0" encoding="utf-8"?>
<p:tagLst xmlns:p="http://schemas.openxmlformats.org/presentationml/2006/main">
  <p:tag name="AS_UNIQUEID" val="636"/>
</p:tagLst>
</file>

<file path=ppt/tags/tag94.xml><?xml version="1.0" encoding="utf-8"?>
<p:tagLst xmlns:p="http://schemas.openxmlformats.org/presentationml/2006/main">
  <p:tag name="AS_UNIQUEID" val="637"/>
</p:tagLst>
</file>

<file path=ppt/tags/tag95.xml><?xml version="1.0" encoding="utf-8"?>
<p:tagLst xmlns:p="http://schemas.openxmlformats.org/presentationml/2006/main">
  <p:tag name="AS_UNIQUEID" val="640"/>
</p:tagLst>
</file>

<file path=ppt/tags/tag96.xml><?xml version="1.0" encoding="utf-8"?>
<p:tagLst xmlns:p="http://schemas.openxmlformats.org/presentationml/2006/main">
  <p:tag name="AS_UNIQUEID" val="641"/>
</p:tagLst>
</file>

<file path=ppt/tags/tag97.xml><?xml version="1.0" encoding="utf-8"?>
<p:tagLst xmlns:p="http://schemas.openxmlformats.org/presentationml/2006/main">
  <p:tag name="AS_UNIQUEID" val="642"/>
</p:tagLst>
</file>

<file path=ppt/tags/tag9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8559</Words>
  <Application>WPS 演示</Application>
  <PresentationFormat>宽屏</PresentationFormat>
  <Paragraphs>992</Paragraphs>
  <Slides>35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58" baseType="lpstr">
      <vt:lpstr>Arial</vt:lpstr>
      <vt:lpstr>宋体</vt:lpstr>
      <vt:lpstr>Wingdings</vt:lpstr>
      <vt:lpstr>Wingdings</vt:lpstr>
      <vt:lpstr>方正粗黑宋简体</vt:lpstr>
      <vt:lpstr>字魂95号-手刻宋</vt:lpstr>
      <vt:lpstr>华文中宋</vt:lpstr>
      <vt:lpstr>楷体</vt:lpstr>
      <vt:lpstr>微软雅黑</vt:lpstr>
      <vt:lpstr>黑体</vt:lpstr>
      <vt:lpstr>Helvetica</vt:lpstr>
      <vt:lpstr>华文仿宋</vt:lpstr>
      <vt:lpstr>Arial Unicode MS</vt:lpstr>
      <vt:lpstr>Calibri</vt:lpstr>
      <vt:lpstr>华文楷体</vt:lpstr>
      <vt:lpstr>仿宋</vt:lpstr>
      <vt:lpstr>汉仪颜楷简</vt:lpstr>
      <vt:lpstr>Times New Roman</vt:lpstr>
      <vt:lpstr>隶书</vt:lpstr>
      <vt:lpstr>Calibri</vt:lpstr>
      <vt:lpstr>楷体_GB2312</vt:lpstr>
      <vt:lpstr>新宋体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姬希卓</cp:lastModifiedBy>
  <cp:revision>1</cp:revision>
  <dcterms:created xsi:type="dcterms:W3CDTF">2024-07-19T02:04:45Z</dcterms:created>
  <dcterms:modified xsi:type="dcterms:W3CDTF">2024-07-19T02:04:45Z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C818C295040744E3AB821714A5069176_11</vt:lpwstr>
  </property>
</Properties>
</file>