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58" r:id="rId7"/>
    <p:sldId id="260" r:id="rId8"/>
    <p:sldId id="263" r:id="rId9"/>
    <p:sldId id="271" r:id="rId10"/>
    <p:sldId id="264" r:id="rId11"/>
    <p:sldId id="283" r:id="rId12"/>
    <p:sldId id="285" r:id="rId13"/>
    <p:sldId id="289" r:id="rId14"/>
    <p:sldId id="293" r:id="rId15"/>
    <p:sldId id="290" r:id="rId16"/>
    <p:sldId id="299" r:id="rId17"/>
    <p:sldId id="301" r:id="rId18"/>
    <p:sldId id="303" r:id="rId19"/>
    <p:sldId id="304" r:id="rId20"/>
    <p:sldId id="292" r:id="rId21"/>
    <p:sldId id="284" r:id="rId22"/>
    <p:sldId id="352" r:id="rId23"/>
    <p:sldId id="328" r:id="rId24"/>
    <p:sldId id="334" r:id="rId25"/>
    <p:sldId id="333" r:id="rId26"/>
    <p:sldId id="335" r:id="rId27"/>
    <p:sldId id="324" r:id="rId28"/>
    <p:sldId id="336" r:id="rId29"/>
    <p:sldId id="339" r:id="rId30"/>
    <p:sldId id="349" r:id="rId31"/>
    <p:sldId id="348" r:id="rId32"/>
    <p:sldId id="265" r:id="rId33"/>
    <p:sldId id="355" r:id="rId34"/>
    <p:sldId id="320" r:id="rId35"/>
    <p:sldId id="354" r:id="rId36"/>
    <p:sldId id="364" r:id="rId37"/>
    <p:sldId id="365" r:id="rId38"/>
    <p:sldId id="266" r:id="rId39"/>
    <p:sldId id="367" r:id="rId40"/>
    <p:sldId id="267" r:id="rId41"/>
    <p:sldId id="368" r:id="rId42"/>
    <p:sldId id="373" r:id="rId43"/>
    <p:sldId id="376" r:id="rId44"/>
    <p:sldId id="268" r:id="rId45"/>
    <p:sldId id="422" r:id="rId46"/>
    <p:sldId id="356" r:id="rId47"/>
    <p:sldId id="392" r:id="rId48"/>
    <p:sldId id="393" r:id="rId49"/>
    <p:sldId id="379" r:id="rId50"/>
    <p:sldId id="426" r:id="rId51"/>
    <p:sldId id="381" r:id="rId52"/>
    <p:sldId id="394" r:id="rId53"/>
    <p:sldId id="428" r:id="rId54"/>
    <p:sldId id="350" r:id="rId55"/>
    <p:sldId id="427" r:id="rId56"/>
    <p:sldId id="429" r:id="rId57"/>
    <p:sldId id="431" r:id="rId58"/>
    <p:sldId id="432" r:id="rId59"/>
  </p:sldIdLst>
  <p:sldSz cx="12192000" cy="6858000"/>
  <p:notesSz cx="6858000" cy="9144000"/>
  <p:custDataLst>
    <p:tags r:id="rId6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0" clrIdx="0"/>
  <p:cmAuthor id="1" name="pc" initials="p" lastIdx="0" clrIdx="0"/>
  <p:cmAuthor id="44" name="ZhuanZ(无密码)" initials="Z" lastIdx="3" clrIdx="43"/>
  <p:cmAuthor id="2" name="作者" initials="A" lastIdx="0" clrIdx="1"/>
  <p:cmAuthor id="3" name="lenovo" initials="l" lastIdx="0" clrIdx="2"/>
  <p:cmAuthor id="4" name="szsy" initials="s" lastIdx="0" clrIdx="3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倩文 黄" initials="倩文" lastIdx="1" clrIdx="3"/>
  <p:cmAuthor id="10" name="86136" initials="8" lastIdx="0" clrIdx="9"/>
  <p:cmAuthor id="11" name="xiaoxuan Zeng" initials="x" lastIdx="0" clrIdx="0"/>
  <p:cmAuthor id="12" name="Mia Vida Villanueva" initials="M" lastIdx="0" clrIdx="0"/>
  <p:cmAuthor id="13" name="12279" initials="1" lastIdx="0" clrIdx="11"/>
  <p:cmAuthor id="14" name="文璇璇" initials="文" lastIdx="0" clrIdx="13"/>
  <p:cmAuthor id="15" name="Rcyz-HL" initials="R" lastIdx="0" clrIdx="12"/>
  <p:cmAuthor id="16" name="付" initials="付" lastIdx="0" clrIdx="14"/>
  <p:cmAuthor id="17" name="HUAWEI" initials="H" lastIdx="0" clrIdx="16"/>
  <p:cmAuthor id="18" name="Nicole Li  李倩" initials="N" lastIdx="0" clrIdx="0"/>
  <p:cmAuthor id="19" name="222" initials="2" lastIdx="0" clrIdx="0"/>
  <p:cmAuthor id="20" name="admin" initials="a" lastIdx="0" clrIdx="0"/>
  <p:cmAuthor id="21" name="王子涵" initials="王" lastIdx="0" clrIdx="0"/>
  <p:cmAuthor id="22" name="dongwc0205" initials="d" lastIdx="0" clrIdx="15"/>
  <p:cmAuthor id="2000" name="张瑞霞" initials="authorId_524709945" lastIdx="0" clrIdx="0"/>
  <p:cmAuthor id="2001" name="骆倩怡_Znauj26B" initials="authorId_382814100" lastIdx="0" clrIdx="0"/>
  <p:cmAuthor id="23" name="pangyt" initials="p" lastIdx="0" clrIdx="0"/>
  <p:cmAuthor id="49837067" name="刘浩" initials="刘" lastIdx="0" clrIdx="0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76" name="学珍 马" initials="学马" lastIdx="0" clrIdx="25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73E"/>
    <a:srgbClr val="F9F9F7"/>
    <a:srgbClr val="F4F1EC"/>
    <a:srgbClr val="F3F2EF"/>
    <a:srgbClr val="F0F0F0"/>
    <a:srgbClr val="ECECEB"/>
    <a:srgbClr val="E0D9C9"/>
    <a:srgbClr val="B5B1A2"/>
    <a:srgbClr val="5B5E50"/>
    <a:srgbClr val="D1C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2" y="708"/>
      </p:cViewPr>
      <p:guideLst>
        <p:guide orient="horz" pos="2159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tags" Target="tags/tag420.xml"/><Relationship Id="rId63" Type="http://schemas.openxmlformats.org/officeDocument/2006/relationships/commentAuthors" Target="commentAuthors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2048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lnSpc>
                <a:spcPts val="2165"/>
              </a:lnSpc>
              <a:spcBef>
                <a:spcPct val="0"/>
              </a:spcBef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唯物论：世界是物质的，物质不断变化，其发展变化有规律可循。辩证法：</a:t>
            </a:r>
            <a:r>
              <a:rPr lang="zh-CN" altLang="zh-CN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运动是绝对的，静止是相对的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2048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lnSpc>
                <a:spcPts val="2165"/>
              </a:lnSpc>
              <a:spcBef>
                <a:spcPct val="0"/>
              </a:spcBef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D781F7-160F-42FF-A38D-E6E4C75E677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3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8984" y="1820863"/>
            <a:ext cx="5264848" cy="4358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两段文字对比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33632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2" hasCustomPrompt="1"/>
          </p:nvPr>
        </p:nvSpPr>
        <p:spPr>
          <a:xfrm>
            <a:off x="5861304" y="1820863"/>
            <a:ext cx="6081712" cy="43583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</a:lstStyle>
          <a:p>
            <a:pPr lvl="0"/>
            <a:r>
              <a:rPr lang="zh-CN" altLang="en-US" dirty="0"/>
              <a:t>两段文字对比</a:t>
            </a:r>
            <a:endParaRPr lang="zh-CN" altLang="en-US" dirty="0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26376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方正楷体简体" panose="02000000000000000000" charset="-122"/>
              <a:ea typeface="方正楷体简体" panose="02000000000000000000" charset="-122"/>
              <a:cs typeface="+mn-cs"/>
            </a:endParaRPr>
          </a:p>
        </p:txBody>
      </p:sp>
      <p:sp>
        <p:nvSpPr>
          <p:cNvPr id="3" name="PA-图片 13"/>
          <p:cNvSpPr/>
          <p:nvPr>
            <p:custDataLst>
              <p:tags r:id="rId2"/>
            </p:custDataLst>
          </p:nvPr>
        </p:nvSpPr>
        <p:spPr>
          <a:xfrm>
            <a:off x="0" y="0"/>
            <a:ext cx="13716001" cy="6858001"/>
          </a:xfrm>
          <a:custGeom>
            <a:avLst/>
            <a:gdLst/>
            <a:ahLst/>
            <a:cxnLst/>
            <a:rect l="0" t="0" r="0" b="0"/>
            <a:pathLst>
              <a:path w="13716001" h="6858001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>
              <a:alphaModFix amt="2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方正楷体简体" panose="02000000000000000000" charset="-122"/>
              <a:ea typeface="方正楷体简体" panose="02000000000000000000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70DCDCFF-5CCA-401E-B326-6DBA7F8658C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5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tags" Target="../tags/tag64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17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13.xml"/><Relationship Id="rId13" Type="http://schemas.openxmlformats.org/officeDocument/2006/relationships/image" Target="../media/image19.png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3.xml"/><Relationship Id="rId3" Type="http://schemas.openxmlformats.org/officeDocument/2006/relationships/image" Target="../media/image20.jpe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6.xml"/><Relationship Id="rId3" Type="http://schemas.openxmlformats.org/officeDocument/2006/relationships/image" Target="../media/image21.png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6.xml"/><Relationship Id="rId4" Type="http://schemas.openxmlformats.org/officeDocument/2006/relationships/image" Target="../media/image22.png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6.xml"/><Relationship Id="rId4" Type="http://schemas.openxmlformats.org/officeDocument/2006/relationships/image" Target="../media/image23.emf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10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image" Target="../media/image24.png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75.xml"/><Relationship Id="rId15" Type="http://schemas.openxmlformats.org/officeDocument/2006/relationships/image" Target="../media/image27.png"/><Relationship Id="rId14" Type="http://schemas.openxmlformats.org/officeDocument/2006/relationships/tags" Target="../tags/tag174.xml"/><Relationship Id="rId13" Type="http://schemas.openxmlformats.org/officeDocument/2006/relationships/image" Target="../media/image26.png"/><Relationship Id="rId12" Type="http://schemas.openxmlformats.org/officeDocument/2006/relationships/tags" Target="../tags/tag173.xml"/><Relationship Id="rId11" Type="http://schemas.openxmlformats.org/officeDocument/2006/relationships/image" Target="../media/image25.png"/><Relationship Id="rId10" Type="http://schemas.openxmlformats.org/officeDocument/2006/relationships/tags" Target="../tags/tag172.xml"/><Relationship Id="rId1" Type="http://schemas.openxmlformats.org/officeDocument/2006/relationships/tags" Target="../tags/tag164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0.xml"/><Relationship Id="rId5" Type="http://schemas.openxmlformats.org/officeDocument/2006/relationships/image" Target="../media/image28.png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86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image" Target="../media/image31.jpeg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95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tags" Target="../tags/tag194.xml"/><Relationship Id="rId1" Type="http://schemas.openxmlformats.org/officeDocument/2006/relationships/tags" Target="../tags/tag18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6.xml"/><Relationship Id="rId4" Type="http://schemas.openxmlformats.org/officeDocument/2006/relationships/image" Target="../media/image35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tags" Target="../tags/tag211.xml"/><Relationship Id="rId5" Type="http://schemas.openxmlformats.org/officeDocument/2006/relationships/image" Target="../media/image36.jpeg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217.xml"/><Relationship Id="rId16" Type="http://schemas.openxmlformats.org/officeDocument/2006/relationships/image" Target="../media/image41.png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image" Target="../media/image40.jpeg"/><Relationship Id="rId11" Type="http://schemas.openxmlformats.org/officeDocument/2006/relationships/tags" Target="../tags/tag213.xml"/><Relationship Id="rId10" Type="http://schemas.openxmlformats.org/officeDocument/2006/relationships/image" Target="../media/image39.png"/><Relationship Id="rId1" Type="http://schemas.openxmlformats.org/officeDocument/2006/relationships/tags" Target="../tags/tag20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42.jpeg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image" Target="../media/image44.png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image" Target="../media/image43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37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49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image" Target="../media/image47.png"/><Relationship Id="rId5" Type="http://schemas.openxmlformats.org/officeDocument/2006/relationships/tags" Target="../tags/tag264.xml"/><Relationship Id="rId4" Type="http://schemas.openxmlformats.org/officeDocument/2006/relationships/image" Target="../media/image46.jpeg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image" Target="../media/image49.png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6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75.xml"/><Relationship Id="rId6" Type="http://schemas.openxmlformats.org/officeDocument/2006/relationships/image" Target="../media/image52.jpeg"/><Relationship Id="rId5" Type="http://schemas.openxmlformats.org/officeDocument/2006/relationships/tags" Target="../tags/tag274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79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317.xml"/><Relationship Id="rId20" Type="http://schemas.openxmlformats.org/officeDocument/2006/relationships/tags" Target="../tags/tag316.xml"/><Relationship Id="rId2" Type="http://schemas.openxmlformats.org/officeDocument/2006/relationships/tags" Target="../tags/tag298.xml"/><Relationship Id="rId19" Type="http://schemas.openxmlformats.org/officeDocument/2006/relationships/tags" Target="../tags/tag315.xml"/><Relationship Id="rId18" Type="http://schemas.openxmlformats.org/officeDocument/2006/relationships/tags" Target="../tags/tag314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7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6.xml"/><Relationship Id="rId3" Type="http://schemas.openxmlformats.org/officeDocument/2006/relationships/image" Target="../media/image53.png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39.xml"/><Relationship Id="rId6" Type="http://schemas.openxmlformats.org/officeDocument/2006/relationships/image" Target="../media/image55.png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367.xml"/><Relationship Id="rId2" Type="http://schemas.openxmlformats.org/officeDocument/2006/relationships/tags" Target="../tags/tag349.xml"/><Relationship Id="rId19" Type="http://schemas.openxmlformats.org/officeDocument/2006/relationships/tags" Target="../tags/tag366.xml"/><Relationship Id="rId18" Type="http://schemas.openxmlformats.org/officeDocument/2006/relationships/tags" Target="../tags/tag365.xml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tags" Target="../tags/tag348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tags" Target="../tags/tag374.xml"/><Relationship Id="rId7" Type="http://schemas.openxmlformats.org/officeDocument/2006/relationships/image" Target="../media/image56.jpeg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380.xml"/><Relationship Id="rId16" Type="http://schemas.openxmlformats.org/officeDocument/2006/relationships/tags" Target="../tags/tag379.xml"/><Relationship Id="rId15" Type="http://schemas.openxmlformats.org/officeDocument/2006/relationships/image" Target="../media/image59.jpeg"/><Relationship Id="rId14" Type="http://schemas.openxmlformats.org/officeDocument/2006/relationships/tags" Target="../tags/tag378.xml"/><Relationship Id="rId13" Type="http://schemas.openxmlformats.org/officeDocument/2006/relationships/image" Target="../media/image58.jpeg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tags" Target="../tags/tag368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87.xml"/><Relationship Id="rId4" Type="http://schemas.openxmlformats.org/officeDocument/2006/relationships/image" Target="../media/image60.jpeg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5.xml"/><Relationship Id="rId4" Type="http://schemas.openxmlformats.org/officeDocument/2006/relationships/image" Target="../media/image61.png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image" Target="../media/image62.png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image" Target="../media/image63.png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../media/image16.pn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5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gradFill rotWithShape="1">
            <a:gsLst>
              <a:gs pos="0">
                <a:srgbClr val="E0D9C9">
                  <a:alpha val="61000"/>
                </a:srgbClr>
              </a:gs>
              <a:gs pos="99000">
                <a:srgbClr val="E0D9C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EDEBDE">
                  <a:alpha val="100000"/>
                </a:srgbClr>
              </a:clrFrom>
              <a:clrTo>
                <a:srgbClr val="EDEB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10" y="238760"/>
            <a:ext cx="4911725" cy="63785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Freeform 8111"/>
          <p:cNvSpPr/>
          <p:nvPr/>
        </p:nvSpPr>
        <p:spPr bwMode="auto">
          <a:xfrm>
            <a:off x="6785610" y="100647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B5B1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" name="图片 101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7810" y="4625340"/>
            <a:ext cx="2448560" cy="1991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rcRect l="61493" t="15072" r="-3680" b="53872"/>
          <a:stretch>
            <a:fillRect/>
          </a:stretch>
        </p:blipFill>
        <p:spPr>
          <a:xfrm>
            <a:off x="10718165" y="5483860"/>
            <a:ext cx="1385570" cy="1374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7425690" y="1157605"/>
            <a:ext cx="2517140" cy="938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7"/>
          <a:stretch>
            <a:fillRect/>
          </a:stretch>
        </p:blipFill>
        <p:spPr>
          <a:xfrm>
            <a:off x="4822825" y="2327275"/>
            <a:ext cx="7119620" cy="29260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0350" y="902335"/>
            <a:ext cx="11548110" cy="269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（2020·江苏高考·5）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代松江府大地主潘允端的《玉华堂日记》中，反映土地租佃关系的记事有4条。在日记中，关于垦田、挑泥、种麦等往往有发给“工本”和“工银”的记载，他的田庄产品除自用外，也有一部分投放市场。该日记可以佐证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A．农村雇佣劳动基本普及             B．地主剥削程度有所减轻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C．地主收入依赖家庭副业             D．农业生产经营方式多样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35285" y="2289175"/>
            <a:ext cx="884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3614420"/>
            <a:ext cx="11550015" cy="238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14400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3、(2021.福建卷)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据文献记载，乾隆年间，河南巡抚陈宏谋“募间人种红薯”：江西大廣县知县余光璧也在当地大力推广种植并“告以种法”。上述史料可用来说明当时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defTabSz="914400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A．富民思想的践行                   B．新农作物的传播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defTabSz="914400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C．饮食结构的改变                   D．人地矛盾的加剧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35285" y="4646295"/>
            <a:ext cx="884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、手工业：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矩形 6"/>
          <p:cNvSpPr/>
          <p:nvPr>
            <p:custDataLst>
              <p:tags r:id="rId3"/>
            </p:custDataLst>
          </p:nvPr>
        </p:nvSpPr>
        <p:spPr>
          <a:xfrm>
            <a:off x="379095" y="5694680"/>
            <a:ext cx="9906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sz="280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南方出现</a:t>
            </a:r>
            <a:r>
              <a:rPr sz="28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的</a:t>
            </a:r>
            <a:r>
              <a:rPr sz="28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经营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方式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，开设</a:t>
            </a:r>
            <a:r>
              <a:rPr sz="28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工场</a:t>
            </a:r>
            <a:r>
              <a:rPr sz="280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，使用</a:t>
            </a:r>
            <a:r>
              <a:rPr sz="2800" err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自由雇佣劳动</a:t>
            </a:r>
            <a:r>
              <a:rPr sz="280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生产</a:t>
            </a:r>
            <a:r>
              <a:rPr lang="zh-CN" sz="2800" err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。</a:t>
            </a:r>
            <a:endParaRPr lang="zh-CN" sz="2800" err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969135"/>
            <a:ext cx="294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）主要成就：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379095" y="2596515"/>
          <a:ext cx="11457940" cy="247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590"/>
                <a:gridCol w="10166350"/>
              </a:tblGrid>
              <a:tr h="530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制瓷业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15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纺织业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冶铁业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725930" y="2596515"/>
            <a:ext cx="95357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瓷器种类丰富，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青花瓷、彩瓷、珐琅彩争奇斗艳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25930" y="3118485"/>
            <a:ext cx="102171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①南方丝织业进入鼎盛时期，苏州、杭州和南京成为著名的丝织业中心。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②棉花种植面积扩大，成为民众的主要衣料。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5930" y="455168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明朝时广为流行焦炭冶铁。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3030" y="5123180"/>
            <a:ext cx="431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）新的经济因素：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42915" y="196850"/>
            <a:ext cx="2126615" cy="2310765"/>
            <a:chOff x="8927" y="310"/>
            <a:chExt cx="3349" cy="3639"/>
          </a:xfrm>
        </p:grpSpPr>
        <p:pic>
          <p:nvPicPr>
            <p:cNvPr id="43010" name="Picture 6" descr="p950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lum contrast="24000"/>
            </a:blip>
            <a:stretch>
              <a:fillRect/>
            </a:stretch>
          </p:blipFill>
          <p:spPr>
            <a:xfrm>
              <a:off x="9125" y="310"/>
              <a:ext cx="2969" cy="28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8927" y="3224"/>
              <a:ext cx="334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宣德青花瓷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67625" y="262890"/>
            <a:ext cx="2910840" cy="2284095"/>
            <a:chOff x="9686" y="3579"/>
            <a:chExt cx="4584" cy="3597"/>
          </a:xfrm>
        </p:grpSpPr>
        <p:pic>
          <p:nvPicPr>
            <p:cNvPr id="37898" name="Picture 11"/>
            <p:cNvPicPr/>
            <p:nvPr>
              <p:custDataLst>
                <p:tags r:id="rId8"/>
              </p:custDataLst>
            </p:nvPr>
          </p:nvPicPr>
          <p:blipFill>
            <a:blip r:embed="rId9"/>
            <a:srcRect b="12445"/>
            <a:stretch>
              <a:fillRect/>
            </a:stretch>
          </p:blipFill>
          <p:spPr>
            <a:xfrm>
              <a:off x="9686" y="3579"/>
              <a:ext cx="4353" cy="26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9872" y="6451"/>
              <a:ext cx="439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景德镇瓷器工场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330815" y="74295"/>
            <a:ext cx="1677035" cy="2472690"/>
            <a:chOff x="16167" y="2943"/>
            <a:chExt cx="2641" cy="3894"/>
          </a:xfrm>
        </p:grpSpPr>
        <p:sp>
          <p:nvSpPr>
            <p:cNvPr id="2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6364" y="6112"/>
              <a:ext cx="244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珐琅彩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67" y="2943"/>
              <a:ext cx="2433" cy="3217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3664585" y="5129530"/>
            <a:ext cx="36195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资本主义萌芽的出现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  <p:bldP spid="9" grpId="1"/>
      <p:bldP spid="16" grpId="0"/>
      <p:bldP spid="16" grpId="1"/>
      <p:bldP spid="2" grpId="0"/>
      <p:bldP spid="2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536829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难点突破：资本主义萌芽的出现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25603"/>
          <p:cNvSpPr/>
          <p:nvPr/>
        </p:nvSpPr>
        <p:spPr>
          <a:xfrm>
            <a:off x="257810" y="2036445"/>
            <a:ext cx="3142615" cy="21583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产生标志：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时间地点：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、工业部门：</a:t>
            </a:r>
            <a:endParaRPr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、发展状况：</a:t>
            </a:r>
            <a:endParaRPr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73020" y="2074545"/>
            <a:ext cx="59436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雇佣劳动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为特征的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手工工场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的出现。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3020" y="2596515"/>
            <a:ext cx="847534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明朝中后期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江南（苏杭、松江）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一些手工业部门。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73020" y="3132455"/>
            <a:ext cx="48056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丝织业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榨油业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制瓷业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等。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73020" y="3668395"/>
            <a:ext cx="915416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拓展到其他工业部门，清朝时期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继续发展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十分缓慢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460" y="4190365"/>
            <a:ext cx="11415395" cy="2245360"/>
          </a:xfrm>
          <a:prstGeom prst="rect">
            <a:avLst/>
          </a:prstGeom>
          <a:solidFill>
            <a:srgbClr val="F3F2EF"/>
          </a:solidFill>
        </p:spPr>
        <p:txBody>
          <a:bodyPr wrap="square" rtlCol="0" anchor="t">
            <a:spAutoFit/>
          </a:bodyPr>
          <a:lstStyle/>
          <a:p>
            <a:r>
              <a:rPr lang="zh-CN" altLang="zh-CN" sz="2800" noProof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材料：吴民生齿最繁，恒产绝少，家杼轴而户纂组,	</a:t>
            </a:r>
            <a:r>
              <a:rPr lang="zh-CN" altLang="zh-CN" sz="2800" noProof="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机户出资</a:t>
            </a:r>
            <a:r>
              <a:rPr lang="zh-CN" altLang="zh-CN" sz="2800" noProof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，</a:t>
            </a:r>
            <a:r>
              <a:rPr lang="zh-CN" altLang="zh-CN" sz="2800" noProof="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织工出力，</a:t>
            </a:r>
            <a:r>
              <a:rPr lang="zh-CN" altLang="zh-CN" sz="2800" noProof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相依为命久矣……浮食	民，朝不谋夕，得业则生，失业则死……染坊罢而染工散者数千人，机户罢而织工散者又数千，此皆自食其力之良民也。</a:t>
            </a:r>
            <a:endParaRPr lang="zh-CN" altLang="zh-CN" sz="2800" noProof="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noProof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                  ——</a:t>
            </a:r>
            <a:r>
              <a:rPr lang="zh-CN" altLang="zh-CN" sz="2800" noProof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《明神宗实录》卷361万历二十九年七月丁未</a:t>
            </a:r>
            <a:endParaRPr lang="zh-CN" altLang="zh-CN" sz="2800" noProof="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0"/>
      <p:bldP spid="4" grpId="1"/>
      <p:bldP spid="13" grpId="0"/>
      <p:bldP spid="13" grpId="1"/>
      <p:bldP spid="9" grpId="0"/>
      <p:bldP spid="9" grpId="1"/>
      <p:bldP spid="27" grpId="0"/>
      <p:bldP spid="27" grpId="1"/>
      <p:bldP spid="30" grpId="0"/>
      <p:bldP spid="30" grpId="1"/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536829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难点突破：资本主义萌芽的出现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969135"/>
            <a:ext cx="26339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产生原因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9095" y="3246755"/>
            <a:ext cx="1337310" cy="3185160"/>
            <a:chOff x="597" y="4931"/>
            <a:chExt cx="2106" cy="5016"/>
          </a:xfrm>
          <a:solidFill>
            <a:srgbClr val="C00000"/>
          </a:solidFill>
        </p:grpSpPr>
        <p:sp>
          <p:nvSpPr>
            <p:cNvPr id="20" name="圆角矩形 12"/>
            <p:cNvSpPr/>
            <p:nvPr>
              <p:custDataLst>
                <p:tags r:id="rId3"/>
              </p:custDataLst>
            </p:nvPr>
          </p:nvSpPr>
          <p:spPr>
            <a:xfrm>
              <a:off x="597" y="4931"/>
              <a:ext cx="2106" cy="81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  <a:sym typeface="+mn-ea"/>
                </a:rPr>
                <a:t>原料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endParaRPr>
            </a:p>
          </p:txBody>
        </p:sp>
        <p:sp>
          <p:nvSpPr>
            <p:cNvPr id="24" name="圆角矩形 12"/>
            <p:cNvSpPr/>
            <p:nvPr>
              <p:custDataLst>
                <p:tags r:id="rId4"/>
              </p:custDataLst>
            </p:nvPr>
          </p:nvSpPr>
          <p:spPr>
            <a:xfrm>
              <a:off x="597" y="5981"/>
              <a:ext cx="2106" cy="81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  <a:sym typeface="+mn-ea"/>
                </a:rPr>
                <a:t>技术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endParaRPr>
            </a:p>
          </p:txBody>
        </p:sp>
        <p:sp>
          <p:nvSpPr>
            <p:cNvPr id="21" name="圆角矩形 12"/>
            <p:cNvSpPr/>
            <p:nvPr>
              <p:custDataLst>
                <p:tags r:id="rId5"/>
              </p:custDataLst>
            </p:nvPr>
          </p:nvSpPr>
          <p:spPr>
            <a:xfrm>
              <a:off x="597" y="7031"/>
              <a:ext cx="2106" cy="815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  <a:sym typeface="+mn-ea"/>
                </a:rPr>
                <a:t>资金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endParaRPr>
            </a:p>
          </p:txBody>
        </p:sp>
        <p:sp>
          <p:nvSpPr>
            <p:cNvPr id="22" name="圆角矩形 12"/>
            <p:cNvSpPr/>
            <p:nvPr>
              <p:custDataLst>
                <p:tags r:id="rId6"/>
              </p:custDataLst>
            </p:nvPr>
          </p:nvSpPr>
          <p:spPr>
            <a:xfrm>
              <a:off x="597" y="8083"/>
              <a:ext cx="2106" cy="815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  <a:sym typeface="+mn-ea"/>
                </a:rPr>
                <a:t>劳动力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endParaRPr>
            </a:p>
          </p:txBody>
        </p:sp>
        <p:sp>
          <p:nvSpPr>
            <p:cNvPr id="23" name="圆角矩形 12"/>
            <p:cNvSpPr/>
            <p:nvPr>
              <p:custDataLst>
                <p:tags r:id="rId7"/>
              </p:custDataLst>
            </p:nvPr>
          </p:nvSpPr>
          <p:spPr>
            <a:xfrm>
              <a:off x="597" y="9135"/>
              <a:ext cx="2106" cy="81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charset="-122"/>
                  <a:ea typeface="华文中宋" panose="02010600040101010101" charset="-122"/>
                  <a:cs typeface="+mn-cs"/>
                  <a:sym typeface="+mn-ea"/>
                </a:rPr>
                <a:t>市场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716405" y="3239770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②农业生产的发展提供了充足的原材料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716405" y="3888740"/>
            <a:ext cx="622808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③发达的手工业，培养了一批熟练工人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1716405" y="4511040"/>
            <a:ext cx="1030351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④充足的货币条件，明后期白银成为普遍流通的货币（一条鞭法）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1716405" y="5154930"/>
            <a:ext cx="765048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⑤封建国家对农民的人身控制松驰，劳动力自由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1716405" y="5855335"/>
            <a:ext cx="516128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⑥商品经济的发展和地租货币化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圆角矩形 12"/>
          <p:cNvSpPr/>
          <p:nvPr>
            <p:custDataLst>
              <p:tags r:id="rId13"/>
            </p:custDataLst>
          </p:nvPr>
        </p:nvSpPr>
        <p:spPr>
          <a:xfrm>
            <a:off x="379095" y="2620010"/>
            <a:ext cx="1337310" cy="5162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根本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16405" y="2617470"/>
            <a:ext cx="42481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①社会生产力水平的提高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0"/>
      <p:bldP spid="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5" grpId="0" animBg="1"/>
      <p:bldP spid="5" grpId="1" animBg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536829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难点突破：资本主义萌芽的出现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969135"/>
            <a:ext cx="26339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发展特点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9580" y="2719705"/>
            <a:ext cx="1475740" cy="5219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进步性</a:t>
            </a:r>
            <a:endParaRPr kumimoji="0" lang="zh-CN" altLang="en-US" sz="2800" b="1" kern="1200" cap="none" spc="0" normalizeH="0" baseline="0" noProof="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580" y="3726180"/>
            <a:ext cx="1475740" cy="5219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革命性</a:t>
            </a:r>
            <a:endParaRPr kumimoji="0" lang="zh-CN" altLang="en-US" sz="2800" b="1" kern="1200" cap="none" spc="0" normalizeH="0" baseline="0" noProof="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9580" y="4732655"/>
            <a:ext cx="1476375" cy="5219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弱小性</a:t>
            </a:r>
            <a:endParaRPr kumimoji="0" lang="zh-CN" altLang="en-US" sz="2800" b="1" kern="1200" cap="none" spc="0" normalizeH="0" baseline="0" noProof="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0215" y="5584825"/>
            <a:ext cx="1475740" cy="52197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缓慢性</a:t>
            </a:r>
            <a:endParaRPr kumimoji="0" lang="zh-CN" altLang="en-US" sz="2800" b="1" kern="1200" cap="none" spc="0" normalizeH="0" baseline="0" noProof="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046605" y="3655060"/>
            <a:ext cx="9895840" cy="9531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Wingdings 2" panose="05020102010507070707" pitchFamily="18" charset="2"/>
              </a:rPr>
              <a:t>是封建制度渐趋衰落在经济上的体现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Wingdings 2" panose="05020102010507070707" pitchFamily="18" charset="2"/>
              </a:rPr>
              <a:t>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社会生产力和商品经济的发展；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46288" y="5584508"/>
            <a:ext cx="82819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始终处于萌芽状态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，自然经济的主体地位没有改变。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46605" y="2573020"/>
            <a:ext cx="10020300" cy="95313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它是封建社会内部的一种新的生产关系，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代表了生产力的发展方向，具有进步性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46605" y="4737100"/>
            <a:ext cx="8874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局限于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某些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地域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（江浙）和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行业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（纺织业、制瓷业等）；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6265" y="561975"/>
            <a:ext cx="3378835" cy="20110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0"/>
      <p:bldP spid="4" grpId="1"/>
      <p:bldP spid="16" grpId="0" animBg="1"/>
      <p:bldP spid="1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9" grpId="0"/>
      <p:bldP spid="19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536829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难点突破：资本主义萌芽的出现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969135"/>
            <a:ext cx="375412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发展缓慢的原因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30" y="2536190"/>
            <a:ext cx="1168527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）政策：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为维护小农经济和封建统治，实行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重农抑商、海禁、闭关锁</a:t>
            </a:r>
            <a:endParaRPr lang="zh-CN" altLang="en-US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国政策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）资金：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土地买卖制度和高额地租吸引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商业资本买田置地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，影响了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</a:t>
            </a:r>
            <a:endParaRPr lang="zh-CN" altLang="en-US" sz="2800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本的积累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，严重影响手工业的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扩大再生产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（以末致富，以本守之）；</a:t>
            </a:r>
            <a:endParaRPr lang="zh-CN" altLang="en-US" sz="28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）市场：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海外市场：海禁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闭关锁国政策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阻碍了国际市场的扩大；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国内市场：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农民的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贫困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及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自然经济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封闭性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造成国内市场狭窄。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）劳动力：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国家重农抑商，农民被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束缚在土地上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自由劳动力缺乏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）原料：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农业产能有限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7365" y="238760"/>
            <a:ext cx="6355080" cy="22028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1447165"/>
            <a:ext cx="536829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难点突破：资本主义萌芽的出现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969135"/>
            <a:ext cx="375412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发展缓慢的原因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30" y="2596515"/>
            <a:ext cx="11829415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）技术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传统科技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趋于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停滞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缺乏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科技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创新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动力。</a:t>
            </a:r>
            <a:endParaRPr lang="zh-CN" altLang="en-US" sz="2800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）思想：</a:t>
            </a:r>
            <a:r>
              <a:rPr lang="zh-CN" altLang="en-US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文化专制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，缺乏实用性人才；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以纲常名教为核心，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重义轻利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崇本抑末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。“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天朝上国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”思想和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宗法观念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也阻碍资本主义发展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）其他：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封建行会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垄断本地区、本行业的业务，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排斥外来竞争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8630" y="2054860"/>
            <a:ext cx="766381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根本原因：封建制度阻碍了资本主义萌芽的发展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4479290"/>
            <a:ext cx="1995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>
              <a:lnSpc>
                <a:spcPct val="100000"/>
              </a:lnSpc>
            </a:pPr>
            <a:r>
              <a:rPr 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影响：</a:t>
            </a:r>
            <a:endParaRPr lang="zh-CN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379095" y="4923155"/>
            <a:ext cx="1287145" cy="108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880"/>
              </a:lnSpc>
              <a:buClr>
                <a:srgbClr val="980D0F"/>
              </a:buClr>
            </a:pPr>
            <a:r>
              <a:rPr lang="zh-CN" altLang="en-US" sz="2800" b="1" kern="12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积极：</a:t>
            </a:r>
            <a:endParaRPr lang="zh-CN" altLang="en-US" sz="2800" b="1" kern="12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微软雅黑" panose="020B0503020204020204" charset="-122"/>
            </a:endParaRPr>
          </a:p>
          <a:p>
            <a:pPr defTabSz="685800">
              <a:lnSpc>
                <a:spcPts val="3880"/>
              </a:lnSpc>
              <a:buClr>
                <a:srgbClr val="980D0F"/>
              </a:buClr>
            </a:pPr>
            <a:r>
              <a:rPr lang="zh-CN" altLang="en-US" sz="2800" b="1" kern="1200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微软雅黑" panose="020B0503020204020204" charset="-122"/>
              </a:rPr>
              <a:t>消极：</a:t>
            </a:r>
            <a:endParaRPr lang="zh-CN" altLang="en-US" sz="2800" b="1" kern="1200" noProof="0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1270000" y="5001260"/>
            <a:ext cx="738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980D0F"/>
              </a:buClr>
            </a:pPr>
            <a:r>
              <a:rPr lang="zh-CN" altLang="en-US" sz="2800" kern="12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①促进社会经济发展，代表社会发展趋势</a:t>
            </a:r>
            <a:r>
              <a:rPr lang="zh-CN" sz="2800" kern="12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微软雅黑" panose="020B0503020204020204" charset="-122"/>
              </a:rPr>
              <a:t>；</a:t>
            </a:r>
            <a:endParaRPr lang="zh-CN" sz="2800" kern="1200" noProof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1270000" y="5523230"/>
            <a:ext cx="10532745" cy="95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380"/>
              </a:lnSpc>
              <a:buClr>
                <a:srgbClr val="980D0F"/>
              </a:buClr>
            </a:pPr>
            <a:r>
              <a:rPr lang="zh-CN" altLang="en-US" sz="2800" kern="12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②只出现在江南地区个别部门，力量薄弱；</a:t>
            </a:r>
            <a:r>
              <a:rPr lang="en-US" altLang="zh-CN" sz="2800" kern="12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  </a:t>
            </a:r>
            <a:endParaRPr lang="en-US" altLang="zh-CN" sz="2800" kern="1200" noProof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  <a:p>
            <a:pPr defTabSz="685800">
              <a:lnSpc>
                <a:spcPts val="3380"/>
              </a:lnSpc>
              <a:buClr>
                <a:srgbClr val="980D0F"/>
              </a:buClr>
            </a:pPr>
            <a:r>
              <a:rPr lang="zh-CN" altLang="en-US" sz="2800" kern="12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③仍以自给自足的自然经济占主导地位，</a:t>
            </a:r>
            <a:r>
              <a:rPr lang="zh-CN" altLang="en-US" sz="2800" kern="1200" noProof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未促成中国社会的转型。</a:t>
            </a:r>
            <a:endParaRPr lang="zh-CN" altLang="en-US" sz="2800" kern="1200" noProof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5" grpId="0"/>
      <p:bldP spid="5" grpId="1"/>
      <p:bldP spid="18" grpId="0" animBg="1"/>
      <p:bldP spid="18" grpId="1" animBg="1"/>
      <p:bldP spid="7" grpId="0"/>
      <p:bldP spid="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、手工业：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969135"/>
            <a:ext cx="294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）制度变化：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4780" y="19691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逐步取消匠户制度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2491105"/>
          <a:ext cx="11410315" cy="3614420"/>
        </p:xfrm>
        <a:graphic>
          <a:graphicData uri="http://schemas.openxmlformats.org/drawingml/2006/table">
            <a:tbl>
              <a:tblPr/>
              <a:tblGrid>
                <a:gridCol w="1042035"/>
                <a:gridCol w="10368280"/>
              </a:tblGrid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strike="noStrike" cap="none" normalizeH="0" baseline="0" dirty="0">
                          <a:ln>
                            <a:noFill/>
                          </a:ln>
                          <a:solidFill>
                            <a:srgbClr val="45473E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唐代</a:t>
                      </a:r>
                      <a:endParaRPr kumimoji="0" lang="zh-CN" altLang="en-US" sz="2800" b="1" i="0" strike="noStrike" cap="none" normalizeH="0" baseline="0" dirty="0">
                        <a:ln>
                          <a:noFill/>
                        </a:ln>
                        <a:solidFill>
                          <a:srgbClr val="45473E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2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出现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工匠定期在官营手工业作坊内服役的制度。</a:t>
                      </a:r>
                      <a:endParaRPr kumimoji="0" lang="zh-CN" altLang="en-US" sz="2800" b="0" i="0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strike="noStrike" cap="none" normalizeH="0" baseline="0">
                          <a:ln>
                            <a:noFill/>
                          </a:ln>
                          <a:solidFill>
                            <a:srgbClr val="45473E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宋代</a:t>
                      </a:r>
                      <a:endParaRPr kumimoji="0" lang="zh-CN" altLang="en-US" sz="2800" b="1" i="0" strike="noStrike" cap="none" normalizeH="0" baseline="0">
                        <a:ln>
                          <a:noFill/>
                        </a:ln>
                        <a:solidFill>
                          <a:srgbClr val="45473E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2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雇匠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居多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实行薪酬制</a:t>
                      </a:r>
                      <a:endParaRPr kumimoji="0" lang="zh-CN" altLang="en-US" sz="2800" b="0" i="0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strike="noStrike" cap="none" normalizeH="0" baseline="0" dirty="0">
                          <a:ln>
                            <a:noFill/>
                          </a:ln>
                          <a:solidFill>
                            <a:srgbClr val="45473E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元代</a:t>
                      </a:r>
                      <a:endParaRPr kumimoji="0" lang="zh-CN" altLang="en-US" sz="2800" b="1" i="0" strike="noStrike" cap="none" normalizeH="0" baseline="0" dirty="0">
                        <a:ln>
                          <a:noFill/>
                        </a:ln>
                        <a:solidFill>
                          <a:srgbClr val="45473E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2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实行“匠籍制”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工匠被编入专门的户籍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由专门机构直接管理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不得脱籍改业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;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工匠世代相袭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承担官方的工役</a:t>
                      </a:r>
                      <a:endParaRPr kumimoji="0" lang="zh-CN" altLang="en-US" sz="2800" b="0" i="0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7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strike="noStrike" cap="none" normalizeH="0" baseline="0">
                          <a:ln>
                            <a:noFill/>
                          </a:ln>
                          <a:solidFill>
                            <a:srgbClr val="45473E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明中</a:t>
                      </a:r>
                      <a:endParaRPr kumimoji="0" lang="zh-CN" altLang="en-US" sz="2800" b="1" i="0" strike="noStrike" cap="none" normalizeH="0" baseline="0">
                        <a:ln>
                          <a:noFill/>
                        </a:ln>
                        <a:solidFill>
                          <a:srgbClr val="45473E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strike="noStrike" cap="none" normalizeH="0" baseline="0">
                          <a:ln>
                            <a:noFill/>
                          </a:ln>
                          <a:solidFill>
                            <a:srgbClr val="45473E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后期</a:t>
                      </a:r>
                      <a:endParaRPr kumimoji="0" lang="zh-CN" altLang="en-US" sz="2800" b="1" i="0" strike="noStrike" cap="none" normalizeH="0" baseline="0">
                        <a:ln>
                          <a:noFill/>
                        </a:ln>
                        <a:solidFill>
                          <a:srgbClr val="45473E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2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800" b="0" kern="100"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匠户成为</a:t>
                      </a:r>
                      <a:r>
                        <a:rPr lang="zh-CN" altLang="zh-CN" sz="2800" b="0" kern="1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半自由的手工业者</a:t>
                      </a:r>
                      <a:r>
                        <a:rPr lang="zh-CN" altLang="zh-CN" sz="2800" b="0" kern="100"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，匠户对于封建</a:t>
                      </a:r>
                      <a:r>
                        <a:rPr lang="zh-CN" altLang="zh-CN" sz="2800" b="0" kern="10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国家</a:t>
                      </a:r>
                      <a:r>
                        <a:rPr lang="zh-CN" altLang="zh-CN" sz="2800" b="0" kern="100"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的</a:t>
                      </a:r>
                      <a:r>
                        <a:rPr lang="zh-CN" altLang="zh-CN" sz="2800" b="0" kern="1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人身依附关系</a:t>
                      </a:r>
                      <a:r>
                        <a:rPr lang="zh-CN" altLang="zh-CN" sz="2800" b="0" kern="100"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日趋</a:t>
                      </a:r>
                      <a:r>
                        <a:rPr lang="zh-CN" altLang="zh-CN" sz="2800" b="0" kern="1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松弛</a:t>
                      </a:r>
                      <a:r>
                        <a:rPr lang="zh-CN" altLang="zh-CN" sz="2800" b="0" kern="100">
                          <a:latin typeface="华文中宋" panose="02010600040101010101" charset="-122"/>
                          <a:ea typeface="华文中宋" panose="02010600040101010101" charset="-122"/>
                          <a:cs typeface="仿宋" panose="02010609060101010101" charset="-122"/>
                          <a:sym typeface="+mn-ea"/>
                        </a:rPr>
                        <a:t>。</a:t>
                      </a:r>
                      <a:endParaRPr kumimoji="0" lang="zh-CN" altLang="en-US" sz="2800" b="0" i="0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2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1" i="0" strike="noStrike" cap="none" normalizeH="0" baseline="0">
                          <a:ln>
                            <a:noFill/>
                          </a:ln>
                          <a:solidFill>
                            <a:srgbClr val="45473E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清朝</a:t>
                      </a:r>
                      <a:endParaRPr kumimoji="0" lang="zh-CN" altLang="en-US" sz="2800" b="1" i="0" strike="noStrike" cap="none" normalizeH="0" baseline="0">
                        <a:ln>
                          <a:noFill/>
                        </a:ln>
                        <a:solidFill>
                          <a:srgbClr val="45473E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2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清顺治二年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(1645)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废除“匠籍制”</a:t>
                      </a:r>
                      <a:r>
                        <a:rPr kumimoji="0" lang="en-US" altLang="zh-CN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</a:t>
                      </a:r>
                      <a:r>
                        <a:rPr kumimoji="0" lang="zh-CN" altLang="en-US" sz="2800" b="0" i="0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匠人获得自由身份。</a:t>
                      </a:r>
                      <a:endParaRPr kumimoji="0" lang="zh-CN" altLang="en-US" sz="2800" b="0" i="0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109758" marR="109758" marT="54840" marB="548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79095" y="5810250"/>
            <a:ext cx="11410315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zh-CN" altLang="en-US" sz="2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特点：①世代相袭；②由专门的机构管理，且不得入仕；③非政府允许，不得改业，保证行业的延续性。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79720" y="407035"/>
            <a:ext cx="6633210" cy="2084070"/>
            <a:chOff x="8472" y="570"/>
            <a:chExt cx="10446" cy="3282"/>
          </a:xfrm>
        </p:grpSpPr>
        <p:sp>
          <p:nvSpPr>
            <p:cNvPr id="8" name="文本框 7"/>
            <p:cNvSpPr txBox="1"/>
            <p:nvPr/>
          </p:nvSpPr>
          <p:spPr>
            <a:xfrm>
              <a:off x="8472" y="1117"/>
              <a:ext cx="8241" cy="1501"/>
            </a:xfrm>
            <a:prstGeom prst="rect">
              <a:avLst/>
            </a:prstGeom>
            <a:solidFill>
              <a:srgbClr val="F4F1E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dirty="0">
                  <a:ln>
                    <a:noFill/>
                  </a:ln>
                  <a:solidFill>
                    <a:srgbClr val="00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中国古代从事手工业生产的专业人户称作“匠户”</a:t>
              </a:r>
              <a:endParaRPr lang="zh-CN" altLang="en-US" sz="280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62" y="570"/>
              <a:ext cx="3956" cy="328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  <p:bldP spid="2" grpId="0"/>
      <p:bldP spid="2" grpId="1"/>
      <p:bldP spid="4" grpId="0"/>
      <p:bldP spid="4" grpId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095" y="1886585"/>
            <a:ext cx="11399520" cy="283654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noAutofit/>
          </a:bodyPr>
          <a:lstStyle/>
          <a:p>
            <a:pPr algn="l" defTabSz="914400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、(2020．全国Ⅱ卷)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明代官营手工业实行工匠制度，生产官府所需物资。明中叶后，官府往往直接向匠户征收银两而不征用其生产的产品，此现象持续增多。这反映了（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defTabSz="914400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A．白银已取代其他货币               B．雇佣劳动成为主要用工方式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defTabSz="914400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C．民营手工业发展受挫               D．官营手工业的地位遭到削弱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、手工业：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0807857" y="311521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D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4649470"/>
            <a:ext cx="11399520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注意：明中叶以后，在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纺织、制瓷、矿冶等行业中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民营手工业超过官营手工业占据全社会手工业生产的主导地位。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1"/>
      <p:bldP spid="8" grpId="0"/>
      <p:bldP spid="8" grpId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257810" y="3046095"/>
            <a:ext cx="7567930" cy="103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白银大量流入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，逐渐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货币化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，促进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长途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大额贸易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发展和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商业资本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集聚。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4647565"/>
            <a:ext cx="7858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⑤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工商业市镇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兴起，成为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地区贸易网络的核心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4105275"/>
            <a:ext cx="8369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地域性商人群体</a:t>
            </a:r>
            <a:r>
              <a:rPr lang="en-US" altLang="zh-CN" sz="2800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商帮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出现，如徽商和晋商。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300" y="5189855"/>
            <a:ext cx="7736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None/>
            </a:pPr>
            <a:r>
              <a:rPr lang="zh-CN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⑥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钱铺</a:t>
            </a:r>
            <a:r>
              <a:rPr lang="zh-CN" altLang="zh-CN" sz="2800" dirty="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盛行，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资本性借贷</a:t>
            </a:r>
            <a:r>
              <a:rPr lang="zh-CN" altLang="zh-CN" sz="2800" dirty="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显著发展，出现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庄票</a:t>
            </a:r>
            <a:r>
              <a:rPr lang="zh-CN" altLang="zh-CN" sz="28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幼圆" panose="02010509060101010101" charset="-122"/>
                <a:sym typeface="宋体" panose="02010600030101010101" pitchFamily="2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810" y="1875790"/>
            <a:ext cx="699960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0000"/>
              </a:lnSpc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农产品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手工业产品商品化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程度不断加深；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7810" y="25038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②形成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全国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规模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商业贸易网络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870" y="1857375"/>
            <a:ext cx="3840480" cy="43135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  <p:bldP spid="9" grpId="1"/>
      <p:bldP spid="17" grpId="0"/>
      <p:bldP spid="17" grpId="1"/>
      <p:bldP spid="4" grpId="0"/>
      <p:bldP spid="4" grpId="1"/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ttps://photo-static-api.fotomore.com/creative/vcg/400/new/VCG211304741648.jpg?uid=386&amp;timestamp=1718716331&amp;sign=9da47f1d9783f84d1f2e70dab3712155" descr="中国风京剧脸谱人物生旦净末丑"/>
          <p:cNvPicPr>
            <a:picLocks noChangeAspect="1"/>
          </p:cNvPicPr>
          <p:nvPr/>
        </p:nvPicPr>
        <p:blipFill>
          <a:blip r:embed="rId1">
            <a:alphaModFix amt="42000"/>
          </a:blip>
          <a:srcRect l="21080" r="27087"/>
          <a:stretch>
            <a:fillRect/>
          </a:stretch>
        </p:blipFill>
        <p:spPr>
          <a:xfrm>
            <a:off x="9157335" y="2967355"/>
            <a:ext cx="3034665" cy="4053205"/>
          </a:xfrm>
          <a:prstGeom prst="rect">
            <a:avLst/>
          </a:prstGeom>
        </p:spPr>
      </p:pic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346075" y="3429000"/>
            <a:ext cx="22047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4096385"/>
            <a:ext cx="111518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、了解明清时期社会经济、思想文化的重要变化；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、通过了解世界的变化对中国的影响，认识中国社会面临的危机。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10" y="819785"/>
            <a:ext cx="11684635" cy="25958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9095" y="819785"/>
            <a:ext cx="1148524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(2023·全国·统考高考真题)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我国东南沿海某港口，在15世纪只是一个“结茅而居”的渔村，到16世纪，已成为“繁华世界”，“宝货塞途，家家歌舞赛神,钟鼓管弦，连飙响答”，时称“小苏杭"’。能够说明这一现象的是(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)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A.朝贡贸易繁荣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B.农业生产技术进步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C.白银大量流入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D.海上丝绸之路兴起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TextBox 7"/>
          <p:cNvSpPr txBox="1"/>
          <p:nvPr>
            <p:custDataLst>
              <p:tags r:id="rId4"/>
            </p:custDataLst>
          </p:nvPr>
        </p:nvSpPr>
        <p:spPr>
          <a:xfrm>
            <a:off x="10426857" y="198364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C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79730" y="3429000"/>
            <a:ext cx="1148461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(2019·课标全国Ⅱ，27)</a:t>
            </a:r>
            <a:r>
              <a:rPr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研究表明，明代大商人的资本一般为白银数十万两，多者上百万两。到清代中期，大商人的资本一般在一百万两以上，甚至多达千万两。这表明清代中期(　　)</a:t>
            </a:r>
            <a:endParaRPr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A．商人的地位发生根本性改变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r>
              <a:rPr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B．重农抑商政策明显松弛</a:t>
            </a:r>
            <a:endParaRPr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C．商业活动的规模进一步扩大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r>
              <a:rPr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D．白银开始成为流通货币</a:t>
            </a:r>
            <a:endParaRPr lang="zh-CN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10553857" y="467667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C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24"/>
          <p:cNvSpPr txBox="1"/>
          <p:nvPr>
            <p:custDataLst>
              <p:tags r:id="rId3"/>
            </p:custDataLst>
          </p:nvPr>
        </p:nvSpPr>
        <p:spPr>
          <a:xfrm>
            <a:off x="383540" y="1923415"/>
            <a:ext cx="4218305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</a:t>
            </a:r>
            <a:r>
              <a:rPr lang="en-US" altLang="zh-CN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：白银货币化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30" y="2596515"/>
            <a:ext cx="2876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）发展历程：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170940" y="5467350"/>
            <a:ext cx="100926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  <a:defRPr/>
            </a:pPr>
            <a:r>
              <a:rPr lang="en-US" altLang="zh-CN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</a:t>
            </a:r>
            <a:r>
              <a:rPr kumimoji="0" lang="zh-CN" altLang="en-US" sz="2800" b="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清朝</a:t>
            </a:r>
            <a:r>
              <a:rPr kumimoji="0" lang="zh-CN" altLang="en-US" sz="2800" b="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完全承认</a:t>
            </a:r>
            <a:r>
              <a:rPr kumimoji="0" lang="zh-CN" altLang="en-US" sz="2800" b="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白银</a:t>
            </a:r>
            <a:r>
              <a:rPr kumimoji="0" lang="zh-CN" altLang="en-US" sz="2800" b="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的</a:t>
            </a:r>
            <a:r>
              <a:rPr kumimoji="0" lang="zh-CN" altLang="en-US" sz="2800" b="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法定货币地位</a:t>
            </a:r>
            <a:r>
              <a:rPr kumimoji="0" lang="zh-CN" altLang="en-US" sz="2800" b="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，与</a:t>
            </a:r>
            <a:r>
              <a:rPr kumimoji="0" lang="zh-CN" altLang="en-US" sz="2800" b="0" i="0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铜钱兼用</a:t>
            </a:r>
            <a:r>
              <a:rPr kumimoji="0" lang="zh-CN" altLang="en-US" sz="2800" b="0" i="0" kern="1200" cap="none" spc="0" normalizeH="0" baseline="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  <a:sym typeface="+mn-ea"/>
              </a:rPr>
              <a:t>。</a:t>
            </a:r>
            <a:endParaRPr kumimoji="0" lang="zh-CN" altLang="en-US" sz="2800" b="0" i="0" kern="1200" cap="none" spc="0" normalizeH="0" baseline="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+mn-cs"/>
              <a:sym typeface="+mn-ea"/>
            </a:endParaRPr>
          </a:p>
        </p:txBody>
      </p:sp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6"/>
          <a:srcRect l="20293" r="16316" b="57264"/>
          <a:stretch>
            <a:fillRect/>
          </a:stretch>
        </p:blipFill>
        <p:spPr>
          <a:xfrm>
            <a:off x="290195" y="3115310"/>
            <a:ext cx="88074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/>
          <p:nvPr>
            <p:custDataLst>
              <p:tags r:id="rId7"/>
            </p:custDataLst>
          </p:nvPr>
        </p:nvPicPr>
        <p:blipFill>
          <a:blip r:embed="rId6"/>
          <a:srcRect l="20293" r="16316" b="57264"/>
          <a:stretch>
            <a:fillRect/>
          </a:stretch>
        </p:blipFill>
        <p:spPr>
          <a:xfrm>
            <a:off x="274955" y="4233545"/>
            <a:ext cx="880745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1155700" y="3189605"/>
            <a:ext cx="1066038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从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战国到元朝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，贵金属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金、银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也时常承担货币职能，但并未成为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主要货币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1155700" y="4267835"/>
            <a:ext cx="1083310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  <a:defRPr/>
            </a:pPr>
            <a:r>
              <a:rPr lang="en-US" altLang="zh-CN" sz="28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自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明朝中期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起，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白银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逐渐成为国家财政和民间交易的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基本支付手段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，物价也多以</a:t>
            </a:r>
            <a:r>
              <a:rPr lang="zh-CN" altLang="en-US" sz="280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银两</a:t>
            </a:r>
            <a:r>
              <a:rPr lang="zh-CN" altLang="en-US" sz="2800" noProof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计算。</a:t>
            </a:r>
            <a:endParaRPr lang="zh-CN" altLang="en-US" sz="2800" noProof="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0" name="图片 19"/>
          <p:cNvPicPr/>
          <p:nvPr>
            <p:custDataLst>
              <p:tags r:id="rId10"/>
            </p:custDataLst>
          </p:nvPr>
        </p:nvPicPr>
        <p:blipFill>
          <a:blip r:embed="rId6"/>
          <a:srcRect l="20293" r="16316" b="57264"/>
          <a:stretch>
            <a:fillRect/>
          </a:stretch>
        </p:blipFill>
        <p:spPr>
          <a:xfrm>
            <a:off x="290195" y="5306695"/>
            <a:ext cx="88074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11"/>
          <a:srcRect b="12937"/>
          <a:stretch>
            <a:fillRect/>
          </a:stretch>
        </p:blipFill>
        <p:spPr>
          <a:xfrm>
            <a:off x="9287510" y="5126990"/>
            <a:ext cx="2310765" cy="14903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7732395" y="819785"/>
            <a:ext cx="3794125" cy="1862455"/>
            <a:chOff x="12747" y="551"/>
            <a:chExt cx="5692" cy="2749"/>
          </a:xfrm>
        </p:grpSpPr>
        <p:pic>
          <p:nvPicPr>
            <p:cNvPr id="22" name="Picture 4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BFBFBF">
                    <a:alpha val="100000"/>
                  </a:srgbClr>
                </a:clrFrom>
                <a:clrTo>
                  <a:srgbClr val="BFBFBF">
                    <a:alpha val="100000"/>
                    <a:alpha val="0"/>
                  </a:srgbClr>
                </a:clrTo>
              </a:clrChange>
              <a:lum bright="20000"/>
            </a:blip>
            <a:stretch>
              <a:fillRect/>
            </a:stretch>
          </p:blipFill>
          <p:spPr bwMode="auto">
            <a:xfrm rot="20760000">
              <a:off x="16585" y="551"/>
              <a:ext cx="1855" cy="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197" name="图片 55" descr="a8071ddeb21746a8b1d07557973d92de_th-removebg-preview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747" y="598"/>
              <a:ext cx="3711" cy="2702"/>
            </a:xfrm>
            <a:prstGeom prst="rect">
              <a:avLst/>
            </a:prstGeom>
          </p:spPr>
        </p:pic>
      </p:grp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  <p:bldP spid="13" grpId="0"/>
      <p:bldP spid="13" grpId="1"/>
      <p:bldP spid="14" grpId="0"/>
      <p:bldP spid="14" grpId="1"/>
      <p:bldP spid="18" grpId="0"/>
      <p:bldP spid="18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24"/>
          <p:cNvSpPr txBox="1"/>
          <p:nvPr>
            <p:custDataLst>
              <p:tags r:id="rId3"/>
            </p:custDataLst>
          </p:nvPr>
        </p:nvSpPr>
        <p:spPr>
          <a:xfrm>
            <a:off x="383540" y="1923415"/>
            <a:ext cx="4016375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</a:t>
            </a:r>
            <a:r>
              <a:rPr lang="en-US" altLang="zh-CN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：白银货币化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323215" y="2596515"/>
            <a:ext cx="11518265" cy="3719195"/>
          </a:xfrm>
          <a:prstGeom prst="rect">
            <a:avLst/>
          </a:prstGeom>
          <a:solidFill>
            <a:srgbClr val="F9F9F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>
              <a:lnSpc>
                <a:spcPct val="110000"/>
              </a:lnSpc>
              <a:buClrTx/>
              <a:buSzTx/>
              <a:buFontTx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：明代中期，大明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宝钞严重贬值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退出流通领域，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白银以体积小、价值高、易于分割熔铸、便于携带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等天然属性，于天顺以后逐渐成为流通中的主要货币……万历年间，张居正在全国推行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“一条鞭法”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，标志着白银货币化的最终完成。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：明朝银矿稀缺……通过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对外贸易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相当大部分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美洲白银流入中国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。材料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2800" kern="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作为当时世界上最大的经济体，中国以白银为主要货币，从而促使</a:t>
            </a:r>
            <a:r>
              <a:rPr lang="zh-CN" altLang="en-US" sz="2800" kern="0" spc="15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白银成为世界货币</a:t>
            </a:r>
            <a:r>
              <a:rPr lang="zh-CN" altLang="en-US" sz="2800" kern="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。围绕白银，形成了一个</a:t>
            </a:r>
            <a:r>
              <a:rPr lang="zh-CN" altLang="en-US" sz="2800" kern="0" spc="15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世界贸易网络</a:t>
            </a:r>
            <a:r>
              <a:rPr lang="zh-CN" altLang="en-US" sz="2800" kern="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800" kern="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800" kern="0" spc="1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fontAlgn="auto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zh-CN" sz="2800" kern="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800" kern="0" spc="15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——摘编自万明《明代白银货币化：中国与世界连接的新视野》</a:t>
            </a:r>
            <a:endParaRPr lang="zh-CN" altLang="en-US" sz="2800" kern="0" spc="15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FontTx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  <a:buClrTx/>
              <a:buSzTx/>
              <a:buFontTx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endParaRPr lang="zh-CN" altLang="en-US"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>
              <a:buClrTx/>
              <a:buSzTx/>
              <a:buFontTx/>
            </a:pPr>
            <a:endParaRPr lang="zh-CN" altLang="en-US"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>
              <a:buClrTx/>
              <a:buSzTx/>
              <a:buFontTx/>
            </a:pPr>
            <a:endParaRPr lang="zh-CN" altLang="en-US" sz="2400" b="1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28565" y="729615"/>
            <a:ext cx="6984365" cy="1957705"/>
            <a:chOff x="8909" y="5303"/>
            <a:chExt cx="10999" cy="3083"/>
          </a:xfrm>
        </p:grpSpPr>
        <p:sp>
          <p:nvSpPr>
            <p:cNvPr id="26" name="圆角矩形标注 25"/>
            <p:cNvSpPr/>
            <p:nvPr/>
          </p:nvSpPr>
          <p:spPr>
            <a:xfrm>
              <a:off x="8909" y="5968"/>
              <a:ext cx="7874" cy="1503"/>
            </a:xfrm>
            <a:prstGeom prst="wedgeRoundRectCallout">
              <a:avLst>
                <a:gd name="adj1" fmla="val 62961"/>
                <a:gd name="adj2" fmla="val -32302"/>
                <a:gd name="adj3" fmla="val 16667"/>
              </a:avLst>
            </a:prstGeom>
            <a:noFill/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800">
                  <a:solidFill>
                    <a:srgbClr val="45473E"/>
                  </a:solidFill>
                  <a:latin typeface="华文中宋" panose="02010600040101010101" charset="-122"/>
                  <a:ea typeface="华文中宋" panose="02010600040101010101" charset="-122"/>
                </a:rPr>
                <a:t>明清时期白银货币化的原因和影响是什么？</a:t>
              </a:r>
              <a:endParaRPr lang="zh-CN" altLang="en-US" sz="2800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pic>
          <p:nvPicPr>
            <p:cNvPr id="4" name="图片 3"/>
            <p:cNvPicPr/>
            <p:nvPr/>
          </p:nvPicPr>
          <p:blipFill>
            <a:blip r:embed="rId5"/>
            <a:srcRect l="27670" r="22285" b="51981"/>
            <a:stretch>
              <a:fillRect/>
            </a:stretch>
          </p:blipFill>
          <p:spPr>
            <a:xfrm>
              <a:off x="17376" y="5303"/>
              <a:ext cx="2532" cy="308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24"/>
          <p:cNvSpPr txBox="1"/>
          <p:nvPr>
            <p:custDataLst>
              <p:tags r:id="rId3"/>
            </p:custDataLst>
          </p:nvPr>
        </p:nvSpPr>
        <p:spPr>
          <a:xfrm>
            <a:off x="383540" y="1923415"/>
            <a:ext cx="419608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</a:t>
            </a:r>
            <a:r>
              <a:rPr lang="en-US" altLang="zh-CN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：白银货币化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30" y="244538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）原因：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383540" y="2830195"/>
            <a:ext cx="1178306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国内：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①宝钞贬值（通货膨胀）；②白银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体积小、价值高、易于分割熔铸、便于携带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；③赋税改革的推动（一条鞭法）；④商品经济发展，资本主义萌芽出现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（根本原因）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国际：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新航路开辟后，国际贸易日益发展，白银大量流入中国。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030" y="4701540"/>
            <a:ext cx="198056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6" name="图片 35" descr="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97110" y="3689350"/>
            <a:ext cx="2447290" cy="1554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9095" y="5243830"/>
            <a:ext cx="11642725" cy="1900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Font typeface="+mn-ea"/>
            </a:pP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①刺激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东南沿海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经济发展，有利于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大额贸易发展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商业资本聚集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促进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资本主义萌芽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发展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；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②促进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农业商品化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和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手工业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的发展。③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等线" panose="02010600030101010101" charset="-122"/>
              </a:rPr>
              <a:t>推动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等线" panose="02010600030101010101" charset="-122"/>
              </a:rPr>
              <a:t>赋役制度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等线" panose="02010600030101010101" charset="-122"/>
              </a:rPr>
              <a:t>改革；④白银成为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等线" panose="02010600030101010101" charset="-122"/>
              </a:rPr>
              <a:t>世界货币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等线" panose="02010600030101010101" charset="-122"/>
              </a:rPr>
              <a:t>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加强与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世界经济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联系，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推动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世界市场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的发展。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 fontAlgn="auto">
              <a:lnSpc>
                <a:spcPct val="120000"/>
              </a:lnSpc>
              <a:buFont typeface="+mn-ea"/>
            </a:pP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110" y="339090"/>
            <a:ext cx="4208145" cy="2418715"/>
          </a:xfrm>
          <a:prstGeom prst="rect">
            <a:avLst/>
          </a:prstGeom>
          <a:ln w="6350">
            <a:solidFill>
              <a:srgbClr val="B5B1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  <p:bldP spid="13" grpId="1"/>
      <p:bldP spid="26" grpId="0"/>
      <p:bldP spid="26" grpId="1"/>
      <p:bldP spid="2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24"/>
          <p:cNvSpPr txBox="1"/>
          <p:nvPr>
            <p:custDataLst>
              <p:tags r:id="rId3"/>
            </p:custDataLst>
          </p:nvPr>
        </p:nvSpPr>
        <p:spPr>
          <a:xfrm>
            <a:off x="383540" y="1923415"/>
            <a:ext cx="368046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</a:t>
            </a:r>
            <a:r>
              <a:rPr lang="en-US" altLang="zh-CN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：明清商帮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8191500" y="2580640"/>
            <a:ext cx="3775075" cy="3414730"/>
            <a:chOff x="9907" y="4908"/>
            <a:chExt cx="6690" cy="5800"/>
          </a:xfrm>
        </p:grpSpPr>
        <p:pic>
          <p:nvPicPr>
            <p:cNvPr id="103" name="图片 102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275" y="4908"/>
              <a:ext cx="6038" cy="50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9907" y="9926"/>
              <a:ext cx="6690" cy="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</a:t>
              </a:r>
              <a:r>
                <a:rPr lang="zh-CN" altLang="en-US" sz="2400" smtClean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Arial" panose="020B0604020202020204" pitchFamily="34" charset="0"/>
                </a:rPr>
                <a:t>明清</a:t>
              </a:r>
              <a:r>
                <a: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sym typeface="Arial" panose="020B0604020202020204" pitchFamily="34" charset="0"/>
                </a:rPr>
                <a:t>时期商帮分布图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83540" y="2540000"/>
            <a:ext cx="8184515" cy="138366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商帮：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明清时期形成的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地域性的商人群体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血缘、乡谊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作为纽带，以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会馆、会所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进行联络。</a:t>
            </a:r>
            <a:r>
              <a:rPr lang="zh-CN" altLang="en-US" sz="28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商帮是明清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商业繁荣</a:t>
            </a:r>
            <a:r>
              <a:rPr lang="zh-CN" altLang="en-US" sz="280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的结果，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并非资本主义萌芽发展的产物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1730" y="5995670"/>
            <a:ext cx="923480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衰落原因：大量商业资本用于买房置地，影响扩大再生产</a:t>
            </a:r>
            <a:endParaRPr lang="zh-CN" altLang="en-US" sz="2800" b="1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540" y="3801110"/>
            <a:ext cx="7931785" cy="222440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381490" y="184785"/>
            <a:ext cx="2551430" cy="1807210"/>
            <a:chOff x="14774" y="517"/>
            <a:chExt cx="4018" cy="2846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30061" t="13058" r="11684" b="52031"/>
            <a:stretch>
              <a:fillRect/>
            </a:stretch>
          </p:blipFill>
          <p:spPr>
            <a:xfrm>
              <a:off x="14774" y="743"/>
              <a:ext cx="2723" cy="2620"/>
            </a:xfrm>
            <a:prstGeom prst="ellipse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7341" y="517"/>
              <a:ext cx="1451" cy="27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“</a:t>
              </a:r>
              <a:r>
                <a: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红顶商人”胡雪岩</a:t>
              </a:r>
              <a:endParaRPr lang="zh-CN" altLang="en-US" sz="24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endParaRPr>
            </a:p>
          </p:txBody>
        </p:sp>
      </p:grpSp>
      <p:pic>
        <p:nvPicPr>
          <p:cNvPr id="21" name="图片 20" descr="图片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0835" y="1998980"/>
            <a:ext cx="5511165" cy="53467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66700" y="808990"/>
            <a:ext cx="11665585" cy="326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、封建统治者向来推行重本抑末的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政策，而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民间又对商人冠以“奸商”的歧视。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因而，在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那样的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年代，商人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利用他们天然的乡里、宗族 关系联系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起来，互相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支持。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同时商帮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在规避内部恶性竞争、增强外部竞争力的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同时，更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可以在封建体制内利用集体的力量更好地保护自己。对材料内容理解准确的是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重农抑商政策抑制了商帮的发展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古代商业发展毫无法律保护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商帮的形成有利于商业的发展         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商帮可以起到稳定社会秩序的作用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0901202" y="244973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C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66548" y="4078268"/>
            <a:ext cx="11617291" cy="200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、费正清在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美国与中国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中提出这样的观点：“中国的传统不是制造一个更好的捕鼠机，而是从官方取得捕鼠的特权。”下列最能支撑这一“研究结论”的史实是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．战国时期私商大量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出现              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．宋代商业突破坊市限制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ctr"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．明清出现工商业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市镇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</a:t>
            </a:r>
            <a:r>
              <a:rPr lang="en-US" altLang="zh-CN" sz="24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．明清商帮的兴起和发展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TextBox 7"/>
          <p:cNvSpPr txBox="1"/>
          <p:nvPr>
            <p:custDataLst>
              <p:tags r:id="rId4"/>
            </p:custDataLst>
          </p:nvPr>
        </p:nvSpPr>
        <p:spPr>
          <a:xfrm>
            <a:off x="10901202" y="493639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D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6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24"/>
          <p:cNvSpPr txBox="1"/>
          <p:nvPr>
            <p:custDataLst>
              <p:tags r:id="rId3"/>
            </p:custDataLst>
          </p:nvPr>
        </p:nvSpPr>
        <p:spPr>
          <a:xfrm>
            <a:off x="383540" y="1923415"/>
            <a:ext cx="5169535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</a:t>
            </a:r>
            <a:r>
              <a:rPr lang="en-US" altLang="zh-CN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：明清江南市镇经济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2967355"/>
            <a:ext cx="11449685" cy="3408045"/>
          </a:xfrm>
          <a:prstGeom prst="rect">
            <a:avLst/>
          </a:prstGeom>
          <a:noFill/>
          <a:ln w="12700" cmpd="sng">
            <a:solidFill>
              <a:srgbClr val="E0D9C9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indent="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：在现代工业兴起之前，作为“生存于农村经济上面”的市镇，其全部活力来自周围的农村经济。然而，正是在江南农业高度发展的基础上这些市镇作为新兴的工商业据点，散布在广袤的乡村地区。各式工匠的手工业生产与商业贸易一道，构成了此类市镇经济的主要成分:市镇周围的农业生产和手工业生产，是市镇赖以生长的土壤:交汇干市镇的水陆交通，则为市镇输送养料的孔道。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摘自《中国近世农村经济制度史论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30" y="2445385"/>
            <a:ext cx="291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）兴起条件：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7945120" y="238760"/>
            <a:ext cx="3997960" cy="2825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9" grpId="1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79095" y="5260975"/>
            <a:ext cx="115639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        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促进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工商业从农业中分离出来</a:t>
            </a: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，体现</a:t>
            </a:r>
            <a:endParaRPr lang="zh-CN" altLang="zh-CN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了农村经济结构以及农业经营方式的变化，反映</a:t>
            </a:r>
            <a:endParaRPr lang="zh-CN" altLang="zh-CN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了</a:t>
            </a:r>
            <a:r>
              <a:rPr lang="zh-CN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商品经济的发展要求</a:t>
            </a:r>
            <a:r>
              <a:rPr lang="zh-CN" altLang="zh-CN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zh-CN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、商业：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24"/>
          <p:cNvSpPr txBox="1"/>
          <p:nvPr>
            <p:custDataLst>
              <p:tags r:id="rId3"/>
            </p:custDataLst>
          </p:nvPr>
        </p:nvSpPr>
        <p:spPr>
          <a:xfrm>
            <a:off x="383540" y="1923415"/>
            <a:ext cx="5109210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知识补充</a:t>
            </a:r>
            <a:r>
              <a:rPr lang="en-US" altLang="zh-CN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：明清江南市镇经济</a:t>
            </a:r>
            <a:endParaRPr lang="zh-CN" altLang="en-US" sz="2800" b="1" kern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30" y="2445385"/>
            <a:ext cx="2910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）兴起条件：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8915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88630" y="2759710"/>
            <a:ext cx="3728720" cy="380365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83540" y="2921635"/>
            <a:ext cx="77812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①江南农业的发展；②农业商品化程度提高;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③手工业和商业的繁荣；④江南水陆交通便利。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030" y="3829050"/>
            <a:ext cx="224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）特点：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4250055"/>
            <a:ext cx="770890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①水陆交通便利；②大多分布在经济比较发达和经济作物种植地区；③呈现市场专业化趋向。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85765" y="192376"/>
            <a:ext cx="6475730" cy="2560984"/>
            <a:chOff x="6508" y="3188"/>
            <a:chExt cx="12156" cy="5224"/>
          </a:xfrm>
        </p:grpSpPr>
        <p:grpSp>
          <p:nvGrpSpPr>
            <p:cNvPr id="16" name="组合 15"/>
            <p:cNvGrpSpPr/>
            <p:nvPr/>
          </p:nvGrpSpPr>
          <p:grpSpPr>
            <a:xfrm>
              <a:off x="6508" y="4639"/>
              <a:ext cx="12156" cy="3773"/>
              <a:chOff x="6508" y="4067"/>
              <a:chExt cx="12156" cy="3773"/>
            </a:xfrm>
          </p:grpSpPr>
          <p:pic>
            <p:nvPicPr>
              <p:cNvPr id="41986" name="图片 49157" descr="CDBF6C~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6508" y="4068"/>
                <a:ext cx="3107" cy="2079"/>
              </a:xfrm>
              <a:prstGeom prst="roundRect">
                <a:avLst/>
              </a:prstGeom>
              <a:noFill/>
              <a:ln w="12700" cmpd="sng">
                <a:solidFill>
                  <a:srgbClr val="DDCABC"/>
                </a:solidFill>
                <a:prstDash val="solid"/>
              </a:ln>
            </p:spPr>
          </p:pic>
          <p:pic>
            <p:nvPicPr>
              <p:cNvPr id="101" name="图片 10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60" y="4067"/>
                <a:ext cx="2845" cy="2066"/>
              </a:xfrm>
              <a:prstGeom prst="roundRect">
                <a:avLst/>
              </a:prstGeom>
              <a:noFill/>
              <a:ln w="12700" cmpd="sng">
                <a:solidFill>
                  <a:srgbClr val="AB8B7B"/>
                </a:solidFill>
                <a:prstDash val="solid"/>
              </a:ln>
            </p:spPr>
          </p:pic>
          <p:pic>
            <p:nvPicPr>
              <p:cNvPr id="12" name="图片 11" descr="ZQ]Y3Z0R327~IOSAF40EVO4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/>
              <a:srcRect t="50415" b="2465"/>
              <a:stretch>
                <a:fillRect/>
              </a:stretch>
            </p:blipFill>
            <p:spPr>
              <a:xfrm>
                <a:off x="12750" y="4067"/>
                <a:ext cx="2867" cy="2080"/>
              </a:xfrm>
              <a:prstGeom prst="roundRect">
                <a:avLst/>
              </a:prstGeom>
              <a:noFill/>
              <a:ln w="12700" cmpd="sng">
                <a:solidFill>
                  <a:srgbClr val="DDCABC"/>
                </a:solidFill>
                <a:prstDash val="solid"/>
              </a:ln>
            </p:spPr>
          </p:pic>
          <p:pic>
            <p:nvPicPr>
              <p:cNvPr id="14" name="图片 49165" descr="CB8065~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2"/>
              <a:srcRect b="13823"/>
              <a:stretch>
                <a:fillRect/>
              </a:stretch>
            </p:blipFill>
            <p:spPr>
              <a:xfrm>
                <a:off x="15763" y="4068"/>
                <a:ext cx="2901" cy="2065"/>
              </a:xfrm>
              <a:prstGeom prst="roundRect">
                <a:avLst/>
              </a:prstGeom>
              <a:noFill/>
              <a:ln w="12700" cmpd="sng">
                <a:solidFill>
                  <a:srgbClr val="DDCABC"/>
                </a:solidFill>
                <a:prstDash val="solid"/>
              </a:ln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6779" y="6147"/>
                <a:ext cx="2395" cy="169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景德镇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（制瓷）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985" y="6147"/>
                <a:ext cx="2395" cy="169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汉口镇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（交通）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2380" y="6147"/>
                <a:ext cx="3816" cy="169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朱仙镇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（交通、版画）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6002" y="6147"/>
                <a:ext cx="2395" cy="169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佛山镇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tx1"/>
                    </a:solidFill>
                    <a:latin typeface="仿宋" panose="02010609060101010101" charset="-122"/>
                    <a:ea typeface="仿宋" panose="02010609060101010101" charset="-122"/>
                    <a:sym typeface="+mn-ea"/>
                  </a:rPr>
                  <a:t>（冶铁）</a:t>
                </a:r>
                <a:endParaRPr lang="zh-CN" altLang="en-US" sz="2400" b="1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endParaRPr>
              </a:p>
            </p:txBody>
          </p:sp>
        </p:grpSp>
        <p:sp>
          <p:nvSpPr>
            <p:cNvPr id="20" name="左大括号 19"/>
            <p:cNvSpPr/>
            <p:nvPr/>
          </p:nvSpPr>
          <p:spPr>
            <a:xfrm rot="5400000">
              <a:off x="12572" y="-17"/>
              <a:ext cx="448" cy="8865"/>
            </a:xfrm>
            <a:prstGeom prst="leftBrace">
              <a:avLst>
                <a:gd name="adj1" fmla="val 8333"/>
                <a:gd name="adj2" fmla="val 50480"/>
              </a:avLst>
            </a:prstGeom>
            <a:ln>
              <a:solidFill>
                <a:srgbClr val="91654D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图片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50" y="3188"/>
              <a:ext cx="3994" cy="922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13030" y="5212715"/>
            <a:ext cx="224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）影响：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10685" y="6257290"/>
            <a:ext cx="783526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工商业市镇兴起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中宋" panose="02010600040101010101" charset="-122"/>
                <a:sym typeface="+mn-ea"/>
              </a:rPr>
              <a:t>，逐渐成为地区贸易网络的核心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中宋" panose="02010600040101010101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6" grpId="1"/>
      <p:bldP spid="9" grpId="1"/>
      <p:bldP spid="13" grpId="0"/>
      <p:bldP spid="13" grpId="1"/>
      <p:bldP spid="4" grpId="0"/>
      <p:bldP spid="4" grpId="1"/>
      <p:bldP spid="5" grpId="0"/>
      <p:bldP spid="5" grpId="1"/>
      <p:bldP spid="8" grpId="0"/>
      <p:bldP spid="8" grpId="1"/>
      <p:bldP spid="22" grpId="0"/>
      <p:bldP spid="22" grpId="1"/>
      <p:bldP spid="27" grpId="0" animBg="1"/>
      <p:bldP spid="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60350" y="901700"/>
            <a:ext cx="11682095" cy="225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（2022·全国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乙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卷·27）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明后期有士人称,江南流行“好名喜夸”之风,家中但凡有千金之产,必定会营建一园,“近聚土壤,远延木石,聊以矜眩于一时耳”,但“俗气扑人”。这可用于说明（   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A.  士大夫传统观念的颠覆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  世俗化审美趣味的初现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C.  士农工商社会结构解体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D.  江南市镇工商业的繁荣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506" name="矩形 1"/>
          <p:cNvSpPr/>
          <p:nvPr>
            <p:custDataLst>
              <p:tags r:id="rId4"/>
            </p:custDataLst>
          </p:nvPr>
        </p:nvSpPr>
        <p:spPr>
          <a:xfrm>
            <a:off x="269240" y="3429000"/>
            <a:ext cx="11593195" cy="230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2016·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全国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Ⅲ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卷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·27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明末有人描述江南农村的变化时说，百年前的雇工“戴星出入，俗柔顺而主令尊”，如今“骄惰成风，非酒食不能劝”“夏必加下点心，冬必与早粥”。这一变化反映了（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．市镇经济与手工业的发展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  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．政府积极推行重农政策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．社会矛盾日益尖锐    	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      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．农业中人身依附关系强化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TextBox 7"/>
          <p:cNvSpPr txBox="1"/>
          <p:nvPr>
            <p:custDataLst>
              <p:tags r:id="rId5"/>
            </p:custDataLst>
          </p:nvPr>
        </p:nvSpPr>
        <p:spPr>
          <a:xfrm>
            <a:off x="10493532" y="171503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D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TextBox 7"/>
          <p:cNvSpPr txBox="1"/>
          <p:nvPr>
            <p:custDataLst>
              <p:tags r:id="rId6"/>
            </p:custDataLst>
          </p:nvPr>
        </p:nvSpPr>
        <p:spPr>
          <a:xfrm>
            <a:off x="10620532" y="454269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A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57810" y="3261995"/>
            <a:ext cx="84766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1820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年，中国、西欧的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GDP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在世界的占比分别为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32.9%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23.6%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。但如果按农业年平均增长率计算，中国两千年仅为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0.</a:t>
            </a: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1%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，英国工业革命前已到达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5%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王家范《百年颠沛与千年往复》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（二）社会经济发展的局限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84766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noProof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</a:t>
            </a:r>
            <a:r>
              <a:rPr lang="en-US" altLang="zh-CN" sz="2800" noProof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noProof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noProof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“朕（雍正）观四民（指士、农、工、商）之业，士之外，</a:t>
            </a:r>
            <a:r>
              <a:rPr lang="en-US" altLang="zh-CN" sz="2800" noProof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农为最贵</a:t>
            </a:r>
            <a:r>
              <a:rPr lang="en-US" altLang="zh-CN" sz="2800" noProof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。农为天下之本务，而工贾皆其末也。市肆之中多一工作之人，即田亩之中少一耕稼之人。” </a:t>
            </a:r>
            <a:r>
              <a:rPr lang="en-US" altLang="zh-CN" sz="2800" b="1" noProof="0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  </a:t>
            </a:r>
            <a:endParaRPr lang="en-US" altLang="zh-CN" sz="2800" b="1" noProof="0">
              <a:latin typeface="宋体" panose="02010600030101010101" pitchFamily="2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612505" y="1447165"/>
            <a:ext cx="3233369" cy="4872990"/>
            <a:chOff x="12947" y="2279"/>
            <a:chExt cx="5533" cy="7674"/>
          </a:xfrm>
        </p:grpSpPr>
        <p:pic>
          <p:nvPicPr>
            <p:cNvPr id="103" name="图片 10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947" y="2279"/>
              <a:ext cx="5533" cy="6837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13623" y="9228"/>
              <a:ext cx="469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◎清代《耕织图》</a:t>
              </a:r>
              <a:endParaRPr lang="zh-CN" altLang="en-US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9"/>
          <p:cNvSpPr txBox="1"/>
          <p:nvPr>
            <p:custDataLst>
              <p:tags r:id="rId5"/>
            </p:custDataLst>
          </p:nvPr>
        </p:nvSpPr>
        <p:spPr>
          <a:xfrm>
            <a:off x="257493" y="4963478"/>
            <a:ext cx="41021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①小农经济占主导；</a:t>
            </a:r>
            <a:endParaRPr lang="zh-CN" altLang="en-US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1" name="TextBox 9"/>
          <p:cNvSpPr txBox="1"/>
          <p:nvPr>
            <p:custDataLst>
              <p:tags r:id="rId6"/>
            </p:custDataLst>
          </p:nvPr>
        </p:nvSpPr>
        <p:spPr>
          <a:xfrm>
            <a:off x="257493" y="6007735"/>
            <a:ext cx="83058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③未实现社会转型，开始落后于世界。</a:t>
            </a:r>
            <a:endParaRPr lang="zh-CN" altLang="zh-CN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0" name="TextBox 9"/>
          <p:cNvSpPr txBox="1"/>
          <p:nvPr>
            <p:custDataLst>
              <p:tags r:id="rId7"/>
            </p:custDataLst>
          </p:nvPr>
        </p:nvSpPr>
        <p:spPr>
          <a:xfrm>
            <a:off x="257493" y="5485765"/>
            <a:ext cx="6048375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②生产方式未有根本突破；</a:t>
            </a:r>
            <a:endParaRPr lang="zh-CN" altLang="en-US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7" grpId="0" bldLvl="0"/>
      <p:bldP spid="21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9095" y="890270"/>
          <a:ext cx="11441430" cy="395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84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75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选必二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490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选必三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99615" y="9061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课：明至清中叶的经济与文化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9615" y="1514475"/>
            <a:ext cx="99421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课：古代的生产工具与劳作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课：古代的商业贸易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10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课：古代的村落、集镇和城市 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12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课：水陆交通的变迁 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9615" y="3415665"/>
            <a:ext cx="99421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课：中华优秀传统文化的内涵与特点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课：中华文化的世界意义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9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课：古代的商路、贸易与文化交流 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4" cstate="print">
            <a:alphaModFix am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8" b="11711"/>
          <a:stretch>
            <a:fillRect/>
          </a:stretch>
        </p:blipFill>
        <p:spPr>
          <a:xfrm>
            <a:off x="379095" y="5342255"/>
            <a:ext cx="11562080" cy="1275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5" t="28487" b="26349"/>
          <a:stretch>
            <a:fillRect/>
          </a:stretch>
        </p:blipFill>
        <p:spPr>
          <a:xfrm>
            <a:off x="8787130" y="2440940"/>
            <a:ext cx="3154045" cy="33337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525" y="970915"/>
            <a:ext cx="1155192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11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（2023·福建高考·5）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清前期，苏州女性流行以鲜花为头饰，当地又有“莺语东风二月过，山中花少市中多。桑畦尽作栽花地，那得缫丝有绮罗”之语。这反映了该地区（　　）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A．消费观念的奢靡化                 B．产品加工的专业化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C．土地利用的精细化                 D．农业生产的市场化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205" y="3277235"/>
            <a:ext cx="1157224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（2023·江苏高考·5）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据淮关税收统计，乾隆年间由运河输往江南的大豆、豆饼每年达数百万石之多。此外，每年由海路从山东半岛和东北输入江南的上千万石粮食中，也有很大一部分是作为手工业原料和农业肥料的大豆和豆饼。上述史实反映了乾隆年间（　　）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A．江南经济发展水平较高             B．长途贸易依赖海路运输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C．北方粮食亩产量国内领先           D．商人资本控制了生产领域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TextBox 7"/>
          <p:cNvSpPr txBox="1"/>
          <p:nvPr>
            <p:custDataLst>
              <p:tags r:id="rId3"/>
            </p:custDataLst>
          </p:nvPr>
        </p:nvSpPr>
        <p:spPr>
          <a:xfrm>
            <a:off x="10493532" y="463222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A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TextBox 7"/>
          <p:cNvSpPr txBox="1"/>
          <p:nvPr>
            <p:custDataLst>
              <p:tags r:id="rId4"/>
            </p:custDataLst>
          </p:nvPr>
        </p:nvSpPr>
        <p:spPr>
          <a:xfrm>
            <a:off x="10493532" y="190172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D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（一）变化的原因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4759" name="文本框 6"/>
          <p:cNvSpPr/>
          <p:nvPr>
            <p:custDataLst>
              <p:tags r:id="rId3"/>
            </p:custDataLst>
          </p:nvPr>
        </p:nvSpPr>
        <p:spPr>
          <a:xfrm>
            <a:off x="257810" y="1368425"/>
            <a:ext cx="1973580" cy="273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、阶层：</a:t>
            </a:r>
            <a:endParaRPr lang="zh-CN" altLang="en-US" sz="2800" b="1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lang="en-US" altLang="zh-CN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endParaRPr lang="en-US" altLang="zh-CN" sz="28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3720" y="3818255"/>
            <a:ext cx="11388725" cy="2506980"/>
            <a:chOff x="872" y="6013"/>
            <a:chExt cx="17935" cy="39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5571" y="6013"/>
              <a:ext cx="3236" cy="3948"/>
              <a:chOff x="736" y="5997"/>
              <a:chExt cx="3236" cy="3948"/>
            </a:xfrm>
          </p:grpSpPr>
          <p:pic>
            <p:nvPicPr>
              <p:cNvPr id="33" name="图片 32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736" y="5997"/>
                <a:ext cx="3236" cy="3220"/>
              </a:xfrm>
              <a:prstGeom prst="rect">
                <a:avLst/>
              </a:prstGeom>
            </p:spPr>
          </p:pic>
          <p:sp>
            <p:nvSpPr>
              <p:cNvPr id="34" name="文本框 3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28" y="9220"/>
                <a:ext cx="2650" cy="725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◎</a:t>
                </a:r>
                <a:r>
                  <a:rPr lang="zh-CN" altLang="zh-CN" sz="2400">
                    <a:latin typeface="华文仿宋" panose="02010600040101010101" charset="-122"/>
                    <a:ea typeface="华文仿宋" panose="02010600040101010101" charset="-122"/>
                    <a:cs typeface="Times New Roman" panose="02020603050405020304" charset="0"/>
                    <a:sym typeface="+mn-ea"/>
                  </a:rPr>
                  <a:t>利玛窦</a:t>
                </a:r>
                <a:endParaRPr lang="zh-CN" altLang="zh-CN" sz="2400">
                  <a:latin typeface="华文仿宋" panose="02010600040101010101" charset="-122"/>
                  <a:ea typeface="华文仿宋" panose="0201060004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872" y="6932"/>
              <a:ext cx="14699" cy="2179"/>
            </a:xfrm>
            <a:prstGeom prst="rect">
              <a:avLst/>
            </a:prstGeom>
            <a:noFill/>
            <a:ln w="12700" cmpd="sng">
              <a:solidFill>
                <a:srgbClr val="B5B1A2"/>
              </a:solidFill>
              <a:prstDash val="solid"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>
                  <a:ln>
                    <a:noFill/>
                  </a:ln>
                  <a:solidFill>
                    <a:srgbClr val="45473E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西学东渐：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通常是指在</a:t>
              </a:r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明末清初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以及</a:t>
              </a:r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晚清民初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两个时期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，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近代西方学术思想（科技及思想文化）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逐步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华文中宋" panose="02010600040101010101" charset="-122"/>
                  <a:sym typeface="+mn-ea"/>
                </a:rPr>
                <a:t>向中国传播的历史过程。</a:t>
              </a:r>
              <a:endPara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27225" y="1491615"/>
            <a:ext cx="8494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商品经济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进一步发展，资本主义萌芽出现；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7230" y="2058035"/>
            <a:ext cx="9880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江南一带的市民工商业者势力增强，社会风尚发生巨大变化；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67230" y="2624455"/>
            <a:ext cx="9469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君主专制空前加强，统治黑暗、吏治腐败，社会矛盾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尖锐；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7230" y="3162300"/>
            <a:ext cx="9862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一方面</a:t>
            </a:r>
            <a:r>
              <a:rPr sz="2800" err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程朱理学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日益僵化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，八股取士、文字狱禁锢士人思想；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7225" y="37001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另一方面“西学东渐”开阔人们视野。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3464">
            <a:off x="9377680" y="-125095"/>
            <a:ext cx="2623185" cy="262318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4759" grpId="0"/>
      <p:bldP spid="74759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661535" y="287655"/>
            <a:ext cx="7386320" cy="1774190"/>
            <a:chOff x="7341" y="453"/>
            <a:chExt cx="11632" cy="2794"/>
          </a:xfrm>
        </p:grpSpPr>
        <p:sp>
          <p:nvSpPr>
            <p:cNvPr id="7" name="文本框 6"/>
            <p:cNvSpPr txBox="1"/>
            <p:nvPr/>
          </p:nvSpPr>
          <p:spPr>
            <a:xfrm>
              <a:off x="7341" y="637"/>
              <a:ext cx="10500" cy="2179"/>
            </a:xfrm>
            <a:prstGeom prst="rect">
              <a:avLst/>
            </a:prstGeom>
            <a:solidFill>
              <a:srgbClr val="ECEC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00000"/>
                </a:lnSpc>
              </a:pP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“良知”就是“天理”，往往被私欲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indent="0" fontAlgn="auto">
                <a:lnSpc>
                  <a:spcPct val="100000"/>
                </a:lnSpc>
              </a:pP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遮蔽，需要重新发现、扩充、实行，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indent="0" fontAlgn="auto">
                <a:lnSpc>
                  <a:spcPct val="100000"/>
                </a:lnSpc>
              </a:pP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以达到圣贤境界。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245" y="453"/>
              <a:ext cx="2728" cy="2794"/>
              <a:chOff x="16245" y="453"/>
              <a:chExt cx="2728" cy="2794"/>
            </a:xfrm>
          </p:grpSpPr>
          <p:pic>
            <p:nvPicPr>
              <p:cNvPr id="100" name="图片 99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6245" y="453"/>
                <a:ext cx="2430" cy="2794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8000"/>
                  </a:prstClr>
                </a:outerShdw>
              </a:effectLst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18105" y="637"/>
                <a:ext cx="869" cy="24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◎王阳明</a:t>
                </a:r>
                <a:endParaRPr lang="en-US" altLang="zh-CN" sz="2400"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</p:grp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（二）变化的表现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1447165"/>
            <a:ext cx="238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、陆王心学：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379095" y="2061845"/>
          <a:ext cx="11479531" cy="276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/>
                <a:gridCol w="4640580"/>
                <a:gridCol w="5906771"/>
              </a:tblGrid>
              <a:tr h="601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代表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陆九渊</a:t>
                      </a:r>
                      <a:endParaRPr lang="zh-CN" altLang="en-US" sz="2800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王阳明</a:t>
                      </a:r>
                      <a:endParaRPr lang="zh-CN" altLang="en-US" sz="2800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主张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评价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10970" y="2713990"/>
            <a:ext cx="4773930" cy="1391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380"/>
              </a:lnSpc>
              <a:spcBef>
                <a:spcPct val="0"/>
              </a:spcBef>
              <a:buNone/>
            </a:pPr>
            <a:r>
              <a:rPr lang="zh-CN" altLang="en-US" sz="28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是万物的本原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ts val="3380"/>
              </a:lnSpc>
              <a:spcBef>
                <a:spcPct val="0"/>
              </a:spcBef>
              <a:buNone/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求理之法：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发明本心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内心反省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5885815" y="2713990"/>
            <a:ext cx="6228080" cy="10388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l" fontAlgn="auto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心即理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“心外无物、心外无理”；</a:t>
            </a:r>
            <a:endParaRPr lang="zh-CN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indent="0" algn="l" fontAlgn="auto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致良知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、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知行合一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。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0335" y="4253865"/>
            <a:ext cx="890524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0000"/>
              </a:lnSpc>
              <a:spcAft>
                <a:spcPct val="0"/>
              </a:spcAf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①标志着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儒家信仰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的理论任务已完成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重建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10000"/>
              </a:lnSpc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②强调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主观能动性</a:t>
            </a:r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激励人们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奋发立志</a:t>
            </a: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solidFill>
                <a:prstClr val="black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10000"/>
              </a:lnSpc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③以自己的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内心</a:t>
            </a: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为准则,又隐含一定的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平等</a:t>
            </a: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叛逆色彩</a:t>
            </a: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solidFill>
                <a:prstClr val="black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 fontAlgn="auto">
              <a:lnSpc>
                <a:spcPct val="110000"/>
              </a:lnSpc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④带有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主观唯心主义</a:t>
            </a:r>
            <a:r>
              <a:rPr lang="zh-CN" altLang="en-US" sz="2800">
                <a:solidFill>
                  <a:prstClr val="black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倾向，目的是</a:t>
            </a:r>
            <a:r>
              <a:rPr lang="zh-CN" altLang="en-US" sz="2800">
                <a:solidFill>
                  <a:srgbClr val="C0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维护封建统治</a:t>
            </a:r>
            <a:r>
              <a:rPr lang="zh-CN" altLang="en-US" sz="28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  <p:bldP spid="2" grpId="1"/>
      <p:bldP spid="5" grpId="0"/>
      <p:bldP spid="5" grpId="1"/>
      <p:bldP spid="23" grpId="0"/>
      <p:bldP spid="23" grpId="1"/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（二）变化的表现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7599" name="Group 19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5130" y="1552575"/>
          <a:ext cx="11319510" cy="5118100"/>
        </p:xfrm>
        <a:graphic>
          <a:graphicData uri="http://schemas.openxmlformats.org/drawingml/2006/table">
            <a:tbl>
              <a:tblPr/>
              <a:tblGrid>
                <a:gridCol w="830580"/>
                <a:gridCol w="1707515"/>
                <a:gridCol w="4063365"/>
                <a:gridCol w="4718050"/>
              </a:tblGrid>
              <a:tr h="603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程朱理学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 陆王心学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79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不同点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认识论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  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3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方法论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145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哲学范畴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微软雅黑" panose="020B0503020204020204" charset="-122"/>
                        </a:rPr>
                        <a:t>相同点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微软雅黑" panose="020B0503020204020204" charset="-122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世界本原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 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Wingdings" panose="05000000000000000000" pitchFamily="2" charset="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8293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实质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8293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影响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192"/>
          <p:cNvSpPr/>
          <p:nvPr>
            <p:custDataLst>
              <p:tags r:id="rId5"/>
            </p:custDataLst>
          </p:nvPr>
        </p:nvSpPr>
        <p:spPr>
          <a:xfrm>
            <a:off x="4040823" y="2258060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理在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心外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Rectangle 192"/>
          <p:cNvSpPr/>
          <p:nvPr>
            <p:custDataLst>
              <p:tags r:id="rId6"/>
            </p:custDataLst>
          </p:nvPr>
        </p:nvSpPr>
        <p:spPr>
          <a:xfrm>
            <a:off x="8439468" y="2251075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理在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心中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Rectangle 192"/>
          <p:cNvSpPr/>
          <p:nvPr>
            <p:custDataLst>
              <p:tags r:id="rId7"/>
            </p:custDataLst>
          </p:nvPr>
        </p:nvSpPr>
        <p:spPr>
          <a:xfrm>
            <a:off x="3518535" y="2879090"/>
            <a:ext cx="3255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格物致知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（向外求）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Rectangle 192"/>
          <p:cNvSpPr/>
          <p:nvPr>
            <p:custDataLst>
              <p:tags r:id="rId8"/>
            </p:custDataLst>
          </p:nvPr>
        </p:nvSpPr>
        <p:spPr>
          <a:xfrm>
            <a:off x="7082790" y="2892425"/>
            <a:ext cx="4641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致良知、内心反省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（向内求）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Rectangle 192"/>
          <p:cNvSpPr/>
          <p:nvPr>
            <p:custDataLst>
              <p:tags r:id="rId9"/>
            </p:custDataLst>
          </p:nvPr>
        </p:nvSpPr>
        <p:spPr>
          <a:xfrm>
            <a:off x="3518535" y="3500120"/>
            <a:ext cx="3255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客观唯心主义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Rectangle 192"/>
          <p:cNvSpPr/>
          <p:nvPr>
            <p:custDataLst>
              <p:tags r:id="rId10"/>
            </p:custDataLst>
          </p:nvPr>
        </p:nvSpPr>
        <p:spPr>
          <a:xfrm>
            <a:off x="7776210" y="3474720"/>
            <a:ext cx="3255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主观唯心主义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Rectangle 194"/>
          <p:cNvSpPr/>
          <p:nvPr>
            <p:custDataLst>
              <p:tags r:id="rId11"/>
            </p:custDataLst>
          </p:nvPr>
        </p:nvSpPr>
        <p:spPr>
          <a:xfrm>
            <a:off x="5467668" y="4120833"/>
            <a:ext cx="3200400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理是世界的本原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88790" y="4777105"/>
            <a:ext cx="58724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儒家纲常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约束社会，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维护专制统治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88310" y="5384800"/>
            <a:ext cx="88868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都有助于维护专制统治，扼杀了人的自然欲求；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  <a:p>
            <a:pPr lvl="0" indent="0" algn="l" defTabSz="914400" eaLnBrk="0">
              <a:lnSpc>
                <a:spcPct val="120000"/>
              </a:lnSpc>
              <a:buClrTx/>
              <a:buFontTx/>
              <a:buNone/>
              <a:tabLst>
                <a:tab pos="5486400" algn="l"/>
              </a:tabLs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都强调社会责任和历史使命，有利于塑造中华民族性格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（二）变化的表现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1447165"/>
            <a:ext cx="4547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、明清之际的进步思想：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58255" y="332740"/>
            <a:ext cx="5574030" cy="1588748"/>
            <a:chOff x="10507" y="524"/>
            <a:chExt cx="8778" cy="2738"/>
          </a:xfrm>
        </p:grpSpPr>
        <p:grpSp>
          <p:nvGrpSpPr>
            <p:cNvPr id="7" name="组合 6"/>
            <p:cNvGrpSpPr/>
            <p:nvPr/>
          </p:nvGrpSpPr>
          <p:grpSpPr>
            <a:xfrm>
              <a:off x="10507" y="524"/>
              <a:ext cx="1925" cy="2738"/>
              <a:chOff x="10937" y="524"/>
              <a:chExt cx="1925" cy="2738"/>
            </a:xfrm>
          </p:grpSpPr>
          <p:pic>
            <p:nvPicPr>
              <p:cNvPr id="8" name="Picture 2" descr="https://pic.baike.soso.com/ugc/baikepic2/27078/cut-20190619152933-1130031393_jpg_217_272_9478.jpg/300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rcRect l="4094" t="6560" b="300"/>
              <a:stretch>
                <a:fillRect/>
              </a:stretch>
            </p:blipFill>
            <p:spPr bwMode="auto">
              <a:xfrm>
                <a:off x="10937" y="524"/>
                <a:ext cx="1896" cy="1945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1301" y="2469"/>
                <a:ext cx="1561" cy="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李贽</a:t>
                </a:r>
                <a:endParaRPr lang="zh-CN" altLang="en-US" sz="2400"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662" y="524"/>
              <a:ext cx="2348" cy="2721"/>
              <a:chOff x="12662" y="524"/>
              <a:chExt cx="2348" cy="2721"/>
            </a:xfrm>
          </p:grpSpPr>
          <p:pic>
            <p:nvPicPr>
              <p:cNvPr id="4301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lum bright="-12000" contrast="12000"/>
              </a:blip>
              <a:srcRect l="13125" t="18565" r="7806" b="12860"/>
              <a:stretch>
                <a:fillRect/>
              </a:stretch>
            </p:blipFill>
            <p:spPr bwMode="auto">
              <a:xfrm>
                <a:off x="12662" y="524"/>
                <a:ext cx="1930" cy="1895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文本框 2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2888" y="2452"/>
                <a:ext cx="2122" cy="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黄宗羲</a:t>
                </a:r>
                <a:endParaRPr lang="zh-CN" altLang="en-US" sz="2400"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4851" y="534"/>
              <a:ext cx="2382" cy="2728"/>
              <a:chOff x="15010" y="534"/>
              <a:chExt cx="2382" cy="2728"/>
            </a:xfrm>
          </p:grpSpPr>
          <p:pic>
            <p:nvPicPr>
              <p:cNvPr id="43018" name="图片 14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>
                <a:lum bright="-24000" contrast="12000"/>
              </a:blip>
              <a:stretch>
                <a:fillRect/>
              </a:stretch>
            </p:blipFill>
            <p:spPr bwMode="auto">
              <a:xfrm>
                <a:off x="15010" y="534"/>
                <a:ext cx="1931" cy="1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文本框 2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5270" y="2469"/>
                <a:ext cx="2122" cy="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顾炎武</a:t>
                </a:r>
                <a:endParaRPr lang="zh-CN" altLang="en-US" sz="2400"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6971" y="524"/>
              <a:ext cx="2314" cy="2688"/>
              <a:chOff x="17041" y="524"/>
              <a:chExt cx="2314" cy="2688"/>
            </a:xfrm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 bwMode="auto">
              <a:xfrm>
                <a:off x="17041" y="524"/>
                <a:ext cx="2085" cy="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文本框 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7233" y="2419"/>
                <a:ext cx="2122" cy="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王夫之</a:t>
                </a:r>
                <a:endParaRPr lang="zh-CN" altLang="en-US" sz="2400"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</p:grpSp>
      <p:graphicFrame>
        <p:nvGraphicFramePr>
          <p:cNvPr id="40" name="Group 7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379095" y="2038350"/>
          <a:ext cx="11287125" cy="4423410"/>
        </p:xfrm>
        <a:graphic>
          <a:graphicData uri="http://schemas.openxmlformats.org/drawingml/2006/table">
            <a:tbl>
              <a:tblPr/>
              <a:tblGrid>
                <a:gridCol w="932180"/>
                <a:gridCol w="2475230"/>
                <a:gridCol w="2468880"/>
                <a:gridCol w="3108575"/>
                <a:gridCol w="2302260"/>
              </a:tblGrid>
              <a:tr h="518160"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20000"/>
                        </a:spcBef>
                      </a:pPr>
                      <a:endParaRPr lang="zh-CN" altLang="zh-CN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李贽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20000"/>
                        </a:spcBef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黄宗羲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20000"/>
                        </a:spcBef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顾炎武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20000"/>
                        </a:spcBef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王夫之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lvl="0" indent="0" algn="ctr" eaLnBrk="1" hangingPunct="1">
                        <a:lnSpc>
                          <a:spcPct val="90000"/>
                        </a:lnSpc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作品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《焚书》</a:t>
                      </a:r>
                      <a:endParaRPr lang="zh-CN" altLang="en-US" sz="28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《藏书》</a:t>
                      </a:r>
                      <a:endParaRPr lang="zh-CN" altLang="en-US" sz="28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《</a:t>
                      </a:r>
                      <a:r>
                        <a:rPr lang="zh-CN" altLang="en-US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明夷待访录</a:t>
                      </a:r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》</a:t>
                      </a:r>
                      <a:endParaRPr lang="en-US" altLang="zh-CN" sz="28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《</a:t>
                      </a:r>
                      <a:r>
                        <a:rPr lang="zh-CN" altLang="en-US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天下郡国利病书</a:t>
                      </a:r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》</a:t>
                      </a:r>
                      <a:endParaRPr lang="en-US" altLang="zh-CN" sz="28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pPr algn="ctr"/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lang="zh-CN" altLang="en-US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《日知录》</a:t>
                      </a:r>
                      <a:endParaRPr lang="zh-CN" altLang="en-US" sz="28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《</a:t>
                      </a:r>
                      <a:r>
                        <a:rPr lang="zh-CN" altLang="en-US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读通鉴论</a:t>
                      </a:r>
                      <a:r>
                        <a:rPr lang="en-US" altLang="zh-CN" sz="2800" b="0" smtClean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》</a:t>
                      </a:r>
                      <a:endParaRPr lang="en-US" altLang="zh-CN" sz="2800" b="0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7120">
                <a:tc>
                  <a:txBody>
                    <a:bodyPr/>
                    <a:lstStyle/>
                    <a:p>
                      <a:pPr marL="0" lvl="0" indent="0" algn="ctr" eaLnBrk="1" hangingPunct="1">
                        <a:lnSpc>
                          <a:spcPct val="90000"/>
                        </a:lnSpc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主张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eaLnBrk="0" hangingPunct="0">
                        <a:buNone/>
                      </a:pPr>
                      <a:endParaRPr lang="zh-CN" altLang="en-US" sz="2800" b="1" smtClean="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endParaRPr lang="zh-CN" altLang="en-US" sz="2800" b="1" smtClean="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eaLnBrk="0" hangingPunct="0"/>
                      <a:endParaRPr lang="zh-CN" altLang="en-US" sz="2800" b="1" smtClean="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2900"/>
                        </a:lnSpc>
                      </a:pPr>
                      <a:endParaRPr lang="zh-CN" altLang="en-US" sz="2800" b="1" smtClean="0">
                        <a:solidFill>
                          <a:srgbClr val="FF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eaLnBrk="1" hangingPunct="1">
                        <a:lnSpc>
                          <a:spcPct val="90000"/>
                        </a:lnSpc>
                      </a:pPr>
                      <a:r>
                        <a:rPr lang="zh-CN" altLang="en-US" sz="2800" b="1" smtClean="0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批判</a:t>
                      </a:r>
                      <a:endParaRPr lang="zh-CN" altLang="en-US" sz="2800" b="1" smtClean="0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smtClean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smtClean="0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smtClean="0">
                        <a:latin typeface="华文中宋" panose="02010600040101010101" charset="-122"/>
                        <a:ea typeface="华文中宋" panose="02010600040101010101" charset="-122"/>
                        <a:sym typeface="Arial" panose="020B0604020202020204" pitchFamily="34" charset="0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1" smtClean="0">
                        <a:latin typeface="华文中宋" panose="02010600040101010101" charset="-122"/>
                        <a:ea typeface="华文中宋" panose="02010600040101010101" charset="-122"/>
                        <a:sym typeface="Arial" panose="020B0604020202020204" pitchFamily="34" charset="0"/>
                      </a:endParaRPr>
                    </a:p>
                  </a:txBody>
                  <a:tcPr marL="90185" marR="9018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276350" y="3556635"/>
            <a:ext cx="23298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en-US" sz="2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反对以孔子的是非为标准</a:t>
            </a:r>
            <a:endParaRPr lang="zh-CN" altLang="en-US" sz="28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②强调人的正当私欲，主张个性自由发展</a:t>
            </a:r>
            <a:endParaRPr lang="zh-CN" altLang="en-US" sz="28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71570" y="3556635"/>
            <a:ext cx="272161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/>
            <a:r>
              <a:rPr lang="en-US" altLang="zh-CN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抨击君主专制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eaLnBrk="0" hangingPunct="0"/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 “天下为主 君为客” 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eaLnBrk="0" hangingPunct="0"/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③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工商皆本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93180" y="3556635"/>
            <a:ext cx="287845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zh-CN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①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经世致用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 eaLnBrk="0" hangingPunct="0">
              <a:lnSpc>
                <a:spcPct val="110000"/>
              </a:lnSpc>
            </a:pP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②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天下兴亡，匹夫有责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07830" y="3556635"/>
            <a:ext cx="247967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①批判高度集权的政治体制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 eaLnBrk="0" hangingPunct="0">
              <a:lnSpc>
                <a:spcPct val="10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②提出唯物论和辩证法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52575" y="5947410"/>
            <a:ext cx="1710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存理灭欲</a:t>
            </a:r>
            <a:endParaRPr lang="zh-CN" altLang="en-US" sz="2800" b="1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19500" y="5947410"/>
            <a:ext cx="2599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君为臣纲</a:t>
            </a:r>
            <a:endParaRPr lang="zh-CN" altLang="en-US" sz="2800" b="1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31940" y="5947410"/>
            <a:ext cx="1948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空谈</a:t>
            </a:r>
            <a:endParaRPr lang="zh-CN" altLang="en-US" sz="2800" b="1" smtClean="0"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07830" y="5947410"/>
            <a:ext cx="2252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smtClean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唯心主义</a:t>
            </a:r>
            <a:endParaRPr lang="zh-CN" altLang="en-US" sz="2800" b="1" smtClean="0"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98720" y="338455"/>
            <a:ext cx="6788785" cy="1551305"/>
          </a:xfrm>
          <a:prstGeom prst="rect">
            <a:avLst/>
          </a:prstGeom>
          <a:solidFill>
            <a:srgbClr val="F0F0F0"/>
          </a:solidFill>
          <a:ln w="12700" cmpd="sng">
            <a:solidFill>
              <a:srgbClr val="5B5E50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经世致用：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是一种治学思潮，要求将经书研究与社会现实问题联系起来，以解决实际问题，又称经世致用之学。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  <p:bldP spid="2" grpId="1"/>
      <p:bldP spid="12" grpId="0"/>
      <p:bldP spid="12" grpId="1"/>
      <p:bldP spid="22" grpId="0"/>
      <p:bldP spid="22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（二）变化的表现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2517140"/>
            <a:ext cx="1747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进步性：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3021330"/>
            <a:ext cx="805688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①一定程度上反映了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资本主义萌芽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时期的要求；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②对当时的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封建专制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有一定的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冲击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作用；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③对近代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民主思想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产生了一定的影响。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095" y="4533265"/>
            <a:ext cx="1747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局限性：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5600" y="5039995"/>
            <a:ext cx="11807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①对儒家思想的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批判继承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，仍属于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儒家思想范畴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未撼动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程朱理学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地位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②有着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时代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阶级局限性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，未形成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完整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的理论体系，未推动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社会转型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315960" y="528320"/>
            <a:ext cx="3155950" cy="2160905"/>
            <a:chOff x="12548" y="1470"/>
            <a:chExt cx="5447" cy="3808"/>
          </a:xfrm>
        </p:grpSpPr>
        <p:pic>
          <p:nvPicPr>
            <p:cNvPr id="101" name="图片 100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1000000">
              <a:off x="12548" y="1648"/>
              <a:ext cx="2351" cy="32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" name="图片 102"/>
            <p:cNvPicPr/>
            <p:nvPr/>
          </p:nvPicPr>
          <p:blipFill>
            <a:blip r:embed="rId4">
              <a:clrChange>
                <a:clrFrom>
                  <a:srgbClr val="131C1B">
                    <a:alpha val="100000"/>
                  </a:srgbClr>
                </a:clrFrom>
                <a:clrTo>
                  <a:srgbClr val="131C1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09" y="1470"/>
              <a:ext cx="2545" cy="35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17"/>
            <p:cNvPicPr/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620000">
              <a:off x="15580" y="1829"/>
              <a:ext cx="2415" cy="344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" name="文本框 28"/>
          <p:cNvSpPr txBox="1"/>
          <p:nvPr/>
        </p:nvSpPr>
        <p:spPr>
          <a:xfrm>
            <a:off x="0" y="1969135"/>
            <a:ext cx="294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）评价：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447165"/>
            <a:ext cx="4547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、明清之际的进步思想：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29" grpId="0"/>
      <p:bldP spid="29" grpId="1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681" name="文本框 9217"/>
          <p:cNvSpPr/>
          <p:nvPr/>
        </p:nvSpPr>
        <p:spPr>
          <a:xfrm>
            <a:off x="379095" y="967105"/>
            <a:ext cx="5898515" cy="521970"/>
          </a:xfrm>
          <a:prstGeom prst="rect">
            <a:avLst/>
          </a:prstGeom>
          <a:solidFill>
            <a:srgbClr val="5B5E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宋体" panose="02010600030101010101" pitchFamily="2" charset="-122"/>
              </a:rPr>
              <a:t>探究：明清之际活跃儒家思想的特点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9219" name="文本框 10242"/>
          <p:cNvSpPr txBox="1"/>
          <p:nvPr/>
        </p:nvSpPr>
        <p:spPr bwMode="auto">
          <a:xfrm>
            <a:off x="257599" y="1524635"/>
            <a:ext cx="11741573" cy="9321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反传统、反教条。</a:t>
            </a:r>
            <a:r>
              <a:rPr lang="zh-CN" altLang="en-US" sz="2665" strike="noStrike" noProof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李贽指责儒家经典并非“万世至论”，否定孔子是   “天生圣人”，批判道学家“存天理，灭人欲”的虚假说教。</a:t>
            </a:r>
            <a:endParaRPr lang="zh-CN" altLang="en-US" sz="2665" strike="noStrike" noProof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10242"/>
          <p:cNvSpPr txBox="1"/>
          <p:nvPr/>
        </p:nvSpPr>
        <p:spPr bwMode="auto">
          <a:xfrm>
            <a:off x="257599" y="2456603"/>
            <a:ext cx="11724640" cy="9321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lang="zh-CN" altLang="en-US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反对君主专制制度。</a:t>
            </a:r>
            <a:r>
              <a:rPr lang="zh-CN" altLang="en-US" sz="2665" strike="noStrike" noProof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黄宗羲批判封建君主专制，尖锐地揭露君主专制是天下之大害。</a:t>
            </a:r>
            <a:endParaRPr lang="zh-CN" altLang="en-US" sz="2665" strike="noStrike" noProof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10242"/>
          <p:cNvSpPr txBox="1"/>
          <p:nvPr/>
        </p:nvSpPr>
        <p:spPr bwMode="auto">
          <a:xfrm>
            <a:off x="257599" y="3388783"/>
            <a:ext cx="11814175" cy="9321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lang="zh-CN" altLang="en-US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带有一定的民主色彩。</a:t>
            </a:r>
            <a:r>
              <a:rPr lang="zh-CN" altLang="en-US" sz="2665" strike="noStrike" noProof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黄宗羲提出“天下为主，君为客”，主张限制君权；顾炎武提倡“众治”，反对“独治”。</a:t>
            </a:r>
            <a:endParaRPr lang="zh-CN" altLang="en-US" sz="2665" strike="noStrike" noProof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10242"/>
          <p:cNvSpPr txBox="1"/>
          <p:nvPr/>
        </p:nvSpPr>
        <p:spPr bwMode="auto">
          <a:xfrm>
            <a:off x="257599" y="4356947"/>
            <a:ext cx="11658600" cy="9321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</a:t>
            </a:r>
            <a:r>
              <a:rPr lang="zh-CN" altLang="en-US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关注现实，经世致用。</a:t>
            </a:r>
            <a:r>
              <a:rPr lang="zh-CN" altLang="en-US" sz="2665" strike="noStrike" noProof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主张以实用为宗旨的“实学”，强调要做有利于国计民生的实事，反对不切实际的学风等。</a:t>
            </a:r>
            <a:endParaRPr lang="zh-CN" altLang="en-US" sz="2665" strike="noStrike" noProof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10242"/>
          <p:cNvSpPr txBox="1"/>
          <p:nvPr/>
        </p:nvSpPr>
        <p:spPr bwMode="auto">
          <a:xfrm>
            <a:off x="257810" y="5324475"/>
            <a:ext cx="11724640" cy="1343025"/>
          </a:xfrm>
          <a:prstGeom prst="rect">
            <a:avLst/>
          </a:prstGeom>
          <a:noFill/>
          <a:ln>
            <a:noFill/>
          </a:ln>
          <a:effectLst>
            <a:outerShdw blurRad="3175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fontAlgn="auto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</a:t>
            </a:r>
            <a:r>
              <a:rPr lang="zh-CN" altLang="en-US" sz="2800" b="1" strike="noStrike" noProof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反映资本主义萌芽的时代要求。</a:t>
            </a:r>
            <a:r>
              <a:rPr lang="zh-CN" altLang="en-US" sz="2665" strike="noStrike" noProof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黄宗羲反对传统的“重农抑商”,主张“工商皆本”；顾炎武提出要因地制宜,发展工商业；王夫之认为“大贾富民者，国之司命也”。</a:t>
            </a:r>
            <a:endParaRPr lang="zh-CN" altLang="en-US" sz="2665" strike="noStrike" noProof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681" name="文本框 9217"/>
          <p:cNvSpPr/>
          <p:nvPr/>
        </p:nvSpPr>
        <p:spPr>
          <a:xfrm>
            <a:off x="379095" y="967105"/>
            <a:ext cx="8486140" cy="521970"/>
          </a:xfrm>
          <a:prstGeom prst="rect">
            <a:avLst/>
          </a:prstGeom>
          <a:solidFill>
            <a:srgbClr val="5B5E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宋体" panose="02010600030101010101" pitchFamily="2" charset="-122"/>
              </a:rPr>
              <a:t>拓展：</a:t>
            </a:r>
            <a:r>
              <a:rPr lang="zh-CN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charset="0"/>
                <a:sym typeface="+mn-ea"/>
              </a:rPr>
              <a:t>明清之际的思想批判未能实现社会转型的原因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宋体" panose="02010600030101010101" pitchFamily="2" charset="-122"/>
            </a:endParaRPr>
          </a:p>
        </p:txBody>
      </p:sp>
      <p:graphicFrame>
        <p:nvGraphicFramePr>
          <p:cNvPr id="32803" name="Group 3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2566670"/>
          <a:ext cx="11419840" cy="3916680"/>
        </p:xfrm>
        <a:graphic>
          <a:graphicData uri="http://schemas.openxmlformats.org/drawingml/2006/table">
            <a:tbl>
              <a:tblPr/>
              <a:tblGrid>
                <a:gridCol w="932180"/>
                <a:gridCol w="2289810"/>
                <a:gridCol w="8197850"/>
              </a:tblGrid>
              <a:tr h="5994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客观原因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缺乏政治基础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缺乏经济基础和阶级基础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缺乏思想基础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缺乏群众基础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主观原因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charset="0"/>
                        </a:rPr>
                        <a:t>自身缺陷明显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Courier New" panose="02070309020205020404" pitchFamily="49" charset="0"/>
                      </a:endParaRPr>
                    </a:p>
                  </a:txBody>
                  <a:tcPr marL="68566" marR="685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91890" y="2548255"/>
            <a:ext cx="8091593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/>
            <a:r>
              <a:rPr lang="zh-CN" altLang="en-US" sz="2665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君主专制统治空前强化，压抑了早期民主思想的发展</a:t>
            </a:r>
            <a:endParaRPr lang="zh-CN" altLang="en-US" sz="2665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91890" y="3186430"/>
            <a:ext cx="8298180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sz="2665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封建经济占据绝对主导地位，资本主义萌芽因受到封建制度的严重阻碍而发展缓慢，未形成资产阶级力量</a:t>
            </a:r>
            <a:endParaRPr lang="zh-CN" altLang="en-US" sz="2665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91668" y="4298301"/>
            <a:ext cx="7920159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/>
            <a:r>
              <a:rPr lang="zh-CN" altLang="en-US" sz="2665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纲常礼教，文化专制，阻碍早期民主思想的传播</a:t>
            </a:r>
            <a:endParaRPr lang="zh-CN" altLang="en-US" sz="2665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91890" y="4905587"/>
            <a:ext cx="810090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sz="2665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人们深受封建礼教毒害，迷信愚昧，难以接受新思想</a:t>
            </a:r>
            <a:endParaRPr lang="zh-CN" altLang="en-US" sz="2665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91999" y="5512473"/>
            <a:ext cx="7847147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sz="2665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未能形成完整的思想体系，本质上并未脱离地主阶级传统儒学的范畴，在行动上也未解决实际问题</a:t>
            </a:r>
            <a:endParaRPr lang="zh-CN" altLang="en-US" sz="2665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1584960"/>
            <a:ext cx="11419840" cy="887730"/>
          </a:xfrm>
          <a:prstGeom prst="rect">
            <a:avLst/>
          </a:prstGeom>
          <a:solidFill>
            <a:srgbClr val="F3F2EF"/>
          </a:solidFill>
          <a:ln w="12700" cmpd="sng">
            <a:solidFill>
              <a:srgbClr val="B5B1A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defTabSz="124333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黄</a:t>
            </a:r>
            <a:r>
              <a:rPr lang="en-US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宗羲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明夷待访录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，比卢梭的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民约论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还要早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年，被称为“另一部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人权宣言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。为何没形成像西欧启蒙运动波澜壮阔的景象？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/>
      <p:bldP spid="20512" grpId="0"/>
      <p:bldP spid="20513" grpId="0"/>
      <p:bldP spid="20514" grpId="0"/>
      <p:bldP spid="32801" grpId="0"/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085" y="949325"/>
            <a:ext cx="1164336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2023·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全国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·</a:t>
            </a:r>
            <a:r>
              <a:rPr lang="zh-CN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统考高考真题）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明代很多熟读儒经而从事商业活动的人，秉持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虽终日作买卖，不害其为圣为贤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的信条。尽心于实践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圣人之学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。与这种社会行为最契合的思想观念是（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百姓日用即道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	            B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心外无物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存天理，灭人欲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	            D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．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工商皆本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085" y="3188335"/>
            <a:ext cx="116433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根据材料信息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虽终日作买卖，不害其为圣为贤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”</a:t>
            </a:r>
            <a:r>
              <a:rPr lang="zh-CN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并结合所学可知， 这句话的意思是，虽然自己为了利益去行商，但是有自己的原则，即利己又利人，不害己害人，这样能做到就是圣贤有道德的人。</a:t>
            </a:r>
            <a:endParaRPr lang="zh-CN" altLang="zh-CN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TextBox 7"/>
          <p:cNvSpPr txBox="1"/>
          <p:nvPr>
            <p:custDataLst>
              <p:tags r:id="rId3"/>
            </p:custDataLst>
          </p:nvPr>
        </p:nvSpPr>
        <p:spPr>
          <a:xfrm>
            <a:off x="10583067" y="189855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A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3375" y="4387215"/>
            <a:ext cx="11609070" cy="2120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000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、（2021年1月浙江卷）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一位理学家提出“心即理也”的核心命题，主张“切己自反，改过迁善”，认为“物欲”和“意见”是人心之弊，所以要将其剥落、扫除。该理学家（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1000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 被朱熹批评其理学过于“支离”	B. 推动北宋儒学复兴和理学创立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fontAlgn="auto">
              <a:lnSpc>
                <a:spcPct val="11000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 主张于人生日常处直接体悟理	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 确定了理学的最高范畴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天理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10710067" y="525325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C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二、思想之变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681" name="文本框 9217"/>
          <p:cNvSpPr/>
          <p:nvPr/>
        </p:nvSpPr>
        <p:spPr>
          <a:xfrm>
            <a:off x="379095" y="967105"/>
            <a:ext cx="6256655" cy="521970"/>
          </a:xfrm>
          <a:prstGeom prst="rect">
            <a:avLst/>
          </a:prstGeom>
          <a:solidFill>
            <a:srgbClr val="5B5E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j-cs"/>
                <a:sym typeface="宋体" panose="02010600030101010101" pitchFamily="2" charset="-122"/>
              </a:rPr>
              <a:t>归纳总结：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中国古代儒家思想的演变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j-cs"/>
              <a:sym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1579880"/>
          <a:ext cx="11402060" cy="459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720"/>
                <a:gridCol w="10340340"/>
              </a:tblGrid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创立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继承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重创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正统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冲击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融合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成熟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批判继承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493732" y="1538817"/>
            <a:ext cx="343323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春秋时期，孔子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493520" y="2115186"/>
            <a:ext cx="403225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战国时期，孟子、荀子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493520" y="2628266"/>
            <a:ext cx="7056439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秦朝，“焚书坑儒”，儒家思想遭重创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493732" y="3150447"/>
            <a:ext cx="71340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西汉，董仲舒提出“罢黜百家，独尊儒术”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493521" y="3671888"/>
            <a:ext cx="72358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魏晋南北朝时期，来自于佛教、道教的冲击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493521" y="4184968"/>
            <a:ext cx="69135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隋唐宋时期，三教走向融合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1494155" y="4734560"/>
            <a:ext cx="102870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宋明时期，以儒学为主，吸佛教和道教思想，形成以“理” 为核心的新儒学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1493520" y="5805805"/>
            <a:ext cx="1028763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明清时期，批判地继承传统儒学，构筑具有时代特色的新思想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ldLvl="0" animBg="1"/>
      <p:bldP spid="131076" grpId="0" bldLvl="0" animBg="1"/>
      <p:bldP spid="131078" grpId="0" bldLvl="0" animBg="1"/>
      <p:bldP spid="131079" grpId="0" bldLvl="0" animBg="1"/>
      <p:bldP spid="131080" grpId="0" bldLvl="0" animBg="1"/>
      <p:bldP spid="131081" grpId="0" bldLvl="0" animBg="1"/>
      <p:bldP spid="131082" grpId="0" bldLvl="0" animBg="1"/>
      <p:bldP spid="13108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9095" y="937260"/>
          <a:ext cx="11370310" cy="630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071110"/>
                <a:gridCol w="5461000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1752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fontAlgn="auto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sz="24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全国甲卷·</a:t>
                      </a:r>
                      <a:r>
                        <a:rPr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明代商品经济发展</a:t>
                      </a:r>
                      <a:endParaRPr sz="2400" b="0" kern="120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R="0" lvl="0" indent="0" algn="l" defTabSz="914400" rtl="0" fontAlgn="auto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全国新课标卷·工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商业市镇兴起</a:t>
                      </a:r>
                      <a:endParaRPr lang="zh-CN" altLang="en-US" sz="2400" b="0" kern="120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2023全国甲卷·明代进步思想的产生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明代海外贸易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2022全国乙卷·江南工商业的发展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全国乙卷·</a:t>
                      </a:r>
                      <a:r>
                        <a:rPr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明清善书与儒家思想</a:t>
                      </a:r>
                      <a:endParaRPr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Ⅰ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清代宗族儒家思想</a:t>
                      </a:r>
                      <a:endParaRPr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2020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Ⅱ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明代官营手工业变化</a:t>
                      </a:r>
                      <a:endParaRPr sz="2400" b="0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2019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全国</a:t>
                      </a:r>
                      <a:r>
                        <a:rPr lang="en-US" altLang="zh-CN" sz="240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Ⅰ</a:t>
                      </a:r>
                      <a:r>
                        <a:rPr lang="zh-CN" sz="240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卷</a:t>
                      </a:r>
                      <a:r>
                        <a:rPr lang="en-US" alt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明代区域经济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2023北京卷·明代经贸的发展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2023广东卷·明代小说中的婚姻观念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2023海南卷·文化借鉴的研究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江苏卷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·江南经济的发展</a:t>
                      </a:r>
                      <a:endParaRPr lang="en-US" altLang="zh-CN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2022湖南卷·清代的对外贸易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2022广东卷·明代白银货币化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清代八旗官兵滑冰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2021广东卷·明代儒家思想的影响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2021山东卷·明代文学与商业的关系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78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528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6665" y="4832350"/>
            <a:ext cx="102292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明清时期农业、手工业和商品经济的发展，注意经济发展的特点及影响；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2.思想领域的新变化，考查明清时期思想、科技和文学艺术方面的特点。</a:t>
            </a:r>
            <a:endParaRPr lang="en-US" altLang="zh-CN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7300" y="5695315"/>
            <a:ext cx="106845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选择题和主观题并重，理解经济发展的新现象及其对于中国历史走向的影响。掌握明清时期阶段特征，理解思想领域的新变化对后世的影响，总结新特点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二、文艺之变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57810" y="1447165"/>
          <a:ext cx="11684000" cy="46748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1330"/>
                <a:gridCol w="1530985"/>
                <a:gridCol w="1336675"/>
                <a:gridCol w="2934970"/>
                <a:gridCol w="5400040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时间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作者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著作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地位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</a:tr>
              <a:tr h="457200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小说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元末明初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施耐庵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 </a:t>
                      </a:r>
                      <a:endParaRPr lang="en-US" altLang="zh-CN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罗贯中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72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明中期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吴承恩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清中期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吴敬梓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784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曹雪芹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   </a:t>
                      </a:r>
                      <a:endParaRPr lang="en-US" altLang="zh-CN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戏曲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明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汤显祖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清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孔尚任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明清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943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道光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（一）主要成就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154805" y="1957070"/>
            <a:ext cx="184277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《水浒传》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502660" y="2402205"/>
            <a:ext cx="297561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《三国志通俗演义》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6518275" y="1957070"/>
            <a:ext cx="5179060" cy="951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None/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我国</a:t>
            </a:r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最早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的两部长篇</a:t>
            </a:r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白话小说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，开创了</a:t>
            </a:r>
            <a:r>
              <a:rPr 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章回体的写作体裁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137660" y="2863850"/>
            <a:ext cx="1719580" cy="5302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《西游记》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7938770" y="2756535"/>
            <a:ext cx="2350135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神话小说的杰作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4023995" y="3284855"/>
            <a:ext cx="2040890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《儒林外史》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7938770" y="3244215"/>
            <a:ext cx="2350135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讽刺小说的杰作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4124960" y="3772535"/>
            <a:ext cx="1731645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《红楼梦》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6518275" y="3731895"/>
            <a:ext cx="5253990" cy="52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None/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古典现实主义文学的高峰，享誉世界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4154805" y="4222750"/>
            <a:ext cx="1788795" cy="5829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《牡丹亭》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4124960" y="4732020"/>
            <a:ext cx="1772920" cy="6191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《桃花扇》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6577965" y="4404360"/>
            <a:ext cx="5134610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传奇趋向长篇化，情节更加曲折复杂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4588510" y="5215255"/>
            <a:ext cx="803275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昆曲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8402955" y="5201285"/>
            <a:ext cx="1422400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长期流行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4591685" y="5650865"/>
            <a:ext cx="800100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京剧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0"/>
            </p:custDataLst>
          </p:nvPr>
        </p:nvSpPr>
        <p:spPr>
          <a:xfrm>
            <a:off x="5321935" y="5650865"/>
            <a:ext cx="7005955" cy="528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buNone/>
            </a:pP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77965" y="5591175"/>
            <a:ext cx="53644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道光年间，徽汉合流，逐渐成为全国最流行的剧种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810" y="5136515"/>
            <a:ext cx="2857500" cy="5143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auto">
              <a:lnSpc>
                <a:spcPts val="3300"/>
              </a:lnSpc>
              <a:spcBef>
                <a:spcPct val="0"/>
              </a:spcBef>
              <a:buNone/>
            </a:pPr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⑤重视教化作用。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7810" y="2234565"/>
            <a:ext cx="400177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①数量繁多，题材广泛；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7810" y="2978150"/>
            <a:ext cx="3237865" cy="5143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auto">
              <a:lnSpc>
                <a:spcPts val="3300"/>
              </a:lnSpc>
              <a:spcBef>
                <a:spcPct val="0"/>
              </a:spcBef>
              <a:buNone/>
            </a:pPr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宋体" panose="02010600030101010101" pitchFamily="2" charset="-122"/>
              </a:rPr>
              <a:t>②通俗化、平民化；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810" y="3689350"/>
            <a:ext cx="3205480" cy="5143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auto">
              <a:lnSpc>
                <a:spcPts val="3300"/>
              </a:lnSpc>
              <a:spcBef>
                <a:spcPct val="0"/>
              </a:spcBef>
              <a:buNone/>
            </a:pPr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③反专制、反礼教;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7810" y="4418330"/>
            <a:ext cx="4001135" cy="5143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auto">
              <a:lnSpc>
                <a:spcPts val="3300"/>
              </a:lnSpc>
              <a:spcBef>
                <a:spcPct val="0"/>
              </a:spcBef>
              <a:buNone/>
            </a:pPr>
            <a:r>
              <a:rPr 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④追求个性、批判现实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;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3" grpId="0"/>
      <p:bldP spid="5" grpId="0"/>
      <p:bldP spid="14" grpId="0"/>
      <p:bldP spid="16" grpId="0"/>
      <p:bldP spid="17" grpId="0"/>
      <p:bldP spid="8" grpId="0"/>
      <p:bldP spid="19" grpId="0"/>
      <p:bldP spid="23" grpId="0"/>
      <p:bldP spid="24" grpId="0"/>
      <p:bldP spid="26" grpId="0"/>
      <p:bldP spid="25" grpId="0"/>
      <p:bldP spid="27" grpId="0"/>
      <p:bldP spid="28" grpId="0"/>
      <p:bldP spid="29" grpId="0"/>
      <p:bldP spid="9" grpId="0"/>
      <p:bldP spid="9" grpId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二、文艺之变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（二）繁荣原因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59715" y="1357630"/>
            <a:ext cx="11682730" cy="248221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材料：拥有足以影响社会的经济实力和阶层力量的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工、商市民的精神欲求</a:t>
            </a:r>
            <a:r>
              <a:rPr lang="zh-CN" altLang="en-US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不仅萌发、膨胀，而且不断地解放出来，文学艺术成为这种欲求的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消费品</a:t>
            </a:r>
            <a:r>
              <a:rPr lang="zh-CN" altLang="en-US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。于是，小说、戏曲等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通俗文学</a:t>
            </a:r>
            <a:r>
              <a:rPr lang="zh-CN" altLang="en-US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以前所未有的条件得以迅速发展起来，成为时代的主体文学。                                                              </a:t>
            </a:r>
            <a:endParaRPr lang="en-US" altLang="zh-CN" sz="2800">
              <a:solidFill>
                <a:srgbClr val="15151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32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zh-CN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摘自陈东有</a:t>
            </a:r>
            <a:r>
              <a:rPr lang="en-US" altLang="zh-CN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人欲的解放：明清社会经济变迁与大众审美</a:t>
            </a:r>
            <a:r>
              <a:rPr lang="en-US" altLang="zh-CN" sz="2800">
                <a:solidFill>
                  <a:srgbClr val="1515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800">
              <a:solidFill>
                <a:srgbClr val="15151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"/>
          <p:cNvSpPr/>
          <p:nvPr>
            <p:custDataLst>
              <p:tags r:id="rId5"/>
            </p:custDataLst>
          </p:nvPr>
        </p:nvSpPr>
        <p:spPr>
          <a:xfrm>
            <a:off x="379095" y="3761740"/>
            <a:ext cx="11683365" cy="2934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、经济：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商品经济的发展，市民阶层不断壮大；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君主专制加强并日益腐朽，社会矛盾加深，文人通过文学对现实进行批判；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、科技：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印刷术不断完善，推动文化传播；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、文学：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宋元话本为其奠定基础；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、社会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识字率提高，更多下层文人从事小说创造。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 bldLvl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二、文艺之变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1577975"/>
            <a:ext cx="11308080" cy="95313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</a:t>
            </a:r>
            <a:r>
              <a:rPr kumimoji="0" lang="en-US" altLang="zh-CN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：我见了女儿便清爽，见了男子便觉得浊臭逼人。</a:t>
            </a:r>
            <a:endParaRPr kumimoji="0" lang="en-US" altLang="zh-CN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R="0" algn="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——曹雪芹《红楼梦》</a:t>
            </a:r>
            <a:endParaRPr kumimoji="0" lang="zh-CN" altLang="en-US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9095" y="2660650"/>
            <a:ext cx="11308080" cy="181483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材料</a:t>
            </a:r>
            <a:r>
              <a:rPr kumimoji="0" lang="en-US" altLang="zh-CN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2</a:t>
            </a: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：臣僚士庶之家，靡丽侈华，彼此相尚，而借贷费用，习以为常。</a:t>
            </a: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居室则一概雕画，首饰则滥用金宝……虽蒙朝廷禁止之诏屡下，而民间僭用之习自如。                </a:t>
            </a:r>
            <a:endParaRPr kumimoji="0" lang="en-US" altLang="zh-CN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R="0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zh-CN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                  </a:t>
            </a: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——周玺《垂光集》</a:t>
            </a:r>
            <a:endParaRPr kumimoji="0" lang="zh-CN" altLang="en-US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095" y="4662170"/>
            <a:ext cx="11308080" cy="13836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材料</a:t>
            </a:r>
            <a:r>
              <a:rPr kumimoji="0" lang="en-US" altLang="zh-CN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</a:t>
            </a: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：官家千金杜丽娘对梦中书生柳梦梅倾心相爱，竟伤情而死，化为魂魄寻找现实中的爱人，人鬼相恋，最后起死回生，永结同心。               </a:t>
            </a:r>
            <a:endParaRPr kumimoji="0" lang="en-US" altLang="zh-CN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marR="0" algn="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——汤显祖《牡丹亭》</a:t>
            </a:r>
            <a:endParaRPr kumimoji="0" lang="zh-CN" altLang="en-US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3800" name="文本框 19"/>
          <p:cNvSpPr txBox="1"/>
          <p:nvPr/>
        </p:nvSpPr>
        <p:spPr>
          <a:xfrm>
            <a:off x="379095" y="937578"/>
            <a:ext cx="8600440" cy="521970"/>
          </a:xfrm>
          <a:prstGeom prst="rect">
            <a:avLst/>
          </a:prstGeom>
          <a:solidFill>
            <a:srgbClr val="5B5E5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字魂58号-创中黑"/>
              </a:rPr>
              <a:t>下列小说情节反映了明清社会风气发生了哪些变化？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字魂58号-创中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620" y="2138680"/>
            <a:ext cx="395605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伦理观：女性地位改善</a:t>
            </a:r>
            <a:endParaRPr lang="zh-CN" altLang="en-US" sz="2800" b="1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5620" y="4060190"/>
            <a:ext cx="3205480" cy="4864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财富观：崇尚奢侈</a:t>
            </a:r>
            <a:endParaRPr lang="zh-CN" altLang="en-US" sz="2800" b="1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3395" y="5785485"/>
            <a:ext cx="3978275" cy="4864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婚恋观：追求真挚情爱</a:t>
            </a:r>
            <a:endParaRPr lang="zh-CN" altLang="en-US" sz="2800" b="1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>
            <a:alphaModFix amt="22000"/>
          </a:blip>
          <a:srcRect l="20790"/>
          <a:stretch>
            <a:fillRect/>
          </a:stretch>
        </p:blipFill>
        <p:spPr>
          <a:xfrm>
            <a:off x="5322570" y="238760"/>
            <a:ext cx="6868795" cy="61664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1">
            <a:alphaModFix amt="31000"/>
          </a:blip>
          <a:srcRect t="2589" b="23452"/>
          <a:stretch>
            <a:fillRect/>
          </a:stretch>
        </p:blipFill>
        <p:spPr>
          <a:xfrm flipH="1">
            <a:off x="5839460" y="1712595"/>
            <a:ext cx="6102985" cy="485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二、文艺之变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矩形 3" descr="7b0a2020202022776f7264617274223a20227b5c2269645c223a32353030323634352c5c227469645c223a31333631327d220a7d0a"/>
          <p:cNvSpPr/>
          <p:nvPr>
            <p:custDataLst>
              <p:tags r:id="rId4"/>
            </p:custDataLst>
          </p:nvPr>
        </p:nvSpPr>
        <p:spPr>
          <a:xfrm>
            <a:off x="379095" y="1042670"/>
            <a:ext cx="3282315" cy="52197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古代文学发展脉络：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</a:endParaRPr>
          </a:p>
        </p:txBody>
      </p:sp>
      <p:sp>
        <p:nvSpPr>
          <p:cNvPr id="9" name="矩形 8" descr="7b0a2020202022776f7264617274223a20227b5c2269645c223a32353030323634352c5c227469645c223a31333631327d220a7d0a"/>
          <p:cNvSpPr/>
          <p:nvPr>
            <p:custDataLst>
              <p:tags r:id="rId5"/>
            </p:custDataLst>
          </p:nvPr>
        </p:nvSpPr>
        <p:spPr>
          <a:xfrm>
            <a:off x="379095" y="2382520"/>
            <a:ext cx="3282315" cy="52197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明清小说的主人公：</a:t>
            </a:r>
            <a:endParaRPr lang="zh-CN" altLang="en-US" sz="2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3778885"/>
            <a:ext cx="8689975" cy="521970"/>
          </a:xfrm>
          <a:prstGeom prst="rect">
            <a:avLst/>
          </a:prstGeom>
          <a:solidFill>
            <a:srgbClr val="5B5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思考：上述变化体现了古代文学发展的趋势是什么呢？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 descr="7b0a2020202022776f7264617274223a20227b5c2269645c223a32353030333239372c5c227469645c223a31333536347d220a7d0a"/>
          <p:cNvSpPr txBox="1"/>
          <p:nvPr/>
        </p:nvSpPr>
        <p:spPr>
          <a:xfrm>
            <a:off x="379095" y="4481195"/>
            <a:ext cx="44786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平民化、世俗化</a:t>
            </a:r>
            <a:endParaRPr lang="zh-CN" altLang="en-US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80035" y="1712595"/>
            <a:ext cx="103200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《诗经》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楚辞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汉赋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唐诗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宋词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元曲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明清小说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79095" y="3096895"/>
            <a:ext cx="10220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帝王将相，才子佳人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商人，工匠，市井游民和普通妇女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5" grpId="0" bldLvl="0" animBg="1"/>
      <p:bldP spid="7" grpId="0"/>
      <p:bldP spid="6" grpId="0"/>
      <p:bldP spid="6" grpId="1"/>
      <p:bldP spid="8" grpId="0"/>
      <p:bldP spid="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7810" y="819785"/>
            <a:ext cx="11487785" cy="274510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noAutofit/>
          </a:bodyPr>
          <a:lstStyle/>
          <a:p>
            <a:pPr algn="l" defTabSz="914400" fontAlgn="auto">
              <a:lnSpc>
                <a:spcPts val="3780"/>
              </a:lnSpc>
              <a:buClrTx/>
              <a:buSzTx/>
              <a:buFontTx/>
              <a:buNone/>
              <a:tabLst>
                <a:tab pos="5486400" algn="l"/>
                <a:tab pos="9829800" algn="l"/>
              </a:tabLst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、（2021. 全国乙卷）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明清时期，“善书”在民间广为流行，这类书籍多由士绅编撰，内容侧重倡导忠孝友悌、济急救危、受辱不怨，戒饬攻诘宗亲、凌逼孤寡等，以奉劝世人“诸恶莫作，众善奉行”。“善书”的流行（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defTabSz="914400" fontAlgn="auto">
              <a:lnSpc>
                <a:spcPts val="3780"/>
              </a:lnSpc>
              <a:buClrTx/>
              <a:buSzTx/>
              <a:buFontTx/>
              <a:buNone/>
              <a:tabLst>
                <a:tab pos="5486400" algn="l"/>
                <a:tab pos="9829800" algn="l"/>
              </a:tabLst>
            </a:pP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A．确立了理学思想的主导地位        B．强化了社会主流的价值观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defTabSz="914400" fontAlgn="auto">
              <a:lnSpc>
                <a:spcPts val="3780"/>
              </a:lnSpc>
              <a:buClrTx/>
              <a:buSzTx/>
              <a:buFontTx/>
              <a:buNone/>
              <a:tabLst>
                <a:tab pos="5486400" algn="l"/>
                <a:tab pos="9829800" algn="l"/>
              </a:tabLst>
            </a:pP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C．阻碍了官方意识形态的推广        D．冲击了儒家经典的神圣性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二、文艺之变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10583067" y="189855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B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3277235"/>
            <a:ext cx="1156335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16.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（2022·北京·</a:t>
            </a: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下图的封面形式常见于明代刻本书籍，图中读书的人物为该书编刻者。该图可以佐证明代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A．开始出现雕版印刷技术            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B．戏曲表演艺术日趋成熟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C．文化产品商品化程度加深            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D．士人思想摆脱了专制束缚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9" name="../Upload/image/20220909085127087609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10040" y="3823335"/>
            <a:ext cx="2535555" cy="2677160"/>
          </a:xfrm>
          <a:prstGeom prst="rect">
            <a:avLst/>
          </a:prstGeom>
        </p:spPr>
      </p:pic>
      <p:sp>
        <p:nvSpPr>
          <p:cNvPr id="10" name="TextBox 7"/>
          <p:cNvSpPr txBox="1"/>
          <p:nvPr>
            <p:custDataLst>
              <p:tags r:id="rId7"/>
            </p:custDataLst>
          </p:nvPr>
        </p:nvSpPr>
        <p:spPr>
          <a:xfrm>
            <a:off x="6787672" y="417693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C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二、文艺之变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79095" y="897255"/>
            <a:ext cx="1175067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17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.（2023·广东卷·5）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代小说《二刻拍案惊奇》载，浙江人蒋生行商至汉阳，看中了缙绅马少卿的女儿。蒋生本来以为“经商之人，不习儒业，只恐有玷门风”，怕婚事不成。马少卿却认为“江浙名邦，原非异地，经商亦是善业，不是贱流”，遂许婚。这虽是文学描述，但从中可见明中后期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A.纲常礼教束缚被打破　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B.自然经济结构逐步解体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4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C.市民阶层的分化加剧　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D.重农抑商观念受到冲击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10493532" y="264404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D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9740" y="4089400"/>
            <a:ext cx="1148207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18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、（2021·江苏高考）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明代中叶，很多文学家大力推崇抒情写景的盛唐诗风，认为诗当“畅达情丝、感发志气”，概评“宋人主理作理语，于是薄风云月露，一切铲力不为”，使人不复知诗，这说明当时（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A．文人创作重心转向诗歌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B．程朱正统地位受到质疑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C．不同诗歌风格相互交融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D．诗歌力图突破理学束缚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TextBox 7"/>
          <p:cNvSpPr txBox="1"/>
          <p:nvPr>
            <p:custDataLst>
              <p:tags r:id="rId5"/>
            </p:custDataLst>
          </p:nvPr>
        </p:nvSpPr>
        <p:spPr>
          <a:xfrm>
            <a:off x="10620532" y="517197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D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四、科技之变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（一）主要成就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57175" y="1446530"/>
          <a:ext cx="11685270" cy="47961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85825"/>
                <a:gridCol w="1464945"/>
                <a:gridCol w="4476750"/>
                <a:gridCol w="4857750"/>
              </a:tblGrid>
              <a:tr h="488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时期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人物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贡献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地位（意义）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5B5E50"/>
                    </a:solidFill>
                  </a:tcPr>
                </a:tc>
              </a:tr>
              <a:tr h="488315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明朝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李时珍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 </a:t>
                      </a:r>
                      <a:endParaRPr lang="en-US" altLang="zh-CN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895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徐光启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 </a:t>
                      </a:r>
                      <a:endParaRPr lang="en-US" altLang="zh-CN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895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宋应星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 </a:t>
                      </a:r>
                      <a:endParaRPr lang="en-US" altLang="zh-CN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958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徐弘祖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 </a:t>
                      </a:r>
                      <a:endParaRPr lang="en-US" altLang="zh-CN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8582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利玛窦（传教士）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8895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永乐朝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清朝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康熙朝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847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乾隆朝</a:t>
                      </a: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4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969458" y="1974604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《本草纲目》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558934" y="1948924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古代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医药学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的总结性著作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969457" y="246659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《农政全书》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713624" y="245645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古代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农学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的总结性著作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969456" y="291576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《天工开物》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558934" y="2915761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古代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工艺学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的总结性著作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3790718" y="3407251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《徐霞客游记》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7868314" y="3449507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地理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学和地质学名著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3421276" y="3892677"/>
            <a:ext cx="3278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翻译西方科学书籍；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绘制《坤舆万国全图》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7307810" y="4058931"/>
            <a:ext cx="454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传播了西方科技知识（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西学东渐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3969455" y="481365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《永乐大典》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7868314" y="4805543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中国古代最大的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类书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2862579" y="5306126"/>
            <a:ext cx="425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传教士帮助清廷绘制全国地图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3969454" y="5823347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《四库全书》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7868315" y="5787562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中国古代最大的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丛书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5861050" y="772795"/>
            <a:ext cx="5616575" cy="480060"/>
          </a:xfrm>
          <a:prstGeom prst="wedgeRectCallout">
            <a:avLst>
              <a:gd name="adj1" fmla="val -55460"/>
              <a:gd name="adj2" fmla="val 2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采取先进分类方法，体现生物进化思想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9" grpId="0"/>
      <p:bldP spid="10" grpId="0"/>
      <p:bldP spid="6" grpId="0"/>
      <p:bldP spid="13" grpId="0"/>
      <p:bldP spid="15" grpId="0"/>
      <p:bldP spid="16" grpId="0"/>
      <p:bldP spid="17" grpId="0"/>
      <p:bldP spid="8" grpId="0"/>
      <p:bldP spid="19" grpId="0"/>
      <p:bldP spid="23" grpId="0"/>
      <p:bldP spid="24" grpId="0"/>
      <p:bldP spid="25" grpId="0"/>
      <p:bldP spid="26" grpId="0"/>
      <p:bldP spid="20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四、科技之变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（一）主要成就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681" name="文本框 9217"/>
          <p:cNvSpPr/>
          <p:nvPr/>
        </p:nvSpPr>
        <p:spPr>
          <a:xfrm>
            <a:off x="379095" y="1447165"/>
            <a:ext cx="1730375" cy="521970"/>
          </a:xfrm>
          <a:prstGeom prst="rect">
            <a:avLst/>
          </a:prstGeom>
          <a:solidFill>
            <a:srgbClr val="5B5E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宋体" panose="02010600030101010101" pitchFamily="2" charset="-122"/>
              </a:rPr>
              <a:t>选必链接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379095" y="2061845"/>
          <a:ext cx="114808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05"/>
                <a:gridCol w="10424795"/>
              </a:tblGrid>
              <a:tr h="1283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疫病防治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4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传统民居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762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45473E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官私藏书</a:t>
                      </a:r>
                      <a:endParaRPr lang="zh-CN" altLang="en-US" sz="2800" b="1">
                        <a:solidFill>
                          <a:srgbClr val="45473E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35100" y="2061845"/>
            <a:ext cx="10325100" cy="131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1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①中国明朝未年鼠疫横行,明军、大顺军以及大量民众染病,患病者发高烧,脖子肿大,大批患者死亡；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31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②人痘接种法在明朝中期已经广泛使用,后来传到欧洲。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5100" y="3308985"/>
            <a:ext cx="10424795" cy="131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1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①明朝时,砖木结构的民居建筑开始普及；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31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②现存的明清民居类型主要有北方的窑洞、四合院，南方的徽派民居、福建土楼等。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5100" y="4733925"/>
            <a:ext cx="1023620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1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①中国古代十分重视图书文献的保存,朝廷设有专门掌管典籍的史官，并建有“府”“阁”“堂”“室”等藏书之所。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31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②出现了一批著名的藏书家和藏书楼。明朝中期建造的天一阁,是古代中国私家藏书的代表。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20770" y="186690"/>
            <a:ext cx="8321675" cy="1897380"/>
            <a:chOff x="5702" y="294"/>
            <a:chExt cx="13105" cy="2988"/>
          </a:xfrm>
        </p:grpSpPr>
        <p:grpSp>
          <p:nvGrpSpPr>
            <p:cNvPr id="13" name="组合 12"/>
            <p:cNvGrpSpPr/>
            <p:nvPr/>
          </p:nvGrpSpPr>
          <p:grpSpPr>
            <a:xfrm>
              <a:off x="5702" y="322"/>
              <a:ext cx="9742" cy="2960"/>
              <a:chOff x="-281" y="1804"/>
              <a:chExt cx="14082" cy="5710"/>
            </a:xfrm>
          </p:grpSpPr>
          <p:grpSp>
            <p:nvGrpSpPr>
              <p:cNvPr id="19" name="组合 18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-281" y="1804"/>
                <a:ext cx="5172" cy="5652"/>
                <a:chOff x="369132" y="4703849"/>
                <a:chExt cx="3000176" cy="2622223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rcRect t="10194" b="35176"/>
                <a:stretch>
                  <a:fillRect/>
                </a:stretch>
              </p:blipFill>
              <p:spPr>
                <a:xfrm>
                  <a:off x="369132" y="4703849"/>
                  <a:ext cx="3000176" cy="2289959"/>
                </a:xfrm>
                <a:prstGeom prst="rect">
                  <a:avLst/>
                </a:prstGeom>
              </p:spPr>
            </p:pic>
            <p:sp>
              <p:nvSpPr>
                <p:cNvPr id="9" name="文本框 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58590" y="6677124"/>
                  <a:ext cx="2259330" cy="648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>
                      <a:solidFill>
                        <a:schemeClr val="tx1"/>
                      </a:solidFill>
                      <a:latin typeface="华文仿宋" panose="02010600040101010101" charset="-122"/>
                      <a:ea typeface="华文仿宋" panose="02010600040101010101" charset="-122"/>
                    </a:rPr>
                    <a:t>◎窑洞</a:t>
                  </a:r>
                  <a:endParaRPr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447" y="2154"/>
                <a:ext cx="5527" cy="5360"/>
                <a:chOff x="6034" y="5400"/>
                <a:chExt cx="6257" cy="5739"/>
              </a:xfrm>
            </p:grpSpPr>
            <p:pic>
              <p:nvPicPr>
                <p:cNvPr id="102" name="图片 101"/>
                <p:cNvPicPr/>
                <p:nvPr/>
              </p:nvPicPr>
              <p:blipFill>
                <a:blip r:embed="rId9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34" y="5400"/>
                  <a:ext cx="6257" cy="45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" name="文本框 9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6325" y="9642"/>
                  <a:ext cx="3667" cy="1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>
                      <a:latin typeface="华文仿宋" panose="02010600040101010101" charset="-122"/>
                      <a:ea typeface="华文仿宋" panose="02010600040101010101" charset="-122"/>
                    </a:rPr>
                    <a:t>◎四合院</a:t>
                  </a:r>
                  <a:endParaRPr lang="zh-CN" altLang="en-US" sz="2400">
                    <a:latin typeface="华文仿宋" panose="02010600040101010101" charset="-122"/>
                    <a:ea typeface="华文仿宋" panose="02010600040101010101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9168" y="2482"/>
                <a:ext cx="4633" cy="5032"/>
                <a:chOff x="14407" y="56"/>
                <a:chExt cx="5722" cy="6045"/>
              </a:xfrm>
            </p:grpSpPr>
            <p:pic>
              <p:nvPicPr>
                <p:cNvPr id="12" name="图片 11" descr="穿墙透壁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3">
                  <a:clrChange>
                    <a:clrFrom>
                      <a:srgbClr val="FDFDFD">
                        <a:alpha val="100000"/>
                      </a:srgbClr>
                    </a:clrFrom>
                    <a:clrTo>
                      <a:srgbClr val="FDFDFD">
                        <a:alpha val="100000"/>
                        <a:alpha val="0"/>
                      </a:srgbClr>
                    </a:clrTo>
                  </a:clrChange>
                </a:blip>
                <a:srcRect t="85364" b="1868"/>
                <a:stretch>
                  <a:fillRect/>
                </a:stretch>
              </p:blipFill>
              <p:spPr>
                <a:xfrm>
                  <a:off x="14407" y="56"/>
                  <a:ext cx="5722" cy="4326"/>
                </a:xfrm>
                <a:prstGeom prst="rect">
                  <a:avLst/>
                </a:prstGeom>
              </p:spPr>
            </p:pic>
            <p:sp>
              <p:nvSpPr>
                <p:cNvPr id="14" name="文本框 13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5142" y="4421"/>
                  <a:ext cx="3558" cy="1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>
                      <a:solidFill>
                        <a:schemeClr val="tx1"/>
                      </a:solidFill>
                      <a:latin typeface="华文仿宋" panose="02010600040101010101" charset="-122"/>
                      <a:ea typeface="华文仿宋" panose="02010600040101010101" charset="-122"/>
                    </a:rPr>
                    <a:t>◎土楼</a:t>
                  </a:r>
                  <a:endParaRPr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19" y="294"/>
              <a:ext cx="3688" cy="2953"/>
              <a:chOff x="13786" y="185"/>
              <a:chExt cx="4549" cy="2953"/>
            </a:xfrm>
          </p:grpSpPr>
          <p:pic>
            <p:nvPicPr>
              <p:cNvPr id="103" name="图片 102"/>
              <p:cNvPicPr/>
              <p:nvPr/>
            </p:nvPicPr>
            <p:blipFill>
              <a:blip r:embed="rId15">
                <a:clrChange>
                  <a:clrFrom>
                    <a:srgbClr val="EDE0D0">
                      <a:alpha val="100000"/>
                    </a:srgbClr>
                  </a:clrFrom>
                  <a:clrTo>
                    <a:srgbClr val="EDE0D0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3786" y="185"/>
                <a:ext cx="4195" cy="240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" name="文本框 1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4495" y="2413"/>
                <a:ext cx="384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/>
                    </a:solidFill>
                    <a:latin typeface="华文仿宋" panose="02010600040101010101" charset="-122"/>
                    <a:ea typeface="华文仿宋" panose="02010600040101010101" charset="-122"/>
                  </a:rPr>
                  <a:t>◎徽派民居</a:t>
                </a:r>
                <a:endParaRPr lang="zh-CN" altLang="en-US" sz="240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</a:endParaRPr>
              </a:p>
            </p:txBody>
          </p:sp>
        </p:grp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四、科技之变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681" name="文本框 9217"/>
          <p:cNvSpPr/>
          <p:nvPr/>
        </p:nvSpPr>
        <p:spPr>
          <a:xfrm>
            <a:off x="379095" y="998855"/>
            <a:ext cx="4732020" cy="521970"/>
          </a:xfrm>
          <a:prstGeom prst="rect">
            <a:avLst/>
          </a:prstGeom>
          <a:solidFill>
            <a:srgbClr val="5B5E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宋体" panose="02010600030101010101" pitchFamily="2" charset="-122"/>
              </a:rPr>
              <a:t>拓展：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我国古代科技的特点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1621155"/>
            <a:ext cx="9885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①重实用，轻理论：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应用性强，但对事物发展规律的探索不够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095" y="2233295"/>
            <a:ext cx="11210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②重经验，轻实验：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主要采用传统的典籍整理与经验总结缺少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实验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095" y="2845435"/>
            <a:ext cx="11210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③重总结，轻创新：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注重经验总结而缺少创新性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9095" y="3457575"/>
            <a:ext cx="11210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④重综合，轻分析：</a:t>
            </a:r>
            <a:r>
              <a:rPr lang="zh-CN" altLang="en-US" sz="2800" dirty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多直接从现象中进行整体理论综合，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科技成果所涉及的领域比较广，但是缺少进一步的针对性的分析研究。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9095" y="4500880"/>
            <a:ext cx="11210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⑤服务于农业和统治需要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j-cs"/>
                <a:sym typeface="+mn-ea"/>
              </a:rPr>
              <a:t>服务于生产和巩固统治的需要，主要集中在与农业有关的农学、天文历法及医学等领域</a:t>
            </a:r>
            <a:r>
              <a:rPr lang="zh-CN" altLang="en-US" sz="28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j-cs"/>
                <a:sym typeface="+mn-ea"/>
              </a:rPr>
              <a:t>（重人文，轻自然）</a:t>
            </a:r>
            <a:endParaRPr lang="zh-CN" altLang="en-US" sz="28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j-cs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095" y="5544185"/>
            <a:ext cx="11104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⑥封闭性：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j-cs"/>
                <a:sym typeface="+mn-ea"/>
              </a:rPr>
              <a:t>古代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j-cs"/>
                <a:sym typeface="+mn-ea"/>
              </a:rPr>
              <a:t>科学理论的技术化倾向严重，技术又不具有开放性，没有转化为普遍的生产力。</a:t>
            </a: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j-cs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四、科技之变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7827" name="文本占位符 77826"/>
          <p:cNvSpPr>
            <a:spLocks noGrp="1" noRot="1"/>
          </p:cNvSpPr>
          <p:nvPr>
            <p:ph type="body" sz="half" idx="1"/>
          </p:nvPr>
        </p:nvSpPr>
        <p:spPr>
          <a:xfrm>
            <a:off x="3670300" y="570865"/>
            <a:ext cx="6326505" cy="567055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sz="2800" b="1" dirty="0"/>
              <a:t>                               </a:t>
            </a:r>
            <a:endParaRPr lang="zh-CN" altLang="en-US" sz="31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77829" name="表格 77828"/>
          <p:cNvGraphicFramePr/>
          <p:nvPr>
            <p:custDataLst>
              <p:tags r:id="rId3"/>
            </p:custDataLst>
          </p:nvPr>
        </p:nvGraphicFramePr>
        <p:xfrm>
          <a:off x="510540" y="1057275"/>
          <a:ext cx="11217910" cy="2743200"/>
        </p:xfrm>
        <a:graphic>
          <a:graphicData uri="http://schemas.openxmlformats.org/drawingml/2006/table">
            <a:tbl>
              <a:tblPr/>
              <a:tblGrid>
                <a:gridCol w="2831465"/>
                <a:gridCol w="1819275"/>
                <a:gridCol w="2501900"/>
                <a:gridCol w="1424305"/>
                <a:gridCol w="989965"/>
                <a:gridCol w="1651000"/>
              </a:tblGrid>
              <a:tr h="457200"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年代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26670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科技发明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中国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世界其他国家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件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百分比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件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</a:rPr>
                        <a:t>百分比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公元</a:t>
                      </a: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1—400</a:t>
                      </a: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45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62%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17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38%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公元</a:t>
                      </a: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401—1000</a:t>
                      </a: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45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32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71%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13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29%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公元</a:t>
                      </a: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1001—1500</a:t>
                      </a: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67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38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57%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29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43%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公元</a:t>
                      </a: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1501—1840</a:t>
                      </a:r>
                      <a:r>
                        <a:rPr lang="zh-CN" altLang="en-US" sz="24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endParaRPr lang="zh-CN" altLang="en-US" sz="24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472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19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4%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453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latin typeface="黑体" panose="02010609060101010101" charset="-122"/>
                          <a:ea typeface="黑体" panose="02010609060101010101" charset="-122"/>
                        </a:rPr>
                        <a:t>96%</a:t>
                      </a:r>
                      <a:endParaRPr lang="en-US" altLang="zh-CN" sz="2400" b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305175" y="48577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中国古代科技发明世界地位变化统计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0540" y="4037965"/>
            <a:ext cx="11217910" cy="2245360"/>
            <a:chOff x="804" y="6063"/>
            <a:chExt cx="17666" cy="3536"/>
          </a:xfrm>
        </p:grpSpPr>
        <p:sp>
          <p:nvSpPr>
            <p:cNvPr id="7" name="矩形 113671"/>
            <p:cNvSpPr/>
            <p:nvPr/>
          </p:nvSpPr>
          <p:spPr>
            <a:xfrm>
              <a:off x="4028" y="6063"/>
              <a:ext cx="14442" cy="3536"/>
            </a:xfrm>
            <a:prstGeom prst="rect">
              <a:avLst/>
            </a:prstGeom>
            <a:noFill/>
            <a:ln w="12700" cmpd="sng">
              <a:solidFill>
                <a:srgbClr val="B5B1A2"/>
              </a:solidFill>
              <a:prstDash val="solid"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英国著名科技史学家李约瑟博士在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《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中国科学技术史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》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中写道：“在公元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世纪到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13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世纪之间，中国曾保持令西方望尘莫及的科学技术水平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……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但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16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世纪以后，欧洲诞生了近代科学，中国的文明却没有能够产生与欧洲相似的</a:t>
              </a:r>
              <a:r>
                <a:rPr lang="zh-CN" altLang="en-US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近代科学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。”科学史上把这个问题称为</a:t>
              </a:r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李约瑟难题</a:t>
              </a:r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100" name="图片 9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4" y="6063"/>
              <a:ext cx="3047" cy="35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6731635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62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257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8460" y="1332230"/>
            <a:ext cx="115639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专制主义中央集权空前强化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，中央废丞相设内阁、厂卫制度、设军机处、密折制度，地方废行省设三司等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；</a:t>
            </a:r>
            <a:endParaRPr lang="en-US" altLang="zh-CN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版图的进一步开拓和巩固，现代中国的疆域版图基本奠定；</a:t>
            </a:r>
            <a:endParaRPr lang="zh-CN" altLang="zh-CN" sz="2800" smtClean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统治危机的初显，封建制度渐趋衰落。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690" y="3509645"/>
            <a:ext cx="1162875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、高产作物引进，农耕经济高度发展，商品经济繁荣，江南地区出现资本主义萌芽；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、赋税制度进一步改革，人头税逐渐废除；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、白银大量流入，成为主要流通货币；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、私营手工业超过官营手工业占据主导地位；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、经济总量仍然处于世界前列，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但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重农抑商政策和海禁政策严重阻碍了新经济因素的发展，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已开始落后于时代发展的潮流；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四、科技之变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681" name="文本框 9217"/>
          <p:cNvSpPr/>
          <p:nvPr/>
        </p:nvSpPr>
        <p:spPr>
          <a:xfrm>
            <a:off x="379095" y="998855"/>
            <a:ext cx="6849745" cy="521970"/>
          </a:xfrm>
          <a:prstGeom prst="rect">
            <a:avLst/>
          </a:prstGeom>
          <a:solidFill>
            <a:srgbClr val="5B5E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defTabSz="91440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宋体" panose="02010600030101010101" pitchFamily="2" charset="-122"/>
              </a:rPr>
              <a:t>提升：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中国古代为什么没有产生近代科学？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j-cs"/>
              <a:sym typeface="+mn-ea"/>
            </a:endParaRPr>
          </a:p>
        </p:txBody>
      </p:sp>
      <p:sp>
        <p:nvSpPr>
          <p:cNvPr id="78855" name="矩形 78854"/>
          <p:cNvSpPr/>
          <p:nvPr/>
        </p:nvSpPr>
        <p:spPr>
          <a:xfrm>
            <a:off x="257810" y="1609725"/>
            <a:ext cx="11674475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、经济：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自然经济占统治地位，限制了生产力发展，科技发展缺乏动力；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、政治：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腐朽的专制制度，重农抑商（服务农业）、闭关锁国（阻碍科技交流）等政策；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、文化：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文化专制（理学僵化、八股取士）、儒学重人伦，轻科技；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、科技：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科技结构本身的缺陷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没有建立近代自然科学体系。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4678045"/>
            <a:ext cx="11332845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◆归根到底是中国古代日益腐朽的封建制度导致了中国古代科技在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16世纪后走向</a:t>
            </a: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衰落</a:t>
            </a:r>
            <a:endParaRPr lang="zh-CN" altLang="en-US" sz="2800" b="1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  <p:bldP spid="3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1158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935355"/>
            <a:ext cx="109810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探究：从唯物史观的角度看明清时期商品经济的发展引发的社会变化</a:t>
            </a:r>
            <a:endParaRPr lang="zh-CN" altLang="en-US" sz="2800" b="1" kern="10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Times New Roman" panose="02020603050405020304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79095" y="1572895"/>
          <a:ext cx="1143635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145"/>
                <a:gridCol w="10022205"/>
              </a:tblGrid>
              <a:tr h="886460">
                <a:tc>
                  <a:txBody>
                    <a:bodyPr/>
                    <a:lstStyle/>
                    <a:p>
                      <a:pPr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社会经济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 dirty="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阶层结构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政治制度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国家政策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价值观念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社会风尚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思想文教</a:t>
                      </a: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838960" y="2518410"/>
            <a:ext cx="9976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工商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市民阶层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壮大；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商人社会地位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提高；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弃农经商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士商角色转化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屡见不鲜（儒士的商业化和商人的儒学化）；传统的四民社会发生变化，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社会阶层流动加快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商帮影响力增强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8960" y="3717290"/>
            <a:ext cx="8408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商品经济发展，冲击了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封建等级观念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，促使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反专制思想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产生。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8960" y="4177665"/>
            <a:ext cx="98679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一方面较为开明的政策如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赋税制度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的变革及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户籍制度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改革等，另一方面继续厉行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重农抑商政策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闭关锁国政策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，影响具有两面性。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38960" y="4923155"/>
            <a:ext cx="97751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重农抑商思想被冲击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（农本观念受冲击；抑商思想淡化）；追求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发财致富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、崇尚金钱观；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重商崇奢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现象等。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8960" y="5753100"/>
            <a:ext cx="99758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市民文化的发展（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世俗化、平民化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）；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心学集大成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与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明清进步思潮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（主体意识觉醒）；冲破学而优则仕的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传统理念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等。</a:t>
            </a:r>
            <a:endParaRPr lang="zh-CN" altLang="en-US" sz="2400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0380" y="1572895"/>
            <a:ext cx="10044430" cy="958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农产品商品化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程度高，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经济作物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广泛种植，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租佃关系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进一步普及；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货币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地租，赋役</a:t>
            </a: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征银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；</a:t>
            </a:r>
            <a:r>
              <a:rPr lang="zh-CN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手工业</a:t>
            </a:r>
            <a:r>
              <a:rPr lang="zh-CN" altLang="zh-CN" sz="24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和</a:t>
            </a:r>
            <a:r>
              <a:rPr lang="zh-CN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商业</a:t>
            </a:r>
            <a:r>
              <a:rPr lang="zh-CN" altLang="zh-CN" sz="24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所占</a:t>
            </a:r>
            <a:r>
              <a:rPr lang="zh-CN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比例增加</a:t>
            </a:r>
            <a:r>
              <a:rPr lang="zh-CN" altLang="zh-CN" sz="2400"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，出现</a:t>
            </a:r>
            <a:r>
              <a:rPr lang="zh-CN" altLang="zh-CN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资本主义萌芽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4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2580" y="945515"/>
            <a:ext cx="11637010" cy="248348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noAutofit/>
          </a:bodyPr>
          <a:lstStyle/>
          <a:p>
            <a:pPr algn="l" fontAlgn="auto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19、（2017年新课标Ⅰ卷）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明前中期，朝廷在饮食器具使用上有一套严格规定，例如官员不得使用玉制器皿等。到明后期，连低级官员乃至普通人家也都使用玉制器皿。这一变化反映了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A.君主专制统治逐渐加强             B.经济发展冲击等级秩序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C.市民兴起瓦解传统伦理             D.低级官员易染奢靡风气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TextBox 7"/>
          <p:cNvSpPr txBox="1"/>
          <p:nvPr>
            <p:custDataLst>
              <p:tags r:id="rId4"/>
            </p:custDataLst>
          </p:nvPr>
        </p:nvSpPr>
        <p:spPr>
          <a:xfrm>
            <a:off x="10493532" y="189410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B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2580" y="3429000"/>
            <a:ext cx="11637010" cy="248348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noAutofit/>
          </a:bodyPr>
          <a:lstStyle/>
          <a:p>
            <a:pPr algn="l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20、(2021.江苏卷)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乾隆年间，淮扬文风达到鼎盛，“邗上时花二月中，商翁大半学诗翁”，商人与文人交相唱和，天下文人稍能言诗，辄思游食扬州，以至有“扬州遍地是诗人”之说。这种情况表明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A．商业发展影响社会风气            B．八股取士扩大诗人群体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ts val="3580"/>
              </a:lnSpc>
              <a:spcAft>
                <a:spcPct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C．重学风气提升文人素养            D．财富增加助长奢侈之风</a:t>
            </a:r>
            <a:endParaRPr lang="en-US" alt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TextBox 7"/>
          <p:cNvSpPr txBox="1"/>
          <p:nvPr>
            <p:custDataLst>
              <p:tags r:id="rId6"/>
            </p:custDataLst>
          </p:nvPr>
        </p:nvSpPr>
        <p:spPr>
          <a:xfrm>
            <a:off x="10493532" y="463222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A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1158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935355"/>
            <a:ext cx="50311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+mn-ea"/>
              </a:rPr>
              <a:t>拓展：</a:t>
            </a:r>
            <a:r>
              <a:rPr lang="zh-CN" altLang="en-US" sz="2800" b="1" kern="1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Times New Roman" panose="02020603050405020304"/>
                <a:sym typeface="Arial" panose="020B0604020202020204"/>
              </a:rPr>
              <a:t>全球视野下的明清社会</a:t>
            </a:r>
            <a:endParaRPr lang="zh-CN" altLang="en-US" sz="2800" b="1" kern="10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Times New Roman" panose="0202060305040502030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810" y="1457325"/>
            <a:ext cx="11462385" cy="5259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1219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1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、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政治方面</a:t>
            </a:r>
            <a:r>
              <a:rPr lang="zh-CN" altLang="zh-CN" sz="2800" kern="1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：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新航路开辟后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西方殖民者开始侵扰我国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。一方面中国被迫开始了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反侵略的斗争</a:t>
            </a:r>
            <a:r>
              <a:rPr lang="zh-CN" altLang="en-US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如郑成功收复台湾；另一方面为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抵制西方殖民者的骚扰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，清政府实行</a:t>
            </a:r>
            <a:r>
              <a:rPr lang="en-US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闭关</a:t>
            </a:r>
            <a:r>
              <a:rPr lang="en-US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”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政策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，使中国失去了对外贸易的主动权。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阻碍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了中外交流，阻碍</a:t>
            </a:r>
            <a:r>
              <a:rPr lang="zh-CN" altLang="en-US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社会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发展，造成近代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中国的落后</a:t>
            </a:r>
            <a:r>
              <a:rPr lang="zh-CN" altLang="zh-CN" sz="28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。</a:t>
            </a:r>
            <a:endParaRPr lang="zh-CN" altLang="zh-CN" sz="2800" kern="1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/>
            </a:endParaRPr>
          </a:p>
          <a:p>
            <a:pPr marL="0" marR="0" lvl="0" indent="0" algn="just" defTabSz="1219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2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、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经济方面：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新航路开辟后，原产于美洲的甘薯等</a:t>
            </a:r>
            <a:r>
              <a:rPr lang="zh-CN" altLang="en-US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高产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农作物传入</a:t>
            </a:r>
            <a:r>
              <a:rPr lang="zh-CN" altLang="zh-CN" sz="280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我国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，提高了粮食的产量，</a:t>
            </a:r>
            <a:r>
              <a:rPr lang="zh-CN" altLang="en-US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推动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专业生产区域</a:t>
            </a:r>
            <a:r>
              <a:rPr lang="zh-CN" altLang="en-US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的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出现。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白银大量流入中国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，</a:t>
            </a:r>
            <a:r>
              <a:rPr lang="zh-CN" altLang="en-US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货币经济繁荣，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推动了</a:t>
            </a:r>
            <a:r>
              <a:rPr lang="en-US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“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一条鞭法</a:t>
            </a:r>
            <a:r>
              <a:rPr lang="en-US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”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等赋税改革。</a:t>
            </a:r>
            <a:endParaRPr kumimoji="0" lang="en-US" altLang="zh-CN" sz="28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/>
            </a:endParaRPr>
          </a:p>
          <a:p>
            <a:pPr marL="0" marR="0" lvl="0" indent="0" algn="just" defTabSz="1219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3</a:t>
            </a:r>
            <a:r>
              <a:rPr lang="zh-CN" altLang="en-US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、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思想文化方面：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伴随着新航路开辟，</a:t>
            </a:r>
            <a:r>
              <a:rPr lang="en-US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西学东渐</a:t>
            </a:r>
            <a:r>
              <a:rPr lang="en-US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”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开始，徐光启等人开始注意吸收西方科技成果，介绍了欧洲先进</a:t>
            </a:r>
            <a:r>
              <a:rPr lang="zh-CN" altLang="en-US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技术，与此同时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中华文化在欧洲也得到传播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，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“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中学西传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”</a:t>
            </a:r>
            <a:r>
              <a:rPr lang="zh-CN" altLang="zh-CN" sz="28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/>
              </a:rPr>
              <a:t>。</a:t>
            </a:r>
            <a:endParaRPr lang="zh-CN" altLang="zh-CN" sz="2800" kern="1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358120" y="238760"/>
            <a:ext cx="1833880" cy="12903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11582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9760" y="641985"/>
            <a:ext cx="60960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明清时期的社会转型与时代新气象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aphicFrame>
        <p:nvGraphicFramePr>
          <p:cNvPr id="31749" name="表格 3174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9095" y="1363980"/>
          <a:ext cx="11262995" cy="4213860"/>
        </p:xfrm>
        <a:graphic>
          <a:graphicData uri="http://schemas.openxmlformats.org/drawingml/2006/table">
            <a:tbl>
              <a:tblPr/>
              <a:tblGrid>
                <a:gridCol w="950595"/>
                <a:gridCol w="4638675"/>
                <a:gridCol w="5673725"/>
              </a:tblGrid>
              <a:tr h="6121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旧传统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新因素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727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</a:rPr>
                        <a:t>政治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fontAlgn="auto">
                        <a:spcBef>
                          <a:spcPct val="0"/>
                        </a:spcBef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fontAlgn="auto">
                        <a:spcBef>
                          <a:spcPct val="0"/>
                        </a:spcBef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12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黑体" panose="02010609060101010101" charset="-122"/>
                        </a:rPr>
                        <a:t>经济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fontAlgn="auto">
                        <a:spcBef>
                          <a:spcPct val="0"/>
                        </a:spcBef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fontAlgn="auto">
                        <a:spcBef>
                          <a:spcPct val="0"/>
                        </a:spcBef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33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文化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fontAlgn="auto">
                        <a:spcBef>
                          <a:spcPct val="0"/>
                        </a:spcBef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fontAlgn="auto">
                        <a:spcBef>
                          <a:spcPct val="0"/>
                        </a:spcBef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94765" y="2009140"/>
            <a:ext cx="45827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spcBef>
                <a:spcPct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专制制度空前加强，封建制度渐趋衰落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1983105"/>
            <a:ext cx="57029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spcBef>
                <a:spcPct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统一的多民族国家巩固发展，奠定近现代中国的政治版图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3126740"/>
            <a:ext cx="49187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spcBef>
                <a:spcPct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重农抑商、海禁与闭关锁国、小农经济仍占主导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15990" y="3028950"/>
            <a:ext cx="59728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spcBef>
                <a:spcPct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私营手工业崛起主导，市场化、专业化程度加深 ；资本主义萌芽出现并缓慢发展。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34770" y="4479290"/>
            <a:ext cx="48787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spcBef>
                <a:spcPct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理学主导束缚人性；文化专制空前强化；传统科技大成；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16625" y="4479290"/>
            <a:ext cx="59721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fontAlgn="auto">
              <a:spcBef>
                <a:spcPct val="0"/>
              </a:spcBef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西学东渐开始；产生早期启蒙思想；文艺大众化、世俗化。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6575" y="5777865"/>
            <a:ext cx="1019810" cy="49974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承古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4885" y="5777865"/>
            <a:ext cx="1099185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萌新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5" grpId="0"/>
      <p:bldP spid="12" grpId="0" animBg="1"/>
      <p:bldP spid="12" grpId="1" animBg="1"/>
      <p:bldP spid="13" grpId="0" animBg="1"/>
      <p:bldP spid="13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3218" y="890270"/>
            <a:ext cx="11799065" cy="370903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（2023·河北高考·5）</a:t>
            </a:r>
            <a:r>
              <a:rPr 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明代《新刻天下四民便览三台万用正宗》中载有描绘农具制作、果木种植嫁接、蔬菜移栽等场景的全新耕织图（图1）</a:t>
            </a:r>
            <a:endParaRPr 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这可用于说明，明代（　　）</a:t>
            </a:r>
            <a:endParaRPr 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A．农业生产精耕细作                 </a:t>
            </a:r>
            <a:endParaRPr 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B．农具制造工艺革新</a:t>
            </a:r>
            <a:endParaRPr 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C．种植物种日渐增多                 </a:t>
            </a:r>
            <a:endParaRPr 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D．集体劳作形式盛行</a:t>
            </a:r>
            <a:endParaRPr 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31648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9" name="../Upload/image/2023112812491416491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83430" y="2066925"/>
            <a:ext cx="7094220" cy="2532380"/>
          </a:xfrm>
          <a:prstGeom prst="rect">
            <a:avLst/>
          </a:prstGeom>
        </p:spPr>
      </p:pic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3881912" y="480685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A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31648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19785"/>
            <a:ext cx="1132903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（2022·广东高考·5）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清代从广州出口的瓷器中，除了江西、浙江的名窑产品外，还有广东、福建专门烧制的贸易瓷。广州等地有的瓷窑还聘请来自欧洲的画师，负责在瓷坯上绘制欧风图像。这种现象反映当时（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A．广州处于中外交流的前沿           B．出口瓷器产自官营手工作坊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C．西方艺术在中国颇受欢迎           D．重农抑商政策受到明显削弱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TextBox 7"/>
          <p:cNvSpPr txBox="1"/>
          <p:nvPr>
            <p:custDataLst>
              <p:tags r:id="rId3"/>
            </p:custDataLst>
          </p:nvPr>
        </p:nvSpPr>
        <p:spPr>
          <a:xfrm>
            <a:off x="10896757" y="1983641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A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3308985"/>
            <a:ext cx="11329670" cy="26022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2021·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湖南卷</a:t>
            </a:r>
            <a:r>
              <a:rPr 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下图再现了每年冬至节清宫例行的八旗官兵滑冰活动的场景,这一作品(   )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A.显示宫廷画的神韵意趣</a:t>
            </a: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	</a:t>
            </a:r>
            <a:endParaRPr lang="en-US" sz="24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B.透露清代军事训练松弛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C.体现民族间的民俗交融</a:t>
            </a: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	</a:t>
            </a:r>
            <a:endParaRPr lang="en-US" sz="24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D.反映清朝宫廷生活奢靡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0003" name="图片 100003" descr="@@@1fcc3c66-5d57-4e76-87c6-5939366688e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38395" y="3865880"/>
            <a:ext cx="4549140" cy="2200275"/>
          </a:xfrm>
          <a:prstGeom prst="rect">
            <a:avLst/>
          </a:prstGeom>
        </p:spPr>
      </p:pic>
      <p:sp>
        <p:nvSpPr>
          <p:cNvPr id="6" name="TextBox 7"/>
          <p:cNvSpPr txBox="1"/>
          <p:nvPr>
            <p:custDataLst>
              <p:tags r:id="rId6"/>
            </p:custDataLst>
          </p:nvPr>
        </p:nvSpPr>
        <p:spPr>
          <a:xfrm>
            <a:off x="11078367" y="4243606"/>
            <a:ext cx="8640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smtClean="0">
                <a:solidFill>
                  <a:srgbClr val="C00000"/>
                </a:solidFill>
                <a:latin typeface="+mn-ea"/>
              </a:rPr>
              <a:t>C</a:t>
            </a:r>
            <a:endParaRPr lang="en-US" altLang="zh-CN" sz="8800" b="1" smtClean="0">
              <a:solidFill>
                <a:srgbClr val="C00000"/>
              </a:solidFill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6731635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明清时期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1368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1840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47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701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对外关系上：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0835" y="1353820"/>
            <a:ext cx="116319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、程朱理学僵化且仍占统治地位，文字狱，八股取士等加强思想控制；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、明清之际的进步思想抨击君主专制，但未形成完整的理论体系；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、中学西传和西学东渐并存；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、市民文化不断发展；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、传统科技进入总结阶段，逐渐落后于西方；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8725" y="3599180"/>
            <a:ext cx="11563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78180" eaLnBrk="0" fontAlgn="auto" latinLnBrk="1" hangingPunct="0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统一多民族国家的巩固与发展，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各民族交融交流加强。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4554855"/>
            <a:ext cx="1158303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郑和下西洋密切了我国同亚非国家的联系；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开始受到外来侵略及开始捍卫国家主权独立和领土完整的斗争；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海禁</a:t>
            </a:r>
            <a:r>
              <a:rPr lang="en-US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和闭关自守政策严重阻碍了中外经济文化交流，造成近代中国的落后。</a:t>
            </a:r>
            <a:endParaRPr lang="zh-CN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0585" y="6336030"/>
            <a:ext cx="1067562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统一多民族封建国家的巩固时期，也是封建制度渐趋衰落的时期</a:t>
            </a:r>
            <a:endParaRPr lang="zh-CN" altLang="zh-CN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、农业：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TextBox 2"/>
          <p:cNvSpPr txBox="1"/>
          <p:nvPr>
            <p:custDataLst>
              <p:tags r:id="rId3"/>
            </p:custDataLst>
          </p:nvPr>
        </p:nvSpPr>
        <p:spPr>
          <a:xfrm>
            <a:off x="257810" y="1969135"/>
            <a:ext cx="10287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新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的品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种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输入和推广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，大幅度提高了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粮食总产量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。</a:t>
            </a:r>
            <a:endParaRPr lang="zh-CN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sp>
        <p:nvSpPr>
          <p:cNvPr id="21" name="TextBox 3"/>
          <p:cNvSpPr txBox="1"/>
          <p:nvPr>
            <p:custDataLst>
              <p:tags r:id="rId4"/>
            </p:custDataLst>
          </p:nvPr>
        </p:nvSpPr>
        <p:spPr>
          <a:xfrm>
            <a:off x="257810" y="2491105"/>
            <a:ext cx="10758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②江南等地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多种经营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兴盛，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经济作物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品种繁多，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农副产品商品化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18350" y="526415"/>
            <a:ext cx="4756150" cy="1334135"/>
            <a:chOff x="11316" y="499"/>
            <a:chExt cx="7490" cy="2101"/>
          </a:xfrm>
        </p:grpSpPr>
        <p:pic>
          <p:nvPicPr>
            <p:cNvPr id="10" name="https://photo-static-api.fotomore.com/creative/vcg/veer/400/new/VCG41N122275272.jpg?uid=386&amp;timestamp=1698634866&amp;sign=ce801aa9d4251c01442c0027071b0131" descr="templates\picture_hover\&amp;pky230_sjzg_VCG41N122275272&amp;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16" y="499"/>
              <a:ext cx="1993" cy="1972"/>
            </a:xfrm>
            <a:prstGeom prst="rect">
              <a:avLst/>
            </a:prstGeom>
          </p:spPr>
        </p:pic>
        <p:pic>
          <p:nvPicPr>
            <p:cNvPr id="11" name="https://photo-static-api.fotomore.com/creative/vcg/veer/400/new/VCG41N583698334.jpg?uid=386&amp;timestamp=1698634896&amp;sign=cd612be1fd2092ac25516badb6ff4a4e" descr="templates\picture_hover\&amp;pky220_sjzg_VCG41N583698334&amp;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00" y="534"/>
              <a:ext cx="2067" cy="2067"/>
            </a:xfrm>
            <a:prstGeom prst="rect">
              <a:avLst/>
            </a:prstGeom>
          </p:spPr>
        </p:pic>
        <p:pic>
          <p:nvPicPr>
            <p:cNvPr id="12" name="https://photo-static-api.fotomore.com/creative/vcg/400/new/VCG41N1332772345.jpg?uid=386&amp;timestamp=1698634920&amp;sign=8e0a787d9ef5bd5873f70f2325db12fb" descr="templates\picture_hover\&amp;pky300_sjzg_VCG41N1332772345&amp;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26" y="534"/>
              <a:ext cx="2581" cy="193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57810" y="3080385"/>
            <a:ext cx="11617325" cy="3209290"/>
            <a:chOff x="406" y="4851"/>
            <a:chExt cx="18295" cy="5054"/>
          </a:xfrm>
        </p:grpSpPr>
        <p:sp>
          <p:nvSpPr>
            <p:cNvPr id="16" name="文本框 15"/>
            <p:cNvSpPr txBox="1"/>
            <p:nvPr/>
          </p:nvSpPr>
          <p:spPr>
            <a:xfrm>
              <a:off x="7027" y="4851"/>
              <a:ext cx="11674" cy="5055"/>
            </a:xfrm>
            <a:prstGeom prst="rect">
              <a:avLst/>
            </a:prstGeom>
            <a:solidFill>
              <a:srgbClr val="F0F0F0"/>
            </a:solidFill>
            <a:effectLst/>
          </p:spPr>
          <p:txBody>
            <a:bodyPr wrap="square" rtlCol="0" anchor="t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+mj-lt"/>
                <a:buNone/>
                <a:defRPr/>
              </a:pP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材料：明朝苏州一位叫谭晓的人,低价购买大量洼地，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雇佣百名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乡民劳动，低洼为池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养鱼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，池上筑舍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养猪、鸡、鱼食其粪</a:t>
              </a:r>
              <a:r>
                <a:rPr lang="en-US" altLang="zh-CN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;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四周垒高地按地质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种果树、蔬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菜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,顺带捕捉鸟类和昆虫,此类副产品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出卖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后，收入是田地生产的三倍。</a:t>
              </a:r>
              <a:endParaRPr kumimoji="0" lang="zh-CN" altLang="en-US" sz="2800" i="0" u="none" strike="noStrike" kern="1200" cap="none" spc="160" normalizeH="0" baseline="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Pct val="100000"/>
                <a:buFont typeface="+mj-lt"/>
                <a:buNone/>
                <a:defRPr/>
              </a:pP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en-US" altLang="zh-CN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      </a:t>
              </a:r>
              <a:r>
                <a:rPr lang="zh-CN" altLang="en-US" sz="2800" spc="160" noProof="0">
                  <a:ln w="3175">
                    <a:noFill/>
                    <a:prstDash val="dash"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——(明)李诩《戒庵老人漫笔》</a:t>
              </a:r>
              <a:endParaRPr lang="zh-CN" altLang="en-US" sz="2800" spc="160" noProof="0">
                <a:ln w="3175">
                  <a:noFill/>
                  <a:prstDash val="dash"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11273" name="Picture 5"/>
            <p:cNvPicPr>
              <a:picLocks noChangeAspect="1"/>
            </p:cNvPicPr>
            <p:nvPr/>
          </p:nvPicPr>
          <p:blipFill>
            <a:blip r:embed="rId8"/>
            <a:srcRect l="-2549" b="-2640"/>
            <a:stretch>
              <a:fillRect/>
            </a:stretch>
          </p:blipFill>
          <p:spPr>
            <a:xfrm>
              <a:off x="406" y="4851"/>
              <a:ext cx="6478" cy="5055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030" y="925195"/>
            <a:ext cx="4693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（一）社会经济发展的成就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447165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45473E"/>
                </a:solidFill>
                <a:latin typeface="华文中宋" panose="02010600040101010101" charset="-122"/>
                <a:ea typeface="华文中宋" panose="02010600040101010101" charset="-122"/>
              </a:rPr>
              <a:t>、农业：</a:t>
            </a:r>
            <a:endParaRPr lang="zh-CN" altLang="en-US" sz="2800" b="1">
              <a:solidFill>
                <a:srgbClr val="45473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TextBox 2"/>
          <p:cNvSpPr txBox="1"/>
          <p:nvPr>
            <p:custDataLst>
              <p:tags r:id="rId3"/>
            </p:custDataLst>
          </p:nvPr>
        </p:nvSpPr>
        <p:spPr>
          <a:xfrm>
            <a:off x="257810" y="1969135"/>
            <a:ext cx="10287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新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的品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种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输入和推广</a:t>
            </a:r>
            <a:r>
              <a:rPr lang="zh-CN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，大幅度提高了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粮食总产量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</a:rPr>
              <a:t>。</a:t>
            </a:r>
            <a:endParaRPr lang="zh-CN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</a:endParaRPr>
          </a:p>
        </p:txBody>
      </p:sp>
      <p:sp>
        <p:nvSpPr>
          <p:cNvPr id="21" name="TextBox 3"/>
          <p:cNvSpPr txBox="1"/>
          <p:nvPr>
            <p:custDataLst>
              <p:tags r:id="rId4"/>
            </p:custDataLst>
          </p:nvPr>
        </p:nvSpPr>
        <p:spPr>
          <a:xfrm>
            <a:off x="257810" y="2491105"/>
            <a:ext cx="10758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②江南等地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多种经营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兴盛，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经济作物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品种繁多，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农副产品商品化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18350" y="548640"/>
            <a:ext cx="4756150" cy="1334135"/>
            <a:chOff x="11316" y="499"/>
            <a:chExt cx="7490" cy="2101"/>
          </a:xfrm>
        </p:grpSpPr>
        <p:pic>
          <p:nvPicPr>
            <p:cNvPr id="10" name="https://photo-static-api.fotomore.com/creative/vcg/veer/400/new/VCG41N122275272.jpg?uid=386&amp;timestamp=1698634866&amp;sign=ce801aa9d4251c01442c0027071b0131" descr="templates\picture_hover\&amp;pky230_sjzg_VCG41N122275272&amp;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16" y="499"/>
              <a:ext cx="1993" cy="1972"/>
            </a:xfrm>
            <a:prstGeom prst="rect">
              <a:avLst/>
            </a:prstGeom>
          </p:spPr>
        </p:pic>
        <p:pic>
          <p:nvPicPr>
            <p:cNvPr id="11" name="https://photo-static-api.fotomore.com/creative/vcg/veer/400/new/VCG41N583698334.jpg?uid=386&amp;timestamp=1698634896&amp;sign=cd612be1fd2092ac25516badb6ff4a4e" descr="templates\picture_hover\&amp;pky220_sjzg_VCG41N583698334&amp;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00" y="534"/>
              <a:ext cx="2067" cy="2067"/>
            </a:xfrm>
            <a:prstGeom prst="rect">
              <a:avLst/>
            </a:prstGeom>
          </p:spPr>
        </p:pic>
        <p:pic>
          <p:nvPicPr>
            <p:cNvPr id="12" name="https://photo-static-api.fotomore.com/creative/vcg/400/new/VCG41N1332772345.jpg?uid=386&amp;timestamp=1698634920&amp;sign=8e0a787d9ef5bd5873f70f2325db12fb" descr="templates\picture_hover\&amp;pky300_sjzg_VCG41N1332772345&amp;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26" y="534"/>
              <a:ext cx="2581" cy="193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257810" y="3013075"/>
            <a:ext cx="8897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③农业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生产区域化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出现了一些专业性农作物产区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9240" y="3429000"/>
            <a:ext cx="1156398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defTabSz="914400" fontAlgn="auto">
              <a:lnSpc>
                <a:spcPct val="11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④原粮食主产区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苏南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浙西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渐成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缺粮地区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，“苏杭熟，天下足”慢慢演变为“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两湖熟，天下足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”。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810" y="4389120"/>
            <a:ext cx="11821795" cy="1583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defTabSz="914400" fontAlgn="auto">
              <a:lnSpc>
                <a:spcPts val="388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⑤租佃至普及，明清在部分地区“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永佃权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”（农民无限期地耕作所租土地﹐并世代相承）发展。地主拥有“田底”，佃农拥有“田面”，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所有权与经营权分离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成为明清时期田制中的一个新的特点。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940" y="5979795"/>
            <a:ext cx="107569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楷体" panose="02010609060101010101" pitchFamily="49" charset="-122"/>
                <a:sym typeface="+mn-ea"/>
              </a:rPr>
              <a:t>促进农业生产、改善佃农生活、减弱人身依附关系、稳定社会秩序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  <p:bldP spid="14" grpId="0"/>
      <p:bldP spid="14" grpId="1"/>
      <p:bldP spid="15" grpId="0"/>
      <p:bldP spid="15" grpId="1"/>
      <p:bldP spid="17" grpId="0"/>
      <p:bldP spid="17" grpId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462530" cy="480695"/>
          </a:xfrm>
          <a:prstGeom prst="roundRect">
            <a:avLst/>
          </a:prstGeom>
          <a:solidFill>
            <a:srgbClr val="4547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一、经济之变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5151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810" y="898525"/>
            <a:ext cx="11685270" cy="3743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2016</a:t>
            </a:r>
            <a:r>
              <a:rPr lang="zh-CN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全国Ⅰ卷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·40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zh-CN" sz="240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阅读</a:t>
            </a:r>
            <a:r>
              <a:rPr lang="zh-CN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材料，完成下列要求。</a:t>
            </a:r>
            <a:endParaRPr lang="zh-CN" altLang="zh-CN" sz="2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材料一：</a:t>
            </a:r>
            <a:r>
              <a:rPr lang="zh-CN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清朝康、雍、乾长达一个多世纪中，社会总体稳定，清政府取消了人头税，根据耕地面积确定税额，减轻了下层百姓负担。农业上普遍采用了轮作、复种、多熟等农作制。玉米、甘薯等耐寒、耐旱、高产作物不断推广，人们将林木覆盖的山地和草原广为开垦。人口从清初的</a:t>
            </a:r>
            <a:r>
              <a:rPr lang="en-US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．</a:t>
            </a:r>
            <a:r>
              <a:rPr lang="en-US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亿增加到鸦片战争前夕的</a:t>
            </a:r>
            <a:r>
              <a:rPr lang="en-US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亿之众，引起了一系列变化：一些地区“游手好闲者更数十倍于前”“田地贵少，寸土为金”；水土流失和草原沙化现象凸显；农业人均收益递减，各地民变此起彼伏。</a:t>
            </a:r>
            <a:r>
              <a:rPr lang="en-US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40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摘编自李龙潜《明清经济史》</a:t>
            </a:r>
            <a:r>
              <a:rPr lang="en-US" altLang="zh-CN" sz="2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                                                         </a:t>
            </a:r>
            <a:r>
              <a:rPr lang="zh-CN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）根据材料一并结合所学知识，说明清</a:t>
            </a:r>
            <a:r>
              <a:rPr lang="zh-CN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中期人口膨胀的原因及其影响。</a:t>
            </a:r>
            <a:r>
              <a:rPr lang="zh-CN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</a:t>
            </a:r>
            <a:r>
              <a:rPr lang="zh-CN" altLang="zh-CN" sz="2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分）</a:t>
            </a:r>
            <a:endParaRPr lang="zh-CN" altLang="zh-CN" sz="2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4642485"/>
            <a:ext cx="11396345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原因：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①统一与稳定；②耕地面积增加；③精耕细作；④高产作物的推广；⑤税收制度的变革。</a:t>
            </a:r>
            <a:endParaRPr lang="zh-CN" altLang="en-US" sz="24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5535295"/>
            <a:ext cx="11473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影响：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①人地关系紧张；②土地过度开发，环境破坏；③贫困化，社会矛盾加剧。</a:t>
            </a:r>
            <a:endParaRPr lang="zh-CN" altLang="en-US" sz="24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430"/>
</p:tagLst>
</file>

<file path=ppt/tags/tag101.xml><?xml version="1.0" encoding="utf-8"?>
<p:tagLst xmlns:p="http://schemas.openxmlformats.org/presentationml/2006/main">
  <p:tag name="AS_UNIQUEID" val="2454"/>
</p:tagLst>
</file>

<file path=ppt/tags/tag1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AS_UNIQUEID" val="430"/>
</p:tagLst>
</file>

<file path=ppt/tags/tag105.xml><?xml version="1.0" encoding="utf-8"?>
<p:tagLst xmlns:p="http://schemas.openxmlformats.org/presentationml/2006/main">
  <p:tag name="AS_UNIQUEID" val="259"/>
</p:tagLst>
</file>

<file path=ppt/tags/tag106.xml><?xml version="1.0" encoding="utf-8"?>
<p:tagLst xmlns:p="http://schemas.openxmlformats.org/presentationml/2006/main">
  <p:tag name="TABLE_ENDDRAG_ORIGIN_RECT" val="893*125"/>
  <p:tag name="TABLE_ENDDRAG_RECT" val="29*204*893*125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AS_UNIQUEID" val="430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AS_UNIQUEID" val="430"/>
</p:tagLst>
</file>

<file path=ppt/tags/tag119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1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2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3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4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5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6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7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8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29.xml><?xml version="1.0" encoding="utf-8"?>
<p:tagLst xmlns:p="http://schemas.openxmlformats.org/presentationml/2006/main">
  <p:tag name="KSO_WM_DIAGRAM_VIRTUALLY_FRAME" val="{&quot;height&quot;:455.9,&quot;left&quot;:89.1,&quot;top&quot;:75.8,&quot;width&quot;:869.4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AS_UNIQUEID" val="430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AS_UNIQUEID" val="430"/>
</p:tagLst>
</file>

<file path=ppt/tags/tag1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AS_UNIQUEID" val="430"/>
</p:tagLst>
</file>

<file path=ppt/tags/tag139.xml><?xml version="1.0" encoding="utf-8"?>
<p:tagLst xmlns:p="http://schemas.openxmlformats.org/presentationml/2006/main">
  <p:tag name="AS_UNIQUEID" val="995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9958"/>
</p:tagLst>
</file>

<file path=ppt/tags/tag141.xml><?xml version="1.0" encoding="utf-8"?>
<p:tagLst xmlns:p="http://schemas.openxmlformats.org/presentationml/2006/main">
  <p:tag name="AS_UNIQUEID" val="9958"/>
</p:tagLst>
</file>

<file path=ppt/tags/tag1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AS_UNIQUEID" val="430"/>
</p:tagLst>
</file>

<file path=ppt/tags/tag145.xml><?xml version="1.0" encoding="utf-8"?>
<p:tagLst xmlns:p="http://schemas.openxmlformats.org/presentationml/2006/main">
  <p:tag name="KSO_WM_UNIT_TABLE_BEAUTIFY" val="smartTable{43bb2d25-448e-481f-a41d-46417a340d2c}"/>
  <p:tag name="TABLE_ENDDRAG_ORIGIN_RECT" val="898*220"/>
  <p:tag name="TABLE_ENDDRAG_RECT" val="29*196*898*220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AS_UNIQUEID" val="1997"/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AS_UNIQUEID" val="43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DIAGRAM_VIRTUALLY_FRAME" val="{&quot;height&quot;:417.49220472440936,&quot;left&quot;:29.85,&quot;top&quot;:64.55,&quot;width&quot;:904.35}"/>
</p:tagLst>
</file>

<file path=ppt/tags/tag151.xml><?xml version="1.0" encoding="utf-8"?>
<p:tagLst xmlns:p="http://schemas.openxmlformats.org/presentationml/2006/main">
  <p:tag name="AS_UNIQUEID" val="1403"/>
</p:tagLst>
</file>

<file path=ppt/tags/tag152.xml><?xml version="1.0" encoding="utf-8"?>
<p:tagLst xmlns:p="http://schemas.openxmlformats.org/presentationml/2006/main">
  <p:tag name="AS_UNIQUEID" val="1404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AS_UNIQUEID" val="430"/>
</p:tagLst>
</file>

<file path=ppt/tags/tag155.xml><?xml version="1.0" encoding="utf-8"?>
<p:tagLst xmlns:p="http://schemas.openxmlformats.org/presentationml/2006/main">
  <p:tag name="AS_UNIQUEID" val="260"/>
</p:tagLst>
</file>

<file path=ppt/tags/tag1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AS_UNIQUEID" val="430"/>
</p:tagLst>
</file>

<file path=ppt/tags/tag159.xml><?xml version="1.0" encoding="utf-8"?>
<p:tagLst xmlns:p="http://schemas.openxmlformats.org/presentationml/2006/main">
  <p:tag name="KSO_WM_DIAGRAM_VIRTUALLY_FRAME" val="{&quot;height&quot;:417.49220472440936,&quot;left&quot;:29.85,&quot;top&quot;:64.55,&quot;width&quot;:904.35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  <p:tag name="KSO_WM_DIAGRAM_VIRTUALLY_FRAME" val="{&quot;height&quot;:417.49220472440936,&quot;left&quot;:29.85,&quot;top&quot;:64.55,&quot;width&quot;:904.35}"/>
</p:tagLst>
</file>

<file path=ppt/tags/tag161.xml><?xml version="1.0" encoding="utf-8"?>
<p:tagLst xmlns:p="http://schemas.openxmlformats.org/presentationml/2006/main">
  <p:tag name="KSO_WM_DIAGRAM_VIRTUALLY_FRAME" val="{&quot;height&quot;:417.49220472440936,&quot;left&quot;:29.85,&quot;top&quot;:64.55,&quot;width&quot;:904.35}"/>
</p:tagLst>
</file>

<file path=ppt/tags/tag162.xml><?xml version="1.0" encoding="utf-8"?>
<p:tagLst xmlns:p="http://schemas.openxmlformats.org/presentationml/2006/main">
  <p:tag name="KSO_WM_BEAUTIFY_FLAG" val=""/>
  <p:tag name="KSO_WM_DIAGRAM_VIRTUALLY_FRAME" val="{&quot;height&quot;:417.49220472440936,&quot;left&quot;:29.85,&quot;top&quot;:64.55,&quot;width&quot;:904.35}"/>
</p:tagLst>
</file>

<file path=ppt/tags/tag1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AS_UNIQUEID" val="430"/>
</p:tagLst>
</file>

<file path=ppt/tags/tag166.xml><?xml version="1.0" encoding="utf-8"?>
<p:tagLst xmlns:p="http://schemas.openxmlformats.org/presentationml/2006/main">
  <p:tag name="AS_UNIQUEID" val="1246"/>
</p:tagLst>
</file>

<file path=ppt/tags/tag167.xml><?xml version="1.0" encoding="utf-8"?>
<p:tagLst xmlns:p="http://schemas.openxmlformats.org/presentationml/2006/main">
  <p:tag name="AS_UNIQUEID" val="4484"/>
  <p:tag name="KSO_WM_DIAGRAM_VIRTUALLY_FRAME" val="{&quot;height&quot;:268.3,&quot;left&quot;:2.65,&quot;top&quot;:157.75,&quot;width&quot;:940.7}"/>
</p:tagLst>
</file>

<file path=ppt/tags/tag168.xml><?xml version="1.0" encoding="utf-8"?>
<p:tagLst xmlns:p="http://schemas.openxmlformats.org/presentationml/2006/main">
  <p:tag name="KSO_WM_BEAUTIFY_FLAG" val=""/>
  <p:tag name="KSO_WM_DIAGRAM_VIRTUALLY_FRAME" val="{&quot;height&quot;:268.3,&quot;left&quot;:2.65,&quot;top&quot;:157.75,&quot;width&quot;:940.7}"/>
</p:tagLst>
</file>

<file path=ppt/tags/tag169.xml><?xml version="1.0" encoding="utf-8"?>
<p:tagLst xmlns:p="http://schemas.openxmlformats.org/presentationml/2006/main">
  <p:tag name="KSO_WM_BEAUTIFY_FLAG" val=""/>
  <p:tag name="KSO_WM_DIAGRAM_VIRTUALLY_FRAME" val="{&quot;height&quot;:268.3,&quot;left&quot;:2.65,&quot;top&quot;:157.75,&quot;width&quot;:940.7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DIAGRAM_VIRTUALLY_FRAME" val="{&quot;height&quot;:268.3,&quot;left&quot;:2.65,&quot;top&quot;:157.75,&quot;width&quot;:940.7}"/>
</p:tagLst>
</file>

<file path=ppt/tags/tag171.xml><?xml version="1.0" encoding="utf-8"?>
<p:tagLst xmlns:p="http://schemas.openxmlformats.org/presentationml/2006/main">
  <p:tag name="KSO_WM_DIAGRAM_VIRTUALLY_FRAME" val="{&quot;height&quot;:268.3,&quot;left&quot;:2.65,&quot;top&quot;:157.75,&quot;width&quot;:940.7}"/>
</p:tagLst>
</file>

<file path=ppt/tags/tag172.xml><?xml version="1.0" encoding="utf-8"?>
<p:tagLst xmlns:p="http://schemas.openxmlformats.org/presentationml/2006/main">
  <p:tag name="KSO_WM_BEAUTIFY_FLAG" val=""/>
  <p:tag name="KSO_WM_DIAGRAM_VIRTUALLY_FRAME" val="{&quot;height&quot;:268.3,&quot;left&quot;:2.65,&quot;top&quot;:157.75,&quot;width&quot;:940.7}"/>
</p:tagLst>
</file>

<file path=ppt/tags/tag173.xml><?xml version="1.0" encoding="utf-8"?>
<p:tagLst xmlns:p="http://schemas.openxmlformats.org/presentationml/2006/main">
  <p:tag name="AS_UNIQUEID" val="1370"/>
  <p:tag name="KSO_WM_BEAUTIFY_FLAG" val=""/>
  <p:tag name="KSO_WM_UNIT_PLACING_PICTURE_USER_VIEWPORT" val="{&quot;height&quot;:4823,&quot;width&quot;:4014}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AS_UNIQUEID" val="430"/>
</p:tagLst>
</file>

<file path=ppt/tags/tag178.xml><?xml version="1.0" encoding="utf-8"?>
<p:tagLst xmlns:p="http://schemas.openxmlformats.org/presentationml/2006/main">
  <p:tag name="AS_UNIQUEID" val="1246"/>
</p:tagLst>
</file>

<file path=ppt/tags/tag179.xml><?xml version="1.0" encoding="utf-8"?>
<p:tagLst xmlns:p="http://schemas.openxmlformats.org/presentationml/2006/main">
  <p:tag name="AS_UNIQUEID" val="5535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AS_UNIQUEID" val="430"/>
</p:tagLst>
</file>

<file path=ppt/tags/tag183.xml><?xml version="1.0" encoding="utf-8"?>
<p:tagLst xmlns:p="http://schemas.openxmlformats.org/presentationml/2006/main">
  <p:tag name="AS_UNIQUEID" val="1246"/>
</p:tagLst>
</file>

<file path=ppt/tags/tag184.xml><?xml version="1.0" encoding="utf-8"?>
<p:tagLst xmlns:p="http://schemas.openxmlformats.org/presentationml/2006/main">
  <p:tag name="AS_UNIQUEID" val="5540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AS_UNIQUEID" val="430"/>
</p:tagLst>
</file>

<file path=ppt/tags/tag189.xml><?xml version="1.0" encoding="utf-8"?>
<p:tagLst xmlns:p="http://schemas.openxmlformats.org/presentationml/2006/main">
  <p:tag name="AS_UNIQUEID" val="124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4304"/>
</p:tagLst>
</file>

<file path=ppt/tags/tag191.xml><?xml version="1.0" encoding="utf-8"?>
<p:tagLst xmlns:p="http://schemas.openxmlformats.org/presentationml/2006/main">
  <p:tag name="AS_UNIQUEID" val="4305"/>
  <p:tag name="KSO_WM_BEAUTIFY_FLAG" val=""/>
</p:tagLst>
</file>

<file path=ppt/tags/tag192.xml><?xml version="1.0" encoding="utf-8"?>
<p:tagLst xmlns:p="http://schemas.openxmlformats.org/presentationml/2006/main">
  <p:tag name="AS_UNIQUEID" val="4306"/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AS_UNIQUEID" val="430"/>
</p:tagLst>
</file>

<file path=ppt/tags/tag2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AS_UNIQUEID" val="430"/>
</p:tagLst>
</file>

<file path=ppt/tags/tag205.xml><?xml version="1.0" encoding="utf-8"?>
<p:tagLst xmlns:p="http://schemas.openxmlformats.org/presentationml/2006/main">
  <p:tag name="AS_UNIQUEID" val="1246"/>
</p:tagLst>
</file>

<file path=ppt/tags/tag2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AS_UNIQUEID" val="430"/>
</p:tagLst>
</file>

<file path=ppt/tags/tag209.xml><?xml version="1.0" encoding="utf-8"?>
<p:tagLst xmlns:p="http://schemas.openxmlformats.org/presentationml/2006/main">
  <p:tag name="AS_UNIQUEID" val="124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4637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AS_UNIQUEID" val="4583"/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AS_UNIQUEID" val="43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454"/>
  <p:tag name="KSO_WM_DIAGRAM_VIRTUALLY_FRAME" val="{&quot;height&quot;:400.49220472440936,&quot;left&quot;:20.5,&quot;top&quot;:71,&quot;width&quot;:919.85}"/>
</p:tagLst>
</file>

<file path=ppt/tags/tag221.xml><?xml version="1.0" encoding="utf-8"?>
<p:tagLst xmlns:p="http://schemas.openxmlformats.org/presentationml/2006/main">
  <p:tag name="KSO_WM_DIAGRAM_VIRTUALLY_FRAME" val="{&quot;height&quot;:400.49220472440936,&quot;left&quot;:20.5,&quot;top&quot;:71,&quot;width&quot;:919.85}"/>
</p:tagLst>
</file>

<file path=ppt/tags/tag222.xml><?xml version="1.0" encoding="utf-8"?>
<p:tagLst xmlns:p="http://schemas.openxmlformats.org/presentationml/2006/main">
  <p:tag name="KSO_WM_BEAUTIFY_FLAG" val=""/>
  <p:tag name="KSO_WM_DIAGRAM_VIRTUALLY_FRAME" val="{&quot;height&quot;:400.49220472440936,&quot;left&quot;:20.5,&quot;top&quot;:71,&quot;width&quot;:919.85}"/>
</p:tagLst>
</file>

<file path=ppt/tags/tag223.xml><?xml version="1.0" encoding="utf-8"?>
<p:tagLst xmlns:p="http://schemas.openxmlformats.org/presentationml/2006/main">
  <p:tag name="KSO_WM_BEAUTIFY_FLAG" val=""/>
  <p:tag name="KSO_WM_DIAGRAM_VIRTUALLY_FRAME" val="{&quot;height&quot;:400.49220472440936,&quot;left&quot;:20.5,&quot;top&quot;:71,&quot;width&quot;:919.85}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AS_UNIQUEID" val="430"/>
</p:tagLst>
</file>

<file path=ppt/tags/tag227.xml><?xml version="1.0" encoding="utf-8"?>
<p:tagLst xmlns:p="http://schemas.openxmlformats.org/presentationml/2006/main">
  <p:tag name="AS_UNIQUEID" val="4306"/>
  <p:tag name="KSO_WM_BEAUTIFY_FLAG" val=""/>
</p:tagLst>
</file>

<file path=ppt/tags/tag228.xml><?xml version="1.0" encoding="utf-8"?>
<p:tagLst xmlns:p="http://schemas.openxmlformats.org/presentationml/2006/main">
  <p:tag name="AS_UNIQUEID" val="346"/>
</p:tagLst>
</file>

<file path=ppt/tags/tag229.xml><?xml version="1.0" encoding="utf-8"?>
<p:tagLst xmlns:p="http://schemas.openxmlformats.org/presentationml/2006/main">
  <p:tag name="AS_UNIQUEID" val="349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48"/>
</p:tagLst>
</file>

<file path=ppt/tags/tag23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AS_UNIQUEID" val="430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AS_UNIQUEID" val="430"/>
</p:tagLst>
</file>

<file path=ppt/tags/tag239.xml><?xml version="1.0" encoding="utf-8"?>
<p:tagLst xmlns:p="http://schemas.openxmlformats.org/presentationml/2006/main">
  <p:tag name="AS_UNIQUEID" val="116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304"/>
  <p:tag name="KSO_WM_BEAUTIFY_FLAG" val=""/>
</p:tagLst>
</file>

<file path=ppt/tags/tag241.xml><?xml version="1.0" encoding="utf-8"?>
<p:tagLst xmlns:p="http://schemas.openxmlformats.org/presentationml/2006/main">
  <p:tag name="AS_UNIQUEID" val="1306"/>
  <p:tag name="KSO_WM_BEAUTIFY_FLAG" val=""/>
</p:tagLst>
</file>

<file path=ppt/tags/tag242.xml><?xml version="1.0" encoding="utf-8"?>
<p:tagLst xmlns:p="http://schemas.openxmlformats.org/presentationml/2006/main">
  <p:tag name="KSO_WM_UNIT_PLACING_PICTURE_USER_VIEWPORT" val="{&quot;height&quot;:3421,&quot;width&quot;:3421}"/>
</p:tagLst>
</file>

<file path=ppt/tags/tag24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AS_UNIQUEID" val="430"/>
</p:tagLst>
</file>

<file path=ppt/tags/tag246.xml><?xml version="1.0" encoding="utf-8"?>
<p:tagLst xmlns:p="http://schemas.openxmlformats.org/presentationml/2006/main">
  <p:tag name="TABLE_ENDDRAG_ORIGIN_RECT" val="903*142"/>
  <p:tag name="TABLE_ENDDRAG_RECT" val="29*162*903*142"/>
</p:tagLst>
</file>

<file path=ppt/tags/tag247.xml><?xml version="1.0" encoding="utf-8"?>
<p:tagLst xmlns:p="http://schemas.openxmlformats.org/presentationml/2006/main">
  <p:tag name="AS_UNIQUEID" val="3479"/>
</p:tagLst>
</file>

<file path=ppt/tags/tag2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430"/>
</p:tagLst>
</file>

<file path=ppt/tags/tag251.xml><?xml version="1.0" encoding="utf-8"?>
<p:tagLst xmlns:p="http://schemas.openxmlformats.org/presentationml/2006/main">
  <p:tag name="KSO_WM_DIAGRAM_VIRTUALLY_FRAME" val="{&quot;height&quot;:302.87503937007875,&quot;left&quot;:8.9,&quot;top&quot;:72.85,&quot;width&quot;:914.3}"/>
</p:tagLst>
</file>

<file path=ppt/tags/tag252.xml><?xml version="1.0" encoding="utf-8"?>
<p:tagLst xmlns:p="http://schemas.openxmlformats.org/presentationml/2006/main">
  <p:tag name="AS_UNIQUEID" val="420"/>
  <p:tag name="KSO_WM_UNIT_TABLE_BEAUTIFY" val="smartTable{a6706eb1-a119-485c-93dc-82c9c37c2992}"/>
  <p:tag name="TABLE_ENDDRAG_ORIGIN_RECT" val="891*356"/>
  <p:tag name="TABLE_ENDDRAG_RECT" val="31*143*891*356"/>
</p:tagLst>
</file>

<file path=ppt/tags/tag253.xml><?xml version="1.0" encoding="utf-8"?>
<p:tagLst xmlns:p="http://schemas.openxmlformats.org/presentationml/2006/main">
  <p:tag name="AS_UNIQUEID" val="422"/>
  <p:tag name="KSO_WM_DIAGRAM_VIRTUALLY_FRAME" val="{&quot;height&quot;:302.87503937007875,&quot;left&quot;:8.9,&quot;top&quot;:72.85,&quot;width&quot;:914.3}"/>
</p:tagLst>
</file>

<file path=ppt/tags/tag254.xml><?xml version="1.0" encoding="utf-8"?>
<p:tagLst xmlns:p="http://schemas.openxmlformats.org/presentationml/2006/main">
  <p:tag name="AS_UNIQUEID" val="422"/>
  <p:tag name="KSO_WM_DIAGRAM_VIRTUALLY_FRAME" val="{&quot;height&quot;:302.87503937007875,&quot;left&quot;:8.9,&quot;top&quot;:72.85,&quot;width&quot;:914.3}"/>
</p:tagLst>
</file>

<file path=ppt/tags/tag255.xml><?xml version="1.0" encoding="utf-8"?>
<p:tagLst xmlns:p="http://schemas.openxmlformats.org/presentationml/2006/main">
  <p:tag name="AS_UNIQUEID" val="422"/>
  <p:tag name="KSO_WM_DIAGRAM_VIRTUALLY_FRAME" val="{&quot;height&quot;:302.87503937007875,&quot;left&quot;:8.9,&quot;top&quot;:72.85,&quot;width&quot;:914.3}"/>
</p:tagLst>
</file>

<file path=ppt/tags/tag256.xml><?xml version="1.0" encoding="utf-8"?>
<p:tagLst xmlns:p="http://schemas.openxmlformats.org/presentationml/2006/main">
  <p:tag name="AS_UNIQUEID" val="422"/>
  <p:tag name="KSO_WM_DIAGRAM_VIRTUALLY_FRAME" val="{&quot;height&quot;:302.87503937007875,&quot;left&quot;:8.9,&quot;top&quot;:72.85,&quot;width&quot;:914.3}"/>
</p:tagLst>
</file>

<file path=ppt/tags/tag257.xml><?xml version="1.0" encoding="utf-8"?>
<p:tagLst xmlns:p="http://schemas.openxmlformats.org/presentationml/2006/main">
  <p:tag name="AS_UNIQUEID" val="422"/>
  <p:tag name="KSO_WM_DIAGRAM_VIRTUALLY_FRAME" val="{&quot;height&quot;:302.87503937007875,&quot;left&quot;:8.9,&quot;top&quot;:72.85,&quot;width&quot;:914.3}"/>
</p:tagLst>
</file>

<file path=ppt/tags/tag258.xml><?xml version="1.0" encoding="utf-8"?>
<p:tagLst xmlns:p="http://schemas.openxmlformats.org/presentationml/2006/main">
  <p:tag name="AS_UNIQUEID" val="422"/>
  <p:tag name="KSO_WM_DIAGRAM_VIRTUALLY_FRAME" val="{&quot;height&quot;:302.87503937007875,&quot;left&quot;:8.9,&quot;top&quot;:72.85,&quot;width&quot;:914.3}"/>
</p:tagLst>
</file>

<file path=ppt/tags/tag259.xml><?xml version="1.0" encoding="utf-8"?>
<p:tagLst xmlns:p="http://schemas.openxmlformats.org/presentationml/2006/main">
  <p:tag name="AS_UNIQUEID" val="427"/>
  <p:tag name="KSO_WM_DIAGRAM_VIRTUALLY_FRAME" val="{&quot;height&quot;:302.87503937007875,&quot;left&quot;:8.9,&quot;top&quot;:72.85,&quot;width&quot;:914.3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AS_UNIQUEID" val="430"/>
</p:tagLst>
</file>

<file path=ppt/tags/tag263.xml><?xml version="1.0" encoding="utf-8"?>
<p:tagLst xmlns:p="http://schemas.openxmlformats.org/presentationml/2006/main">
  <p:tag name="AS_UNIQUEID" val="2103"/>
  <p:tag name="KSO_WM_BEAUTIFY_FLAG" val=""/>
</p:tagLst>
</file>

<file path=ppt/tags/tag264.xml><?xml version="1.0" encoding="utf-8"?>
<p:tagLst xmlns:p="http://schemas.openxmlformats.org/presentationml/2006/main">
  <p:tag name="AS_UNIQUEID" val="2144"/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AS_UNIQUEID" val="2143"/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AS_UNIQUEID" val="2142"/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2126"/>
  <p:tag name="KSO_WM_UNIT_TABLE_BEAUTIFY" val="smartTable{6aa53663-0e5d-42de-92f9-ff89d7b355d9}"/>
</p:tagLst>
</file>

<file path=ppt/tags/tag2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AS_UNIQUEID" val="430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6.xml><?xml version="1.0" encoding="utf-8"?>
<p:tagLst xmlns:p="http://schemas.openxmlformats.org/presentationml/2006/main">
  <p:tag name="AS_UNIQUEID" val="430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9.xml><?xml version="1.0" encoding="utf-8"?>
<p:tagLst xmlns:p="http://schemas.openxmlformats.org/presentationml/2006/main">
  <p:tag name="AS_UNIQUEID" val="43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AS_UNIQUEID" val="575"/>
  <p:tag name="KSO_WM_UNIT_TABLE_BEAUTIFY" val="smartTable{5725e90e-f719-445d-a293-4dc9f5bea28a}"/>
  <p:tag name="TABLE_ENDDRAG_ORIGIN_RECT" val="899*308"/>
  <p:tag name="TABLE_ENDDRAG_RECT" val="35*128*899*308"/>
</p:tagLst>
</file>

<file path=ppt/tags/tag282.xml><?xml version="1.0" encoding="utf-8"?>
<p:tagLst xmlns:p="http://schemas.openxmlformats.org/presentationml/2006/main">
  <p:tag name="AS_UNIQUEID" val="578"/>
</p:tagLst>
</file>

<file path=ppt/tags/tag283.xml><?xml version="1.0" encoding="utf-8"?>
<p:tagLst xmlns:p="http://schemas.openxmlformats.org/presentationml/2006/main">
  <p:tag name="AS_UNIQUEID" val="579"/>
</p:tagLst>
</file>

<file path=ppt/tags/tag284.xml><?xml version="1.0" encoding="utf-8"?>
<p:tagLst xmlns:p="http://schemas.openxmlformats.org/presentationml/2006/main">
  <p:tag name="AS_UNIQUEID" val="580"/>
</p:tagLst>
</file>

<file path=ppt/tags/tag285.xml><?xml version="1.0" encoding="utf-8"?>
<p:tagLst xmlns:p="http://schemas.openxmlformats.org/presentationml/2006/main">
  <p:tag name="AS_UNIQUEID" val="581"/>
</p:tagLst>
</file>

<file path=ppt/tags/tag286.xml><?xml version="1.0" encoding="utf-8"?>
<p:tagLst xmlns:p="http://schemas.openxmlformats.org/presentationml/2006/main">
  <p:tag name="AS_UNIQUEID" val="582"/>
</p:tagLst>
</file>

<file path=ppt/tags/tag2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8.xml><?xml version="1.0" encoding="utf-8"?>
<p:tagLst xmlns:p="http://schemas.openxmlformats.org/presentationml/2006/main">
  <p:tag name="AS_UNIQUEID" val="430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3.xml><?xml version="1.0" encoding="utf-8"?>
<p:tagLst xmlns:p="http://schemas.openxmlformats.org/presentationml/2006/main">
  <p:tag name="AS_UNIQUEID" val="430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TABLE_ENDDRAG_ORIGIN_RECT" val="897*359"/>
  <p:tag name="TABLE_ENDDRAG_RECT" val="29*124*897*359"/>
</p:tagLst>
</file>

<file path=ppt/tags/tag2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7.xml><?xml version="1.0" encoding="utf-8"?>
<p:tagLst xmlns:p="http://schemas.openxmlformats.org/presentationml/2006/main">
  <p:tag name="AS_UNIQUEID" val="430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AS_UNIQUEID" val="369"/>
  <p:tag name="KSO_WM_UNIT_TABLE_BEAUTIFY" val="smartTable{d7b7efe1-4fb1-44c4-80a0-60a204b09caf}"/>
  <p:tag name="TABLE_ENDDRAG_ORIGIN_RECT" val="919*358"/>
  <p:tag name="TABLE_ENDDRAG_RECT" val="20*113*920*35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DIAGRAM_VIRTUALLY_FRAME" val="{&quot;height&quot;:302.87503937007875,&quot;left&quot;:8.9,&quot;top&quot;:72.85,&quot;width&quot;:914.3}"/>
</p:tagLst>
</file>

<file path=ppt/tags/tag301.xml><?xml version="1.0" encoding="utf-8"?>
<p:tagLst xmlns:p="http://schemas.openxmlformats.org/presentationml/2006/main">
  <p:tag name="AS_UNIQUEID" val="370"/>
</p:tagLst>
</file>

<file path=ppt/tags/tag302.xml><?xml version="1.0" encoding="utf-8"?>
<p:tagLst xmlns:p="http://schemas.openxmlformats.org/presentationml/2006/main">
  <p:tag name="AS_UNIQUEID" val="371"/>
</p:tagLst>
</file>

<file path=ppt/tags/tag303.xml><?xml version="1.0" encoding="utf-8"?>
<p:tagLst xmlns:p="http://schemas.openxmlformats.org/presentationml/2006/main">
  <p:tag name="AS_UNIQUEID" val="372"/>
</p:tagLst>
</file>

<file path=ppt/tags/tag304.xml><?xml version="1.0" encoding="utf-8"?>
<p:tagLst xmlns:p="http://schemas.openxmlformats.org/presentationml/2006/main">
  <p:tag name="AS_UNIQUEID" val="373"/>
</p:tagLst>
</file>

<file path=ppt/tags/tag305.xml><?xml version="1.0" encoding="utf-8"?>
<p:tagLst xmlns:p="http://schemas.openxmlformats.org/presentationml/2006/main">
  <p:tag name="AS_UNIQUEID" val="374"/>
</p:tagLst>
</file>

<file path=ppt/tags/tag306.xml><?xml version="1.0" encoding="utf-8"?>
<p:tagLst xmlns:p="http://schemas.openxmlformats.org/presentationml/2006/main">
  <p:tag name="AS_UNIQUEID" val="375"/>
</p:tagLst>
</file>

<file path=ppt/tags/tag307.xml><?xml version="1.0" encoding="utf-8"?>
<p:tagLst xmlns:p="http://schemas.openxmlformats.org/presentationml/2006/main">
  <p:tag name="AS_UNIQUEID" val="376"/>
</p:tagLst>
</file>

<file path=ppt/tags/tag308.xml><?xml version="1.0" encoding="utf-8"?>
<p:tagLst xmlns:p="http://schemas.openxmlformats.org/presentationml/2006/main">
  <p:tag name="AS_UNIQUEID" val="377"/>
</p:tagLst>
</file>

<file path=ppt/tags/tag309.xml><?xml version="1.0" encoding="utf-8"?>
<p:tagLst xmlns:p="http://schemas.openxmlformats.org/presentationml/2006/main">
  <p:tag name="AS_UNIQUEID" val="37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379"/>
</p:tagLst>
</file>

<file path=ppt/tags/tag311.xml><?xml version="1.0" encoding="utf-8"?>
<p:tagLst xmlns:p="http://schemas.openxmlformats.org/presentationml/2006/main">
  <p:tag name="AS_UNIQUEID" val="381"/>
</p:tagLst>
</file>

<file path=ppt/tags/tag312.xml><?xml version="1.0" encoding="utf-8"?>
<p:tagLst xmlns:p="http://schemas.openxmlformats.org/presentationml/2006/main">
  <p:tag name="AS_UNIQUEID" val="380"/>
</p:tagLst>
</file>

<file path=ppt/tags/tag313.xml><?xml version="1.0" encoding="utf-8"?>
<p:tagLst xmlns:p="http://schemas.openxmlformats.org/presentationml/2006/main">
  <p:tag name="AS_UNIQUEID" val="382"/>
</p:tagLst>
</file>

<file path=ppt/tags/tag314.xml><?xml version="1.0" encoding="utf-8"?>
<p:tagLst xmlns:p="http://schemas.openxmlformats.org/presentationml/2006/main">
  <p:tag name="AS_UNIQUEID" val="383"/>
</p:tagLst>
</file>

<file path=ppt/tags/tag315.xml><?xml version="1.0" encoding="utf-8"?>
<p:tagLst xmlns:p="http://schemas.openxmlformats.org/presentationml/2006/main">
  <p:tag name="AS_UNIQUEID" val="384"/>
</p:tagLst>
</file>

<file path=ppt/tags/tag316.xml><?xml version="1.0" encoding="utf-8"?>
<p:tagLst xmlns:p="http://schemas.openxmlformats.org/presentationml/2006/main">
  <p:tag name="AS_UNIQUEID" val="385"/>
</p:tagLst>
</file>

<file path=ppt/tags/tag3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8.xml><?xml version="1.0" encoding="utf-8"?>
<p:tagLst xmlns:p="http://schemas.openxmlformats.org/presentationml/2006/main">
  <p:tag name="AS_UNIQUEID" val="430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DIAGRAM_VIRTUALLY_FRAME" val="{&quot;height&quot;:302.87503937007875,&quot;left&quot;:8.9,&quot;top&quot;:72.85,&quot;width&quot;:914.3}"/>
</p:tagLst>
</file>

<file path=ppt/tags/tag321.xml><?xml version="1.0" encoding="utf-8"?>
<p:tagLst xmlns:p="http://schemas.openxmlformats.org/presentationml/2006/main">
  <p:tag name="AS_UNIQUEID" val="748"/>
</p:tagLst>
</file>

<file path=ppt/tags/tag322.xml><?xml version="1.0" encoding="utf-8"?>
<p:tagLst xmlns:p="http://schemas.openxmlformats.org/presentationml/2006/main">
  <p:tag name="AS_UNIQUEID" val="1158"/>
</p:tagLst>
</file>

<file path=ppt/tags/tag3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4.xml><?xml version="1.0" encoding="utf-8"?>
<p:tagLst xmlns:p="http://schemas.openxmlformats.org/presentationml/2006/main">
  <p:tag name="AS_UNIQUEID" val="430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7.xml><?xml version="1.0" encoding="utf-8"?>
<p:tagLst xmlns:p="http://schemas.openxmlformats.org/presentationml/2006/main">
  <p:tag name="AS_UNIQUEID" val="430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AS_UNIQUEID" val="493"/>
  <p:tag name="KSO_WM_DIAGRAM_VIRTUALLY_FRAME" val="{&quot;height&quot;:202.85,&quot;left&quot;:22.05,&quot;top&quot;:82.1,&quot;width&quot;:812.6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495"/>
  <p:tag name="KSO_WM_DIAGRAM_VIRTUALLY_FRAME" val="{&quot;height&quot;:202.85,&quot;left&quot;:22.05,&quot;top&quot;:82.1,&quot;width&quot;:812.6}"/>
</p:tagLst>
</file>

<file path=ppt/tags/tag331.xml><?xml version="1.0" encoding="utf-8"?>
<p:tagLst xmlns:p="http://schemas.openxmlformats.org/presentationml/2006/main">
  <p:tag name="KSO_WM_DIAGRAM_VIRTUALLY_FRAME" val="{&quot;height&quot;:202.85,&quot;left&quot;:22.05,&quot;top&quot;:82.1,&quot;width&quot;:812.6}"/>
</p:tagLst>
</file>

<file path=ppt/tags/tag332.xml><?xml version="1.0" encoding="utf-8"?>
<p:tagLst xmlns:p="http://schemas.openxmlformats.org/presentationml/2006/main">
  <p:tag name="KSO_WM_DIAGRAM_VIRTUALLY_FRAME" val="{&quot;height&quot;:202.85,&quot;left&quot;:22.05,&quot;top&quot;:82.1,&quot;width&quot;:812.6}"/>
</p:tagLst>
</file>

<file path=ppt/tags/tag3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4.xml><?xml version="1.0" encoding="utf-8"?>
<p:tagLst xmlns:p="http://schemas.openxmlformats.org/presentationml/2006/main">
  <p:tag name="AS_UNIQUEID" val="2081"/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AS_UNIQUEID" val="430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AS_UNIQUEID" val="3625"/>
  <p:tag name="KSO_WM_BEAUTIFY_FLAG" val=""/>
  <p:tag name="KSO_WM_UNIT_PLACING_PICTURE_USER_VIEWPORT" val="{&quot;height&quot;:6030,&quot;width&quot;:5190}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1403"/>
</p:tagLst>
</file>

<file path=ppt/tags/tag341.xml><?xml version="1.0" encoding="utf-8"?>
<p:tagLst xmlns:p="http://schemas.openxmlformats.org/presentationml/2006/main">
  <p:tag name="AS_UNIQUEID" val="1404"/>
</p:tagLst>
</file>

<file path=ppt/tags/tag342.xml><?xml version="1.0" encoding="utf-8"?>
<p:tagLst xmlns:p="http://schemas.openxmlformats.org/presentationml/2006/main">
  <p:tag name="AS_UNIQUEID" val="430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AS_UNIQUEID" val="2451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8.xml><?xml version="1.0" encoding="utf-8"?>
<p:tagLst xmlns:p="http://schemas.openxmlformats.org/presentationml/2006/main">
  <p:tag name="AS_UNIQUEID" val="430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DIAGRAM_VIRTUALLY_FRAME" val="{&quot;height&quot;:302.87503937007875,&quot;left&quot;:8.9,&quot;top&quot;:72.85,&quot;width&quot;:914.3}"/>
</p:tagLst>
</file>

<file path=ppt/tags/tag351.xml><?xml version="1.0" encoding="utf-8"?>
<p:tagLst xmlns:p="http://schemas.openxmlformats.org/presentationml/2006/main">
  <p:tag name="KSO_WM_UNIT_TABLE_BEAUTIFY" val="smartTable{ba149a60-cabc-4fc1-8a9c-bc60d5b548ed}"/>
  <p:tag name="TABLE_ENDDRAG_ORIGIN_RECT" val="920*377"/>
  <p:tag name="TABLE_ENDDRAG_RECT" val="20*113*920*377"/>
</p:tagLst>
</file>

<file path=ppt/tags/tag352.xml><?xml version="1.0" encoding="utf-8"?>
<p:tagLst xmlns:p="http://schemas.openxmlformats.org/presentationml/2006/main">
  <p:tag name="AS_UNIQUEID" val="413"/>
</p:tagLst>
</file>

<file path=ppt/tags/tag353.xml><?xml version="1.0" encoding="utf-8"?>
<p:tagLst xmlns:p="http://schemas.openxmlformats.org/presentationml/2006/main">
  <p:tag name="AS_UNIQUEID" val="414"/>
</p:tagLst>
</file>

<file path=ppt/tags/tag354.xml><?xml version="1.0" encoding="utf-8"?>
<p:tagLst xmlns:p="http://schemas.openxmlformats.org/presentationml/2006/main">
  <p:tag name="AS_UNIQUEID" val="415"/>
</p:tagLst>
</file>

<file path=ppt/tags/tag355.xml><?xml version="1.0" encoding="utf-8"?>
<p:tagLst xmlns:p="http://schemas.openxmlformats.org/presentationml/2006/main">
  <p:tag name="AS_UNIQUEID" val="416"/>
</p:tagLst>
</file>

<file path=ppt/tags/tag356.xml><?xml version="1.0" encoding="utf-8"?>
<p:tagLst xmlns:p="http://schemas.openxmlformats.org/presentationml/2006/main">
  <p:tag name="AS_UNIQUEID" val="417"/>
</p:tagLst>
</file>

<file path=ppt/tags/tag357.xml><?xml version="1.0" encoding="utf-8"?>
<p:tagLst xmlns:p="http://schemas.openxmlformats.org/presentationml/2006/main">
  <p:tag name="AS_UNIQUEID" val="418"/>
</p:tagLst>
</file>

<file path=ppt/tags/tag358.xml><?xml version="1.0" encoding="utf-8"?>
<p:tagLst xmlns:p="http://schemas.openxmlformats.org/presentationml/2006/main">
  <p:tag name="AS_UNIQUEID" val="419"/>
</p:tagLst>
</file>

<file path=ppt/tags/tag359.xml><?xml version="1.0" encoding="utf-8"?>
<p:tagLst xmlns:p="http://schemas.openxmlformats.org/presentationml/2006/main">
  <p:tag name="AS_UNIQUEID" val="42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421"/>
</p:tagLst>
</file>

<file path=ppt/tags/tag361.xml><?xml version="1.0" encoding="utf-8"?>
<p:tagLst xmlns:p="http://schemas.openxmlformats.org/presentationml/2006/main">
  <p:tag name="AS_UNIQUEID" val="422"/>
</p:tagLst>
</file>

<file path=ppt/tags/tag362.xml><?xml version="1.0" encoding="utf-8"?>
<p:tagLst xmlns:p="http://schemas.openxmlformats.org/presentationml/2006/main">
  <p:tag name="AS_UNIQUEID" val="423"/>
</p:tagLst>
</file>

<file path=ppt/tags/tag363.xml><?xml version="1.0" encoding="utf-8"?>
<p:tagLst xmlns:p="http://schemas.openxmlformats.org/presentationml/2006/main">
  <p:tag name="AS_UNIQUEID" val="424"/>
</p:tagLst>
</file>

<file path=ppt/tags/tag364.xml><?xml version="1.0" encoding="utf-8"?>
<p:tagLst xmlns:p="http://schemas.openxmlformats.org/presentationml/2006/main">
  <p:tag name="AS_UNIQUEID" val="425"/>
</p:tagLst>
</file>

<file path=ppt/tags/tag365.xml><?xml version="1.0" encoding="utf-8"?>
<p:tagLst xmlns:p="http://schemas.openxmlformats.org/presentationml/2006/main">
  <p:tag name="AS_UNIQUEID" val="426"/>
</p:tagLst>
</file>

<file path=ppt/tags/tag366.xml><?xml version="1.0" encoding="utf-8"?>
<p:tagLst xmlns:p="http://schemas.openxmlformats.org/presentationml/2006/main">
  <p:tag name="AS_UNIQUEID" val="427"/>
</p:tagLst>
</file>

<file path=ppt/tags/tag3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8.xml><?xml version="1.0" encoding="utf-8"?>
<p:tagLst xmlns:p="http://schemas.openxmlformats.org/presentationml/2006/main">
  <p:tag name="AS_UNIQUEID" val="430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DIAGRAM_VIRTUALLY_FRAME" val="{&quot;height&quot;:302.87503937007875,&quot;left&quot;:8.9,&quot;top&quot;:72.85,&quot;width&quot;:914.3}"/>
</p:tagLst>
</file>

<file path=ppt/tags/tag371.xml><?xml version="1.0" encoding="utf-8"?>
<p:tagLst xmlns:p="http://schemas.openxmlformats.org/presentationml/2006/main">
  <p:tag name="TABLE_ENDDRAG_ORIGIN_RECT" val="884*210"/>
  <p:tag name="TABLE_ENDDRAG_RECT" val="29*162*884*210"/>
</p:tagLst>
</file>

<file path=ppt/tags/tag372.xml><?xml version="1.0" encoding="utf-8"?>
<p:tagLst xmlns:p="http://schemas.openxmlformats.org/presentationml/2006/main">
  <p:tag name="AS_UNIQUEID" val="1502"/>
</p:tagLst>
</file>

<file path=ppt/tags/tag373.xml><?xml version="1.0" encoding="utf-8"?>
<p:tagLst xmlns:p="http://schemas.openxmlformats.org/presentationml/2006/main">
  <p:tag name="AS_UNIQUEID" val="1164"/>
  <p:tag name="KSO_WM_BEAUTIFY_FLAG" val=""/>
</p:tagLst>
</file>

<file path=ppt/tags/tag374.xml><?xml version="1.0" encoding="utf-8"?>
<p:tagLst xmlns:p="http://schemas.openxmlformats.org/presentationml/2006/main">
  <p:tag name="AS_UNIQUEID" val="1189"/>
  <p:tag name="KSO_WM_BEAUTIFY_FLAG" val=""/>
</p:tagLst>
</file>

<file path=ppt/tags/tag375.xml><?xml version="1.0" encoding="utf-8"?>
<p:tagLst xmlns:p="http://schemas.openxmlformats.org/presentationml/2006/main">
  <p:tag name="AS_UNIQUEID" val="1189"/>
  <p:tag name="KSO_WM_BEAUTIFY_FLAG" val=""/>
</p:tagLst>
</file>

<file path=ppt/tags/tag376.xml><?xml version="1.0" encoding="utf-8"?>
<p:tagLst xmlns:p="http://schemas.openxmlformats.org/presentationml/2006/main">
  <p:tag name="AS_UNIQUEID" val="1187"/>
</p:tagLst>
</file>

<file path=ppt/tags/tag377.xml><?xml version="1.0" encoding="utf-8"?>
<p:tagLst xmlns:p="http://schemas.openxmlformats.org/presentationml/2006/main">
  <p:tag name="AS_UNIQUEID" val="1188"/>
  <p:tag name="KSO_WM_BEAUTIFY_FLAG" val=""/>
</p:tagLst>
</file>

<file path=ppt/tags/tag378.xml><?xml version="1.0" encoding="utf-8"?>
<p:tagLst xmlns:p="http://schemas.openxmlformats.org/presentationml/2006/main">
  <p:tag name="AS_UNIQUEID" val="1189"/>
  <p:tag name="KSO_WM_BEAUTIFY_FLAG" val=""/>
</p:tagLst>
</file>

<file path=ppt/tags/tag379.xml><?xml version="1.0" encoding="utf-8"?>
<p:tagLst xmlns:p="http://schemas.openxmlformats.org/presentationml/2006/main">
  <p:tag name="AS_UNIQUEID" val="1189"/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1.xml><?xml version="1.0" encoding="utf-8"?>
<p:tagLst xmlns:p="http://schemas.openxmlformats.org/presentationml/2006/main">
  <p:tag name="AS_UNIQUEID" val="430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4.xml><?xml version="1.0" encoding="utf-8"?>
<p:tagLst xmlns:p="http://schemas.openxmlformats.org/presentationml/2006/main">
  <p:tag name="AS_UNIQUEID" val="430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UNIT_TABLE_BEAUTIFY" val="smartTable{c3ff090c-7175-450e-ade4-d1fe9af066e2}"/>
  <p:tag name="TABLE_ENDDRAG_ORIGIN_RECT" val="883*186"/>
  <p:tag name="TABLE_ENDDRAG_RECT" val="40*83*883*186"/>
</p:tagLst>
</file>

<file path=ppt/tags/tag3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88.xml><?xml version="1.0" encoding="utf-8"?>
<p:tagLst xmlns:p="http://schemas.openxmlformats.org/presentationml/2006/main">
  <p:tag name="AS_UNIQUEID" val="430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AS_UNIQUEID" val="430"/>
</p:tagLst>
</file>

<file path=ppt/tags/tag393.xml><?xml version="1.0" encoding="utf-8"?>
<p:tagLst xmlns:p="http://schemas.openxmlformats.org/presentationml/2006/main">
  <p:tag name="TABLE_ENDDRAG_ORIGIN_RECT" val="900*183"/>
  <p:tag name="TABLE_ENDDRAG_RECT" val="29*123*900*183"/>
</p:tagLst>
</file>

<file path=ppt/tags/tag3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AS_UNIQUEID" val="430"/>
</p:tagLst>
</file>

<file path=ppt/tags/tag397.xml><?xml version="1.0" encoding="utf-8"?>
<p:tagLst xmlns:p="http://schemas.openxmlformats.org/presentationml/2006/main">
  <p:tag name="AS_UNIQUEID" val="2057"/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AS_UNIQUEID" val="2051"/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AS_UNIQUEID" val="430"/>
</p:tagLst>
</file>

<file path=ppt/tags/tag404.xml><?xml version="1.0" encoding="utf-8"?>
<p:tagLst xmlns:p="http://schemas.openxmlformats.org/presentationml/2006/main">
  <p:tag name="KSO_WM_UNIT_PLACING_PICTURE_USER_VIEWPORT" val="{&quot;height&quot;:6540,&quot;width&quot;:5650}"/>
  <p:tag name="KSO_WM_BEAUTIFY_FLAG" val=""/>
</p:tagLst>
</file>

<file path=ppt/tags/tag4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AS_UNIQUEID" val="430"/>
</p:tagLst>
</file>

<file path=ppt/tags/tag408.xml><?xml version="1.0" encoding="utf-8"?>
<p:tagLst xmlns:p="http://schemas.openxmlformats.org/presentationml/2006/main">
  <p:tag name="KSO_WM_UNIT_TABLE_BEAUTIFY" val="smartTable{49314845-e460-4c99-99a5-eb16dd650f69}"/>
  <p:tag name="TABLE_ENDDRAG_ORIGIN_RECT" val="886*281"/>
  <p:tag name="TABLE_ENDDRAG_RECT" val="36*74*886*281"/>
</p:tagLst>
</file>

<file path=ppt/tags/tag4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430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4.xml><?xml version="1.0" encoding="utf-8"?>
<p:tagLst xmlns:p="http://schemas.openxmlformats.org/presentationml/2006/main">
  <p:tag name="AS_UNIQUEID" val="430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RESOURCE_RECORD_KEY" val="{&quot;13&quot;:[4721932]}"/>
  <p:tag name="COMMONDATA" val="eyJoZGlkIjoiZjVhNGJiMWVmZTg4ZjFhYWZhYWFiMzBkODkwYWRkZmUifQ=="/>
  <p:tag name="commondata" val="eyJoZGlkIjoiNWMxYjNjY2RhY2FmNmMwMDBmNTkxYWUxMDI5Yjg3ZTcifQ=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PA" val="v5.2.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p="http://schemas.openxmlformats.org/presentationml/2006/main">
  <p:tag name="AS_UNIQUEID" val="430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AS_UNIQUEID" val="430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ABLE_ENDDRAG_ORIGIN_RECT" val="886*394"/>
  <p:tag name="TABLE_ENDDRAG_RECT" val="29*81*886*394"/>
</p:tagLst>
</file>

<file path=ppt/tags/tag72.xml><?xml version="1.0" encoding="utf-8"?>
<p:tagLst xmlns:p="http://schemas.openxmlformats.org/presentationml/2006/main">
  <p:tag name="AS_UNIQUEID" val="430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ABLE_ENDDRAG_ORIGIN_RECT" val="895*432"/>
  <p:tag name="TABLE_ENDDRAG_RECT" val="29*73*895*432"/>
</p:tagLst>
</file>

<file path=ppt/tags/tag76.xml><?xml version="1.0" encoding="utf-8"?>
<p:tagLst xmlns:p="http://schemas.openxmlformats.org/presentationml/2006/main">
  <p:tag name="AS_UNIQUEID" val="430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AS_UNIQUEID" val="43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TABLE_ENDDRAG_ORIGIN_RECT" val="902*443"/>
  <p:tag name="TABLE_ENDDRAG_RECT" val="29*70*902*443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AS_UNIQUEID" val="430"/>
</p:tagLst>
</file>

<file path=ppt/tags/tag84.xml><?xml version="1.0" encoding="utf-8"?>
<p:tagLst xmlns:p="http://schemas.openxmlformats.org/presentationml/2006/main">
  <p:tag name="TABLE_ENDDRAG_ORIGIN_RECT" val="902*426"/>
  <p:tag name="TABLE_ENDDRAG_RECT" val="29*70*902*426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AS_UNIQUEID" val="430"/>
</p:tagLst>
</file>

<file path=ppt/tags/tag88.xml><?xml version="1.0" encoding="utf-8"?>
<p:tagLst xmlns:p="http://schemas.openxmlformats.org/presentationml/2006/main">
  <p:tag name="AS_UNIQUEID" val="261"/>
</p:tagLst>
</file>

<file path=ppt/tags/tag89.xml><?xml version="1.0" encoding="utf-8"?>
<p:tagLst xmlns:p="http://schemas.openxmlformats.org/presentationml/2006/main">
  <p:tag name="AS_UNIQUEID" val="26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AS_UNIQUEID" val="430"/>
</p:tagLst>
</file>

<file path=ppt/tags/tag93.xml><?xml version="1.0" encoding="utf-8"?>
<p:tagLst xmlns:p="http://schemas.openxmlformats.org/presentationml/2006/main">
  <p:tag name="AS_UNIQUEID" val="261"/>
</p:tagLst>
</file>

<file path=ppt/tags/tag94.xml><?xml version="1.0" encoding="utf-8"?>
<p:tagLst xmlns:p="http://schemas.openxmlformats.org/presentationml/2006/main">
  <p:tag name="AS_UNIQUEID" val="262"/>
</p:tagLst>
</file>

<file path=ppt/tags/tag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AS_UNIQUEID" val="430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14460</Words>
  <Application>WPS 演示</Application>
  <PresentationFormat>宽屏</PresentationFormat>
  <Paragraphs>1447</Paragraphs>
  <Slides>56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81" baseType="lpstr">
      <vt:lpstr>Arial</vt:lpstr>
      <vt:lpstr>宋体</vt:lpstr>
      <vt:lpstr>Wingdings</vt:lpstr>
      <vt:lpstr>Wingdings</vt:lpstr>
      <vt:lpstr>华文中宋</vt:lpstr>
      <vt:lpstr>方正粗黑宋简体</vt:lpstr>
      <vt:lpstr>方正楷体简体</vt:lpstr>
      <vt:lpstr>Calibri</vt:lpstr>
      <vt:lpstr>字魂95号-手刻宋</vt:lpstr>
      <vt:lpstr>楷体</vt:lpstr>
      <vt:lpstr>微软雅黑</vt:lpstr>
      <vt:lpstr>黑体</vt:lpstr>
      <vt:lpstr>Arial Unicode MS</vt:lpstr>
      <vt:lpstr>华文仿宋</vt:lpstr>
      <vt:lpstr>Wingdings 2</vt:lpstr>
      <vt:lpstr>仿宋</vt:lpstr>
      <vt:lpstr>幼圆</vt:lpstr>
      <vt:lpstr>等线</vt:lpstr>
      <vt:lpstr>Times New Roman</vt:lpstr>
      <vt:lpstr>Courier New</vt:lpstr>
      <vt:lpstr>字魂58号-创中黑</vt:lpstr>
      <vt:lpstr>华文新魏</vt:lpstr>
      <vt:lpstr>Times New Roman</vt:lpstr>
      <vt:lpstr>Arial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姬希卓</cp:lastModifiedBy>
  <cp:revision>1</cp:revision>
  <dcterms:created xsi:type="dcterms:W3CDTF">2024-07-19T02:04:59Z</dcterms:created>
  <dcterms:modified xsi:type="dcterms:W3CDTF">2024-07-19T02:04:59Z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FD4DFD660C1749AFAAF471A37A32A2CD_11</vt:lpwstr>
  </property>
</Properties>
</file>