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320" r:id="rId2"/>
    <p:sldId id="324" r:id="rId3"/>
    <p:sldId id="326" r:id="rId4"/>
    <p:sldId id="434" r:id="rId5"/>
    <p:sldId id="322" r:id="rId6"/>
    <p:sldId id="323" r:id="rId7"/>
    <p:sldId id="327" r:id="rId8"/>
    <p:sldId id="329" r:id="rId9"/>
    <p:sldId id="265" r:id="rId10"/>
    <p:sldId id="266" r:id="rId11"/>
    <p:sldId id="278" r:id="rId12"/>
    <p:sldId id="302" r:id="rId13"/>
    <p:sldId id="258" r:id="rId14"/>
    <p:sldId id="257" r:id="rId15"/>
    <p:sldId id="259" r:id="rId16"/>
    <p:sldId id="277" r:id="rId17"/>
    <p:sldId id="262" r:id="rId18"/>
    <p:sldId id="303" r:id="rId19"/>
    <p:sldId id="305" r:id="rId20"/>
    <p:sldId id="304" r:id="rId21"/>
    <p:sldId id="332" r:id="rId22"/>
    <p:sldId id="333" r:id="rId23"/>
    <p:sldId id="331" r:id="rId24"/>
    <p:sldId id="275" r:id="rId25"/>
    <p:sldId id="356" r:id="rId26"/>
    <p:sldId id="364" r:id="rId27"/>
    <p:sldId id="357" r:id="rId28"/>
    <p:sldId id="412" r:id="rId29"/>
    <p:sldId id="413" r:id="rId30"/>
    <p:sldId id="358" r:id="rId31"/>
    <p:sldId id="369" r:id="rId32"/>
    <p:sldId id="260" r:id="rId33"/>
    <p:sldId id="374" r:id="rId34"/>
    <p:sldId id="371" r:id="rId35"/>
    <p:sldId id="377" r:id="rId36"/>
    <p:sldId id="378" r:id="rId37"/>
    <p:sldId id="424" r:id="rId38"/>
    <p:sldId id="426" r:id="rId39"/>
    <p:sldId id="372" r:id="rId40"/>
    <p:sldId id="373" r:id="rId41"/>
    <p:sldId id="425" r:id="rId42"/>
    <p:sldId id="386" r:id="rId43"/>
    <p:sldId id="384" r:id="rId44"/>
    <p:sldId id="387" r:id="rId45"/>
    <p:sldId id="389" r:id="rId46"/>
    <p:sldId id="390" r:id="rId47"/>
    <p:sldId id="391" r:id="rId48"/>
    <p:sldId id="370" r:id="rId49"/>
    <p:sldId id="396" r:id="rId50"/>
    <p:sldId id="403" r:id="rId51"/>
    <p:sldId id="428" r:id="rId52"/>
    <p:sldId id="405" r:id="rId53"/>
    <p:sldId id="430" r:id="rId54"/>
    <p:sldId id="422" r:id="rId55"/>
    <p:sldId id="400" r:id="rId56"/>
    <p:sldId id="407" r:id="rId57"/>
    <p:sldId id="406" r:id="rId58"/>
    <p:sldId id="435" r:id="rId59"/>
  </p:sldIdLst>
  <p:sldSz cx="12192000" cy="6858000"/>
  <p:notesSz cx="6858000" cy="9144000"/>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4" userDrawn="1">
          <p15:clr>
            <a:srgbClr val="A4A3A4"/>
          </p15:clr>
        </p15:guide>
        <p15:guide id="2" pos="38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1" name="pc" initials="p" lastIdx="0" clrIdx="0"/>
  <p:cmAuthor id="44" name="ZhuanZ(无密码)" initials="Z" lastIdx="3" clrIdx="43"/>
  <p:cmAuthor id="2" name="孙文纯" initials="孙" lastIdx="0" clrIdx="0"/>
  <p:cmAuthor id="3" name="lenovo" initials="l" lastIdx="0" clrIdx="2"/>
  <p:cmAuthor id="4" name="szsy" initials="s" lastIdx="0" clrIdx="3"/>
  <p:cmAuthor id="5" name="宋洁然" initials="宋" lastIdx="0" clrIdx="1"/>
  <p:cmAuthor id="6" name="ming qiu" initials="m" lastIdx="0" clrIdx="1"/>
  <p:cmAuthor id="7" name="1206988966@qq.com" initials="1" lastIdx="0" clrIdx="2"/>
  <p:cmAuthor id="8" name="姜伟光" initials="姜" lastIdx="0" clrIdx="0"/>
  <p:cmAuthor id="9" name="倩文 黄" initials="倩文" lastIdx="1" clrIdx="3"/>
  <p:cmAuthor id="10" name="86136" initials="8" lastIdx="0" clrIdx="9"/>
  <p:cmAuthor id="11" name="xiaoxuan Zeng" initials="x" lastIdx="0" clrIdx="0"/>
  <p:cmAuthor id="12" name="Mia Vida Villanueva" initials="M" lastIdx="0" clrIdx="0"/>
  <p:cmAuthor id="13" name="12279" initials="1" lastIdx="0" clrIdx="11"/>
  <p:cmAuthor id="14" name="文璇璇" initials="文" lastIdx="0" clrIdx="13"/>
  <p:cmAuthor id="15" name="Rcyz-HL" initials="R" lastIdx="0" clrIdx="12"/>
  <p:cmAuthor id="16" name="付" initials="付" lastIdx="0" clrIdx="14"/>
  <p:cmAuthor id="17" name="HUAWEI" initials="H" lastIdx="0" clrIdx="16"/>
  <p:cmAuthor id="18" name="Nicole Li  李倩" initials="N" lastIdx="0" clrIdx="0"/>
  <p:cmAuthor id="19" name="222" initials="2" lastIdx="0" clrIdx="0"/>
  <p:cmAuthor id="20" name="admin" initials="a" lastIdx="0" clrIdx="0"/>
  <p:cmAuthor id="21" name="王子涵" initials="王" lastIdx="0" clrIdx="0"/>
  <p:cmAuthor id="22" name="dongwc0205" initials="d" lastIdx="0" clrIdx="15"/>
  <p:cmAuthor id="2000" name="张瑞霞" initials="authorId_524709945" lastIdx="0" clrIdx="0"/>
  <p:cmAuthor id="2001" name="骆倩怡_Znauj26B" initials="authorId_382814100" lastIdx="0" clrIdx="0"/>
  <p:cmAuthor id="23" name="pangyt" initials="p" lastIdx="0" clrIdx="0"/>
  <p:cmAuthor id="49837067" name="刘浩" initials="刘" lastIdx="0" clrIdx="0"/>
  <p:cmAuthor id="24" name="easonyoun" initials="e" lastIdx="0" clrIdx="0"/>
  <p:cmAuthor id="25" name="zhouyangfan" initials="z" lastIdx="0" clrIdx="0"/>
  <p:cmAuthor id="26" name="tplife" initials="t" lastIdx="0" clrIdx="0"/>
  <p:cmAuthor id="27" name="??" initials="?" lastIdx="0" clrIdx="0"/>
  <p:cmAuthor id="28" name="何 龙" initials="何" lastIdx="0" clrIdx="25"/>
  <p:cmAuthor id="29" name="韩琳晶" initials="韩" lastIdx="0" clrIdx="28"/>
  <p:cmAuthor id="30" name="LJH" initials="L" lastIdx="0" clrIdx="0"/>
  <p:cmAuthor id="31" name="未知用户1" initials="未" lastIdx="0" clrIdx="22"/>
  <p:cmAuthor id="32" name="陈庆" initials="陈" lastIdx="0" clrIdx="31"/>
  <p:cmAuthor id="75" name="作者" initials="A" lastIdx="0" clrIdx="24"/>
  <p:cmAuthor id="76" name="学珍 马" initials="学马" lastIdx="0" clrIdx="25"/>
  <p:cmAuthor id="34" name="a'su's" initials="a" lastIdx="0" clrIdx="33"/>
  <p:cmAuthor id="35" name="陈芳" initials="" lastIdx="0" clrIdx="35"/>
  <p:cmAuthor id="37" name="DELL" initials="" lastIdx="0" clrIdx="25"/>
  <p:cmAuthor id="38" name="邹 嘉豪" initials="" lastIdx="0" clrIdx="25"/>
  <p:cmAuthor id="40" name="乐胜中学微机室" initials="乐" lastIdx="0" clrIdx="39"/>
  <p:cmAuthor id="42" name="hanying" initials="h" lastIdx="0" clrIdx="4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6F6F6"/>
    <a:srgbClr val="595959"/>
    <a:srgbClr val="383838"/>
    <a:srgbClr val="604C44"/>
    <a:srgbClr val="E1E1DF"/>
    <a:srgbClr val="9A9B96"/>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45" d="100"/>
          <a:sy n="45" d="100"/>
        </p:scale>
        <p:origin x="30" y="708"/>
      </p:cViewPr>
      <p:guideLst>
        <p:guide orient="horz" pos="2094"/>
        <p:guide pos="384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2024-07-01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10311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2024-07-01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2024-07-01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2024-07-01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aphicFrame>
        <p:nvGraphicFramePr>
          <p:cNvPr id="9" name="表格 7"/>
          <p:cNvGraphicFramePr>
            <a:graphicFrameLocks noGrp="1"/>
          </p:cNvGraphicFramePr>
          <p:nvPr userDrawn="1"/>
        </p:nvGraphicFramePr>
        <p:xfrm>
          <a:off x="0" y="17584"/>
          <a:ext cx="12192000" cy="62547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25475">
                <a:tc>
                  <a:txBody>
                    <a:bodyPr/>
                    <a:lstStyle/>
                    <a:p>
                      <a:pPr marL="0" algn="ctr" defTabSz="914400" rtl="0" eaLnBrk="1" latinLnBrk="0" hangingPunct="1"/>
                      <a:r>
                        <a:rPr lang="zh-CN" altLang="en-US" sz="2400" b="0" kern="1200" dirty="0">
                          <a:solidFill>
                            <a:schemeClr val="bg1"/>
                          </a:solidFill>
                          <a:latin typeface="+mn-ea"/>
                          <a:ea typeface="+mn-ea"/>
                          <a:cs typeface="+mn-cs"/>
                        </a:rPr>
                        <a:t>课标解读</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mn-ea"/>
                          <a:ea typeface="+mn-ea"/>
                          <a:cs typeface="+mn-cs"/>
                        </a:rPr>
                        <a:t>五年高频考点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mn-ea"/>
                          <a:ea typeface="+mn-ea"/>
                          <a:cs typeface="+mn-cs"/>
                        </a:rPr>
                        <a:t>知识梳理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mn-ea"/>
                          <a:ea typeface="+mn-ea"/>
                          <a:cs typeface="+mn-cs"/>
                        </a:rPr>
                        <a:t>阶段特征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mn-ea"/>
                          <a:ea typeface="+mn-ea"/>
                          <a:cs typeface="+mn-cs"/>
                        </a:rPr>
                        <a:t>命题探究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pic>
        <p:nvPicPr>
          <p:cNvPr id="2" name="图片 1"/>
          <p:cNvPicPr>
            <a:picLocks noChangeAspect="1"/>
          </p:cNvPicPr>
          <p:nvPr userDrawn="1"/>
        </p:nvPicPr>
        <p:blipFill>
          <a:blip r:embed="rId2"/>
          <a:stretch>
            <a:fillRect/>
          </a:stretch>
        </p:blipFill>
        <p:spPr>
          <a:xfrm>
            <a:off x="10400030" y="6550660"/>
            <a:ext cx="1725295" cy="23876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1" name="箭头: 五边形 10"/>
          <p:cNvSpPr/>
          <p:nvPr userDrawn="1"/>
        </p:nvSpPr>
        <p:spPr>
          <a:xfrm>
            <a:off x="0" y="678741"/>
            <a:ext cx="10093911" cy="6254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7"/>
          <p:cNvGraphicFramePr>
            <a:graphicFrameLocks noGrp="1"/>
          </p:cNvGraphicFramePr>
          <p:nvPr userDrawn="1"/>
        </p:nvGraphicFramePr>
        <p:xfrm>
          <a:off x="0" y="17583"/>
          <a:ext cx="12192000" cy="62547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25475">
                <a:tc>
                  <a:txBody>
                    <a:bodyPr/>
                    <a:lstStyle/>
                    <a:p>
                      <a:pPr marL="0" algn="ctr" defTabSz="914400" rtl="0" eaLnBrk="1" latinLnBrk="0" hangingPunct="1"/>
                      <a:r>
                        <a:rPr lang="zh-CN" altLang="en-US" sz="2400" b="0" kern="1200" dirty="0">
                          <a:solidFill>
                            <a:schemeClr val="bg1"/>
                          </a:solidFill>
                          <a:latin typeface="+mn-ea"/>
                          <a:ea typeface="+mn-ea"/>
                          <a:cs typeface="+mn-cs"/>
                        </a:rPr>
                        <a:t>课标解读</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mn-ea"/>
                          <a:ea typeface="+mn-ea"/>
                          <a:cs typeface="+mn-cs"/>
                        </a:rPr>
                        <a:t>五年高频考点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mn-ea"/>
                          <a:ea typeface="+mn-ea"/>
                          <a:cs typeface="+mn-cs"/>
                        </a:rPr>
                        <a:t>知识梳理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mn-ea"/>
                          <a:ea typeface="+mn-ea"/>
                          <a:cs typeface="+mn-cs"/>
                        </a:rPr>
                        <a:t>阶段特征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mn-ea"/>
                          <a:ea typeface="+mn-ea"/>
                          <a:cs typeface="+mn-cs"/>
                        </a:rPr>
                        <a:t>命题探究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pic>
        <p:nvPicPr>
          <p:cNvPr id="3" name="图片 2"/>
          <p:cNvPicPr>
            <a:picLocks noChangeAspect="1"/>
          </p:cNvPicPr>
          <p:nvPr userDrawn="1"/>
        </p:nvPicPr>
        <p:blipFill>
          <a:blip r:embed="rId2"/>
          <a:stretch>
            <a:fillRect/>
          </a:stretch>
        </p:blipFill>
        <p:spPr>
          <a:xfrm>
            <a:off x="10400030" y="6550660"/>
            <a:ext cx="1725295" cy="238760"/>
          </a:xfrm>
          <a:prstGeom prst="rect">
            <a:avLst/>
          </a:prstGeom>
        </p:spPr>
      </p:pic>
      <p:sp>
        <p:nvSpPr>
          <p:cNvPr id="14" name="文本占位符 13"/>
          <p:cNvSpPr>
            <a:spLocks noGrp="1"/>
          </p:cNvSpPr>
          <p:nvPr userDrawn="1">
            <p:ph type="body" sz="quarter" idx="10" hasCustomPrompt="1"/>
          </p:nvPr>
        </p:nvSpPr>
        <p:spPr>
          <a:xfrm>
            <a:off x="852488" y="1819275"/>
            <a:ext cx="9702800" cy="3481388"/>
          </a:xfrm>
          <a:prstGeom prst="rect">
            <a:avLst/>
          </a:prstGeom>
        </p:spPr>
        <p:txBody>
          <a:bodyPr/>
          <a:lstStyle>
            <a:lvl1pPr marL="0" indent="0">
              <a:lnSpc>
                <a:spcPct val="120000"/>
              </a:lnSpc>
              <a:spcBef>
                <a:spcPts val="0"/>
              </a:spcBef>
              <a:buFontTx/>
              <a:buNone/>
              <a:defRPr>
                <a:latin typeface="华文中宋" panose="02010600040101010101" charset="-122"/>
                <a:ea typeface="华文中宋" panose="02010600040101010101" charset="-12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dirty="0"/>
              <a:t>默认模板字体：华文中宋</a:t>
            </a:r>
            <a:endParaRPr lang="en-US" altLang="zh-CN" dirty="0"/>
          </a:p>
          <a:p>
            <a:pPr lvl="0"/>
            <a:r>
              <a:rPr lang="zh-CN" altLang="en-US" dirty="0"/>
              <a:t>默认模板字号：</a:t>
            </a:r>
            <a:r>
              <a:rPr lang="en-US" altLang="zh-CN" dirty="0"/>
              <a:t>28</a:t>
            </a:r>
            <a:r>
              <a:rPr lang="zh-CN" altLang="en-US" dirty="0"/>
              <a:t>号</a:t>
            </a:r>
            <a:endParaRPr lang="en-US" altLang="zh-CN" dirty="0"/>
          </a:p>
          <a:p>
            <a:pPr lvl="0"/>
            <a:r>
              <a:rPr lang="zh-CN" altLang="en-US" dirty="0"/>
              <a:t>默认模板字距：</a:t>
            </a:r>
            <a:r>
              <a:rPr lang="en-US" altLang="zh-CN" dirty="0"/>
              <a:t>1.2</a:t>
            </a:r>
          </a:p>
          <a:p>
            <a:pPr lvl="0"/>
            <a:endParaRPr lang="en-US" altLang="zh-CN" dirty="0"/>
          </a:p>
          <a:p>
            <a:pPr lvl="0"/>
            <a:r>
              <a:rPr lang="zh-CN" altLang="en-US" dirty="0"/>
              <a:t>如需要修改，请转到“母版”修改</a:t>
            </a:r>
          </a:p>
        </p:txBody>
      </p:sp>
      <p:sp>
        <p:nvSpPr>
          <p:cNvPr id="17" name="文本占位符 16"/>
          <p:cNvSpPr>
            <a:spLocks noGrp="1"/>
          </p:cNvSpPr>
          <p:nvPr>
            <p:ph type="body" sz="quarter" idx="11"/>
          </p:nvPr>
        </p:nvSpPr>
        <p:spPr>
          <a:xfrm>
            <a:off x="0" y="716048"/>
            <a:ext cx="4077810" cy="550863"/>
          </a:xfrm>
          <a:prstGeom prst="rect">
            <a:avLst/>
          </a:prstGeom>
        </p:spPr>
        <p:txBody>
          <a:bodyPr/>
          <a:lstStyle>
            <a:lvl1pPr marL="0" indent="0">
              <a:lnSpc>
                <a:spcPct val="100000"/>
              </a:lnSpc>
              <a:spcBef>
                <a:spcPts val="0"/>
              </a:spcBef>
              <a:buFontTx/>
              <a:buNone/>
              <a:defRPr lang="zh-CN" altLang="en-US" sz="2800" b="1" kern="1200" dirty="0" smtClean="0">
                <a:solidFill>
                  <a:schemeClr val="bg1"/>
                </a:solidFill>
                <a:latin typeface="+mn-lt"/>
                <a:ea typeface="+mn-ea"/>
                <a:cs typeface="+mn-cs"/>
              </a:defRPr>
            </a:lvl1pPr>
          </a:lstStyle>
          <a:p>
            <a:pPr lvl="0"/>
            <a:endParaRPr lang="zh-CN" alt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2024-07-01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2024-07-01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2024-07-01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2024-07-01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2024-07-01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2024-07-01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2024-07-01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2024-07-01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2024-07-01</a:t>
            </a:fld>
            <a:endParaRPr lang="zh-CN" altLang="en-US"/>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tags" Target="../tags/tag65.xml"/><Relationship Id="rId16" Type="http://schemas.openxmlformats.org/officeDocument/2006/relationships/image" Target="../media/image6.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slideLayout" Target="../slideLayouts/slideLayout1.xml"/><Relationship Id="rId5" Type="http://schemas.openxmlformats.org/officeDocument/2006/relationships/tags" Target="../tags/tag68.xml"/><Relationship Id="rId15" Type="http://schemas.openxmlformats.org/officeDocument/2006/relationships/image" Target="../media/image5.png"/><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4.jpeg"/><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Layout" Target="../slideLayouts/slideLayout1.xml"/><Relationship Id="rId4" Type="http://schemas.openxmlformats.org/officeDocument/2006/relationships/tags" Target="../tags/tag103.xml"/></Relationships>
</file>

<file path=ppt/slides/_rels/slide1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Layout" Target="../slideLayouts/slideLayout1.xml"/><Relationship Id="rId4" Type="http://schemas.openxmlformats.org/officeDocument/2006/relationships/tags" Target="../tags/tag10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21.png"/><Relationship Id="rId5" Type="http://schemas.openxmlformats.org/officeDocument/2006/relationships/slideLayout" Target="../slideLayouts/slideLayout1.xml"/><Relationship Id="rId4" Type="http://schemas.openxmlformats.org/officeDocument/2006/relationships/tags" Target="../tags/tag113.xml"/></Relationships>
</file>

<file path=ppt/slides/_rels/slide15.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Layout" Target="../slideLayouts/slideLayout1.xml"/><Relationship Id="rId4" Type="http://schemas.openxmlformats.org/officeDocument/2006/relationships/tags" Target="../tags/tag117.xml"/></Relationships>
</file>

<file path=ppt/slides/_rels/slide16.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slideLayout" Target="../slideLayouts/slideLayout1.xml"/><Relationship Id="rId4" Type="http://schemas.openxmlformats.org/officeDocument/2006/relationships/tags" Target="../tags/tag121.xml"/></Relationships>
</file>

<file path=ppt/slides/_rels/slide17.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26" Type="http://schemas.openxmlformats.org/officeDocument/2006/relationships/image" Target="../media/image28.jpeg"/><Relationship Id="rId3" Type="http://schemas.openxmlformats.org/officeDocument/2006/relationships/tags" Target="../tags/tag124.xml"/><Relationship Id="rId21" Type="http://schemas.openxmlformats.org/officeDocument/2006/relationships/image" Target="../media/image23.jpeg"/><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5" Type="http://schemas.openxmlformats.org/officeDocument/2006/relationships/image" Target="../media/image27.jpeg"/><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image" Target="../media/image22.jpeg"/><Relationship Id="rId29" Type="http://schemas.openxmlformats.org/officeDocument/2006/relationships/image" Target="../media/image31.png"/><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24" Type="http://schemas.openxmlformats.org/officeDocument/2006/relationships/image" Target="../media/image26.png"/><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image" Target="../media/image25.jpeg"/><Relationship Id="rId28" Type="http://schemas.openxmlformats.org/officeDocument/2006/relationships/image" Target="../media/image30.jpeg"/><Relationship Id="rId10" Type="http://schemas.openxmlformats.org/officeDocument/2006/relationships/tags" Target="../tags/tag131.xml"/><Relationship Id="rId19" Type="http://schemas.openxmlformats.org/officeDocument/2006/relationships/slideLayout" Target="../slideLayouts/slideLayout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image" Target="../media/image24.png"/><Relationship Id="rId27"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2" Type="http://schemas.openxmlformats.org/officeDocument/2006/relationships/tags" Target="../tags/tag141.xml"/><Relationship Id="rId16" Type="http://schemas.openxmlformats.org/officeDocument/2006/relationships/slideLayout" Target="../slideLayouts/slideLayout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157.xml"/><Relationship Id="rId7" Type="http://schemas.openxmlformats.org/officeDocument/2006/relationships/image" Target="../media/image32.jpe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1.xml"/><Relationship Id="rId5" Type="http://schemas.openxmlformats.org/officeDocument/2006/relationships/tags" Target="../tags/tag159.xml"/><Relationship Id="rId4" Type="http://schemas.openxmlformats.org/officeDocument/2006/relationships/tags" Target="../tags/tag15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20.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34.jpeg"/><Relationship Id="rId5" Type="http://schemas.openxmlformats.org/officeDocument/2006/relationships/slideLayout" Target="../slideLayouts/slideLayout1.xml"/><Relationship Id="rId4" Type="http://schemas.openxmlformats.org/officeDocument/2006/relationships/tags" Target="../tags/tag163.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166.xml"/><Relationship Id="rId7" Type="http://schemas.openxmlformats.org/officeDocument/2006/relationships/image" Target="../media/image35.jpe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1.xml"/><Relationship Id="rId5" Type="http://schemas.openxmlformats.org/officeDocument/2006/relationships/tags" Target="../tags/tag168.xml"/><Relationship Id="rId10" Type="http://schemas.openxmlformats.org/officeDocument/2006/relationships/image" Target="../media/image38.png"/><Relationship Id="rId4" Type="http://schemas.openxmlformats.org/officeDocument/2006/relationships/tags" Target="../tags/tag167.xml"/><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171.xml"/><Relationship Id="rId7" Type="http://schemas.openxmlformats.org/officeDocument/2006/relationships/image" Target="../media/image40.jpe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39.png"/><Relationship Id="rId5" Type="http://schemas.openxmlformats.org/officeDocument/2006/relationships/slideLayout" Target="../slideLayouts/slideLayout1.xml"/><Relationship Id="rId4" Type="http://schemas.openxmlformats.org/officeDocument/2006/relationships/tags" Target="../tags/tag172.xml"/></Relationships>
</file>

<file path=ppt/slides/_rels/slide23.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slideLayout" Target="../slideLayouts/slideLayout1.xml"/><Relationship Id="rId4" Type="http://schemas.openxmlformats.org/officeDocument/2006/relationships/tags" Target="../tags/tag176.xml"/></Relationships>
</file>

<file path=ppt/slides/_rels/slide24.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4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1.xml"/><Relationship Id="rId5" Type="http://schemas.openxmlformats.org/officeDocument/2006/relationships/tags" Target="../tags/tag181.xml"/><Relationship Id="rId4" Type="http://schemas.openxmlformats.org/officeDocument/2006/relationships/tags" Target="../tags/tag180.xml"/></Relationships>
</file>

<file path=ppt/slides/_rels/slide25.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43.png"/><Relationship Id="rId5" Type="http://schemas.openxmlformats.org/officeDocument/2006/relationships/slideLayout" Target="../slideLayouts/slideLayout1.xml"/><Relationship Id="rId4" Type="http://schemas.openxmlformats.org/officeDocument/2006/relationships/tags" Target="../tags/tag185.xml"/></Relationships>
</file>

<file path=ppt/slides/_rels/slide26.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44.png"/><Relationship Id="rId5" Type="http://schemas.openxmlformats.org/officeDocument/2006/relationships/slideLayout" Target="../slideLayouts/slideLayout1.xml"/><Relationship Id="rId4" Type="http://schemas.openxmlformats.org/officeDocument/2006/relationships/tags" Target="../tags/tag189.xml"/></Relationships>
</file>

<file path=ppt/slides/_rels/slide27.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tags" Target="../tags/tag202.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tags" Target="../tags/tag201.xml"/><Relationship Id="rId2" Type="http://schemas.openxmlformats.org/officeDocument/2006/relationships/tags" Target="../tags/tag191.xml"/><Relationship Id="rId16" Type="http://schemas.openxmlformats.org/officeDocument/2006/relationships/image" Target="../media/image45.png"/><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5" Type="http://schemas.openxmlformats.org/officeDocument/2006/relationships/slideLayout" Target="../slideLayouts/slideLayout1.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tags" Target="../tags/tag203.xml"/></Relationships>
</file>

<file path=ppt/slides/_rels/slide28.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46.jpeg"/><Relationship Id="rId5" Type="http://schemas.openxmlformats.org/officeDocument/2006/relationships/slideLayout" Target="../slideLayouts/slideLayout1.xml"/><Relationship Id="rId4" Type="http://schemas.openxmlformats.org/officeDocument/2006/relationships/tags" Target="../tags/tag207.xml"/></Relationships>
</file>

<file path=ppt/slides/_rels/slide29.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30.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9"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slideLayout" Target="../slideLayouts/slideLayout1.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s>
</file>

<file path=ppt/slides/_rels/slide32.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slideLayout" Target="../slideLayouts/slideLayout1.xml"/><Relationship Id="rId4" Type="http://schemas.openxmlformats.org/officeDocument/2006/relationships/tags" Target="../tags/tag234.xml"/></Relationships>
</file>

<file path=ppt/slides/_rels/slide33.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slideLayout" Target="../slideLayouts/slideLayout1.xml"/><Relationship Id="rId4" Type="http://schemas.openxmlformats.org/officeDocument/2006/relationships/tags" Target="../tags/tag238.xml"/></Relationships>
</file>

<file path=ppt/slides/_rels/slide34.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18" Type="http://schemas.openxmlformats.org/officeDocument/2006/relationships/tags" Target="../tags/tag256.xml"/><Relationship Id="rId3" Type="http://schemas.openxmlformats.org/officeDocument/2006/relationships/tags" Target="../tags/tag241.xml"/><Relationship Id="rId21" Type="http://schemas.openxmlformats.org/officeDocument/2006/relationships/image" Target="../media/image47.png"/><Relationship Id="rId7" Type="http://schemas.openxmlformats.org/officeDocument/2006/relationships/tags" Target="../tags/tag245.xml"/><Relationship Id="rId12" Type="http://schemas.openxmlformats.org/officeDocument/2006/relationships/tags" Target="../tags/tag250.xml"/><Relationship Id="rId17" Type="http://schemas.openxmlformats.org/officeDocument/2006/relationships/tags" Target="../tags/tag255.xml"/><Relationship Id="rId2" Type="http://schemas.openxmlformats.org/officeDocument/2006/relationships/tags" Target="../tags/tag240.xml"/><Relationship Id="rId16" Type="http://schemas.openxmlformats.org/officeDocument/2006/relationships/tags" Target="../tags/tag254.xml"/><Relationship Id="rId20" Type="http://schemas.openxmlformats.org/officeDocument/2006/relationships/slideLayout" Target="../slideLayouts/slideLayout1.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24" Type="http://schemas.openxmlformats.org/officeDocument/2006/relationships/image" Target="../media/image50.jpeg"/><Relationship Id="rId5" Type="http://schemas.openxmlformats.org/officeDocument/2006/relationships/tags" Target="../tags/tag243.xml"/><Relationship Id="rId15" Type="http://schemas.openxmlformats.org/officeDocument/2006/relationships/tags" Target="../tags/tag253.xml"/><Relationship Id="rId23" Type="http://schemas.openxmlformats.org/officeDocument/2006/relationships/image" Target="../media/image49.png"/><Relationship Id="rId10" Type="http://schemas.openxmlformats.org/officeDocument/2006/relationships/tags" Target="../tags/tag248.xml"/><Relationship Id="rId19" Type="http://schemas.openxmlformats.org/officeDocument/2006/relationships/tags" Target="../tags/tag257.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 Id="rId22" Type="http://schemas.openxmlformats.org/officeDocument/2006/relationships/image" Target="../media/image48.jpeg"/></Relationships>
</file>

<file path=ppt/slides/_rels/slide35.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image" Target="../media/image53.png"/><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image" Target="../media/image52.jpe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image" Target="../media/image51.png"/><Relationship Id="rId5" Type="http://schemas.openxmlformats.org/officeDocument/2006/relationships/tags" Target="../tags/tag262.xml"/><Relationship Id="rId10" Type="http://schemas.openxmlformats.org/officeDocument/2006/relationships/image" Target="../media/image47.png"/><Relationship Id="rId4" Type="http://schemas.openxmlformats.org/officeDocument/2006/relationships/tags" Target="../tags/tag261.xml"/><Relationship Id="rId9"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tags" Target="../tags/tag268.xml"/><Relationship Id="rId7" Type="http://schemas.openxmlformats.org/officeDocument/2006/relationships/image" Target="../media/image54.png"/><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image" Target="../media/image47.png"/><Relationship Id="rId5" Type="http://schemas.openxmlformats.org/officeDocument/2006/relationships/slideLayout" Target="../slideLayouts/slideLayout1.xml"/><Relationship Id="rId4" Type="http://schemas.openxmlformats.org/officeDocument/2006/relationships/tags" Target="../tags/tag269.xml"/></Relationships>
</file>

<file path=ppt/slides/_rels/slide37.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5" Type="http://schemas.openxmlformats.org/officeDocument/2006/relationships/slideLayout" Target="../slideLayouts/slideLayout1.xml"/><Relationship Id="rId4" Type="http://schemas.openxmlformats.org/officeDocument/2006/relationships/tags" Target="../tags/tag273.xml"/></Relationships>
</file>

<file path=ppt/slides/_rels/slide38.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slideLayout" Target="../slideLayouts/slideLayout1.xml"/><Relationship Id="rId5" Type="http://schemas.openxmlformats.org/officeDocument/2006/relationships/tags" Target="../tags/tag281.xml"/><Relationship Id="rId4" Type="http://schemas.openxmlformats.org/officeDocument/2006/relationships/tags" Target="../tags/tag28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40.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 Id="rId5" Type="http://schemas.openxmlformats.org/officeDocument/2006/relationships/slideLayout" Target="../slideLayouts/slideLayout1.xml"/><Relationship Id="rId4" Type="http://schemas.openxmlformats.org/officeDocument/2006/relationships/tags" Target="../tags/tag285.xml"/></Relationships>
</file>

<file path=ppt/slides/_rels/slide41.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slideLayout" Target="../slideLayouts/slideLayout1.xml"/><Relationship Id="rId4" Type="http://schemas.openxmlformats.org/officeDocument/2006/relationships/tags" Target="../tags/tag289.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92.xml"/><Relationship Id="rId7" Type="http://schemas.openxmlformats.org/officeDocument/2006/relationships/tags" Target="../tags/tag296.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9" Type="http://schemas.openxmlformats.org/officeDocument/2006/relationships/image" Target="../media/image55.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98.xml"/><Relationship Id="rId7" Type="http://schemas.openxmlformats.org/officeDocument/2006/relationships/image" Target="../media/image57.jpeg"/><Relationship Id="rId12" Type="http://schemas.openxmlformats.org/officeDocument/2006/relationships/image" Target="../media/image60.jpeg"/><Relationship Id="rId2" Type="http://schemas.openxmlformats.org/officeDocument/2006/relationships/tags" Target="../tags/tag297.xml"/><Relationship Id="rId1" Type="http://schemas.openxmlformats.org/officeDocument/2006/relationships/vmlDrawing" Target="../drawings/vmlDrawing1.vml"/><Relationship Id="rId6" Type="http://schemas.openxmlformats.org/officeDocument/2006/relationships/slideLayout" Target="../slideLayouts/slideLayout1.xml"/><Relationship Id="rId11" Type="http://schemas.openxmlformats.org/officeDocument/2006/relationships/image" Target="../media/image59.png"/><Relationship Id="rId5" Type="http://schemas.openxmlformats.org/officeDocument/2006/relationships/tags" Target="../tags/tag300.xml"/><Relationship Id="rId10" Type="http://schemas.openxmlformats.org/officeDocument/2006/relationships/image" Target="../media/image58.jpeg"/><Relationship Id="rId4" Type="http://schemas.openxmlformats.org/officeDocument/2006/relationships/tags" Target="../tags/tag299.xml"/><Relationship Id="rId9"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 Id="rId5" Type="http://schemas.openxmlformats.org/officeDocument/2006/relationships/slideLayout" Target="../slideLayouts/slideLayout1.xml"/><Relationship Id="rId4" Type="http://schemas.openxmlformats.org/officeDocument/2006/relationships/tags" Target="../tags/tag304.xml"/></Relationships>
</file>

<file path=ppt/slides/_rels/slide45.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image" Target="../media/image61.png"/><Relationship Id="rId5" Type="http://schemas.openxmlformats.org/officeDocument/2006/relationships/slideLayout" Target="../slideLayouts/slideLayout1.xml"/><Relationship Id="rId4" Type="http://schemas.openxmlformats.org/officeDocument/2006/relationships/tags" Target="../tags/tag308.xml"/></Relationships>
</file>

<file path=ppt/slides/_rels/slide46.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slideLayout" Target="../slideLayouts/slideLayout1.xml"/><Relationship Id="rId5" Type="http://schemas.openxmlformats.org/officeDocument/2006/relationships/tags" Target="../tags/tag313.xml"/><Relationship Id="rId4" Type="http://schemas.openxmlformats.org/officeDocument/2006/relationships/tags" Target="../tags/tag312.xml"/></Relationships>
</file>

<file path=ppt/slides/_rels/slide47.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 Id="rId5" Type="http://schemas.openxmlformats.org/officeDocument/2006/relationships/slideLayout" Target="../slideLayouts/slideLayout1.xml"/><Relationship Id="rId4" Type="http://schemas.openxmlformats.org/officeDocument/2006/relationships/tags" Target="../tags/tag317.xml"/></Relationships>
</file>

<file path=ppt/slides/_rels/slide48.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tags" Target="../tags/tag330.xml"/><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tags" Target="../tags/tag329.xml"/><Relationship Id="rId17" Type="http://schemas.openxmlformats.org/officeDocument/2006/relationships/slideLayout" Target="../slideLayouts/slideLayout1.xml"/><Relationship Id="rId2" Type="http://schemas.openxmlformats.org/officeDocument/2006/relationships/tags" Target="../tags/tag319.xml"/><Relationship Id="rId16" Type="http://schemas.openxmlformats.org/officeDocument/2006/relationships/tags" Target="../tags/tag333.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tags" Target="../tags/tag328.xml"/><Relationship Id="rId5" Type="http://schemas.openxmlformats.org/officeDocument/2006/relationships/tags" Target="../tags/tag322.xml"/><Relationship Id="rId15" Type="http://schemas.openxmlformats.org/officeDocument/2006/relationships/tags" Target="../tags/tag332.xml"/><Relationship Id="rId10" Type="http://schemas.openxmlformats.org/officeDocument/2006/relationships/tags" Target="../tags/tag327.xml"/><Relationship Id="rId4" Type="http://schemas.openxmlformats.org/officeDocument/2006/relationships/tags" Target="../tags/tag321.xml"/><Relationship Id="rId9" Type="http://schemas.openxmlformats.org/officeDocument/2006/relationships/tags" Target="../tags/tag326.xml"/><Relationship Id="rId14" Type="http://schemas.openxmlformats.org/officeDocument/2006/relationships/tags" Target="../tags/tag331.xml"/></Relationships>
</file>

<file path=ppt/slides/_rels/slide49.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50.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image" Target="../media/image62.png"/><Relationship Id="rId5" Type="http://schemas.openxmlformats.org/officeDocument/2006/relationships/slideLayout" Target="../slideLayouts/slideLayout1.xml"/><Relationship Id="rId4" Type="http://schemas.openxmlformats.org/officeDocument/2006/relationships/tags" Target="../tags/tag340.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43.xml"/><Relationship Id="rId7" Type="http://schemas.openxmlformats.org/officeDocument/2006/relationships/tags" Target="../tags/tag347.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s>
</file>

<file path=ppt/slides/_rels/slide52.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5" Type="http://schemas.openxmlformats.org/officeDocument/2006/relationships/slideLayout" Target="../slideLayouts/slideLayout1.xml"/><Relationship Id="rId4" Type="http://schemas.openxmlformats.org/officeDocument/2006/relationships/tags" Target="../tags/tag351.xml"/></Relationships>
</file>

<file path=ppt/slides/_rels/slide53.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4"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5" Type="http://schemas.openxmlformats.org/officeDocument/2006/relationships/slideLayout" Target="../slideLayouts/slideLayout1.xml"/><Relationship Id="rId4" Type="http://schemas.openxmlformats.org/officeDocument/2006/relationships/tags" Target="../tags/tag358.xml"/></Relationships>
</file>

<file path=ppt/slides/_rels/slide55.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4"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 Id="rId4"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tags" Target="../tags/tag372.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image" Target="../media/image64.jpeg"/><Relationship Id="rId5" Type="http://schemas.openxmlformats.org/officeDocument/2006/relationships/tags" Target="../tags/tag369.xml"/><Relationship Id="rId10" Type="http://schemas.openxmlformats.org/officeDocument/2006/relationships/image" Target="../media/image63.jpeg"/><Relationship Id="rId4" Type="http://schemas.openxmlformats.org/officeDocument/2006/relationships/tags" Target="../tags/tag368.xml"/><Relationship Id="rId9"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2" Type="http://schemas.openxmlformats.org/officeDocument/2006/relationships/tags" Target="../tags/tag79.xml"/><Relationship Id="rId16" Type="http://schemas.openxmlformats.org/officeDocument/2006/relationships/image" Target="../media/image10.jpe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slideLayout" Target="../slideLayouts/slideLayout1.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13.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3838"/>
        </a:solid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2"/>
          <a:srcRect l="26892" t="20671" b="20671"/>
          <a:stretch>
            <a:fillRect/>
          </a:stretch>
        </p:blipFill>
        <p:spPr>
          <a:xfrm flipH="1">
            <a:off x="2953224" y="1270"/>
            <a:ext cx="9355384" cy="6858000"/>
          </a:xfrm>
          <a:prstGeom prst="rect">
            <a:avLst/>
          </a:prstGeom>
        </p:spPr>
      </p:pic>
      <p:grpSp>
        <p:nvGrpSpPr>
          <p:cNvPr id="4" name="组合 3"/>
          <p:cNvGrpSpPr/>
          <p:nvPr/>
        </p:nvGrpSpPr>
        <p:grpSpPr>
          <a:xfrm>
            <a:off x="1270" y="1270"/>
            <a:ext cx="772160" cy="6855460"/>
            <a:chOff x="2" y="2"/>
            <a:chExt cx="1216" cy="10796"/>
          </a:xfrm>
        </p:grpSpPr>
        <p:sp>
          <p:nvSpPr>
            <p:cNvPr id="1048578" name="Rectangle 5"/>
            <p:cNvSpPr>
              <a:spLocks noChangeArrowheads="1"/>
            </p:cNvSpPr>
            <p:nvPr/>
          </p:nvSpPr>
          <p:spPr bwMode="auto">
            <a:xfrm>
              <a:off x="1170" y="2"/>
              <a:ext cx="47" cy="10796"/>
            </a:xfrm>
            <a:prstGeom prst="rect">
              <a:avLst/>
            </a:prstGeom>
            <a:solidFill>
              <a:srgbClr val="B29D89"/>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29" name="组合 25"/>
            <p:cNvGrpSpPr/>
            <p:nvPr/>
          </p:nvGrpSpPr>
          <p:grpSpPr bwMode="auto">
            <a:xfrm>
              <a:off x="2" y="1067"/>
              <a:ext cx="1217" cy="65"/>
              <a:chOff x="0" y="0"/>
              <a:chExt cx="773458" cy="40626"/>
            </a:xfrm>
          </p:grpSpPr>
          <p:sp>
            <p:nvSpPr>
              <p:cNvPr id="1048579" name="Rectangle 6"/>
              <p:cNvSpPr>
                <a:spLocks noChangeArrowheads="1"/>
              </p:cNvSpPr>
              <p:nvPr/>
            </p:nvSpPr>
            <p:spPr bwMode="auto">
              <a:xfrm>
                <a:off x="0" y="6251"/>
                <a:ext cx="771895" cy="29689"/>
              </a:xfrm>
              <a:prstGeom prst="rect">
                <a:avLst/>
              </a:prstGeom>
              <a:solidFill>
                <a:srgbClr val="B29D89"/>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48580" name="Oval 7"/>
              <p:cNvSpPr>
                <a:spLocks noChangeArrowheads="1"/>
              </p:cNvSpPr>
              <p:nvPr/>
            </p:nvSpPr>
            <p:spPr bwMode="auto">
              <a:xfrm>
                <a:off x="731270" y="0"/>
                <a:ext cx="42188" cy="40626"/>
              </a:xfrm>
              <a:prstGeom prst="ellipse">
                <a:avLst/>
              </a:prstGeom>
              <a:solidFill>
                <a:srgbClr val="2E2C2C"/>
              </a:solidFill>
              <a:ln w="10" cmpd="sng">
                <a:solidFill>
                  <a:srgbClr val="2E2C2C"/>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30" name="组合 32"/>
            <p:cNvGrpSpPr/>
            <p:nvPr/>
          </p:nvGrpSpPr>
          <p:grpSpPr bwMode="auto">
            <a:xfrm>
              <a:off x="2" y="3936"/>
              <a:ext cx="1217" cy="62"/>
              <a:chOff x="0" y="0"/>
              <a:chExt cx="773458" cy="40626"/>
            </a:xfrm>
          </p:grpSpPr>
          <p:sp>
            <p:nvSpPr>
              <p:cNvPr id="1048581" name="Rectangle 8"/>
              <p:cNvSpPr>
                <a:spLocks noChangeArrowheads="1"/>
              </p:cNvSpPr>
              <p:nvPr/>
            </p:nvSpPr>
            <p:spPr bwMode="auto">
              <a:xfrm>
                <a:off x="0" y="4687"/>
                <a:ext cx="771895" cy="31251"/>
              </a:xfrm>
              <a:prstGeom prst="rect">
                <a:avLst/>
              </a:prstGeom>
              <a:solidFill>
                <a:srgbClr val="B29D89"/>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48582" name="Oval 9"/>
              <p:cNvSpPr>
                <a:spLocks noChangeArrowheads="1"/>
              </p:cNvSpPr>
              <p:nvPr/>
            </p:nvSpPr>
            <p:spPr bwMode="auto">
              <a:xfrm>
                <a:off x="731270" y="0"/>
                <a:ext cx="42188" cy="40626"/>
              </a:xfrm>
              <a:prstGeom prst="ellipse">
                <a:avLst/>
              </a:prstGeom>
              <a:solidFill>
                <a:srgbClr val="2E2C2C"/>
              </a:solidFill>
              <a:ln w="10" cmpd="sng">
                <a:solidFill>
                  <a:srgbClr val="2E2C2C"/>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31" name="组合 33"/>
            <p:cNvGrpSpPr/>
            <p:nvPr/>
          </p:nvGrpSpPr>
          <p:grpSpPr bwMode="auto">
            <a:xfrm>
              <a:off x="2" y="6804"/>
              <a:ext cx="1217" cy="60"/>
              <a:chOff x="0" y="0"/>
              <a:chExt cx="773458" cy="39064"/>
            </a:xfrm>
          </p:grpSpPr>
          <p:sp>
            <p:nvSpPr>
              <p:cNvPr id="1048583" name="Rectangle 10"/>
              <p:cNvSpPr>
                <a:spLocks noChangeArrowheads="1"/>
              </p:cNvSpPr>
              <p:nvPr/>
            </p:nvSpPr>
            <p:spPr bwMode="auto">
              <a:xfrm>
                <a:off x="0" y="4687"/>
                <a:ext cx="771895" cy="29689"/>
              </a:xfrm>
              <a:prstGeom prst="rect">
                <a:avLst/>
              </a:prstGeom>
              <a:solidFill>
                <a:srgbClr val="B29D89"/>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48584" name="Oval 11"/>
              <p:cNvSpPr>
                <a:spLocks noChangeArrowheads="1"/>
              </p:cNvSpPr>
              <p:nvPr/>
            </p:nvSpPr>
            <p:spPr bwMode="auto">
              <a:xfrm>
                <a:off x="731270" y="0"/>
                <a:ext cx="42188" cy="39064"/>
              </a:xfrm>
              <a:prstGeom prst="ellipse">
                <a:avLst/>
              </a:prstGeom>
              <a:solidFill>
                <a:srgbClr val="2E2C2C"/>
              </a:solidFill>
              <a:ln w="10" cmpd="sng">
                <a:solidFill>
                  <a:srgbClr val="2E2C2C"/>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32" name="组合 34"/>
            <p:cNvGrpSpPr/>
            <p:nvPr/>
          </p:nvGrpSpPr>
          <p:grpSpPr bwMode="auto">
            <a:xfrm>
              <a:off x="2" y="9668"/>
              <a:ext cx="1217" cy="65"/>
              <a:chOff x="0" y="0"/>
              <a:chExt cx="773458" cy="40626"/>
            </a:xfrm>
          </p:grpSpPr>
          <p:sp>
            <p:nvSpPr>
              <p:cNvPr id="1048585" name="Rectangle 12"/>
              <p:cNvSpPr>
                <a:spLocks noChangeArrowheads="1"/>
              </p:cNvSpPr>
              <p:nvPr/>
            </p:nvSpPr>
            <p:spPr bwMode="auto">
              <a:xfrm>
                <a:off x="0" y="4689"/>
                <a:ext cx="771895" cy="29689"/>
              </a:xfrm>
              <a:prstGeom prst="rect">
                <a:avLst/>
              </a:prstGeom>
              <a:solidFill>
                <a:srgbClr val="B29D89"/>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48586" name="Oval 13"/>
              <p:cNvSpPr>
                <a:spLocks noChangeArrowheads="1"/>
              </p:cNvSpPr>
              <p:nvPr/>
            </p:nvSpPr>
            <p:spPr bwMode="auto">
              <a:xfrm>
                <a:off x="731270" y="0"/>
                <a:ext cx="42188" cy="40626"/>
              </a:xfrm>
              <a:prstGeom prst="ellipse">
                <a:avLst/>
              </a:prstGeom>
              <a:solidFill>
                <a:srgbClr val="2E2C2C"/>
              </a:solidFill>
              <a:ln w="10" cmpd="sng">
                <a:solidFill>
                  <a:srgbClr val="2E2C2C"/>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grpSp>
        <p:nvGrpSpPr>
          <p:cNvPr id="7" name="组合 6"/>
          <p:cNvGrpSpPr/>
          <p:nvPr/>
        </p:nvGrpSpPr>
        <p:grpSpPr>
          <a:xfrm>
            <a:off x="886460" y="-77470"/>
            <a:ext cx="9404350" cy="1539240"/>
            <a:chOff x="1396" y="-122"/>
            <a:chExt cx="14810" cy="2424"/>
          </a:xfrm>
        </p:grpSpPr>
        <p:pic>
          <p:nvPicPr>
            <p:cNvPr id="41" name="Picture 9"/>
            <p:cNvPicPr>
              <a:picLocks noChangeAspect="1" noChangeArrowheads="1"/>
            </p:cNvPicPr>
            <p:nvPr>
              <p:custDataLst>
                <p:tags r:id="rId10"/>
              </p:custDataLst>
            </p:nvPr>
          </p:nvPicPr>
          <p:blipFill>
            <a:blip r:embed="rId13"/>
            <a:stretch>
              <a:fillRect/>
            </a:stretch>
          </p:blipFill>
          <p:spPr bwMode="auto">
            <a:xfrm rot="5400000">
              <a:off x="7864" y="-6040"/>
              <a:ext cx="2424" cy="14260"/>
            </a:xfrm>
            <a:prstGeom prst="rect">
              <a:avLst/>
            </a:prstGeom>
            <a:noFill/>
            <a:extLst>
              <a:ext uri="{909E8E84-426E-40DD-AFC4-6F175D3DCCD1}">
                <a14:hiddenFill xmlns:a14="http://schemas.microsoft.com/office/drawing/2010/main">
                  <a:solidFill>
                    <a:srgbClr val="FFFFFF"/>
                  </a:solidFill>
                </a14:hiddenFill>
              </a:ext>
            </a:extLst>
          </p:spPr>
        </p:pic>
        <p:pic>
          <p:nvPicPr>
            <p:cNvPr id="22" name="http://photo-static-api.fotomore.com/creative/vcg/400/new/VCG211363330910.jpg?uid=386&amp;timestamp=1713858747&amp;sign=fd60c2db78193773adee880542a74ecf" descr="毛笔写字古风"/>
            <p:cNvPicPr>
              <a:picLocks noChangeAspect="1"/>
            </p:cNvPicPr>
            <p:nvPr/>
          </p:nvPicPr>
          <p:blipFill>
            <a:blip r:embed="rId14"/>
            <a:stretch>
              <a:fillRect/>
            </a:stretch>
          </p:blipFill>
          <p:spPr>
            <a:xfrm>
              <a:off x="1396" y="121"/>
              <a:ext cx="1744" cy="1744"/>
            </a:xfrm>
            <a:prstGeom prst="rect">
              <a:avLst/>
            </a:prstGeom>
          </p:spPr>
        </p:pic>
      </p:grpSp>
      <p:grpSp>
        <p:nvGrpSpPr>
          <p:cNvPr id="14" name="组合 13"/>
          <p:cNvGrpSpPr/>
          <p:nvPr/>
        </p:nvGrpSpPr>
        <p:grpSpPr>
          <a:xfrm>
            <a:off x="9698355" y="789940"/>
            <a:ext cx="1736725" cy="5179060"/>
            <a:chOff x="15273" y="1365"/>
            <a:chExt cx="2735" cy="8156"/>
          </a:xfrm>
        </p:grpSpPr>
        <p:sp>
          <p:nvSpPr>
            <p:cNvPr id="6" name="矩形 5"/>
            <p:cNvSpPr/>
            <p:nvPr/>
          </p:nvSpPr>
          <p:spPr>
            <a:xfrm rot="5400000">
              <a:off x="12562" y="4075"/>
              <a:ext cx="8156" cy="2735"/>
            </a:xfrm>
            <a:prstGeom prst="rect">
              <a:avLst/>
            </a:prstGeom>
            <a:solidFill>
              <a:srgbClr val="DFD9C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Rectangle 18"/>
            <p:cNvSpPr>
              <a:spLocks noChangeArrowheads="1"/>
            </p:cNvSpPr>
            <p:nvPr/>
          </p:nvSpPr>
          <p:spPr bwMode="auto">
            <a:xfrm>
              <a:off x="15559" y="1667"/>
              <a:ext cx="2122" cy="7596"/>
            </a:xfrm>
            <a:prstGeom prst="rect">
              <a:avLst/>
            </a:prstGeom>
            <a:solidFill>
              <a:schemeClr val="bg1"/>
            </a:solidFill>
            <a:ln w="10" cmpd="sng">
              <a:solidFill>
                <a:srgbClr val="2E2C2C"/>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2" name="图片 11"/>
            <p:cNvPicPr>
              <a:picLocks noChangeAspect="1"/>
            </p:cNvPicPr>
            <p:nvPr/>
          </p:nvPicPr>
          <p:blipFill>
            <a:blip r:embed="rId15"/>
            <a:srcRect l="27230" t="18086" r="37572" b="29054"/>
            <a:stretch>
              <a:fillRect/>
            </a:stretch>
          </p:blipFill>
          <p:spPr>
            <a:xfrm rot="16200000">
              <a:off x="15914" y="7214"/>
              <a:ext cx="1660" cy="1871"/>
            </a:xfrm>
            <a:prstGeom prst="rect">
              <a:avLst/>
            </a:prstGeom>
          </p:spPr>
        </p:pic>
      </p:grpSp>
      <p:pic>
        <p:nvPicPr>
          <p:cNvPr id="9" name="图片 8" descr="图片4"/>
          <p:cNvPicPr>
            <a:picLocks noChangeAspect="1"/>
          </p:cNvPicPr>
          <p:nvPr/>
        </p:nvPicPr>
        <p:blipFill>
          <a:blip r:embed="rId16"/>
          <a:stretch>
            <a:fillRect/>
          </a:stretch>
        </p:blipFill>
        <p:spPr>
          <a:xfrm>
            <a:off x="9895840" y="981710"/>
            <a:ext cx="1200785" cy="3785870"/>
          </a:xfrm>
          <a:prstGeom prst="rect">
            <a:avLst/>
          </a:prstGeom>
        </p:spPr>
      </p:pic>
      <p:pic>
        <p:nvPicPr>
          <p:cNvPr id="100" name="图片 99"/>
          <p:cNvPicPr/>
          <p:nvPr/>
        </p:nvPicPr>
        <p:blipFill>
          <a:blip r:embed="rId17"/>
          <a:stretch>
            <a:fillRect/>
          </a:stretch>
        </p:blipFill>
        <p:spPr>
          <a:xfrm>
            <a:off x="1993900" y="470853"/>
            <a:ext cx="5913120" cy="713105"/>
          </a:xfrm>
          <a:prstGeom prst="rect">
            <a:avLst/>
          </a:prstGeom>
          <a:noFill/>
          <a:ln w="9525">
            <a:noFill/>
          </a:ln>
        </p:spPr>
      </p:pic>
      <p:grpSp>
        <p:nvGrpSpPr>
          <p:cNvPr id="13" name="组合 12"/>
          <p:cNvGrpSpPr/>
          <p:nvPr/>
        </p:nvGrpSpPr>
        <p:grpSpPr>
          <a:xfrm>
            <a:off x="1050290" y="1437640"/>
            <a:ext cx="8711565" cy="1108075"/>
            <a:chOff x="1696" y="2032"/>
            <a:chExt cx="13719" cy="1745"/>
          </a:xfrm>
        </p:grpSpPr>
        <p:pic>
          <p:nvPicPr>
            <p:cNvPr id="15" name="图片 14" descr="wBpR4Lml36"/>
            <p:cNvPicPr>
              <a:picLocks noChangeAspect="1"/>
            </p:cNvPicPr>
            <p:nvPr>
              <p:custDataLst>
                <p:tags r:id="rId7"/>
              </p:custDataLst>
            </p:nvPr>
          </p:nvPicPr>
          <p:blipFill>
            <a:blip r:embed="rId18"/>
            <a:srcRect r="59804"/>
            <a:stretch>
              <a:fillRect/>
            </a:stretch>
          </p:blipFill>
          <p:spPr>
            <a:xfrm rot="5400000">
              <a:off x="1831" y="1896"/>
              <a:ext cx="1709" cy="1980"/>
            </a:xfrm>
            <a:prstGeom prst="rect">
              <a:avLst/>
            </a:prstGeom>
          </p:spPr>
        </p:pic>
        <p:sp>
          <p:nvSpPr>
            <p:cNvPr id="16" name="文本框 15"/>
            <p:cNvSpPr txBox="1"/>
            <p:nvPr>
              <p:custDataLst>
                <p:tags r:id="rId8"/>
              </p:custDataLst>
            </p:nvPr>
          </p:nvSpPr>
          <p:spPr>
            <a:xfrm>
              <a:off x="2170" y="2247"/>
              <a:ext cx="1400" cy="1530"/>
            </a:xfrm>
            <a:prstGeom prst="rect">
              <a:avLst/>
            </a:prstGeom>
            <a:noFill/>
          </p:spPr>
          <p:txBody>
            <a:bodyPr wrap="square" rtlCol="0">
              <a:noAutofit/>
            </a:bodyPr>
            <a:lstStyle/>
            <a:p>
              <a:r>
                <a:rPr lang="zh-CN" altLang="en-US" sz="400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rPr>
                <a:t>壹</a:t>
              </a:r>
            </a:p>
          </p:txBody>
        </p:sp>
        <p:sp>
          <p:nvSpPr>
            <p:cNvPr id="18" name="文本框 17"/>
            <p:cNvSpPr txBox="1"/>
            <p:nvPr>
              <p:custDataLst>
                <p:tags r:id="rId9"/>
              </p:custDataLst>
            </p:nvPr>
          </p:nvSpPr>
          <p:spPr>
            <a:xfrm>
              <a:off x="3259" y="2411"/>
              <a:ext cx="12156" cy="919"/>
            </a:xfrm>
            <a:prstGeom prst="rect">
              <a:avLst/>
            </a:prstGeom>
            <a:noFill/>
          </p:spPr>
          <p:txBody>
            <a:bodyPr wrap="square" rtlCol="0" anchor="t">
              <a:spAutoFit/>
            </a:bodyPr>
            <a:lstStyle/>
            <a:p>
              <a:pPr algn="l"/>
              <a:r>
                <a:rPr lang="zh-CN" altLang="en-US" sz="320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晚清时期的内忧外患与救亡图存</a:t>
              </a:r>
            </a:p>
          </p:txBody>
        </p:sp>
      </p:grpSp>
      <p:grpSp>
        <p:nvGrpSpPr>
          <p:cNvPr id="19" name="组合 18"/>
          <p:cNvGrpSpPr/>
          <p:nvPr/>
        </p:nvGrpSpPr>
        <p:grpSpPr>
          <a:xfrm>
            <a:off x="1050290" y="2847975"/>
            <a:ext cx="6830060" cy="1170305"/>
            <a:chOff x="1696" y="4124"/>
            <a:chExt cx="10756" cy="1843"/>
          </a:xfrm>
        </p:grpSpPr>
        <p:pic>
          <p:nvPicPr>
            <p:cNvPr id="20" name="图片 19" descr="wBpR4Lml36"/>
            <p:cNvPicPr>
              <a:picLocks noChangeAspect="1"/>
            </p:cNvPicPr>
            <p:nvPr>
              <p:custDataLst>
                <p:tags r:id="rId4"/>
              </p:custDataLst>
            </p:nvPr>
          </p:nvPicPr>
          <p:blipFill>
            <a:blip r:embed="rId18"/>
            <a:srcRect r="59804"/>
            <a:stretch>
              <a:fillRect/>
            </a:stretch>
          </p:blipFill>
          <p:spPr>
            <a:xfrm rot="5400000">
              <a:off x="1831" y="3988"/>
              <a:ext cx="1709" cy="1980"/>
            </a:xfrm>
            <a:prstGeom prst="rect">
              <a:avLst/>
            </a:prstGeom>
          </p:spPr>
        </p:pic>
        <p:sp>
          <p:nvSpPr>
            <p:cNvPr id="25" name="文本框 24"/>
            <p:cNvSpPr txBox="1"/>
            <p:nvPr>
              <p:custDataLst>
                <p:tags r:id="rId5"/>
              </p:custDataLst>
            </p:nvPr>
          </p:nvSpPr>
          <p:spPr>
            <a:xfrm>
              <a:off x="3259" y="4473"/>
              <a:ext cx="9193" cy="919"/>
            </a:xfrm>
            <a:prstGeom prst="rect">
              <a:avLst/>
            </a:prstGeom>
            <a:noFill/>
          </p:spPr>
          <p:txBody>
            <a:bodyPr wrap="square" rtlCol="0" anchor="t">
              <a:spAutoFit/>
            </a:bodyPr>
            <a:lstStyle/>
            <a:p>
              <a:pPr algn="l"/>
              <a:r>
                <a:rPr lang="zh-CN" altLang="en-US" sz="3200">
                  <a:solidFill>
                    <a:schemeClr val="bg1"/>
                  </a:solidFill>
                  <a:effectLst/>
                  <a:latin typeface="华文新魏" panose="02010800040101010101" charset="-122"/>
                  <a:ea typeface="华文新魏" panose="02010800040101010101" charset="-122"/>
                  <a:sym typeface="+mn-ea"/>
                </a:rPr>
                <a:t>辛亥革命与中华民国的建立</a:t>
              </a:r>
            </a:p>
          </p:txBody>
        </p:sp>
        <p:sp>
          <p:nvSpPr>
            <p:cNvPr id="27" name="文本框 26"/>
            <p:cNvSpPr txBox="1"/>
            <p:nvPr>
              <p:custDataLst>
                <p:tags r:id="rId6"/>
              </p:custDataLst>
            </p:nvPr>
          </p:nvSpPr>
          <p:spPr>
            <a:xfrm>
              <a:off x="2170" y="4437"/>
              <a:ext cx="1400" cy="1530"/>
            </a:xfrm>
            <a:prstGeom prst="rect">
              <a:avLst/>
            </a:prstGeom>
            <a:noFill/>
          </p:spPr>
          <p:txBody>
            <a:bodyPr wrap="square" rtlCol="0">
              <a:noAutofit/>
            </a:bodyPr>
            <a:lstStyle/>
            <a:p>
              <a:r>
                <a:rPr lang="zh-CN" altLang="en-US" sz="400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rPr>
                <a:t>贰</a:t>
              </a:r>
            </a:p>
          </p:txBody>
        </p:sp>
      </p:grpSp>
      <p:grpSp>
        <p:nvGrpSpPr>
          <p:cNvPr id="21" name="组合 20"/>
          <p:cNvGrpSpPr/>
          <p:nvPr/>
        </p:nvGrpSpPr>
        <p:grpSpPr>
          <a:xfrm>
            <a:off x="1050290" y="4199890"/>
            <a:ext cx="8711565" cy="1167765"/>
            <a:chOff x="1696" y="6318"/>
            <a:chExt cx="13719" cy="1839"/>
          </a:xfrm>
        </p:grpSpPr>
        <p:pic>
          <p:nvPicPr>
            <p:cNvPr id="23" name="图片 22" descr="wBpR4Lml36"/>
            <p:cNvPicPr>
              <a:picLocks noChangeAspect="1"/>
            </p:cNvPicPr>
            <p:nvPr>
              <p:custDataLst>
                <p:tags r:id="rId1"/>
              </p:custDataLst>
            </p:nvPr>
          </p:nvPicPr>
          <p:blipFill>
            <a:blip r:embed="rId18"/>
            <a:srcRect r="59804"/>
            <a:stretch>
              <a:fillRect/>
            </a:stretch>
          </p:blipFill>
          <p:spPr>
            <a:xfrm rot="5400000">
              <a:off x="1831" y="6182"/>
              <a:ext cx="1709" cy="1980"/>
            </a:xfrm>
            <a:prstGeom prst="rect">
              <a:avLst/>
            </a:prstGeom>
          </p:spPr>
        </p:pic>
        <p:sp>
          <p:nvSpPr>
            <p:cNvPr id="26" name="文本框 25"/>
            <p:cNvSpPr txBox="1"/>
            <p:nvPr>
              <p:custDataLst>
                <p:tags r:id="rId2"/>
              </p:custDataLst>
            </p:nvPr>
          </p:nvSpPr>
          <p:spPr>
            <a:xfrm>
              <a:off x="3259" y="6864"/>
              <a:ext cx="12156" cy="919"/>
            </a:xfrm>
            <a:prstGeom prst="rect">
              <a:avLst/>
            </a:prstGeom>
            <a:noFill/>
          </p:spPr>
          <p:txBody>
            <a:bodyPr wrap="square" rtlCol="0" anchor="t">
              <a:spAutoFit/>
            </a:bodyPr>
            <a:lstStyle/>
            <a:p>
              <a:pPr algn="l"/>
              <a:r>
                <a:rPr lang="zh-CN" altLang="en-US" sz="3200">
                  <a:solidFill>
                    <a:schemeClr val="bg1"/>
                  </a:solidFill>
                  <a:effectLst/>
                  <a:latin typeface="华文新魏" panose="02010800040101010101" charset="-122"/>
                  <a:ea typeface="华文新魏" panose="02010800040101010101" charset="-122"/>
                  <a:sym typeface="+mn-ea"/>
                </a:rPr>
                <a:t>中国共产党的成立于新民主主义革命</a:t>
              </a:r>
            </a:p>
          </p:txBody>
        </p:sp>
        <p:sp>
          <p:nvSpPr>
            <p:cNvPr id="34" name="文本框 33"/>
            <p:cNvSpPr txBox="1"/>
            <p:nvPr>
              <p:custDataLst>
                <p:tags r:id="rId3"/>
              </p:custDataLst>
            </p:nvPr>
          </p:nvSpPr>
          <p:spPr>
            <a:xfrm>
              <a:off x="2170" y="6627"/>
              <a:ext cx="1400" cy="1530"/>
            </a:xfrm>
            <a:prstGeom prst="rect">
              <a:avLst/>
            </a:prstGeom>
            <a:noFill/>
          </p:spPr>
          <p:txBody>
            <a:bodyPr wrap="square" rtlCol="0">
              <a:noAutofit/>
            </a:bodyPr>
            <a:lstStyle/>
            <a:p>
              <a:r>
                <a:rPr lang="zh-CN" altLang="en-US" sz="400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rPr>
                <a:t>叁</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p:nvPr/>
        </p:nvPicPr>
        <p:blipFill>
          <a:blip r:embed="rId5">
            <a:clrChange>
              <a:clrFrom>
                <a:srgbClr val="FFFFFF">
                  <a:alpha val="100000"/>
                </a:srgbClr>
              </a:clrFrom>
              <a:clrTo>
                <a:srgbClr val="FFFFFF">
                  <a:alpha val="100000"/>
                  <a:alpha val="0"/>
                </a:srgbClr>
              </a:clrTo>
            </a:clrChange>
          </a:blip>
          <a:srcRect b="11790"/>
          <a:stretch>
            <a:fillRect/>
          </a:stretch>
        </p:blipFill>
        <p:spPr>
          <a:xfrm>
            <a:off x="5702300" y="2953385"/>
            <a:ext cx="6825615" cy="3904615"/>
          </a:xfrm>
          <a:prstGeom prst="rect">
            <a:avLst/>
          </a:prstGeom>
          <a:noFill/>
          <a:ln w="9525">
            <a:noFill/>
          </a:ln>
        </p:spPr>
      </p:pic>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文本框 2"/>
          <p:cNvSpPr txBox="1"/>
          <p:nvPr/>
        </p:nvSpPr>
        <p:spPr>
          <a:xfrm>
            <a:off x="399415" y="786765"/>
            <a:ext cx="11392535" cy="2675255"/>
          </a:xfrm>
          <a:prstGeom prst="rect">
            <a:avLst/>
          </a:prstGeom>
          <a:noFill/>
        </p:spPr>
        <p:txBody>
          <a:bodyPr wrap="square" rtlCol="0" anchor="t">
            <a:spAutoFit/>
          </a:bodyPr>
          <a:lstStyle/>
          <a:p>
            <a:pPr hangingPunct="0">
              <a:lnSpc>
                <a:spcPct val="12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晚清时期</a:t>
            </a:r>
            <a:r>
              <a:rPr lang="zh-CN" altLang="en-US" sz="2800">
                <a:latin typeface="华文中宋" panose="02010600040101010101" charset="-122"/>
                <a:ea typeface="华文中宋" panose="02010600040101010101" charset="-122"/>
                <a:cs typeface="华文中宋" panose="02010600040101010101" charset="-122"/>
                <a:sym typeface="+mn-ea"/>
              </a:rPr>
              <a:t>（</a:t>
            </a:r>
            <a:r>
              <a:rPr lang="en-US" altLang="zh-CN" sz="2800">
                <a:solidFill>
                  <a:srgbClr val="000000"/>
                </a:solidFill>
                <a:latin typeface="华文中宋" panose="02010600040101010101" charset="-122"/>
                <a:ea typeface="华文中宋" panose="02010600040101010101" charset="-122"/>
                <a:cs typeface="华文中宋" panose="02010600040101010101" charset="-122"/>
                <a:sym typeface="+mn-ea"/>
              </a:rPr>
              <a:t>1840</a:t>
            </a: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mn-ea"/>
              </a:rPr>
              <a:t>—</a:t>
            </a:r>
            <a:r>
              <a:rPr lang="en-US" altLang="zh-CN" sz="2800">
                <a:solidFill>
                  <a:srgbClr val="000000"/>
                </a:solidFill>
                <a:latin typeface="华文中宋" panose="02010600040101010101" charset="-122"/>
                <a:ea typeface="华文中宋" panose="02010600040101010101" charset="-122"/>
                <a:cs typeface="华文中宋" panose="02010600040101010101" charset="-122"/>
                <a:sym typeface="+mn-ea"/>
              </a:rPr>
              <a:t>1912</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mn-ea"/>
              </a:rPr>
              <a:t>年是中国近代社会的转型时期。</a:t>
            </a:r>
          </a:p>
          <a:p>
            <a:pPr hangingPunct="0">
              <a:lnSpc>
                <a:spcPct val="120000"/>
              </a:lnSpc>
            </a:pP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mn-ea"/>
              </a:rPr>
              <a:t>一方面，随着列强侵略的加剧，</a:t>
            </a: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_⨹_5_4bb21"/>
              </a:rPr>
              <a:t>中国逐步沦</a:t>
            </a: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mn-ea"/>
              </a:rPr>
              <a:t>为半殖民地半封建社会，中华民族危机日益深重；</a:t>
            </a:r>
          </a:p>
          <a:p>
            <a:pPr hangingPunct="0">
              <a:lnSpc>
                <a:spcPct val="120000"/>
              </a:lnSpc>
            </a:pP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mn-ea"/>
              </a:rPr>
              <a:t>另一方面，</a:t>
            </a: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_⨹_3_bc9e4"/>
              </a:rPr>
              <a:t>中国各</a:t>
            </a: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mn-ea"/>
              </a:rPr>
              <a:t>阶级为救亡图存、维护国家主权进行抗争和探索，</a:t>
            </a: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_⨹_1_292d0"/>
              </a:rPr>
              <a:t>中</a:t>
            </a: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mn-ea"/>
              </a:rPr>
              <a:t>华民族逐渐走向觉醒，</a:t>
            </a: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_⨹_5_58274"/>
              </a:rPr>
              <a:t>中国社会在</a:t>
            </a:r>
            <a:r>
              <a:rPr lang="zh-CN" altLang="zh-CN" sz="2800">
                <a:solidFill>
                  <a:srgbClr val="000000"/>
                </a:solidFill>
                <a:latin typeface="华文中宋" panose="02010600040101010101" charset="-122"/>
                <a:ea typeface="华文中宋" panose="02010600040101010101" charset="-122"/>
                <a:cs typeface="华文中宋" panose="02010600040101010101" charset="-122"/>
                <a:sym typeface="+mn-ea"/>
              </a:rPr>
              <a:t>屈辱中走向近代化。</a:t>
            </a:r>
          </a:p>
        </p:txBody>
      </p:sp>
      <p:sp>
        <p:nvSpPr>
          <p:cNvPr id="5" name="圆角矩形 4"/>
          <p:cNvSpPr/>
          <p:nvPr>
            <p:custDataLst>
              <p:tags r:id="rId3"/>
            </p:custDataLst>
          </p:nvPr>
        </p:nvSpPr>
        <p:spPr>
          <a:xfrm>
            <a:off x="379095" y="339090"/>
            <a:ext cx="2204720"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单元概览</a:t>
            </a:r>
          </a:p>
        </p:txBody>
      </p:sp>
      <p:sp>
        <p:nvSpPr>
          <p:cNvPr id="6" name="文本框 5"/>
          <p:cNvSpPr txBox="1"/>
          <p:nvPr/>
        </p:nvSpPr>
        <p:spPr>
          <a:xfrm>
            <a:off x="399415" y="3533775"/>
            <a:ext cx="4070350" cy="521970"/>
          </a:xfrm>
          <a:prstGeom prst="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第</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16</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讲：两次鸦片战争</a:t>
            </a:r>
          </a:p>
        </p:txBody>
      </p:sp>
      <p:sp>
        <p:nvSpPr>
          <p:cNvPr id="7" name="文本框 6"/>
          <p:cNvSpPr txBox="1"/>
          <p:nvPr/>
        </p:nvSpPr>
        <p:spPr>
          <a:xfrm>
            <a:off x="399415" y="4422775"/>
            <a:ext cx="7341870" cy="521970"/>
          </a:xfrm>
          <a:prstGeom prst="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第</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讲：国家出路的探索和列强侵华的加剧</a:t>
            </a:r>
          </a:p>
        </p:txBody>
      </p:sp>
      <p:sp>
        <p:nvSpPr>
          <p:cNvPr id="8" name="文本框 7"/>
          <p:cNvSpPr txBox="1"/>
          <p:nvPr/>
        </p:nvSpPr>
        <p:spPr>
          <a:xfrm>
            <a:off x="399415" y="5311775"/>
            <a:ext cx="5302885" cy="521970"/>
          </a:xfrm>
          <a:prstGeom prst="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第</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18</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讲：挽救民族危亡的斗争</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P spid="8" grpId="0" bldLvl="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2"/>
            </p:custDataLst>
          </p:nvPr>
        </p:nvSpPr>
        <p:spPr>
          <a:xfrm>
            <a:off x="379095" y="339090"/>
            <a:ext cx="6880860" cy="480695"/>
          </a:xfrm>
          <a:prstGeom prst="roundRect">
            <a:avLst/>
          </a:prstGeom>
          <a:solidFill>
            <a:srgbClr val="0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阶段特征：晚清时期</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1840</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1912</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年）</a:t>
            </a:r>
          </a:p>
        </p:txBody>
      </p:sp>
      <p:graphicFrame>
        <p:nvGraphicFramePr>
          <p:cNvPr id="2" name="表格 1"/>
          <p:cNvGraphicFramePr/>
          <p:nvPr>
            <p:custDataLst>
              <p:tags r:id="rId3"/>
            </p:custDataLst>
          </p:nvPr>
        </p:nvGraphicFramePr>
        <p:xfrm>
          <a:off x="379095" y="894080"/>
          <a:ext cx="11461750" cy="5545455"/>
        </p:xfrm>
        <a:graphic>
          <a:graphicData uri="http://schemas.openxmlformats.org/drawingml/2006/table">
            <a:tbl>
              <a:tblPr firstRow="1" bandRow="1">
                <a:tableStyleId>{5C22544A-7EE6-4342-B048-85BDC9FD1C3A}</a:tableStyleId>
              </a:tblPr>
              <a:tblGrid>
                <a:gridCol w="11461750"/>
              </a:tblGrid>
              <a:tr h="3370580">
                <a:tc>
                  <a:txBody>
                    <a:bodyPr/>
                    <a:lstStyle/>
                    <a:p>
                      <a:pPr>
                        <a:buNone/>
                      </a:pPr>
                      <a:r>
                        <a:rPr lang="zh-CN" altLang="en-US" sz="2800">
                          <a:solidFill>
                            <a:srgbClr val="C00000"/>
                          </a:solidFill>
                          <a:latin typeface="华文中宋" panose="02010600040101010101" charset="-122"/>
                          <a:ea typeface="华文中宋" panose="02010600040101010101" charset="-122"/>
                        </a:rPr>
                        <a:t>政治上：</a:t>
                      </a:r>
                    </a:p>
                    <a:p>
                      <a:pPr>
                        <a:buNone/>
                      </a:pPr>
                      <a:endParaRPr lang="zh-CN" altLang="en-US"/>
                    </a:p>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74875">
                <a:tc>
                  <a:txBody>
                    <a:bodyPr/>
                    <a:lstStyle/>
                    <a:p>
                      <a:pPr>
                        <a:buNone/>
                      </a:pPr>
                      <a:r>
                        <a:rPr lang="zh-CN" altLang="en-US" sz="2800" b="1">
                          <a:solidFill>
                            <a:srgbClr val="C00000"/>
                          </a:solidFill>
                          <a:latin typeface="华文中宋" panose="02010600040101010101" charset="-122"/>
                          <a:ea typeface="华文中宋" panose="02010600040101010101" charset="-122"/>
                        </a:rPr>
                        <a:t>经济上：</a:t>
                      </a:r>
                    </a:p>
                    <a:p>
                      <a:pPr>
                        <a:buNone/>
                      </a:pP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6" name="矩形 4"/>
          <p:cNvSpPr/>
          <p:nvPr>
            <p:custDataLst>
              <p:tags r:id="rId4"/>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buNone/>
            </a:pPr>
            <a:endParaRPr lang="zh-CN" altLang="en-US" b="1">
              <a:solidFill>
                <a:srgbClr val="C00000"/>
              </a:solidFill>
              <a:latin typeface="华文中宋" panose="02010600040101010101" charset="-122"/>
              <a:ea typeface="华文中宋" panose="02010600040101010101" charset="-122"/>
            </a:endParaRPr>
          </a:p>
          <a:p>
            <a:pPr>
              <a:buNone/>
            </a:pPr>
            <a:endParaRPr lang="zh-CN" altLang="en-US" b="1">
              <a:solidFill>
                <a:srgbClr val="C00000"/>
              </a:solidFill>
              <a:latin typeface="华文中宋" panose="02010600040101010101" charset="-122"/>
              <a:ea typeface="华文中宋" panose="02010600040101010101" charset="-122"/>
            </a:endParaRPr>
          </a:p>
          <a:p>
            <a:pPr>
              <a:buNone/>
            </a:pPr>
            <a:endParaRPr lang="zh-CN" altLang="en-US" b="1">
              <a:solidFill>
                <a:srgbClr val="C00000"/>
              </a:solidFill>
              <a:latin typeface="华文中宋" panose="02010600040101010101" charset="-122"/>
              <a:ea typeface="华文中宋" panose="02010600040101010101" charset="-122"/>
            </a:endParaRPr>
          </a:p>
          <a:p>
            <a:pPr algn="ctr" eaLnBrk="0" hangingPunct="0"/>
            <a:endParaRPr lang="zh-CN" altLang="en-US" b="1">
              <a:solidFill>
                <a:srgbClr val="C00000"/>
              </a:solidFill>
              <a:latin typeface="华文中宋" panose="02010600040101010101" charset="-122"/>
              <a:ea typeface="华文中宋" panose="02010600040101010101" charset="-122"/>
            </a:endParaRPr>
          </a:p>
        </p:txBody>
      </p:sp>
      <p:sp>
        <p:nvSpPr>
          <p:cNvPr id="7" name="文本框 6"/>
          <p:cNvSpPr txBox="1"/>
          <p:nvPr/>
        </p:nvSpPr>
        <p:spPr>
          <a:xfrm>
            <a:off x="379095" y="1390015"/>
            <a:ext cx="11563350" cy="2934335"/>
          </a:xfrm>
          <a:prstGeom prst="rect">
            <a:avLst/>
          </a:prstGeom>
          <a:noFill/>
        </p:spPr>
        <p:txBody>
          <a:bodyPr wrap="square" rtlCol="0" anchor="t">
            <a:spAutoFit/>
          </a:bodyPr>
          <a:lstStyle/>
          <a:p>
            <a:pPr algn="l" eaLnBrk="1" fontAlgn="ctr" latinLnBrk="0" hangingPunct="0">
              <a:lnSpc>
                <a:spcPct val="110000"/>
              </a:lnSpc>
            </a:pP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1</a:t>
            </a:r>
            <a:r>
              <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西方列强发动一系列侵华战争，清政府被迫签订一系列不平等条约，中国的主权遭到破坏，</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_⨹_3_5e124_⨹_3_7a4a2_⨹_3_f5a20"/>
              </a:rPr>
              <a:t>半殖民</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地半封建化程度不断加深；</a:t>
            </a:r>
          </a:p>
          <a:p>
            <a:pPr algn="l" eaLnBrk="1" fontAlgn="ctr" latinLnBrk="0" hangingPunct="0">
              <a:lnSpc>
                <a:spcPct val="110000"/>
              </a:lnSpc>
            </a:pP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2</a:t>
            </a:r>
            <a:r>
              <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_⨹_15_b2720_⨹_15_e7037_⨹_15_ef54b"/>
              </a:rPr>
              <a:t>中国社会各阶级为救亡图存先后发</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_⨹_27_bf2fa_⨹_27_6ff42_⨹_27_925e5"/>
              </a:rPr>
              <a:t>起了太平天国运动、戊戌变法、义和团运动、辛亥革命等一系</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列斗争，中华民族在斗争探索中不断觉醒；</a:t>
            </a:r>
          </a:p>
          <a:p>
            <a:pPr algn="l" eaLnBrk="1" fontAlgn="ctr" latinLnBrk="0" hangingPunct="0">
              <a:lnSpc>
                <a:spcPct val="110000"/>
              </a:lnSpc>
            </a:pPr>
            <a:r>
              <a:rPr lang="en-US" altLang="zh-CN" sz="2800" dirty="0">
                <a:solidFill>
                  <a:schemeClr val="tx1"/>
                </a:solidFill>
                <a:latin typeface="华文中宋" panose="02010600040101010101" charset="-122"/>
                <a:ea typeface="华文中宋" panose="02010600040101010101" charset="-122"/>
                <a:cs typeface="华文中宋" panose="02010600040101010101" charset="-122"/>
                <a:sym typeface="+mn-ea"/>
              </a:rPr>
              <a:t>3</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、清政府由闭关锁国到被迫开放,宗藩体制走向近代外交;</a:t>
            </a:r>
          </a:p>
          <a:p>
            <a:pPr algn="l" eaLnBrk="1" fontAlgn="ctr" latinLnBrk="0" hangingPunct="0">
              <a:lnSpc>
                <a:spcPct val="110000"/>
              </a:lnSpc>
            </a:pPr>
            <a:r>
              <a:rPr lang="en-US" altLang="zh-CN" sz="2800" dirty="0">
                <a:solidFill>
                  <a:schemeClr val="tx1"/>
                </a:solidFill>
                <a:latin typeface="华文中宋" panose="02010600040101010101" charset="-122"/>
                <a:ea typeface="华文中宋" panose="02010600040101010101" charset="-122"/>
                <a:cs typeface="华文中宋" panose="02010600040101010101" charset="-122"/>
                <a:sym typeface="+mn-ea"/>
              </a:rPr>
              <a:t>4</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、中央逐渐式微,地方势力逐步崛起。</a:t>
            </a:r>
            <a:endPar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379095" y="4739005"/>
            <a:ext cx="11461750" cy="1814830"/>
          </a:xfrm>
          <a:prstGeom prst="rect">
            <a:avLst/>
          </a:prstGeom>
          <a:noFill/>
        </p:spPr>
        <p:txBody>
          <a:bodyPr wrap="square" rtlCol="0" anchor="t">
            <a:spAutoFit/>
          </a:bodyPr>
          <a:lstStyle/>
          <a:p>
            <a:pPr algn="l" defTabSz="678180" eaLnBrk="0" fontAlgn="auto" latinLnBrk="1" hangingPunct="0">
              <a:lnSpc>
                <a:spcPct val="10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zh-CN" altLang="zh-CN" sz="2800" dirty="0">
                <a:solidFill>
                  <a:srgbClr val="000000"/>
                </a:solidFill>
                <a:effectLst/>
                <a:latin typeface="华文中宋" panose="02010600040101010101" charset="-122"/>
                <a:ea typeface="华文中宋" panose="02010600040101010101" charset="-122"/>
                <a:sym typeface="+mn-ea"/>
              </a:rPr>
              <a:t>随着列强侵略，中国的经济结构发生变动，</a:t>
            </a:r>
            <a:r>
              <a:rPr 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自然经济开始解体，</a:t>
            </a:r>
            <a:r>
              <a:rPr 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中国被纳入资本主义世界市场；</a:t>
            </a:r>
            <a:endParaRPr 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defTabSz="678180" eaLnBrk="0" fontAlgn="auto" latinLnBrk="1" hangingPunct="0">
              <a:lnSpc>
                <a:spcPct val="10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洋务企业的创办标志着中国近代化的起步</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a:t>
            </a:r>
          </a:p>
          <a:p>
            <a:pPr algn="l" defTabSz="678180" eaLnBrk="0" fontAlgn="auto" latinLnBrk="1" hangingPunct="0">
              <a:lnSpc>
                <a:spcPct val="10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中国民族资本主义产生并获得</a:t>
            </a:r>
            <a:r>
              <a:rPr 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初步发展。</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2"/>
            </p:custDataLst>
          </p:nvPr>
        </p:nvSpPr>
        <p:spPr>
          <a:xfrm>
            <a:off x="379095" y="339090"/>
            <a:ext cx="6880860" cy="480695"/>
          </a:xfrm>
          <a:prstGeom prst="roundRect">
            <a:avLst/>
          </a:prstGeom>
          <a:solidFill>
            <a:srgbClr val="0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阶段特征：晚清时期</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1840</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1912</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年）</a:t>
            </a:r>
          </a:p>
        </p:txBody>
      </p:sp>
      <p:graphicFrame>
        <p:nvGraphicFramePr>
          <p:cNvPr id="2" name="表格 1"/>
          <p:cNvGraphicFramePr/>
          <p:nvPr>
            <p:custDataLst>
              <p:tags r:id="rId3"/>
            </p:custDataLst>
          </p:nvPr>
        </p:nvGraphicFramePr>
        <p:xfrm>
          <a:off x="379095" y="894080"/>
          <a:ext cx="11461750" cy="4389755"/>
        </p:xfrm>
        <a:graphic>
          <a:graphicData uri="http://schemas.openxmlformats.org/drawingml/2006/table">
            <a:tbl>
              <a:tblPr firstRow="1" bandRow="1">
                <a:tableStyleId>{5C22544A-7EE6-4342-B048-85BDC9FD1C3A}</a:tableStyleId>
              </a:tblPr>
              <a:tblGrid>
                <a:gridCol w="11461750"/>
              </a:tblGrid>
              <a:tr h="2760980">
                <a:tc>
                  <a:txBody>
                    <a:bodyPr/>
                    <a:lstStyle/>
                    <a:p>
                      <a:pPr>
                        <a:buNone/>
                      </a:pPr>
                      <a:r>
                        <a:rPr lang="zh-CN" altLang="en-US" sz="2800">
                          <a:solidFill>
                            <a:srgbClr val="C00000"/>
                          </a:solidFill>
                          <a:latin typeface="华文中宋" panose="02010600040101010101" charset="-122"/>
                          <a:ea typeface="华文中宋" panose="02010600040101010101" charset="-122"/>
                        </a:rPr>
                        <a:t>思想文化上：</a:t>
                      </a:r>
                    </a:p>
                    <a:p>
                      <a:pPr>
                        <a:buNone/>
                      </a:pPr>
                      <a:endParaRPr lang="zh-CN" altLang="en-US"/>
                    </a:p>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628775">
                <a:tc>
                  <a:txBody>
                    <a:bodyPr/>
                    <a:lstStyle/>
                    <a:p>
                      <a:pPr>
                        <a:buNone/>
                      </a:pPr>
                      <a:r>
                        <a:rPr lang="zh-CN" altLang="en-US" sz="2800" b="1">
                          <a:solidFill>
                            <a:srgbClr val="C00000"/>
                          </a:solidFill>
                          <a:latin typeface="华文中宋" panose="02010600040101010101" charset="-122"/>
                          <a:ea typeface="华文中宋" panose="02010600040101010101" charset="-122"/>
                        </a:rPr>
                        <a:t>社会生活上：</a:t>
                      </a:r>
                    </a:p>
                    <a:p>
                      <a:pPr>
                        <a:buNone/>
                      </a:pP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6" name="矩形 4"/>
          <p:cNvSpPr/>
          <p:nvPr>
            <p:custDataLst>
              <p:tags r:id="rId4"/>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buNone/>
            </a:pPr>
            <a:endParaRPr lang="zh-CN" altLang="en-US" b="1">
              <a:solidFill>
                <a:srgbClr val="C00000"/>
              </a:solidFill>
              <a:latin typeface="华文中宋" panose="02010600040101010101" charset="-122"/>
              <a:ea typeface="华文中宋" panose="02010600040101010101" charset="-122"/>
            </a:endParaRPr>
          </a:p>
          <a:p>
            <a:pPr>
              <a:buNone/>
            </a:pPr>
            <a:endParaRPr lang="zh-CN" altLang="en-US" b="1">
              <a:solidFill>
                <a:srgbClr val="C00000"/>
              </a:solidFill>
              <a:latin typeface="华文中宋" panose="02010600040101010101" charset="-122"/>
              <a:ea typeface="华文中宋" panose="02010600040101010101" charset="-122"/>
            </a:endParaRPr>
          </a:p>
          <a:p>
            <a:pPr algn="ctr" eaLnBrk="0" hangingPunct="0"/>
            <a:endParaRPr lang="zh-CN" altLang="en-US" b="1">
              <a:solidFill>
                <a:srgbClr val="C00000"/>
              </a:solidFill>
              <a:latin typeface="华文中宋" panose="02010600040101010101" charset="-122"/>
              <a:ea typeface="华文中宋" panose="02010600040101010101" charset="-122"/>
            </a:endParaRPr>
          </a:p>
        </p:txBody>
      </p:sp>
      <p:sp>
        <p:nvSpPr>
          <p:cNvPr id="4" name="文本框 3"/>
          <p:cNvSpPr txBox="1"/>
          <p:nvPr/>
        </p:nvSpPr>
        <p:spPr>
          <a:xfrm>
            <a:off x="257810" y="1410335"/>
            <a:ext cx="11462385" cy="2158365"/>
          </a:xfrm>
          <a:prstGeom prst="rect">
            <a:avLst/>
          </a:prstGeom>
          <a:noFill/>
        </p:spPr>
        <p:txBody>
          <a:bodyPr wrap="square" rtlCol="0" anchor="t">
            <a:spAutoFit/>
          </a:bodyPr>
          <a:lstStyle/>
          <a:p>
            <a:pPr algn="l" fontAlgn="ctr" latinLnBrk="1" hangingPunct="0">
              <a:lnSpc>
                <a:spcPct val="120000"/>
              </a:lnSpc>
            </a:pPr>
            <a:r>
              <a:rPr lang="en-US" altLang="zh-CN" sz="2800">
                <a:latin typeface="华文中宋" panose="02010600040101010101" charset="-122"/>
                <a:ea typeface="华文中宋" panose="02010600040101010101" charset="-122"/>
                <a:cs typeface="华文中宋" panose="02010600040101010101" charset="-122"/>
                <a:sym typeface="+mn-ea"/>
              </a:rPr>
              <a:t>1</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“天朝上国”的思想受到冲击，向西方学习成为救亡图存的主流；</a:t>
            </a:r>
            <a:endParaRPr lang="zh-CN" sz="2800">
              <a:solidFill>
                <a:schemeClr val="tx1"/>
              </a:solidFill>
              <a:latin typeface="华文中宋" panose="02010600040101010101" charset="-122"/>
              <a:ea typeface="华文中宋" panose="02010600040101010101" charset="-122"/>
              <a:cs typeface="华文中宋" panose="02010600040101010101" charset="-122"/>
            </a:endParaRPr>
          </a:p>
          <a:p>
            <a:pPr algn="l" fontAlgn="ctr" latinLnBrk="1" hangingPunct="0">
              <a:lnSpc>
                <a:spcPct val="12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向西方的学习从“器物”深入到“制度”，</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从</a:t>
            </a: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师夷之长技以制夷</a:t>
            </a: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中体西用</a:t>
            </a: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_⨹_4_f7052_⨹_4_60f51_⨹_4_e290e"/>
              </a:rPr>
              <a:t>到维新思</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想，推动着中国人思想的启蒙和民族的觉醒；</a:t>
            </a:r>
          </a:p>
          <a:p>
            <a:pPr algn="l" fontAlgn="ctr" latinLnBrk="1" hangingPunct="0">
              <a:lnSpc>
                <a:spcPct val="120000"/>
              </a:lnSpc>
            </a:pP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3</a:t>
            </a:r>
            <a:r>
              <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_⨹_7_07b1d_⨹_7_83f66_⨹_7_8e06b"/>
              </a:rPr>
              <a:t>近代教育兴起发</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展，推动中国社会进步。</a:t>
            </a:r>
          </a:p>
        </p:txBody>
      </p:sp>
      <p:sp>
        <p:nvSpPr>
          <p:cNvPr id="9" name="文本框 8"/>
          <p:cNvSpPr txBox="1"/>
          <p:nvPr/>
        </p:nvSpPr>
        <p:spPr>
          <a:xfrm>
            <a:off x="380365" y="4159250"/>
            <a:ext cx="11162030" cy="953135"/>
          </a:xfrm>
          <a:prstGeom prst="rect">
            <a:avLst/>
          </a:prstGeom>
          <a:noFill/>
        </p:spPr>
        <p:txBody>
          <a:bodyPr wrap="square" rtlCol="0" anchor="t">
            <a:spAutoFit/>
          </a:bodyPr>
          <a:lstStyle/>
          <a:p>
            <a:pPr algn="l" fontAlgn="auto">
              <a:lnSpc>
                <a:spcPct val="100000"/>
              </a:lnSpc>
            </a:pPr>
            <a:r>
              <a:rPr lang="zh-CN" altLang="en-US" sz="2800" dirty="0">
                <a:solidFill>
                  <a:schemeClr val="tx1"/>
                </a:solidFill>
                <a:latin typeface="华文中宋" panose="02010600040101010101" charset="-122"/>
                <a:ea typeface="华文中宋" panose="02010600040101010101" charset="-122"/>
                <a:cs typeface="仿宋" panose="02010609060101010101" charset="-122"/>
                <a:sym typeface="微软雅黑" panose="020B0503020204020204" charset="-122"/>
              </a:rPr>
              <a:t>西方生活方式传入并与中国社会生活碰撞交融，传统生活方式和社会礼仪受到冲击，一定程度上推动了中国的近代化</a:t>
            </a:r>
            <a:r>
              <a:rPr lang="zh-CN" altLang="en-US" sz="2800">
                <a:solidFill>
                  <a:schemeClr val="tx1"/>
                </a:solidFill>
                <a:latin typeface="华文中宋" panose="02010600040101010101" charset="-122"/>
                <a:ea typeface="华文中宋" panose="02010600040101010101" charset="-122"/>
                <a:cs typeface="Times New Roman" panose="02020603050405020304" pitchFamily="34" charset="-120"/>
                <a:sym typeface="微软雅黑" panose="020B0503020204020204" charset="-122"/>
              </a:rPr>
              <a:t>。</a:t>
            </a:r>
          </a:p>
        </p:txBody>
      </p:sp>
      <p:sp>
        <p:nvSpPr>
          <p:cNvPr id="10" name="文本框 9"/>
          <p:cNvSpPr txBox="1"/>
          <p:nvPr/>
        </p:nvSpPr>
        <p:spPr>
          <a:xfrm>
            <a:off x="380365" y="5459730"/>
            <a:ext cx="11461115" cy="953135"/>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l" defTabSz="678180" eaLnBrk="0" fontAlgn="auto" latinLnBrk="1" hangingPunct="0">
              <a:lnSpc>
                <a:spcPct val="100000"/>
              </a:lnSpc>
            </a:pPr>
            <a:r>
              <a:rPr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仿宋" panose="02010609060101010101" charset="-122"/>
                <a:sym typeface="+mn-ea"/>
              </a:rPr>
              <a:t>晚清是中国逐步沦为半殖民地半封建社会，中国人民进行抗争和探索救国之路的时期，逐渐由旧民主主义革命过渡到新民主主义革命</a:t>
            </a:r>
            <a:endPar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仿宋"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mt="80000"/>
          </a:blip>
          <a:stretch>
            <a:fillRect/>
          </a:stretch>
        </a:blipFill>
        <a:effectLst/>
      </p:bgPr>
    </p:bg>
    <p:spTree>
      <p:nvGrpSpPr>
        <p:cNvPr id="1" name=""/>
        <p:cNvGrpSpPr/>
        <p:nvPr/>
      </p:nvGrpSpPr>
      <p:grpSpPr>
        <a:xfrm>
          <a:off x="0" y="0"/>
          <a:ext cx="0" cy="0"/>
          <a:chOff x="0" y="0"/>
          <a:chExt cx="0" cy="0"/>
        </a:xfrm>
      </p:grpSpPr>
      <p:sp>
        <p:nvSpPr>
          <p:cNvPr id="35" name="矩形 34"/>
          <p:cNvSpPr/>
          <p:nvPr/>
        </p:nvSpPr>
        <p:spPr>
          <a:xfrm>
            <a:off x="-635" y="0"/>
            <a:ext cx="12192635" cy="6858000"/>
          </a:xfrm>
          <a:prstGeom prst="rect">
            <a:avLst/>
          </a:prstGeom>
          <a:gradFill rotWithShape="1">
            <a:gsLst>
              <a:gs pos="0">
                <a:srgbClr val="E1E1DF">
                  <a:alpha val="16000"/>
                </a:srgbClr>
              </a:gs>
              <a:gs pos="78000">
                <a:srgbClr val="BEBEBB">
                  <a:alpha val="68000"/>
                </a:srgbClr>
              </a:gs>
              <a:gs pos="99000">
                <a:srgbClr val="9A9B96">
                  <a:alpha val="54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8111"/>
          <p:cNvSpPr/>
          <p:nvPr/>
        </p:nvSpPr>
        <p:spPr bwMode="auto">
          <a:xfrm>
            <a:off x="6285865" y="1180465"/>
            <a:ext cx="4058920" cy="1089660"/>
          </a:xfrm>
          <a:custGeom>
            <a:avLst/>
            <a:gdLst>
              <a:gd name="T0" fmla="*/ 1897 w 3772"/>
              <a:gd name="T1" fmla="*/ 1339 h 1451"/>
              <a:gd name="T2" fmla="*/ 2254 w 3772"/>
              <a:gd name="T3" fmla="*/ 1348 h 1451"/>
              <a:gd name="T4" fmla="*/ 2377 w 3772"/>
              <a:gd name="T5" fmla="*/ 1303 h 1451"/>
              <a:gd name="T6" fmla="*/ 2305 w 3772"/>
              <a:gd name="T7" fmla="*/ 1260 h 1451"/>
              <a:gd name="T8" fmla="*/ 2670 w 3772"/>
              <a:gd name="T9" fmla="*/ 1272 h 1451"/>
              <a:gd name="T10" fmla="*/ 3306 w 3772"/>
              <a:gd name="T11" fmla="*/ 1283 h 1451"/>
              <a:gd name="T12" fmla="*/ 3051 w 3772"/>
              <a:gd name="T13" fmla="*/ 1313 h 1451"/>
              <a:gd name="T14" fmla="*/ 3237 w 3772"/>
              <a:gd name="T15" fmla="*/ 1351 h 1451"/>
              <a:gd name="T16" fmla="*/ 3352 w 3772"/>
              <a:gd name="T17" fmla="*/ 1271 h 1451"/>
              <a:gd name="T18" fmla="*/ 3255 w 3772"/>
              <a:gd name="T19" fmla="*/ 1223 h 1451"/>
              <a:gd name="T20" fmla="*/ 3472 w 3772"/>
              <a:gd name="T21" fmla="*/ 1221 h 1451"/>
              <a:gd name="T22" fmla="*/ 3400 w 3772"/>
              <a:gd name="T23" fmla="*/ 1186 h 1451"/>
              <a:gd name="T24" fmla="*/ 3366 w 3772"/>
              <a:gd name="T25" fmla="*/ 1165 h 1451"/>
              <a:gd name="T26" fmla="*/ 3270 w 3772"/>
              <a:gd name="T27" fmla="*/ 1116 h 1451"/>
              <a:gd name="T28" fmla="*/ 3314 w 3772"/>
              <a:gd name="T29" fmla="*/ 1057 h 1451"/>
              <a:gd name="T30" fmla="*/ 3200 w 3772"/>
              <a:gd name="T31" fmla="*/ 1018 h 1451"/>
              <a:gd name="T32" fmla="*/ 3143 w 3772"/>
              <a:gd name="T33" fmla="*/ 1007 h 1451"/>
              <a:gd name="T34" fmla="*/ 3183 w 3772"/>
              <a:gd name="T35" fmla="*/ 985 h 1451"/>
              <a:gd name="T36" fmla="*/ 3091 w 3772"/>
              <a:gd name="T37" fmla="*/ 928 h 1451"/>
              <a:gd name="T38" fmla="*/ 3174 w 3772"/>
              <a:gd name="T39" fmla="*/ 880 h 1451"/>
              <a:gd name="T40" fmla="*/ 2959 w 3772"/>
              <a:gd name="T41" fmla="*/ 813 h 1451"/>
              <a:gd name="T42" fmla="*/ 3087 w 3772"/>
              <a:gd name="T43" fmla="*/ 762 h 1451"/>
              <a:gd name="T44" fmla="*/ 3186 w 3772"/>
              <a:gd name="T45" fmla="*/ 705 h 1451"/>
              <a:gd name="T46" fmla="*/ 3377 w 3772"/>
              <a:gd name="T47" fmla="*/ 672 h 1451"/>
              <a:gd name="T48" fmla="*/ 3091 w 3772"/>
              <a:gd name="T49" fmla="*/ 609 h 1451"/>
              <a:gd name="T50" fmla="*/ 3203 w 3772"/>
              <a:gd name="T51" fmla="*/ 565 h 1451"/>
              <a:gd name="T52" fmla="*/ 3114 w 3772"/>
              <a:gd name="T53" fmla="*/ 513 h 1451"/>
              <a:gd name="T54" fmla="*/ 3036 w 3772"/>
              <a:gd name="T55" fmla="*/ 398 h 1451"/>
              <a:gd name="T56" fmla="*/ 3303 w 3772"/>
              <a:gd name="T57" fmla="*/ 335 h 1451"/>
              <a:gd name="T58" fmla="*/ 2326 w 3772"/>
              <a:gd name="T59" fmla="*/ 246 h 1451"/>
              <a:gd name="T60" fmla="*/ 1636 w 3772"/>
              <a:gd name="T61" fmla="*/ 239 h 1451"/>
              <a:gd name="T62" fmla="*/ 1683 w 3772"/>
              <a:gd name="T63" fmla="*/ 184 h 1451"/>
              <a:gd name="T64" fmla="*/ 1444 w 3772"/>
              <a:gd name="T65" fmla="*/ 171 h 1451"/>
              <a:gd name="T66" fmla="*/ 1598 w 3772"/>
              <a:gd name="T67" fmla="*/ 150 h 1451"/>
              <a:gd name="T68" fmla="*/ 1532 w 3772"/>
              <a:gd name="T69" fmla="*/ 115 h 1451"/>
              <a:gd name="T70" fmla="*/ 1431 w 3772"/>
              <a:gd name="T71" fmla="*/ 129 h 1451"/>
              <a:gd name="T72" fmla="*/ 1433 w 3772"/>
              <a:gd name="T73" fmla="*/ 92 h 1451"/>
              <a:gd name="T74" fmla="*/ 1129 w 3772"/>
              <a:gd name="T75" fmla="*/ 114 h 1451"/>
              <a:gd name="T76" fmla="*/ 1313 w 3772"/>
              <a:gd name="T77" fmla="*/ 75 h 1451"/>
              <a:gd name="T78" fmla="*/ 1510 w 3772"/>
              <a:gd name="T79" fmla="*/ 1 h 1451"/>
              <a:gd name="T80" fmla="*/ 1184 w 3772"/>
              <a:gd name="T81" fmla="*/ 93 h 1451"/>
              <a:gd name="T82" fmla="*/ 842 w 3772"/>
              <a:gd name="T83" fmla="*/ 83 h 1451"/>
              <a:gd name="T84" fmla="*/ 788 w 3772"/>
              <a:gd name="T85" fmla="*/ 127 h 1451"/>
              <a:gd name="T86" fmla="*/ 791 w 3772"/>
              <a:gd name="T87" fmla="*/ 173 h 1451"/>
              <a:gd name="T88" fmla="*/ 625 w 3772"/>
              <a:gd name="T89" fmla="*/ 228 h 1451"/>
              <a:gd name="T90" fmla="*/ 490 w 3772"/>
              <a:gd name="T91" fmla="*/ 241 h 1451"/>
              <a:gd name="T92" fmla="*/ 298 w 3772"/>
              <a:gd name="T93" fmla="*/ 324 h 1451"/>
              <a:gd name="T94" fmla="*/ 293 w 3772"/>
              <a:gd name="T95" fmla="*/ 380 h 1451"/>
              <a:gd name="T96" fmla="*/ 192 w 3772"/>
              <a:gd name="T97" fmla="*/ 461 h 1451"/>
              <a:gd name="T98" fmla="*/ 222 w 3772"/>
              <a:gd name="T99" fmla="*/ 509 h 1451"/>
              <a:gd name="T100" fmla="*/ 139 w 3772"/>
              <a:gd name="T101" fmla="*/ 815 h 1451"/>
              <a:gd name="T102" fmla="*/ 141 w 3772"/>
              <a:gd name="T103" fmla="*/ 919 h 1451"/>
              <a:gd name="T104" fmla="*/ 204 w 3772"/>
              <a:gd name="T105" fmla="*/ 1052 h 1451"/>
              <a:gd name="T106" fmla="*/ 308 w 3772"/>
              <a:gd name="T107" fmla="*/ 1133 h 1451"/>
              <a:gd name="T108" fmla="*/ 389 w 3772"/>
              <a:gd name="T109" fmla="*/ 1160 h 1451"/>
              <a:gd name="T110" fmla="*/ 386 w 3772"/>
              <a:gd name="T111" fmla="*/ 1238 h 1451"/>
              <a:gd name="T112" fmla="*/ 918 w 3772"/>
              <a:gd name="T113" fmla="*/ 1373 h 1451"/>
              <a:gd name="T114" fmla="*/ 956 w 3772"/>
              <a:gd name="T115" fmla="*/ 1335 h 1451"/>
              <a:gd name="T116" fmla="*/ 1199 w 3772"/>
              <a:gd name="T117" fmla="*/ 1351 h 1451"/>
              <a:gd name="T118" fmla="*/ 1354 w 3772"/>
              <a:gd name="T119" fmla="*/ 1333 h 1451"/>
              <a:gd name="T120" fmla="*/ 1290 w 3772"/>
              <a:gd name="T121" fmla="*/ 1354 h 1451"/>
              <a:gd name="T122" fmla="*/ 1533 w 3772"/>
              <a:gd name="T123" fmla="*/ 1379 h 1451"/>
              <a:gd name="T124" fmla="*/ 1661 w 3772"/>
              <a:gd name="T125" fmla="*/ 1383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2" h="1451">
                <a:moveTo>
                  <a:pt x="1883" y="1394"/>
                </a:moveTo>
                <a:cubicBezTo>
                  <a:pt x="1910" y="1393"/>
                  <a:pt x="1928" y="1390"/>
                  <a:pt x="1922" y="1389"/>
                </a:cubicBezTo>
                <a:cubicBezTo>
                  <a:pt x="1913" y="1387"/>
                  <a:pt x="1913" y="1387"/>
                  <a:pt x="1921" y="1386"/>
                </a:cubicBezTo>
                <a:cubicBezTo>
                  <a:pt x="1927" y="1386"/>
                  <a:pt x="1928" y="1385"/>
                  <a:pt x="1925" y="1382"/>
                </a:cubicBezTo>
                <a:cubicBezTo>
                  <a:pt x="1922" y="1380"/>
                  <a:pt x="1927" y="1379"/>
                  <a:pt x="1944" y="1378"/>
                </a:cubicBezTo>
                <a:cubicBezTo>
                  <a:pt x="2003" y="1376"/>
                  <a:pt x="2075" y="1370"/>
                  <a:pt x="2068" y="1368"/>
                </a:cubicBezTo>
                <a:cubicBezTo>
                  <a:pt x="2063" y="1367"/>
                  <a:pt x="2045" y="1368"/>
                  <a:pt x="2028" y="1369"/>
                </a:cubicBezTo>
                <a:cubicBezTo>
                  <a:pt x="1992" y="1373"/>
                  <a:pt x="1932" y="1370"/>
                  <a:pt x="1930" y="1365"/>
                </a:cubicBezTo>
                <a:cubicBezTo>
                  <a:pt x="1929" y="1363"/>
                  <a:pt x="1916" y="1362"/>
                  <a:pt x="1897" y="1363"/>
                </a:cubicBezTo>
                <a:cubicBezTo>
                  <a:pt x="1870" y="1364"/>
                  <a:pt x="1867" y="1363"/>
                  <a:pt x="1880" y="1361"/>
                </a:cubicBezTo>
                <a:cubicBezTo>
                  <a:pt x="1900" y="1356"/>
                  <a:pt x="1943" y="1354"/>
                  <a:pt x="1960" y="1356"/>
                </a:cubicBezTo>
                <a:cubicBezTo>
                  <a:pt x="1998" y="1362"/>
                  <a:pt x="2015" y="1364"/>
                  <a:pt x="2019" y="1363"/>
                </a:cubicBezTo>
                <a:cubicBezTo>
                  <a:pt x="2022" y="1362"/>
                  <a:pt x="2014" y="1360"/>
                  <a:pt x="2002" y="1359"/>
                </a:cubicBezTo>
                <a:cubicBezTo>
                  <a:pt x="1989" y="1357"/>
                  <a:pt x="1969" y="1354"/>
                  <a:pt x="1957" y="1352"/>
                </a:cubicBezTo>
                <a:cubicBezTo>
                  <a:pt x="1945" y="1349"/>
                  <a:pt x="1928" y="1348"/>
                  <a:pt x="1920" y="1347"/>
                </a:cubicBezTo>
                <a:cubicBezTo>
                  <a:pt x="1907" y="1347"/>
                  <a:pt x="1889" y="1340"/>
                  <a:pt x="1897" y="1339"/>
                </a:cubicBezTo>
                <a:cubicBezTo>
                  <a:pt x="1914" y="1336"/>
                  <a:pt x="1964" y="1337"/>
                  <a:pt x="1970" y="1340"/>
                </a:cubicBezTo>
                <a:cubicBezTo>
                  <a:pt x="1975" y="1342"/>
                  <a:pt x="1987" y="1346"/>
                  <a:pt x="1997" y="1347"/>
                </a:cubicBezTo>
                <a:cubicBezTo>
                  <a:pt x="2007" y="1349"/>
                  <a:pt x="2020" y="1352"/>
                  <a:pt x="2027" y="1353"/>
                </a:cubicBezTo>
                <a:cubicBezTo>
                  <a:pt x="2041" y="1356"/>
                  <a:pt x="2130" y="1364"/>
                  <a:pt x="2162" y="1365"/>
                </a:cubicBezTo>
                <a:cubicBezTo>
                  <a:pt x="2189" y="1366"/>
                  <a:pt x="2198" y="1365"/>
                  <a:pt x="2200" y="1363"/>
                </a:cubicBezTo>
                <a:cubicBezTo>
                  <a:pt x="2201" y="1362"/>
                  <a:pt x="2198" y="1361"/>
                  <a:pt x="2193" y="1362"/>
                </a:cubicBezTo>
                <a:cubicBezTo>
                  <a:pt x="2180" y="1363"/>
                  <a:pt x="2167" y="1360"/>
                  <a:pt x="2160" y="1355"/>
                </a:cubicBezTo>
                <a:cubicBezTo>
                  <a:pt x="2155" y="1351"/>
                  <a:pt x="2153" y="1351"/>
                  <a:pt x="2153" y="1354"/>
                </a:cubicBezTo>
                <a:cubicBezTo>
                  <a:pt x="2153" y="1357"/>
                  <a:pt x="2149" y="1357"/>
                  <a:pt x="2139" y="1356"/>
                </a:cubicBezTo>
                <a:cubicBezTo>
                  <a:pt x="2131" y="1355"/>
                  <a:pt x="2123" y="1354"/>
                  <a:pt x="2120" y="1354"/>
                </a:cubicBezTo>
                <a:cubicBezTo>
                  <a:pt x="2117" y="1355"/>
                  <a:pt x="2116" y="1353"/>
                  <a:pt x="2117" y="1350"/>
                </a:cubicBezTo>
                <a:cubicBezTo>
                  <a:pt x="2117" y="1346"/>
                  <a:pt x="2124" y="1345"/>
                  <a:pt x="2150" y="1345"/>
                </a:cubicBezTo>
                <a:cubicBezTo>
                  <a:pt x="2167" y="1345"/>
                  <a:pt x="2186" y="1346"/>
                  <a:pt x="2191" y="1346"/>
                </a:cubicBezTo>
                <a:cubicBezTo>
                  <a:pt x="2198" y="1347"/>
                  <a:pt x="2200" y="1347"/>
                  <a:pt x="2197" y="1344"/>
                </a:cubicBezTo>
                <a:cubicBezTo>
                  <a:pt x="2191" y="1340"/>
                  <a:pt x="2207" y="1339"/>
                  <a:pt x="2218" y="1343"/>
                </a:cubicBezTo>
                <a:cubicBezTo>
                  <a:pt x="2222" y="1345"/>
                  <a:pt x="2238" y="1347"/>
                  <a:pt x="2254" y="1348"/>
                </a:cubicBezTo>
                <a:cubicBezTo>
                  <a:pt x="2270" y="1349"/>
                  <a:pt x="2318" y="1352"/>
                  <a:pt x="2361" y="1354"/>
                </a:cubicBezTo>
                <a:cubicBezTo>
                  <a:pt x="2464" y="1360"/>
                  <a:pt x="2510" y="1362"/>
                  <a:pt x="2532" y="1361"/>
                </a:cubicBezTo>
                <a:cubicBezTo>
                  <a:pt x="2561" y="1359"/>
                  <a:pt x="2539" y="1355"/>
                  <a:pt x="2495" y="1354"/>
                </a:cubicBezTo>
                <a:cubicBezTo>
                  <a:pt x="2474" y="1354"/>
                  <a:pt x="2458" y="1353"/>
                  <a:pt x="2458" y="1352"/>
                </a:cubicBezTo>
                <a:cubicBezTo>
                  <a:pt x="2459" y="1351"/>
                  <a:pt x="2477" y="1349"/>
                  <a:pt x="2497" y="1348"/>
                </a:cubicBezTo>
                <a:cubicBezTo>
                  <a:pt x="2529" y="1347"/>
                  <a:pt x="2533" y="1346"/>
                  <a:pt x="2525" y="1343"/>
                </a:cubicBezTo>
                <a:cubicBezTo>
                  <a:pt x="2510" y="1338"/>
                  <a:pt x="2507" y="1335"/>
                  <a:pt x="2511" y="1331"/>
                </a:cubicBezTo>
                <a:cubicBezTo>
                  <a:pt x="2514" y="1329"/>
                  <a:pt x="2511" y="1328"/>
                  <a:pt x="2504" y="1328"/>
                </a:cubicBezTo>
                <a:cubicBezTo>
                  <a:pt x="2498" y="1328"/>
                  <a:pt x="2488" y="1327"/>
                  <a:pt x="2482" y="1326"/>
                </a:cubicBezTo>
                <a:cubicBezTo>
                  <a:pt x="2476" y="1324"/>
                  <a:pt x="2453" y="1322"/>
                  <a:pt x="2431" y="1321"/>
                </a:cubicBezTo>
                <a:cubicBezTo>
                  <a:pt x="2409" y="1321"/>
                  <a:pt x="2389" y="1319"/>
                  <a:pt x="2387" y="1318"/>
                </a:cubicBezTo>
                <a:cubicBezTo>
                  <a:pt x="2385" y="1317"/>
                  <a:pt x="2377" y="1317"/>
                  <a:pt x="2371" y="1318"/>
                </a:cubicBezTo>
                <a:cubicBezTo>
                  <a:pt x="2364" y="1318"/>
                  <a:pt x="2359" y="1318"/>
                  <a:pt x="2360" y="1316"/>
                </a:cubicBezTo>
                <a:cubicBezTo>
                  <a:pt x="2363" y="1312"/>
                  <a:pt x="2435" y="1305"/>
                  <a:pt x="2447" y="1307"/>
                </a:cubicBezTo>
                <a:cubicBezTo>
                  <a:pt x="2453" y="1309"/>
                  <a:pt x="2460" y="1308"/>
                  <a:pt x="2464" y="1306"/>
                </a:cubicBezTo>
                <a:cubicBezTo>
                  <a:pt x="2473" y="1302"/>
                  <a:pt x="2427" y="1300"/>
                  <a:pt x="2377" y="1303"/>
                </a:cubicBezTo>
                <a:cubicBezTo>
                  <a:pt x="2317" y="1307"/>
                  <a:pt x="2225" y="1308"/>
                  <a:pt x="2226" y="1304"/>
                </a:cubicBezTo>
                <a:cubicBezTo>
                  <a:pt x="2227" y="1303"/>
                  <a:pt x="2237" y="1301"/>
                  <a:pt x="2247" y="1300"/>
                </a:cubicBezTo>
                <a:cubicBezTo>
                  <a:pt x="2261" y="1299"/>
                  <a:pt x="2266" y="1298"/>
                  <a:pt x="2262" y="1296"/>
                </a:cubicBezTo>
                <a:cubicBezTo>
                  <a:pt x="2260" y="1294"/>
                  <a:pt x="2254" y="1293"/>
                  <a:pt x="2250" y="1294"/>
                </a:cubicBezTo>
                <a:cubicBezTo>
                  <a:pt x="2212" y="1296"/>
                  <a:pt x="2183" y="1296"/>
                  <a:pt x="2183" y="1294"/>
                </a:cubicBezTo>
                <a:cubicBezTo>
                  <a:pt x="2183" y="1292"/>
                  <a:pt x="2170" y="1290"/>
                  <a:pt x="2155" y="1290"/>
                </a:cubicBezTo>
                <a:cubicBezTo>
                  <a:pt x="2139" y="1289"/>
                  <a:pt x="2120" y="1289"/>
                  <a:pt x="2112" y="1288"/>
                </a:cubicBezTo>
                <a:cubicBezTo>
                  <a:pt x="2103" y="1288"/>
                  <a:pt x="2073" y="1287"/>
                  <a:pt x="2045" y="1287"/>
                </a:cubicBezTo>
                <a:cubicBezTo>
                  <a:pt x="2016" y="1286"/>
                  <a:pt x="1978" y="1285"/>
                  <a:pt x="1960" y="1284"/>
                </a:cubicBezTo>
                <a:cubicBezTo>
                  <a:pt x="1941" y="1284"/>
                  <a:pt x="1909" y="1283"/>
                  <a:pt x="1888" y="1283"/>
                </a:cubicBezTo>
                <a:cubicBezTo>
                  <a:pt x="1867" y="1283"/>
                  <a:pt x="1848" y="1281"/>
                  <a:pt x="1846" y="1279"/>
                </a:cubicBezTo>
                <a:cubicBezTo>
                  <a:pt x="1843" y="1277"/>
                  <a:pt x="1852" y="1276"/>
                  <a:pt x="1872" y="1277"/>
                </a:cubicBezTo>
                <a:cubicBezTo>
                  <a:pt x="1888" y="1277"/>
                  <a:pt x="1941" y="1276"/>
                  <a:pt x="1988" y="1275"/>
                </a:cubicBezTo>
                <a:cubicBezTo>
                  <a:pt x="2059" y="1273"/>
                  <a:pt x="2076" y="1272"/>
                  <a:pt x="2084" y="1267"/>
                </a:cubicBezTo>
                <a:cubicBezTo>
                  <a:pt x="2093" y="1262"/>
                  <a:pt x="2181" y="1256"/>
                  <a:pt x="2227" y="1258"/>
                </a:cubicBezTo>
                <a:cubicBezTo>
                  <a:pt x="2239" y="1258"/>
                  <a:pt x="2274" y="1259"/>
                  <a:pt x="2305" y="1260"/>
                </a:cubicBezTo>
                <a:cubicBezTo>
                  <a:pt x="2348" y="1261"/>
                  <a:pt x="2362" y="1262"/>
                  <a:pt x="2366" y="1266"/>
                </a:cubicBezTo>
                <a:cubicBezTo>
                  <a:pt x="2370" y="1269"/>
                  <a:pt x="2372" y="1270"/>
                  <a:pt x="2373" y="1267"/>
                </a:cubicBezTo>
                <a:cubicBezTo>
                  <a:pt x="2375" y="1263"/>
                  <a:pt x="2393" y="1258"/>
                  <a:pt x="2391" y="1262"/>
                </a:cubicBezTo>
                <a:cubicBezTo>
                  <a:pt x="2390" y="1264"/>
                  <a:pt x="2396" y="1265"/>
                  <a:pt x="2403" y="1265"/>
                </a:cubicBezTo>
                <a:cubicBezTo>
                  <a:pt x="2411" y="1264"/>
                  <a:pt x="2417" y="1262"/>
                  <a:pt x="2418" y="1260"/>
                </a:cubicBezTo>
                <a:cubicBezTo>
                  <a:pt x="2418" y="1256"/>
                  <a:pt x="2420" y="1256"/>
                  <a:pt x="2425" y="1259"/>
                </a:cubicBezTo>
                <a:cubicBezTo>
                  <a:pt x="2432" y="1263"/>
                  <a:pt x="2432" y="1263"/>
                  <a:pt x="2432" y="1263"/>
                </a:cubicBezTo>
                <a:cubicBezTo>
                  <a:pt x="2425" y="1263"/>
                  <a:pt x="2425" y="1263"/>
                  <a:pt x="2425" y="1263"/>
                </a:cubicBezTo>
                <a:cubicBezTo>
                  <a:pt x="2422" y="1264"/>
                  <a:pt x="2416" y="1266"/>
                  <a:pt x="2413" y="1267"/>
                </a:cubicBezTo>
                <a:cubicBezTo>
                  <a:pt x="2410" y="1270"/>
                  <a:pt x="2419" y="1270"/>
                  <a:pt x="2439" y="1269"/>
                </a:cubicBezTo>
                <a:cubicBezTo>
                  <a:pt x="2457" y="1269"/>
                  <a:pt x="2469" y="1267"/>
                  <a:pt x="2468" y="1265"/>
                </a:cubicBezTo>
                <a:cubicBezTo>
                  <a:pt x="2466" y="1261"/>
                  <a:pt x="2495" y="1262"/>
                  <a:pt x="2503" y="1266"/>
                </a:cubicBezTo>
                <a:cubicBezTo>
                  <a:pt x="2507" y="1268"/>
                  <a:pt x="2531" y="1269"/>
                  <a:pt x="2558" y="1269"/>
                </a:cubicBezTo>
                <a:cubicBezTo>
                  <a:pt x="2629" y="1268"/>
                  <a:pt x="2672" y="1270"/>
                  <a:pt x="2660" y="1272"/>
                </a:cubicBezTo>
                <a:cubicBezTo>
                  <a:pt x="2649" y="1273"/>
                  <a:pt x="2649" y="1273"/>
                  <a:pt x="2658" y="1274"/>
                </a:cubicBezTo>
                <a:cubicBezTo>
                  <a:pt x="2663" y="1275"/>
                  <a:pt x="2669" y="1274"/>
                  <a:pt x="2670" y="1272"/>
                </a:cubicBezTo>
                <a:cubicBezTo>
                  <a:pt x="2672" y="1270"/>
                  <a:pt x="2688" y="1269"/>
                  <a:pt x="2706" y="1269"/>
                </a:cubicBezTo>
                <a:cubicBezTo>
                  <a:pt x="2739" y="1269"/>
                  <a:pt x="2739" y="1269"/>
                  <a:pt x="2739" y="1269"/>
                </a:cubicBezTo>
                <a:cubicBezTo>
                  <a:pt x="2717" y="1272"/>
                  <a:pt x="2717" y="1272"/>
                  <a:pt x="2717" y="1272"/>
                </a:cubicBezTo>
                <a:cubicBezTo>
                  <a:pt x="2703" y="1274"/>
                  <a:pt x="2712" y="1275"/>
                  <a:pt x="2746" y="1273"/>
                </a:cubicBezTo>
                <a:cubicBezTo>
                  <a:pt x="2777" y="1272"/>
                  <a:pt x="2793" y="1270"/>
                  <a:pt x="2788" y="1268"/>
                </a:cubicBezTo>
                <a:cubicBezTo>
                  <a:pt x="2782" y="1267"/>
                  <a:pt x="2785" y="1266"/>
                  <a:pt x="2796" y="1267"/>
                </a:cubicBezTo>
                <a:cubicBezTo>
                  <a:pt x="2806" y="1267"/>
                  <a:pt x="2835" y="1267"/>
                  <a:pt x="2862" y="1267"/>
                </a:cubicBezTo>
                <a:cubicBezTo>
                  <a:pt x="2956" y="1265"/>
                  <a:pt x="2974" y="1265"/>
                  <a:pt x="2992" y="1267"/>
                </a:cubicBezTo>
                <a:cubicBezTo>
                  <a:pt x="3002" y="1269"/>
                  <a:pt x="3013" y="1270"/>
                  <a:pt x="3016" y="1270"/>
                </a:cubicBezTo>
                <a:cubicBezTo>
                  <a:pt x="3019" y="1269"/>
                  <a:pt x="3029" y="1271"/>
                  <a:pt x="3038" y="1272"/>
                </a:cubicBezTo>
                <a:cubicBezTo>
                  <a:pt x="3047" y="1274"/>
                  <a:pt x="3064" y="1276"/>
                  <a:pt x="3075" y="1276"/>
                </a:cubicBezTo>
                <a:cubicBezTo>
                  <a:pt x="3086" y="1277"/>
                  <a:pt x="3096" y="1278"/>
                  <a:pt x="3097" y="1279"/>
                </a:cubicBezTo>
                <a:cubicBezTo>
                  <a:pt x="3101" y="1281"/>
                  <a:pt x="3170" y="1286"/>
                  <a:pt x="3208" y="1286"/>
                </a:cubicBezTo>
                <a:cubicBezTo>
                  <a:pt x="3228" y="1286"/>
                  <a:pt x="3245" y="1288"/>
                  <a:pt x="3247" y="1289"/>
                </a:cubicBezTo>
                <a:cubicBezTo>
                  <a:pt x="3252" y="1293"/>
                  <a:pt x="3300" y="1293"/>
                  <a:pt x="3299" y="1289"/>
                </a:cubicBezTo>
                <a:cubicBezTo>
                  <a:pt x="3299" y="1286"/>
                  <a:pt x="3302" y="1284"/>
                  <a:pt x="3306" y="1283"/>
                </a:cubicBezTo>
                <a:cubicBezTo>
                  <a:pt x="3314" y="1282"/>
                  <a:pt x="3314" y="1282"/>
                  <a:pt x="3314" y="1282"/>
                </a:cubicBezTo>
                <a:cubicBezTo>
                  <a:pt x="3306" y="1294"/>
                  <a:pt x="3306" y="1294"/>
                  <a:pt x="3306" y="1294"/>
                </a:cubicBezTo>
                <a:cubicBezTo>
                  <a:pt x="3291" y="1315"/>
                  <a:pt x="3286" y="1317"/>
                  <a:pt x="3254" y="1318"/>
                </a:cubicBezTo>
                <a:cubicBezTo>
                  <a:pt x="3220" y="1318"/>
                  <a:pt x="3145" y="1315"/>
                  <a:pt x="3142" y="1313"/>
                </a:cubicBezTo>
                <a:cubicBezTo>
                  <a:pt x="3141" y="1312"/>
                  <a:pt x="3131" y="1312"/>
                  <a:pt x="3120" y="1311"/>
                </a:cubicBezTo>
                <a:cubicBezTo>
                  <a:pt x="3109" y="1311"/>
                  <a:pt x="3092" y="1311"/>
                  <a:pt x="3083" y="1310"/>
                </a:cubicBezTo>
                <a:cubicBezTo>
                  <a:pt x="3074" y="1309"/>
                  <a:pt x="3061" y="1308"/>
                  <a:pt x="3055" y="1308"/>
                </a:cubicBezTo>
                <a:cubicBezTo>
                  <a:pt x="3048" y="1307"/>
                  <a:pt x="3035" y="1306"/>
                  <a:pt x="3026" y="1306"/>
                </a:cubicBezTo>
                <a:cubicBezTo>
                  <a:pt x="2979" y="1303"/>
                  <a:pt x="2909" y="1302"/>
                  <a:pt x="2897" y="1305"/>
                </a:cubicBezTo>
                <a:cubicBezTo>
                  <a:pt x="2890" y="1306"/>
                  <a:pt x="2881" y="1306"/>
                  <a:pt x="2878" y="1305"/>
                </a:cubicBezTo>
                <a:cubicBezTo>
                  <a:pt x="2874" y="1303"/>
                  <a:pt x="2857" y="1303"/>
                  <a:pt x="2840" y="1305"/>
                </a:cubicBezTo>
                <a:cubicBezTo>
                  <a:pt x="2823" y="1307"/>
                  <a:pt x="2805" y="1307"/>
                  <a:pt x="2798" y="1306"/>
                </a:cubicBezTo>
                <a:cubicBezTo>
                  <a:pt x="2792" y="1305"/>
                  <a:pt x="2765" y="1304"/>
                  <a:pt x="2737" y="1304"/>
                </a:cubicBezTo>
                <a:cubicBezTo>
                  <a:pt x="2704" y="1305"/>
                  <a:pt x="2694" y="1306"/>
                  <a:pt x="2708" y="1307"/>
                </a:cubicBezTo>
                <a:cubicBezTo>
                  <a:pt x="2754" y="1310"/>
                  <a:pt x="2831" y="1311"/>
                  <a:pt x="2889" y="1309"/>
                </a:cubicBezTo>
                <a:cubicBezTo>
                  <a:pt x="2945" y="1308"/>
                  <a:pt x="2983" y="1309"/>
                  <a:pt x="3051" y="1313"/>
                </a:cubicBezTo>
                <a:cubicBezTo>
                  <a:pt x="3066" y="1314"/>
                  <a:pt x="3082" y="1315"/>
                  <a:pt x="3087" y="1315"/>
                </a:cubicBezTo>
                <a:cubicBezTo>
                  <a:pt x="3092" y="1314"/>
                  <a:pt x="3097" y="1316"/>
                  <a:pt x="3098" y="1318"/>
                </a:cubicBezTo>
                <a:cubicBezTo>
                  <a:pt x="3099" y="1321"/>
                  <a:pt x="3094" y="1321"/>
                  <a:pt x="3080" y="1321"/>
                </a:cubicBezTo>
                <a:cubicBezTo>
                  <a:pt x="3068" y="1320"/>
                  <a:pt x="3044" y="1320"/>
                  <a:pt x="3025" y="1320"/>
                </a:cubicBezTo>
                <a:cubicBezTo>
                  <a:pt x="2985" y="1320"/>
                  <a:pt x="3003" y="1324"/>
                  <a:pt x="3051" y="1325"/>
                </a:cubicBezTo>
                <a:cubicBezTo>
                  <a:pt x="3079" y="1326"/>
                  <a:pt x="3085" y="1329"/>
                  <a:pt x="3070" y="1334"/>
                </a:cubicBezTo>
                <a:cubicBezTo>
                  <a:pt x="3066" y="1335"/>
                  <a:pt x="3070" y="1335"/>
                  <a:pt x="3078" y="1334"/>
                </a:cubicBezTo>
                <a:cubicBezTo>
                  <a:pt x="3086" y="1332"/>
                  <a:pt x="3099" y="1330"/>
                  <a:pt x="3106" y="1329"/>
                </a:cubicBezTo>
                <a:cubicBezTo>
                  <a:pt x="3120" y="1327"/>
                  <a:pt x="3126" y="1323"/>
                  <a:pt x="3115" y="1323"/>
                </a:cubicBezTo>
                <a:cubicBezTo>
                  <a:pt x="3110" y="1324"/>
                  <a:pt x="3109" y="1323"/>
                  <a:pt x="3113" y="1320"/>
                </a:cubicBezTo>
                <a:cubicBezTo>
                  <a:pt x="3118" y="1316"/>
                  <a:pt x="3150" y="1317"/>
                  <a:pt x="3216" y="1322"/>
                </a:cubicBezTo>
                <a:cubicBezTo>
                  <a:pt x="3240" y="1324"/>
                  <a:pt x="3244" y="1325"/>
                  <a:pt x="3245" y="1331"/>
                </a:cubicBezTo>
                <a:cubicBezTo>
                  <a:pt x="3245" y="1340"/>
                  <a:pt x="3235" y="1346"/>
                  <a:pt x="3224" y="1344"/>
                </a:cubicBezTo>
                <a:cubicBezTo>
                  <a:pt x="3219" y="1343"/>
                  <a:pt x="3215" y="1344"/>
                  <a:pt x="3215" y="1346"/>
                </a:cubicBezTo>
                <a:cubicBezTo>
                  <a:pt x="3215" y="1348"/>
                  <a:pt x="3219" y="1349"/>
                  <a:pt x="3224" y="1349"/>
                </a:cubicBezTo>
                <a:cubicBezTo>
                  <a:pt x="3229" y="1349"/>
                  <a:pt x="3235" y="1350"/>
                  <a:pt x="3237" y="1351"/>
                </a:cubicBezTo>
                <a:cubicBezTo>
                  <a:pt x="3242" y="1355"/>
                  <a:pt x="3263" y="1348"/>
                  <a:pt x="3280" y="1337"/>
                </a:cubicBezTo>
                <a:cubicBezTo>
                  <a:pt x="3293" y="1327"/>
                  <a:pt x="3295" y="1327"/>
                  <a:pt x="3321" y="1328"/>
                </a:cubicBezTo>
                <a:cubicBezTo>
                  <a:pt x="3335" y="1329"/>
                  <a:pt x="3352" y="1330"/>
                  <a:pt x="3357" y="1329"/>
                </a:cubicBezTo>
                <a:cubicBezTo>
                  <a:pt x="3365" y="1329"/>
                  <a:pt x="3367" y="1331"/>
                  <a:pt x="3367" y="1334"/>
                </a:cubicBezTo>
                <a:cubicBezTo>
                  <a:pt x="3366" y="1336"/>
                  <a:pt x="3366" y="1338"/>
                  <a:pt x="3368" y="1338"/>
                </a:cubicBezTo>
                <a:cubicBezTo>
                  <a:pt x="3383" y="1339"/>
                  <a:pt x="3445" y="1335"/>
                  <a:pt x="3451" y="1333"/>
                </a:cubicBezTo>
                <a:cubicBezTo>
                  <a:pt x="3457" y="1331"/>
                  <a:pt x="3449" y="1331"/>
                  <a:pt x="3429" y="1331"/>
                </a:cubicBezTo>
                <a:cubicBezTo>
                  <a:pt x="3411" y="1332"/>
                  <a:pt x="3402" y="1331"/>
                  <a:pt x="3407" y="1329"/>
                </a:cubicBezTo>
                <a:cubicBezTo>
                  <a:pt x="3414" y="1327"/>
                  <a:pt x="3413" y="1326"/>
                  <a:pt x="3398" y="1325"/>
                </a:cubicBezTo>
                <a:cubicBezTo>
                  <a:pt x="3388" y="1324"/>
                  <a:pt x="3371" y="1324"/>
                  <a:pt x="3359" y="1324"/>
                </a:cubicBezTo>
                <a:cubicBezTo>
                  <a:pt x="3337" y="1325"/>
                  <a:pt x="3332" y="1323"/>
                  <a:pt x="3337" y="1318"/>
                </a:cubicBezTo>
                <a:cubicBezTo>
                  <a:pt x="3340" y="1316"/>
                  <a:pt x="3336" y="1316"/>
                  <a:pt x="3328" y="1318"/>
                </a:cubicBezTo>
                <a:cubicBezTo>
                  <a:pt x="3322" y="1319"/>
                  <a:pt x="3314" y="1319"/>
                  <a:pt x="3311" y="1318"/>
                </a:cubicBezTo>
                <a:cubicBezTo>
                  <a:pt x="3307" y="1315"/>
                  <a:pt x="3308" y="1312"/>
                  <a:pt x="3320" y="1292"/>
                </a:cubicBezTo>
                <a:cubicBezTo>
                  <a:pt x="3333" y="1270"/>
                  <a:pt x="3333" y="1270"/>
                  <a:pt x="3333" y="1270"/>
                </a:cubicBezTo>
                <a:cubicBezTo>
                  <a:pt x="3352" y="1271"/>
                  <a:pt x="3352" y="1271"/>
                  <a:pt x="3352" y="1271"/>
                </a:cubicBezTo>
                <a:cubicBezTo>
                  <a:pt x="3370" y="1272"/>
                  <a:pt x="3371" y="1272"/>
                  <a:pt x="3361" y="1268"/>
                </a:cubicBezTo>
                <a:cubicBezTo>
                  <a:pt x="3350" y="1265"/>
                  <a:pt x="3350" y="1265"/>
                  <a:pt x="3350" y="1265"/>
                </a:cubicBezTo>
                <a:cubicBezTo>
                  <a:pt x="3361" y="1259"/>
                  <a:pt x="3361" y="1259"/>
                  <a:pt x="3361" y="1259"/>
                </a:cubicBezTo>
                <a:cubicBezTo>
                  <a:pt x="3373" y="1254"/>
                  <a:pt x="3375" y="1250"/>
                  <a:pt x="3367" y="1247"/>
                </a:cubicBezTo>
                <a:cubicBezTo>
                  <a:pt x="3359" y="1245"/>
                  <a:pt x="3451" y="1247"/>
                  <a:pt x="3464" y="1249"/>
                </a:cubicBezTo>
                <a:cubicBezTo>
                  <a:pt x="3470" y="1250"/>
                  <a:pt x="3473" y="1249"/>
                  <a:pt x="3473" y="1247"/>
                </a:cubicBezTo>
                <a:cubicBezTo>
                  <a:pt x="3473" y="1245"/>
                  <a:pt x="3468" y="1243"/>
                  <a:pt x="3463" y="1243"/>
                </a:cubicBezTo>
                <a:cubicBezTo>
                  <a:pt x="3457" y="1243"/>
                  <a:pt x="3451" y="1243"/>
                  <a:pt x="3448" y="1242"/>
                </a:cubicBezTo>
                <a:cubicBezTo>
                  <a:pt x="3446" y="1242"/>
                  <a:pt x="3429" y="1242"/>
                  <a:pt x="3411" y="1241"/>
                </a:cubicBezTo>
                <a:cubicBezTo>
                  <a:pt x="3384" y="1240"/>
                  <a:pt x="3377" y="1239"/>
                  <a:pt x="3377" y="1235"/>
                </a:cubicBezTo>
                <a:cubicBezTo>
                  <a:pt x="3377" y="1232"/>
                  <a:pt x="3375" y="1231"/>
                  <a:pt x="3370" y="1233"/>
                </a:cubicBezTo>
                <a:cubicBezTo>
                  <a:pt x="3364" y="1236"/>
                  <a:pt x="3364" y="1236"/>
                  <a:pt x="3348" y="1234"/>
                </a:cubicBezTo>
                <a:cubicBezTo>
                  <a:pt x="3333" y="1232"/>
                  <a:pt x="3300" y="1232"/>
                  <a:pt x="3276" y="1233"/>
                </a:cubicBezTo>
                <a:cubicBezTo>
                  <a:pt x="3263" y="1233"/>
                  <a:pt x="3256" y="1232"/>
                  <a:pt x="3257" y="1230"/>
                </a:cubicBezTo>
                <a:cubicBezTo>
                  <a:pt x="3258" y="1228"/>
                  <a:pt x="3257" y="1227"/>
                  <a:pt x="3254" y="1227"/>
                </a:cubicBezTo>
                <a:cubicBezTo>
                  <a:pt x="3250" y="1227"/>
                  <a:pt x="3250" y="1226"/>
                  <a:pt x="3255" y="1223"/>
                </a:cubicBezTo>
                <a:cubicBezTo>
                  <a:pt x="3259" y="1221"/>
                  <a:pt x="3275" y="1220"/>
                  <a:pt x="3299" y="1221"/>
                </a:cubicBezTo>
                <a:cubicBezTo>
                  <a:pt x="3351" y="1223"/>
                  <a:pt x="3400" y="1226"/>
                  <a:pt x="3415" y="1227"/>
                </a:cubicBezTo>
                <a:cubicBezTo>
                  <a:pt x="3418" y="1228"/>
                  <a:pt x="3432" y="1229"/>
                  <a:pt x="3445" y="1229"/>
                </a:cubicBezTo>
                <a:cubicBezTo>
                  <a:pt x="3458" y="1230"/>
                  <a:pt x="3469" y="1231"/>
                  <a:pt x="3469" y="1233"/>
                </a:cubicBezTo>
                <a:cubicBezTo>
                  <a:pt x="3470" y="1235"/>
                  <a:pt x="3473" y="1235"/>
                  <a:pt x="3476" y="1233"/>
                </a:cubicBezTo>
                <a:cubicBezTo>
                  <a:pt x="3483" y="1229"/>
                  <a:pt x="3510" y="1229"/>
                  <a:pt x="3567" y="1233"/>
                </a:cubicBezTo>
                <a:cubicBezTo>
                  <a:pt x="3574" y="1234"/>
                  <a:pt x="3594" y="1235"/>
                  <a:pt x="3611" y="1236"/>
                </a:cubicBezTo>
                <a:cubicBezTo>
                  <a:pt x="3627" y="1236"/>
                  <a:pt x="3655" y="1238"/>
                  <a:pt x="3671" y="1239"/>
                </a:cubicBezTo>
                <a:cubicBezTo>
                  <a:pt x="3688" y="1240"/>
                  <a:pt x="3714" y="1241"/>
                  <a:pt x="3730" y="1241"/>
                </a:cubicBezTo>
                <a:cubicBezTo>
                  <a:pt x="3746" y="1241"/>
                  <a:pt x="3762" y="1242"/>
                  <a:pt x="3766" y="1243"/>
                </a:cubicBezTo>
                <a:cubicBezTo>
                  <a:pt x="3772" y="1245"/>
                  <a:pt x="3772" y="1244"/>
                  <a:pt x="3764" y="1239"/>
                </a:cubicBezTo>
                <a:cubicBezTo>
                  <a:pt x="3757" y="1233"/>
                  <a:pt x="3749" y="1233"/>
                  <a:pt x="3708" y="1233"/>
                </a:cubicBezTo>
                <a:cubicBezTo>
                  <a:pt x="3681" y="1233"/>
                  <a:pt x="3657" y="1233"/>
                  <a:pt x="3654" y="1232"/>
                </a:cubicBezTo>
                <a:cubicBezTo>
                  <a:pt x="3651" y="1232"/>
                  <a:pt x="3630" y="1230"/>
                  <a:pt x="3608" y="1229"/>
                </a:cubicBezTo>
                <a:cubicBezTo>
                  <a:pt x="3585" y="1228"/>
                  <a:pt x="3558" y="1226"/>
                  <a:pt x="3547" y="1225"/>
                </a:cubicBezTo>
                <a:cubicBezTo>
                  <a:pt x="3523" y="1222"/>
                  <a:pt x="3484" y="1220"/>
                  <a:pt x="3472" y="1221"/>
                </a:cubicBezTo>
                <a:cubicBezTo>
                  <a:pt x="3462" y="1222"/>
                  <a:pt x="3462" y="1222"/>
                  <a:pt x="3462" y="1222"/>
                </a:cubicBezTo>
                <a:cubicBezTo>
                  <a:pt x="3470" y="1218"/>
                  <a:pt x="3470" y="1218"/>
                  <a:pt x="3470" y="1218"/>
                </a:cubicBezTo>
                <a:cubicBezTo>
                  <a:pt x="3474" y="1215"/>
                  <a:pt x="3477" y="1212"/>
                  <a:pt x="3475" y="1211"/>
                </a:cubicBezTo>
                <a:cubicBezTo>
                  <a:pt x="3470" y="1208"/>
                  <a:pt x="3457" y="1209"/>
                  <a:pt x="3452" y="1213"/>
                </a:cubicBezTo>
                <a:cubicBezTo>
                  <a:pt x="3446" y="1217"/>
                  <a:pt x="3409" y="1220"/>
                  <a:pt x="3394" y="1218"/>
                </a:cubicBezTo>
                <a:cubicBezTo>
                  <a:pt x="3387" y="1216"/>
                  <a:pt x="3385" y="1214"/>
                  <a:pt x="3386" y="1211"/>
                </a:cubicBezTo>
                <a:cubicBezTo>
                  <a:pt x="3387" y="1204"/>
                  <a:pt x="3380" y="1202"/>
                  <a:pt x="3367" y="1207"/>
                </a:cubicBezTo>
                <a:cubicBezTo>
                  <a:pt x="3360" y="1210"/>
                  <a:pt x="3348" y="1212"/>
                  <a:pt x="3340" y="1212"/>
                </a:cubicBezTo>
                <a:cubicBezTo>
                  <a:pt x="3332" y="1212"/>
                  <a:pt x="3318" y="1212"/>
                  <a:pt x="3311" y="1213"/>
                </a:cubicBezTo>
                <a:cubicBezTo>
                  <a:pt x="3303" y="1213"/>
                  <a:pt x="3296" y="1212"/>
                  <a:pt x="3296" y="1210"/>
                </a:cubicBezTo>
                <a:cubicBezTo>
                  <a:pt x="3296" y="1209"/>
                  <a:pt x="3298" y="1207"/>
                  <a:pt x="3300" y="1207"/>
                </a:cubicBezTo>
                <a:cubicBezTo>
                  <a:pt x="3302" y="1207"/>
                  <a:pt x="3304" y="1205"/>
                  <a:pt x="3305" y="1203"/>
                </a:cubicBezTo>
                <a:cubicBezTo>
                  <a:pt x="3305" y="1200"/>
                  <a:pt x="3313" y="1196"/>
                  <a:pt x="3321" y="1193"/>
                </a:cubicBezTo>
                <a:cubicBezTo>
                  <a:pt x="3329" y="1190"/>
                  <a:pt x="3336" y="1186"/>
                  <a:pt x="3336" y="1184"/>
                </a:cubicBezTo>
                <a:cubicBezTo>
                  <a:pt x="3336" y="1181"/>
                  <a:pt x="3371" y="1181"/>
                  <a:pt x="3391" y="1184"/>
                </a:cubicBezTo>
                <a:cubicBezTo>
                  <a:pt x="3400" y="1186"/>
                  <a:pt x="3400" y="1186"/>
                  <a:pt x="3400" y="1186"/>
                </a:cubicBezTo>
                <a:cubicBezTo>
                  <a:pt x="3391" y="1189"/>
                  <a:pt x="3391" y="1189"/>
                  <a:pt x="3391" y="1189"/>
                </a:cubicBezTo>
                <a:cubicBezTo>
                  <a:pt x="3381" y="1192"/>
                  <a:pt x="3381" y="1192"/>
                  <a:pt x="3381" y="1192"/>
                </a:cubicBezTo>
                <a:cubicBezTo>
                  <a:pt x="3392" y="1192"/>
                  <a:pt x="3392" y="1192"/>
                  <a:pt x="3392" y="1192"/>
                </a:cubicBezTo>
                <a:cubicBezTo>
                  <a:pt x="3399" y="1192"/>
                  <a:pt x="3405" y="1193"/>
                  <a:pt x="3407" y="1195"/>
                </a:cubicBezTo>
                <a:cubicBezTo>
                  <a:pt x="3409" y="1198"/>
                  <a:pt x="3417" y="1198"/>
                  <a:pt x="3438" y="1193"/>
                </a:cubicBezTo>
                <a:cubicBezTo>
                  <a:pt x="3460" y="1188"/>
                  <a:pt x="3473" y="1187"/>
                  <a:pt x="3508" y="1189"/>
                </a:cubicBezTo>
                <a:cubicBezTo>
                  <a:pt x="3551" y="1191"/>
                  <a:pt x="3593" y="1186"/>
                  <a:pt x="3618" y="1177"/>
                </a:cubicBezTo>
                <a:cubicBezTo>
                  <a:pt x="3633" y="1171"/>
                  <a:pt x="3630" y="1166"/>
                  <a:pt x="3612" y="1169"/>
                </a:cubicBezTo>
                <a:cubicBezTo>
                  <a:pt x="3604" y="1170"/>
                  <a:pt x="3579" y="1173"/>
                  <a:pt x="3558" y="1175"/>
                </a:cubicBezTo>
                <a:cubicBezTo>
                  <a:pt x="3526" y="1178"/>
                  <a:pt x="3519" y="1178"/>
                  <a:pt x="3519" y="1174"/>
                </a:cubicBezTo>
                <a:cubicBezTo>
                  <a:pt x="3519" y="1170"/>
                  <a:pt x="3515" y="1170"/>
                  <a:pt x="3506" y="1172"/>
                </a:cubicBezTo>
                <a:cubicBezTo>
                  <a:pt x="3498" y="1173"/>
                  <a:pt x="3494" y="1173"/>
                  <a:pt x="3495" y="1171"/>
                </a:cubicBezTo>
                <a:cubicBezTo>
                  <a:pt x="3496" y="1168"/>
                  <a:pt x="3490" y="1168"/>
                  <a:pt x="3481" y="1169"/>
                </a:cubicBezTo>
                <a:cubicBezTo>
                  <a:pt x="3465" y="1171"/>
                  <a:pt x="3390" y="1176"/>
                  <a:pt x="3351" y="1177"/>
                </a:cubicBezTo>
                <a:cubicBezTo>
                  <a:pt x="3331" y="1178"/>
                  <a:pt x="3330" y="1178"/>
                  <a:pt x="3334" y="1173"/>
                </a:cubicBezTo>
                <a:cubicBezTo>
                  <a:pt x="3338" y="1169"/>
                  <a:pt x="3348" y="1167"/>
                  <a:pt x="3366" y="1165"/>
                </a:cubicBezTo>
                <a:cubicBezTo>
                  <a:pt x="3394" y="1163"/>
                  <a:pt x="3394" y="1163"/>
                  <a:pt x="3394" y="1163"/>
                </a:cubicBezTo>
                <a:cubicBezTo>
                  <a:pt x="3367" y="1163"/>
                  <a:pt x="3367" y="1163"/>
                  <a:pt x="3367" y="1163"/>
                </a:cubicBezTo>
                <a:cubicBezTo>
                  <a:pt x="3344" y="1164"/>
                  <a:pt x="3340" y="1163"/>
                  <a:pt x="3341" y="1158"/>
                </a:cubicBezTo>
                <a:cubicBezTo>
                  <a:pt x="3342" y="1154"/>
                  <a:pt x="3341" y="1153"/>
                  <a:pt x="3338" y="1156"/>
                </a:cubicBezTo>
                <a:cubicBezTo>
                  <a:pt x="3335" y="1157"/>
                  <a:pt x="3328" y="1159"/>
                  <a:pt x="3321" y="1160"/>
                </a:cubicBezTo>
                <a:cubicBezTo>
                  <a:pt x="3309" y="1162"/>
                  <a:pt x="3309" y="1162"/>
                  <a:pt x="3309" y="1162"/>
                </a:cubicBezTo>
                <a:cubicBezTo>
                  <a:pt x="3318" y="1157"/>
                  <a:pt x="3318" y="1157"/>
                  <a:pt x="3318" y="1157"/>
                </a:cubicBezTo>
                <a:cubicBezTo>
                  <a:pt x="3334" y="1149"/>
                  <a:pt x="3343" y="1142"/>
                  <a:pt x="3343" y="1137"/>
                </a:cubicBezTo>
                <a:cubicBezTo>
                  <a:pt x="3343" y="1134"/>
                  <a:pt x="3348" y="1129"/>
                  <a:pt x="3356" y="1126"/>
                </a:cubicBezTo>
                <a:cubicBezTo>
                  <a:pt x="3367" y="1122"/>
                  <a:pt x="3368" y="1120"/>
                  <a:pt x="3364" y="1117"/>
                </a:cubicBezTo>
                <a:cubicBezTo>
                  <a:pt x="3361" y="1115"/>
                  <a:pt x="3357" y="1116"/>
                  <a:pt x="3351" y="1118"/>
                </a:cubicBezTo>
                <a:cubicBezTo>
                  <a:pt x="3338" y="1125"/>
                  <a:pt x="3325" y="1125"/>
                  <a:pt x="3324" y="1118"/>
                </a:cubicBezTo>
                <a:cubicBezTo>
                  <a:pt x="3324" y="1114"/>
                  <a:pt x="3323" y="1113"/>
                  <a:pt x="3319" y="1115"/>
                </a:cubicBezTo>
                <a:cubicBezTo>
                  <a:pt x="3309" y="1121"/>
                  <a:pt x="3273" y="1133"/>
                  <a:pt x="3260" y="1135"/>
                </a:cubicBezTo>
                <a:cubicBezTo>
                  <a:pt x="3248" y="1138"/>
                  <a:pt x="3246" y="1137"/>
                  <a:pt x="3247" y="1133"/>
                </a:cubicBezTo>
                <a:cubicBezTo>
                  <a:pt x="3249" y="1128"/>
                  <a:pt x="3264" y="1116"/>
                  <a:pt x="3270" y="1116"/>
                </a:cubicBezTo>
                <a:cubicBezTo>
                  <a:pt x="3272" y="1116"/>
                  <a:pt x="3275" y="1114"/>
                  <a:pt x="3277" y="1112"/>
                </a:cubicBezTo>
                <a:cubicBezTo>
                  <a:pt x="3278" y="1109"/>
                  <a:pt x="3287" y="1105"/>
                  <a:pt x="3297" y="1102"/>
                </a:cubicBezTo>
                <a:cubicBezTo>
                  <a:pt x="3314" y="1097"/>
                  <a:pt x="3314" y="1097"/>
                  <a:pt x="3314" y="1097"/>
                </a:cubicBezTo>
                <a:cubicBezTo>
                  <a:pt x="3294" y="1097"/>
                  <a:pt x="3294" y="1097"/>
                  <a:pt x="3294" y="1097"/>
                </a:cubicBezTo>
                <a:cubicBezTo>
                  <a:pt x="3284" y="1097"/>
                  <a:pt x="3272" y="1097"/>
                  <a:pt x="3267" y="1097"/>
                </a:cubicBezTo>
                <a:cubicBezTo>
                  <a:pt x="3262" y="1097"/>
                  <a:pt x="3259" y="1096"/>
                  <a:pt x="3259" y="1092"/>
                </a:cubicBezTo>
                <a:cubicBezTo>
                  <a:pt x="3258" y="1089"/>
                  <a:pt x="3263" y="1087"/>
                  <a:pt x="3273" y="1085"/>
                </a:cubicBezTo>
                <a:cubicBezTo>
                  <a:pt x="3288" y="1082"/>
                  <a:pt x="3288" y="1082"/>
                  <a:pt x="3288" y="1082"/>
                </a:cubicBezTo>
                <a:cubicBezTo>
                  <a:pt x="3274" y="1081"/>
                  <a:pt x="3274" y="1081"/>
                  <a:pt x="3274" y="1081"/>
                </a:cubicBezTo>
                <a:cubicBezTo>
                  <a:pt x="3263" y="1081"/>
                  <a:pt x="3261" y="1079"/>
                  <a:pt x="3260" y="1073"/>
                </a:cubicBezTo>
                <a:cubicBezTo>
                  <a:pt x="3258" y="1065"/>
                  <a:pt x="3258" y="1065"/>
                  <a:pt x="3258" y="1065"/>
                </a:cubicBezTo>
                <a:cubicBezTo>
                  <a:pt x="3301" y="1065"/>
                  <a:pt x="3301" y="1065"/>
                  <a:pt x="3301" y="1065"/>
                </a:cubicBezTo>
                <a:cubicBezTo>
                  <a:pt x="3343" y="1064"/>
                  <a:pt x="3363" y="1060"/>
                  <a:pt x="3336" y="1057"/>
                </a:cubicBezTo>
                <a:cubicBezTo>
                  <a:pt x="3329" y="1056"/>
                  <a:pt x="3319" y="1055"/>
                  <a:pt x="3314" y="1054"/>
                </a:cubicBezTo>
                <a:cubicBezTo>
                  <a:pt x="3306" y="1052"/>
                  <a:pt x="3306" y="1052"/>
                  <a:pt x="3306" y="1052"/>
                </a:cubicBezTo>
                <a:cubicBezTo>
                  <a:pt x="3314" y="1057"/>
                  <a:pt x="3314" y="1057"/>
                  <a:pt x="3314" y="1057"/>
                </a:cubicBezTo>
                <a:cubicBezTo>
                  <a:pt x="3323" y="1062"/>
                  <a:pt x="3322" y="1062"/>
                  <a:pt x="3305" y="1061"/>
                </a:cubicBezTo>
                <a:cubicBezTo>
                  <a:pt x="3295" y="1061"/>
                  <a:pt x="3277" y="1059"/>
                  <a:pt x="3264" y="1058"/>
                </a:cubicBezTo>
                <a:cubicBezTo>
                  <a:pt x="3252" y="1057"/>
                  <a:pt x="3240" y="1057"/>
                  <a:pt x="3239" y="1058"/>
                </a:cubicBezTo>
                <a:cubicBezTo>
                  <a:pt x="3237" y="1059"/>
                  <a:pt x="3236" y="1059"/>
                  <a:pt x="3237" y="1057"/>
                </a:cubicBezTo>
                <a:cubicBezTo>
                  <a:pt x="3239" y="1053"/>
                  <a:pt x="3230" y="1053"/>
                  <a:pt x="3199" y="1055"/>
                </a:cubicBezTo>
                <a:cubicBezTo>
                  <a:pt x="3189" y="1055"/>
                  <a:pt x="3170" y="1055"/>
                  <a:pt x="3158" y="1053"/>
                </a:cubicBezTo>
                <a:cubicBezTo>
                  <a:pt x="3146" y="1052"/>
                  <a:pt x="3129" y="1050"/>
                  <a:pt x="3120" y="1050"/>
                </a:cubicBezTo>
                <a:cubicBezTo>
                  <a:pt x="3103" y="1048"/>
                  <a:pt x="3103" y="1048"/>
                  <a:pt x="3103" y="1048"/>
                </a:cubicBezTo>
                <a:cubicBezTo>
                  <a:pt x="3115" y="1043"/>
                  <a:pt x="3115" y="1043"/>
                  <a:pt x="3115" y="1043"/>
                </a:cubicBezTo>
                <a:cubicBezTo>
                  <a:pt x="3122" y="1041"/>
                  <a:pt x="3132" y="1036"/>
                  <a:pt x="3139" y="1032"/>
                </a:cubicBezTo>
                <a:cubicBezTo>
                  <a:pt x="3145" y="1029"/>
                  <a:pt x="3157" y="1026"/>
                  <a:pt x="3166" y="1025"/>
                </a:cubicBezTo>
                <a:cubicBezTo>
                  <a:pt x="3177" y="1024"/>
                  <a:pt x="3179" y="1023"/>
                  <a:pt x="3173" y="1022"/>
                </a:cubicBezTo>
                <a:cubicBezTo>
                  <a:pt x="3165" y="1020"/>
                  <a:pt x="3165" y="1020"/>
                  <a:pt x="3165" y="1020"/>
                </a:cubicBezTo>
                <a:cubicBezTo>
                  <a:pt x="3175" y="1015"/>
                  <a:pt x="3175" y="1015"/>
                  <a:pt x="3175" y="1015"/>
                </a:cubicBezTo>
                <a:cubicBezTo>
                  <a:pt x="3182" y="1011"/>
                  <a:pt x="3186" y="1011"/>
                  <a:pt x="3192" y="1014"/>
                </a:cubicBezTo>
                <a:cubicBezTo>
                  <a:pt x="3200" y="1018"/>
                  <a:pt x="3200" y="1018"/>
                  <a:pt x="3200" y="1018"/>
                </a:cubicBezTo>
                <a:cubicBezTo>
                  <a:pt x="3192" y="1020"/>
                  <a:pt x="3192" y="1020"/>
                  <a:pt x="3192" y="1020"/>
                </a:cubicBezTo>
                <a:cubicBezTo>
                  <a:pt x="3186" y="1022"/>
                  <a:pt x="3189" y="1023"/>
                  <a:pt x="3206" y="1025"/>
                </a:cubicBezTo>
                <a:cubicBezTo>
                  <a:pt x="3218" y="1026"/>
                  <a:pt x="3230" y="1027"/>
                  <a:pt x="3232" y="1026"/>
                </a:cubicBezTo>
                <a:cubicBezTo>
                  <a:pt x="3234" y="1026"/>
                  <a:pt x="3253" y="1027"/>
                  <a:pt x="3273" y="1028"/>
                </a:cubicBezTo>
                <a:cubicBezTo>
                  <a:pt x="3330" y="1032"/>
                  <a:pt x="3357" y="1033"/>
                  <a:pt x="3355" y="1030"/>
                </a:cubicBezTo>
                <a:cubicBezTo>
                  <a:pt x="3353" y="1029"/>
                  <a:pt x="3339" y="1027"/>
                  <a:pt x="3322" y="1025"/>
                </a:cubicBezTo>
                <a:cubicBezTo>
                  <a:pt x="3305" y="1023"/>
                  <a:pt x="3289" y="1020"/>
                  <a:pt x="3287" y="1018"/>
                </a:cubicBezTo>
                <a:cubicBezTo>
                  <a:pt x="3284" y="1016"/>
                  <a:pt x="3273" y="1015"/>
                  <a:pt x="3260" y="1015"/>
                </a:cubicBezTo>
                <a:cubicBezTo>
                  <a:pt x="3247" y="1016"/>
                  <a:pt x="3236" y="1015"/>
                  <a:pt x="3235" y="1014"/>
                </a:cubicBezTo>
                <a:cubicBezTo>
                  <a:pt x="3234" y="1013"/>
                  <a:pt x="3238" y="1009"/>
                  <a:pt x="3244" y="1004"/>
                </a:cubicBezTo>
                <a:cubicBezTo>
                  <a:pt x="3249" y="1000"/>
                  <a:pt x="3256" y="995"/>
                  <a:pt x="3258" y="993"/>
                </a:cubicBezTo>
                <a:cubicBezTo>
                  <a:pt x="3262" y="989"/>
                  <a:pt x="3262" y="988"/>
                  <a:pt x="3239" y="998"/>
                </a:cubicBezTo>
                <a:cubicBezTo>
                  <a:pt x="3233" y="1000"/>
                  <a:pt x="3223" y="1000"/>
                  <a:pt x="3211" y="998"/>
                </a:cubicBezTo>
                <a:cubicBezTo>
                  <a:pt x="3197" y="996"/>
                  <a:pt x="3191" y="996"/>
                  <a:pt x="3189" y="999"/>
                </a:cubicBezTo>
                <a:cubicBezTo>
                  <a:pt x="3187" y="1002"/>
                  <a:pt x="3180" y="1003"/>
                  <a:pt x="3171" y="1002"/>
                </a:cubicBezTo>
                <a:cubicBezTo>
                  <a:pt x="3162" y="1001"/>
                  <a:pt x="3153" y="1003"/>
                  <a:pt x="3143" y="1007"/>
                </a:cubicBezTo>
                <a:cubicBezTo>
                  <a:pt x="3124" y="1016"/>
                  <a:pt x="3110" y="1015"/>
                  <a:pt x="3109" y="1005"/>
                </a:cubicBezTo>
                <a:cubicBezTo>
                  <a:pt x="3109" y="1000"/>
                  <a:pt x="3107" y="998"/>
                  <a:pt x="3101" y="996"/>
                </a:cubicBezTo>
                <a:cubicBezTo>
                  <a:pt x="3097" y="996"/>
                  <a:pt x="3092" y="996"/>
                  <a:pt x="3090" y="997"/>
                </a:cubicBezTo>
                <a:cubicBezTo>
                  <a:pt x="3084" y="1000"/>
                  <a:pt x="3061" y="997"/>
                  <a:pt x="3061" y="993"/>
                </a:cubicBezTo>
                <a:cubicBezTo>
                  <a:pt x="3061" y="991"/>
                  <a:pt x="3064" y="989"/>
                  <a:pt x="3069" y="989"/>
                </a:cubicBezTo>
                <a:cubicBezTo>
                  <a:pt x="3078" y="988"/>
                  <a:pt x="3078" y="988"/>
                  <a:pt x="3078" y="988"/>
                </a:cubicBezTo>
                <a:cubicBezTo>
                  <a:pt x="3069" y="987"/>
                  <a:pt x="3069" y="987"/>
                  <a:pt x="3069" y="987"/>
                </a:cubicBezTo>
                <a:cubicBezTo>
                  <a:pt x="3064" y="986"/>
                  <a:pt x="3058" y="983"/>
                  <a:pt x="3056" y="979"/>
                </a:cubicBezTo>
                <a:cubicBezTo>
                  <a:pt x="3052" y="971"/>
                  <a:pt x="3048" y="971"/>
                  <a:pt x="3036" y="982"/>
                </a:cubicBezTo>
                <a:cubicBezTo>
                  <a:pt x="3026" y="991"/>
                  <a:pt x="3026" y="991"/>
                  <a:pt x="2994" y="989"/>
                </a:cubicBezTo>
                <a:cubicBezTo>
                  <a:pt x="2970" y="987"/>
                  <a:pt x="2962" y="985"/>
                  <a:pt x="2961" y="982"/>
                </a:cubicBezTo>
                <a:cubicBezTo>
                  <a:pt x="2961" y="975"/>
                  <a:pt x="2979" y="966"/>
                  <a:pt x="2989" y="967"/>
                </a:cubicBezTo>
                <a:cubicBezTo>
                  <a:pt x="2994" y="968"/>
                  <a:pt x="3008" y="969"/>
                  <a:pt x="3021" y="969"/>
                </a:cubicBezTo>
                <a:cubicBezTo>
                  <a:pt x="3034" y="970"/>
                  <a:pt x="3061" y="971"/>
                  <a:pt x="3081" y="972"/>
                </a:cubicBezTo>
                <a:cubicBezTo>
                  <a:pt x="3102" y="972"/>
                  <a:pt x="3121" y="973"/>
                  <a:pt x="3124" y="973"/>
                </a:cubicBezTo>
                <a:cubicBezTo>
                  <a:pt x="3143" y="973"/>
                  <a:pt x="3172" y="979"/>
                  <a:pt x="3183" y="985"/>
                </a:cubicBezTo>
                <a:cubicBezTo>
                  <a:pt x="3192" y="990"/>
                  <a:pt x="3200" y="992"/>
                  <a:pt x="3208" y="992"/>
                </a:cubicBezTo>
                <a:cubicBezTo>
                  <a:pt x="3220" y="991"/>
                  <a:pt x="3220" y="991"/>
                  <a:pt x="3211" y="989"/>
                </a:cubicBezTo>
                <a:cubicBezTo>
                  <a:pt x="3202" y="987"/>
                  <a:pt x="3202" y="987"/>
                  <a:pt x="3218" y="982"/>
                </a:cubicBezTo>
                <a:cubicBezTo>
                  <a:pt x="3235" y="976"/>
                  <a:pt x="3267" y="973"/>
                  <a:pt x="3335" y="971"/>
                </a:cubicBezTo>
                <a:cubicBezTo>
                  <a:pt x="3369" y="970"/>
                  <a:pt x="3380" y="969"/>
                  <a:pt x="3386" y="964"/>
                </a:cubicBezTo>
                <a:cubicBezTo>
                  <a:pt x="3393" y="959"/>
                  <a:pt x="3393" y="959"/>
                  <a:pt x="3393" y="959"/>
                </a:cubicBezTo>
                <a:cubicBezTo>
                  <a:pt x="3386" y="958"/>
                  <a:pt x="3386" y="958"/>
                  <a:pt x="3386" y="958"/>
                </a:cubicBezTo>
                <a:cubicBezTo>
                  <a:pt x="3381" y="957"/>
                  <a:pt x="3371" y="956"/>
                  <a:pt x="3363" y="955"/>
                </a:cubicBezTo>
                <a:cubicBezTo>
                  <a:pt x="3338" y="953"/>
                  <a:pt x="3336" y="951"/>
                  <a:pt x="3345" y="945"/>
                </a:cubicBezTo>
                <a:cubicBezTo>
                  <a:pt x="3359" y="935"/>
                  <a:pt x="3355" y="934"/>
                  <a:pt x="3305" y="934"/>
                </a:cubicBezTo>
                <a:cubicBezTo>
                  <a:pt x="3292" y="934"/>
                  <a:pt x="3272" y="934"/>
                  <a:pt x="3262" y="934"/>
                </a:cubicBezTo>
                <a:cubicBezTo>
                  <a:pt x="3246" y="935"/>
                  <a:pt x="3244" y="934"/>
                  <a:pt x="3246" y="930"/>
                </a:cubicBezTo>
                <a:cubicBezTo>
                  <a:pt x="3248" y="926"/>
                  <a:pt x="3247" y="925"/>
                  <a:pt x="3240" y="924"/>
                </a:cubicBezTo>
                <a:cubicBezTo>
                  <a:pt x="3236" y="924"/>
                  <a:pt x="3226" y="925"/>
                  <a:pt x="3219" y="927"/>
                </a:cubicBezTo>
                <a:cubicBezTo>
                  <a:pt x="3212" y="929"/>
                  <a:pt x="3191" y="930"/>
                  <a:pt x="3168" y="929"/>
                </a:cubicBezTo>
                <a:cubicBezTo>
                  <a:pt x="3147" y="928"/>
                  <a:pt x="3112" y="928"/>
                  <a:pt x="3091" y="928"/>
                </a:cubicBezTo>
                <a:cubicBezTo>
                  <a:pt x="3069" y="927"/>
                  <a:pt x="3052" y="926"/>
                  <a:pt x="3052" y="924"/>
                </a:cubicBezTo>
                <a:cubicBezTo>
                  <a:pt x="3052" y="923"/>
                  <a:pt x="3054" y="921"/>
                  <a:pt x="3057" y="921"/>
                </a:cubicBezTo>
                <a:cubicBezTo>
                  <a:pt x="3060" y="921"/>
                  <a:pt x="3062" y="919"/>
                  <a:pt x="3062" y="917"/>
                </a:cubicBezTo>
                <a:cubicBezTo>
                  <a:pt x="3062" y="915"/>
                  <a:pt x="3065" y="910"/>
                  <a:pt x="3068" y="905"/>
                </a:cubicBezTo>
                <a:cubicBezTo>
                  <a:pt x="3075" y="895"/>
                  <a:pt x="3075" y="895"/>
                  <a:pt x="3061" y="897"/>
                </a:cubicBezTo>
                <a:cubicBezTo>
                  <a:pt x="3055" y="897"/>
                  <a:pt x="3050" y="896"/>
                  <a:pt x="3049" y="894"/>
                </a:cubicBezTo>
                <a:cubicBezTo>
                  <a:pt x="3044" y="886"/>
                  <a:pt x="3222" y="890"/>
                  <a:pt x="3245" y="899"/>
                </a:cubicBezTo>
                <a:cubicBezTo>
                  <a:pt x="3251" y="901"/>
                  <a:pt x="3256" y="901"/>
                  <a:pt x="3256" y="900"/>
                </a:cubicBezTo>
                <a:cubicBezTo>
                  <a:pt x="3256" y="898"/>
                  <a:pt x="3258" y="897"/>
                  <a:pt x="3260" y="898"/>
                </a:cubicBezTo>
                <a:cubicBezTo>
                  <a:pt x="3267" y="900"/>
                  <a:pt x="3305" y="901"/>
                  <a:pt x="3301" y="900"/>
                </a:cubicBezTo>
                <a:cubicBezTo>
                  <a:pt x="3299" y="899"/>
                  <a:pt x="3291" y="897"/>
                  <a:pt x="3282" y="895"/>
                </a:cubicBezTo>
                <a:cubicBezTo>
                  <a:pt x="3271" y="893"/>
                  <a:pt x="3267" y="891"/>
                  <a:pt x="3269" y="889"/>
                </a:cubicBezTo>
                <a:cubicBezTo>
                  <a:pt x="3271" y="888"/>
                  <a:pt x="3265" y="887"/>
                  <a:pt x="3256" y="889"/>
                </a:cubicBezTo>
                <a:cubicBezTo>
                  <a:pt x="3245" y="891"/>
                  <a:pt x="3239" y="890"/>
                  <a:pt x="3239" y="888"/>
                </a:cubicBezTo>
                <a:cubicBezTo>
                  <a:pt x="3239" y="886"/>
                  <a:pt x="3230" y="884"/>
                  <a:pt x="3220" y="884"/>
                </a:cubicBezTo>
                <a:cubicBezTo>
                  <a:pt x="3210" y="883"/>
                  <a:pt x="3189" y="881"/>
                  <a:pt x="3174" y="880"/>
                </a:cubicBezTo>
                <a:cubicBezTo>
                  <a:pt x="3159" y="879"/>
                  <a:pt x="3124" y="878"/>
                  <a:pt x="3097" y="878"/>
                </a:cubicBezTo>
                <a:cubicBezTo>
                  <a:pt x="3070" y="878"/>
                  <a:pt x="3045" y="876"/>
                  <a:pt x="3042" y="874"/>
                </a:cubicBezTo>
                <a:cubicBezTo>
                  <a:pt x="3039" y="872"/>
                  <a:pt x="3030" y="872"/>
                  <a:pt x="3021" y="874"/>
                </a:cubicBezTo>
                <a:cubicBezTo>
                  <a:pt x="3011" y="875"/>
                  <a:pt x="3005" y="875"/>
                  <a:pt x="3005" y="873"/>
                </a:cubicBezTo>
                <a:cubicBezTo>
                  <a:pt x="3005" y="869"/>
                  <a:pt x="3018" y="865"/>
                  <a:pt x="3036" y="864"/>
                </a:cubicBezTo>
                <a:cubicBezTo>
                  <a:pt x="3044" y="863"/>
                  <a:pt x="3053" y="862"/>
                  <a:pt x="3056" y="860"/>
                </a:cubicBezTo>
                <a:cubicBezTo>
                  <a:pt x="3063" y="858"/>
                  <a:pt x="3064" y="850"/>
                  <a:pt x="3058" y="848"/>
                </a:cubicBezTo>
                <a:cubicBezTo>
                  <a:pt x="3055" y="846"/>
                  <a:pt x="3056" y="845"/>
                  <a:pt x="3058" y="842"/>
                </a:cubicBezTo>
                <a:cubicBezTo>
                  <a:pt x="3061" y="839"/>
                  <a:pt x="3058" y="838"/>
                  <a:pt x="3043" y="840"/>
                </a:cubicBezTo>
                <a:cubicBezTo>
                  <a:pt x="3033" y="840"/>
                  <a:pt x="3020" y="841"/>
                  <a:pt x="3015" y="841"/>
                </a:cubicBezTo>
                <a:cubicBezTo>
                  <a:pt x="3005" y="841"/>
                  <a:pt x="3005" y="841"/>
                  <a:pt x="3010" y="835"/>
                </a:cubicBezTo>
                <a:cubicBezTo>
                  <a:pt x="3015" y="830"/>
                  <a:pt x="3015" y="830"/>
                  <a:pt x="3003" y="833"/>
                </a:cubicBezTo>
                <a:cubicBezTo>
                  <a:pt x="2986" y="836"/>
                  <a:pt x="2891" y="841"/>
                  <a:pt x="2889" y="839"/>
                </a:cubicBezTo>
                <a:cubicBezTo>
                  <a:pt x="2888" y="837"/>
                  <a:pt x="2892" y="831"/>
                  <a:pt x="2897" y="824"/>
                </a:cubicBezTo>
                <a:cubicBezTo>
                  <a:pt x="2906" y="814"/>
                  <a:pt x="2909" y="812"/>
                  <a:pt x="2916" y="813"/>
                </a:cubicBezTo>
                <a:cubicBezTo>
                  <a:pt x="2921" y="814"/>
                  <a:pt x="2940" y="814"/>
                  <a:pt x="2959" y="813"/>
                </a:cubicBezTo>
                <a:cubicBezTo>
                  <a:pt x="2977" y="812"/>
                  <a:pt x="3010" y="812"/>
                  <a:pt x="3032" y="812"/>
                </a:cubicBezTo>
                <a:cubicBezTo>
                  <a:pt x="3054" y="813"/>
                  <a:pt x="3096" y="814"/>
                  <a:pt x="3124" y="815"/>
                </a:cubicBezTo>
                <a:cubicBezTo>
                  <a:pt x="3191" y="816"/>
                  <a:pt x="3257" y="823"/>
                  <a:pt x="3282" y="832"/>
                </a:cubicBezTo>
                <a:cubicBezTo>
                  <a:pt x="3285" y="833"/>
                  <a:pt x="3288" y="832"/>
                  <a:pt x="3288" y="831"/>
                </a:cubicBezTo>
                <a:cubicBezTo>
                  <a:pt x="3288" y="829"/>
                  <a:pt x="3277" y="825"/>
                  <a:pt x="3265" y="822"/>
                </a:cubicBezTo>
                <a:cubicBezTo>
                  <a:pt x="3242" y="817"/>
                  <a:pt x="3242" y="817"/>
                  <a:pt x="3242" y="817"/>
                </a:cubicBezTo>
                <a:cubicBezTo>
                  <a:pt x="3256" y="812"/>
                  <a:pt x="3256" y="812"/>
                  <a:pt x="3256" y="812"/>
                </a:cubicBezTo>
                <a:cubicBezTo>
                  <a:pt x="3268" y="808"/>
                  <a:pt x="3265" y="808"/>
                  <a:pt x="3227" y="810"/>
                </a:cubicBezTo>
                <a:cubicBezTo>
                  <a:pt x="3196" y="811"/>
                  <a:pt x="3183" y="810"/>
                  <a:pt x="3173" y="806"/>
                </a:cubicBezTo>
                <a:cubicBezTo>
                  <a:pt x="3162" y="802"/>
                  <a:pt x="3147" y="801"/>
                  <a:pt x="3100" y="803"/>
                </a:cubicBezTo>
                <a:cubicBezTo>
                  <a:pt x="3068" y="804"/>
                  <a:pt x="3035" y="804"/>
                  <a:pt x="3026" y="803"/>
                </a:cubicBezTo>
                <a:cubicBezTo>
                  <a:pt x="3018" y="802"/>
                  <a:pt x="3014" y="800"/>
                  <a:pt x="3017" y="800"/>
                </a:cubicBezTo>
                <a:cubicBezTo>
                  <a:pt x="3020" y="799"/>
                  <a:pt x="3024" y="797"/>
                  <a:pt x="3026" y="794"/>
                </a:cubicBezTo>
                <a:cubicBezTo>
                  <a:pt x="3028" y="791"/>
                  <a:pt x="3031" y="788"/>
                  <a:pt x="3033" y="788"/>
                </a:cubicBezTo>
                <a:cubicBezTo>
                  <a:pt x="3035" y="788"/>
                  <a:pt x="3037" y="787"/>
                  <a:pt x="3037" y="785"/>
                </a:cubicBezTo>
                <a:cubicBezTo>
                  <a:pt x="3038" y="781"/>
                  <a:pt x="3072" y="765"/>
                  <a:pt x="3087" y="762"/>
                </a:cubicBezTo>
                <a:cubicBezTo>
                  <a:pt x="3095" y="761"/>
                  <a:pt x="3102" y="758"/>
                  <a:pt x="3102" y="757"/>
                </a:cubicBezTo>
                <a:cubicBezTo>
                  <a:pt x="3103" y="755"/>
                  <a:pt x="3107" y="753"/>
                  <a:pt x="3112" y="753"/>
                </a:cubicBezTo>
                <a:cubicBezTo>
                  <a:pt x="3116" y="753"/>
                  <a:pt x="3120" y="751"/>
                  <a:pt x="3121" y="750"/>
                </a:cubicBezTo>
                <a:cubicBezTo>
                  <a:pt x="3123" y="745"/>
                  <a:pt x="3141" y="741"/>
                  <a:pt x="3149" y="745"/>
                </a:cubicBezTo>
                <a:cubicBezTo>
                  <a:pt x="3158" y="749"/>
                  <a:pt x="3252" y="763"/>
                  <a:pt x="3261" y="762"/>
                </a:cubicBezTo>
                <a:cubicBezTo>
                  <a:pt x="3264" y="762"/>
                  <a:pt x="3259" y="760"/>
                  <a:pt x="3250" y="758"/>
                </a:cubicBezTo>
                <a:cubicBezTo>
                  <a:pt x="3241" y="756"/>
                  <a:pt x="3230" y="753"/>
                  <a:pt x="3225" y="751"/>
                </a:cubicBezTo>
                <a:cubicBezTo>
                  <a:pt x="3217" y="748"/>
                  <a:pt x="3217" y="748"/>
                  <a:pt x="3217" y="748"/>
                </a:cubicBezTo>
                <a:cubicBezTo>
                  <a:pt x="3225" y="747"/>
                  <a:pt x="3225" y="747"/>
                  <a:pt x="3225" y="747"/>
                </a:cubicBezTo>
                <a:cubicBezTo>
                  <a:pt x="3232" y="746"/>
                  <a:pt x="3232" y="746"/>
                  <a:pt x="3227" y="744"/>
                </a:cubicBezTo>
                <a:cubicBezTo>
                  <a:pt x="3224" y="742"/>
                  <a:pt x="3219" y="741"/>
                  <a:pt x="3215" y="741"/>
                </a:cubicBezTo>
                <a:cubicBezTo>
                  <a:pt x="3209" y="741"/>
                  <a:pt x="3209" y="742"/>
                  <a:pt x="3212" y="745"/>
                </a:cubicBezTo>
                <a:cubicBezTo>
                  <a:pt x="3217" y="749"/>
                  <a:pt x="3210" y="748"/>
                  <a:pt x="3183" y="740"/>
                </a:cubicBezTo>
                <a:cubicBezTo>
                  <a:pt x="3165" y="736"/>
                  <a:pt x="3165" y="736"/>
                  <a:pt x="3165" y="736"/>
                </a:cubicBezTo>
                <a:cubicBezTo>
                  <a:pt x="3174" y="725"/>
                  <a:pt x="3174" y="725"/>
                  <a:pt x="3174" y="725"/>
                </a:cubicBezTo>
                <a:cubicBezTo>
                  <a:pt x="3179" y="720"/>
                  <a:pt x="3184" y="711"/>
                  <a:pt x="3186" y="705"/>
                </a:cubicBezTo>
                <a:cubicBezTo>
                  <a:pt x="3187" y="699"/>
                  <a:pt x="3190" y="694"/>
                  <a:pt x="3191" y="694"/>
                </a:cubicBezTo>
                <a:cubicBezTo>
                  <a:pt x="3193" y="694"/>
                  <a:pt x="3193" y="692"/>
                  <a:pt x="3191" y="689"/>
                </a:cubicBezTo>
                <a:cubicBezTo>
                  <a:pt x="3183" y="679"/>
                  <a:pt x="3195" y="679"/>
                  <a:pt x="3217" y="689"/>
                </a:cubicBezTo>
                <a:cubicBezTo>
                  <a:pt x="3223" y="692"/>
                  <a:pt x="3232" y="696"/>
                  <a:pt x="3236" y="697"/>
                </a:cubicBezTo>
                <a:cubicBezTo>
                  <a:pt x="3244" y="698"/>
                  <a:pt x="3242" y="697"/>
                  <a:pt x="3229" y="691"/>
                </a:cubicBezTo>
                <a:cubicBezTo>
                  <a:pt x="3223" y="689"/>
                  <a:pt x="3223" y="688"/>
                  <a:pt x="3226" y="685"/>
                </a:cubicBezTo>
                <a:cubicBezTo>
                  <a:pt x="3229" y="683"/>
                  <a:pt x="3228" y="682"/>
                  <a:pt x="3223" y="682"/>
                </a:cubicBezTo>
                <a:cubicBezTo>
                  <a:pt x="3219" y="682"/>
                  <a:pt x="3211" y="680"/>
                  <a:pt x="3205" y="676"/>
                </a:cubicBezTo>
                <a:cubicBezTo>
                  <a:pt x="3194" y="670"/>
                  <a:pt x="3194" y="670"/>
                  <a:pt x="3194" y="670"/>
                </a:cubicBezTo>
                <a:cubicBezTo>
                  <a:pt x="3202" y="670"/>
                  <a:pt x="3202" y="670"/>
                  <a:pt x="3202" y="670"/>
                </a:cubicBezTo>
                <a:cubicBezTo>
                  <a:pt x="3206" y="669"/>
                  <a:pt x="3214" y="670"/>
                  <a:pt x="3220" y="672"/>
                </a:cubicBezTo>
                <a:cubicBezTo>
                  <a:pt x="3239" y="678"/>
                  <a:pt x="3278" y="685"/>
                  <a:pt x="3278" y="682"/>
                </a:cubicBezTo>
                <a:cubicBezTo>
                  <a:pt x="3278" y="680"/>
                  <a:pt x="3281" y="679"/>
                  <a:pt x="3284" y="679"/>
                </a:cubicBezTo>
                <a:cubicBezTo>
                  <a:pt x="3293" y="678"/>
                  <a:pt x="3293" y="673"/>
                  <a:pt x="3285" y="671"/>
                </a:cubicBezTo>
                <a:cubicBezTo>
                  <a:pt x="3273" y="667"/>
                  <a:pt x="3281" y="666"/>
                  <a:pt x="3302" y="668"/>
                </a:cubicBezTo>
                <a:cubicBezTo>
                  <a:pt x="3313" y="669"/>
                  <a:pt x="3347" y="671"/>
                  <a:pt x="3377" y="672"/>
                </a:cubicBezTo>
                <a:cubicBezTo>
                  <a:pt x="3407" y="674"/>
                  <a:pt x="3435" y="676"/>
                  <a:pt x="3439" y="676"/>
                </a:cubicBezTo>
                <a:cubicBezTo>
                  <a:pt x="3446" y="678"/>
                  <a:pt x="3446" y="678"/>
                  <a:pt x="3438" y="673"/>
                </a:cubicBezTo>
                <a:cubicBezTo>
                  <a:pt x="3427" y="666"/>
                  <a:pt x="3428" y="661"/>
                  <a:pt x="3439" y="663"/>
                </a:cubicBezTo>
                <a:cubicBezTo>
                  <a:pt x="3455" y="666"/>
                  <a:pt x="3445" y="661"/>
                  <a:pt x="3423" y="655"/>
                </a:cubicBezTo>
                <a:cubicBezTo>
                  <a:pt x="3398" y="648"/>
                  <a:pt x="3355" y="643"/>
                  <a:pt x="3353" y="646"/>
                </a:cubicBezTo>
                <a:cubicBezTo>
                  <a:pt x="3352" y="647"/>
                  <a:pt x="3354" y="648"/>
                  <a:pt x="3357" y="647"/>
                </a:cubicBezTo>
                <a:cubicBezTo>
                  <a:pt x="3368" y="647"/>
                  <a:pt x="3367" y="654"/>
                  <a:pt x="3357" y="655"/>
                </a:cubicBezTo>
                <a:cubicBezTo>
                  <a:pt x="3346" y="656"/>
                  <a:pt x="3346" y="656"/>
                  <a:pt x="3346" y="656"/>
                </a:cubicBezTo>
                <a:cubicBezTo>
                  <a:pt x="3357" y="658"/>
                  <a:pt x="3357" y="658"/>
                  <a:pt x="3357" y="658"/>
                </a:cubicBezTo>
                <a:cubicBezTo>
                  <a:pt x="3363" y="658"/>
                  <a:pt x="3345" y="660"/>
                  <a:pt x="3316" y="661"/>
                </a:cubicBezTo>
                <a:cubicBezTo>
                  <a:pt x="3272" y="662"/>
                  <a:pt x="3260" y="661"/>
                  <a:pt x="3235" y="655"/>
                </a:cubicBezTo>
                <a:cubicBezTo>
                  <a:pt x="3219" y="651"/>
                  <a:pt x="3205" y="646"/>
                  <a:pt x="3203" y="643"/>
                </a:cubicBezTo>
                <a:cubicBezTo>
                  <a:pt x="3201" y="641"/>
                  <a:pt x="3191" y="637"/>
                  <a:pt x="3181" y="634"/>
                </a:cubicBezTo>
                <a:cubicBezTo>
                  <a:pt x="3170" y="632"/>
                  <a:pt x="3156" y="628"/>
                  <a:pt x="3150" y="624"/>
                </a:cubicBezTo>
                <a:cubicBezTo>
                  <a:pt x="3132" y="615"/>
                  <a:pt x="3117" y="611"/>
                  <a:pt x="3104" y="613"/>
                </a:cubicBezTo>
                <a:cubicBezTo>
                  <a:pt x="3095" y="615"/>
                  <a:pt x="3092" y="614"/>
                  <a:pt x="3091" y="609"/>
                </a:cubicBezTo>
                <a:cubicBezTo>
                  <a:pt x="3089" y="601"/>
                  <a:pt x="3095" y="601"/>
                  <a:pt x="3118" y="608"/>
                </a:cubicBezTo>
                <a:cubicBezTo>
                  <a:pt x="3128" y="612"/>
                  <a:pt x="3144" y="614"/>
                  <a:pt x="3154" y="614"/>
                </a:cubicBezTo>
                <a:cubicBezTo>
                  <a:pt x="3163" y="614"/>
                  <a:pt x="3173" y="614"/>
                  <a:pt x="3176" y="616"/>
                </a:cubicBezTo>
                <a:cubicBezTo>
                  <a:pt x="3190" y="624"/>
                  <a:pt x="3221" y="637"/>
                  <a:pt x="3229" y="638"/>
                </a:cubicBezTo>
                <a:cubicBezTo>
                  <a:pt x="3240" y="640"/>
                  <a:pt x="3237" y="639"/>
                  <a:pt x="3213" y="627"/>
                </a:cubicBezTo>
                <a:cubicBezTo>
                  <a:pt x="3201" y="622"/>
                  <a:pt x="3198" y="619"/>
                  <a:pt x="3196" y="610"/>
                </a:cubicBezTo>
                <a:cubicBezTo>
                  <a:pt x="3195" y="604"/>
                  <a:pt x="3192" y="595"/>
                  <a:pt x="3190" y="590"/>
                </a:cubicBezTo>
                <a:cubicBezTo>
                  <a:pt x="3185" y="581"/>
                  <a:pt x="3185" y="581"/>
                  <a:pt x="3185" y="581"/>
                </a:cubicBezTo>
                <a:cubicBezTo>
                  <a:pt x="3196" y="580"/>
                  <a:pt x="3196" y="580"/>
                  <a:pt x="3196" y="580"/>
                </a:cubicBezTo>
                <a:cubicBezTo>
                  <a:pt x="3202" y="580"/>
                  <a:pt x="3220" y="584"/>
                  <a:pt x="3236" y="589"/>
                </a:cubicBezTo>
                <a:cubicBezTo>
                  <a:pt x="3266" y="597"/>
                  <a:pt x="3283" y="599"/>
                  <a:pt x="3280" y="594"/>
                </a:cubicBezTo>
                <a:cubicBezTo>
                  <a:pt x="3279" y="592"/>
                  <a:pt x="3274" y="590"/>
                  <a:pt x="3267" y="589"/>
                </a:cubicBezTo>
                <a:cubicBezTo>
                  <a:pt x="3258" y="588"/>
                  <a:pt x="3248" y="583"/>
                  <a:pt x="3240" y="575"/>
                </a:cubicBezTo>
                <a:cubicBezTo>
                  <a:pt x="3239" y="575"/>
                  <a:pt x="3240" y="573"/>
                  <a:pt x="3241" y="572"/>
                </a:cubicBezTo>
                <a:cubicBezTo>
                  <a:pt x="3243" y="570"/>
                  <a:pt x="3238" y="569"/>
                  <a:pt x="3230" y="569"/>
                </a:cubicBezTo>
                <a:cubicBezTo>
                  <a:pt x="3222" y="569"/>
                  <a:pt x="3210" y="567"/>
                  <a:pt x="3203" y="565"/>
                </a:cubicBezTo>
                <a:cubicBezTo>
                  <a:pt x="3191" y="561"/>
                  <a:pt x="3139" y="550"/>
                  <a:pt x="3121" y="548"/>
                </a:cubicBezTo>
                <a:cubicBezTo>
                  <a:pt x="3110" y="547"/>
                  <a:pt x="3104" y="540"/>
                  <a:pt x="3111" y="535"/>
                </a:cubicBezTo>
                <a:cubicBezTo>
                  <a:pt x="3113" y="533"/>
                  <a:pt x="3117" y="533"/>
                  <a:pt x="3120" y="536"/>
                </a:cubicBezTo>
                <a:cubicBezTo>
                  <a:pt x="3127" y="541"/>
                  <a:pt x="3131" y="540"/>
                  <a:pt x="3131" y="534"/>
                </a:cubicBezTo>
                <a:cubicBezTo>
                  <a:pt x="3130" y="531"/>
                  <a:pt x="3128" y="529"/>
                  <a:pt x="3125" y="529"/>
                </a:cubicBezTo>
                <a:cubicBezTo>
                  <a:pt x="3122" y="529"/>
                  <a:pt x="3119" y="527"/>
                  <a:pt x="3119" y="524"/>
                </a:cubicBezTo>
                <a:cubicBezTo>
                  <a:pt x="3119" y="520"/>
                  <a:pt x="3123" y="519"/>
                  <a:pt x="3141" y="520"/>
                </a:cubicBezTo>
                <a:cubicBezTo>
                  <a:pt x="3167" y="520"/>
                  <a:pt x="3223" y="524"/>
                  <a:pt x="3227" y="525"/>
                </a:cubicBezTo>
                <a:cubicBezTo>
                  <a:pt x="3229" y="526"/>
                  <a:pt x="3233" y="524"/>
                  <a:pt x="3237" y="521"/>
                </a:cubicBezTo>
                <a:cubicBezTo>
                  <a:pt x="3242" y="517"/>
                  <a:pt x="3242" y="516"/>
                  <a:pt x="3238" y="516"/>
                </a:cubicBezTo>
                <a:cubicBezTo>
                  <a:pt x="3236" y="516"/>
                  <a:pt x="3234" y="515"/>
                  <a:pt x="3234" y="512"/>
                </a:cubicBezTo>
                <a:cubicBezTo>
                  <a:pt x="3234" y="503"/>
                  <a:pt x="3233" y="499"/>
                  <a:pt x="3227" y="500"/>
                </a:cubicBezTo>
                <a:cubicBezTo>
                  <a:pt x="3221" y="500"/>
                  <a:pt x="3220" y="512"/>
                  <a:pt x="3226" y="515"/>
                </a:cubicBezTo>
                <a:cubicBezTo>
                  <a:pt x="3228" y="516"/>
                  <a:pt x="3217" y="516"/>
                  <a:pt x="3201" y="515"/>
                </a:cubicBezTo>
                <a:cubicBezTo>
                  <a:pt x="3185" y="515"/>
                  <a:pt x="3159" y="515"/>
                  <a:pt x="3143" y="516"/>
                </a:cubicBezTo>
                <a:cubicBezTo>
                  <a:pt x="3120" y="517"/>
                  <a:pt x="3114" y="517"/>
                  <a:pt x="3114" y="513"/>
                </a:cubicBezTo>
                <a:cubicBezTo>
                  <a:pt x="3115" y="510"/>
                  <a:pt x="3113" y="509"/>
                  <a:pt x="3107" y="509"/>
                </a:cubicBezTo>
                <a:cubicBezTo>
                  <a:pt x="3102" y="510"/>
                  <a:pt x="3099" y="508"/>
                  <a:pt x="3099" y="505"/>
                </a:cubicBezTo>
                <a:cubicBezTo>
                  <a:pt x="3099" y="502"/>
                  <a:pt x="3100" y="499"/>
                  <a:pt x="3101" y="499"/>
                </a:cubicBezTo>
                <a:cubicBezTo>
                  <a:pt x="3107" y="499"/>
                  <a:pt x="3104" y="489"/>
                  <a:pt x="3096" y="481"/>
                </a:cubicBezTo>
                <a:cubicBezTo>
                  <a:pt x="3092" y="476"/>
                  <a:pt x="3089" y="472"/>
                  <a:pt x="3089" y="471"/>
                </a:cubicBezTo>
                <a:cubicBezTo>
                  <a:pt x="3090" y="470"/>
                  <a:pt x="3097" y="467"/>
                  <a:pt x="3105" y="463"/>
                </a:cubicBezTo>
                <a:cubicBezTo>
                  <a:pt x="3120" y="457"/>
                  <a:pt x="3120" y="457"/>
                  <a:pt x="3120" y="457"/>
                </a:cubicBezTo>
                <a:cubicBezTo>
                  <a:pt x="3099" y="460"/>
                  <a:pt x="3099" y="460"/>
                  <a:pt x="3099" y="460"/>
                </a:cubicBezTo>
                <a:cubicBezTo>
                  <a:pt x="3087" y="461"/>
                  <a:pt x="3077" y="461"/>
                  <a:pt x="3076" y="459"/>
                </a:cubicBezTo>
                <a:cubicBezTo>
                  <a:pt x="3075" y="457"/>
                  <a:pt x="3077" y="457"/>
                  <a:pt x="3079" y="458"/>
                </a:cubicBezTo>
                <a:cubicBezTo>
                  <a:pt x="3083" y="460"/>
                  <a:pt x="3083" y="459"/>
                  <a:pt x="3078" y="453"/>
                </a:cubicBezTo>
                <a:cubicBezTo>
                  <a:pt x="3071" y="445"/>
                  <a:pt x="3070" y="442"/>
                  <a:pt x="3073" y="432"/>
                </a:cubicBezTo>
                <a:cubicBezTo>
                  <a:pt x="3076" y="426"/>
                  <a:pt x="3069" y="421"/>
                  <a:pt x="3040" y="410"/>
                </a:cubicBezTo>
                <a:cubicBezTo>
                  <a:pt x="3035" y="408"/>
                  <a:pt x="3031" y="405"/>
                  <a:pt x="3031" y="403"/>
                </a:cubicBezTo>
                <a:cubicBezTo>
                  <a:pt x="3031" y="402"/>
                  <a:pt x="3028" y="400"/>
                  <a:pt x="3025" y="399"/>
                </a:cubicBezTo>
                <a:cubicBezTo>
                  <a:pt x="3021" y="398"/>
                  <a:pt x="3026" y="398"/>
                  <a:pt x="3036" y="398"/>
                </a:cubicBezTo>
                <a:cubicBezTo>
                  <a:pt x="3046" y="399"/>
                  <a:pt x="3056" y="401"/>
                  <a:pt x="3059" y="402"/>
                </a:cubicBezTo>
                <a:cubicBezTo>
                  <a:pt x="3069" y="408"/>
                  <a:pt x="3069" y="400"/>
                  <a:pt x="3060" y="384"/>
                </a:cubicBezTo>
                <a:cubicBezTo>
                  <a:pt x="3051" y="368"/>
                  <a:pt x="3051" y="368"/>
                  <a:pt x="3051" y="368"/>
                </a:cubicBezTo>
                <a:cubicBezTo>
                  <a:pt x="3060" y="367"/>
                  <a:pt x="3060" y="367"/>
                  <a:pt x="3060" y="367"/>
                </a:cubicBezTo>
                <a:cubicBezTo>
                  <a:pt x="3069" y="366"/>
                  <a:pt x="3069" y="366"/>
                  <a:pt x="3069" y="366"/>
                </a:cubicBezTo>
                <a:cubicBezTo>
                  <a:pt x="3059" y="363"/>
                  <a:pt x="3059" y="363"/>
                  <a:pt x="3059" y="363"/>
                </a:cubicBezTo>
                <a:cubicBezTo>
                  <a:pt x="3047" y="359"/>
                  <a:pt x="3031" y="348"/>
                  <a:pt x="3023" y="338"/>
                </a:cubicBezTo>
                <a:cubicBezTo>
                  <a:pt x="3018" y="331"/>
                  <a:pt x="3018" y="331"/>
                  <a:pt x="3018" y="331"/>
                </a:cubicBezTo>
                <a:cubicBezTo>
                  <a:pt x="3029" y="333"/>
                  <a:pt x="3029" y="333"/>
                  <a:pt x="3029" y="333"/>
                </a:cubicBezTo>
                <a:cubicBezTo>
                  <a:pt x="3041" y="334"/>
                  <a:pt x="3063" y="335"/>
                  <a:pt x="3149" y="335"/>
                </a:cubicBezTo>
                <a:cubicBezTo>
                  <a:pt x="3183" y="336"/>
                  <a:pt x="3211" y="336"/>
                  <a:pt x="3214" y="337"/>
                </a:cubicBezTo>
                <a:cubicBezTo>
                  <a:pt x="3216" y="338"/>
                  <a:pt x="3230" y="339"/>
                  <a:pt x="3244" y="339"/>
                </a:cubicBezTo>
                <a:cubicBezTo>
                  <a:pt x="3258" y="339"/>
                  <a:pt x="3274" y="341"/>
                  <a:pt x="3280" y="342"/>
                </a:cubicBezTo>
                <a:cubicBezTo>
                  <a:pt x="3287" y="344"/>
                  <a:pt x="3292" y="344"/>
                  <a:pt x="3294" y="342"/>
                </a:cubicBezTo>
                <a:cubicBezTo>
                  <a:pt x="3296" y="340"/>
                  <a:pt x="3301" y="338"/>
                  <a:pt x="3305" y="337"/>
                </a:cubicBezTo>
                <a:cubicBezTo>
                  <a:pt x="3313" y="335"/>
                  <a:pt x="3313" y="335"/>
                  <a:pt x="3303" y="335"/>
                </a:cubicBezTo>
                <a:cubicBezTo>
                  <a:pt x="3298" y="335"/>
                  <a:pt x="3284" y="333"/>
                  <a:pt x="3273" y="331"/>
                </a:cubicBezTo>
                <a:cubicBezTo>
                  <a:pt x="3250" y="326"/>
                  <a:pt x="3142" y="322"/>
                  <a:pt x="3108" y="323"/>
                </a:cubicBezTo>
                <a:cubicBezTo>
                  <a:pt x="3099" y="324"/>
                  <a:pt x="3072" y="323"/>
                  <a:pt x="3048" y="322"/>
                </a:cubicBezTo>
                <a:cubicBezTo>
                  <a:pt x="3003" y="319"/>
                  <a:pt x="2997" y="317"/>
                  <a:pt x="2983" y="300"/>
                </a:cubicBezTo>
                <a:cubicBezTo>
                  <a:pt x="2979" y="296"/>
                  <a:pt x="2975" y="293"/>
                  <a:pt x="2972" y="293"/>
                </a:cubicBezTo>
                <a:cubicBezTo>
                  <a:pt x="2970" y="293"/>
                  <a:pt x="2961" y="289"/>
                  <a:pt x="2952" y="285"/>
                </a:cubicBezTo>
                <a:cubicBezTo>
                  <a:pt x="2938" y="277"/>
                  <a:pt x="2937" y="276"/>
                  <a:pt x="2942" y="275"/>
                </a:cubicBezTo>
                <a:cubicBezTo>
                  <a:pt x="2950" y="273"/>
                  <a:pt x="2979" y="286"/>
                  <a:pt x="2983" y="292"/>
                </a:cubicBezTo>
                <a:cubicBezTo>
                  <a:pt x="2984" y="294"/>
                  <a:pt x="2988" y="295"/>
                  <a:pt x="2992" y="295"/>
                </a:cubicBezTo>
                <a:cubicBezTo>
                  <a:pt x="2998" y="294"/>
                  <a:pt x="2998" y="294"/>
                  <a:pt x="2994" y="293"/>
                </a:cubicBezTo>
                <a:cubicBezTo>
                  <a:pt x="2991" y="292"/>
                  <a:pt x="2985" y="289"/>
                  <a:pt x="2981" y="286"/>
                </a:cubicBezTo>
                <a:cubicBezTo>
                  <a:pt x="2967" y="274"/>
                  <a:pt x="2926" y="258"/>
                  <a:pt x="2914" y="259"/>
                </a:cubicBezTo>
                <a:cubicBezTo>
                  <a:pt x="2907" y="259"/>
                  <a:pt x="2892" y="256"/>
                  <a:pt x="2877" y="250"/>
                </a:cubicBezTo>
                <a:cubicBezTo>
                  <a:pt x="2849" y="239"/>
                  <a:pt x="2837" y="239"/>
                  <a:pt x="2749" y="241"/>
                </a:cubicBezTo>
                <a:cubicBezTo>
                  <a:pt x="2721" y="242"/>
                  <a:pt x="2678" y="242"/>
                  <a:pt x="2653" y="242"/>
                </a:cubicBezTo>
                <a:cubicBezTo>
                  <a:pt x="2552" y="238"/>
                  <a:pt x="2472" y="240"/>
                  <a:pt x="2326" y="246"/>
                </a:cubicBezTo>
                <a:cubicBezTo>
                  <a:pt x="2242" y="250"/>
                  <a:pt x="2162" y="252"/>
                  <a:pt x="2147" y="252"/>
                </a:cubicBezTo>
                <a:cubicBezTo>
                  <a:pt x="2133" y="251"/>
                  <a:pt x="2113" y="252"/>
                  <a:pt x="2103" y="252"/>
                </a:cubicBezTo>
                <a:cubicBezTo>
                  <a:pt x="1987" y="263"/>
                  <a:pt x="1606" y="277"/>
                  <a:pt x="1606" y="271"/>
                </a:cubicBezTo>
                <a:cubicBezTo>
                  <a:pt x="1606" y="269"/>
                  <a:pt x="1604" y="269"/>
                  <a:pt x="1603" y="271"/>
                </a:cubicBezTo>
                <a:cubicBezTo>
                  <a:pt x="1601" y="272"/>
                  <a:pt x="1583" y="275"/>
                  <a:pt x="1564" y="276"/>
                </a:cubicBezTo>
                <a:cubicBezTo>
                  <a:pt x="1544" y="277"/>
                  <a:pt x="1511" y="280"/>
                  <a:pt x="1489" y="283"/>
                </a:cubicBezTo>
                <a:cubicBezTo>
                  <a:pt x="1408" y="291"/>
                  <a:pt x="1353" y="295"/>
                  <a:pt x="1352" y="292"/>
                </a:cubicBezTo>
                <a:cubicBezTo>
                  <a:pt x="1352" y="290"/>
                  <a:pt x="1351" y="289"/>
                  <a:pt x="1350" y="290"/>
                </a:cubicBezTo>
                <a:cubicBezTo>
                  <a:pt x="1349" y="291"/>
                  <a:pt x="1347" y="291"/>
                  <a:pt x="1346" y="289"/>
                </a:cubicBezTo>
                <a:cubicBezTo>
                  <a:pt x="1344" y="287"/>
                  <a:pt x="1346" y="285"/>
                  <a:pt x="1349" y="285"/>
                </a:cubicBezTo>
                <a:cubicBezTo>
                  <a:pt x="1351" y="285"/>
                  <a:pt x="1356" y="282"/>
                  <a:pt x="1360" y="279"/>
                </a:cubicBezTo>
                <a:cubicBezTo>
                  <a:pt x="1363" y="276"/>
                  <a:pt x="1368" y="274"/>
                  <a:pt x="1371" y="274"/>
                </a:cubicBezTo>
                <a:cubicBezTo>
                  <a:pt x="1375" y="274"/>
                  <a:pt x="1381" y="273"/>
                  <a:pt x="1384" y="270"/>
                </a:cubicBezTo>
                <a:cubicBezTo>
                  <a:pt x="1395" y="264"/>
                  <a:pt x="1462" y="251"/>
                  <a:pt x="1482" y="252"/>
                </a:cubicBezTo>
                <a:cubicBezTo>
                  <a:pt x="1522" y="254"/>
                  <a:pt x="1562" y="253"/>
                  <a:pt x="1560" y="251"/>
                </a:cubicBezTo>
                <a:cubicBezTo>
                  <a:pt x="1558" y="247"/>
                  <a:pt x="1601" y="241"/>
                  <a:pt x="1636" y="239"/>
                </a:cubicBezTo>
                <a:cubicBezTo>
                  <a:pt x="1653" y="238"/>
                  <a:pt x="1659" y="237"/>
                  <a:pt x="1656" y="235"/>
                </a:cubicBezTo>
                <a:cubicBezTo>
                  <a:pt x="1654" y="233"/>
                  <a:pt x="1644" y="232"/>
                  <a:pt x="1635" y="232"/>
                </a:cubicBezTo>
                <a:cubicBezTo>
                  <a:pt x="1625" y="233"/>
                  <a:pt x="1618" y="232"/>
                  <a:pt x="1619" y="230"/>
                </a:cubicBezTo>
                <a:cubicBezTo>
                  <a:pt x="1620" y="229"/>
                  <a:pt x="1618" y="226"/>
                  <a:pt x="1615" y="226"/>
                </a:cubicBezTo>
                <a:cubicBezTo>
                  <a:pt x="1612" y="225"/>
                  <a:pt x="1609" y="226"/>
                  <a:pt x="1609" y="227"/>
                </a:cubicBezTo>
                <a:cubicBezTo>
                  <a:pt x="1608" y="230"/>
                  <a:pt x="1476" y="239"/>
                  <a:pt x="1474" y="236"/>
                </a:cubicBezTo>
                <a:cubicBezTo>
                  <a:pt x="1471" y="233"/>
                  <a:pt x="1541" y="225"/>
                  <a:pt x="1604" y="222"/>
                </a:cubicBezTo>
                <a:cubicBezTo>
                  <a:pt x="1641" y="220"/>
                  <a:pt x="1671" y="217"/>
                  <a:pt x="1670" y="216"/>
                </a:cubicBezTo>
                <a:cubicBezTo>
                  <a:pt x="1669" y="215"/>
                  <a:pt x="1672" y="214"/>
                  <a:pt x="1677" y="215"/>
                </a:cubicBezTo>
                <a:cubicBezTo>
                  <a:pt x="1682" y="216"/>
                  <a:pt x="1685" y="216"/>
                  <a:pt x="1685" y="213"/>
                </a:cubicBezTo>
                <a:cubicBezTo>
                  <a:pt x="1685" y="209"/>
                  <a:pt x="1681" y="208"/>
                  <a:pt x="1676" y="209"/>
                </a:cubicBezTo>
                <a:cubicBezTo>
                  <a:pt x="1667" y="212"/>
                  <a:pt x="1534" y="219"/>
                  <a:pt x="1533" y="217"/>
                </a:cubicBezTo>
                <a:cubicBezTo>
                  <a:pt x="1530" y="211"/>
                  <a:pt x="1607" y="198"/>
                  <a:pt x="1662" y="195"/>
                </a:cubicBezTo>
                <a:cubicBezTo>
                  <a:pt x="1710" y="193"/>
                  <a:pt x="1710" y="193"/>
                  <a:pt x="1686" y="191"/>
                </a:cubicBezTo>
                <a:cubicBezTo>
                  <a:pt x="1661" y="188"/>
                  <a:pt x="1661" y="188"/>
                  <a:pt x="1661" y="188"/>
                </a:cubicBezTo>
                <a:cubicBezTo>
                  <a:pt x="1683" y="184"/>
                  <a:pt x="1683" y="184"/>
                  <a:pt x="1683" y="184"/>
                </a:cubicBezTo>
                <a:cubicBezTo>
                  <a:pt x="1695" y="182"/>
                  <a:pt x="1719" y="180"/>
                  <a:pt x="1736" y="179"/>
                </a:cubicBezTo>
                <a:cubicBezTo>
                  <a:pt x="1772" y="177"/>
                  <a:pt x="1797" y="173"/>
                  <a:pt x="1788" y="169"/>
                </a:cubicBezTo>
                <a:cubicBezTo>
                  <a:pt x="1785" y="168"/>
                  <a:pt x="1769" y="168"/>
                  <a:pt x="1753" y="170"/>
                </a:cubicBezTo>
                <a:cubicBezTo>
                  <a:pt x="1736" y="172"/>
                  <a:pt x="1684" y="175"/>
                  <a:pt x="1636" y="176"/>
                </a:cubicBezTo>
                <a:cubicBezTo>
                  <a:pt x="1551" y="178"/>
                  <a:pt x="1549" y="178"/>
                  <a:pt x="1547" y="171"/>
                </a:cubicBezTo>
                <a:cubicBezTo>
                  <a:pt x="1545" y="164"/>
                  <a:pt x="1545" y="164"/>
                  <a:pt x="1543" y="172"/>
                </a:cubicBezTo>
                <a:cubicBezTo>
                  <a:pt x="1542" y="176"/>
                  <a:pt x="1540" y="178"/>
                  <a:pt x="1538" y="177"/>
                </a:cubicBezTo>
                <a:cubicBezTo>
                  <a:pt x="1536" y="176"/>
                  <a:pt x="1534" y="177"/>
                  <a:pt x="1533" y="178"/>
                </a:cubicBezTo>
                <a:cubicBezTo>
                  <a:pt x="1532" y="183"/>
                  <a:pt x="1473" y="189"/>
                  <a:pt x="1473" y="185"/>
                </a:cubicBezTo>
                <a:cubicBezTo>
                  <a:pt x="1473" y="184"/>
                  <a:pt x="1475" y="182"/>
                  <a:pt x="1478" y="182"/>
                </a:cubicBezTo>
                <a:cubicBezTo>
                  <a:pt x="1481" y="182"/>
                  <a:pt x="1484" y="180"/>
                  <a:pt x="1484" y="178"/>
                </a:cubicBezTo>
                <a:cubicBezTo>
                  <a:pt x="1484" y="177"/>
                  <a:pt x="1488" y="175"/>
                  <a:pt x="1493" y="175"/>
                </a:cubicBezTo>
                <a:cubicBezTo>
                  <a:pt x="1498" y="174"/>
                  <a:pt x="1503" y="172"/>
                  <a:pt x="1504" y="170"/>
                </a:cubicBezTo>
                <a:cubicBezTo>
                  <a:pt x="1505" y="168"/>
                  <a:pt x="1502" y="167"/>
                  <a:pt x="1498" y="167"/>
                </a:cubicBezTo>
                <a:cubicBezTo>
                  <a:pt x="1493" y="167"/>
                  <a:pt x="1484" y="167"/>
                  <a:pt x="1478" y="168"/>
                </a:cubicBezTo>
                <a:cubicBezTo>
                  <a:pt x="1471" y="168"/>
                  <a:pt x="1456" y="169"/>
                  <a:pt x="1444" y="171"/>
                </a:cubicBezTo>
                <a:cubicBezTo>
                  <a:pt x="1429" y="174"/>
                  <a:pt x="1424" y="174"/>
                  <a:pt x="1427" y="171"/>
                </a:cubicBezTo>
                <a:cubicBezTo>
                  <a:pt x="1432" y="168"/>
                  <a:pt x="1432" y="168"/>
                  <a:pt x="1425" y="168"/>
                </a:cubicBezTo>
                <a:cubicBezTo>
                  <a:pt x="1420" y="168"/>
                  <a:pt x="1418" y="170"/>
                  <a:pt x="1419" y="172"/>
                </a:cubicBezTo>
                <a:cubicBezTo>
                  <a:pt x="1421" y="174"/>
                  <a:pt x="1405" y="173"/>
                  <a:pt x="1401" y="170"/>
                </a:cubicBezTo>
                <a:cubicBezTo>
                  <a:pt x="1396" y="165"/>
                  <a:pt x="1412" y="162"/>
                  <a:pt x="1461" y="157"/>
                </a:cubicBezTo>
                <a:cubicBezTo>
                  <a:pt x="1496" y="154"/>
                  <a:pt x="1500" y="154"/>
                  <a:pt x="1495" y="159"/>
                </a:cubicBezTo>
                <a:cubicBezTo>
                  <a:pt x="1490" y="164"/>
                  <a:pt x="1491" y="164"/>
                  <a:pt x="1499" y="164"/>
                </a:cubicBezTo>
                <a:cubicBezTo>
                  <a:pt x="1504" y="164"/>
                  <a:pt x="1508" y="162"/>
                  <a:pt x="1507" y="160"/>
                </a:cubicBezTo>
                <a:cubicBezTo>
                  <a:pt x="1507" y="155"/>
                  <a:pt x="1533" y="151"/>
                  <a:pt x="1540" y="155"/>
                </a:cubicBezTo>
                <a:cubicBezTo>
                  <a:pt x="1547" y="158"/>
                  <a:pt x="1547" y="158"/>
                  <a:pt x="1541" y="153"/>
                </a:cubicBezTo>
                <a:cubicBezTo>
                  <a:pt x="1536" y="149"/>
                  <a:pt x="1537" y="148"/>
                  <a:pt x="1558" y="147"/>
                </a:cubicBezTo>
                <a:cubicBezTo>
                  <a:pt x="1573" y="146"/>
                  <a:pt x="1578" y="147"/>
                  <a:pt x="1575" y="150"/>
                </a:cubicBezTo>
                <a:cubicBezTo>
                  <a:pt x="1572" y="152"/>
                  <a:pt x="1573" y="153"/>
                  <a:pt x="1579" y="153"/>
                </a:cubicBezTo>
                <a:cubicBezTo>
                  <a:pt x="1584" y="153"/>
                  <a:pt x="1586" y="151"/>
                  <a:pt x="1585" y="149"/>
                </a:cubicBezTo>
                <a:cubicBezTo>
                  <a:pt x="1583" y="146"/>
                  <a:pt x="1584" y="146"/>
                  <a:pt x="1589" y="149"/>
                </a:cubicBezTo>
                <a:cubicBezTo>
                  <a:pt x="1592" y="151"/>
                  <a:pt x="1596" y="151"/>
                  <a:pt x="1598" y="150"/>
                </a:cubicBezTo>
                <a:cubicBezTo>
                  <a:pt x="1602" y="146"/>
                  <a:pt x="1619" y="145"/>
                  <a:pt x="1638" y="148"/>
                </a:cubicBezTo>
                <a:cubicBezTo>
                  <a:pt x="1656" y="150"/>
                  <a:pt x="1656" y="150"/>
                  <a:pt x="1648" y="155"/>
                </a:cubicBezTo>
                <a:cubicBezTo>
                  <a:pt x="1638" y="161"/>
                  <a:pt x="1646" y="161"/>
                  <a:pt x="1658" y="155"/>
                </a:cubicBezTo>
                <a:cubicBezTo>
                  <a:pt x="1664" y="152"/>
                  <a:pt x="1665" y="150"/>
                  <a:pt x="1662" y="148"/>
                </a:cubicBezTo>
                <a:cubicBezTo>
                  <a:pt x="1660" y="146"/>
                  <a:pt x="1663" y="145"/>
                  <a:pt x="1671" y="144"/>
                </a:cubicBezTo>
                <a:cubicBezTo>
                  <a:pt x="1683" y="143"/>
                  <a:pt x="1683" y="143"/>
                  <a:pt x="1683" y="143"/>
                </a:cubicBezTo>
                <a:cubicBezTo>
                  <a:pt x="1672" y="141"/>
                  <a:pt x="1672" y="141"/>
                  <a:pt x="1672" y="141"/>
                </a:cubicBezTo>
                <a:cubicBezTo>
                  <a:pt x="1650" y="138"/>
                  <a:pt x="1673" y="133"/>
                  <a:pt x="1736" y="128"/>
                </a:cubicBezTo>
                <a:cubicBezTo>
                  <a:pt x="1794" y="123"/>
                  <a:pt x="1796" y="122"/>
                  <a:pt x="1769" y="121"/>
                </a:cubicBezTo>
                <a:cubicBezTo>
                  <a:pt x="1754" y="121"/>
                  <a:pt x="1695" y="123"/>
                  <a:pt x="1639" y="128"/>
                </a:cubicBezTo>
                <a:cubicBezTo>
                  <a:pt x="1497" y="138"/>
                  <a:pt x="1457" y="134"/>
                  <a:pt x="1561" y="120"/>
                </a:cubicBezTo>
                <a:cubicBezTo>
                  <a:pt x="1601" y="114"/>
                  <a:pt x="1617" y="110"/>
                  <a:pt x="1600" y="110"/>
                </a:cubicBezTo>
                <a:cubicBezTo>
                  <a:pt x="1597" y="110"/>
                  <a:pt x="1586" y="110"/>
                  <a:pt x="1576" y="110"/>
                </a:cubicBezTo>
                <a:cubicBezTo>
                  <a:pt x="1566" y="110"/>
                  <a:pt x="1557" y="111"/>
                  <a:pt x="1555" y="114"/>
                </a:cubicBezTo>
                <a:cubicBezTo>
                  <a:pt x="1552" y="117"/>
                  <a:pt x="1551" y="117"/>
                  <a:pt x="1549" y="114"/>
                </a:cubicBezTo>
                <a:cubicBezTo>
                  <a:pt x="1547" y="110"/>
                  <a:pt x="1535" y="110"/>
                  <a:pt x="1532" y="115"/>
                </a:cubicBezTo>
                <a:cubicBezTo>
                  <a:pt x="1532" y="116"/>
                  <a:pt x="1526" y="118"/>
                  <a:pt x="1519" y="120"/>
                </a:cubicBezTo>
                <a:cubicBezTo>
                  <a:pt x="1510" y="122"/>
                  <a:pt x="1508" y="121"/>
                  <a:pt x="1512" y="119"/>
                </a:cubicBezTo>
                <a:cubicBezTo>
                  <a:pt x="1517" y="116"/>
                  <a:pt x="1517" y="115"/>
                  <a:pt x="1510" y="115"/>
                </a:cubicBezTo>
                <a:cubicBezTo>
                  <a:pt x="1502" y="116"/>
                  <a:pt x="1498" y="121"/>
                  <a:pt x="1503" y="124"/>
                </a:cubicBezTo>
                <a:cubicBezTo>
                  <a:pt x="1505" y="124"/>
                  <a:pt x="1503" y="125"/>
                  <a:pt x="1498" y="126"/>
                </a:cubicBezTo>
                <a:cubicBezTo>
                  <a:pt x="1489" y="127"/>
                  <a:pt x="1486" y="122"/>
                  <a:pt x="1492" y="119"/>
                </a:cubicBezTo>
                <a:cubicBezTo>
                  <a:pt x="1494" y="118"/>
                  <a:pt x="1493" y="118"/>
                  <a:pt x="1490" y="119"/>
                </a:cubicBezTo>
                <a:cubicBezTo>
                  <a:pt x="1482" y="122"/>
                  <a:pt x="1466" y="122"/>
                  <a:pt x="1464" y="118"/>
                </a:cubicBezTo>
                <a:cubicBezTo>
                  <a:pt x="1464" y="117"/>
                  <a:pt x="1459" y="115"/>
                  <a:pt x="1455" y="115"/>
                </a:cubicBezTo>
                <a:cubicBezTo>
                  <a:pt x="1451" y="116"/>
                  <a:pt x="1449" y="117"/>
                  <a:pt x="1450" y="119"/>
                </a:cubicBezTo>
                <a:cubicBezTo>
                  <a:pt x="1451" y="121"/>
                  <a:pt x="1453" y="122"/>
                  <a:pt x="1456" y="121"/>
                </a:cubicBezTo>
                <a:cubicBezTo>
                  <a:pt x="1459" y="120"/>
                  <a:pt x="1463" y="121"/>
                  <a:pt x="1466" y="123"/>
                </a:cubicBezTo>
                <a:cubicBezTo>
                  <a:pt x="1471" y="128"/>
                  <a:pt x="1471" y="128"/>
                  <a:pt x="1461" y="127"/>
                </a:cubicBezTo>
                <a:cubicBezTo>
                  <a:pt x="1454" y="126"/>
                  <a:pt x="1445" y="125"/>
                  <a:pt x="1440" y="124"/>
                </a:cubicBezTo>
                <a:cubicBezTo>
                  <a:pt x="1433" y="122"/>
                  <a:pt x="1431" y="123"/>
                  <a:pt x="1433" y="126"/>
                </a:cubicBezTo>
                <a:cubicBezTo>
                  <a:pt x="1435" y="129"/>
                  <a:pt x="1434" y="130"/>
                  <a:pt x="1431" y="129"/>
                </a:cubicBezTo>
                <a:cubicBezTo>
                  <a:pt x="1428" y="127"/>
                  <a:pt x="1420" y="127"/>
                  <a:pt x="1412" y="127"/>
                </a:cubicBezTo>
                <a:cubicBezTo>
                  <a:pt x="1395" y="127"/>
                  <a:pt x="1399" y="126"/>
                  <a:pt x="1424" y="121"/>
                </a:cubicBezTo>
                <a:cubicBezTo>
                  <a:pt x="1454" y="116"/>
                  <a:pt x="1442" y="112"/>
                  <a:pt x="1402" y="113"/>
                </a:cubicBezTo>
                <a:cubicBezTo>
                  <a:pt x="1369" y="115"/>
                  <a:pt x="1367" y="114"/>
                  <a:pt x="1384" y="112"/>
                </a:cubicBezTo>
                <a:cubicBezTo>
                  <a:pt x="1396" y="110"/>
                  <a:pt x="1415" y="109"/>
                  <a:pt x="1427" y="110"/>
                </a:cubicBezTo>
                <a:cubicBezTo>
                  <a:pt x="1439" y="111"/>
                  <a:pt x="1449" y="111"/>
                  <a:pt x="1450" y="110"/>
                </a:cubicBezTo>
                <a:cubicBezTo>
                  <a:pt x="1454" y="107"/>
                  <a:pt x="1492" y="102"/>
                  <a:pt x="1493" y="105"/>
                </a:cubicBezTo>
                <a:cubicBezTo>
                  <a:pt x="1494" y="106"/>
                  <a:pt x="1514" y="105"/>
                  <a:pt x="1536" y="103"/>
                </a:cubicBezTo>
                <a:cubicBezTo>
                  <a:pt x="1558" y="101"/>
                  <a:pt x="1592" y="97"/>
                  <a:pt x="1611" y="96"/>
                </a:cubicBezTo>
                <a:cubicBezTo>
                  <a:pt x="1635" y="94"/>
                  <a:pt x="1639" y="93"/>
                  <a:pt x="1626" y="93"/>
                </a:cubicBezTo>
                <a:cubicBezTo>
                  <a:pt x="1614" y="93"/>
                  <a:pt x="1608" y="91"/>
                  <a:pt x="1610" y="89"/>
                </a:cubicBezTo>
                <a:cubicBezTo>
                  <a:pt x="1617" y="84"/>
                  <a:pt x="1594" y="82"/>
                  <a:pt x="1555" y="86"/>
                </a:cubicBezTo>
                <a:cubicBezTo>
                  <a:pt x="1524" y="89"/>
                  <a:pt x="1456" y="90"/>
                  <a:pt x="1470" y="87"/>
                </a:cubicBezTo>
                <a:cubicBezTo>
                  <a:pt x="1478" y="85"/>
                  <a:pt x="1473" y="79"/>
                  <a:pt x="1465" y="80"/>
                </a:cubicBezTo>
                <a:cubicBezTo>
                  <a:pt x="1461" y="81"/>
                  <a:pt x="1457" y="84"/>
                  <a:pt x="1457" y="86"/>
                </a:cubicBezTo>
                <a:cubicBezTo>
                  <a:pt x="1457" y="89"/>
                  <a:pt x="1451" y="91"/>
                  <a:pt x="1433" y="92"/>
                </a:cubicBezTo>
                <a:cubicBezTo>
                  <a:pt x="1420" y="93"/>
                  <a:pt x="1400" y="95"/>
                  <a:pt x="1388" y="96"/>
                </a:cubicBezTo>
                <a:cubicBezTo>
                  <a:pt x="1374" y="98"/>
                  <a:pt x="1367" y="98"/>
                  <a:pt x="1370" y="96"/>
                </a:cubicBezTo>
                <a:cubicBezTo>
                  <a:pt x="1372" y="93"/>
                  <a:pt x="1372" y="92"/>
                  <a:pt x="1368" y="90"/>
                </a:cubicBezTo>
                <a:cubicBezTo>
                  <a:pt x="1362" y="88"/>
                  <a:pt x="1358" y="88"/>
                  <a:pt x="1360" y="92"/>
                </a:cubicBezTo>
                <a:cubicBezTo>
                  <a:pt x="1361" y="93"/>
                  <a:pt x="1360" y="96"/>
                  <a:pt x="1358" y="98"/>
                </a:cubicBezTo>
                <a:cubicBezTo>
                  <a:pt x="1353" y="104"/>
                  <a:pt x="1275" y="117"/>
                  <a:pt x="1226" y="120"/>
                </a:cubicBezTo>
                <a:cubicBezTo>
                  <a:pt x="1211" y="121"/>
                  <a:pt x="1211" y="121"/>
                  <a:pt x="1222" y="123"/>
                </a:cubicBezTo>
                <a:cubicBezTo>
                  <a:pt x="1233" y="125"/>
                  <a:pt x="1233" y="125"/>
                  <a:pt x="1233" y="125"/>
                </a:cubicBezTo>
                <a:cubicBezTo>
                  <a:pt x="1224" y="127"/>
                  <a:pt x="1224" y="127"/>
                  <a:pt x="1224" y="127"/>
                </a:cubicBezTo>
                <a:cubicBezTo>
                  <a:pt x="1219" y="128"/>
                  <a:pt x="1192" y="130"/>
                  <a:pt x="1165" y="131"/>
                </a:cubicBezTo>
                <a:cubicBezTo>
                  <a:pt x="1129" y="133"/>
                  <a:pt x="1115" y="133"/>
                  <a:pt x="1113" y="130"/>
                </a:cubicBezTo>
                <a:cubicBezTo>
                  <a:pt x="1111" y="128"/>
                  <a:pt x="1104" y="125"/>
                  <a:pt x="1098" y="124"/>
                </a:cubicBezTo>
                <a:cubicBezTo>
                  <a:pt x="1085" y="122"/>
                  <a:pt x="1085" y="122"/>
                  <a:pt x="1085" y="122"/>
                </a:cubicBezTo>
                <a:cubicBezTo>
                  <a:pt x="1103" y="118"/>
                  <a:pt x="1103" y="118"/>
                  <a:pt x="1103" y="118"/>
                </a:cubicBezTo>
                <a:cubicBezTo>
                  <a:pt x="1114" y="116"/>
                  <a:pt x="1124" y="114"/>
                  <a:pt x="1126" y="112"/>
                </a:cubicBezTo>
                <a:cubicBezTo>
                  <a:pt x="1129" y="111"/>
                  <a:pt x="1130" y="111"/>
                  <a:pt x="1129" y="114"/>
                </a:cubicBezTo>
                <a:cubicBezTo>
                  <a:pt x="1128" y="116"/>
                  <a:pt x="1131" y="118"/>
                  <a:pt x="1136" y="119"/>
                </a:cubicBezTo>
                <a:cubicBezTo>
                  <a:pt x="1150" y="123"/>
                  <a:pt x="1200" y="121"/>
                  <a:pt x="1207" y="117"/>
                </a:cubicBezTo>
                <a:cubicBezTo>
                  <a:pt x="1210" y="115"/>
                  <a:pt x="1220" y="111"/>
                  <a:pt x="1227" y="109"/>
                </a:cubicBezTo>
                <a:cubicBezTo>
                  <a:pt x="1234" y="107"/>
                  <a:pt x="1250" y="103"/>
                  <a:pt x="1262" y="100"/>
                </a:cubicBezTo>
                <a:cubicBezTo>
                  <a:pt x="1274" y="96"/>
                  <a:pt x="1300" y="92"/>
                  <a:pt x="1319" y="89"/>
                </a:cubicBezTo>
                <a:cubicBezTo>
                  <a:pt x="1352" y="85"/>
                  <a:pt x="1368" y="81"/>
                  <a:pt x="1408" y="67"/>
                </a:cubicBezTo>
                <a:cubicBezTo>
                  <a:pt x="1417" y="64"/>
                  <a:pt x="1428" y="61"/>
                  <a:pt x="1432" y="59"/>
                </a:cubicBezTo>
                <a:cubicBezTo>
                  <a:pt x="1441" y="57"/>
                  <a:pt x="1445" y="53"/>
                  <a:pt x="1439" y="54"/>
                </a:cubicBezTo>
                <a:cubicBezTo>
                  <a:pt x="1437" y="54"/>
                  <a:pt x="1427" y="57"/>
                  <a:pt x="1418" y="61"/>
                </a:cubicBezTo>
                <a:cubicBezTo>
                  <a:pt x="1408" y="64"/>
                  <a:pt x="1395" y="67"/>
                  <a:pt x="1388" y="68"/>
                </a:cubicBezTo>
                <a:cubicBezTo>
                  <a:pt x="1381" y="69"/>
                  <a:pt x="1375" y="70"/>
                  <a:pt x="1374" y="72"/>
                </a:cubicBezTo>
                <a:cubicBezTo>
                  <a:pt x="1373" y="73"/>
                  <a:pt x="1360" y="76"/>
                  <a:pt x="1344" y="77"/>
                </a:cubicBezTo>
                <a:cubicBezTo>
                  <a:pt x="1329" y="79"/>
                  <a:pt x="1313" y="81"/>
                  <a:pt x="1309" y="83"/>
                </a:cubicBezTo>
                <a:cubicBezTo>
                  <a:pt x="1305" y="84"/>
                  <a:pt x="1301" y="84"/>
                  <a:pt x="1300" y="82"/>
                </a:cubicBezTo>
                <a:cubicBezTo>
                  <a:pt x="1299" y="80"/>
                  <a:pt x="1298" y="78"/>
                  <a:pt x="1298" y="78"/>
                </a:cubicBezTo>
                <a:cubicBezTo>
                  <a:pt x="1299" y="78"/>
                  <a:pt x="1305" y="77"/>
                  <a:pt x="1313" y="75"/>
                </a:cubicBezTo>
                <a:cubicBezTo>
                  <a:pt x="1320" y="74"/>
                  <a:pt x="1329" y="70"/>
                  <a:pt x="1333" y="67"/>
                </a:cubicBezTo>
                <a:cubicBezTo>
                  <a:pt x="1337" y="65"/>
                  <a:pt x="1346" y="62"/>
                  <a:pt x="1352" y="62"/>
                </a:cubicBezTo>
                <a:cubicBezTo>
                  <a:pt x="1358" y="61"/>
                  <a:pt x="1363" y="59"/>
                  <a:pt x="1364" y="56"/>
                </a:cubicBezTo>
                <a:cubicBezTo>
                  <a:pt x="1368" y="49"/>
                  <a:pt x="1412" y="38"/>
                  <a:pt x="1446" y="36"/>
                </a:cubicBezTo>
                <a:cubicBezTo>
                  <a:pt x="1464" y="35"/>
                  <a:pt x="1480" y="33"/>
                  <a:pt x="1483" y="31"/>
                </a:cubicBezTo>
                <a:cubicBezTo>
                  <a:pt x="1486" y="29"/>
                  <a:pt x="1471" y="29"/>
                  <a:pt x="1448" y="31"/>
                </a:cubicBezTo>
                <a:cubicBezTo>
                  <a:pt x="1408" y="35"/>
                  <a:pt x="1407" y="35"/>
                  <a:pt x="1420" y="29"/>
                </a:cubicBezTo>
                <a:cubicBezTo>
                  <a:pt x="1427" y="26"/>
                  <a:pt x="1438" y="23"/>
                  <a:pt x="1444" y="23"/>
                </a:cubicBezTo>
                <a:cubicBezTo>
                  <a:pt x="1449" y="22"/>
                  <a:pt x="1454" y="20"/>
                  <a:pt x="1455" y="18"/>
                </a:cubicBezTo>
                <a:cubicBezTo>
                  <a:pt x="1457" y="15"/>
                  <a:pt x="1453" y="15"/>
                  <a:pt x="1441" y="17"/>
                </a:cubicBezTo>
                <a:cubicBezTo>
                  <a:pt x="1431" y="18"/>
                  <a:pt x="1427" y="18"/>
                  <a:pt x="1429" y="16"/>
                </a:cubicBezTo>
                <a:cubicBezTo>
                  <a:pt x="1431" y="15"/>
                  <a:pt x="1441" y="12"/>
                  <a:pt x="1450" y="10"/>
                </a:cubicBezTo>
                <a:cubicBezTo>
                  <a:pt x="1459" y="9"/>
                  <a:pt x="1469" y="7"/>
                  <a:pt x="1473" y="5"/>
                </a:cubicBezTo>
                <a:cubicBezTo>
                  <a:pt x="1476" y="4"/>
                  <a:pt x="1483" y="5"/>
                  <a:pt x="1487" y="6"/>
                </a:cubicBezTo>
                <a:cubicBezTo>
                  <a:pt x="1492" y="8"/>
                  <a:pt x="1496" y="8"/>
                  <a:pt x="1498" y="6"/>
                </a:cubicBezTo>
                <a:cubicBezTo>
                  <a:pt x="1500" y="4"/>
                  <a:pt x="1505" y="2"/>
                  <a:pt x="1510" y="1"/>
                </a:cubicBezTo>
                <a:cubicBezTo>
                  <a:pt x="1516" y="0"/>
                  <a:pt x="1504" y="0"/>
                  <a:pt x="1484" y="2"/>
                </a:cubicBezTo>
                <a:cubicBezTo>
                  <a:pt x="1465" y="4"/>
                  <a:pt x="1442" y="7"/>
                  <a:pt x="1433" y="9"/>
                </a:cubicBezTo>
                <a:cubicBezTo>
                  <a:pt x="1424" y="12"/>
                  <a:pt x="1409" y="16"/>
                  <a:pt x="1400" y="18"/>
                </a:cubicBezTo>
                <a:cubicBezTo>
                  <a:pt x="1391" y="20"/>
                  <a:pt x="1376" y="25"/>
                  <a:pt x="1367" y="29"/>
                </a:cubicBezTo>
                <a:cubicBezTo>
                  <a:pt x="1357" y="33"/>
                  <a:pt x="1343" y="38"/>
                  <a:pt x="1336" y="40"/>
                </a:cubicBezTo>
                <a:cubicBezTo>
                  <a:pt x="1328" y="42"/>
                  <a:pt x="1311" y="46"/>
                  <a:pt x="1298" y="50"/>
                </a:cubicBezTo>
                <a:cubicBezTo>
                  <a:pt x="1285" y="53"/>
                  <a:pt x="1270" y="57"/>
                  <a:pt x="1265" y="57"/>
                </a:cubicBezTo>
                <a:cubicBezTo>
                  <a:pt x="1260" y="57"/>
                  <a:pt x="1256" y="58"/>
                  <a:pt x="1257" y="59"/>
                </a:cubicBezTo>
                <a:cubicBezTo>
                  <a:pt x="1260" y="65"/>
                  <a:pt x="1220" y="74"/>
                  <a:pt x="1164" y="80"/>
                </a:cubicBezTo>
                <a:cubicBezTo>
                  <a:pt x="1150" y="82"/>
                  <a:pt x="1137" y="85"/>
                  <a:pt x="1136" y="87"/>
                </a:cubicBezTo>
                <a:cubicBezTo>
                  <a:pt x="1134" y="89"/>
                  <a:pt x="1140" y="89"/>
                  <a:pt x="1149" y="88"/>
                </a:cubicBezTo>
                <a:cubicBezTo>
                  <a:pt x="1204" y="80"/>
                  <a:pt x="1255" y="74"/>
                  <a:pt x="1258" y="76"/>
                </a:cubicBezTo>
                <a:cubicBezTo>
                  <a:pt x="1260" y="78"/>
                  <a:pt x="1191" y="101"/>
                  <a:pt x="1181" y="101"/>
                </a:cubicBezTo>
                <a:cubicBezTo>
                  <a:pt x="1179" y="101"/>
                  <a:pt x="1180" y="99"/>
                  <a:pt x="1184" y="96"/>
                </a:cubicBezTo>
                <a:cubicBezTo>
                  <a:pt x="1190" y="90"/>
                  <a:pt x="1190" y="90"/>
                  <a:pt x="1190" y="90"/>
                </a:cubicBezTo>
                <a:cubicBezTo>
                  <a:pt x="1184" y="93"/>
                  <a:pt x="1184" y="93"/>
                  <a:pt x="1184" y="93"/>
                </a:cubicBezTo>
                <a:cubicBezTo>
                  <a:pt x="1158" y="102"/>
                  <a:pt x="1124" y="105"/>
                  <a:pt x="1079" y="103"/>
                </a:cubicBezTo>
                <a:cubicBezTo>
                  <a:pt x="1042" y="102"/>
                  <a:pt x="1033" y="102"/>
                  <a:pt x="1031" y="106"/>
                </a:cubicBezTo>
                <a:cubicBezTo>
                  <a:pt x="1030" y="109"/>
                  <a:pt x="1024" y="110"/>
                  <a:pt x="1008" y="109"/>
                </a:cubicBezTo>
                <a:cubicBezTo>
                  <a:pt x="996" y="109"/>
                  <a:pt x="974" y="108"/>
                  <a:pt x="959" y="108"/>
                </a:cubicBezTo>
                <a:cubicBezTo>
                  <a:pt x="937" y="108"/>
                  <a:pt x="934" y="109"/>
                  <a:pt x="946" y="110"/>
                </a:cubicBezTo>
                <a:cubicBezTo>
                  <a:pt x="954" y="111"/>
                  <a:pt x="961" y="113"/>
                  <a:pt x="963" y="115"/>
                </a:cubicBezTo>
                <a:cubicBezTo>
                  <a:pt x="964" y="116"/>
                  <a:pt x="959" y="116"/>
                  <a:pt x="952" y="115"/>
                </a:cubicBezTo>
                <a:cubicBezTo>
                  <a:pt x="945" y="114"/>
                  <a:pt x="927" y="114"/>
                  <a:pt x="911" y="115"/>
                </a:cubicBezTo>
                <a:cubicBezTo>
                  <a:pt x="896" y="116"/>
                  <a:pt x="880" y="115"/>
                  <a:pt x="877" y="114"/>
                </a:cubicBezTo>
                <a:cubicBezTo>
                  <a:pt x="873" y="112"/>
                  <a:pt x="881" y="111"/>
                  <a:pt x="899" y="110"/>
                </a:cubicBezTo>
                <a:cubicBezTo>
                  <a:pt x="915" y="109"/>
                  <a:pt x="928" y="108"/>
                  <a:pt x="929" y="107"/>
                </a:cubicBezTo>
                <a:cubicBezTo>
                  <a:pt x="930" y="105"/>
                  <a:pt x="861" y="104"/>
                  <a:pt x="811" y="105"/>
                </a:cubicBezTo>
                <a:cubicBezTo>
                  <a:pt x="770" y="106"/>
                  <a:pt x="769" y="106"/>
                  <a:pt x="773" y="103"/>
                </a:cubicBezTo>
                <a:cubicBezTo>
                  <a:pt x="778" y="99"/>
                  <a:pt x="831" y="89"/>
                  <a:pt x="856" y="87"/>
                </a:cubicBezTo>
                <a:cubicBezTo>
                  <a:pt x="872" y="86"/>
                  <a:pt x="874" y="86"/>
                  <a:pt x="867" y="83"/>
                </a:cubicBezTo>
                <a:cubicBezTo>
                  <a:pt x="862" y="82"/>
                  <a:pt x="851" y="82"/>
                  <a:pt x="842" y="83"/>
                </a:cubicBezTo>
                <a:cubicBezTo>
                  <a:pt x="832" y="85"/>
                  <a:pt x="825" y="85"/>
                  <a:pt x="825" y="83"/>
                </a:cubicBezTo>
                <a:cubicBezTo>
                  <a:pt x="824" y="77"/>
                  <a:pt x="835" y="74"/>
                  <a:pt x="853" y="76"/>
                </a:cubicBezTo>
                <a:cubicBezTo>
                  <a:pt x="863" y="77"/>
                  <a:pt x="871" y="76"/>
                  <a:pt x="871" y="75"/>
                </a:cubicBezTo>
                <a:cubicBezTo>
                  <a:pt x="871" y="74"/>
                  <a:pt x="863" y="72"/>
                  <a:pt x="855" y="70"/>
                </a:cubicBezTo>
                <a:cubicBezTo>
                  <a:pt x="837" y="67"/>
                  <a:pt x="824" y="71"/>
                  <a:pt x="815" y="84"/>
                </a:cubicBezTo>
                <a:cubicBezTo>
                  <a:pt x="811" y="89"/>
                  <a:pt x="810" y="90"/>
                  <a:pt x="808" y="86"/>
                </a:cubicBezTo>
                <a:cubicBezTo>
                  <a:pt x="806" y="83"/>
                  <a:pt x="805" y="83"/>
                  <a:pt x="803" y="86"/>
                </a:cubicBezTo>
                <a:cubicBezTo>
                  <a:pt x="801" y="90"/>
                  <a:pt x="775" y="99"/>
                  <a:pt x="761" y="99"/>
                </a:cubicBezTo>
                <a:cubicBezTo>
                  <a:pt x="755" y="100"/>
                  <a:pt x="754" y="99"/>
                  <a:pt x="756" y="97"/>
                </a:cubicBezTo>
                <a:cubicBezTo>
                  <a:pt x="759" y="94"/>
                  <a:pt x="756" y="93"/>
                  <a:pt x="747" y="91"/>
                </a:cubicBezTo>
                <a:cubicBezTo>
                  <a:pt x="739" y="89"/>
                  <a:pt x="733" y="88"/>
                  <a:pt x="732" y="89"/>
                </a:cubicBezTo>
                <a:cubicBezTo>
                  <a:pt x="732" y="90"/>
                  <a:pt x="735" y="93"/>
                  <a:pt x="740" y="96"/>
                </a:cubicBezTo>
                <a:cubicBezTo>
                  <a:pt x="745" y="100"/>
                  <a:pt x="748" y="103"/>
                  <a:pt x="747" y="105"/>
                </a:cubicBezTo>
                <a:cubicBezTo>
                  <a:pt x="746" y="106"/>
                  <a:pt x="749" y="107"/>
                  <a:pt x="753" y="107"/>
                </a:cubicBezTo>
                <a:cubicBezTo>
                  <a:pt x="757" y="107"/>
                  <a:pt x="762" y="108"/>
                  <a:pt x="765" y="109"/>
                </a:cubicBezTo>
                <a:cubicBezTo>
                  <a:pt x="781" y="118"/>
                  <a:pt x="787" y="122"/>
                  <a:pt x="788" y="127"/>
                </a:cubicBezTo>
                <a:cubicBezTo>
                  <a:pt x="789" y="131"/>
                  <a:pt x="786" y="133"/>
                  <a:pt x="776" y="133"/>
                </a:cubicBezTo>
                <a:cubicBezTo>
                  <a:pt x="721" y="137"/>
                  <a:pt x="672" y="144"/>
                  <a:pt x="628" y="154"/>
                </a:cubicBezTo>
                <a:cubicBezTo>
                  <a:pt x="617" y="156"/>
                  <a:pt x="613" y="163"/>
                  <a:pt x="618" y="173"/>
                </a:cubicBezTo>
                <a:cubicBezTo>
                  <a:pt x="622" y="180"/>
                  <a:pt x="622" y="179"/>
                  <a:pt x="628" y="171"/>
                </a:cubicBezTo>
                <a:cubicBezTo>
                  <a:pt x="634" y="164"/>
                  <a:pt x="638" y="162"/>
                  <a:pt x="665" y="159"/>
                </a:cubicBezTo>
                <a:cubicBezTo>
                  <a:pt x="682" y="157"/>
                  <a:pt x="700" y="153"/>
                  <a:pt x="705" y="151"/>
                </a:cubicBezTo>
                <a:cubicBezTo>
                  <a:pt x="710" y="148"/>
                  <a:pt x="720" y="147"/>
                  <a:pt x="726" y="148"/>
                </a:cubicBezTo>
                <a:cubicBezTo>
                  <a:pt x="734" y="148"/>
                  <a:pt x="745" y="146"/>
                  <a:pt x="753" y="143"/>
                </a:cubicBezTo>
                <a:cubicBezTo>
                  <a:pt x="767" y="138"/>
                  <a:pt x="768" y="138"/>
                  <a:pt x="769" y="143"/>
                </a:cubicBezTo>
                <a:cubicBezTo>
                  <a:pt x="770" y="147"/>
                  <a:pt x="775" y="153"/>
                  <a:pt x="779" y="157"/>
                </a:cubicBezTo>
                <a:cubicBezTo>
                  <a:pt x="784" y="161"/>
                  <a:pt x="787" y="165"/>
                  <a:pt x="786" y="167"/>
                </a:cubicBezTo>
                <a:cubicBezTo>
                  <a:pt x="784" y="171"/>
                  <a:pt x="770" y="172"/>
                  <a:pt x="767" y="168"/>
                </a:cubicBezTo>
                <a:cubicBezTo>
                  <a:pt x="766" y="166"/>
                  <a:pt x="762" y="165"/>
                  <a:pt x="758" y="165"/>
                </a:cubicBezTo>
                <a:cubicBezTo>
                  <a:pt x="751" y="166"/>
                  <a:pt x="751" y="166"/>
                  <a:pt x="751" y="166"/>
                </a:cubicBezTo>
                <a:cubicBezTo>
                  <a:pt x="759" y="170"/>
                  <a:pt x="759" y="170"/>
                  <a:pt x="759" y="170"/>
                </a:cubicBezTo>
                <a:cubicBezTo>
                  <a:pt x="764" y="173"/>
                  <a:pt x="777" y="174"/>
                  <a:pt x="791" y="173"/>
                </a:cubicBezTo>
                <a:cubicBezTo>
                  <a:pt x="804" y="173"/>
                  <a:pt x="820" y="173"/>
                  <a:pt x="826" y="174"/>
                </a:cubicBezTo>
                <a:cubicBezTo>
                  <a:pt x="839" y="176"/>
                  <a:pt x="842" y="181"/>
                  <a:pt x="833" y="185"/>
                </a:cubicBezTo>
                <a:cubicBezTo>
                  <a:pt x="830" y="186"/>
                  <a:pt x="826" y="190"/>
                  <a:pt x="822" y="193"/>
                </a:cubicBezTo>
                <a:cubicBezTo>
                  <a:pt x="814" y="201"/>
                  <a:pt x="818" y="208"/>
                  <a:pt x="829" y="204"/>
                </a:cubicBezTo>
                <a:cubicBezTo>
                  <a:pt x="835" y="203"/>
                  <a:pt x="839" y="203"/>
                  <a:pt x="841" y="206"/>
                </a:cubicBezTo>
                <a:cubicBezTo>
                  <a:pt x="844" y="210"/>
                  <a:pt x="838" y="212"/>
                  <a:pt x="802" y="216"/>
                </a:cubicBezTo>
                <a:cubicBezTo>
                  <a:pt x="765" y="220"/>
                  <a:pt x="759" y="220"/>
                  <a:pt x="756" y="215"/>
                </a:cubicBezTo>
                <a:cubicBezTo>
                  <a:pt x="754" y="212"/>
                  <a:pt x="748" y="210"/>
                  <a:pt x="744" y="210"/>
                </a:cubicBezTo>
                <a:cubicBezTo>
                  <a:pt x="739" y="211"/>
                  <a:pt x="735" y="210"/>
                  <a:pt x="734" y="208"/>
                </a:cubicBezTo>
                <a:cubicBezTo>
                  <a:pt x="733" y="206"/>
                  <a:pt x="726" y="207"/>
                  <a:pt x="718" y="209"/>
                </a:cubicBezTo>
                <a:cubicBezTo>
                  <a:pt x="710" y="210"/>
                  <a:pt x="697" y="212"/>
                  <a:pt x="689" y="213"/>
                </a:cubicBezTo>
                <a:cubicBezTo>
                  <a:pt x="680" y="214"/>
                  <a:pt x="672" y="217"/>
                  <a:pt x="669" y="220"/>
                </a:cubicBezTo>
                <a:cubicBezTo>
                  <a:pt x="666" y="222"/>
                  <a:pt x="661" y="225"/>
                  <a:pt x="658" y="225"/>
                </a:cubicBezTo>
                <a:cubicBezTo>
                  <a:pt x="653" y="225"/>
                  <a:pt x="653" y="225"/>
                  <a:pt x="656" y="221"/>
                </a:cubicBezTo>
                <a:cubicBezTo>
                  <a:pt x="659" y="218"/>
                  <a:pt x="659" y="218"/>
                  <a:pt x="655" y="220"/>
                </a:cubicBezTo>
                <a:cubicBezTo>
                  <a:pt x="652" y="221"/>
                  <a:pt x="639" y="225"/>
                  <a:pt x="625" y="228"/>
                </a:cubicBezTo>
                <a:cubicBezTo>
                  <a:pt x="604" y="232"/>
                  <a:pt x="596" y="232"/>
                  <a:pt x="583" y="229"/>
                </a:cubicBezTo>
                <a:cubicBezTo>
                  <a:pt x="575" y="227"/>
                  <a:pt x="564" y="226"/>
                  <a:pt x="561" y="226"/>
                </a:cubicBezTo>
                <a:cubicBezTo>
                  <a:pt x="521" y="232"/>
                  <a:pt x="450" y="229"/>
                  <a:pt x="419" y="220"/>
                </a:cubicBezTo>
                <a:cubicBezTo>
                  <a:pt x="399" y="214"/>
                  <a:pt x="362" y="211"/>
                  <a:pt x="347" y="214"/>
                </a:cubicBezTo>
                <a:cubicBezTo>
                  <a:pt x="330" y="218"/>
                  <a:pt x="280" y="251"/>
                  <a:pt x="280" y="258"/>
                </a:cubicBezTo>
                <a:cubicBezTo>
                  <a:pt x="281" y="263"/>
                  <a:pt x="284" y="263"/>
                  <a:pt x="287" y="258"/>
                </a:cubicBezTo>
                <a:cubicBezTo>
                  <a:pt x="289" y="257"/>
                  <a:pt x="297" y="250"/>
                  <a:pt x="306" y="243"/>
                </a:cubicBezTo>
                <a:cubicBezTo>
                  <a:pt x="320" y="232"/>
                  <a:pt x="324" y="231"/>
                  <a:pt x="351" y="228"/>
                </a:cubicBezTo>
                <a:cubicBezTo>
                  <a:pt x="370" y="226"/>
                  <a:pt x="381" y="226"/>
                  <a:pt x="384" y="229"/>
                </a:cubicBezTo>
                <a:cubicBezTo>
                  <a:pt x="386" y="232"/>
                  <a:pt x="385" y="233"/>
                  <a:pt x="379" y="233"/>
                </a:cubicBezTo>
                <a:cubicBezTo>
                  <a:pt x="368" y="233"/>
                  <a:pt x="353" y="244"/>
                  <a:pt x="341" y="260"/>
                </a:cubicBezTo>
                <a:cubicBezTo>
                  <a:pt x="329" y="277"/>
                  <a:pt x="327" y="285"/>
                  <a:pt x="337" y="279"/>
                </a:cubicBezTo>
                <a:cubicBezTo>
                  <a:pt x="340" y="276"/>
                  <a:pt x="344" y="271"/>
                  <a:pt x="345" y="267"/>
                </a:cubicBezTo>
                <a:cubicBezTo>
                  <a:pt x="349" y="254"/>
                  <a:pt x="369" y="243"/>
                  <a:pt x="392" y="242"/>
                </a:cubicBezTo>
                <a:cubicBezTo>
                  <a:pt x="449" y="239"/>
                  <a:pt x="469" y="239"/>
                  <a:pt x="472" y="241"/>
                </a:cubicBezTo>
                <a:cubicBezTo>
                  <a:pt x="474" y="242"/>
                  <a:pt x="482" y="242"/>
                  <a:pt x="490" y="241"/>
                </a:cubicBezTo>
                <a:cubicBezTo>
                  <a:pt x="502" y="240"/>
                  <a:pt x="504" y="241"/>
                  <a:pt x="501" y="244"/>
                </a:cubicBezTo>
                <a:cubicBezTo>
                  <a:pt x="498" y="246"/>
                  <a:pt x="496" y="249"/>
                  <a:pt x="496" y="251"/>
                </a:cubicBezTo>
                <a:cubicBezTo>
                  <a:pt x="496" y="256"/>
                  <a:pt x="504" y="254"/>
                  <a:pt x="507" y="248"/>
                </a:cubicBezTo>
                <a:cubicBezTo>
                  <a:pt x="508" y="244"/>
                  <a:pt x="514" y="242"/>
                  <a:pt x="529" y="240"/>
                </a:cubicBezTo>
                <a:cubicBezTo>
                  <a:pt x="548" y="237"/>
                  <a:pt x="550" y="237"/>
                  <a:pt x="549" y="243"/>
                </a:cubicBezTo>
                <a:cubicBezTo>
                  <a:pt x="549" y="247"/>
                  <a:pt x="547" y="250"/>
                  <a:pt x="544" y="251"/>
                </a:cubicBezTo>
                <a:cubicBezTo>
                  <a:pt x="541" y="252"/>
                  <a:pt x="528" y="257"/>
                  <a:pt x="516" y="262"/>
                </a:cubicBezTo>
                <a:cubicBezTo>
                  <a:pt x="503" y="267"/>
                  <a:pt x="487" y="272"/>
                  <a:pt x="480" y="274"/>
                </a:cubicBezTo>
                <a:cubicBezTo>
                  <a:pt x="461" y="278"/>
                  <a:pt x="442" y="290"/>
                  <a:pt x="440" y="299"/>
                </a:cubicBezTo>
                <a:cubicBezTo>
                  <a:pt x="439" y="305"/>
                  <a:pt x="437" y="305"/>
                  <a:pt x="418" y="306"/>
                </a:cubicBezTo>
                <a:cubicBezTo>
                  <a:pt x="407" y="307"/>
                  <a:pt x="398" y="307"/>
                  <a:pt x="398" y="305"/>
                </a:cubicBezTo>
                <a:cubicBezTo>
                  <a:pt x="398" y="304"/>
                  <a:pt x="400" y="301"/>
                  <a:pt x="402" y="298"/>
                </a:cubicBezTo>
                <a:cubicBezTo>
                  <a:pt x="409" y="291"/>
                  <a:pt x="401" y="292"/>
                  <a:pt x="392" y="300"/>
                </a:cubicBezTo>
                <a:cubicBezTo>
                  <a:pt x="385" y="305"/>
                  <a:pt x="381" y="306"/>
                  <a:pt x="354" y="304"/>
                </a:cubicBezTo>
                <a:cubicBezTo>
                  <a:pt x="320" y="302"/>
                  <a:pt x="304" y="305"/>
                  <a:pt x="297" y="315"/>
                </a:cubicBezTo>
                <a:cubicBezTo>
                  <a:pt x="292" y="323"/>
                  <a:pt x="292" y="323"/>
                  <a:pt x="298" y="324"/>
                </a:cubicBezTo>
                <a:cubicBezTo>
                  <a:pt x="301" y="325"/>
                  <a:pt x="307" y="326"/>
                  <a:pt x="310" y="326"/>
                </a:cubicBezTo>
                <a:cubicBezTo>
                  <a:pt x="313" y="326"/>
                  <a:pt x="318" y="327"/>
                  <a:pt x="320" y="330"/>
                </a:cubicBezTo>
                <a:cubicBezTo>
                  <a:pt x="325" y="335"/>
                  <a:pt x="367" y="335"/>
                  <a:pt x="436" y="331"/>
                </a:cubicBezTo>
                <a:cubicBezTo>
                  <a:pt x="488" y="327"/>
                  <a:pt x="488" y="327"/>
                  <a:pt x="488" y="327"/>
                </a:cubicBezTo>
                <a:cubicBezTo>
                  <a:pt x="480" y="336"/>
                  <a:pt x="480" y="336"/>
                  <a:pt x="480" y="336"/>
                </a:cubicBezTo>
                <a:cubicBezTo>
                  <a:pt x="472" y="346"/>
                  <a:pt x="470" y="346"/>
                  <a:pt x="449" y="343"/>
                </a:cubicBezTo>
                <a:cubicBezTo>
                  <a:pt x="439" y="341"/>
                  <a:pt x="433" y="341"/>
                  <a:pt x="431" y="344"/>
                </a:cubicBezTo>
                <a:cubicBezTo>
                  <a:pt x="430" y="346"/>
                  <a:pt x="431" y="347"/>
                  <a:pt x="436" y="347"/>
                </a:cubicBezTo>
                <a:cubicBezTo>
                  <a:pt x="441" y="347"/>
                  <a:pt x="443" y="348"/>
                  <a:pt x="442" y="350"/>
                </a:cubicBezTo>
                <a:cubicBezTo>
                  <a:pt x="441" y="352"/>
                  <a:pt x="437" y="354"/>
                  <a:pt x="432" y="354"/>
                </a:cubicBezTo>
                <a:cubicBezTo>
                  <a:pt x="427" y="354"/>
                  <a:pt x="393" y="356"/>
                  <a:pt x="355" y="359"/>
                </a:cubicBezTo>
                <a:cubicBezTo>
                  <a:pt x="301" y="363"/>
                  <a:pt x="283" y="365"/>
                  <a:pt x="270" y="371"/>
                </a:cubicBezTo>
                <a:cubicBezTo>
                  <a:pt x="247" y="380"/>
                  <a:pt x="205" y="401"/>
                  <a:pt x="206" y="402"/>
                </a:cubicBezTo>
                <a:cubicBezTo>
                  <a:pt x="207" y="403"/>
                  <a:pt x="221" y="398"/>
                  <a:pt x="237" y="390"/>
                </a:cubicBezTo>
                <a:cubicBezTo>
                  <a:pt x="274" y="373"/>
                  <a:pt x="286" y="370"/>
                  <a:pt x="286" y="378"/>
                </a:cubicBezTo>
                <a:cubicBezTo>
                  <a:pt x="286" y="381"/>
                  <a:pt x="288" y="382"/>
                  <a:pt x="293" y="380"/>
                </a:cubicBezTo>
                <a:cubicBezTo>
                  <a:pt x="308" y="373"/>
                  <a:pt x="348" y="370"/>
                  <a:pt x="377" y="372"/>
                </a:cubicBezTo>
                <a:cubicBezTo>
                  <a:pt x="394" y="374"/>
                  <a:pt x="409" y="374"/>
                  <a:pt x="411" y="373"/>
                </a:cubicBezTo>
                <a:cubicBezTo>
                  <a:pt x="412" y="373"/>
                  <a:pt x="417" y="373"/>
                  <a:pt x="420" y="374"/>
                </a:cubicBezTo>
                <a:cubicBezTo>
                  <a:pt x="426" y="377"/>
                  <a:pt x="423" y="378"/>
                  <a:pt x="405" y="383"/>
                </a:cubicBezTo>
                <a:cubicBezTo>
                  <a:pt x="387" y="387"/>
                  <a:pt x="374" y="388"/>
                  <a:pt x="338" y="386"/>
                </a:cubicBezTo>
                <a:cubicBezTo>
                  <a:pt x="282" y="384"/>
                  <a:pt x="259" y="388"/>
                  <a:pt x="213" y="410"/>
                </a:cubicBezTo>
                <a:cubicBezTo>
                  <a:pt x="179" y="427"/>
                  <a:pt x="166" y="436"/>
                  <a:pt x="166" y="445"/>
                </a:cubicBezTo>
                <a:cubicBezTo>
                  <a:pt x="167" y="450"/>
                  <a:pt x="168" y="450"/>
                  <a:pt x="176" y="445"/>
                </a:cubicBezTo>
                <a:cubicBezTo>
                  <a:pt x="184" y="440"/>
                  <a:pt x="185" y="440"/>
                  <a:pt x="184" y="444"/>
                </a:cubicBezTo>
                <a:cubicBezTo>
                  <a:pt x="182" y="451"/>
                  <a:pt x="184" y="451"/>
                  <a:pt x="197" y="442"/>
                </a:cubicBezTo>
                <a:cubicBezTo>
                  <a:pt x="203" y="437"/>
                  <a:pt x="209" y="435"/>
                  <a:pt x="212" y="436"/>
                </a:cubicBezTo>
                <a:cubicBezTo>
                  <a:pt x="215" y="437"/>
                  <a:pt x="223" y="436"/>
                  <a:pt x="230" y="433"/>
                </a:cubicBezTo>
                <a:cubicBezTo>
                  <a:pt x="238" y="431"/>
                  <a:pt x="244" y="430"/>
                  <a:pt x="245" y="431"/>
                </a:cubicBezTo>
                <a:cubicBezTo>
                  <a:pt x="246" y="432"/>
                  <a:pt x="220" y="444"/>
                  <a:pt x="212" y="446"/>
                </a:cubicBezTo>
                <a:cubicBezTo>
                  <a:pt x="204" y="448"/>
                  <a:pt x="197" y="452"/>
                  <a:pt x="197" y="456"/>
                </a:cubicBezTo>
                <a:cubicBezTo>
                  <a:pt x="197" y="457"/>
                  <a:pt x="195" y="460"/>
                  <a:pt x="192" y="461"/>
                </a:cubicBezTo>
                <a:cubicBezTo>
                  <a:pt x="189" y="462"/>
                  <a:pt x="187" y="465"/>
                  <a:pt x="188" y="467"/>
                </a:cubicBezTo>
                <a:cubicBezTo>
                  <a:pt x="190" y="471"/>
                  <a:pt x="171" y="491"/>
                  <a:pt x="166" y="492"/>
                </a:cubicBezTo>
                <a:cubicBezTo>
                  <a:pt x="164" y="492"/>
                  <a:pt x="164" y="493"/>
                  <a:pt x="165" y="495"/>
                </a:cubicBezTo>
                <a:cubicBezTo>
                  <a:pt x="167" y="499"/>
                  <a:pt x="180" y="495"/>
                  <a:pt x="182" y="490"/>
                </a:cubicBezTo>
                <a:cubicBezTo>
                  <a:pt x="183" y="489"/>
                  <a:pt x="190" y="483"/>
                  <a:pt x="198" y="478"/>
                </a:cubicBezTo>
                <a:cubicBezTo>
                  <a:pt x="213" y="469"/>
                  <a:pt x="213" y="469"/>
                  <a:pt x="213" y="469"/>
                </a:cubicBezTo>
                <a:cubicBezTo>
                  <a:pt x="202" y="471"/>
                  <a:pt x="202" y="471"/>
                  <a:pt x="202" y="471"/>
                </a:cubicBezTo>
                <a:cubicBezTo>
                  <a:pt x="191" y="473"/>
                  <a:pt x="191" y="473"/>
                  <a:pt x="198" y="468"/>
                </a:cubicBezTo>
                <a:cubicBezTo>
                  <a:pt x="207" y="460"/>
                  <a:pt x="214" y="460"/>
                  <a:pt x="214" y="467"/>
                </a:cubicBezTo>
                <a:cubicBezTo>
                  <a:pt x="214" y="472"/>
                  <a:pt x="215" y="472"/>
                  <a:pt x="218" y="469"/>
                </a:cubicBezTo>
                <a:cubicBezTo>
                  <a:pt x="222" y="463"/>
                  <a:pt x="224" y="463"/>
                  <a:pt x="226" y="472"/>
                </a:cubicBezTo>
                <a:cubicBezTo>
                  <a:pt x="228" y="478"/>
                  <a:pt x="229" y="479"/>
                  <a:pt x="231" y="475"/>
                </a:cubicBezTo>
                <a:cubicBezTo>
                  <a:pt x="235" y="470"/>
                  <a:pt x="262" y="468"/>
                  <a:pt x="265" y="472"/>
                </a:cubicBezTo>
                <a:cubicBezTo>
                  <a:pt x="266" y="474"/>
                  <a:pt x="264" y="477"/>
                  <a:pt x="261" y="478"/>
                </a:cubicBezTo>
                <a:cubicBezTo>
                  <a:pt x="252" y="482"/>
                  <a:pt x="205" y="514"/>
                  <a:pt x="206" y="515"/>
                </a:cubicBezTo>
                <a:cubicBezTo>
                  <a:pt x="207" y="516"/>
                  <a:pt x="214" y="513"/>
                  <a:pt x="222" y="509"/>
                </a:cubicBezTo>
                <a:cubicBezTo>
                  <a:pt x="240" y="500"/>
                  <a:pt x="245" y="500"/>
                  <a:pt x="247" y="506"/>
                </a:cubicBezTo>
                <a:cubicBezTo>
                  <a:pt x="251" y="516"/>
                  <a:pt x="224" y="526"/>
                  <a:pt x="187" y="528"/>
                </a:cubicBezTo>
                <a:cubicBezTo>
                  <a:pt x="152" y="530"/>
                  <a:pt x="138" y="539"/>
                  <a:pt x="96" y="586"/>
                </a:cubicBezTo>
                <a:cubicBezTo>
                  <a:pt x="81" y="602"/>
                  <a:pt x="61" y="616"/>
                  <a:pt x="20" y="639"/>
                </a:cubicBezTo>
                <a:cubicBezTo>
                  <a:pt x="10" y="645"/>
                  <a:pt x="1" y="651"/>
                  <a:pt x="1" y="653"/>
                </a:cubicBezTo>
                <a:cubicBezTo>
                  <a:pt x="0" y="655"/>
                  <a:pt x="2" y="670"/>
                  <a:pt x="4" y="686"/>
                </a:cubicBezTo>
                <a:cubicBezTo>
                  <a:pt x="7" y="708"/>
                  <a:pt x="7" y="720"/>
                  <a:pt x="4" y="738"/>
                </a:cubicBezTo>
                <a:cubicBezTo>
                  <a:pt x="1" y="761"/>
                  <a:pt x="1" y="762"/>
                  <a:pt x="11" y="801"/>
                </a:cubicBezTo>
                <a:cubicBezTo>
                  <a:pt x="12" y="806"/>
                  <a:pt x="11" y="812"/>
                  <a:pt x="9" y="815"/>
                </a:cubicBezTo>
                <a:cubicBezTo>
                  <a:pt x="5" y="821"/>
                  <a:pt x="5" y="823"/>
                  <a:pt x="10" y="835"/>
                </a:cubicBezTo>
                <a:cubicBezTo>
                  <a:pt x="14" y="846"/>
                  <a:pt x="17" y="850"/>
                  <a:pt x="27" y="854"/>
                </a:cubicBezTo>
                <a:cubicBezTo>
                  <a:pt x="40" y="860"/>
                  <a:pt x="40" y="860"/>
                  <a:pt x="45" y="853"/>
                </a:cubicBezTo>
                <a:cubicBezTo>
                  <a:pt x="49" y="849"/>
                  <a:pt x="56" y="843"/>
                  <a:pt x="62" y="841"/>
                </a:cubicBezTo>
                <a:cubicBezTo>
                  <a:pt x="68" y="838"/>
                  <a:pt x="78" y="833"/>
                  <a:pt x="84" y="828"/>
                </a:cubicBezTo>
                <a:cubicBezTo>
                  <a:pt x="92" y="823"/>
                  <a:pt x="104" y="820"/>
                  <a:pt x="118" y="818"/>
                </a:cubicBezTo>
                <a:cubicBezTo>
                  <a:pt x="139" y="815"/>
                  <a:pt x="139" y="815"/>
                  <a:pt x="139" y="815"/>
                </a:cubicBezTo>
                <a:cubicBezTo>
                  <a:pt x="135" y="822"/>
                  <a:pt x="135" y="822"/>
                  <a:pt x="135" y="822"/>
                </a:cubicBezTo>
                <a:cubicBezTo>
                  <a:pt x="129" y="830"/>
                  <a:pt x="85" y="849"/>
                  <a:pt x="62" y="853"/>
                </a:cubicBezTo>
                <a:cubicBezTo>
                  <a:pt x="52" y="855"/>
                  <a:pt x="48" y="857"/>
                  <a:pt x="48" y="860"/>
                </a:cubicBezTo>
                <a:cubicBezTo>
                  <a:pt x="49" y="862"/>
                  <a:pt x="54" y="863"/>
                  <a:pt x="60" y="862"/>
                </a:cubicBezTo>
                <a:cubicBezTo>
                  <a:pt x="68" y="861"/>
                  <a:pt x="70" y="861"/>
                  <a:pt x="69" y="867"/>
                </a:cubicBezTo>
                <a:cubicBezTo>
                  <a:pt x="69" y="872"/>
                  <a:pt x="71" y="873"/>
                  <a:pt x="82" y="871"/>
                </a:cubicBezTo>
                <a:cubicBezTo>
                  <a:pt x="94" y="869"/>
                  <a:pt x="95" y="870"/>
                  <a:pt x="94" y="876"/>
                </a:cubicBezTo>
                <a:cubicBezTo>
                  <a:pt x="93" y="882"/>
                  <a:pt x="93" y="883"/>
                  <a:pt x="97" y="881"/>
                </a:cubicBezTo>
                <a:cubicBezTo>
                  <a:pt x="99" y="880"/>
                  <a:pt x="109" y="881"/>
                  <a:pt x="119" y="883"/>
                </a:cubicBezTo>
                <a:cubicBezTo>
                  <a:pt x="130" y="885"/>
                  <a:pt x="140" y="886"/>
                  <a:pt x="141" y="885"/>
                </a:cubicBezTo>
                <a:cubicBezTo>
                  <a:pt x="143" y="885"/>
                  <a:pt x="145" y="886"/>
                  <a:pt x="145" y="889"/>
                </a:cubicBezTo>
                <a:cubicBezTo>
                  <a:pt x="145" y="892"/>
                  <a:pt x="146" y="892"/>
                  <a:pt x="147" y="889"/>
                </a:cubicBezTo>
                <a:cubicBezTo>
                  <a:pt x="151" y="881"/>
                  <a:pt x="169" y="873"/>
                  <a:pt x="179" y="874"/>
                </a:cubicBezTo>
                <a:cubicBezTo>
                  <a:pt x="190" y="876"/>
                  <a:pt x="191" y="882"/>
                  <a:pt x="182" y="898"/>
                </a:cubicBezTo>
                <a:cubicBezTo>
                  <a:pt x="177" y="908"/>
                  <a:pt x="174" y="910"/>
                  <a:pt x="166" y="911"/>
                </a:cubicBezTo>
                <a:cubicBezTo>
                  <a:pt x="160" y="911"/>
                  <a:pt x="149" y="915"/>
                  <a:pt x="141" y="919"/>
                </a:cubicBezTo>
                <a:cubicBezTo>
                  <a:pt x="133" y="923"/>
                  <a:pt x="122" y="929"/>
                  <a:pt x="117" y="931"/>
                </a:cubicBezTo>
                <a:cubicBezTo>
                  <a:pt x="106" y="936"/>
                  <a:pt x="97" y="945"/>
                  <a:pt x="104" y="945"/>
                </a:cubicBezTo>
                <a:cubicBezTo>
                  <a:pt x="106" y="945"/>
                  <a:pt x="115" y="943"/>
                  <a:pt x="124" y="941"/>
                </a:cubicBezTo>
                <a:cubicBezTo>
                  <a:pt x="140" y="937"/>
                  <a:pt x="164" y="937"/>
                  <a:pt x="164" y="942"/>
                </a:cubicBezTo>
                <a:cubicBezTo>
                  <a:pt x="164" y="943"/>
                  <a:pt x="159" y="947"/>
                  <a:pt x="154" y="951"/>
                </a:cubicBezTo>
                <a:cubicBezTo>
                  <a:pt x="143" y="957"/>
                  <a:pt x="140" y="966"/>
                  <a:pt x="148" y="969"/>
                </a:cubicBezTo>
                <a:cubicBezTo>
                  <a:pt x="150" y="970"/>
                  <a:pt x="152" y="974"/>
                  <a:pt x="152" y="979"/>
                </a:cubicBezTo>
                <a:cubicBezTo>
                  <a:pt x="153" y="993"/>
                  <a:pt x="159" y="995"/>
                  <a:pt x="180" y="987"/>
                </a:cubicBezTo>
                <a:cubicBezTo>
                  <a:pt x="191" y="983"/>
                  <a:pt x="202" y="981"/>
                  <a:pt x="207" y="983"/>
                </a:cubicBezTo>
                <a:cubicBezTo>
                  <a:pt x="213" y="985"/>
                  <a:pt x="213" y="985"/>
                  <a:pt x="199" y="990"/>
                </a:cubicBezTo>
                <a:cubicBezTo>
                  <a:pt x="162" y="1003"/>
                  <a:pt x="140" y="1018"/>
                  <a:pt x="152" y="1022"/>
                </a:cubicBezTo>
                <a:cubicBezTo>
                  <a:pt x="154" y="1023"/>
                  <a:pt x="167" y="1018"/>
                  <a:pt x="181" y="1011"/>
                </a:cubicBezTo>
                <a:cubicBezTo>
                  <a:pt x="195" y="1004"/>
                  <a:pt x="209" y="998"/>
                  <a:pt x="212" y="998"/>
                </a:cubicBezTo>
                <a:cubicBezTo>
                  <a:pt x="216" y="998"/>
                  <a:pt x="223" y="1002"/>
                  <a:pt x="229" y="1009"/>
                </a:cubicBezTo>
                <a:cubicBezTo>
                  <a:pt x="240" y="1021"/>
                  <a:pt x="240" y="1022"/>
                  <a:pt x="222" y="1034"/>
                </a:cubicBezTo>
                <a:cubicBezTo>
                  <a:pt x="216" y="1039"/>
                  <a:pt x="208" y="1046"/>
                  <a:pt x="204" y="1052"/>
                </a:cubicBezTo>
                <a:cubicBezTo>
                  <a:pt x="197" y="1061"/>
                  <a:pt x="197" y="1062"/>
                  <a:pt x="202" y="1066"/>
                </a:cubicBezTo>
                <a:cubicBezTo>
                  <a:pt x="205" y="1068"/>
                  <a:pt x="211" y="1070"/>
                  <a:pt x="216" y="1070"/>
                </a:cubicBezTo>
                <a:cubicBezTo>
                  <a:pt x="224" y="1070"/>
                  <a:pt x="224" y="1070"/>
                  <a:pt x="219" y="1075"/>
                </a:cubicBezTo>
                <a:cubicBezTo>
                  <a:pt x="216" y="1078"/>
                  <a:pt x="211" y="1082"/>
                  <a:pt x="209" y="1085"/>
                </a:cubicBezTo>
                <a:cubicBezTo>
                  <a:pt x="204" y="1089"/>
                  <a:pt x="204" y="1090"/>
                  <a:pt x="210" y="1097"/>
                </a:cubicBezTo>
                <a:cubicBezTo>
                  <a:pt x="214" y="1103"/>
                  <a:pt x="217" y="1104"/>
                  <a:pt x="229" y="1101"/>
                </a:cubicBezTo>
                <a:cubicBezTo>
                  <a:pt x="241" y="1099"/>
                  <a:pt x="243" y="1099"/>
                  <a:pt x="243" y="1104"/>
                </a:cubicBezTo>
                <a:cubicBezTo>
                  <a:pt x="244" y="1108"/>
                  <a:pt x="241" y="1110"/>
                  <a:pt x="235" y="1110"/>
                </a:cubicBezTo>
                <a:cubicBezTo>
                  <a:pt x="224" y="1111"/>
                  <a:pt x="176" y="1129"/>
                  <a:pt x="164" y="1136"/>
                </a:cubicBezTo>
                <a:cubicBezTo>
                  <a:pt x="155" y="1142"/>
                  <a:pt x="153" y="1150"/>
                  <a:pt x="158" y="1153"/>
                </a:cubicBezTo>
                <a:cubicBezTo>
                  <a:pt x="159" y="1154"/>
                  <a:pt x="166" y="1151"/>
                  <a:pt x="173" y="1146"/>
                </a:cubicBezTo>
                <a:cubicBezTo>
                  <a:pt x="180" y="1141"/>
                  <a:pt x="190" y="1136"/>
                  <a:pt x="195" y="1134"/>
                </a:cubicBezTo>
                <a:cubicBezTo>
                  <a:pt x="201" y="1133"/>
                  <a:pt x="211" y="1129"/>
                  <a:pt x="218" y="1126"/>
                </a:cubicBezTo>
                <a:cubicBezTo>
                  <a:pt x="238" y="1118"/>
                  <a:pt x="257" y="1118"/>
                  <a:pt x="263" y="1126"/>
                </a:cubicBezTo>
                <a:cubicBezTo>
                  <a:pt x="267" y="1131"/>
                  <a:pt x="272" y="1132"/>
                  <a:pt x="282" y="1132"/>
                </a:cubicBezTo>
                <a:cubicBezTo>
                  <a:pt x="289" y="1132"/>
                  <a:pt x="301" y="1132"/>
                  <a:pt x="308" y="1133"/>
                </a:cubicBezTo>
                <a:cubicBezTo>
                  <a:pt x="318" y="1135"/>
                  <a:pt x="319" y="1136"/>
                  <a:pt x="314" y="1138"/>
                </a:cubicBezTo>
                <a:cubicBezTo>
                  <a:pt x="311" y="1140"/>
                  <a:pt x="302" y="1140"/>
                  <a:pt x="293" y="1140"/>
                </a:cubicBezTo>
                <a:cubicBezTo>
                  <a:pt x="278" y="1138"/>
                  <a:pt x="237" y="1147"/>
                  <a:pt x="238" y="1152"/>
                </a:cubicBezTo>
                <a:cubicBezTo>
                  <a:pt x="238" y="1153"/>
                  <a:pt x="245" y="1153"/>
                  <a:pt x="255" y="1151"/>
                </a:cubicBezTo>
                <a:cubicBezTo>
                  <a:pt x="264" y="1149"/>
                  <a:pt x="277" y="1148"/>
                  <a:pt x="283" y="1148"/>
                </a:cubicBezTo>
                <a:cubicBezTo>
                  <a:pt x="342" y="1148"/>
                  <a:pt x="354" y="1147"/>
                  <a:pt x="341" y="1146"/>
                </a:cubicBezTo>
                <a:cubicBezTo>
                  <a:pt x="332" y="1145"/>
                  <a:pt x="324" y="1144"/>
                  <a:pt x="323" y="1142"/>
                </a:cubicBezTo>
                <a:cubicBezTo>
                  <a:pt x="320" y="1138"/>
                  <a:pt x="341" y="1139"/>
                  <a:pt x="357" y="1143"/>
                </a:cubicBezTo>
                <a:cubicBezTo>
                  <a:pt x="366" y="1145"/>
                  <a:pt x="378" y="1148"/>
                  <a:pt x="384" y="1148"/>
                </a:cubicBezTo>
                <a:cubicBezTo>
                  <a:pt x="390" y="1149"/>
                  <a:pt x="397" y="1150"/>
                  <a:pt x="400" y="1151"/>
                </a:cubicBezTo>
                <a:cubicBezTo>
                  <a:pt x="404" y="1152"/>
                  <a:pt x="407" y="1152"/>
                  <a:pt x="407" y="1152"/>
                </a:cubicBezTo>
                <a:cubicBezTo>
                  <a:pt x="408" y="1152"/>
                  <a:pt x="407" y="1154"/>
                  <a:pt x="405" y="1156"/>
                </a:cubicBezTo>
                <a:cubicBezTo>
                  <a:pt x="403" y="1158"/>
                  <a:pt x="399" y="1159"/>
                  <a:pt x="396" y="1158"/>
                </a:cubicBezTo>
                <a:cubicBezTo>
                  <a:pt x="393" y="1157"/>
                  <a:pt x="389" y="1156"/>
                  <a:pt x="386" y="1155"/>
                </a:cubicBezTo>
                <a:cubicBezTo>
                  <a:pt x="383" y="1154"/>
                  <a:pt x="380" y="1155"/>
                  <a:pt x="380" y="1157"/>
                </a:cubicBezTo>
                <a:cubicBezTo>
                  <a:pt x="380" y="1159"/>
                  <a:pt x="384" y="1161"/>
                  <a:pt x="389" y="1160"/>
                </a:cubicBezTo>
                <a:cubicBezTo>
                  <a:pt x="399" y="1160"/>
                  <a:pt x="399" y="1165"/>
                  <a:pt x="389" y="1172"/>
                </a:cubicBezTo>
                <a:cubicBezTo>
                  <a:pt x="380" y="1179"/>
                  <a:pt x="381" y="1185"/>
                  <a:pt x="391" y="1184"/>
                </a:cubicBezTo>
                <a:cubicBezTo>
                  <a:pt x="396" y="1184"/>
                  <a:pt x="398" y="1186"/>
                  <a:pt x="398" y="1190"/>
                </a:cubicBezTo>
                <a:cubicBezTo>
                  <a:pt x="399" y="1194"/>
                  <a:pt x="399" y="1195"/>
                  <a:pt x="401" y="1192"/>
                </a:cubicBezTo>
                <a:cubicBezTo>
                  <a:pt x="402" y="1188"/>
                  <a:pt x="413" y="1187"/>
                  <a:pt x="440" y="1188"/>
                </a:cubicBezTo>
                <a:cubicBezTo>
                  <a:pt x="442" y="1188"/>
                  <a:pt x="441" y="1191"/>
                  <a:pt x="440" y="1194"/>
                </a:cubicBezTo>
                <a:cubicBezTo>
                  <a:pt x="435" y="1202"/>
                  <a:pt x="439" y="1204"/>
                  <a:pt x="452" y="1199"/>
                </a:cubicBezTo>
                <a:cubicBezTo>
                  <a:pt x="465" y="1195"/>
                  <a:pt x="487" y="1195"/>
                  <a:pt x="489" y="1200"/>
                </a:cubicBezTo>
                <a:cubicBezTo>
                  <a:pt x="489" y="1202"/>
                  <a:pt x="491" y="1202"/>
                  <a:pt x="492" y="1201"/>
                </a:cubicBezTo>
                <a:cubicBezTo>
                  <a:pt x="493" y="1200"/>
                  <a:pt x="502" y="1204"/>
                  <a:pt x="512" y="1209"/>
                </a:cubicBezTo>
                <a:cubicBezTo>
                  <a:pt x="528" y="1217"/>
                  <a:pt x="529" y="1218"/>
                  <a:pt x="522" y="1219"/>
                </a:cubicBezTo>
                <a:cubicBezTo>
                  <a:pt x="490" y="1222"/>
                  <a:pt x="456" y="1219"/>
                  <a:pt x="437" y="1211"/>
                </a:cubicBezTo>
                <a:cubicBezTo>
                  <a:pt x="433" y="1209"/>
                  <a:pt x="432" y="1210"/>
                  <a:pt x="433" y="1212"/>
                </a:cubicBezTo>
                <a:cubicBezTo>
                  <a:pt x="435" y="1216"/>
                  <a:pt x="405" y="1226"/>
                  <a:pt x="399" y="1223"/>
                </a:cubicBezTo>
                <a:cubicBezTo>
                  <a:pt x="394" y="1221"/>
                  <a:pt x="379" y="1232"/>
                  <a:pt x="379" y="1237"/>
                </a:cubicBezTo>
                <a:cubicBezTo>
                  <a:pt x="379" y="1239"/>
                  <a:pt x="382" y="1240"/>
                  <a:pt x="386" y="1238"/>
                </a:cubicBezTo>
                <a:cubicBezTo>
                  <a:pt x="399" y="1233"/>
                  <a:pt x="426" y="1231"/>
                  <a:pt x="430" y="1234"/>
                </a:cubicBezTo>
                <a:cubicBezTo>
                  <a:pt x="432" y="1236"/>
                  <a:pt x="434" y="1236"/>
                  <a:pt x="435" y="1234"/>
                </a:cubicBezTo>
                <a:cubicBezTo>
                  <a:pt x="438" y="1225"/>
                  <a:pt x="483" y="1230"/>
                  <a:pt x="515" y="1243"/>
                </a:cubicBezTo>
                <a:cubicBezTo>
                  <a:pt x="524" y="1247"/>
                  <a:pt x="546" y="1254"/>
                  <a:pt x="565" y="1260"/>
                </a:cubicBezTo>
                <a:cubicBezTo>
                  <a:pt x="609" y="1273"/>
                  <a:pt x="638" y="1282"/>
                  <a:pt x="647" y="1284"/>
                </a:cubicBezTo>
                <a:cubicBezTo>
                  <a:pt x="654" y="1287"/>
                  <a:pt x="654" y="1287"/>
                  <a:pt x="641" y="1293"/>
                </a:cubicBezTo>
                <a:cubicBezTo>
                  <a:pt x="638" y="1294"/>
                  <a:pt x="636" y="1296"/>
                  <a:pt x="637" y="1297"/>
                </a:cubicBezTo>
                <a:cubicBezTo>
                  <a:pt x="638" y="1298"/>
                  <a:pt x="643" y="1296"/>
                  <a:pt x="649" y="1293"/>
                </a:cubicBezTo>
                <a:cubicBezTo>
                  <a:pt x="660" y="1287"/>
                  <a:pt x="660" y="1287"/>
                  <a:pt x="660" y="1287"/>
                </a:cubicBezTo>
                <a:cubicBezTo>
                  <a:pt x="719" y="1308"/>
                  <a:pt x="719" y="1308"/>
                  <a:pt x="719" y="1308"/>
                </a:cubicBezTo>
                <a:cubicBezTo>
                  <a:pt x="752" y="1320"/>
                  <a:pt x="787" y="1333"/>
                  <a:pt x="796" y="1336"/>
                </a:cubicBezTo>
                <a:cubicBezTo>
                  <a:pt x="805" y="1339"/>
                  <a:pt x="824" y="1345"/>
                  <a:pt x="838" y="1350"/>
                </a:cubicBezTo>
                <a:cubicBezTo>
                  <a:pt x="852" y="1355"/>
                  <a:pt x="865" y="1359"/>
                  <a:pt x="867" y="1359"/>
                </a:cubicBezTo>
                <a:cubicBezTo>
                  <a:pt x="870" y="1359"/>
                  <a:pt x="873" y="1361"/>
                  <a:pt x="874" y="1363"/>
                </a:cubicBezTo>
                <a:cubicBezTo>
                  <a:pt x="876" y="1366"/>
                  <a:pt x="882" y="1368"/>
                  <a:pt x="888" y="1369"/>
                </a:cubicBezTo>
                <a:cubicBezTo>
                  <a:pt x="894" y="1370"/>
                  <a:pt x="908" y="1372"/>
                  <a:pt x="918" y="1373"/>
                </a:cubicBezTo>
                <a:cubicBezTo>
                  <a:pt x="929" y="1375"/>
                  <a:pt x="941" y="1376"/>
                  <a:pt x="946" y="1377"/>
                </a:cubicBezTo>
                <a:cubicBezTo>
                  <a:pt x="953" y="1378"/>
                  <a:pt x="953" y="1378"/>
                  <a:pt x="948" y="1375"/>
                </a:cubicBezTo>
                <a:cubicBezTo>
                  <a:pt x="944" y="1374"/>
                  <a:pt x="933" y="1371"/>
                  <a:pt x="923" y="1369"/>
                </a:cubicBezTo>
                <a:cubicBezTo>
                  <a:pt x="913" y="1368"/>
                  <a:pt x="901" y="1366"/>
                  <a:pt x="897" y="1365"/>
                </a:cubicBezTo>
                <a:cubicBezTo>
                  <a:pt x="891" y="1363"/>
                  <a:pt x="891" y="1363"/>
                  <a:pt x="900" y="1360"/>
                </a:cubicBezTo>
                <a:cubicBezTo>
                  <a:pt x="909" y="1357"/>
                  <a:pt x="909" y="1357"/>
                  <a:pt x="901" y="1357"/>
                </a:cubicBezTo>
                <a:cubicBezTo>
                  <a:pt x="896" y="1357"/>
                  <a:pt x="890" y="1355"/>
                  <a:pt x="887" y="1352"/>
                </a:cubicBezTo>
                <a:cubicBezTo>
                  <a:pt x="882" y="1348"/>
                  <a:pt x="883" y="1347"/>
                  <a:pt x="904" y="1347"/>
                </a:cubicBezTo>
                <a:cubicBezTo>
                  <a:pt x="916" y="1347"/>
                  <a:pt x="926" y="1348"/>
                  <a:pt x="927" y="1349"/>
                </a:cubicBezTo>
                <a:cubicBezTo>
                  <a:pt x="927" y="1353"/>
                  <a:pt x="941" y="1354"/>
                  <a:pt x="948" y="1351"/>
                </a:cubicBezTo>
                <a:cubicBezTo>
                  <a:pt x="953" y="1349"/>
                  <a:pt x="950" y="1348"/>
                  <a:pt x="931" y="1343"/>
                </a:cubicBezTo>
                <a:cubicBezTo>
                  <a:pt x="919" y="1341"/>
                  <a:pt x="907" y="1337"/>
                  <a:pt x="905" y="1336"/>
                </a:cubicBezTo>
                <a:cubicBezTo>
                  <a:pt x="902" y="1332"/>
                  <a:pt x="920" y="1331"/>
                  <a:pt x="930" y="1335"/>
                </a:cubicBezTo>
                <a:cubicBezTo>
                  <a:pt x="935" y="1336"/>
                  <a:pt x="942" y="1338"/>
                  <a:pt x="947" y="1339"/>
                </a:cubicBezTo>
                <a:cubicBezTo>
                  <a:pt x="953" y="1340"/>
                  <a:pt x="954" y="1340"/>
                  <a:pt x="951" y="1337"/>
                </a:cubicBezTo>
                <a:cubicBezTo>
                  <a:pt x="947" y="1334"/>
                  <a:pt x="948" y="1334"/>
                  <a:pt x="956" y="1335"/>
                </a:cubicBezTo>
                <a:cubicBezTo>
                  <a:pt x="961" y="1336"/>
                  <a:pt x="977" y="1337"/>
                  <a:pt x="993" y="1337"/>
                </a:cubicBezTo>
                <a:cubicBezTo>
                  <a:pt x="1010" y="1338"/>
                  <a:pt x="1018" y="1339"/>
                  <a:pt x="1015" y="1341"/>
                </a:cubicBezTo>
                <a:cubicBezTo>
                  <a:pt x="1011" y="1343"/>
                  <a:pt x="1012" y="1344"/>
                  <a:pt x="1021" y="1344"/>
                </a:cubicBezTo>
                <a:cubicBezTo>
                  <a:pt x="1045" y="1345"/>
                  <a:pt x="1084" y="1342"/>
                  <a:pt x="1085" y="1340"/>
                </a:cubicBezTo>
                <a:cubicBezTo>
                  <a:pt x="1086" y="1338"/>
                  <a:pt x="1093" y="1338"/>
                  <a:pt x="1102" y="1339"/>
                </a:cubicBezTo>
                <a:cubicBezTo>
                  <a:pt x="1117" y="1340"/>
                  <a:pt x="1117" y="1340"/>
                  <a:pt x="1113" y="1345"/>
                </a:cubicBezTo>
                <a:cubicBezTo>
                  <a:pt x="1104" y="1353"/>
                  <a:pt x="1106" y="1360"/>
                  <a:pt x="1118" y="1359"/>
                </a:cubicBezTo>
                <a:cubicBezTo>
                  <a:pt x="1128" y="1358"/>
                  <a:pt x="1128" y="1358"/>
                  <a:pt x="1121" y="1355"/>
                </a:cubicBezTo>
                <a:cubicBezTo>
                  <a:pt x="1114" y="1352"/>
                  <a:pt x="1114" y="1352"/>
                  <a:pt x="1114" y="1352"/>
                </a:cubicBezTo>
                <a:cubicBezTo>
                  <a:pt x="1121" y="1349"/>
                  <a:pt x="1121" y="1349"/>
                  <a:pt x="1121" y="1349"/>
                </a:cubicBezTo>
                <a:cubicBezTo>
                  <a:pt x="1130" y="1345"/>
                  <a:pt x="1143" y="1344"/>
                  <a:pt x="1143" y="1347"/>
                </a:cubicBezTo>
                <a:cubicBezTo>
                  <a:pt x="1143" y="1349"/>
                  <a:pt x="1146" y="1350"/>
                  <a:pt x="1149" y="1350"/>
                </a:cubicBezTo>
                <a:cubicBezTo>
                  <a:pt x="1152" y="1350"/>
                  <a:pt x="1161" y="1352"/>
                  <a:pt x="1167" y="1354"/>
                </a:cubicBezTo>
                <a:cubicBezTo>
                  <a:pt x="1175" y="1357"/>
                  <a:pt x="1180" y="1358"/>
                  <a:pt x="1180" y="1355"/>
                </a:cubicBezTo>
                <a:cubicBezTo>
                  <a:pt x="1181" y="1353"/>
                  <a:pt x="1186" y="1352"/>
                  <a:pt x="1190" y="1353"/>
                </a:cubicBezTo>
                <a:cubicBezTo>
                  <a:pt x="1194" y="1354"/>
                  <a:pt x="1199" y="1353"/>
                  <a:pt x="1199" y="1351"/>
                </a:cubicBezTo>
                <a:cubicBezTo>
                  <a:pt x="1200" y="1349"/>
                  <a:pt x="1198" y="1348"/>
                  <a:pt x="1194" y="1348"/>
                </a:cubicBezTo>
                <a:cubicBezTo>
                  <a:pt x="1169" y="1348"/>
                  <a:pt x="1145" y="1345"/>
                  <a:pt x="1145" y="1340"/>
                </a:cubicBezTo>
                <a:cubicBezTo>
                  <a:pt x="1145" y="1338"/>
                  <a:pt x="1147" y="1338"/>
                  <a:pt x="1150" y="1339"/>
                </a:cubicBezTo>
                <a:cubicBezTo>
                  <a:pt x="1153" y="1340"/>
                  <a:pt x="1171" y="1340"/>
                  <a:pt x="1190" y="1339"/>
                </a:cubicBezTo>
                <a:cubicBezTo>
                  <a:pt x="1223" y="1337"/>
                  <a:pt x="1236" y="1338"/>
                  <a:pt x="1274" y="1345"/>
                </a:cubicBezTo>
                <a:cubicBezTo>
                  <a:pt x="1291" y="1348"/>
                  <a:pt x="1296" y="1345"/>
                  <a:pt x="1280" y="1341"/>
                </a:cubicBezTo>
                <a:cubicBezTo>
                  <a:pt x="1264" y="1336"/>
                  <a:pt x="1262" y="1331"/>
                  <a:pt x="1277" y="1330"/>
                </a:cubicBezTo>
                <a:cubicBezTo>
                  <a:pt x="1285" y="1330"/>
                  <a:pt x="1287" y="1331"/>
                  <a:pt x="1284" y="1333"/>
                </a:cubicBezTo>
                <a:cubicBezTo>
                  <a:pt x="1278" y="1339"/>
                  <a:pt x="1287" y="1340"/>
                  <a:pt x="1313" y="1338"/>
                </a:cubicBezTo>
                <a:cubicBezTo>
                  <a:pt x="1329" y="1336"/>
                  <a:pt x="1342" y="1337"/>
                  <a:pt x="1349" y="1339"/>
                </a:cubicBezTo>
                <a:cubicBezTo>
                  <a:pt x="1355" y="1342"/>
                  <a:pt x="1362" y="1343"/>
                  <a:pt x="1364" y="1341"/>
                </a:cubicBezTo>
                <a:cubicBezTo>
                  <a:pt x="1366" y="1340"/>
                  <a:pt x="1366" y="1341"/>
                  <a:pt x="1366" y="1343"/>
                </a:cubicBezTo>
                <a:cubicBezTo>
                  <a:pt x="1365" y="1345"/>
                  <a:pt x="1365" y="1346"/>
                  <a:pt x="1367" y="1346"/>
                </a:cubicBezTo>
                <a:cubicBezTo>
                  <a:pt x="1369" y="1346"/>
                  <a:pt x="1370" y="1344"/>
                  <a:pt x="1370" y="1341"/>
                </a:cubicBezTo>
                <a:cubicBezTo>
                  <a:pt x="1369" y="1336"/>
                  <a:pt x="1366" y="1335"/>
                  <a:pt x="1356" y="1336"/>
                </a:cubicBezTo>
                <a:cubicBezTo>
                  <a:pt x="1355" y="1336"/>
                  <a:pt x="1354" y="1335"/>
                  <a:pt x="1354" y="1333"/>
                </a:cubicBezTo>
                <a:cubicBezTo>
                  <a:pt x="1356" y="1329"/>
                  <a:pt x="1394" y="1331"/>
                  <a:pt x="1398" y="1335"/>
                </a:cubicBezTo>
                <a:cubicBezTo>
                  <a:pt x="1399" y="1336"/>
                  <a:pt x="1405" y="1338"/>
                  <a:pt x="1410" y="1337"/>
                </a:cubicBezTo>
                <a:cubicBezTo>
                  <a:pt x="1416" y="1337"/>
                  <a:pt x="1429" y="1339"/>
                  <a:pt x="1440" y="1342"/>
                </a:cubicBezTo>
                <a:cubicBezTo>
                  <a:pt x="1459" y="1347"/>
                  <a:pt x="1459" y="1347"/>
                  <a:pt x="1459" y="1347"/>
                </a:cubicBezTo>
                <a:cubicBezTo>
                  <a:pt x="1437" y="1351"/>
                  <a:pt x="1437" y="1351"/>
                  <a:pt x="1437" y="1351"/>
                </a:cubicBezTo>
                <a:cubicBezTo>
                  <a:pt x="1412" y="1355"/>
                  <a:pt x="1396" y="1356"/>
                  <a:pt x="1385" y="1353"/>
                </a:cubicBezTo>
                <a:cubicBezTo>
                  <a:pt x="1376" y="1350"/>
                  <a:pt x="1367" y="1352"/>
                  <a:pt x="1368" y="1357"/>
                </a:cubicBezTo>
                <a:cubicBezTo>
                  <a:pt x="1368" y="1359"/>
                  <a:pt x="1374" y="1360"/>
                  <a:pt x="1381" y="1359"/>
                </a:cubicBezTo>
                <a:cubicBezTo>
                  <a:pt x="1399" y="1358"/>
                  <a:pt x="1402" y="1364"/>
                  <a:pt x="1386" y="1368"/>
                </a:cubicBezTo>
                <a:cubicBezTo>
                  <a:pt x="1373" y="1371"/>
                  <a:pt x="1298" y="1372"/>
                  <a:pt x="1295" y="1369"/>
                </a:cubicBezTo>
                <a:cubicBezTo>
                  <a:pt x="1292" y="1366"/>
                  <a:pt x="1317" y="1359"/>
                  <a:pt x="1340" y="1357"/>
                </a:cubicBezTo>
                <a:cubicBezTo>
                  <a:pt x="1359" y="1356"/>
                  <a:pt x="1363" y="1354"/>
                  <a:pt x="1357" y="1352"/>
                </a:cubicBezTo>
                <a:cubicBezTo>
                  <a:pt x="1350" y="1350"/>
                  <a:pt x="1300" y="1357"/>
                  <a:pt x="1290" y="1363"/>
                </a:cubicBezTo>
                <a:cubicBezTo>
                  <a:pt x="1288" y="1364"/>
                  <a:pt x="1286" y="1363"/>
                  <a:pt x="1286" y="1361"/>
                </a:cubicBezTo>
                <a:cubicBezTo>
                  <a:pt x="1286" y="1360"/>
                  <a:pt x="1289" y="1357"/>
                  <a:pt x="1293" y="1356"/>
                </a:cubicBezTo>
                <a:cubicBezTo>
                  <a:pt x="1299" y="1355"/>
                  <a:pt x="1299" y="1354"/>
                  <a:pt x="1290" y="1354"/>
                </a:cubicBezTo>
                <a:cubicBezTo>
                  <a:pt x="1282" y="1354"/>
                  <a:pt x="1281" y="1355"/>
                  <a:pt x="1282" y="1359"/>
                </a:cubicBezTo>
                <a:cubicBezTo>
                  <a:pt x="1284" y="1365"/>
                  <a:pt x="1279" y="1367"/>
                  <a:pt x="1276" y="1361"/>
                </a:cubicBezTo>
                <a:cubicBezTo>
                  <a:pt x="1275" y="1359"/>
                  <a:pt x="1273" y="1359"/>
                  <a:pt x="1272" y="1360"/>
                </a:cubicBezTo>
                <a:cubicBezTo>
                  <a:pt x="1271" y="1361"/>
                  <a:pt x="1262" y="1363"/>
                  <a:pt x="1253" y="1364"/>
                </a:cubicBezTo>
                <a:cubicBezTo>
                  <a:pt x="1243" y="1365"/>
                  <a:pt x="1230" y="1368"/>
                  <a:pt x="1224" y="1369"/>
                </a:cubicBezTo>
                <a:cubicBezTo>
                  <a:pt x="1217" y="1371"/>
                  <a:pt x="1212" y="1371"/>
                  <a:pt x="1211" y="1369"/>
                </a:cubicBezTo>
                <a:cubicBezTo>
                  <a:pt x="1210" y="1367"/>
                  <a:pt x="1210" y="1365"/>
                  <a:pt x="1212" y="1365"/>
                </a:cubicBezTo>
                <a:cubicBezTo>
                  <a:pt x="1213" y="1365"/>
                  <a:pt x="1215" y="1363"/>
                  <a:pt x="1215" y="1361"/>
                </a:cubicBezTo>
                <a:cubicBezTo>
                  <a:pt x="1215" y="1359"/>
                  <a:pt x="1212" y="1360"/>
                  <a:pt x="1209" y="1362"/>
                </a:cubicBezTo>
                <a:cubicBezTo>
                  <a:pt x="1201" y="1368"/>
                  <a:pt x="1195" y="1376"/>
                  <a:pt x="1197" y="1378"/>
                </a:cubicBezTo>
                <a:cubicBezTo>
                  <a:pt x="1198" y="1379"/>
                  <a:pt x="1260" y="1386"/>
                  <a:pt x="1266" y="1386"/>
                </a:cubicBezTo>
                <a:cubicBezTo>
                  <a:pt x="1267" y="1386"/>
                  <a:pt x="1268" y="1387"/>
                  <a:pt x="1267" y="1389"/>
                </a:cubicBezTo>
                <a:cubicBezTo>
                  <a:pt x="1266" y="1390"/>
                  <a:pt x="1309" y="1389"/>
                  <a:pt x="1363" y="1387"/>
                </a:cubicBezTo>
                <a:cubicBezTo>
                  <a:pt x="1438" y="1384"/>
                  <a:pt x="1460" y="1383"/>
                  <a:pt x="1463" y="1379"/>
                </a:cubicBezTo>
                <a:cubicBezTo>
                  <a:pt x="1466" y="1376"/>
                  <a:pt x="1473" y="1375"/>
                  <a:pt x="1486" y="1376"/>
                </a:cubicBezTo>
                <a:cubicBezTo>
                  <a:pt x="1496" y="1377"/>
                  <a:pt x="1517" y="1378"/>
                  <a:pt x="1533" y="1379"/>
                </a:cubicBezTo>
                <a:cubicBezTo>
                  <a:pt x="1562" y="1380"/>
                  <a:pt x="1584" y="1387"/>
                  <a:pt x="1596" y="1399"/>
                </a:cubicBezTo>
                <a:cubicBezTo>
                  <a:pt x="1602" y="1406"/>
                  <a:pt x="1638" y="1417"/>
                  <a:pt x="1654" y="1417"/>
                </a:cubicBezTo>
                <a:cubicBezTo>
                  <a:pt x="1660" y="1417"/>
                  <a:pt x="1673" y="1419"/>
                  <a:pt x="1682" y="1421"/>
                </a:cubicBezTo>
                <a:cubicBezTo>
                  <a:pt x="1691" y="1423"/>
                  <a:pt x="1712" y="1428"/>
                  <a:pt x="1729" y="1431"/>
                </a:cubicBezTo>
                <a:cubicBezTo>
                  <a:pt x="1746" y="1435"/>
                  <a:pt x="1762" y="1440"/>
                  <a:pt x="1766" y="1442"/>
                </a:cubicBezTo>
                <a:cubicBezTo>
                  <a:pt x="1770" y="1444"/>
                  <a:pt x="1779" y="1447"/>
                  <a:pt x="1787" y="1448"/>
                </a:cubicBezTo>
                <a:cubicBezTo>
                  <a:pt x="1787" y="1448"/>
                  <a:pt x="1787" y="1448"/>
                  <a:pt x="1787" y="1448"/>
                </a:cubicBezTo>
                <a:cubicBezTo>
                  <a:pt x="1795" y="1449"/>
                  <a:pt x="1802" y="1450"/>
                  <a:pt x="1804" y="1450"/>
                </a:cubicBezTo>
                <a:cubicBezTo>
                  <a:pt x="1808" y="1451"/>
                  <a:pt x="1795" y="1442"/>
                  <a:pt x="1788" y="1440"/>
                </a:cubicBezTo>
                <a:cubicBezTo>
                  <a:pt x="1760" y="1431"/>
                  <a:pt x="1716" y="1415"/>
                  <a:pt x="1713" y="1412"/>
                </a:cubicBezTo>
                <a:cubicBezTo>
                  <a:pt x="1712" y="1410"/>
                  <a:pt x="1703" y="1407"/>
                  <a:pt x="1695" y="1406"/>
                </a:cubicBezTo>
                <a:cubicBezTo>
                  <a:pt x="1687" y="1406"/>
                  <a:pt x="1675" y="1401"/>
                  <a:pt x="1667" y="1397"/>
                </a:cubicBezTo>
                <a:cubicBezTo>
                  <a:pt x="1656" y="1391"/>
                  <a:pt x="1653" y="1390"/>
                  <a:pt x="1649" y="1395"/>
                </a:cubicBezTo>
                <a:cubicBezTo>
                  <a:pt x="1646" y="1397"/>
                  <a:pt x="1645" y="1401"/>
                  <a:pt x="1646" y="1402"/>
                </a:cubicBezTo>
                <a:cubicBezTo>
                  <a:pt x="1653" y="1411"/>
                  <a:pt x="1592" y="1396"/>
                  <a:pt x="1584" y="1387"/>
                </a:cubicBezTo>
                <a:cubicBezTo>
                  <a:pt x="1581" y="1382"/>
                  <a:pt x="1583" y="1382"/>
                  <a:pt x="1661" y="1383"/>
                </a:cubicBezTo>
                <a:cubicBezTo>
                  <a:pt x="1711" y="1383"/>
                  <a:pt x="1725" y="1384"/>
                  <a:pt x="1747" y="1390"/>
                </a:cubicBezTo>
                <a:cubicBezTo>
                  <a:pt x="1762" y="1394"/>
                  <a:pt x="1777" y="1398"/>
                  <a:pt x="1782" y="1399"/>
                </a:cubicBezTo>
                <a:cubicBezTo>
                  <a:pt x="1790" y="1400"/>
                  <a:pt x="1790" y="1400"/>
                  <a:pt x="1790" y="1400"/>
                </a:cubicBezTo>
                <a:cubicBezTo>
                  <a:pt x="1781" y="1395"/>
                  <a:pt x="1781" y="1395"/>
                  <a:pt x="1781" y="1395"/>
                </a:cubicBezTo>
                <a:cubicBezTo>
                  <a:pt x="1776" y="1393"/>
                  <a:pt x="1772" y="1390"/>
                  <a:pt x="1772" y="1389"/>
                </a:cubicBezTo>
                <a:cubicBezTo>
                  <a:pt x="1772" y="1389"/>
                  <a:pt x="1783" y="1387"/>
                  <a:pt x="1797" y="1386"/>
                </a:cubicBezTo>
                <a:cubicBezTo>
                  <a:pt x="1820" y="1384"/>
                  <a:pt x="1824" y="1385"/>
                  <a:pt x="1828" y="1390"/>
                </a:cubicBezTo>
                <a:cubicBezTo>
                  <a:pt x="1833" y="1396"/>
                  <a:pt x="1838" y="1396"/>
                  <a:pt x="1883" y="139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solidFill>
                <a:schemeClr val="tx1">
                  <a:lumMod val="50000"/>
                </a:schemeClr>
              </a:solidFill>
            </a:endParaRPr>
          </a:p>
        </p:txBody>
      </p:sp>
      <p:pic>
        <p:nvPicPr>
          <p:cNvPr id="102" name="图片 101"/>
          <p:cNvPicPr/>
          <p:nvPr/>
        </p:nvPicPr>
        <p:blipFill>
          <a:blip r:embed="rId5">
            <a:grayscl/>
          </a:blip>
          <a:stretch>
            <a:fillRect/>
          </a:stretch>
        </p:blipFill>
        <p:spPr>
          <a:xfrm flipH="1">
            <a:off x="9283700" y="4749165"/>
            <a:ext cx="2510790" cy="1867535"/>
          </a:xfrm>
          <a:prstGeom prst="rect">
            <a:avLst/>
          </a:prstGeom>
          <a:noFill/>
          <a:ln w="9525">
            <a:noFill/>
          </a:ln>
        </p:spPr>
      </p:pic>
      <p:pic>
        <p:nvPicPr>
          <p:cNvPr id="100" name="图片 99"/>
          <p:cNvPicPr/>
          <p:nvPr/>
        </p:nvPicPr>
        <p:blipFill>
          <a:blip r:embed="rId6">
            <a:grayscl/>
          </a:blip>
          <a:srcRect l="7500" t="25012"/>
          <a:stretch>
            <a:fillRect/>
          </a:stretch>
        </p:blipFill>
        <p:spPr>
          <a:xfrm>
            <a:off x="257810" y="238760"/>
            <a:ext cx="5756275" cy="6377305"/>
          </a:xfrm>
          <a:prstGeom prst="rect">
            <a:avLst/>
          </a:prstGeom>
          <a:noFill/>
          <a:ln w="9525">
            <a:noFill/>
          </a:ln>
          <a:effectLst>
            <a:outerShdw blurRad="50800" dist="38100" dir="2700000" algn="tl" rotWithShape="0">
              <a:prstClr val="black">
                <a:alpha val="40000"/>
              </a:prstClr>
            </a:outerShdw>
          </a:effectLst>
        </p:spPr>
      </p:pic>
      <p:sp>
        <p:nvSpPr>
          <p:cNvPr id="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pic>
        <p:nvPicPr>
          <p:cNvPr id="3" name="图片 2"/>
          <p:cNvPicPr>
            <a:picLocks noChangeAspect="1"/>
          </p:cNvPicPr>
          <p:nvPr/>
        </p:nvPicPr>
        <p:blipFill>
          <a:blip r:embed="rId7"/>
          <a:srcRect t="26568"/>
          <a:stretch>
            <a:fillRect/>
          </a:stretch>
        </p:blipFill>
        <p:spPr>
          <a:xfrm>
            <a:off x="-635" y="319405"/>
            <a:ext cx="5723890" cy="6296660"/>
          </a:xfrm>
          <a:prstGeom prst="rect">
            <a:avLst/>
          </a:prstGeom>
          <a:effectLst>
            <a:outerShdw blurRad="88900" dist="38100" dir="2700000" sx="101000" sy="101000" algn="tl" rotWithShape="0">
              <a:prstClr val="black">
                <a:alpha val="40000"/>
              </a:prstClr>
            </a:outerShdw>
          </a:effectLst>
        </p:spPr>
      </p:pic>
      <p:pic>
        <p:nvPicPr>
          <p:cNvPr id="4" name="图片 3"/>
          <p:cNvPicPr/>
          <p:nvPr/>
        </p:nvPicPr>
        <p:blipFill>
          <a:blip r:embed="rId8"/>
          <a:stretch>
            <a:fillRect/>
          </a:stretch>
        </p:blipFill>
        <p:spPr>
          <a:xfrm>
            <a:off x="4336415" y="2756535"/>
            <a:ext cx="7735570" cy="1700530"/>
          </a:xfrm>
          <a:prstGeom prst="rect">
            <a:avLst/>
          </a:prstGeom>
          <a:noFill/>
          <a:ln w="9525">
            <a:noFill/>
          </a:ln>
        </p:spPr>
      </p:pic>
      <p:pic>
        <p:nvPicPr>
          <p:cNvPr id="101" name="图片 100"/>
          <p:cNvPicPr/>
          <p:nvPr/>
        </p:nvPicPr>
        <p:blipFill>
          <a:blip r:embed="rId9"/>
          <a:stretch>
            <a:fillRect/>
          </a:stretch>
        </p:blipFill>
        <p:spPr>
          <a:xfrm>
            <a:off x="6945630" y="1331595"/>
            <a:ext cx="2517140" cy="938530"/>
          </a:xfrm>
          <a:prstGeom prst="rect">
            <a:avLst/>
          </a:prstGeom>
          <a:noFill/>
          <a:ln w="9525">
            <a:no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2204720"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时空坐标</a:t>
            </a:r>
          </a:p>
        </p:txBody>
      </p:sp>
      <p:sp>
        <p:nvSpPr>
          <p:cNvPr id="5" name="圆角矩形 4"/>
          <p:cNvSpPr/>
          <p:nvPr>
            <p:custDataLst>
              <p:tags r:id="rId4"/>
            </p:custDataLst>
          </p:nvPr>
        </p:nvSpPr>
        <p:spPr>
          <a:xfrm>
            <a:off x="379095" y="4253230"/>
            <a:ext cx="2204720"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课程标准</a:t>
            </a:r>
          </a:p>
        </p:txBody>
      </p:sp>
      <p:pic>
        <p:nvPicPr>
          <p:cNvPr id="15" name="图片 14"/>
          <p:cNvPicPr>
            <a:picLocks noChangeAspect="1"/>
          </p:cNvPicPr>
          <p:nvPr/>
        </p:nvPicPr>
        <p:blipFill>
          <a:blip r:embed="rId6">
            <a:clrChange>
              <a:clrFrom>
                <a:srgbClr val="FFFFFF">
                  <a:alpha val="100000"/>
                </a:srgbClr>
              </a:clrFrom>
              <a:clrTo>
                <a:srgbClr val="FFFFFF">
                  <a:alpha val="100000"/>
                  <a:alpha val="0"/>
                </a:srgbClr>
              </a:clrTo>
            </a:clrChange>
            <a:grayscl/>
          </a:blip>
          <a:stretch>
            <a:fillRect/>
          </a:stretch>
        </p:blipFill>
        <p:spPr>
          <a:xfrm>
            <a:off x="468630" y="819785"/>
            <a:ext cx="10922635" cy="3278505"/>
          </a:xfrm>
          <a:prstGeom prst="rect">
            <a:avLst/>
          </a:prstGeom>
        </p:spPr>
      </p:pic>
      <p:sp>
        <p:nvSpPr>
          <p:cNvPr id="16" name="文本框 15"/>
          <p:cNvSpPr txBox="1"/>
          <p:nvPr/>
        </p:nvSpPr>
        <p:spPr>
          <a:xfrm>
            <a:off x="468630" y="4811395"/>
            <a:ext cx="11574145" cy="1512570"/>
          </a:xfrm>
          <a:prstGeom prst="rect">
            <a:avLst/>
          </a:prstGeom>
          <a:noFill/>
        </p:spPr>
        <p:txBody>
          <a:bodyPr wrap="square" rtlCol="0" anchor="t">
            <a:spAutoFit/>
          </a:bodyPr>
          <a:lstStyle/>
          <a:p>
            <a:pPr indent="0" fontAlgn="auto">
              <a:lnSpc>
                <a:spcPct val="110000"/>
              </a:lnSpc>
            </a:pPr>
            <a:r>
              <a:rPr sz="2800">
                <a:latin typeface="楷体" panose="02010609060101010101" charset="-122"/>
                <a:ea typeface="楷体" panose="02010609060101010101" charset="-122"/>
                <a:cs typeface="楷体" panose="02010609060101010101" charset="-122"/>
                <a:sym typeface="+mn-ea"/>
              </a:rPr>
              <a:t>1、认识两次鸦片战争对中国社会的影响，概述这一时期中国人民反抗外来侵略的斗争事迹及意义。</a:t>
            </a:r>
            <a:endParaRPr sz="2800">
              <a:latin typeface="楷体" panose="02010609060101010101" charset="-122"/>
              <a:ea typeface="楷体" panose="02010609060101010101" charset="-122"/>
              <a:cs typeface="楷体" panose="02010609060101010101" charset="-122"/>
            </a:endParaRPr>
          </a:p>
          <a:p>
            <a:pPr indent="0" fontAlgn="auto">
              <a:lnSpc>
                <a:spcPct val="110000"/>
              </a:lnSpc>
            </a:pPr>
            <a:r>
              <a:rPr sz="2800">
                <a:latin typeface="楷体" panose="02010609060101010101" charset="-122"/>
                <a:ea typeface="楷体" panose="02010609060101010101" charset="-122"/>
                <a:cs typeface="楷体" panose="02010609060101010101" charset="-122"/>
                <a:sym typeface="+mn-ea"/>
              </a:rPr>
              <a:t>2、认识列强侵华对中国社会的影响</a:t>
            </a:r>
            <a:r>
              <a:rPr lang="zh-CN" sz="2800">
                <a:latin typeface="楷体" panose="02010609060101010101" charset="-122"/>
                <a:ea typeface="楷体" panose="02010609060101010101" charset="-122"/>
                <a:cs typeface="楷体" panose="02010609060101010101" charset="-122"/>
                <a:sym typeface="+mn-ea"/>
              </a:rPr>
              <a:t>。</a:t>
            </a:r>
            <a:endParaRPr lang="zh-CN" altLang="en-US" sz="2800">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2204720"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选必链接</a:t>
            </a:r>
          </a:p>
        </p:txBody>
      </p:sp>
      <p:graphicFrame>
        <p:nvGraphicFramePr>
          <p:cNvPr id="12" name="表格 11"/>
          <p:cNvGraphicFramePr/>
          <p:nvPr>
            <p:custDataLst>
              <p:tags r:id="rId4"/>
            </p:custDataLst>
          </p:nvPr>
        </p:nvGraphicFramePr>
        <p:xfrm>
          <a:off x="379095" y="890270"/>
          <a:ext cx="11441430" cy="5625465"/>
        </p:xfrm>
        <a:graphic>
          <a:graphicData uri="http://schemas.openxmlformats.org/drawingml/2006/table">
            <a:tbl>
              <a:tblPr firstRow="1" bandRow="1">
                <a:tableStyleId>{5C22544A-7EE6-4342-B048-85BDC9FD1C3A}</a:tableStyleId>
              </a:tblPr>
              <a:tblGrid>
                <a:gridCol w="1467485"/>
                <a:gridCol w="9973945"/>
              </a:tblGrid>
              <a:tr h="569595">
                <a:tc>
                  <a:txBody>
                    <a:bodyPr/>
                    <a:lstStyle/>
                    <a:p>
                      <a:pPr>
                        <a:buNone/>
                      </a:pPr>
                      <a:r>
                        <a:rPr lang="zh-CN" altLang="en-US" sz="2800" b="0">
                          <a:solidFill>
                            <a:schemeClr val="tx1"/>
                          </a:solidFill>
                          <a:latin typeface="华文中宋" panose="02010600040101010101" charset="-122"/>
                          <a:ea typeface="华文中宋" panose="02010600040101010101" charset="-122"/>
                        </a:rPr>
                        <a:t>纲要上</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414145">
                <a:tc>
                  <a:txBody>
                    <a:bodyPr/>
                    <a:lstStyle/>
                    <a:p>
                      <a:pPr>
                        <a:buNone/>
                      </a:pPr>
                      <a:r>
                        <a:rPr lang="zh-CN" altLang="en-US" sz="2800" b="0">
                          <a:solidFill>
                            <a:schemeClr val="tx1"/>
                          </a:solidFill>
                          <a:latin typeface="华文中宋" panose="02010600040101010101" charset="-122"/>
                          <a:ea typeface="华文中宋" panose="02010600040101010101" charset="-122"/>
                        </a:rPr>
                        <a:t>纲要下</a:t>
                      </a:r>
                    </a:p>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944880">
                <a:tc>
                  <a:txBody>
                    <a:bodyPr/>
                    <a:lstStyle/>
                    <a:p>
                      <a:pPr>
                        <a:buNone/>
                      </a:pPr>
                      <a:r>
                        <a:rPr lang="zh-CN" altLang="en-US" sz="2800" b="0">
                          <a:solidFill>
                            <a:schemeClr val="tx1"/>
                          </a:solidFill>
                          <a:latin typeface="华文中宋" panose="02010600040101010101" charset="-122"/>
                          <a:ea typeface="华文中宋" panose="02010600040101010101" charset="-122"/>
                        </a:rPr>
                        <a:t>选必一</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325245">
                <a:tc>
                  <a:txBody>
                    <a:bodyPr/>
                    <a:lstStyle/>
                    <a:p>
                      <a:pPr>
                        <a:buNone/>
                      </a:pPr>
                      <a:r>
                        <a:rPr lang="zh-CN" altLang="en-US" sz="2800" b="0">
                          <a:solidFill>
                            <a:schemeClr val="tx1"/>
                          </a:solidFill>
                          <a:latin typeface="华文中宋" panose="02010600040101010101" charset="-122"/>
                          <a:ea typeface="华文中宋" panose="02010600040101010101" charset="-122"/>
                        </a:rPr>
                        <a:t>选必二</a:t>
                      </a: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371600">
                <a:tc>
                  <a:txBody>
                    <a:bodyPr/>
                    <a:lstStyle/>
                    <a:p>
                      <a:pPr>
                        <a:buNone/>
                      </a:pPr>
                      <a:r>
                        <a:rPr lang="zh-CN" altLang="en-US" sz="2800" b="0">
                          <a:solidFill>
                            <a:schemeClr val="tx1"/>
                          </a:solidFill>
                          <a:latin typeface="华文中宋" panose="02010600040101010101" charset="-122"/>
                          <a:ea typeface="华文中宋" panose="02010600040101010101" charset="-122"/>
                        </a:rPr>
                        <a:t>选必三</a:t>
                      </a:r>
                    </a:p>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4" name="文本框 13"/>
          <p:cNvSpPr txBox="1"/>
          <p:nvPr/>
        </p:nvSpPr>
        <p:spPr>
          <a:xfrm>
            <a:off x="1999615" y="906145"/>
            <a:ext cx="6096000" cy="521970"/>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16</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课：两次鸦片战争</a:t>
            </a:r>
          </a:p>
        </p:txBody>
      </p:sp>
      <p:sp>
        <p:nvSpPr>
          <p:cNvPr id="15" name="文本框 14"/>
          <p:cNvSpPr txBox="1"/>
          <p:nvPr/>
        </p:nvSpPr>
        <p:spPr>
          <a:xfrm>
            <a:off x="1999615" y="1471295"/>
            <a:ext cx="9942195" cy="1383665"/>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7</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a:t>
            </a:r>
            <a:r>
              <a:rPr sz="2800">
                <a:solidFill>
                  <a:schemeClr val="tx1"/>
                </a:solidFill>
                <a:latin typeface="华文中宋" panose="02010600040101010101" charset="-122"/>
                <a:ea typeface="华文中宋" panose="02010600040101010101" charset="-122"/>
                <a:cs typeface="华文中宋" panose="02010600040101010101" charset="-122"/>
                <a:sym typeface="+mn-ea"/>
              </a:rPr>
              <a:t>全球联系的初步建立与世界格局的演变</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  </a:t>
            </a: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10</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 ：</a:t>
            </a:r>
            <a:r>
              <a:rPr sz="2800">
                <a:solidFill>
                  <a:schemeClr val="tx1"/>
                </a:solidFill>
                <a:latin typeface="华文中宋" panose="02010600040101010101" charset="-122"/>
                <a:ea typeface="华文中宋" panose="02010600040101010101" charset="-122"/>
                <a:cs typeface="华文中宋" panose="02010600040101010101" charset="-122"/>
                <a:sym typeface="+mn-ea"/>
              </a:rPr>
              <a:t>影响世界的工业革命</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a:t>
            </a:r>
            <a:r>
              <a:rPr sz="2800">
                <a:solidFill>
                  <a:schemeClr val="tx1"/>
                </a:solidFill>
                <a:latin typeface="华文中宋" panose="02010600040101010101" charset="-122"/>
                <a:ea typeface="华文中宋" panose="02010600040101010101" charset="-122"/>
                <a:cs typeface="华文中宋" panose="02010600040101010101" charset="-122"/>
                <a:sym typeface="+mn-ea"/>
              </a:rPr>
              <a:t> 资本主义世界殖民体系的形成</a:t>
            </a:r>
            <a:endPar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16" name="文本框 15"/>
          <p:cNvSpPr txBox="1"/>
          <p:nvPr/>
        </p:nvSpPr>
        <p:spPr>
          <a:xfrm>
            <a:off x="1999615" y="2854325"/>
            <a:ext cx="9942195" cy="953135"/>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15</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课：货币的使用与世界货币体系的形成  </a:t>
            </a: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16</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 ：中国赋税制度的演变</a:t>
            </a:r>
          </a:p>
        </p:txBody>
      </p:sp>
      <p:sp>
        <p:nvSpPr>
          <p:cNvPr id="17" name="文本框 16"/>
          <p:cNvSpPr txBox="1"/>
          <p:nvPr/>
        </p:nvSpPr>
        <p:spPr>
          <a:xfrm>
            <a:off x="2000250" y="3807460"/>
            <a:ext cx="9942195" cy="1383665"/>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5</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课：工业革命与工厂制度</a:t>
            </a: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8</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 ：世界市场与商业贸易</a:t>
            </a: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课：近代以来的城市化进程</a:t>
            </a:r>
          </a:p>
        </p:txBody>
      </p:sp>
      <p:sp>
        <p:nvSpPr>
          <p:cNvPr id="22" name="文本框 21"/>
          <p:cNvSpPr txBox="1"/>
          <p:nvPr/>
        </p:nvSpPr>
        <p:spPr>
          <a:xfrm>
            <a:off x="2000250" y="5132070"/>
            <a:ext cx="9942195" cy="1383665"/>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课：中华文化的世界意义</a:t>
            </a: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7</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 ：近代殖民活动与人口的跨地域转移</a:t>
            </a: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课：近代战争与西方文化的扩张</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2"/>
            </p:custDataLst>
          </p:nvPr>
        </p:nvGraphicFramePr>
        <p:xfrm>
          <a:off x="379095" y="937260"/>
          <a:ext cx="11370310" cy="5523865"/>
        </p:xfrm>
        <a:graphic>
          <a:graphicData uri="http://schemas.openxmlformats.org/drawingml/2006/table">
            <a:tbl>
              <a:tblPr firstRow="1" bandRow="1">
                <a:tableStyleId>{5C22544A-7EE6-4342-B048-85BDC9FD1C3A}</a:tableStyleId>
              </a:tblPr>
              <a:tblGrid>
                <a:gridCol w="838200"/>
                <a:gridCol w="5394325"/>
                <a:gridCol w="5137785"/>
              </a:tblGrid>
              <a:tr h="457200">
                <a:tc row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r>
                        <a:rPr lang="zh-CN" altLang="en-US" sz="2400" b="1">
                          <a:solidFill>
                            <a:schemeClr val="tx1"/>
                          </a:solidFill>
                          <a:latin typeface="华文中宋" panose="02010600040101010101" charset="-122"/>
                          <a:ea typeface="华文中宋" panose="02010600040101010101" charset="-122"/>
                        </a:rPr>
                        <a:t>考情分析</a:t>
                      </a: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全国卷</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地方卷</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710815">
                <a:tc v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latin typeface="楷体" panose="02010609060101010101" charset="-122"/>
                          <a:ea typeface="楷体" panose="02010609060101010101" charset="-122"/>
                          <a:cs typeface="楷体" panose="02010609060101010101" charset="-122"/>
                          <a:sym typeface="+mn-ea"/>
                        </a:rPr>
                        <a:t>2022</a:t>
                      </a:r>
                      <a:r>
                        <a:rPr lang="zh-CN" altLang="en-US" sz="2400" b="0" dirty="0">
                          <a:solidFill>
                            <a:schemeClr val="tx1"/>
                          </a:solidFill>
                          <a:latin typeface="楷体" panose="02010609060101010101" charset="-122"/>
                          <a:ea typeface="楷体" panose="02010609060101010101" charset="-122"/>
                          <a:cs typeface="楷体" panose="02010609060101010101" charset="-122"/>
                          <a:sym typeface="+mn-ea"/>
                        </a:rPr>
                        <a:t>全国甲卷</a:t>
                      </a:r>
                      <a:r>
                        <a:rPr lang="en-US" altLang="zh-CN" sz="2400" b="0"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0" dirty="0">
                          <a:solidFill>
                            <a:schemeClr val="tx1"/>
                          </a:solidFill>
                          <a:latin typeface="楷体" panose="02010609060101010101" charset="-122"/>
                          <a:ea typeface="楷体" panose="02010609060101010101" charset="-122"/>
                          <a:cs typeface="楷体" panose="02010609060101010101" charset="-122"/>
                          <a:sym typeface="+mn-ea"/>
                        </a:rPr>
                        <a:t>第二次鸦片战争的影响</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latin typeface="楷体" panose="02010609060101010101" charset="-122"/>
                          <a:ea typeface="楷体" panose="02010609060101010101" charset="-122"/>
                          <a:cs typeface="楷体" panose="02010609060101010101" charset="-122"/>
                          <a:sym typeface="+mn-ea"/>
                        </a:rPr>
                        <a:t>2019</a:t>
                      </a:r>
                      <a:r>
                        <a:rPr lang="zh-CN" altLang="en-US" sz="2400" b="0" dirty="0">
                          <a:solidFill>
                            <a:schemeClr val="tx1"/>
                          </a:solidFill>
                          <a:latin typeface="楷体" panose="02010609060101010101" charset="-122"/>
                          <a:ea typeface="楷体" panose="02010609060101010101" charset="-122"/>
                          <a:cs typeface="楷体" panose="02010609060101010101" charset="-122"/>
                          <a:sym typeface="+mn-ea"/>
                        </a:rPr>
                        <a:t>全国</a:t>
                      </a:r>
                      <a:r>
                        <a:rPr lang="en-US" altLang="zh-CN" sz="2400" b="0" dirty="0">
                          <a:solidFill>
                            <a:schemeClr val="tx1"/>
                          </a:solidFill>
                          <a:latin typeface="楷体" panose="02010609060101010101" charset="-122"/>
                          <a:ea typeface="楷体" panose="02010609060101010101" charset="-122"/>
                          <a:cs typeface="楷体" panose="02010609060101010101" charset="-122"/>
                          <a:sym typeface="+mn-ea"/>
                        </a:rPr>
                        <a:t>Ⅲ</a:t>
                      </a:r>
                      <a:r>
                        <a:rPr lang="zh-CN" altLang="en-US" sz="2400" b="0" dirty="0">
                          <a:solidFill>
                            <a:schemeClr val="tx1"/>
                          </a:solidFill>
                          <a:latin typeface="楷体" panose="02010609060101010101" charset="-122"/>
                          <a:ea typeface="楷体" panose="02010609060101010101" charset="-122"/>
                          <a:cs typeface="楷体" panose="02010609060101010101" charset="-122"/>
                          <a:sym typeface="+mn-ea"/>
                        </a:rPr>
                        <a:t>卷</a:t>
                      </a:r>
                      <a:r>
                        <a:rPr lang="en-US" altLang="zh-CN" sz="2400" b="0"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0" dirty="0">
                          <a:solidFill>
                            <a:schemeClr val="tx1"/>
                          </a:solidFill>
                          <a:latin typeface="楷体" panose="02010609060101010101" charset="-122"/>
                          <a:ea typeface="楷体" panose="02010609060101010101" charset="-122"/>
                          <a:cs typeface="楷体" panose="02010609060101010101" charset="-122"/>
                          <a:sym typeface="+mn-ea"/>
                        </a:rPr>
                        <a:t>鸦片战争的影响</a:t>
                      </a:r>
                      <a:endParaRPr lang="en-US" altLang="zh-CN" sz="2400" b="0" dirty="0">
                        <a:solidFill>
                          <a:schemeClr val="tx1"/>
                        </a:solidFill>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latin typeface="楷体" panose="02010609060101010101" charset="-122"/>
                          <a:ea typeface="楷体" panose="02010609060101010101" charset="-122"/>
                          <a:cs typeface="楷体" panose="02010609060101010101" charset="-122"/>
                          <a:sym typeface="+mn-ea"/>
                        </a:rPr>
                        <a:t>2018</a:t>
                      </a:r>
                      <a:r>
                        <a:rPr lang="zh-CN" altLang="en-US" sz="2400" b="0" dirty="0">
                          <a:solidFill>
                            <a:schemeClr val="tx1"/>
                          </a:solidFill>
                          <a:latin typeface="楷体" panose="02010609060101010101" charset="-122"/>
                          <a:ea typeface="楷体" panose="02010609060101010101" charset="-122"/>
                          <a:cs typeface="楷体" panose="02010609060101010101" charset="-122"/>
                          <a:sym typeface="+mn-ea"/>
                        </a:rPr>
                        <a:t>全国</a:t>
                      </a:r>
                      <a:r>
                        <a:rPr lang="en-US" altLang="zh-CN" sz="2400" b="0" dirty="0">
                          <a:latin typeface="楷体" panose="02010609060101010101" charset="-122"/>
                          <a:ea typeface="楷体" panose="02010609060101010101" charset="-122"/>
                          <a:cs typeface="楷体" panose="02010609060101010101" charset="-122"/>
                          <a:sym typeface="+mn-ea"/>
                        </a:rPr>
                        <a:t>Ⅱ</a:t>
                      </a:r>
                      <a:r>
                        <a:rPr lang="zh-CN" altLang="en-US" sz="2400" b="0" dirty="0">
                          <a:latin typeface="楷体" panose="02010609060101010101" charset="-122"/>
                          <a:ea typeface="楷体" panose="02010609060101010101" charset="-122"/>
                          <a:cs typeface="楷体" panose="02010609060101010101" charset="-122"/>
                          <a:sym typeface="+mn-ea"/>
                        </a:rPr>
                        <a:t>卷</a:t>
                      </a:r>
                      <a:r>
                        <a:rPr lang="en-US" altLang="zh-CN" sz="2400" b="0" dirty="0">
                          <a:latin typeface="楷体" panose="02010609060101010101" charset="-122"/>
                          <a:ea typeface="楷体" panose="02010609060101010101" charset="-122"/>
                          <a:cs typeface="楷体" panose="02010609060101010101" charset="-122"/>
                          <a:sym typeface="+mn-ea"/>
                        </a:rPr>
                        <a:t>·</a:t>
                      </a:r>
                      <a:r>
                        <a:rPr lang="zh-CN" altLang="en-US" sz="2400" b="0" dirty="0">
                          <a:latin typeface="楷体" panose="02010609060101010101" charset="-122"/>
                          <a:ea typeface="楷体" panose="02010609060101010101" charset="-122"/>
                          <a:cs typeface="楷体" panose="02010609060101010101" charset="-122"/>
                          <a:sym typeface="+mn-ea"/>
                        </a:rPr>
                        <a:t>清政府外交</a:t>
                      </a:r>
                      <a:endParaRPr lang="zh-CN" altLang="en-US" sz="2400" b="0" dirty="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2023</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辽宁卷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en-US" alt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鸦片战争</a:t>
                      </a:r>
                      <a:r>
                        <a:rPr lang="zh-CN" altLang="en-US" sz="2400" b="0">
                          <a:solidFill>
                            <a:schemeClr val="tx1"/>
                          </a:solidFill>
                          <a:latin typeface="楷体" panose="02010609060101010101" charset="-122"/>
                          <a:ea typeface="楷体" panose="02010609060101010101" charset="-122"/>
                          <a:cs typeface="楷体" panose="02010609060101010101" charset="-122"/>
                          <a:sym typeface="Arial" panose="020B0604020202020204"/>
                        </a:rPr>
                        <a:t>的</a:t>
                      </a:r>
                      <a:r>
                        <a:rPr lang="en-US" alt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影响</a:t>
                      </a:r>
                    </a:p>
                    <a:p>
                      <a:pPr>
                        <a:buNone/>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2023</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天津卷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en-US" altLang="zh-CN" sz="2400" b="0" dirty="0">
                          <a:solidFill>
                            <a:schemeClr val="tx1"/>
                          </a:solidFill>
                          <a:latin typeface="楷体" panose="02010609060101010101" charset="-122"/>
                          <a:ea typeface="楷体" panose="02010609060101010101" charset="-122"/>
                          <a:cs typeface="楷体" panose="02010609060101010101" charset="-122"/>
                          <a:sym typeface="+mn-ea"/>
                        </a:rPr>
                        <a:t>第二次鸦片战争原因</a:t>
                      </a:r>
                      <a:endParaRPr lang="en-US" altLang="zh-CN" sz="2400" b="0" dirty="0">
                        <a:solidFill>
                          <a:schemeClr val="tx1"/>
                        </a:solidFill>
                        <a:latin typeface="楷体" panose="02010609060101010101" charset="-122"/>
                        <a:ea typeface="楷体" panose="02010609060101010101" charset="-122"/>
                        <a:cs typeface="楷体" panose="02010609060101010101" charset="-122"/>
                      </a:endParaRPr>
                    </a:p>
                    <a:p>
                      <a:pPr>
                        <a:buNone/>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2023</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河北卷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en-US" altLang="zh-CN" sz="2400" b="0" dirty="0">
                          <a:solidFill>
                            <a:schemeClr val="tx1"/>
                          </a:solidFill>
                          <a:latin typeface="楷体" panose="02010609060101010101" charset="-122"/>
                          <a:ea typeface="楷体" panose="02010609060101010101" charset="-122"/>
                          <a:cs typeface="楷体" panose="02010609060101010101" charset="-122"/>
                          <a:sym typeface="+mn-ea"/>
                        </a:rPr>
                        <a:t>《北京条约》的签订 </a:t>
                      </a:r>
                      <a:endParaRPr lang="en-US" altLang="zh-CN" sz="2400" b="0" dirty="0">
                        <a:solidFill>
                          <a:schemeClr val="tx1"/>
                        </a:solidFill>
                        <a:latin typeface="楷体" panose="02010609060101010101" charset="-122"/>
                        <a:ea typeface="楷体" panose="02010609060101010101" charset="-122"/>
                        <a:cs typeface="楷体" panose="02010609060101010101" charset="-122"/>
                      </a:endParaRPr>
                    </a:p>
                    <a:p>
                      <a:pPr>
                        <a:buNone/>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2022</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湖北卷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第二次鸦片战争的影响</a:t>
                      </a:r>
                    </a:p>
                    <a:p>
                      <a:pPr>
                        <a:buNone/>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2021</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广东卷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sz="2400" b="0" kern="0">
                          <a:solidFill>
                            <a:schemeClr val="tx1"/>
                          </a:solidFill>
                          <a:effectLst/>
                          <a:latin typeface="楷体" panose="02010609060101010101" charset="-122"/>
                          <a:ea typeface="楷体" panose="02010609060101010101" charset="-122"/>
                          <a:cs typeface="楷体" panose="02010609060101010101" charset="-122"/>
                          <a:sym typeface="+mn-ea"/>
                        </a:rPr>
                        <a:t>鸦片战争后列强的经济侵略</a:t>
                      </a:r>
                      <a:endParaRPr lang="zh-CN" sz="2400" b="0" kern="0">
                        <a:solidFill>
                          <a:schemeClr val="tx1"/>
                        </a:solidFill>
                        <a:effectLst/>
                        <a:latin typeface="楷体" panose="02010609060101010101" charset="-122"/>
                        <a:ea typeface="楷体" panose="02010609060101010101" charset="-122"/>
                        <a:cs typeface="楷体" panose="02010609060101010101" charset="-122"/>
                      </a:endParaRPr>
                    </a:p>
                    <a:p>
                      <a:pPr>
                        <a:buNone/>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2021</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天津卷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sz="2400" b="0" kern="0">
                          <a:solidFill>
                            <a:schemeClr val="tx1"/>
                          </a:solidFill>
                          <a:effectLst/>
                          <a:latin typeface="楷体" panose="02010609060101010101" charset="-122"/>
                          <a:ea typeface="楷体" panose="02010609060101010101" charset="-122"/>
                          <a:cs typeface="楷体" panose="02010609060101010101" charset="-122"/>
                          <a:sym typeface="+mn-ea"/>
                        </a:rPr>
                        <a:t>沿海的通商口岸的开放</a:t>
                      </a:r>
                    </a:p>
                    <a:p>
                      <a:pPr>
                        <a:buNone/>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2019</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上海卷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kern="0">
                          <a:solidFill>
                            <a:schemeClr val="tx1"/>
                          </a:solidFill>
                          <a:effectLst/>
                          <a:latin typeface="楷体" panose="02010609060101010101" charset="-122"/>
                          <a:ea typeface="楷体" panose="02010609060101010101" charset="-122"/>
                          <a:cs typeface="楷体" panose="02010609060101010101" charset="-122"/>
                          <a:sym typeface="+mn-ea"/>
                        </a:rPr>
                        <a:t>《天津条约》</a:t>
                      </a:r>
                    </a:p>
                    <a:p>
                      <a:pPr>
                        <a:buNone/>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2019</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海南卷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kern="0">
                          <a:solidFill>
                            <a:schemeClr val="tx1"/>
                          </a:solidFill>
                          <a:effectLst/>
                          <a:latin typeface="楷体" panose="02010609060101010101" charset="-122"/>
                          <a:ea typeface="楷体" panose="02010609060101010101" charset="-122"/>
                          <a:cs typeface="楷体" panose="02010609060101010101" charset="-122"/>
                          <a:sym typeface="+mn-ea"/>
                        </a:rPr>
                        <a:t>师夷长技以制夷</a:t>
                      </a:r>
                      <a:endPar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60425">
                <a:tc>
                  <a:txBody>
                    <a:bodyPr/>
                    <a:lstStyle/>
                    <a:p>
                      <a:pPr>
                        <a:lnSpc>
                          <a:spcPct val="100000"/>
                        </a:lnSpc>
                        <a:buNone/>
                      </a:pPr>
                      <a:r>
                        <a:rPr lang="zh-CN" altLang="en-US" sz="2400" b="1">
                          <a:solidFill>
                            <a:schemeClr val="tx1"/>
                          </a:solidFill>
                          <a:latin typeface="华文中宋" panose="02010600040101010101" charset="-122"/>
                          <a:ea typeface="华文中宋" panose="02010600040101010101" charset="-122"/>
                        </a:rPr>
                        <a:t>考向</a:t>
                      </a:r>
                    </a:p>
                    <a:p>
                      <a:pPr>
                        <a:lnSpc>
                          <a:spcPct val="100000"/>
                        </a:lnSpc>
                        <a:buNone/>
                      </a:pPr>
                      <a:r>
                        <a:rPr lang="zh-CN" altLang="en-US" sz="2400" b="1">
                          <a:solidFill>
                            <a:schemeClr val="tx1"/>
                          </a:solidFill>
                          <a:latin typeface="华文中宋" panose="02010600040101010101" charset="-122"/>
                          <a:ea typeface="华文中宋" panose="02010600040101010101" charset="-122"/>
                        </a:rPr>
                        <a:t>分析</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54685">
                <a:tc>
                  <a:txBody>
                    <a:bodyPr/>
                    <a:lstStyle/>
                    <a:p>
                      <a:pPr>
                        <a:buNone/>
                      </a:pPr>
                      <a:r>
                        <a:rPr lang="zh-CN" altLang="en-US" sz="2400" b="1">
                          <a:solidFill>
                            <a:schemeClr val="tx1"/>
                          </a:solidFill>
                          <a:latin typeface="华文中宋" panose="02010600040101010101" charset="-122"/>
                          <a:ea typeface="华文中宋" panose="02010600040101010101" charset="-122"/>
                        </a:rPr>
                        <a:t>考查方式</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nvSpPr>
        <p:spPr>
          <a:xfrm>
            <a:off x="1175385" y="4737735"/>
            <a:ext cx="9721850" cy="1198880"/>
          </a:xfrm>
          <a:prstGeom prst="rect">
            <a:avLst/>
          </a:prstGeom>
          <a:noFill/>
        </p:spPr>
        <p:txBody>
          <a:bodyPr wrap="square" rtlCol="0" anchor="t">
            <a:spAutoFit/>
          </a:bodyPr>
          <a:lstStyle/>
          <a:p>
            <a:pPr marL="0" lvl="0" indent="0">
              <a:lnSpc>
                <a:spcPct val="100000"/>
              </a:lnSpc>
              <a:spcBef>
                <a:spcPct val="0"/>
              </a:spcBef>
              <a:buFontTx/>
              <a:buNone/>
            </a:pPr>
            <a:r>
              <a:rPr lang="en-US" altLang="zh-CN" sz="2400" b="1">
                <a:solidFill>
                  <a:srgbClr val="C00000"/>
                </a:solidFill>
                <a:latin typeface="华文中宋" panose="02010600040101010101" charset="-122"/>
                <a:ea typeface="华文中宋" panose="02010600040101010101" charset="-122"/>
                <a:cs typeface="华文中宋" panose="02010600040101010101" charset="-122"/>
                <a:sym typeface="+mn-ea"/>
              </a:rPr>
              <a:t>1.</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侵华战争的时代背景及其影响</a:t>
            </a:r>
            <a:r>
              <a:rPr lang="en-US" altLang="zh-CN" sz="24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尤其是民族危机的加深和近代化；</a:t>
            </a:r>
          </a:p>
          <a:p>
            <a:pPr marL="0" lvl="0" indent="0">
              <a:lnSpc>
                <a:spcPct val="100000"/>
              </a:lnSpc>
              <a:spcBef>
                <a:spcPct val="0"/>
              </a:spcBef>
              <a:buFontTx/>
              <a:buNone/>
            </a:pPr>
            <a:r>
              <a:rPr lang="en-US" altLang="zh-CN" sz="2400" b="1">
                <a:solidFill>
                  <a:srgbClr val="C00000"/>
                </a:solidFill>
                <a:latin typeface="华文中宋" panose="02010600040101010101" charset="-122"/>
                <a:ea typeface="华文中宋" panose="02010600040101010101" charset="-122"/>
                <a:cs typeface="华文中宋" panose="02010600040101010101" charset="-122"/>
                <a:sym typeface="+mn-ea"/>
              </a:rPr>
              <a:t>2.</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清政府外交的变化等等。</a:t>
            </a:r>
            <a:endParaRPr lang="zh-CN" altLang="en-US" sz="2400" b="1">
              <a:solidFill>
                <a:srgbClr val="C00000"/>
              </a:solidFill>
              <a:latin typeface="华文中宋" panose="02010600040101010101" charset="-122"/>
              <a:ea typeface="华文中宋" panose="02010600040101010101" charset="-122"/>
              <a:cs typeface="华文中宋" panose="02010600040101010101" charset="-122"/>
            </a:endParaRPr>
          </a:p>
          <a:p>
            <a:pPr marL="0" lvl="0" indent="0">
              <a:lnSpc>
                <a:spcPct val="100000"/>
              </a:lnSpc>
              <a:spcBef>
                <a:spcPct val="0"/>
              </a:spcBef>
              <a:buFontTx/>
              <a:buNone/>
            </a:pPr>
            <a:endPar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6" name="圆角矩形 5"/>
          <p:cNvSpPr/>
          <p:nvPr>
            <p:custDataLst>
              <p:tags r:id="rId3"/>
            </p:custDataLst>
          </p:nvPr>
        </p:nvSpPr>
        <p:spPr>
          <a:xfrm>
            <a:off x="379095" y="339090"/>
            <a:ext cx="2204720"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考情考向</a:t>
            </a:r>
          </a:p>
        </p:txBody>
      </p:sp>
      <p:sp>
        <p:nvSpPr>
          <p:cNvPr id="7" name="矩形 4"/>
          <p:cNvSpPr/>
          <p:nvPr>
            <p:custDataLst>
              <p:tags r:id="rId4"/>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8" name="文本框 7"/>
          <p:cNvSpPr txBox="1"/>
          <p:nvPr/>
        </p:nvSpPr>
        <p:spPr>
          <a:xfrm>
            <a:off x="1277620" y="5631180"/>
            <a:ext cx="10472420" cy="829945"/>
          </a:xfrm>
          <a:prstGeom prst="rect">
            <a:avLst/>
          </a:prstGeom>
          <a:noFill/>
        </p:spPr>
        <p:txBody>
          <a:bodyPr wrap="square" rtlCol="0" anchor="t">
            <a:spAutoFit/>
          </a:bodyPr>
          <a:lstStyle/>
          <a:p>
            <a:r>
              <a:rPr lang="zh-CN" altLang="en-US" sz="2400">
                <a:latin typeface="华文中宋" panose="02010600040101010101" charset="-122"/>
                <a:ea typeface="华文中宋" panose="02010600040101010101" charset="-122"/>
                <a:sym typeface="+mn-ea"/>
              </a:rPr>
              <a:t>注重从近代化的角度考查近代中国社会的转型，其中渗透唯物史观和家国情怀的考查。</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741235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一、世界的参差：</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世纪中期的世界与中国</a:t>
            </a:r>
          </a:p>
        </p:txBody>
      </p:sp>
      <p:grpSp>
        <p:nvGrpSpPr>
          <p:cNvPr id="15" name="组合 14"/>
          <p:cNvGrpSpPr/>
          <p:nvPr/>
        </p:nvGrpSpPr>
        <p:grpSpPr>
          <a:xfrm>
            <a:off x="774700" y="6095365"/>
            <a:ext cx="10140315" cy="521970"/>
            <a:chOff x="1440" y="1728"/>
            <a:chExt cx="15969" cy="822"/>
          </a:xfrm>
        </p:grpSpPr>
        <p:sp>
          <p:nvSpPr>
            <p:cNvPr id="8206" name="文本框 12"/>
            <p:cNvSpPr txBox="1"/>
            <p:nvPr>
              <p:custDataLst>
                <p:tags r:id="rId14"/>
              </p:custDataLst>
            </p:nvPr>
          </p:nvSpPr>
          <p:spPr>
            <a:xfrm>
              <a:off x="1440" y="1728"/>
              <a:ext cx="1538" cy="822"/>
            </a:xfrm>
            <a:prstGeom prst="rect">
              <a:avLst/>
            </a:prstGeom>
            <a:noFill/>
            <a:ln w="9525">
              <a:noFill/>
            </a:ln>
          </p:spPr>
          <p:txBody>
            <a:bodyPr wrap="square" anchor="t">
              <a:spAutoFit/>
            </a:bodyPr>
            <a:lstStyle/>
            <a:p>
              <a:r>
                <a:rPr lang="zh-CN" altLang="en-US" sz="2800" b="1">
                  <a:latin typeface="华文仿宋" panose="02010600040101010101" charset="-122"/>
                  <a:ea typeface="华文仿宋" panose="02010600040101010101" charset="-122"/>
                </a:rPr>
                <a:t>政治</a:t>
              </a:r>
            </a:p>
          </p:txBody>
        </p:sp>
        <p:sp>
          <p:nvSpPr>
            <p:cNvPr id="5" name="文本框 12"/>
            <p:cNvSpPr txBox="1"/>
            <p:nvPr>
              <p:custDataLst>
                <p:tags r:id="rId15"/>
              </p:custDataLst>
            </p:nvPr>
          </p:nvSpPr>
          <p:spPr>
            <a:xfrm>
              <a:off x="5139" y="1728"/>
              <a:ext cx="1538" cy="822"/>
            </a:xfrm>
            <a:prstGeom prst="rect">
              <a:avLst/>
            </a:prstGeom>
            <a:noFill/>
            <a:ln w="9525">
              <a:noFill/>
            </a:ln>
          </p:spPr>
          <p:txBody>
            <a:bodyPr wrap="square" anchor="t">
              <a:spAutoFit/>
            </a:bodyPr>
            <a:lstStyle/>
            <a:p>
              <a:r>
                <a:rPr lang="zh-CN" altLang="en-US" sz="2800" b="1">
                  <a:latin typeface="华文仿宋" panose="02010600040101010101" charset="-122"/>
                  <a:ea typeface="华文仿宋" panose="02010600040101010101" charset="-122"/>
                </a:rPr>
                <a:t>经济</a:t>
              </a:r>
            </a:p>
          </p:txBody>
        </p:sp>
        <p:sp>
          <p:nvSpPr>
            <p:cNvPr id="6" name="文本框 12"/>
            <p:cNvSpPr txBox="1"/>
            <p:nvPr>
              <p:custDataLst>
                <p:tags r:id="rId16"/>
              </p:custDataLst>
            </p:nvPr>
          </p:nvSpPr>
          <p:spPr>
            <a:xfrm>
              <a:off x="8838" y="1728"/>
              <a:ext cx="1538" cy="822"/>
            </a:xfrm>
            <a:prstGeom prst="rect">
              <a:avLst/>
            </a:prstGeom>
            <a:noFill/>
            <a:ln w="9525">
              <a:noFill/>
            </a:ln>
          </p:spPr>
          <p:txBody>
            <a:bodyPr wrap="square" anchor="t">
              <a:spAutoFit/>
            </a:bodyPr>
            <a:lstStyle/>
            <a:p>
              <a:r>
                <a:rPr lang="zh-CN" altLang="en-US" sz="2800" b="1">
                  <a:latin typeface="华文仿宋" panose="02010600040101010101" charset="-122"/>
                  <a:ea typeface="华文仿宋" panose="02010600040101010101" charset="-122"/>
                </a:rPr>
                <a:t>文化</a:t>
              </a:r>
            </a:p>
          </p:txBody>
        </p:sp>
        <p:sp>
          <p:nvSpPr>
            <p:cNvPr id="9" name="文本框 12"/>
            <p:cNvSpPr txBox="1"/>
            <p:nvPr>
              <p:custDataLst>
                <p:tags r:id="rId17"/>
              </p:custDataLst>
            </p:nvPr>
          </p:nvSpPr>
          <p:spPr>
            <a:xfrm>
              <a:off x="12355" y="1728"/>
              <a:ext cx="1538" cy="822"/>
            </a:xfrm>
            <a:prstGeom prst="rect">
              <a:avLst/>
            </a:prstGeom>
            <a:noFill/>
            <a:ln w="9525">
              <a:noFill/>
            </a:ln>
          </p:spPr>
          <p:txBody>
            <a:bodyPr wrap="square" anchor="t">
              <a:spAutoFit/>
            </a:bodyPr>
            <a:lstStyle/>
            <a:p>
              <a:r>
                <a:rPr lang="zh-CN" altLang="en-US" sz="2800" b="1">
                  <a:latin typeface="华文仿宋" panose="02010600040101010101" charset="-122"/>
                  <a:ea typeface="华文仿宋" panose="02010600040101010101" charset="-122"/>
                </a:rPr>
                <a:t>军事</a:t>
              </a:r>
            </a:p>
          </p:txBody>
        </p:sp>
        <p:sp>
          <p:nvSpPr>
            <p:cNvPr id="10" name="文本框 12"/>
            <p:cNvSpPr txBox="1"/>
            <p:nvPr>
              <p:custDataLst>
                <p:tags r:id="rId18"/>
              </p:custDataLst>
            </p:nvPr>
          </p:nvSpPr>
          <p:spPr>
            <a:xfrm>
              <a:off x="15871" y="1728"/>
              <a:ext cx="1538" cy="822"/>
            </a:xfrm>
            <a:prstGeom prst="rect">
              <a:avLst/>
            </a:prstGeom>
            <a:noFill/>
            <a:ln w="9525">
              <a:noFill/>
            </a:ln>
          </p:spPr>
          <p:txBody>
            <a:bodyPr wrap="square" anchor="t">
              <a:spAutoFit/>
            </a:bodyPr>
            <a:lstStyle/>
            <a:p>
              <a:r>
                <a:rPr lang="zh-CN" altLang="en-US" sz="2800" b="1">
                  <a:latin typeface="华文仿宋" panose="02010600040101010101" charset="-122"/>
                  <a:ea typeface="华文仿宋" panose="02010600040101010101" charset="-122"/>
                </a:rPr>
                <a:t>外交</a:t>
              </a:r>
            </a:p>
          </p:txBody>
        </p:sp>
      </p:grpSp>
      <p:grpSp>
        <p:nvGrpSpPr>
          <p:cNvPr id="16" name="组合 15"/>
          <p:cNvGrpSpPr/>
          <p:nvPr/>
        </p:nvGrpSpPr>
        <p:grpSpPr>
          <a:xfrm>
            <a:off x="374650" y="1605280"/>
            <a:ext cx="11261090" cy="4395470"/>
            <a:chOff x="590" y="2668"/>
            <a:chExt cx="17734" cy="6922"/>
          </a:xfrm>
        </p:grpSpPr>
        <p:pic>
          <p:nvPicPr>
            <p:cNvPr id="2" name="Picture 4"/>
            <p:cNvPicPr>
              <a:picLocks noChangeAspect="1"/>
            </p:cNvPicPr>
            <p:nvPr>
              <p:custDataLst>
                <p:tags r:id="rId5"/>
              </p:custDataLst>
            </p:nvPr>
          </p:nvPicPr>
          <p:blipFill>
            <a:blip r:embed="rId20"/>
            <a:stretch>
              <a:fillRect/>
            </a:stretch>
          </p:blipFill>
          <p:spPr>
            <a:xfrm>
              <a:off x="590" y="2681"/>
              <a:ext cx="3364" cy="2988"/>
            </a:xfrm>
            <a:prstGeom prst="rect">
              <a:avLst/>
            </a:prstGeom>
            <a:noFill/>
            <a:ln w="28575" cap="flat" cmpd="sng">
              <a:solidFill>
                <a:schemeClr val="tx1"/>
              </a:solidFill>
              <a:prstDash val="solid"/>
              <a:round/>
              <a:headEnd type="none" w="med" len="med"/>
              <a:tailEnd type="none" w="med" len="med"/>
            </a:ln>
          </p:spPr>
        </p:pic>
        <p:pic>
          <p:nvPicPr>
            <p:cNvPr id="3" name="Picture 7" descr="t019e730ec9d7993b2f"/>
            <p:cNvPicPr>
              <a:picLocks noChangeAspect="1"/>
            </p:cNvPicPr>
            <p:nvPr>
              <p:custDataLst>
                <p:tags r:id="rId6"/>
              </p:custDataLst>
            </p:nvPr>
          </p:nvPicPr>
          <p:blipFill>
            <a:blip r:embed="rId21"/>
            <a:stretch>
              <a:fillRect/>
            </a:stretch>
          </p:blipFill>
          <p:spPr>
            <a:xfrm>
              <a:off x="590" y="6286"/>
              <a:ext cx="3364" cy="3302"/>
            </a:xfrm>
            <a:prstGeom prst="rect">
              <a:avLst/>
            </a:prstGeom>
            <a:noFill/>
            <a:ln w="28575" cap="flat" cmpd="sng">
              <a:solidFill>
                <a:schemeClr val="tx1"/>
              </a:solidFill>
              <a:prstDash val="solid"/>
              <a:miter/>
              <a:headEnd type="none" w="med" len="med"/>
              <a:tailEnd type="none" w="med" len="med"/>
            </a:ln>
          </p:spPr>
        </p:pic>
        <p:pic>
          <p:nvPicPr>
            <p:cNvPr id="7" name="图片 6"/>
            <p:cNvPicPr>
              <a:picLocks noChangeAspect="1"/>
            </p:cNvPicPr>
            <p:nvPr>
              <p:custDataLst>
                <p:tags r:id="rId7"/>
              </p:custDataLst>
            </p:nvPr>
          </p:nvPicPr>
          <p:blipFill>
            <a:blip r:embed="rId22"/>
            <a:srcRect l="13870" t="2959" r="12677" b="5157"/>
            <a:stretch>
              <a:fillRect/>
            </a:stretch>
          </p:blipFill>
          <p:spPr>
            <a:xfrm>
              <a:off x="4241" y="2681"/>
              <a:ext cx="3315" cy="2988"/>
            </a:xfrm>
            <a:prstGeom prst="rect">
              <a:avLst/>
            </a:prstGeom>
            <a:noFill/>
            <a:ln w="28575" cap="flat" cmpd="sng">
              <a:solidFill>
                <a:schemeClr val="tx1"/>
              </a:solidFill>
              <a:prstDash val="solid"/>
              <a:round/>
              <a:headEnd type="none" w="med" len="med"/>
              <a:tailEnd type="none" w="med" len="med"/>
            </a:ln>
          </p:spPr>
        </p:pic>
        <p:pic>
          <p:nvPicPr>
            <p:cNvPr id="3074" name="Picture 2"/>
            <p:cNvPicPr>
              <a:picLocks noChangeAspect="1"/>
            </p:cNvPicPr>
            <p:nvPr>
              <p:custDataLst>
                <p:tags r:id="rId8"/>
              </p:custDataLst>
            </p:nvPr>
          </p:nvPicPr>
          <p:blipFill>
            <a:blip r:embed="rId23"/>
            <a:stretch>
              <a:fillRect/>
            </a:stretch>
          </p:blipFill>
          <p:spPr>
            <a:xfrm>
              <a:off x="4245" y="6286"/>
              <a:ext cx="3331" cy="3302"/>
            </a:xfrm>
            <a:prstGeom prst="rect">
              <a:avLst/>
            </a:prstGeom>
            <a:noFill/>
            <a:ln w="28575" cap="flat" cmpd="sng">
              <a:solidFill>
                <a:schemeClr val="tx1"/>
              </a:solidFill>
              <a:prstDash val="solid"/>
              <a:round/>
              <a:headEnd type="none" w="med" len="med"/>
              <a:tailEnd type="none" w="med" len="med"/>
            </a:ln>
          </p:spPr>
        </p:pic>
        <p:pic>
          <p:nvPicPr>
            <p:cNvPr id="42" name="图片 41"/>
            <p:cNvPicPr/>
            <p:nvPr>
              <p:custDataLst>
                <p:tags r:id="rId9"/>
              </p:custDataLst>
            </p:nvPr>
          </p:nvPicPr>
          <p:blipFill>
            <a:blip r:embed="rId24"/>
            <a:stretch>
              <a:fillRect/>
            </a:stretch>
          </p:blipFill>
          <p:spPr>
            <a:xfrm>
              <a:off x="7843" y="2681"/>
              <a:ext cx="3287" cy="2975"/>
            </a:xfrm>
            <a:prstGeom prst="rect">
              <a:avLst/>
            </a:prstGeom>
            <a:ln w="12700" cmpd="sng">
              <a:solidFill>
                <a:schemeClr val="tx1"/>
              </a:solidFill>
              <a:prstDash val="solid"/>
            </a:ln>
          </p:spPr>
        </p:pic>
        <p:pic>
          <p:nvPicPr>
            <p:cNvPr id="8" name="图片 7"/>
            <p:cNvPicPr>
              <a:picLocks noChangeAspect="1"/>
            </p:cNvPicPr>
            <p:nvPr>
              <p:custDataLst>
                <p:tags r:id="rId10"/>
              </p:custDataLst>
            </p:nvPr>
          </p:nvPicPr>
          <p:blipFill>
            <a:blip r:embed="rId25"/>
            <a:stretch>
              <a:fillRect/>
            </a:stretch>
          </p:blipFill>
          <p:spPr>
            <a:xfrm>
              <a:off x="7867" y="6286"/>
              <a:ext cx="3303" cy="3303"/>
            </a:xfrm>
            <a:prstGeom prst="rect">
              <a:avLst/>
            </a:prstGeom>
            <a:ln w="12700" cmpd="sng">
              <a:solidFill>
                <a:schemeClr val="tx1"/>
              </a:solidFill>
              <a:prstDash val="solid"/>
            </a:ln>
          </p:spPr>
        </p:pic>
        <p:pic>
          <p:nvPicPr>
            <p:cNvPr id="3076" name="Picture 4"/>
            <p:cNvPicPr>
              <a:picLocks noChangeAspect="1"/>
            </p:cNvPicPr>
            <p:nvPr>
              <p:custDataLst>
                <p:tags r:id="rId11"/>
              </p:custDataLst>
            </p:nvPr>
          </p:nvPicPr>
          <p:blipFill>
            <a:blip r:embed="rId26"/>
            <a:stretch>
              <a:fillRect/>
            </a:stretch>
          </p:blipFill>
          <p:spPr>
            <a:xfrm>
              <a:off x="11417" y="2668"/>
              <a:ext cx="3202" cy="2988"/>
            </a:xfrm>
            <a:prstGeom prst="rect">
              <a:avLst/>
            </a:prstGeom>
            <a:noFill/>
            <a:ln w="28575" cap="flat" cmpd="sng">
              <a:solidFill>
                <a:schemeClr val="tx1"/>
              </a:solidFill>
              <a:prstDash val="solid"/>
              <a:round/>
              <a:headEnd type="none" w="med" len="med"/>
              <a:tailEnd type="none" w="med" len="med"/>
            </a:ln>
          </p:spPr>
        </p:pic>
        <p:pic>
          <p:nvPicPr>
            <p:cNvPr id="8211" name="Picture 5" descr="W020080616328697147814"/>
            <p:cNvPicPr>
              <a:picLocks noChangeAspect="1"/>
            </p:cNvPicPr>
            <p:nvPr>
              <p:custDataLst>
                <p:tags r:id="rId12"/>
              </p:custDataLst>
            </p:nvPr>
          </p:nvPicPr>
          <p:blipFill>
            <a:blip r:embed="rId27">
              <a:clrChange>
                <a:clrFrom>
                  <a:srgbClr val="FEFEFE"/>
                </a:clrFrom>
                <a:clrTo>
                  <a:srgbClr val="FEFEFE">
                    <a:alpha val="0"/>
                  </a:srgbClr>
                </a:clrTo>
              </a:clrChange>
            </a:blip>
            <a:stretch>
              <a:fillRect/>
            </a:stretch>
          </p:blipFill>
          <p:spPr>
            <a:xfrm>
              <a:off x="14906" y="2702"/>
              <a:ext cx="3350" cy="2967"/>
            </a:xfrm>
            <a:prstGeom prst="rect">
              <a:avLst/>
            </a:prstGeom>
            <a:noFill/>
            <a:ln w="12700" cmpd="sng">
              <a:solidFill>
                <a:schemeClr val="tx1"/>
              </a:solidFill>
              <a:prstDash val="solid"/>
            </a:ln>
          </p:spPr>
        </p:pic>
        <p:pic>
          <p:nvPicPr>
            <p:cNvPr id="3078" name="Picture 6" descr="è¶çº§æ ççº§æåè° ä¼ä¸½èç½å¥³ç çº§æåè°"/>
            <p:cNvPicPr>
              <a:picLocks noChangeAspect="1"/>
            </p:cNvPicPr>
            <p:nvPr>
              <p:custDataLst>
                <p:tags r:id="rId13"/>
              </p:custDataLst>
            </p:nvPr>
          </p:nvPicPr>
          <p:blipFill>
            <a:blip r:embed="rId28"/>
            <a:stretch>
              <a:fillRect/>
            </a:stretch>
          </p:blipFill>
          <p:spPr>
            <a:xfrm>
              <a:off x="11461" y="6287"/>
              <a:ext cx="3204" cy="3302"/>
            </a:xfrm>
            <a:prstGeom prst="rect">
              <a:avLst/>
            </a:prstGeom>
            <a:noFill/>
            <a:ln w="28575" cap="flat" cmpd="sng">
              <a:solidFill>
                <a:schemeClr val="tx1"/>
              </a:solidFill>
              <a:prstDash val="solid"/>
              <a:round/>
              <a:headEnd type="none" w="med" len="med"/>
              <a:tailEnd type="none" w="med" len="med"/>
            </a:ln>
          </p:spPr>
        </p:pic>
        <p:pic>
          <p:nvPicPr>
            <p:cNvPr id="100" name="图片 99"/>
            <p:cNvPicPr/>
            <p:nvPr/>
          </p:nvPicPr>
          <p:blipFill>
            <a:blip r:embed="rId29"/>
            <a:srcRect l="14604" t="20395" r="16368" b="13210"/>
            <a:stretch>
              <a:fillRect/>
            </a:stretch>
          </p:blipFill>
          <p:spPr>
            <a:xfrm>
              <a:off x="14956" y="6264"/>
              <a:ext cx="3368" cy="3326"/>
            </a:xfrm>
            <a:prstGeom prst="rect">
              <a:avLst/>
            </a:prstGeom>
            <a:noFill/>
            <a:ln w="12700" cmpd="sng">
              <a:solidFill>
                <a:schemeClr val="tx1">
                  <a:lumMod val="95000"/>
                  <a:lumOff val="5000"/>
                </a:schemeClr>
              </a:solidFill>
              <a:prstDash val="solid"/>
            </a:ln>
          </p:spPr>
        </p:pic>
      </p:grpSp>
      <p:sp>
        <p:nvSpPr>
          <p:cNvPr id="17" name="文本框 16"/>
          <p:cNvSpPr txBox="1">
            <a:spLocks noChangeArrowheads="1"/>
          </p:cNvSpPr>
          <p:nvPr>
            <p:custDataLst>
              <p:tags r:id="rId4"/>
            </p:custDataLst>
          </p:nvPr>
        </p:nvSpPr>
        <p:spPr bwMode="auto">
          <a:xfrm>
            <a:off x="316865" y="934085"/>
            <a:ext cx="11461750" cy="521970"/>
          </a:xfrm>
          <a:prstGeom prst="rect">
            <a:avLst/>
          </a:prstGeom>
          <a:solidFill>
            <a:schemeClr val="tx1">
              <a:lumMod val="65000"/>
              <a:lumOff val="35000"/>
            </a:schemeClr>
          </a:solidFill>
          <a:ln w="9525">
            <a:noFill/>
            <a:round/>
          </a:ln>
        </p:spPr>
        <p:txBody>
          <a:bodyPr wrap="square">
            <a:spAutoFit/>
          </a:bodyPr>
          <a:lstStyle/>
          <a:p>
            <a:pPr>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探究：</a:t>
            </a:r>
            <a:r>
              <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结合上述材料</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，试</a:t>
            </a:r>
            <a:r>
              <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从以下几个角度比较</a:t>
            </a:r>
            <a:r>
              <a:rPr lang="en-US" altLang="zh-CN"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19</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世纪的东西方社会</a:t>
            </a:r>
            <a:r>
              <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情况</a:t>
            </a:r>
            <a:r>
              <a:rPr lang="zh-CN" altLang="en-US" sz="2800" b="1" smtClean="0">
                <a:solidFill>
                  <a:schemeClr val="bg1"/>
                </a:solidFill>
                <a:latin typeface="方正粗黑宋简体" panose="02000000000000000000" pitchFamily="2" charset="-122"/>
                <a:ea typeface="方正粗黑宋简体" panose="02000000000000000000" pitchFamily="2" charset="-122"/>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741235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一、世界的参差：</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世纪中期的世界与中国</a:t>
            </a:r>
          </a:p>
        </p:txBody>
      </p:sp>
      <p:sp>
        <p:nvSpPr>
          <p:cNvPr id="17" name="文本框 16"/>
          <p:cNvSpPr txBox="1">
            <a:spLocks noChangeArrowheads="1"/>
          </p:cNvSpPr>
          <p:nvPr>
            <p:custDataLst>
              <p:tags r:id="rId4"/>
            </p:custDataLst>
          </p:nvPr>
        </p:nvSpPr>
        <p:spPr bwMode="auto">
          <a:xfrm>
            <a:off x="316865" y="934085"/>
            <a:ext cx="11461750" cy="521970"/>
          </a:xfrm>
          <a:prstGeom prst="rect">
            <a:avLst/>
          </a:prstGeom>
          <a:solidFill>
            <a:schemeClr val="tx1">
              <a:lumMod val="65000"/>
              <a:lumOff val="35000"/>
            </a:schemeClr>
          </a:solidFill>
          <a:ln w="9525">
            <a:noFill/>
            <a:round/>
          </a:ln>
        </p:spPr>
        <p:txBody>
          <a:bodyPr wrap="square">
            <a:spAutoFit/>
          </a:bodyPr>
          <a:lstStyle/>
          <a:p>
            <a:pPr>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探究：</a:t>
            </a:r>
            <a:r>
              <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结合上述材料</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，试</a:t>
            </a:r>
            <a:r>
              <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从以下几个角度比较</a:t>
            </a:r>
            <a:r>
              <a:rPr lang="en-US" altLang="zh-CN"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19</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世纪的东西方社会</a:t>
            </a:r>
            <a:r>
              <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情况</a:t>
            </a:r>
            <a:r>
              <a:rPr lang="zh-CN" altLang="en-US" sz="2800" b="1" smtClean="0">
                <a:solidFill>
                  <a:schemeClr val="bg1"/>
                </a:solidFill>
                <a:latin typeface="方正粗黑宋简体" panose="02000000000000000000" pitchFamily="2" charset="-122"/>
                <a:ea typeface="方正粗黑宋简体" panose="02000000000000000000" pitchFamily="2" charset="-122"/>
              </a:rPr>
              <a:t>。</a:t>
            </a:r>
          </a:p>
        </p:txBody>
      </p:sp>
      <p:graphicFrame>
        <p:nvGraphicFramePr>
          <p:cNvPr id="2" name="表格 1"/>
          <p:cNvGraphicFramePr>
            <a:graphicFrameLocks noGrp="1"/>
          </p:cNvGraphicFramePr>
          <p:nvPr>
            <p:custDataLst>
              <p:tags r:id="rId5"/>
            </p:custDataLst>
          </p:nvPr>
        </p:nvGraphicFramePr>
        <p:xfrm>
          <a:off x="316865" y="1570355"/>
          <a:ext cx="11595735" cy="4670425"/>
        </p:xfrm>
        <a:graphic>
          <a:graphicData uri="http://schemas.openxmlformats.org/drawingml/2006/table">
            <a:tbl>
              <a:tblPr firstRow="1" firstCol="1" bandRow="1">
                <a:tableStyleId>{5C22544A-7EE6-4342-B048-85BDC9FD1C3A}</a:tableStyleId>
              </a:tblPr>
              <a:tblGrid>
                <a:gridCol w="1409065"/>
                <a:gridCol w="5092065"/>
                <a:gridCol w="5094605"/>
              </a:tblGrid>
              <a:tr h="574040">
                <a:tc>
                  <a:txBody>
                    <a:bodyPr/>
                    <a:lstStyle/>
                    <a:p>
                      <a:pPr algn="ctr">
                        <a:lnSpc>
                          <a:spcPts val="2000"/>
                        </a:lnSpc>
                        <a:spcAft>
                          <a:spcPct val="0"/>
                        </a:spcAft>
                      </a:pPr>
                      <a:r>
                        <a:rPr lang="en-US" sz="2800" b="0" kern="100">
                          <a:solidFill>
                            <a:schemeClr val="tx1"/>
                          </a:solidFill>
                          <a:effectLst/>
                          <a:latin typeface="华文中宋" panose="02010600040101010101" charset="-122"/>
                          <a:ea typeface="华文中宋" panose="02010600040101010101" charset="-122"/>
                        </a:rPr>
                        <a:t> </a:t>
                      </a:r>
                      <a:endParaRPr 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ts val="2000"/>
                        </a:lnSpc>
                        <a:spcAft>
                          <a:spcPct val="0"/>
                        </a:spcAft>
                      </a:pPr>
                      <a:r>
                        <a:rPr lang="zh-CN" sz="2800" b="1" kern="100">
                          <a:solidFill>
                            <a:schemeClr val="tx1">
                              <a:lumMod val="95000"/>
                              <a:lumOff val="5000"/>
                            </a:schemeClr>
                          </a:solidFill>
                          <a:effectLst/>
                          <a:latin typeface="华文中宋" panose="02010600040101010101" charset="-122"/>
                          <a:ea typeface="华文中宋" panose="02010600040101010101" charset="-122"/>
                        </a:rPr>
                        <a:t>西方（英国为例）</a:t>
                      </a:r>
                      <a:endParaRPr lang="zh-CN" sz="2800" b="1" kern="100">
                        <a:solidFill>
                          <a:schemeClr val="tx1">
                            <a:lumMod val="95000"/>
                            <a:lumOff val="5000"/>
                          </a:schemeClr>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ts val="2000"/>
                        </a:lnSpc>
                        <a:spcAft>
                          <a:spcPct val="0"/>
                        </a:spcAft>
                      </a:pPr>
                      <a:r>
                        <a:rPr lang="zh-CN" sz="2800" b="1" kern="100">
                          <a:solidFill>
                            <a:schemeClr val="tx1">
                              <a:lumMod val="95000"/>
                              <a:lumOff val="5000"/>
                            </a:schemeClr>
                          </a:solidFill>
                          <a:effectLst/>
                          <a:latin typeface="华文中宋" panose="02010600040101010101" charset="-122"/>
                          <a:ea typeface="华文中宋" panose="02010600040101010101" charset="-122"/>
                        </a:rPr>
                        <a:t>东方（中国为例）</a:t>
                      </a:r>
                      <a:endParaRPr lang="zh-CN" sz="2800" b="1" kern="100">
                        <a:solidFill>
                          <a:schemeClr val="tx1">
                            <a:lumMod val="95000"/>
                            <a:lumOff val="5000"/>
                          </a:schemeClr>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678815">
                <a:tc>
                  <a:txBody>
                    <a:bodyPr/>
                    <a:lstStyle/>
                    <a:p>
                      <a:pPr algn="ctr">
                        <a:lnSpc>
                          <a:spcPts val="2000"/>
                        </a:lnSpc>
                        <a:spcAft>
                          <a:spcPct val="0"/>
                        </a:spcAft>
                      </a:pPr>
                      <a:r>
                        <a:rPr lang="zh-CN" sz="2800" b="1" kern="100">
                          <a:solidFill>
                            <a:srgbClr val="C00000"/>
                          </a:solidFill>
                          <a:effectLst/>
                          <a:latin typeface="华文中宋" panose="02010600040101010101" charset="-122"/>
                          <a:ea typeface="华文中宋" panose="02010600040101010101" charset="-122"/>
                        </a:rPr>
                        <a:t>政治</a:t>
                      </a:r>
                      <a:endParaRPr lang="zh-CN" sz="2800" b="1" kern="100">
                        <a:solidFill>
                          <a:srgbClr val="C00000"/>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pPr>
                      <a:r>
                        <a:rPr lang="en-US" sz="2800" b="0" kern="100">
                          <a:solidFill>
                            <a:schemeClr val="tx1"/>
                          </a:solidFill>
                          <a:effectLst/>
                          <a:latin typeface="华文中宋" panose="02010600040101010101" charset="-122"/>
                          <a:ea typeface="华文中宋" panose="02010600040101010101" charset="-122"/>
                        </a:rPr>
                        <a:t> </a:t>
                      </a:r>
                      <a:endParaRPr 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pPr>
                      <a:r>
                        <a:rPr lang="en-US" sz="2800" b="0" kern="100">
                          <a:solidFill>
                            <a:schemeClr val="tx1"/>
                          </a:solidFill>
                          <a:effectLst/>
                          <a:latin typeface="华文中宋" panose="02010600040101010101" charset="-122"/>
                          <a:ea typeface="华文中宋" panose="02010600040101010101" charset="-122"/>
                        </a:rPr>
                        <a:t> </a:t>
                      </a:r>
                      <a:endParaRPr 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702945">
                <a:tc>
                  <a:txBody>
                    <a:bodyPr/>
                    <a:lstStyle/>
                    <a:p>
                      <a:pPr algn="ctr">
                        <a:lnSpc>
                          <a:spcPts val="2000"/>
                        </a:lnSpc>
                        <a:spcAft>
                          <a:spcPct val="0"/>
                        </a:spcAft>
                      </a:pPr>
                      <a:r>
                        <a:rPr lang="zh-CN" sz="2800" b="1" kern="100">
                          <a:solidFill>
                            <a:srgbClr val="C00000"/>
                          </a:solidFill>
                          <a:effectLst/>
                          <a:latin typeface="华文中宋" panose="02010600040101010101" charset="-122"/>
                          <a:ea typeface="华文中宋" panose="02010600040101010101" charset="-122"/>
                        </a:rPr>
                        <a:t>经济</a:t>
                      </a:r>
                      <a:endParaRPr lang="zh-CN" sz="2800" b="1" kern="100">
                        <a:solidFill>
                          <a:srgbClr val="C00000"/>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pPr>
                      <a:r>
                        <a:rPr lang="en-US" sz="2800" b="0" kern="100">
                          <a:solidFill>
                            <a:schemeClr val="tx1"/>
                          </a:solidFill>
                          <a:effectLst/>
                          <a:latin typeface="华文中宋" panose="02010600040101010101" charset="-122"/>
                          <a:ea typeface="华文中宋" panose="02010600040101010101" charset="-122"/>
                        </a:rPr>
                        <a:t> </a:t>
                      </a:r>
                      <a:endParaRPr 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pPr>
                      <a:r>
                        <a:rPr lang="en-US" sz="2800" b="0" kern="100">
                          <a:solidFill>
                            <a:schemeClr val="tx1"/>
                          </a:solidFill>
                          <a:effectLst/>
                          <a:latin typeface="华文中宋" panose="02010600040101010101" charset="-122"/>
                          <a:ea typeface="华文中宋" panose="02010600040101010101" charset="-122"/>
                        </a:rPr>
                        <a:t> </a:t>
                      </a:r>
                      <a:endParaRPr 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678180">
                <a:tc>
                  <a:txBody>
                    <a:bodyPr/>
                    <a:lstStyle/>
                    <a:p>
                      <a:pPr algn="ctr">
                        <a:lnSpc>
                          <a:spcPts val="2000"/>
                        </a:lnSpc>
                        <a:spcAft>
                          <a:spcPct val="0"/>
                        </a:spcAft>
                      </a:pPr>
                      <a:r>
                        <a:rPr lang="zh-CN" sz="2800" b="1" kern="100">
                          <a:solidFill>
                            <a:srgbClr val="C00000"/>
                          </a:solidFill>
                          <a:effectLst/>
                          <a:latin typeface="华文中宋" panose="02010600040101010101" charset="-122"/>
                          <a:ea typeface="华文中宋" panose="02010600040101010101" charset="-122"/>
                        </a:rPr>
                        <a:t>思想</a:t>
                      </a:r>
                      <a:endParaRPr lang="zh-CN" sz="2800" b="1" kern="100">
                        <a:solidFill>
                          <a:srgbClr val="C00000"/>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pPr>
                      <a:r>
                        <a:rPr lang="en-US" sz="2800" b="0" kern="100">
                          <a:solidFill>
                            <a:schemeClr val="tx1"/>
                          </a:solidFill>
                          <a:effectLst/>
                          <a:latin typeface="华文中宋" panose="02010600040101010101" charset="-122"/>
                          <a:ea typeface="华文中宋" panose="02010600040101010101" charset="-122"/>
                        </a:rPr>
                        <a:t> </a:t>
                      </a:r>
                      <a:endParaRPr 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pPr>
                      <a:r>
                        <a:rPr lang="en-US" sz="2800" b="0" kern="100">
                          <a:solidFill>
                            <a:schemeClr val="tx1"/>
                          </a:solidFill>
                          <a:effectLst/>
                          <a:latin typeface="华文中宋" panose="02010600040101010101" charset="-122"/>
                          <a:ea typeface="华文中宋" panose="02010600040101010101" charset="-122"/>
                        </a:rPr>
                        <a:t> </a:t>
                      </a:r>
                      <a:endParaRPr 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678815">
                <a:tc>
                  <a:txBody>
                    <a:bodyPr/>
                    <a:lstStyle/>
                    <a:p>
                      <a:pPr algn="ctr">
                        <a:lnSpc>
                          <a:spcPts val="2000"/>
                        </a:lnSpc>
                        <a:spcAft>
                          <a:spcPct val="0"/>
                        </a:spcAft>
                      </a:pPr>
                      <a:r>
                        <a:rPr lang="zh-CN" sz="2800" b="1" kern="100">
                          <a:solidFill>
                            <a:srgbClr val="C00000"/>
                          </a:solidFill>
                          <a:effectLst/>
                          <a:latin typeface="华文中宋" panose="02010600040101010101" charset="-122"/>
                          <a:ea typeface="华文中宋" panose="02010600040101010101" charset="-122"/>
                        </a:rPr>
                        <a:t>外交</a:t>
                      </a:r>
                      <a:endParaRPr lang="zh-CN" sz="2800" b="1" kern="100">
                        <a:solidFill>
                          <a:srgbClr val="C00000"/>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pPr>
                      <a:r>
                        <a:rPr lang="en-US" sz="2800" b="0" kern="100">
                          <a:solidFill>
                            <a:schemeClr val="tx1"/>
                          </a:solidFill>
                          <a:effectLst/>
                          <a:latin typeface="华文中宋" panose="02010600040101010101" charset="-122"/>
                          <a:ea typeface="华文中宋" panose="02010600040101010101" charset="-122"/>
                        </a:rPr>
                        <a:t> </a:t>
                      </a:r>
                      <a:endParaRPr 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pPr>
                      <a:r>
                        <a:rPr lang="en-US" sz="2800" b="0" kern="100">
                          <a:solidFill>
                            <a:schemeClr val="tx1"/>
                          </a:solidFill>
                          <a:effectLst/>
                          <a:latin typeface="华文中宋" panose="02010600040101010101" charset="-122"/>
                          <a:ea typeface="华文中宋" panose="02010600040101010101" charset="-122"/>
                        </a:rPr>
                        <a:t> </a:t>
                      </a:r>
                      <a:endParaRPr 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678815">
                <a:tc>
                  <a:txBody>
                    <a:bodyPr/>
                    <a:lstStyle/>
                    <a:p>
                      <a:pPr algn="ctr">
                        <a:lnSpc>
                          <a:spcPts val="2000"/>
                        </a:lnSpc>
                        <a:spcAft>
                          <a:spcPct val="0"/>
                        </a:spcAft>
                      </a:pPr>
                      <a:r>
                        <a:rPr lang="zh-CN" sz="2800" b="1" kern="100">
                          <a:solidFill>
                            <a:srgbClr val="C00000"/>
                          </a:solidFill>
                          <a:effectLst/>
                          <a:latin typeface="华文中宋" panose="02010600040101010101" charset="-122"/>
                          <a:ea typeface="华文中宋" panose="02010600040101010101" charset="-122"/>
                        </a:rPr>
                        <a:t>军事</a:t>
                      </a:r>
                      <a:endParaRPr lang="zh-CN" sz="2800" b="1" kern="100">
                        <a:solidFill>
                          <a:srgbClr val="C00000"/>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pPr>
                      <a:r>
                        <a:rPr lang="en-US" sz="2800" b="0" kern="100">
                          <a:solidFill>
                            <a:schemeClr val="tx1"/>
                          </a:solidFill>
                          <a:effectLst/>
                          <a:latin typeface="华文中宋" panose="02010600040101010101" charset="-122"/>
                          <a:ea typeface="华文中宋" panose="02010600040101010101" charset="-122"/>
                        </a:rPr>
                        <a:t> </a:t>
                      </a:r>
                      <a:endParaRPr 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pPr>
                      <a:r>
                        <a:rPr lang="en-US" sz="2800" b="0" kern="100">
                          <a:solidFill>
                            <a:schemeClr val="tx1"/>
                          </a:solidFill>
                          <a:effectLst/>
                          <a:latin typeface="华文中宋" panose="02010600040101010101" charset="-122"/>
                          <a:ea typeface="华文中宋" panose="02010600040101010101" charset="-122"/>
                        </a:rPr>
                        <a:t> </a:t>
                      </a:r>
                      <a:endParaRPr 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678815">
                <a:tc>
                  <a:txBody>
                    <a:bodyPr/>
                    <a:lstStyle/>
                    <a:p>
                      <a:pPr algn="ctr">
                        <a:lnSpc>
                          <a:spcPts val="2000"/>
                        </a:lnSpc>
                        <a:spcAft>
                          <a:spcPct val="0"/>
                        </a:spcAft>
                        <a:buNone/>
                      </a:pPr>
                      <a:r>
                        <a:rPr lang="zh-CN" altLang="en-US" sz="2800" b="1" kern="100">
                          <a:solidFill>
                            <a:srgbClr val="C00000"/>
                          </a:solidFill>
                          <a:effectLst/>
                          <a:latin typeface="华文中宋" panose="02010600040101010101" charset="-122"/>
                          <a:ea typeface="华文中宋" panose="02010600040101010101" charset="-122"/>
                          <a:cs typeface="Times New Roman" panose="02020603050405020304" pitchFamily="18" charset="0"/>
                        </a:rPr>
                        <a:t>综合</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buNone/>
                      </a:pPr>
                      <a:endParaRPr lang="zh-CN" alt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just">
                        <a:lnSpc>
                          <a:spcPts val="2000"/>
                        </a:lnSpc>
                        <a:spcAft>
                          <a:spcPct val="0"/>
                        </a:spcAft>
                        <a:buNone/>
                      </a:pPr>
                      <a:endParaRPr lang="zh-CN" altLang="en-US" sz="28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bl>
          </a:graphicData>
        </a:graphic>
      </p:graphicFrame>
      <p:sp>
        <p:nvSpPr>
          <p:cNvPr id="5" name="文本框 4"/>
          <p:cNvSpPr txBox="1"/>
          <p:nvPr>
            <p:custDataLst>
              <p:tags r:id="rId6"/>
            </p:custDataLst>
          </p:nvPr>
        </p:nvSpPr>
        <p:spPr>
          <a:xfrm>
            <a:off x="2033905" y="2155190"/>
            <a:ext cx="4423410" cy="607695"/>
          </a:xfrm>
          <a:prstGeom prst="rect">
            <a:avLst/>
          </a:prstGeom>
          <a:noFill/>
        </p:spPr>
        <p:txBody>
          <a:bodyPr wrap="square">
            <a:spAutoFit/>
          </a:bodyPr>
          <a:lstStyle/>
          <a:p>
            <a:pPr algn="ctr">
              <a:lnSpc>
                <a:spcPct val="120000"/>
              </a:lnSpc>
            </a:pPr>
            <a:r>
              <a:rPr lang="zh-CN" altLang="en-US" sz="2800" spc="-150" noProof="1" smtClean="0">
                <a:latin typeface="华文中宋" panose="02010600040101010101" charset="-122"/>
                <a:ea typeface="华文中宋" panose="02010600040101010101" charset="-122"/>
                <a:sym typeface="+mn-ea"/>
              </a:rPr>
              <a:t>资产阶级代议制</a:t>
            </a:r>
            <a:r>
              <a:rPr lang="zh-CN" altLang="en-US" sz="2800" spc="-150" noProof="1">
                <a:latin typeface="华文中宋" panose="02010600040101010101" charset="-122"/>
                <a:ea typeface="华文中宋" panose="02010600040101010101" charset="-122"/>
                <a:sym typeface="+mn-ea"/>
              </a:rPr>
              <a:t>确立发展</a:t>
            </a:r>
          </a:p>
        </p:txBody>
      </p:sp>
      <p:sp>
        <p:nvSpPr>
          <p:cNvPr id="6" name="文本框 5"/>
          <p:cNvSpPr txBox="1"/>
          <p:nvPr>
            <p:custDataLst>
              <p:tags r:id="rId7"/>
            </p:custDataLst>
          </p:nvPr>
        </p:nvSpPr>
        <p:spPr>
          <a:xfrm>
            <a:off x="6996430" y="2155190"/>
            <a:ext cx="4252595" cy="607695"/>
          </a:xfrm>
          <a:prstGeom prst="rect">
            <a:avLst/>
          </a:prstGeom>
          <a:noFill/>
        </p:spPr>
        <p:txBody>
          <a:bodyPr wrap="square">
            <a:spAutoFit/>
          </a:bodyPr>
          <a:lstStyle/>
          <a:p>
            <a:pPr algn="ctr">
              <a:lnSpc>
                <a:spcPct val="120000"/>
              </a:lnSpc>
            </a:pPr>
            <a:r>
              <a:rPr lang="zh-CN" altLang="en-US" sz="2800" noProof="1" smtClean="0">
                <a:latin typeface="华文中宋" panose="02010600040101010101" charset="-122"/>
                <a:ea typeface="华文中宋" panose="02010600040101010101" charset="-122"/>
              </a:rPr>
              <a:t>封建专制集权到达顶峰</a:t>
            </a:r>
          </a:p>
        </p:txBody>
      </p:sp>
      <p:sp>
        <p:nvSpPr>
          <p:cNvPr id="8" name="文本框 7"/>
          <p:cNvSpPr txBox="1"/>
          <p:nvPr>
            <p:custDataLst>
              <p:tags r:id="rId8"/>
            </p:custDataLst>
          </p:nvPr>
        </p:nvSpPr>
        <p:spPr>
          <a:xfrm>
            <a:off x="2348425" y="2896505"/>
            <a:ext cx="3441503" cy="607695"/>
          </a:xfrm>
          <a:prstGeom prst="rect">
            <a:avLst/>
          </a:prstGeom>
          <a:noFill/>
        </p:spPr>
        <p:txBody>
          <a:bodyPr wrap="square">
            <a:spAutoFit/>
          </a:bodyPr>
          <a:lstStyle/>
          <a:p>
            <a:pPr algn="ctr">
              <a:lnSpc>
                <a:spcPct val="120000"/>
              </a:lnSpc>
            </a:pPr>
            <a:r>
              <a:rPr lang="zh-CN" altLang="en-US" sz="2800" noProof="1" smtClean="0">
                <a:latin typeface="华文中宋" panose="02010600040101010101" charset="-122"/>
                <a:ea typeface="华文中宋" panose="02010600040101010101" charset="-122"/>
              </a:rPr>
              <a:t>资本主义，工业革命</a:t>
            </a:r>
          </a:p>
        </p:txBody>
      </p:sp>
      <p:sp>
        <p:nvSpPr>
          <p:cNvPr id="9" name="文本框 8"/>
          <p:cNvSpPr txBox="1"/>
          <p:nvPr>
            <p:custDataLst>
              <p:tags r:id="rId9"/>
            </p:custDataLst>
          </p:nvPr>
        </p:nvSpPr>
        <p:spPr>
          <a:xfrm>
            <a:off x="6903720" y="2896235"/>
            <a:ext cx="4116070" cy="607695"/>
          </a:xfrm>
          <a:prstGeom prst="rect">
            <a:avLst/>
          </a:prstGeom>
          <a:noFill/>
        </p:spPr>
        <p:txBody>
          <a:bodyPr wrap="square">
            <a:spAutoFit/>
          </a:bodyPr>
          <a:lstStyle/>
          <a:p>
            <a:pPr algn="ctr">
              <a:lnSpc>
                <a:spcPct val="120000"/>
              </a:lnSpc>
            </a:pPr>
            <a:r>
              <a:rPr lang="zh-CN" altLang="en-US" sz="2800" noProof="1" smtClean="0">
                <a:latin typeface="华文中宋" panose="02010600040101010101" charset="-122"/>
                <a:ea typeface="华文中宋" panose="02010600040101010101" charset="-122"/>
              </a:rPr>
              <a:t>小农经济，自给自足</a:t>
            </a:r>
          </a:p>
        </p:txBody>
      </p:sp>
      <p:sp>
        <p:nvSpPr>
          <p:cNvPr id="12" name="文本框 11"/>
          <p:cNvSpPr txBox="1"/>
          <p:nvPr>
            <p:custDataLst>
              <p:tags r:id="rId10"/>
            </p:custDataLst>
          </p:nvPr>
        </p:nvSpPr>
        <p:spPr>
          <a:xfrm>
            <a:off x="2348425" y="3637056"/>
            <a:ext cx="3441503" cy="607695"/>
          </a:xfrm>
          <a:prstGeom prst="rect">
            <a:avLst/>
          </a:prstGeom>
          <a:noFill/>
        </p:spPr>
        <p:txBody>
          <a:bodyPr wrap="square">
            <a:spAutoFit/>
          </a:bodyPr>
          <a:lstStyle/>
          <a:p>
            <a:pPr algn="ctr">
              <a:lnSpc>
                <a:spcPct val="120000"/>
              </a:lnSpc>
            </a:pPr>
            <a:r>
              <a:rPr lang="zh-CN" altLang="en-US" sz="2800" noProof="1" smtClean="0">
                <a:latin typeface="华文中宋" panose="02010600040101010101" charset="-122"/>
                <a:ea typeface="华文中宋" panose="02010600040101010101" charset="-122"/>
              </a:rPr>
              <a:t>思想解放，科学理性</a:t>
            </a:r>
          </a:p>
        </p:txBody>
      </p:sp>
      <p:sp>
        <p:nvSpPr>
          <p:cNvPr id="13" name="文本框 12"/>
          <p:cNvSpPr txBox="1"/>
          <p:nvPr>
            <p:custDataLst>
              <p:tags r:id="rId11"/>
            </p:custDataLst>
          </p:nvPr>
        </p:nvSpPr>
        <p:spPr>
          <a:xfrm>
            <a:off x="7065010" y="3510915"/>
            <a:ext cx="3793490" cy="607695"/>
          </a:xfrm>
          <a:prstGeom prst="rect">
            <a:avLst/>
          </a:prstGeom>
          <a:noFill/>
        </p:spPr>
        <p:txBody>
          <a:bodyPr wrap="square">
            <a:spAutoFit/>
          </a:bodyPr>
          <a:lstStyle/>
          <a:p>
            <a:pPr algn="ctr">
              <a:lnSpc>
                <a:spcPct val="120000"/>
              </a:lnSpc>
            </a:pPr>
            <a:r>
              <a:rPr lang="zh-CN" altLang="en-US" sz="2800" noProof="1">
                <a:latin typeface="华文中宋" panose="02010600040101010101" charset="-122"/>
                <a:ea typeface="华文中宋" panose="02010600040101010101" charset="-122"/>
              </a:rPr>
              <a:t>思想专制，愚昧自大</a:t>
            </a:r>
          </a:p>
        </p:txBody>
      </p:sp>
      <p:sp>
        <p:nvSpPr>
          <p:cNvPr id="14" name="文本框 13"/>
          <p:cNvSpPr txBox="1"/>
          <p:nvPr>
            <p:custDataLst>
              <p:tags r:id="rId12"/>
            </p:custDataLst>
          </p:nvPr>
        </p:nvSpPr>
        <p:spPr>
          <a:xfrm>
            <a:off x="2348425" y="4258762"/>
            <a:ext cx="3441503" cy="607695"/>
          </a:xfrm>
          <a:prstGeom prst="rect">
            <a:avLst/>
          </a:prstGeom>
          <a:noFill/>
        </p:spPr>
        <p:txBody>
          <a:bodyPr wrap="square">
            <a:spAutoFit/>
          </a:bodyPr>
          <a:lstStyle/>
          <a:p>
            <a:pPr algn="ctr">
              <a:lnSpc>
                <a:spcPct val="120000"/>
              </a:lnSpc>
            </a:pPr>
            <a:r>
              <a:rPr lang="zh-CN" altLang="en-US" sz="2800" noProof="1" smtClean="0">
                <a:latin typeface="华文中宋" panose="02010600040101010101" charset="-122"/>
                <a:ea typeface="华文中宋" panose="02010600040101010101" charset="-122"/>
              </a:rPr>
              <a:t>殖民扩张</a:t>
            </a:r>
          </a:p>
        </p:txBody>
      </p:sp>
      <p:sp>
        <p:nvSpPr>
          <p:cNvPr id="15" name="文本框 14"/>
          <p:cNvSpPr txBox="1"/>
          <p:nvPr>
            <p:custDataLst>
              <p:tags r:id="rId13"/>
            </p:custDataLst>
          </p:nvPr>
        </p:nvSpPr>
        <p:spPr>
          <a:xfrm>
            <a:off x="7451021" y="4258762"/>
            <a:ext cx="3342949" cy="607695"/>
          </a:xfrm>
          <a:prstGeom prst="rect">
            <a:avLst/>
          </a:prstGeom>
          <a:noFill/>
        </p:spPr>
        <p:txBody>
          <a:bodyPr wrap="square">
            <a:spAutoFit/>
          </a:bodyPr>
          <a:lstStyle/>
          <a:p>
            <a:pPr algn="ctr">
              <a:lnSpc>
                <a:spcPct val="120000"/>
              </a:lnSpc>
            </a:pPr>
            <a:r>
              <a:rPr lang="zh-CN" altLang="en-US" sz="2800" noProof="1" smtClean="0">
                <a:latin typeface="华文中宋" panose="02010600040101010101" charset="-122"/>
                <a:ea typeface="华文中宋" panose="02010600040101010101" charset="-122"/>
              </a:rPr>
              <a:t>闭关锁国</a:t>
            </a:r>
          </a:p>
        </p:txBody>
      </p:sp>
      <p:sp>
        <p:nvSpPr>
          <p:cNvPr id="16" name="文本框 15"/>
          <p:cNvSpPr txBox="1"/>
          <p:nvPr>
            <p:custDataLst>
              <p:tags r:id="rId14"/>
            </p:custDataLst>
          </p:nvPr>
        </p:nvSpPr>
        <p:spPr>
          <a:xfrm>
            <a:off x="2175070" y="4930646"/>
            <a:ext cx="3441503" cy="607695"/>
          </a:xfrm>
          <a:prstGeom prst="rect">
            <a:avLst/>
          </a:prstGeom>
          <a:noFill/>
        </p:spPr>
        <p:txBody>
          <a:bodyPr wrap="square">
            <a:spAutoFit/>
          </a:bodyPr>
          <a:lstStyle/>
          <a:p>
            <a:pPr algn="ctr">
              <a:lnSpc>
                <a:spcPct val="120000"/>
              </a:lnSpc>
            </a:pPr>
            <a:r>
              <a:rPr lang="zh-CN" altLang="en-US" sz="2800" noProof="1" smtClean="0">
                <a:latin typeface="华文中宋" panose="02010600040101010101" charset="-122"/>
                <a:ea typeface="华文中宋" panose="02010600040101010101" charset="-122"/>
              </a:rPr>
              <a:t>船坚炮利，作战力强</a:t>
            </a:r>
          </a:p>
        </p:txBody>
      </p:sp>
      <p:sp>
        <p:nvSpPr>
          <p:cNvPr id="3" name="文本框 2"/>
          <p:cNvSpPr txBox="1"/>
          <p:nvPr>
            <p:custDataLst>
              <p:tags r:id="rId15"/>
            </p:custDataLst>
          </p:nvPr>
        </p:nvSpPr>
        <p:spPr>
          <a:xfrm>
            <a:off x="6903720" y="4866640"/>
            <a:ext cx="4102100" cy="607695"/>
          </a:xfrm>
          <a:prstGeom prst="rect">
            <a:avLst/>
          </a:prstGeom>
          <a:noFill/>
        </p:spPr>
        <p:txBody>
          <a:bodyPr wrap="square">
            <a:spAutoFit/>
          </a:bodyPr>
          <a:lstStyle/>
          <a:p>
            <a:pPr algn="ctr">
              <a:lnSpc>
                <a:spcPct val="120000"/>
              </a:lnSpc>
            </a:pPr>
            <a:r>
              <a:rPr lang="zh-CN" altLang="en-US" sz="2800" noProof="1" smtClean="0">
                <a:latin typeface="华文中宋" panose="02010600040101010101" charset="-122"/>
                <a:ea typeface="华文中宋" panose="02010600040101010101" charset="-122"/>
              </a:rPr>
              <a:t>军备废弛，战力低下</a:t>
            </a:r>
          </a:p>
        </p:txBody>
      </p:sp>
      <p:sp>
        <p:nvSpPr>
          <p:cNvPr id="7" name="文本框 6"/>
          <p:cNvSpPr txBox="1"/>
          <p:nvPr/>
        </p:nvSpPr>
        <p:spPr>
          <a:xfrm>
            <a:off x="7585075" y="5621655"/>
            <a:ext cx="3420745" cy="521970"/>
          </a:xfrm>
          <a:prstGeom prst="rect">
            <a:avLst/>
          </a:prstGeom>
          <a:noFill/>
        </p:spPr>
        <p:txBody>
          <a:bodyPr wrap="square" rtlCol="0">
            <a:spAutoFit/>
          </a:bodyPr>
          <a:lstStyle/>
          <a:p>
            <a:r>
              <a:rPr lang="zh-CN" altLang="en-US" sz="2800">
                <a:solidFill>
                  <a:srgbClr val="C00000"/>
                </a:solidFill>
                <a:latin typeface="华文中宋" panose="02010600040101010101" charset="-122"/>
                <a:ea typeface="华文中宋" panose="02010600040101010101" charset="-122"/>
              </a:rPr>
              <a:t>农耕文明，落后衰弱</a:t>
            </a:r>
          </a:p>
        </p:txBody>
      </p:sp>
      <p:sp>
        <p:nvSpPr>
          <p:cNvPr id="10" name="文本框 9"/>
          <p:cNvSpPr txBox="1"/>
          <p:nvPr/>
        </p:nvSpPr>
        <p:spPr>
          <a:xfrm>
            <a:off x="2534920" y="5602605"/>
            <a:ext cx="3420745" cy="521970"/>
          </a:xfrm>
          <a:prstGeom prst="rect">
            <a:avLst/>
          </a:prstGeom>
          <a:noFill/>
        </p:spPr>
        <p:txBody>
          <a:bodyPr wrap="square" rtlCol="0">
            <a:spAutoFit/>
          </a:bodyPr>
          <a:lstStyle/>
          <a:p>
            <a:r>
              <a:rPr lang="zh-CN" altLang="en-US" sz="2800">
                <a:solidFill>
                  <a:srgbClr val="C00000"/>
                </a:solidFill>
                <a:latin typeface="华文中宋" panose="02010600040101010101" charset="-122"/>
                <a:ea typeface="华文中宋" panose="02010600040101010101" charset="-122"/>
              </a:rPr>
              <a:t>工业文明，先进强盛</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2"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2"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2"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2"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p:bldP spid="6" grpId="2"/>
      <p:bldP spid="8" grpId="2"/>
      <p:bldP spid="9" grpId="2"/>
      <p:bldP spid="12" grpId="2"/>
      <p:bldP spid="13" grpId="2"/>
      <p:bldP spid="14" grpId="2"/>
      <p:bldP spid="15" grpId="2"/>
      <p:bldP spid="16" grpId="2"/>
      <p:bldP spid="3" grpId="2"/>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3" name="文本框 2"/>
          <p:cNvSpPr txBox="1"/>
          <p:nvPr/>
        </p:nvSpPr>
        <p:spPr>
          <a:xfrm>
            <a:off x="434975" y="1481455"/>
            <a:ext cx="11372850" cy="953135"/>
          </a:xfrm>
          <a:prstGeom prst="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探究：</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19</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世纪上半叶从英国航行到中国最短的路线都需要至少</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4</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个月的时间，相距如此遥远的两个国家为什么会爆发战争呢？</a:t>
            </a:r>
          </a:p>
        </p:txBody>
      </p:sp>
      <p:sp>
        <p:nvSpPr>
          <p:cNvPr id="5" name="文本框 4"/>
          <p:cNvSpPr txBox="1"/>
          <p:nvPr/>
        </p:nvSpPr>
        <p:spPr>
          <a:xfrm>
            <a:off x="169545" y="5394960"/>
            <a:ext cx="11924665" cy="953135"/>
          </a:xfrm>
          <a:prstGeom prst="rect">
            <a:avLst/>
          </a:prstGeom>
          <a:noFill/>
          <a:ln>
            <a:noFill/>
          </a:ln>
        </p:spPr>
        <p:txBody>
          <a:bodyPr wrap="square" rtlCol="0">
            <a:spAutoFit/>
          </a:bodyPr>
          <a:lstStyle/>
          <a:p>
            <a:r>
              <a:rPr lang="zh-CN" altLang="en-US" sz="2800" b="1">
                <a:latin typeface="华文中宋" panose="02010600040101010101" charset="-122"/>
                <a:ea typeface="华文中宋" panose="02010600040101010101" charset="-122"/>
                <a:cs typeface="华文中宋" panose="02010600040101010101" charset="-122"/>
              </a:rPr>
              <a:t>（</a:t>
            </a:r>
            <a:r>
              <a:rPr lang="en-US" altLang="zh-CN" sz="2800" b="1">
                <a:latin typeface="华文中宋" panose="02010600040101010101" charset="-122"/>
                <a:ea typeface="华文中宋" panose="02010600040101010101" charset="-122"/>
                <a:cs typeface="华文中宋" panose="02010600040101010101" charset="-122"/>
              </a:rPr>
              <a:t>1</a:t>
            </a:r>
            <a:r>
              <a:rPr lang="zh-CN" altLang="en-US" sz="2800" b="1">
                <a:latin typeface="华文中宋" panose="02010600040101010101" charset="-122"/>
                <a:ea typeface="华文中宋" panose="02010600040101010101" charset="-122"/>
                <a:cs typeface="华文中宋" panose="02010600040101010101" charset="-122"/>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根本原因：</a:t>
            </a:r>
            <a:r>
              <a:rPr lang="zh-CN" altLang="en-US" sz="2800">
                <a:latin typeface="华文中宋" panose="02010600040101010101" charset="-122"/>
                <a:ea typeface="华文中宋" panose="02010600040101010101" charset="-122"/>
                <a:cs typeface="华文中宋" panose="02010600040101010101" charset="-122"/>
              </a:rPr>
              <a:t>英国率先完成工业革命，急需打开中国市场，将中国变成</a:t>
            </a:r>
          </a:p>
          <a:p>
            <a:r>
              <a:rPr lang="zh-CN" altLang="en-US" sz="2800">
                <a:latin typeface="华文中宋" panose="02010600040101010101" charset="-122"/>
                <a:ea typeface="华文中宋" panose="02010600040101010101" charset="-122"/>
                <a:cs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rPr>
              <a:t> </a:t>
            </a:r>
            <a:r>
              <a:rPr lang="zh-CN" altLang="en-US" sz="2800">
                <a:latin typeface="华文中宋" panose="02010600040101010101" charset="-122"/>
                <a:ea typeface="华文中宋" panose="02010600040101010101" charset="-122"/>
                <a:cs typeface="华文中宋" panose="02010600040101010101" charset="-122"/>
              </a:rPr>
              <a:t>其商品市场和原料产地</a:t>
            </a:r>
          </a:p>
        </p:txBody>
      </p:sp>
      <p:sp>
        <p:nvSpPr>
          <p:cNvPr id="14" name="文本框 13"/>
          <p:cNvSpPr txBox="1"/>
          <p:nvPr>
            <p:custDataLst>
              <p:tags r:id="rId5"/>
            </p:custDataLst>
          </p:nvPr>
        </p:nvSpPr>
        <p:spPr>
          <a:xfrm>
            <a:off x="435610" y="2495550"/>
            <a:ext cx="6968490" cy="2650490"/>
          </a:xfrm>
          <a:prstGeom prst="rect">
            <a:avLst/>
          </a:prstGeom>
          <a:noFill/>
          <a:ln w="12700" cmpd="sng">
            <a:solidFill>
              <a:srgbClr val="9A9B96"/>
            </a:solidFill>
            <a:prstDash val="solid"/>
          </a:ln>
        </p:spPr>
        <p:txBody>
          <a:bodyPr wrap="square" rtlCol="0" anchor="t">
            <a:noAutofit/>
          </a:bodyPr>
          <a:lstStyle/>
          <a:p>
            <a:pPr>
              <a:lnSpc>
                <a:spcPct val="100000"/>
              </a:lnSpc>
            </a:pPr>
            <a:r>
              <a:rPr lang="zh-CN" altLang="en-US" sz="2800">
                <a:latin typeface="楷体" panose="02010609060101010101" charset="-122"/>
                <a:ea typeface="楷体" panose="02010609060101010101" charset="-122"/>
                <a:cs typeface="楷体" panose="02010609060101010101" charset="-122"/>
              </a:rPr>
              <a:t>材料</a:t>
            </a:r>
            <a:r>
              <a:rPr lang="en-US" altLang="zh-CN" sz="2800">
                <a:latin typeface="楷体" panose="02010609060101010101" charset="-122"/>
                <a:ea typeface="楷体" panose="02010609060101010101" charset="-122"/>
                <a:cs typeface="楷体" panose="02010609060101010101" charset="-122"/>
              </a:rPr>
              <a:t>1</a:t>
            </a:r>
            <a:r>
              <a:rPr lang="zh-CN" altLang="en-US" sz="2800">
                <a:latin typeface="楷体" panose="02010609060101010101" charset="-122"/>
                <a:ea typeface="楷体" panose="02010609060101010101" charset="-122"/>
                <a:cs typeface="楷体" panose="02010609060101010101" charset="-122"/>
              </a:rPr>
              <a:t>：18世纪中叶，英国开始</a:t>
            </a:r>
            <a:r>
              <a:rPr lang="zh-CN" altLang="en-US" sz="2800">
                <a:solidFill>
                  <a:srgbClr val="C00000"/>
                </a:solidFill>
                <a:latin typeface="楷体" panose="02010609060101010101" charset="-122"/>
                <a:ea typeface="楷体" panose="02010609060101010101" charset="-122"/>
                <a:cs typeface="楷体" panose="02010609060101010101" charset="-122"/>
              </a:rPr>
              <a:t>工业革命</a:t>
            </a:r>
            <a:r>
              <a:rPr lang="zh-CN" altLang="en-US" sz="2800">
                <a:latin typeface="楷体" panose="02010609060101010101" charset="-122"/>
                <a:ea typeface="楷体" panose="02010609060101010101" charset="-122"/>
                <a:cs typeface="楷体" panose="02010609060101010101" charset="-122"/>
              </a:rPr>
              <a:t>，之后迅速发展为当时世界上最先进的工业国。19世纪20年代，英国工业总产值占全世界工业总产值的</a:t>
            </a:r>
            <a:r>
              <a:rPr lang="zh-CN" altLang="en-US" sz="2800">
                <a:solidFill>
                  <a:srgbClr val="C00000"/>
                </a:solidFill>
                <a:latin typeface="楷体" panose="02010609060101010101" charset="-122"/>
                <a:ea typeface="楷体" panose="02010609060101010101" charset="-122"/>
                <a:cs typeface="楷体" panose="02010609060101010101" charset="-122"/>
              </a:rPr>
              <a:t>50%</a:t>
            </a:r>
            <a:r>
              <a:rPr lang="zh-CN" altLang="en-US" sz="2800">
                <a:latin typeface="楷体" panose="02010609060101010101" charset="-122"/>
                <a:ea typeface="楷体" panose="02010609060101010101" charset="-122"/>
                <a:cs typeface="楷体" panose="02010609060101010101" charset="-122"/>
              </a:rPr>
              <a:t>，原煤产量占世界总产量的</a:t>
            </a:r>
            <a:r>
              <a:rPr lang="zh-CN" altLang="en-US" sz="2800">
                <a:solidFill>
                  <a:srgbClr val="C00000"/>
                </a:solidFill>
                <a:latin typeface="楷体" panose="02010609060101010101" charset="-122"/>
                <a:ea typeface="楷体" panose="02010609060101010101" charset="-122"/>
                <a:cs typeface="楷体" panose="02010609060101010101" charset="-122"/>
              </a:rPr>
              <a:t>70%</a:t>
            </a:r>
            <a:r>
              <a:rPr lang="zh-CN" altLang="en-US" sz="2800">
                <a:latin typeface="楷体" panose="02010609060101010101" charset="-122"/>
                <a:ea typeface="楷体" panose="02010609060101010101" charset="-122"/>
                <a:cs typeface="楷体" panose="02010609060101010101" charset="-122"/>
              </a:rPr>
              <a:t>。社会生产力飞速增长，</a:t>
            </a:r>
            <a:r>
              <a:rPr lang="zh-CN" altLang="en-US" sz="2800">
                <a:solidFill>
                  <a:srgbClr val="C00000"/>
                </a:solidFill>
                <a:latin typeface="楷体" panose="02010609060101010101" charset="-122"/>
                <a:ea typeface="楷体" panose="02010609060101010101" charset="-122"/>
                <a:cs typeface="楷体" panose="02010609060101010101" charset="-122"/>
              </a:rPr>
              <a:t>使英国对市场和原料的需求越来越强烈</a:t>
            </a:r>
            <a:r>
              <a:rPr lang="zh-CN" altLang="en-US" sz="2800">
                <a:latin typeface="楷体" panose="02010609060101010101" charset="-122"/>
                <a:ea typeface="楷体" panose="02010609060101010101" charset="-122"/>
                <a:cs typeface="楷体" panose="02010609060101010101" charset="-122"/>
              </a:rPr>
              <a:t>。</a:t>
            </a:r>
          </a:p>
        </p:txBody>
      </p:sp>
      <p:pic>
        <p:nvPicPr>
          <p:cNvPr id="6" name="https://photo-static-api.fotomore.com/creative/vcg/400/new/VCG41N1217865396.jpg?uid=386&amp;timestamp=1719196121&amp;sign=430ae3d5d23537bbf94d6372f8a48a33" descr="帆船木刻"/>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flipH="1">
            <a:off x="10168890" y="0"/>
            <a:ext cx="1925320" cy="1656080"/>
          </a:xfrm>
          <a:prstGeom prst="rect">
            <a:avLst/>
          </a:prstGeom>
        </p:spPr>
      </p:pic>
      <p:pic>
        <p:nvPicPr>
          <p:cNvPr id="102" name="图片 101"/>
          <p:cNvPicPr/>
          <p:nvPr/>
        </p:nvPicPr>
        <p:blipFill>
          <a:blip r:embed="rId8"/>
          <a:stretch>
            <a:fillRect/>
          </a:stretch>
        </p:blipFill>
        <p:spPr>
          <a:xfrm>
            <a:off x="7493635" y="2451100"/>
            <a:ext cx="4314190" cy="2693035"/>
          </a:xfrm>
          <a:prstGeom prst="rect">
            <a:avLst/>
          </a:prstGeom>
          <a:noFill/>
          <a:ln w="9525">
            <a:noFill/>
          </a:ln>
          <a:effectLst>
            <a:outerShdw blurRad="50800" dist="38100" dir="2700000" algn="tl" rotWithShape="0">
              <a:prstClr val="black">
                <a:alpha val="40000"/>
              </a:prst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5" grpId="0"/>
      <p:bldP spid="1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18" name="文本框 17"/>
          <p:cNvSpPr txBox="1"/>
          <p:nvPr/>
        </p:nvSpPr>
        <p:spPr>
          <a:xfrm>
            <a:off x="394335" y="382270"/>
            <a:ext cx="3458210" cy="498475"/>
          </a:xfrm>
          <a:prstGeom prst="rect">
            <a:avLst/>
          </a:prstGeom>
          <a:solidFill>
            <a:srgbClr val="000000"/>
          </a:solidFill>
          <a:effectLst>
            <a:outerShdw blurRad="50800" dist="38100" dir="2700000" algn="tl" rotWithShape="0">
              <a:prstClr val="black">
                <a:alpha val="40000"/>
              </a:prstClr>
            </a:outerShdw>
          </a:effectLst>
        </p:spPr>
        <p:txBody>
          <a:bodyPr wrap="square" rtlCol="0">
            <a:noAutofit/>
          </a:bodyPr>
          <a:lstStyle/>
          <a:p>
            <a:pPr>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板块二：中国近代史</a:t>
            </a:r>
          </a:p>
        </p:txBody>
      </p:sp>
      <p:pic>
        <p:nvPicPr>
          <p:cNvPr id="2097164" name="T20SZFX1LZTRJTYLS01.eps"/>
          <p:cNvPicPr>
            <a:picLocks noChangeAspect="1"/>
          </p:cNvPicPr>
          <p:nvPr/>
        </p:nvPicPr>
        <p:blipFill>
          <a:blip r:embed="rId3"/>
          <a:stretch>
            <a:fillRect/>
          </a:stretch>
        </p:blipFill>
        <p:spPr>
          <a:xfrm>
            <a:off x="608330" y="1003300"/>
            <a:ext cx="11209655" cy="548767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229404" name="文本框 229403"/>
          <p:cNvSpPr txBox="1"/>
          <p:nvPr/>
        </p:nvSpPr>
        <p:spPr>
          <a:xfrm>
            <a:off x="379095" y="1481455"/>
            <a:ext cx="7667625" cy="521970"/>
          </a:xfrm>
          <a:prstGeom prst="rect">
            <a:avLst/>
          </a:prstGeom>
          <a:solidFill>
            <a:srgbClr val="595959"/>
          </a:solidFill>
          <a:ln w="9525">
            <a:noFill/>
          </a:ln>
          <a:effectLst>
            <a:outerShdw blurRad="50800" dist="38100" dir="2700000" algn="tl" rotWithShape="0">
              <a:prstClr val="black">
                <a:alpha val="40000"/>
              </a:prstClr>
            </a:outerShdw>
          </a:effectLst>
        </p:spPr>
        <p:txBody>
          <a:bodyPr wrap="square">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英国最初是打算用商品打开中国大门的，但是：</a:t>
            </a:r>
          </a:p>
        </p:txBody>
      </p:sp>
      <p:grpSp>
        <p:nvGrpSpPr>
          <p:cNvPr id="229379" name="组合 229378"/>
          <p:cNvGrpSpPr/>
          <p:nvPr/>
        </p:nvGrpSpPr>
        <p:grpSpPr>
          <a:xfrm>
            <a:off x="379095" y="2208530"/>
            <a:ext cx="6026785" cy="2865755"/>
            <a:chOff x="-2208" y="1042"/>
            <a:chExt cx="3168" cy="2525"/>
          </a:xfrm>
        </p:grpSpPr>
        <p:sp>
          <p:nvSpPr>
            <p:cNvPr id="229380" name="矩形 229379"/>
            <p:cNvSpPr/>
            <p:nvPr/>
          </p:nvSpPr>
          <p:spPr>
            <a:xfrm>
              <a:off x="-2208" y="1056"/>
              <a:ext cx="2996" cy="2496"/>
            </a:xfrm>
            <a:prstGeom prst="rect">
              <a:avLst/>
            </a:prstGeom>
            <a:noFill/>
            <a:ln w="9525">
              <a:noFill/>
            </a:ln>
          </p:spPr>
          <p:txBody>
            <a:bodyPr/>
            <a:lstStyle/>
            <a:p>
              <a:endParaRPr lang="zh-CN" altLang="en-US" sz="2000">
                <a:latin typeface="华文仿宋" panose="02010600040101010101" charset="-122"/>
                <a:ea typeface="华文仿宋" panose="02010600040101010101" charset="-122"/>
              </a:endParaRPr>
            </a:p>
          </p:txBody>
        </p:sp>
        <p:grpSp>
          <p:nvGrpSpPr>
            <p:cNvPr id="229381" name="组合 229380"/>
            <p:cNvGrpSpPr/>
            <p:nvPr/>
          </p:nvGrpSpPr>
          <p:grpSpPr>
            <a:xfrm>
              <a:off x="-2064" y="1392"/>
              <a:ext cx="2592" cy="1584"/>
              <a:chOff x="528" y="2400"/>
              <a:chExt cx="2592" cy="1584"/>
            </a:xfrm>
          </p:grpSpPr>
          <p:sp>
            <p:nvSpPr>
              <p:cNvPr id="229382" name="矩形 229381"/>
              <p:cNvSpPr/>
              <p:nvPr/>
            </p:nvSpPr>
            <p:spPr>
              <a:xfrm>
                <a:off x="528" y="2400"/>
                <a:ext cx="2592" cy="1584"/>
              </a:xfrm>
              <a:prstGeom prst="rect">
                <a:avLst/>
              </a:prstGeom>
              <a:noFill/>
              <a:ln w="9525" cap="flat" cmpd="sng">
                <a:solidFill>
                  <a:schemeClr val="tx1"/>
                </a:solidFill>
                <a:prstDash val="solid"/>
                <a:miter/>
                <a:headEnd type="none" w="med" len="med"/>
                <a:tailEnd type="none" w="med" len="med"/>
              </a:ln>
            </p:spPr>
            <p:txBody>
              <a:bodyPr/>
              <a:lstStyle/>
              <a:p>
                <a:endParaRPr lang="zh-CN" altLang="en-US" sz="2000">
                  <a:latin typeface="华文仿宋" panose="02010600040101010101" charset="-122"/>
                  <a:ea typeface="华文仿宋" panose="02010600040101010101" charset="-122"/>
                </a:endParaRPr>
              </a:p>
            </p:txBody>
          </p:sp>
          <p:sp>
            <p:nvSpPr>
              <p:cNvPr id="229383" name="矩形 229382"/>
              <p:cNvSpPr/>
              <p:nvPr/>
            </p:nvSpPr>
            <p:spPr>
              <a:xfrm>
                <a:off x="672" y="2832"/>
                <a:ext cx="96" cy="1152"/>
              </a:xfrm>
              <a:prstGeom prst="rect">
                <a:avLst/>
              </a:prstGeom>
              <a:solidFill>
                <a:schemeClr val="accent1"/>
              </a:solidFill>
              <a:ln w="9525">
                <a:noFill/>
              </a:ln>
            </p:spPr>
            <p:txBody>
              <a:bodyPr/>
              <a:lstStyle/>
              <a:p>
                <a:endParaRPr lang="zh-CN" altLang="en-US" sz="2000">
                  <a:latin typeface="华文仿宋" panose="02010600040101010101" charset="-122"/>
                  <a:ea typeface="华文仿宋" panose="02010600040101010101" charset="-122"/>
                </a:endParaRPr>
              </a:p>
            </p:txBody>
          </p:sp>
          <p:sp>
            <p:nvSpPr>
              <p:cNvPr id="229384" name="矩形 229383"/>
              <p:cNvSpPr/>
              <p:nvPr/>
            </p:nvSpPr>
            <p:spPr>
              <a:xfrm>
                <a:off x="912" y="2736"/>
                <a:ext cx="96" cy="1248"/>
              </a:xfrm>
              <a:prstGeom prst="rect">
                <a:avLst/>
              </a:prstGeom>
              <a:solidFill>
                <a:srgbClr val="FF0000"/>
              </a:solidFill>
              <a:ln w="9525">
                <a:noFill/>
              </a:ln>
            </p:spPr>
            <p:txBody>
              <a:bodyPr/>
              <a:lstStyle/>
              <a:p>
                <a:endParaRPr lang="zh-CN" altLang="en-US" sz="2000">
                  <a:latin typeface="华文仿宋" panose="02010600040101010101" charset="-122"/>
                  <a:ea typeface="华文仿宋" panose="02010600040101010101" charset="-122"/>
                </a:endParaRPr>
              </a:p>
            </p:txBody>
          </p:sp>
          <p:sp>
            <p:nvSpPr>
              <p:cNvPr id="229385" name="矩形 229384"/>
              <p:cNvSpPr/>
              <p:nvPr/>
            </p:nvSpPr>
            <p:spPr>
              <a:xfrm>
                <a:off x="1344" y="2928"/>
                <a:ext cx="96" cy="1056"/>
              </a:xfrm>
              <a:prstGeom prst="rect">
                <a:avLst/>
              </a:prstGeom>
              <a:solidFill>
                <a:schemeClr val="accent1"/>
              </a:solidFill>
              <a:ln w="9525">
                <a:noFill/>
              </a:ln>
            </p:spPr>
            <p:txBody>
              <a:bodyPr/>
              <a:lstStyle/>
              <a:p>
                <a:endParaRPr lang="zh-CN" altLang="en-US" sz="2000">
                  <a:latin typeface="华文仿宋" panose="02010600040101010101" charset="-122"/>
                  <a:ea typeface="华文仿宋" panose="02010600040101010101" charset="-122"/>
                </a:endParaRPr>
              </a:p>
            </p:txBody>
          </p:sp>
          <p:sp>
            <p:nvSpPr>
              <p:cNvPr id="229386" name="矩形 229385"/>
              <p:cNvSpPr/>
              <p:nvPr/>
            </p:nvSpPr>
            <p:spPr>
              <a:xfrm>
                <a:off x="2016" y="3120"/>
                <a:ext cx="96" cy="864"/>
              </a:xfrm>
              <a:prstGeom prst="rect">
                <a:avLst/>
              </a:prstGeom>
              <a:solidFill>
                <a:schemeClr val="accent1"/>
              </a:solidFill>
              <a:ln w="9525">
                <a:noFill/>
              </a:ln>
            </p:spPr>
            <p:txBody>
              <a:bodyPr/>
              <a:lstStyle/>
              <a:p>
                <a:endParaRPr lang="zh-CN" altLang="en-US" sz="2000">
                  <a:latin typeface="华文仿宋" panose="02010600040101010101" charset="-122"/>
                  <a:ea typeface="华文仿宋" panose="02010600040101010101" charset="-122"/>
                </a:endParaRPr>
              </a:p>
            </p:txBody>
          </p:sp>
          <p:sp>
            <p:nvSpPr>
              <p:cNvPr id="229387" name="矩形 229386"/>
              <p:cNvSpPr/>
              <p:nvPr/>
            </p:nvSpPr>
            <p:spPr>
              <a:xfrm>
                <a:off x="2640" y="2832"/>
                <a:ext cx="96" cy="1152"/>
              </a:xfrm>
              <a:prstGeom prst="rect">
                <a:avLst/>
              </a:prstGeom>
              <a:solidFill>
                <a:schemeClr val="accent1"/>
              </a:solidFill>
              <a:ln w="9525">
                <a:noFill/>
              </a:ln>
            </p:spPr>
            <p:txBody>
              <a:bodyPr/>
              <a:lstStyle/>
              <a:p>
                <a:endParaRPr lang="zh-CN" altLang="en-US" sz="2000">
                  <a:latin typeface="华文仿宋" panose="02010600040101010101" charset="-122"/>
                  <a:ea typeface="华文仿宋" panose="02010600040101010101" charset="-122"/>
                </a:endParaRPr>
              </a:p>
            </p:txBody>
          </p:sp>
          <p:sp>
            <p:nvSpPr>
              <p:cNvPr id="229388" name="矩形 229387"/>
              <p:cNvSpPr/>
              <p:nvPr/>
            </p:nvSpPr>
            <p:spPr>
              <a:xfrm>
                <a:off x="1584" y="2592"/>
                <a:ext cx="96" cy="1392"/>
              </a:xfrm>
              <a:prstGeom prst="rect">
                <a:avLst/>
              </a:prstGeom>
              <a:solidFill>
                <a:srgbClr val="FF0000"/>
              </a:solidFill>
              <a:ln w="9525">
                <a:noFill/>
              </a:ln>
            </p:spPr>
            <p:txBody>
              <a:bodyPr/>
              <a:lstStyle/>
              <a:p>
                <a:endParaRPr lang="zh-CN" altLang="en-US" sz="2000">
                  <a:latin typeface="华文仿宋" panose="02010600040101010101" charset="-122"/>
                  <a:ea typeface="华文仿宋" panose="02010600040101010101" charset="-122"/>
                </a:endParaRPr>
              </a:p>
            </p:txBody>
          </p:sp>
          <p:sp>
            <p:nvSpPr>
              <p:cNvPr id="229389" name="矩形 229388"/>
              <p:cNvSpPr/>
              <p:nvPr/>
            </p:nvSpPr>
            <p:spPr>
              <a:xfrm>
                <a:off x="2256" y="2832"/>
                <a:ext cx="96" cy="1152"/>
              </a:xfrm>
              <a:prstGeom prst="rect">
                <a:avLst/>
              </a:prstGeom>
              <a:solidFill>
                <a:srgbClr val="FF0000"/>
              </a:solidFill>
              <a:ln w="9525">
                <a:noFill/>
              </a:ln>
            </p:spPr>
            <p:txBody>
              <a:bodyPr/>
              <a:lstStyle/>
              <a:p>
                <a:endParaRPr lang="zh-CN" altLang="en-US" sz="2000">
                  <a:latin typeface="华文仿宋" panose="02010600040101010101" charset="-122"/>
                  <a:ea typeface="华文仿宋" panose="02010600040101010101" charset="-122"/>
                </a:endParaRPr>
              </a:p>
            </p:txBody>
          </p:sp>
          <p:sp>
            <p:nvSpPr>
              <p:cNvPr id="229390" name="矩形 229389"/>
              <p:cNvSpPr/>
              <p:nvPr/>
            </p:nvSpPr>
            <p:spPr>
              <a:xfrm>
                <a:off x="2832" y="2688"/>
                <a:ext cx="96" cy="1296"/>
              </a:xfrm>
              <a:prstGeom prst="rect">
                <a:avLst/>
              </a:prstGeom>
              <a:solidFill>
                <a:srgbClr val="FF0000"/>
              </a:solidFill>
              <a:ln w="9525">
                <a:noFill/>
              </a:ln>
            </p:spPr>
            <p:txBody>
              <a:bodyPr/>
              <a:lstStyle/>
              <a:p>
                <a:endParaRPr lang="zh-CN" altLang="en-US" sz="2000">
                  <a:latin typeface="华文仿宋" panose="02010600040101010101" charset="-122"/>
                  <a:ea typeface="华文仿宋" panose="02010600040101010101" charset="-122"/>
                </a:endParaRPr>
              </a:p>
            </p:txBody>
          </p:sp>
        </p:grpSp>
        <p:sp>
          <p:nvSpPr>
            <p:cNvPr id="229391" name="文本框 229390"/>
            <p:cNvSpPr txBox="1"/>
            <p:nvPr/>
          </p:nvSpPr>
          <p:spPr>
            <a:xfrm>
              <a:off x="-2064" y="2973"/>
              <a:ext cx="3024" cy="351"/>
            </a:xfrm>
            <a:prstGeom prst="rect">
              <a:avLst/>
            </a:prstGeom>
            <a:noFill/>
            <a:ln w="9525">
              <a:noFill/>
            </a:ln>
          </p:spPr>
          <p:txBody>
            <a:bodyPr>
              <a:spAutoFit/>
            </a:bodyPr>
            <a:lstStyle/>
            <a:p>
              <a:pPr>
                <a:spcBef>
                  <a:spcPct val="50000"/>
                </a:spcBef>
              </a:pPr>
              <a:r>
                <a:rPr lang="en-US" altLang="zh-CN" sz="2000">
                  <a:solidFill>
                    <a:schemeClr val="tx1"/>
                  </a:solidFill>
                  <a:latin typeface="华文仿宋" panose="02010600040101010101" charset="-122"/>
                  <a:ea typeface="华文仿宋" panose="02010600040101010101" charset="-122"/>
                  <a:cs typeface="华文仿宋" panose="02010600040101010101" charset="-122"/>
                </a:rPr>
                <a:t>1818</a:t>
              </a:r>
              <a:r>
                <a:rPr lang="zh-CN" altLang="en-US" sz="2000" dirty="0">
                  <a:solidFill>
                    <a:schemeClr val="tx1"/>
                  </a:solidFill>
                  <a:latin typeface="华文仿宋" panose="02010600040101010101" charset="-122"/>
                  <a:ea typeface="华文仿宋" panose="02010600040101010101" charset="-122"/>
                  <a:cs typeface="华文仿宋" panose="02010600040101010101" charset="-122"/>
                </a:rPr>
                <a:t>年     </a:t>
              </a:r>
              <a:r>
                <a:rPr lang="en-US" altLang="zh-CN" sz="2000">
                  <a:solidFill>
                    <a:schemeClr val="tx1"/>
                  </a:solidFill>
                  <a:latin typeface="华文仿宋" panose="02010600040101010101" charset="-122"/>
                  <a:ea typeface="华文仿宋" panose="02010600040101010101" charset="-122"/>
                  <a:cs typeface="华文仿宋" panose="02010600040101010101" charset="-122"/>
                </a:rPr>
                <a:t>1820</a:t>
              </a:r>
              <a:r>
                <a:rPr lang="zh-CN" altLang="en-US" sz="2000" dirty="0">
                  <a:solidFill>
                    <a:schemeClr val="tx1"/>
                  </a:solidFill>
                  <a:latin typeface="华文仿宋" panose="02010600040101010101" charset="-122"/>
                  <a:ea typeface="华文仿宋" panose="02010600040101010101" charset="-122"/>
                  <a:cs typeface="华文仿宋" panose="02010600040101010101" charset="-122"/>
                </a:rPr>
                <a:t>年     </a:t>
              </a:r>
              <a:r>
                <a:rPr lang="en-US" altLang="zh-CN" sz="2000">
                  <a:solidFill>
                    <a:schemeClr val="tx1"/>
                  </a:solidFill>
                  <a:latin typeface="华文仿宋" panose="02010600040101010101" charset="-122"/>
                  <a:ea typeface="华文仿宋" panose="02010600040101010101" charset="-122"/>
                  <a:cs typeface="华文仿宋" panose="02010600040101010101" charset="-122"/>
                </a:rPr>
                <a:t>1827</a:t>
              </a:r>
              <a:r>
                <a:rPr lang="zh-CN" altLang="en-US" sz="2000" dirty="0">
                  <a:solidFill>
                    <a:schemeClr val="tx1"/>
                  </a:solidFill>
                  <a:latin typeface="华文仿宋" panose="02010600040101010101" charset="-122"/>
                  <a:ea typeface="华文仿宋" panose="02010600040101010101" charset="-122"/>
                  <a:cs typeface="华文仿宋" panose="02010600040101010101" charset="-122"/>
                </a:rPr>
                <a:t>年    </a:t>
              </a:r>
              <a:r>
                <a:rPr lang="en-US" altLang="zh-CN" sz="2000">
                  <a:solidFill>
                    <a:schemeClr val="tx1"/>
                  </a:solidFill>
                  <a:latin typeface="华文仿宋" panose="02010600040101010101" charset="-122"/>
                  <a:ea typeface="华文仿宋" panose="02010600040101010101" charset="-122"/>
                  <a:cs typeface="华文仿宋" panose="02010600040101010101" charset="-122"/>
                </a:rPr>
                <a:t>1831</a:t>
              </a:r>
              <a:r>
                <a:rPr lang="zh-CN" altLang="en-US" sz="2000" dirty="0">
                  <a:solidFill>
                    <a:schemeClr val="tx1"/>
                  </a:solidFill>
                  <a:latin typeface="华文仿宋" panose="02010600040101010101" charset="-122"/>
                  <a:ea typeface="华文仿宋" panose="02010600040101010101" charset="-122"/>
                  <a:cs typeface="华文仿宋" panose="02010600040101010101" charset="-122"/>
                </a:rPr>
                <a:t>年</a:t>
              </a:r>
              <a:endParaRPr lang="zh-CN" altLang="en-US" sz="2000">
                <a:solidFill>
                  <a:schemeClr val="tx1"/>
                </a:solidFill>
                <a:latin typeface="华文仿宋" panose="02010600040101010101" charset="-122"/>
                <a:ea typeface="华文仿宋" panose="02010600040101010101" charset="-122"/>
                <a:cs typeface="华文仿宋" panose="02010600040101010101" charset="-122"/>
              </a:endParaRPr>
            </a:p>
          </p:txBody>
        </p:sp>
        <p:grpSp>
          <p:nvGrpSpPr>
            <p:cNvPr id="229392" name="组合 229391"/>
            <p:cNvGrpSpPr/>
            <p:nvPr/>
          </p:nvGrpSpPr>
          <p:grpSpPr>
            <a:xfrm>
              <a:off x="-1968" y="3216"/>
              <a:ext cx="2640" cy="351"/>
              <a:chOff x="1728" y="3648"/>
              <a:chExt cx="2640" cy="351"/>
            </a:xfrm>
          </p:grpSpPr>
          <p:sp>
            <p:nvSpPr>
              <p:cNvPr id="229393" name="矩形 229392"/>
              <p:cNvSpPr/>
              <p:nvPr/>
            </p:nvSpPr>
            <p:spPr>
              <a:xfrm>
                <a:off x="1728" y="3696"/>
                <a:ext cx="144" cy="144"/>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sz="2000">
                  <a:latin typeface="华文仿宋" panose="02010600040101010101" charset="-122"/>
                  <a:ea typeface="华文仿宋" panose="02010600040101010101" charset="-122"/>
                </a:endParaRPr>
              </a:p>
            </p:txBody>
          </p:sp>
          <p:sp>
            <p:nvSpPr>
              <p:cNvPr id="229394" name="文本框 229393"/>
              <p:cNvSpPr txBox="1"/>
              <p:nvPr/>
            </p:nvSpPr>
            <p:spPr>
              <a:xfrm>
                <a:off x="1920" y="3648"/>
                <a:ext cx="1152" cy="351"/>
              </a:xfrm>
              <a:prstGeom prst="rect">
                <a:avLst/>
              </a:prstGeom>
              <a:noFill/>
              <a:ln w="9525">
                <a:noFill/>
              </a:ln>
            </p:spPr>
            <p:txBody>
              <a:bodyPr>
                <a:spAutoFit/>
              </a:bodyPr>
              <a:lstStyle/>
              <a:p>
                <a:pPr>
                  <a:spcBef>
                    <a:spcPct val="50000"/>
                  </a:spcBef>
                </a:pPr>
                <a:r>
                  <a:rPr lang="zh-CN" altLang="en-US" sz="2000" dirty="0">
                    <a:solidFill>
                      <a:schemeClr val="tx1"/>
                    </a:solidFill>
                    <a:latin typeface="华文仿宋" panose="02010600040101010101" charset="-122"/>
                    <a:ea typeface="华文仿宋" panose="02010600040101010101" charset="-122"/>
                  </a:rPr>
                  <a:t>英国输华总值</a:t>
                </a:r>
              </a:p>
            </p:txBody>
          </p:sp>
          <p:sp>
            <p:nvSpPr>
              <p:cNvPr id="229395" name="矩形 229394"/>
              <p:cNvSpPr/>
              <p:nvPr/>
            </p:nvSpPr>
            <p:spPr>
              <a:xfrm>
                <a:off x="3072" y="3696"/>
                <a:ext cx="144" cy="144"/>
              </a:xfrm>
              <a:prstGeom prst="rect">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sz="2000">
                  <a:latin typeface="华文仿宋" panose="02010600040101010101" charset="-122"/>
                  <a:ea typeface="华文仿宋" panose="02010600040101010101" charset="-122"/>
                </a:endParaRPr>
              </a:p>
            </p:txBody>
          </p:sp>
          <p:sp>
            <p:nvSpPr>
              <p:cNvPr id="229396" name="文本框 229395"/>
              <p:cNvSpPr txBox="1"/>
              <p:nvPr/>
            </p:nvSpPr>
            <p:spPr>
              <a:xfrm>
                <a:off x="3264" y="3648"/>
                <a:ext cx="1104" cy="351"/>
              </a:xfrm>
              <a:prstGeom prst="rect">
                <a:avLst/>
              </a:prstGeom>
              <a:noFill/>
              <a:ln w="9525">
                <a:noFill/>
              </a:ln>
            </p:spPr>
            <p:txBody>
              <a:bodyPr>
                <a:spAutoFit/>
              </a:bodyPr>
              <a:lstStyle/>
              <a:p>
                <a:pPr>
                  <a:spcBef>
                    <a:spcPct val="50000"/>
                  </a:spcBef>
                </a:pPr>
                <a:r>
                  <a:rPr lang="zh-CN" altLang="en-US" sz="2000" dirty="0">
                    <a:solidFill>
                      <a:schemeClr val="tx1"/>
                    </a:solidFill>
                    <a:latin typeface="华文仿宋" panose="02010600040101010101" charset="-122"/>
                    <a:ea typeface="华文仿宋" panose="02010600040101010101" charset="-122"/>
                  </a:rPr>
                  <a:t>中国输英总值</a:t>
                </a:r>
              </a:p>
            </p:txBody>
          </p:sp>
        </p:grpSp>
        <p:sp>
          <p:nvSpPr>
            <p:cNvPr id="229397" name="直接连接符 229396"/>
            <p:cNvSpPr/>
            <p:nvPr/>
          </p:nvSpPr>
          <p:spPr>
            <a:xfrm>
              <a:off x="-2064" y="2016"/>
              <a:ext cx="96" cy="0"/>
            </a:xfrm>
            <a:prstGeom prst="line">
              <a:avLst/>
            </a:prstGeom>
            <a:ln w="28575" cap="flat" cmpd="sng">
              <a:solidFill>
                <a:srgbClr val="FF0000"/>
              </a:solidFill>
              <a:prstDash val="solid"/>
              <a:headEnd type="none" w="med" len="med"/>
              <a:tailEnd type="none" w="med" len="med"/>
            </a:ln>
          </p:spPr>
        </p:sp>
        <p:sp>
          <p:nvSpPr>
            <p:cNvPr id="229398" name="文本框 229397"/>
            <p:cNvSpPr txBox="1"/>
            <p:nvPr/>
          </p:nvSpPr>
          <p:spPr>
            <a:xfrm>
              <a:off x="-2064" y="1042"/>
              <a:ext cx="1056" cy="351"/>
            </a:xfrm>
            <a:prstGeom prst="rect">
              <a:avLst/>
            </a:prstGeom>
            <a:noFill/>
            <a:ln w="9525">
              <a:noFill/>
            </a:ln>
          </p:spPr>
          <p:txBody>
            <a:bodyPr>
              <a:spAutoFit/>
            </a:bodyPr>
            <a:lstStyle/>
            <a:p>
              <a:pPr>
                <a:spcBef>
                  <a:spcPct val="50000"/>
                </a:spcBef>
              </a:pPr>
              <a:r>
                <a:rPr lang="zh-CN" altLang="en-US" sz="2000" dirty="0">
                  <a:solidFill>
                    <a:schemeClr val="tx1"/>
                  </a:solidFill>
                  <a:latin typeface="华文仿宋" panose="02010600040101010101" charset="-122"/>
                  <a:ea typeface="华文仿宋" panose="02010600040101010101" charset="-122"/>
                </a:rPr>
                <a:t>单位：千万元</a:t>
              </a:r>
            </a:p>
          </p:txBody>
        </p:sp>
        <p:sp>
          <p:nvSpPr>
            <p:cNvPr id="229399" name="文本框 229398"/>
            <p:cNvSpPr txBox="1"/>
            <p:nvPr/>
          </p:nvSpPr>
          <p:spPr>
            <a:xfrm>
              <a:off x="-2208" y="1938"/>
              <a:ext cx="116" cy="351"/>
            </a:xfrm>
            <a:prstGeom prst="rect">
              <a:avLst/>
            </a:prstGeom>
            <a:noFill/>
            <a:ln w="9525">
              <a:noFill/>
            </a:ln>
          </p:spPr>
          <p:txBody>
            <a:bodyPr>
              <a:spAutoFit/>
            </a:bodyPr>
            <a:lstStyle/>
            <a:p>
              <a:pPr>
                <a:spcBef>
                  <a:spcPct val="50000"/>
                </a:spcBef>
              </a:pPr>
              <a:r>
                <a:rPr lang="en-US" altLang="zh-CN" sz="2000">
                  <a:solidFill>
                    <a:srgbClr val="FF0000"/>
                  </a:solidFill>
                  <a:latin typeface="华文仿宋" panose="02010600040101010101" charset="-122"/>
                  <a:ea typeface="华文仿宋" panose="02010600040101010101" charset="-122"/>
                </a:rPr>
                <a:t>1</a:t>
              </a:r>
            </a:p>
          </p:txBody>
        </p:sp>
        <p:sp>
          <p:nvSpPr>
            <p:cNvPr id="229400" name="直接连接符 229399"/>
            <p:cNvSpPr/>
            <p:nvPr/>
          </p:nvSpPr>
          <p:spPr>
            <a:xfrm>
              <a:off x="-2064" y="2496"/>
              <a:ext cx="48" cy="0"/>
            </a:xfrm>
            <a:prstGeom prst="line">
              <a:avLst/>
            </a:prstGeom>
            <a:ln w="28575" cap="flat" cmpd="sng">
              <a:solidFill>
                <a:srgbClr val="FF0000"/>
              </a:solidFill>
              <a:prstDash val="solid"/>
              <a:headEnd type="none" w="med" len="med"/>
              <a:tailEnd type="none" w="med" len="med"/>
            </a:ln>
          </p:spPr>
        </p:sp>
        <p:sp>
          <p:nvSpPr>
            <p:cNvPr id="229401" name="文本框 229400"/>
            <p:cNvSpPr txBox="1"/>
            <p:nvPr/>
          </p:nvSpPr>
          <p:spPr>
            <a:xfrm>
              <a:off x="-2208" y="2880"/>
              <a:ext cx="116" cy="351"/>
            </a:xfrm>
            <a:prstGeom prst="rect">
              <a:avLst/>
            </a:prstGeom>
            <a:noFill/>
            <a:ln w="9525">
              <a:noFill/>
            </a:ln>
          </p:spPr>
          <p:txBody>
            <a:bodyPr>
              <a:spAutoFit/>
            </a:bodyPr>
            <a:lstStyle/>
            <a:p>
              <a:pPr>
                <a:spcBef>
                  <a:spcPct val="50000"/>
                </a:spcBef>
              </a:pPr>
              <a:r>
                <a:rPr lang="en-US" altLang="zh-CN" sz="2000">
                  <a:solidFill>
                    <a:srgbClr val="FF0000"/>
                  </a:solidFill>
                  <a:latin typeface="华文仿宋" panose="02010600040101010101" charset="-122"/>
                  <a:ea typeface="华文仿宋" panose="02010600040101010101" charset="-122"/>
                </a:rPr>
                <a:t>0</a:t>
              </a:r>
            </a:p>
          </p:txBody>
        </p:sp>
      </p:grpSp>
      <p:pic>
        <p:nvPicPr>
          <p:cNvPr id="3" name="图片 2"/>
          <p:cNvPicPr>
            <a:picLocks noChangeAspect="1"/>
          </p:cNvPicPr>
          <p:nvPr/>
        </p:nvPicPr>
        <p:blipFill>
          <a:blip r:embed="rId6">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6042025" y="2208530"/>
            <a:ext cx="5514975" cy="2685415"/>
          </a:xfrm>
          <a:prstGeom prst="rect">
            <a:avLst/>
          </a:prstGeom>
        </p:spPr>
      </p:pic>
      <p:sp>
        <p:nvSpPr>
          <p:cNvPr id="229378" name="文本框 229377"/>
          <p:cNvSpPr txBox="1"/>
          <p:nvPr/>
        </p:nvSpPr>
        <p:spPr>
          <a:xfrm>
            <a:off x="379095" y="5146675"/>
            <a:ext cx="6337300" cy="521970"/>
          </a:xfrm>
          <a:prstGeom prst="rect">
            <a:avLst/>
          </a:prstGeom>
          <a:noFill/>
          <a:ln w="9525">
            <a:noFill/>
          </a:ln>
        </p:spPr>
        <p:txBody>
          <a:bodyPr>
            <a:spAutoFit/>
          </a:bodyPr>
          <a:lstStyle/>
          <a:p>
            <a:pPr>
              <a:spcBef>
                <a:spcPct val="50000"/>
              </a:spcBef>
            </a:pPr>
            <a:r>
              <a:rPr lang="zh-CN" altLang="en-US" sz="2800" b="1" dirty="0">
                <a:solidFill>
                  <a:schemeClr val="tx1"/>
                </a:solidFill>
                <a:latin typeface="华文中宋" panose="02010600040101010101" charset="-122"/>
                <a:ea typeface="华文中宋" panose="02010600040101010101" charset="-122"/>
              </a:rPr>
              <a:t>中国</a:t>
            </a:r>
            <a:r>
              <a:rPr lang="zh-CN" altLang="en-US" sz="2800" b="1" dirty="0">
                <a:solidFill>
                  <a:srgbClr val="C00000"/>
                </a:solidFill>
                <a:latin typeface="华文中宋" panose="02010600040101010101" charset="-122"/>
                <a:ea typeface="华文中宋" panose="02010600040101010101" charset="-122"/>
              </a:rPr>
              <a:t>顺差（出超）</a:t>
            </a:r>
            <a:r>
              <a:rPr lang="zh-CN" altLang="en-US" sz="2800" b="1" dirty="0">
                <a:solidFill>
                  <a:schemeClr val="tx1"/>
                </a:solidFill>
                <a:latin typeface="华文中宋" panose="02010600040101010101" charset="-122"/>
                <a:ea typeface="华文中宋" panose="02010600040101010101" charset="-122"/>
              </a:rPr>
              <a:t>英国</a:t>
            </a:r>
            <a:r>
              <a:rPr lang="zh-CN" altLang="en-US" sz="2800" b="1" dirty="0">
                <a:solidFill>
                  <a:srgbClr val="C00000"/>
                </a:solidFill>
                <a:latin typeface="华文中宋" panose="02010600040101010101" charset="-122"/>
                <a:ea typeface="华文中宋" panose="02010600040101010101" charset="-122"/>
              </a:rPr>
              <a:t>逆差（入超）</a:t>
            </a:r>
          </a:p>
        </p:txBody>
      </p:sp>
      <p:sp>
        <p:nvSpPr>
          <p:cNvPr id="229405" name="文本框 229404"/>
          <p:cNvSpPr txBox="1"/>
          <p:nvPr/>
        </p:nvSpPr>
        <p:spPr>
          <a:xfrm>
            <a:off x="379095" y="5657850"/>
            <a:ext cx="8916035" cy="953135"/>
          </a:xfrm>
          <a:prstGeom prst="rect">
            <a:avLst/>
          </a:prstGeom>
          <a:noFill/>
          <a:ln w="9525">
            <a:noFill/>
          </a:ln>
        </p:spPr>
        <p:txBody>
          <a:bodyPr wrap="square">
            <a:spAutoFit/>
          </a:bodyPr>
          <a:lstStyle/>
          <a:p>
            <a:pPr fontAlgn="auto">
              <a:lnSpc>
                <a:spcPct val="100000"/>
              </a:lnSpc>
              <a:spcBef>
                <a:spcPts val="0"/>
              </a:spcBef>
            </a:pPr>
            <a:r>
              <a:rPr lang="zh-CN" altLang="en-US" sz="2800" dirty="0">
                <a:solidFill>
                  <a:srgbClr val="C00000"/>
                </a:solidFill>
                <a:effectLst/>
                <a:latin typeface="华文中宋" panose="02010600040101010101" charset="-122"/>
                <a:ea typeface="华文中宋" panose="02010600040101010101" charset="-122"/>
                <a:cs typeface="华文中宋" panose="02010600040101010101" charset="-122"/>
              </a:rPr>
              <a:t>中国顺差，处于出超地位（出口总值大于进口总值）；</a:t>
            </a:r>
          </a:p>
          <a:p>
            <a:pPr fontAlgn="auto">
              <a:lnSpc>
                <a:spcPct val="100000"/>
              </a:lnSpc>
              <a:spcBef>
                <a:spcPts val="0"/>
              </a:spcBef>
            </a:pPr>
            <a:r>
              <a:rPr lang="zh-CN" altLang="en-US" sz="2800" dirty="0">
                <a:solidFill>
                  <a:srgbClr val="C00000"/>
                </a:solidFill>
                <a:effectLst/>
                <a:latin typeface="华文中宋" panose="02010600040101010101" charset="-122"/>
                <a:ea typeface="华文中宋" panose="02010600040101010101" charset="-122"/>
                <a:cs typeface="华文中宋" panose="02010600040101010101" charset="-122"/>
              </a:rPr>
              <a:t>英国逆差，处于入超地位（出口总值小于进口总值）；</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diamond(in)">
                                      <p:cBhvr>
                                        <p:cTn id="7" dur="2000"/>
                                        <p:tgtEl>
                                          <p:spTgt spid="2293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229378"/>
                                        </p:tgtEl>
                                        <p:attrNameLst>
                                          <p:attrName>style.visibility</p:attrName>
                                        </p:attrNameLst>
                                      </p:cBhvr>
                                      <p:to>
                                        <p:strVal val="visible"/>
                                      </p:to>
                                    </p:set>
                                    <p:anim calcmode="lin" valueType="num">
                                      <p:cBhvr>
                                        <p:cTn id="16" dur="500" fill="hold"/>
                                        <p:tgtEl>
                                          <p:spTgt spid="229378"/>
                                        </p:tgtEl>
                                        <p:attrNameLst>
                                          <p:attrName>ppt_w</p:attrName>
                                        </p:attrNameLst>
                                      </p:cBhvr>
                                      <p:tavLst>
                                        <p:tav tm="0">
                                          <p:val>
                                            <p:fltVal val="0"/>
                                          </p:val>
                                        </p:tav>
                                        <p:tav tm="100000">
                                          <p:val>
                                            <p:strVal val="#ppt_w"/>
                                          </p:val>
                                        </p:tav>
                                      </p:tavLst>
                                    </p:anim>
                                    <p:anim calcmode="lin" valueType="num">
                                      <p:cBhvr>
                                        <p:cTn id="17" dur="500" fill="hold"/>
                                        <p:tgtEl>
                                          <p:spTgt spid="22937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229405">
                                            <p:txEl>
                                              <p:charRg st="0" end="30"/>
                                            </p:txEl>
                                          </p:spTgt>
                                        </p:tgtEl>
                                        <p:attrNameLst>
                                          <p:attrName>style.visibility</p:attrName>
                                        </p:attrNameLst>
                                      </p:cBhvr>
                                      <p:to>
                                        <p:strVal val="visible"/>
                                      </p:to>
                                    </p:set>
                                    <p:anim calcmode="discrete" valueType="clr">
                                      <p:cBhvr override="childStyle">
                                        <p:cTn id="22" dur="80"/>
                                        <p:tgtEl>
                                          <p:spTgt spid="229405">
                                            <p:txEl>
                                              <p:charRg st="0" end="3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29405">
                                            <p:txEl>
                                              <p:charRg st="0" end="30"/>
                                            </p:txEl>
                                          </p:spTgt>
                                        </p:tgtEl>
                                        <p:attrNameLst>
                                          <p:attrName>fillcolor</p:attrName>
                                        </p:attrNameLst>
                                      </p:cBhvr>
                                      <p:tavLst>
                                        <p:tav tm="0">
                                          <p:val>
                                            <p:clrVal>
                                              <a:schemeClr val="accent2"/>
                                            </p:clrVal>
                                          </p:val>
                                        </p:tav>
                                        <p:tav tm="50000">
                                          <p:val>
                                            <p:clrVal>
                                              <a:schemeClr val="hlink"/>
                                            </p:clrVal>
                                          </p:val>
                                        </p:tav>
                                      </p:tavLst>
                                    </p:anim>
                                    <p:set>
                                      <p:cBhvr>
                                        <p:cTn id="24" dur="80"/>
                                        <p:tgtEl>
                                          <p:spTgt spid="229405">
                                            <p:txEl>
                                              <p:charRg st="0" end="30"/>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229405">
                                            <p:txEl>
                                              <p:charRg st="30" end="50"/>
                                            </p:txEl>
                                          </p:spTgt>
                                        </p:tgtEl>
                                        <p:attrNameLst>
                                          <p:attrName>style.visibility</p:attrName>
                                        </p:attrNameLst>
                                      </p:cBhvr>
                                      <p:to>
                                        <p:strVal val="visible"/>
                                      </p:to>
                                    </p:set>
                                    <p:anim calcmode="discrete" valueType="clr">
                                      <p:cBhvr override="childStyle">
                                        <p:cTn id="29" dur="80"/>
                                        <p:tgtEl>
                                          <p:spTgt spid="229405">
                                            <p:txEl>
                                              <p:charRg st="30" end="5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29405">
                                            <p:txEl>
                                              <p:charRg st="30" end="50"/>
                                            </p:txEl>
                                          </p:spTgt>
                                        </p:tgtEl>
                                        <p:attrNameLst>
                                          <p:attrName>fillcolor</p:attrName>
                                        </p:attrNameLst>
                                      </p:cBhvr>
                                      <p:tavLst>
                                        <p:tav tm="0">
                                          <p:val>
                                            <p:clrVal>
                                              <a:schemeClr val="accent2"/>
                                            </p:clrVal>
                                          </p:val>
                                        </p:tav>
                                        <p:tav tm="50000">
                                          <p:val>
                                            <p:clrVal>
                                              <a:schemeClr val="hlink"/>
                                            </p:clrVal>
                                          </p:val>
                                        </p:tav>
                                      </p:tavLst>
                                    </p:anim>
                                    <p:set>
                                      <p:cBhvr>
                                        <p:cTn id="31" dur="80"/>
                                        <p:tgtEl>
                                          <p:spTgt spid="229405">
                                            <p:txEl>
                                              <p:charRg st="30" end="5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229404" name="文本框 229403"/>
          <p:cNvSpPr txBox="1"/>
          <p:nvPr/>
        </p:nvSpPr>
        <p:spPr>
          <a:xfrm>
            <a:off x="379095" y="1481455"/>
            <a:ext cx="7360285" cy="521970"/>
          </a:xfrm>
          <a:prstGeom prst="rect">
            <a:avLst/>
          </a:prstGeom>
          <a:solidFill>
            <a:srgbClr val="595959"/>
          </a:solidFill>
          <a:ln w="9525">
            <a:noFill/>
          </a:ln>
          <a:effectLst>
            <a:outerShdw blurRad="50800" dist="38100" dir="2700000" algn="tl" rotWithShape="0">
              <a:prstClr val="black">
                <a:alpha val="40000"/>
              </a:prstClr>
            </a:outerShdw>
          </a:effectLst>
        </p:spPr>
        <p:txBody>
          <a:bodyPr wrap="square">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英国是如何改变这种状况，扭转贸易逆差的？</a:t>
            </a:r>
          </a:p>
        </p:txBody>
      </p:sp>
      <p:pic>
        <p:nvPicPr>
          <p:cNvPr id="3" name="内容占位符 3"/>
          <p:cNvPicPr>
            <a:picLocks noGrp="1"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379095" y="2129790"/>
            <a:ext cx="3665220" cy="2678430"/>
          </a:xfrm>
          <a:prstGeom prst="rect">
            <a:avLst/>
          </a:prstGeom>
          <a:solidFill>
            <a:srgbClr val="F0F0F0"/>
          </a:solidFill>
          <a:effectLst>
            <a:outerShdw blurRad="50800" dist="38100" dir="2700000" algn="tl" rotWithShape="0">
              <a:prstClr val="black">
                <a:alpha val="40000"/>
              </a:prstClr>
            </a:outerShdw>
          </a:effectLst>
        </p:spPr>
      </p:pic>
      <p:graphicFrame>
        <p:nvGraphicFramePr>
          <p:cNvPr id="5" name="表格 4"/>
          <p:cNvGraphicFramePr>
            <a:graphicFrameLocks noGrp="1"/>
          </p:cNvGraphicFramePr>
          <p:nvPr>
            <p:custDataLst>
              <p:tags r:id="rId5"/>
            </p:custDataLst>
          </p:nvPr>
        </p:nvGraphicFramePr>
        <p:xfrm>
          <a:off x="4142105" y="2129790"/>
          <a:ext cx="7661275" cy="2679065"/>
        </p:xfrm>
        <a:graphic>
          <a:graphicData uri="http://schemas.openxmlformats.org/drawingml/2006/table">
            <a:tbl>
              <a:tblPr>
                <a:tableStyleId>{5C22544A-7EE6-4342-B048-85BDC9FD1C3A}</a:tableStyleId>
              </a:tblPr>
              <a:tblGrid>
                <a:gridCol w="1008380"/>
                <a:gridCol w="932815"/>
                <a:gridCol w="1019810"/>
                <a:gridCol w="776605"/>
                <a:gridCol w="1767205"/>
                <a:gridCol w="2156460"/>
              </a:tblGrid>
              <a:tr h="422275">
                <a:tc gridSpan="6">
                  <a:txBody>
                    <a:bodyPr/>
                    <a:lstStyle/>
                    <a:p>
                      <a:pPr indent="266700" algn="ctr">
                        <a:lnSpc>
                          <a:spcPct val="90000"/>
                        </a:lnSpc>
                        <a:spcAft>
                          <a:spcPct val="0"/>
                        </a:spcAft>
                      </a:pPr>
                      <a:r>
                        <a:rPr lang="zh-CN" sz="2400" b="0" kern="100">
                          <a:solidFill>
                            <a:schemeClr val="tx1"/>
                          </a:solidFill>
                          <a:effectLst/>
                          <a:latin typeface="华文中宋" panose="02010600040101010101" charset="-122"/>
                          <a:ea typeface="华文中宋" panose="02010600040101010101" charset="-122"/>
                        </a:rPr>
                        <a:t>鸦片在中英贸易中的比重</a:t>
                      </a:r>
                      <a:endParaRPr lang="zh-CN" sz="2400" b="0"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xBody>
                    <a:bodyPr/>
                    <a:lstStyle/>
                    <a:p>
                      <a:endParaRPr lang="zh-CN"/>
                    </a:p>
                  </a:txBody>
                  <a:tcPr>
                    <a:lnT w="12700">
                      <a:solidFill>
                        <a:schemeClr val="tx1"/>
                      </a:solidFill>
                      <a:prstDash val="solid"/>
                    </a:lnT>
                    <a:lnB w="12700">
                      <a:solidFill>
                        <a:schemeClr val="tx1"/>
                      </a:solidFill>
                      <a:prstDash val="solid"/>
                    </a:lnB>
                  </a:tcPr>
                </a:tc>
                <a:tc hMerge="1">
                  <a:txBody>
                    <a:bodyPr/>
                    <a:lstStyle/>
                    <a:p>
                      <a:endParaRPr lang="zh-CN"/>
                    </a:p>
                  </a:txBody>
                  <a:tcPr>
                    <a:lnT w="12700">
                      <a:solidFill>
                        <a:schemeClr val="tx1"/>
                      </a:solidFill>
                      <a:prstDash val="solid"/>
                    </a:lnT>
                    <a:lnB w="12700">
                      <a:solidFill>
                        <a:schemeClr val="tx1"/>
                      </a:solidFill>
                      <a:prstDash val="solid"/>
                    </a:lnB>
                  </a:tcPr>
                </a:tc>
                <a:tc hMerge="1">
                  <a:txBody>
                    <a:bodyPr/>
                    <a:lstStyle/>
                    <a:p>
                      <a:endParaRPr lang="zh-CN"/>
                    </a:p>
                  </a:txBody>
                  <a:tcPr>
                    <a:lnT w="12700">
                      <a:solidFill>
                        <a:schemeClr val="tx1"/>
                      </a:solidFill>
                      <a:prstDash val="solid"/>
                    </a:lnT>
                    <a:lnB w="12700">
                      <a:solidFill>
                        <a:schemeClr val="tx1"/>
                      </a:solidFill>
                      <a:prstDash val="solid"/>
                    </a:lnB>
                  </a:tcPr>
                </a:tc>
                <a:tc hMerge="1">
                  <a:txBody>
                    <a:bodyPr/>
                    <a:lstStyle/>
                    <a:p>
                      <a:endParaRPr lang="zh-CN"/>
                    </a:p>
                  </a:txBody>
                  <a:tcPr>
                    <a:lnT w="12700">
                      <a:solidFill>
                        <a:schemeClr val="tx1"/>
                      </a:solidFill>
                      <a:prstDash val="solid"/>
                    </a:lnT>
                    <a:lnB w="12700">
                      <a:solidFill>
                        <a:schemeClr val="tx1"/>
                      </a:solidFill>
                      <a:prstDash val="solid"/>
                    </a:lnB>
                  </a:tcPr>
                </a:tc>
                <a:tc hMerge="1">
                  <a:txBody>
                    <a:bodyPr/>
                    <a:lstStyle/>
                    <a:p>
                      <a:endParaRPr lang="zh-CN"/>
                    </a:p>
                  </a:txBody>
                  <a:tcPr>
                    <a:lnR w="12700">
                      <a:solidFill>
                        <a:schemeClr val="tx1"/>
                      </a:solidFill>
                      <a:prstDash val="solid"/>
                    </a:lnR>
                    <a:lnT w="12700">
                      <a:solidFill>
                        <a:schemeClr val="tx1"/>
                      </a:solidFill>
                      <a:prstDash val="solid"/>
                    </a:lnT>
                    <a:lnB w="12700">
                      <a:solidFill>
                        <a:schemeClr val="tx1"/>
                      </a:solidFill>
                      <a:prstDash val="solid"/>
                    </a:lnB>
                  </a:tcPr>
                </a:tc>
              </a:tr>
              <a:tr h="421640">
                <a:tc rowSpan="2">
                  <a:txBody>
                    <a:bodyPr/>
                    <a:lstStyle/>
                    <a:p>
                      <a:pPr indent="0" algn="l" fontAlgn="auto">
                        <a:lnSpc>
                          <a:spcPct val="90000"/>
                        </a:lnSpc>
                        <a:spcAft>
                          <a:spcPct val="0"/>
                        </a:spcAft>
                      </a:pPr>
                      <a:r>
                        <a:rPr lang="zh-CN" sz="2400" b="0" kern="100">
                          <a:effectLst/>
                          <a:latin typeface="华文中宋" panose="02010600040101010101" charset="-122"/>
                          <a:ea typeface="华文中宋" panose="02010600040101010101" charset="-122"/>
                        </a:rPr>
                        <a:t>年份</a:t>
                      </a:r>
                      <a:endParaRPr lang="zh-CN" sz="2400" b="0" kern="100">
                        <a:effectLst/>
                        <a:latin typeface="华文中宋" panose="02010600040101010101" charset="-122"/>
                        <a:ea typeface="华文中宋" panose="02010600040101010101" charset="-122"/>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gridSpan="3">
                  <a:txBody>
                    <a:bodyPr/>
                    <a:lstStyle/>
                    <a:p>
                      <a:pPr algn="ctr">
                        <a:lnSpc>
                          <a:spcPct val="90000"/>
                        </a:lnSpc>
                        <a:spcAft>
                          <a:spcPct val="0"/>
                        </a:spcAft>
                      </a:pPr>
                      <a:r>
                        <a:rPr lang="zh-CN" sz="2400" b="0" kern="100">
                          <a:effectLst/>
                          <a:latin typeface="华文中宋" panose="02010600040101010101" charset="-122"/>
                          <a:ea typeface="华文中宋" panose="02010600040101010101" charset="-122"/>
                        </a:rPr>
                        <a:t>英国输华</a:t>
                      </a:r>
                      <a:endParaRPr lang="zh-CN" sz="2400" b="0" kern="100">
                        <a:effectLst/>
                        <a:latin typeface="华文中宋" panose="02010600040101010101" charset="-122"/>
                        <a:ea typeface="华文中宋" panose="02010600040101010101" charset="-122"/>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xBody>
                    <a:bodyPr/>
                    <a:lstStyle/>
                    <a:p>
                      <a:endParaRPr lang="zh-CN"/>
                    </a:p>
                  </a:txBody>
                  <a:tcPr>
                    <a:lnT w="12700">
                      <a:solidFill>
                        <a:schemeClr val="tx1"/>
                      </a:solidFill>
                      <a:prstDash val="solid"/>
                    </a:lnT>
                    <a:lnB w="12700">
                      <a:solidFill>
                        <a:schemeClr val="tx1"/>
                      </a:solidFill>
                      <a:prstDash val="solid"/>
                    </a:lnB>
                  </a:tcPr>
                </a:tc>
                <a:tc hMerge="1">
                  <a:txBody>
                    <a:bodyPr/>
                    <a:lstStyle/>
                    <a:p>
                      <a:endParaRPr lang="zh-CN"/>
                    </a:p>
                  </a:txBody>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lnSpc>
                          <a:spcPct val="90000"/>
                        </a:lnSpc>
                        <a:spcAft>
                          <a:spcPct val="0"/>
                        </a:spcAft>
                      </a:pPr>
                      <a:r>
                        <a:rPr lang="zh-CN" sz="2400" b="0" kern="100">
                          <a:effectLst/>
                          <a:latin typeface="华文中宋" panose="02010600040101010101" charset="-122"/>
                          <a:ea typeface="华文中宋" panose="02010600040101010101" charset="-122"/>
                        </a:rPr>
                        <a:t>中国输英</a:t>
                      </a:r>
                      <a:endParaRPr lang="zh-CN" sz="2400" b="0" kern="100">
                        <a:effectLst/>
                        <a:latin typeface="华文中宋" panose="02010600040101010101" charset="-122"/>
                        <a:ea typeface="华文中宋" panose="02010600040101010101" charset="-122"/>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indent="266700" algn="ctr">
                        <a:lnSpc>
                          <a:spcPct val="90000"/>
                        </a:lnSpc>
                        <a:spcAft>
                          <a:spcPct val="0"/>
                        </a:spcAft>
                      </a:pPr>
                      <a:r>
                        <a:rPr lang="zh-CN" sz="2400" b="0" kern="100">
                          <a:effectLst/>
                          <a:latin typeface="华文中宋" panose="02010600040101010101" charset="-122"/>
                          <a:ea typeface="华文中宋" panose="02010600040101010101" charset="-122"/>
                        </a:rPr>
                        <a:t>中对英贸易</a:t>
                      </a:r>
                      <a:endParaRPr lang="zh-CN" sz="2400" b="0" kern="100">
                        <a:effectLst/>
                        <a:latin typeface="华文中宋" panose="02010600040101010101" charset="-122"/>
                        <a:ea typeface="华文中宋" panose="02010600040101010101" charset="-122"/>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752475">
                <a:tc vMerge="1">
                  <a:txBody>
                    <a:bodyPr/>
                    <a:lstStyle/>
                    <a:p>
                      <a:endParaRPr lang="zh-CN"/>
                    </a:p>
                  </a:txBody>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lnSpc>
                          <a:spcPct val="90000"/>
                        </a:lnSpc>
                        <a:spcAft>
                          <a:spcPct val="0"/>
                        </a:spcAft>
                      </a:pPr>
                      <a:r>
                        <a:rPr lang="zh-CN" sz="2400" b="0" kern="100">
                          <a:effectLst/>
                          <a:latin typeface="华文中宋" panose="02010600040101010101" charset="-122"/>
                          <a:ea typeface="华文中宋" panose="02010600040101010101" charset="-122"/>
                        </a:rPr>
                        <a:t>正当贸易</a:t>
                      </a:r>
                      <a:endParaRPr lang="zh-CN" sz="2400" b="0" kern="100">
                        <a:effectLst/>
                        <a:latin typeface="华文中宋" panose="02010600040101010101" charset="-122"/>
                        <a:ea typeface="华文中宋" panose="02010600040101010101" charset="-122"/>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spcAft>
                          <a:spcPct val="0"/>
                        </a:spcAft>
                      </a:pPr>
                      <a:r>
                        <a:rPr lang="zh-CN" sz="2400" b="0" kern="100">
                          <a:solidFill>
                            <a:srgbClr val="FF0000"/>
                          </a:solidFill>
                          <a:effectLst/>
                          <a:latin typeface="华文中宋" panose="02010600040101010101" charset="-122"/>
                          <a:ea typeface="华文中宋" panose="02010600040101010101" charset="-122"/>
                        </a:rPr>
                        <a:t>鸦片贸易</a:t>
                      </a:r>
                      <a:endParaRPr lang="zh-CN" sz="2400" b="0" kern="100">
                        <a:solidFill>
                          <a:srgbClr val="FF0000"/>
                        </a:solidFill>
                        <a:effectLst/>
                        <a:latin typeface="华文中宋" panose="02010600040101010101" charset="-122"/>
                        <a:ea typeface="华文中宋" panose="02010600040101010101" charset="-122"/>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spcAft>
                          <a:spcPct val="0"/>
                        </a:spcAft>
                      </a:pPr>
                      <a:r>
                        <a:rPr lang="zh-CN" sz="2400" b="0" kern="100">
                          <a:effectLst/>
                          <a:latin typeface="华文中宋" panose="02010600040101010101" charset="-122"/>
                          <a:ea typeface="华文中宋" panose="02010600040101010101" charset="-122"/>
                        </a:rPr>
                        <a:t>总值</a:t>
                      </a:r>
                      <a:endParaRPr lang="zh-CN" sz="2400" b="0" kern="100">
                        <a:effectLst/>
                        <a:latin typeface="华文中宋" panose="02010600040101010101" charset="-122"/>
                        <a:ea typeface="华文中宋" panose="02010600040101010101" charset="-122"/>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marL="0" indent="84455" algn="l" defTabSz="914400" rtl="0" eaLnBrk="1" latinLnBrk="0" hangingPunct="1">
                        <a:lnSpc>
                          <a:spcPct val="90000"/>
                        </a:lnSpc>
                        <a:spcAft>
                          <a:spcPct val="0"/>
                        </a:spcAft>
                      </a:pPr>
                      <a:r>
                        <a:rPr lang="zh-CN" altLang="en-US" sz="2400" b="0" kern="100" smtClean="0">
                          <a:solidFill>
                            <a:schemeClr val="dk1"/>
                          </a:solidFill>
                          <a:effectLst/>
                          <a:latin typeface="华文中宋" panose="02010600040101010101" charset="-122"/>
                          <a:ea typeface="华文中宋" panose="02010600040101010101" charset="-122"/>
                          <a:cs typeface="华文中宋" panose="02010600040101010101" charset="-122"/>
                        </a:rPr>
                        <a:t> 贸易总额</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spcAft>
                          <a:spcPct val="0"/>
                        </a:spcAft>
                      </a:pPr>
                      <a:r>
                        <a:rPr lang="zh-CN" sz="2400" b="0" kern="100">
                          <a:effectLst/>
                          <a:latin typeface="华文中宋" panose="02010600040101010101" charset="-122"/>
                          <a:ea typeface="华文中宋" panose="02010600040101010101" charset="-122"/>
                          <a:cs typeface="华文中宋" panose="02010600040101010101" charset="-122"/>
                        </a:rPr>
                        <a:t>出</a:t>
                      </a:r>
                      <a:r>
                        <a:rPr lang="en-US" sz="2400" b="0" kern="100">
                          <a:effectLst/>
                          <a:latin typeface="华文中宋" panose="02010600040101010101" charset="-122"/>
                          <a:ea typeface="华文中宋" panose="02010600040101010101" charset="-122"/>
                          <a:cs typeface="华文中宋" panose="02010600040101010101" charset="-122"/>
                        </a:rPr>
                        <a:t>(+)</a:t>
                      </a:r>
                      <a:r>
                        <a:rPr lang="zh-CN" sz="2400" b="0" kern="100">
                          <a:effectLst/>
                          <a:latin typeface="华文中宋" panose="02010600040101010101" charset="-122"/>
                          <a:ea typeface="华文中宋" panose="02010600040101010101" charset="-122"/>
                          <a:cs typeface="华文中宋" panose="02010600040101010101" charset="-122"/>
                        </a:rPr>
                        <a:t>入</a:t>
                      </a:r>
                      <a:r>
                        <a:rPr lang="en-US" sz="2400" b="0" kern="100">
                          <a:effectLst/>
                          <a:latin typeface="华文中宋" panose="02010600040101010101" charset="-122"/>
                          <a:ea typeface="华文中宋" panose="02010600040101010101" charset="-122"/>
                          <a:cs typeface="华文中宋" panose="02010600040101010101" charset="-122"/>
                        </a:rPr>
                        <a:t>(-)</a:t>
                      </a:r>
                      <a:r>
                        <a:rPr lang="zh-CN" sz="2400" b="0" kern="100">
                          <a:effectLst/>
                          <a:latin typeface="华文中宋" panose="02010600040101010101" charset="-122"/>
                          <a:ea typeface="华文中宋" panose="02010600040101010101" charset="-122"/>
                          <a:cs typeface="华文中宋" panose="02010600040101010101" charset="-122"/>
                        </a:rPr>
                        <a:t>超</a:t>
                      </a:r>
                    </a:p>
                    <a:p>
                      <a:pPr algn="ctr">
                        <a:lnSpc>
                          <a:spcPct val="90000"/>
                        </a:lnSpc>
                        <a:spcAft>
                          <a:spcPct val="0"/>
                        </a:spcAft>
                      </a:pPr>
                      <a:r>
                        <a:rPr lang="zh-CN" sz="2400" b="0" kern="100">
                          <a:effectLst/>
                          <a:latin typeface="华文中宋" panose="02010600040101010101" charset="-122"/>
                          <a:ea typeface="华文中宋" panose="02010600040101010101" charset="-122"/>
                          <a:cs typeface="华文中宋" panose="02010600040101010101" charset="-122"/>
                        </a:rPr>
                        <a:t>情况</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1082675">
                <a:tc>
                  <a:txBody>
                    <a:bodyPr/>
                    <a:lstStyle/>
                    <a:p>
                      <a:pPr algn="ctr">
                        <a:lnSpc>
                          <a:spcPct val="90000"/>
                        </a:lnSpc>
                        <a:spcAft>
                          <a:spcPct val="0"/>
                        </a:spcAft>
                      </a:pPr>
                      <a:r>
                        <a:rPr lang="en-US" sz="2400" b="0" kern="100">
                          <a:effectLst/>
                          <a:latin typeface="华文中宋" panose="02010600040101010101" charset="-122"/>
                          <a:ea typeface="华文中宋" panose="02010600040101010101" charset="-122"/>
                          <a:cs typeface="Times New Roman" panose="02020603050405020304" pitchFamily="18" charset="0"/>
                        </a:rPr>
                        <a:t>1837-1838</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spcAft>
                          <a:spcPct val="0"/>
                        </a:spcAft>
                      </a:pPr>
                      <a:r>
                        <a:rPr lang="en-US" sz="2400" b="0" kern="100">
                          <a:effectLst/>
                          <a:latin typeface="华文中宋" panose="02010600040101010101" charset="-122"/>
                          <a:ea typeface="华文中宋" panose="02010600040101010101" charset="-122"/>
                          <a:cs typeface="华文中宋" panose="02010600040101010101" charset="-122"/>
                        </a:rPr>
                        <a:t>220</a:t>
                      </a:r>
                      <a:r>
                        <a:rPr lang="zh-CN" sz="2400" b="0" kern="100">
                          <a:effectLst/>
                          <a:latin typeface="华文中宋" panose="02010600040101010101" charset="-122"/>
                          <a:ea typeface="华文中宋" panose="02010600040101010101" charset="-122"/>
                          <a:cs typeface="华文中宋" panose="02010600040101010101" charset="-122"/>
                        </a:rPr>
                        <a:t>万</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spcAft>
                          <a:spcPct val="0"/>
                        </a:spcAft>
                      </a:pPr>
                      <a:r>
                        <a:rPr lang="en-US" sz="2400" b="0" kern="100">
                          <a:solidFill>
                            <a:srgbClr val="FF0000"/>
                          </a:solidFill>
                          <a:effectLst/>
                          <a:latin typeface="华文中宋" panose="02010600040101010101" charset="-122"/>
                          <a:ea typeface="华文中宋" panose="02010600040101010101" charset="-122"/>
                          <a:cs typeface="华文中宋" panose="02010600040101010101" charset="-122"/>
                        </a:rPr>
                        <a:t>340</a:t>
                      </a:r>
                      <a:r>
                        <a:rPr lang="zh-CN" sz="2400" b="0" kern="100">
                          <a:solidFill>
                            <a:srgbClr val="FF0000"/>
                          </a:solidFill>
                          <a:effectLst/>
                          <a:latin typeface="华文中宋" panose="02010600040101010101" charset="-122"/>
                          <a:ea typeface="华文中宋" panose="02010600040101010101" charset="-122"/>
                          <a:cs typeface="华文中宋" panose="02010600040101010101" charset="-122"/>
                        </a:rPr>
                        <a:t>万</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spcAft>
                          <a:spcPct val="0"/>
                        </a:spcAft>
                      </a:pPr>
                      <a:r>
                        <a:rPr lang="en-US" sz="2400" b="0" kern="100">
                          <a:effectLst/>
                          <a:latin typeface="华文中宋" panose="02010600040101010101" charset="-122"/>
                          <a:ea typeface="华文中宋" panose="02010600040101010101" charset="-122"/>
                          <a:cs typeface="华文中宋" panose="02010600040101010101" charset="-122"/>
                        </a:rPr>
                        <a:t>560</a:t>
                      </a:r>
                      <a:r>
                        <a:rPr lang="zh-CN" sz="2400" b="0" kern="100">
                          <a:effectLst/>
                          <a:latin typeface="华文中宋" panose="02010600040101010101" charset="-122"/>
                          <a:ea typeface="华文中宋" panose="02010600040101010101" charset="-122"/>
                          <a:cs typeface="华文中宋" panose="02010600040101010101" charset="-122"/>
                        </a:rPr>
                        <a:t>万</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spcAft>
                          <a:spcPct val="0"/>
                        </a:spcAft>
                      </a:pPr>
                      <a:r>
                        <a:rPr lang="en-US" sz="2400" b="0" kern="100">
                          <a:effectLst/>
                          <a:latin typeface="华文中宋" panose="02010600040101010101" charset="-122"/>
                          <a:ea typeface="华文中宋" panose="02010600040101010101" charset="-122"/>
                          <a:cs typeface="华文中宋" panose="02010600040101010101" charset="-122"/>
                        </a:rPr>
                        <a:t>310</a:t>
                      </a:r>
                      <a:r>
                        <a:rPr lang="zh-CN" sz="2400" b="0" kern="100">
                          <a:effectLst/>
                          <a:latin typeface="华文中宋" panose="02010600040101010101" charset="-122"/>
                          <a:ea typeface="华文中宋" panose="02010600040101010101" charset="-122"/>
                          <a:cs typeface="华文中宋" panose="02010600040101010101" charset="-122"/>
                        </a:rPr>
                        <a:t>万</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spcAft>
                          <a:spcPct val="0"/>
                        </a:spcAft>
                      </a:pPr>
                      <a:r>
                        <a:rPr lang="zh-CN" sz="2400" b="0" kern="100">
                          <a:solidFill>
                            <a:srgbClr val="FF0000"/>
                          </a:solidFill>
                          <a:effectLst/>
                          <a:latin typeface="华文中宋" panose="02010600040101010101" charset="-122"/>
                          <a:ea typeface="华文中宋" panose="02010600040101010101" charset="-122"/>
                          <a:cs typeface="华文中宋" panose="02010600040101010101" charset="-122"/>
                        </a:rPr>
                        <a:t>（</a:t>
                      </a:r>
                      <a:r>
                        <a:rPr lang="en-US" sz="2400" b="0" kern="100">
                          <a:solidFill>
                            <a:srgbClr val="FF0000"/>
                          </a:solidFill>
                          <a:effectLst/>
                          <a:latin typeface="华文中宋" panose="02010600040101010101" charset="-122"/>
                          <a:ea typeface="华文中宋" panose="02010600040101010101" charset="-122"/>
                          <a:cs typeface="华文中宋" panose="02010600040101010101" charset="-122"/>
                        </a:rPr>
                        <a:t>-</a:t>
                      </a:r>
                      <a:r>
                        <a:rPr lang="zh-CN" sz="2400" b="0" kern="100">
                          <a:solidFill>
                            <a:srgbClr val="FF0000"/>
                          </a:solidFill>
                          <a:effectLst/>
                          <a:latin typeface="华文中宋" panose="02010600040101010101" charset="-122"/>
                          <a:ea typeface="华文中宋" panose="02010600040101010101" charset="-122"/>
                          <a:cs typeface="华文中宋" panose="02010600040101010101" charset="-122"/>
                        </a:rPr>
                        <a:t>）</a:t>
                      </a:r>
                      <a:r>
                        <a:rPr lang="en-US" sz="2400" b="0" kern="100">
                          <a:solidFill>
                            <a:srgbClr val="FF0000"/>
                          </a:solidFill>
                          <a:effectLst/>
                          <a:latin typeface="华文中宋" panose="02010600040101010101" charset="-122"/>
                          <a:ea typeface="华文中宋" panose="02010600040101010101" charset="-122"/>
                          <a:cs typeface="华文中宋" panose="02010600040101010101" charset="-122"/>
                        </a:rPr>
                        <a:t>250</a:t>
                      </a:r>
                      <a:r>
                        <a:rPr lang="zh-CN" sz="2400" b="0" kern="100">
                          <a:solidFill>
                            <a:srgbClr val="FF0000"/>
                          </a:solidFill>
                          <a:effectLst/>
                          <a:latin typeface="华文中宋" panose="02010600040101010101" charset="-122"/>
                          <a:ea typeface="华文中宋" panose="02010600040101010101" charset="-122"/>
                          <a:cs typeface="华文中宋" panose="02010600040101010101" charset="-122"/>
                        </a:rPr>
                        <a:t>万</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bl>
          </a:graphicData>
        </a:graphic>
      </p:graphicFrame>
      <p:pic>
        <p:nvPicPr>
          <p:cNvPr id="8" name="https://photo-static-api.fotomore.com/creative/vcg/veer/400/new/VCG41N162446363.jpg?uid=386&amp;timestamp=1719214296&amp;sign=ebda448f5e512b6414fcdb7bf4a4263c" descr="明亮的罂粟花"/>
          <p:cNvPicPr>
            <a:picLocks noChangeAspect="1"/>
          </p:cNvPicPr>
          <p:nvPr/>
        </p:nvPicPr>
        <p:blipFill>
          <a:blip r:embed="rId8">
            <a:clrChange>
              <a:clrFrom>
                <a:srgbClr val="FFFFFF">
                  <a:alpha val="100000"/>
                </a:srgbClr>
              </a:clrFrom>
              <a:clrTo>
                <a:srgbClr val="FFFFFF">
                  <a:alpha val="100000"/>
                  <a:alpha val="0"/>
                </a:srgbClr>
              </a:clrTo>
            </a:clrChange>
          </a:blip>
          <a:srcRect t="34630"/>
          <a:stretch>
            <a:fillRect/>
          </a:stretch>
        </p:blipFill>
        <p:spPr>
          <a:xfrm>
            <a:off x="8997950" y="339090"/>
            <a:ext cx="2805430" cy="1755140"/>
          </a:xfrm>
          <a:prstGeom prst="rect">
            <a:avLst/>
          </a:prstGeom>
        </p:spPr>
      </p:pic>
      <p:sp>
        <p:nvSpPr>
          <p:cNvPr id="21" name="文本框 20"/>
          <p:cNvSpPr txBox="1"/>
          <p:nvPr/>
        </p:nvSpPr>
        <p:spPr>
          <a:xfrm>
            <a:off x="379095" y="4935220"/>
            <a:ext cx="8618855" cy="521970"/>
          </a:xfrm>
          <a:prstGeom prst="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思考：结合教材和所学知识，分析鸦片对中国的危害？</a:t>
            </a:r>
          </a:p>
        </p:txBody>
      </p:sp>
      <p:pic>
        <p:nvPicPr>
          <p:cNvPr id="103" name="图片 102"/>
          <p:cNvPicPr/>
          <p:nvPr/>
        </p:nvPicPr>
        <p:blipFill>
          <a:blip r:embed="rId9"/>
          <a:stretch>
            <a:fillRect/>
          </a:stretch>
        </p:blipFill>
        <p:spPr>
          <a:xfrm>
            <a:off x="8628380" y="4318635"/>
            <a:ext cx="3944620" cy="2298700"/>
          </a:xfrm>
          <a:prstGeom prst="rect">
            <a:avLst/>
          </a:prstGeom>
          <a:noFill/>
          <a:ln w="9525">
            <a:noFill/>
          </a:ln>
        </p:spPr>
      </p:pic>
      <p:sp>
        <p:nvSpPr>
          <p:cNvPr id="9" name="文本框 8"/>
          <p:cNvSpPr txBox="1"/>
          <p:nvPr/>
        </p:nvSpPr>
        <p:spPr>
          <a:xfrm>
            <a:off x="257810" y="5456555"/>
            <a:ext cx="9479915" cy="953135"/>
          </a:xfrm>
          <a:prstGeom prst="rect">
            <a:avLst/>
          </a:prstGeom>
          <a:noFill/>
        </p:spPr>
        <p:txBody>
          <a:bodyPr wrap="square" rtlCol="0" anchor="t">
            <a:spAutoFit/>
          </a:bodyPr>
          <a:lstStyle/>
          <a:p>
            <a:r>
              <a:rPr lang="zh-CN" altLang="en-US" sz="2800">
                <a:ln>
                  <a:noFill/>
                </a:ln>
                <a:effectLst/>
                <a:latin typeface="华文中宋" panose="02010600040101010101" charset="-122"/>
                <a:ea typeface="华文中宋" panose="02010600040101010101" charset="-122"/>
                <a:cs typeface="华文中宋" panose="02010600040101010101" charset="-122"/>
                <a:sym typeface="+mn-ea"/>
              </a:rPr>
              <a:t>①中国白银大量外流，引起财政危机；②加剧政治腐败；</a:t>
            </a:r>
          </a:p>
          <a:p>
            <a:r>
              <a:rPr lang="zh-CN" altLang="en-US" sz="2800">
                <a:ln>
                  <a:noFill/>
                </a:ln>
                <a:effectLst/>
                <a:latin typeface="华文中宋" panose="02010600040101010101" charset="-122"/>
                <a:ea typeface="华文中宋" panose="02010600040101010101" charset="-122"/>
                <a:cs typeface="华文中宋" panose="02010600040101010101" charset="-122"/>
                <a:sym typeface="+mn-ea"/>
              </a:rPr>
              <a:t>③加重人民负担；④危害国人的健康；⑤削弱军队战斗力。</a:t>
            </a:r>
          </a:p>
        </p:txBody>
      </p:sp>
      <p:pic>
        <p:nvPicPr>
          <p:cNvPr id="240642" name="图片 240641" descr="鸦片"/>
          <p:cNvPicPr>
            <a:picLocks noChangeAspect="1"/>
          </p:cNvPicPr>
          <p:nvPr/>
        </p:nvPicPr>
        <p:blipFill>
          <a:blip r:embed="rId10"/>
          <a:stretch>
            <a:fillRect/>
          </a:stretch>
        </p:blipFill>
        <p:spPr>
          <a:xfrm>
            <a:off x="7740015" y="378460"/>
            <a:ext cx="1160145" cy="909955"/>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06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96570" y="4848225"/>
            <a:ext cx="11276965" cy="1713865"/>
          </a:xfrm>
          <a:prstGeom prst="rect">
            <a:avLst/>
          </a:prstGeom>
          <a:solidFill>
            <a:srgbClr val="F0F0F0"/>
          </a:solidFill>
        </p:spPr>
        <p:txBody>
          <a:bodyPr wrap="square" rtlCol="0" anchor="t">
            <a:noAutofit/>
          </a:bodyPr>
          <a:lstStyle/>
          <a:p>
            <a:r>
              <a:rPr lang="zh-CN" altLang="en-US" sz="2800" dirty="0">
                <a:latin typeface="楷体" panose="02010609060101010101" charset="-122"/>
                <a:ea typeface="楷体" panose="02010609060101010101" charset="-122"/>
                <a:cs typeface="楷体" panose="02010609060101010101" charset="-122"/>
                <a:sym typeface="+mn-ea"/>
              </a:rPr>
              <a:t>材料：中国禁烟运动  “给了我们一个战争的</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机会</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可以使我们终于乘战胜之余威，</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提出我们自己的条件，强迫中国接受</a:t>
            </a:r>
            <a:r>
              <a:rPr lang="zh-CN" altLang="en-US" sz="2800" dirty="0">
                <a:latin typeface="楷体" panose="02010609060101010101" charset="-122"/>
                <a:ea typeface="楷体" panose="02010609060101010101" charset="-122"/>
                <a:cs typeface="楷体" panose="02010609060101010101" charset="-122"/>
                <a:sym typeface="+mn-ea"/>
              </a:rPr>
              <a:t>。这种机会也许不会再来，是不可能轻易放过的。”        </a:t>
            </a:r>
            <a:endParaRPr lang="zh-CN" altLang="en-US" sz="2800" dirty="0">
              <a:solidFill>
                <a:schemeClr val="tx1"/>
              </a:solidFill>
              <a:latin typeface="楷体" panose="02010609060101010101" charset="-122"/>
              <a:ea typeface="楷体" panose="02010609060101010101" charset="-122"/>
              <a:cs typeface="楷体" panose="02010609060101010101" charset="-122"/>
            </a:endParaRPr>
          </a:p>
          <a:p>
            <a:r>
              <a:rPr lang="zh-CN" altLang="en-US" sz="2800" dirty="0">
                <a:latin typeface="楷体" panose="02010609060101010101" charset="-122"/>
                <a:ea typeface="楷体" panose="02010609060101010101" charset="-122"/>
                <a:cs typeface="楷体" panose="02010609060101010101" charset="-122"/>
                <a:sym typeface="+mn-ea"/>
              </a:rPr>
              <a:t>      </a:t>
            </a:r>
            <a:r>
              <a:rPr lang="en-US" altLang="zh-CN" sz="2800" dirty="0">
                <a:latin typeface="楷体" panose="02010609060101010101" charset="-122"/>
                <a:ea typeface="楷体" panose="02010609060101010101" charset="-122"/>
                <a:cs typeface="楷体" panose="02010609060101010101" charset="-122"/>
                <a:sym typeface="+mn-ea"/>
              </a:rPr>
              <a:t>                       </a:t>
            </a:r>
            <a:r>
              <a:rPr lang="zh-CN" altLang="en-US" sz="2800" dirty="0">
                <a:latin typeface="楷体" panose="02010609060101010101" charset="-122"/>
                <a:ea typeface="楷体" panose="02010609060101010101" charset="-122"/>
                <a:cs typeface="楷体" panose="02010609060101010101" charset="-122"/>
                <a:sym typeface="+mn-ea"/>
              </a:rPr>
              <a:t> </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安得鲁</a:t>
            </a:r>
            <a:r>
              <a:rPr lang="en-US" altLang="zh-CN" sz="2800">
                <a:latin typeface="楷体" panose="02010609060101010101" charset="-122"/>
                <a:ea typeface="楷体" panose="02010609060101010101" charset="-122"/>
                <a:cs typeface="楷体" panose="02010609060101010101" charset="-122"/>
                <a:sym typeface="+mn-ea"/>
              </a:rPr>
              <a:t>· </a:t>
            </a:r>
            <a:r>
              <a:rPr lang="zh-CN" altLang="en-US" sz="2800" dirty="0">
                <a:latin typeface="楷体" panose="02010609060101010101" charset="-122"/>
                <a:ea typeface="楷体" panose="02010609060101010101" charset="-122"/>
                <a:cs typeface="楷体" panose="02010609060101010101" charset="-122"/>
                <a:sym typeface="+mn-ea"/>
              </a:rPr>
              <a:t>韩德森致拉本特函</a:t>
            </a:r>
            <a:r>
              <a:rPr lang="en-US" altLang="zh-CN" sz="2800">
                <a:latin typeface="楷体" panose="02010609060101010101" charset="-122"/>
                <a:ea typeface="楷体" panose="02010609060101010101" charset="-122"/>
                <a:cs typeface="楷体" panose="02010609060101010101" charset="-122"/>
                <a:sym typeface="+mn-ea"/>
              </a:rPr>
              <a:t>》</a:t>
            </a:r>
          </a:p>
        </p:txBody>
      </p:sp>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grpSp>
        <p:nvGrpSpPr>
          <p:cNvPr id="12" name="组合 11"/>
          <p:cNvGrpSpPr/>
          <p:nvPr/>
        </p:nvGrpSpPr>
        <p:grpSpPr>
          <a:xfrm>
            <a:off x="495956" y="1537970"/>
            <a:ext cx="4422119" cy="2245140"/>
            <a:chOff x="584" y="2553"/>
            <a:chExt cx="7200" cy="3415"/>
          </a:xfrm>
        </p:grpSpPr>
        <p:pic>
          <p:nvPicPr>
            <p:cNvPr id="5" name="图片 4"/>
            <p:cNvPicPr>
              <a:picLocks noChangeAspect="1"/>
            </p:cNvPicPr>
            <p:nvPr/>
          </p:nvPicPr>
          <p:blipFill>
            <a:blip r:embed="rId6"/>
            <a:stretch>
              <a:fillRect/>
            </a:stretch>
          </p:blipFill>
          <p:spPr>
            <a:xfrm>
              <a:off x="585" y="2553"/>
              <a:ext cx="7199" cy="3414"/>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584" y="5265"/>
              <a:ext cx="7200" cy="703"/>
            </a:xfrm>
            <a:prstGeom prst="rect">
              <a:avLst/>
            </a:prstGeom>
            <a:solidFill>
              <a:schemeClr val="bg1">
                <a:alpha val="53000"/>
              </a:schemeClr>
            </a:solidFill>
          </p:spPr>
          <p:txBody>
            <a:bodyPr wrap="square" rtlCol="0">
              <a:noAutofit/>
            </a:bodyPr>
            <a:lstStyle/>
            <a:p>
              <a:pPr algn="ctr"/>
              <a:r>
                <a:rPr lang="en-US" altLang="zh-CN" sz="2400">
                  <a:latin typeface="华文仿宋" panose="02010600040101010101" charset="-122"/>
                  <a:ea typeface="华文仿宋" panose="02010600040101010101" charset="-122"/>
                  <a:cs typeface="华文仿宋" panose="02010600040101010101" charset="-122"/>
                </a:rPr>
                <a:t>◎1839</a:t>
              </a:r>
              <a:r>
                <a:rPr lang="zh-CN" altLang="en-US" sz="2400">
                  <a:latin typeface="华文仿宋" panose="02010600040101010101" charset="-122"/>
                  <a:ea typeface="华文仿宋" panose="02010600040101010101" charset="-122"/>
                  <a:cs typeface="华文仿宋" panose="02010600040101010101" charset="-122"/>
                </a:rPr>
                <a:t>年</a:t>
              </a:r>
              <a:r>
                <a:rPr lang="en-US" altLang="zh-CN" sz="2400">
                  <a:latin typeface="华文仿宋" panose="02010600040101010101" charset="-122"/>
                  <a:ea typeface="华文仿宋" panose="02010600040101010101" charset="-122"/>
                  <a:cs typeface="华文仿宋" panose="02010600040101010101" charset="-122"/>
                </a:rPr>
                <a:t>6</a:t>
              </a:r>
              <a:r>
                <a:rPr lang="zh-CN" altLang="en-US" sz="2400">
                  <a:latin typeface="华文仿宋" panose="02010600040101010101" charset="-122"/>
                  <a:ea typeface="华文仿宋" panose="02010600040101010101" charset="-122"/>
                  <a:cs typeface="华文仿宋" panose="02010600040101010101" charset="-122"/>
                </a:rPr>
                <a:t>月虎门销烟</a:t>
              </a:r>
            </a:p>
          </p:txBody>
        </p:sp>
      </p:grpSp>
      <p:grpSp>
        <p:nvGrpSpPr>
          <p:cNvPr id="9" name="组合 8"/>
          <p:cNvGrpSpPr/>
          <p:nvPr/>
        </p:nvGrpSpPr>
        <p:grpSpPr>
          <a:xfrm>
            <a:off x="8415020" y="137795"/>
            <a:ext cx="1923415" cy="1478280"/>
            <a:chOff x="13358" y="438"/>
            <a:chExt cx="3029" cy="2328"/>
          </a:xfrm>
        </p:grpSpPr>
        <p:pic>
          <p:nvPicPr>
            <p:cNvPr id="101" name="图片 100"/>
            <p:cNvPicPr/>
            <p:nvPr/>
          </p:nvPicPr>
          <p:blipFill>
            <a:blip r:embed="rId7"/>
            <a:srcRect l="23315" t="4969" r="21798" b="52142"/>
            <a:stretch>
              <a:fillRect/>
            </a:stretch>
          </p:blipFill>
          <p:spPr>
            <a:xfrm>
              <a:off x="13358" y="658"/>
              <a:ext cx="2111" cy="1895"/>
            </a:xfrm>
            <a:prstGeom prst="ellipse">
              <a:avLst/>
            </a:prstGeom>
            <a:noFill/>
            <a:ln w="9525">
              <a:noFill/>
            </a:ln>
            <a:effectLst>
              <a:outerShdw blurRad="50800" dist="38100" dir="2700000" algn="tl" rotWithShape="0">
                <a:prstClr val="black">
                  <a:alpha val="40000"/>
                </a:prstClr>
              </a:outerShdw>
            </a:effectLst>
          </p:spPr>
        </p:pic>
        <p:sp>
          <p:nvSpPr>
            <p:cNvPr id="8" name="文本框 7"/>
            <p:cNvSpPr txBox="1"/>
            <p:nvPr/>
          </p:nvSpPr>
          <p:spPr>
            <a:xfrm>
              <a:off x="15519" y="438"/>
              <a:ext cx="869" cy="2328"/>
            </a:xfrm>
            <a:prstGeom prst="rect">
              <a:avLst/>
            </a:prstGeom>
            <a:noFill/>
          </p:spPr>
          <p:txBody>
            <a:bodyPr vert="eaVert" wrap="square" rtlCol="0">
              <a:spAutoFit/>
            </a:bodyPr>
            <a:lstStyle/>
            <a:p>
              <a:r>
                <a:rPr lang="zh-CN" altLang="en-US" sz="2400">
                  <a:latin typeface="华文仿宋" panose="02010600040101010101" charset="-122"/>
                  <a:ea typeface="华文仿宋" panose="02010600040101010101" charset="-122"/>
                </a:rPr>
                <a:t>◎林则徐</a:t>
              </a:r>
            </a:p>
          </p:txBody>
        </p:sp>
      </p:grpSp>
      <p:grpSp>
        <p:nvGrpSpPr>
          <p:cNvPr id="11" name="组合 10"/>
          <p:cNvGrpSpPr/>
          <p:nvPr/>
        </p:nvGrpSpPr>
        <p:grpSpPr>
          <a:xfrm>
            <a:off x="10339070" y="143510"/>
            <a:ext cx="1729105" cy="1478280"/>
            <a:chOff x="16282" y="225"/>
            <a:chExt cx="2723" cy="2328"/>
          </a:xfrm>
        </p:grpSpPr>
        <p:pic>
          <p:nvPicPr>
            <p:cNvPr id="105" name="图片 104"/>
            <p:cNvPicPr/>
            <p:nvPr/>
          </p:nvPicPr>
          <p:blipFill>
            <a:blip r:embed="rId8"/>
            <a:srcRect l="36657" t="11397" r="24700" b="39902"/>
            <a:stretch>
              <a:fillRect/>
            </a:stretch>
          </p:blipFill>
          <p:spPr>
            <a:xfrm>
              <a:off x="16282" y="437"/>
              <a:ext cx="2046" cy="1895"/>
            </a:xfrm>
            <a:prstGeom prst="ellipse">
              <a:avLst/>
            </a:prstGeom>
            <a:noFill/>
            <a:ln w="9525">
              <a:noFill/>
            </a:ln>
            <a:effectLst>
              <a:outerShdw blurRad="50800" dist="38100" dir="2700000" algn="tl" rotWithShape="0">
                <a:prstClr val="black">
                  <a:alpha val="40000"/>
                </a:prstClr>
              </a:outerShdw>
            </a:effectLst>
          </p:spPr>
        </p:pic>
        <p:sp>
          <p:nvSpPr>
            <p:cNvPr id="10" name="文本框 9"/>
            <p:cNvSpPr txBox="1"/>
            <p:nvPr/>
          </p:nvSpPr>
          <p:spPr>
            <a:xfrm>
              <a:off x="18136" y="225"/>
              <a:ext cx="869" cy="2328"/>
            </a:xfrm>
            <a:prstGeom prst="rect">
              <a:avLst/>
            </a:prstGeom>
            <a:noFill/>
          </p:spPr>
          <p:txBody>
            <a:bodyPr vert="eaVert" wrap="square" rtlCol="0">
              <a:spAutoFit/>
            </a:bodyPr>
            <a:lstStyle/>
            <a:p>
              <a:r>
                <a:rPr lang="zh-CN" altLang="en-US" sz="2400">
                  <a:latin typeface="华文仿宋" panose="02010600040101010101" charset="-122"/>
                  <a:ea typeface="华文仿宋" panose="02010600040101010101" charset="-122"/>
                </a:rPr>
                <a:t>◎道光帝</a:t>
              </a:r>
            </a:p>
          </p:txBody>
        </p:sp>
      </p:grpSp>
      <p:sp>
        <p:nvSpPr>
          <p:cNvPr id="13" name="文本框 12"/>
          <p:cNvSpPr txBox="1"/>
          <p:nvPr/>
        </p:nvSpPr>
        <p:spPr>
          <a:xfrm>
            <a:off x="5074285" y="1537970"/>
            <a:ext cx="6766560" cy="2245360"/>
          </a:xfrm>
          <a:prstGeom prst="rect">
            <a:avLst/>
          </a:prstGeom>
          <a:noFill/>
          <a:ln w="12700" cmpd="sng">
            <a:solidFill>
              <a:schemeClr val="bg2">
                <a:lumMod val="75000"/>
              </a:schemeClr>
            </a:solidFill>
            <a:prstDash val="solid"/>
          </a:ln>
        </p:spPr>
        <p:txBody>
          <a:bodyPr wrap="square" rtlCol="0">
            <a:spAutoFit/>
          </a:bodyPr>
          <a:lstStyle/>
          <a:p>
            <a:r>
              <a:rPr lang="zh-CN" altLang="en-US" sz="2800">
                <a:latin typeface="楷体" panose="02010609060101010101" charset="-122"/>
                <a:ea typeface="楷体" panose="02010609060101010101" charset="-122"/>
              </a:rPr>
              <a:t>面对广州外海的鸦片走私，道光皇帝特命湖广总督林则徐为钦差大臣，前往广州禁烟。林则徐将英美鸦片商人呈缴的走私鸦片烟土两万多箱，在虎门海滩公开销毁，向世界表明了清政府禁烟的决心。</a:t>
            </a:r>
          </a:p>
        </p:txBody>
      </p:sp>
      <p:sp>
        <p:nvSpPr>
          <p:cNvPr id="14" name="文本框 13"/>
          <p:cNvSpPr txBox="1"/>
          <p:nvPr/>
        </p:nvSpPr>
        <p:spPr>
          <a:xfrm>
            <a:off x="496570" y="3839210"/>
            <a:ext cx="11344275" cy="953135"/>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沉重打击了鸦片走私，展现出中华民族反对外来侵略的决心，维护了中华民族的尊严和利益。</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2" name="文本框 1"/>
          <p:cNvSpPr txBox="1"/>
          <p:nvPr/>
        </p:nvSpPr>
        <p:spPr>
          <a:xfrm>
            <a:off x="379095" y="1481455"/>
            <a:ext cx="1812925" cy="521970"/>
          </a:xfrm>
          <a:prstGeom prst="rect">
            <a:avLst/>
          </a:prstGeom>
          <a:noFill/>
        </p:spPr>
        <p:txBody>
          <a:bodyPr wrap="square" rtlCol="0">
            <a:spAutoFit/>
          </a:bodyPr>
          <a:lstStyle/>
          <a:p>
            <a:r>
              <a:rPr lang="en-US" altLang="zh-CN" sz="2800" b="1">
                <a:solidFill>
                  <a:schemeClr val="tx1"/>
                </a:solidFill>
                <a:latin typeface="华文中宋" panose="02010600040101010101" charset="-122"/>
                <a:ea typeface="华文中宋" panose="02010600040101010101" charset="-122"/>
                <a:cs typeface="华文中宋" panose="02010600040101010101" charset="-122"/>
              </a:rPr>
              <a:t>1</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、原因</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3" name="文本框 2"/>
          <p:cNvSpPr txBox="1"/>
          <p:nvPr/>
        </p:nvSpPr>
        <p:spPr>
          <a:xfrm>
            <a:off x="169545" y="1941195"/>
            <a:ext cx="11890375" cy="1038860"/>
          </a:xfrm>
          <a:prstGeom prst="rect">
            <a:avLst/>
          </a:prstGeom>
          <a:noFill/>
          <a:ln>
            <a:noFill/>
          </a:ln>
        </p:spPr>
        <p:txBody>
          <a:bodyPr wrap="square" rtlCol="0">
            <a:spAutoFit/>
          </a:bodyPr>
          <a:lstStyle/>
          <a:p>
            <a:pPr fontAlgn="auto">
              <a:lnSpc>
                <a:spcPct val="11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1</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根本原因：</a:t>
            </a:r>
            <a:r>
              <a:rPr lang="zh-CN" altLang="en-US" sz="2800">
                <a:latin typeface="华文中宋" panose="02010600040101010101" charset="-122"/>
                <a:ea typeface="华文中宋" panose="02010600040101010101" charset="-122"/>
                <a:cs typeface="华文中宋" panose="02010600040101010101" charset="-122"/>
              </a:rPr>
              <a:t>英国率先完成工业革命，急需打开中国市场，将中国变成</a:t>
            </a:r>
          </a:p>
          <a:p>
            <a:pPr fontAlgn="auto">
              <a:lnSpc>
                <a:spcPct val="110000"/>
              </a:lnSpc>
            </a:pPr>
            <a:r>
              <a:rPr lang="zh-CN" altLang="en-US" sz="2800">
                <a:latin typeface="华文中宋" panose="02010600040101010101" charset="-122"/>
                <a:ea typeface="华文中宋" panose="02010600040101010101" charset="-122"/>
                <a:cs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rPr>
              <a:t> </a:t>
            </a:r>
            <a:r>
              <a:rPr lang="zh-CN" altLang="en-US" sz="2800">
                <a:latin typeface="华文中宋" panose="02010600040101010101" charset="-122"/>
                <a:ea typeface="华文中宋" panose="02010600040101010101" charset="-122"/>
                <a:cs typeface="华文中宋" panose="02010600040101010101" charset="-122"/>
              </a:rPr>
              <a:t>其商品市场和原料产地</a:t>
            </a:r>
          </a:p>
        </p:txBody>
      </p:sp>
      <p:sp>
        <p:nvSpPr>
          <p:cNvPr id="5" name="文本框 4"/>
          <p:cNvSpPr txBox="1"/>
          <p:nvPr/>
        </p:nvSpPr>
        <p:spPr>
          <a:xfrm>
            <a:off x="169545" y="2953385"/>
            <a:ext cx="11344275" cy="521970"/>
          </a:xfrm>
          <a:prstGeom prst="rect">
            <a:avLst/>
          </a:prstGeom>
          <a:noFill/>
          <a:ln>
            <a:noFill/>
          </a:ln>
        </p:spPr>
        <p:txBody>
          <a:bodyPr wrap="square" rtlCol="0">
            <a:spAutoFit/>
          </a:bodyPr>
          <a:lstStyle/>
          <a:p>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2</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具体原因：</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英国为扭转贸易逆差向中国走私鸦片</a:t>
            </a:r>
          </a:p>
        </p:txBody>
      </p:sp>
      <p:sp>
        <p:nvSpPr>
          <p:cNvPr id="6" name="文本框 5"/>
          <p:cNvSpPr txBox="1"/>
          <p:nvPr/>
        </p:nvSpPr>
        <p:spPr>
          <a:xfrm>
            <a:off x="169545" y="3439795"/>
            <a:ext cx="11344275" cy="521970"/>
          </a:xfrm>
          <a:prstGeom prst="rect">
            <a:avLst/>
          </a:prstGeom>
          <a:noFill/>
          <a:ln>
            <a:noFill/>
          </a:ln>
        </p:spPr>
        <p:txBody>
          <a:bodyPr wrap="square" rtlCol="0">
            <a:spAutoFit/>
          </a:bodyPr>
          <a:lstStyle/>
          <a:p>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3</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直接原因：</a:t>
            </a:r>
            <a:r>
              <a:rPr lang="en-US" altLang="zh-CN" sz="2800">
                <a:solidFill>
                  <a:schemeClr val="tx1"/>
                </a:solidFill>
                <a:latin typeface="华文中宋" panose="02010600040101010101" charset="-122"/>
                <a:ea typeface="华文中宋" panose="02010600040101010101" charset="-122"/>
                <a:cs typeface="华文中宋" panose="02010600040101010101" charset="-122"/>
              </a:rPr>
              <a:t>1839</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年</a:t>
            </a:r>
            <a:r>
              <a:rPr lang="en-US" altLang="zh-CN" sz="2800">
                <a:solidFill>
                  <a:schemeClr val="tx1"/>
                </a:solidFill>
                <a:latin typeface="华文中宋" panose="02010600040101010101" charset="-122"/>
                <a:ea typeface="华文中宋" panose="02010600040101010101" charset="-122"/>
                <a:cs typeface="华文中宋" panose="02010600040101010101" charset="-122"/>
              </a:rPr>
              <a:t>6</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月林则徐虎门销烟</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（导火线）</a:t>
            </a:r>
          </a:p>
        </p:txBody>
      </p:sp>
      <p:sp>
        <p:nvSpPr>
          <p:cNvPr id="10" name="文本框 9"/>
          <p:cNvSpPr txBox="1"/>
          <p:nvPr/>
        </p:nvSpPr>
        <p:spPr>
          <a:xfrm>
            <a:off x="379095" y="3961765"/>
            <a:ext cx="11563350" cy="2676525"/>
          </a:xfrm>
          <a:prstGeom prst="rect">
            <a:avLst/>
          </a:prstGeom>
          <a:noFill/>
        </p:spPr>
        <p:txBody>
          <a:bodyPr wrap="square" rtlCol="0" anchor="t">
            <a:spAutoFit/>
          </a:bodyPr>
          <a:lstStyle/>
          <a:p>
            <a:pPr>
              <a:lnSpc>
                <a:spcPct val="100000"/>
              </a:lnSpc>
            </a:pPr>
            <a:r>
              <a:rPr lang="en-US" sz="2400" dirty="0">
                <a:solidFill>
                  <a:srgbClr val="C00000"/>
                </a:solidFill>
                <a:latin typeface="黑体" panose="02010609060101010101" charset="-122"/>
                <a:ea typeface="黑体" panose="02010609060101010101" charset="-122"/>
                <a:cs typeface="黑体" panose="02010609060101010101" charset="-122"/>
                <a:sym typeface="+mn-ea"/>
              </a:rPr>
              <a:t>1</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a:t>
            </a:r>
            <a:r>
              <a:rPr sz="2400" dirty="0">
                <a:solidFill>
                  <a:srgbClr val="C00000"/>
                </a:solidFill>
                <a:latin typeface="黑体" panose="02010609060101010101" charset="-122"/>
                <a:ea typeface="黑体" panose="02010609060101010101" charset="-122"/>
                <a:cs typeface="黑体" panose="02010609060101010101" charset="-122"/>
                <a:sym typeface="+mn-ea"/>
              </a:rPr>
              <a:t>（2023·北京高考·6）关</a:t>
            </a:r>
            <a:r>
              <a:rPr sz="2400" dirty="0">
                <a:latin typeface="黑体" panose="02010609060101010101" charset="-122"/>
                <a:ea typeface="黑体" panose="02010609060101010101" charset="-122"/>
                <a:cs typeface="黑体" panose="02010609060101010101" charset="-122"/>
                <a:sym typeface="+mn-ea"/>
              </a:rPr>
              <a:t>于鸦片战争，有人认为，“自由贸易者背后的经济能力极其强大，无法遏制或阻挡”“如果在鸦片之外还有其他好的选择，比如说糖蜜或者大米，这场冲突就可能被称为糖蜜战争或者大米战争”。对于上述观点，认识正确的是（　　）</a:t>
            </a:r>
            <a:endParaRPr sz="2400" dirty="0">
              <a:latin typeface="黑体" panose="02010609060101010101" charset="-122"/>
              <a:ea typeface="黑体" panose="02010609060101010101" charset="-122"/>
              <a:cs typeface="黑体" panose="02010609060101010101" charset="-122"/>
            </a:endParaRPr>
          </a:p>
          <a:p>
            <a:pPr>
              <a:lnSpc>
                <a:spcPct val="100000"/>
              </a:lnSpc>
            </a:pPr>
            <a:r>
              <a:rPr sz="2400" dirty="0">
                <a:latin typeface="黑体" panose="02010609060101010101" charset="-122"/>
                <a:ea typeface="黑体" panose="02010609060101010101" charset="-122"/>
                <a:cs typeface="黑体" panose="02010609060101010101" charset="-122"/>
                <a:sym typeface="+mn-ea"/>
              </a:rPr>
              <a:t>①滥用了自由贸易原则②混淆了毒品与一般商品的区别</a:t>
            </a:r>
          </a:p>
          <a:p>
            <a:pPr>
              <a:lnSpc>
                <a:spcPct val="100000"/>
              </a:lnSpc>
            </a:pPr>
            <a:r>
              <a:rPr sz="2400" dirty="0">
                <a:latin typeface="黑体" panose="02010609060101010101" charset="-122"/>
                <a:ea typeface="黑体" panose="02010609060101010101" charset="-122"/>
                <a:cs typeface="黑体" panose="02010609060101010101" charset="-122"/>
                <a:sym typeface="+mn-ea"/>
              </a:rPr>
              <a:t>③没有揭示英国发动战争的侵略本质④意在说明英国发动战争是偶然事件</a:t>
            </a:r>
            <a:endParaRPr sz="2400" dirty="0">
              <a:latin typeface="黑体" panose="02010609060101010101" charset="-122"/>
              <a:ea typeface="黑体" panose="02010609060101010101" charset="-122"/>
              <a:cs typeface="黑体" panose="02010609060101010101" charset="-122"/>
            </a:endParaRPr>
          </a:p>
          <a:p>
            <a:pPr>
              <a:lnSpc>
                <a:spcPct val="100000"/>
              </a:lnSpc>
            </a:pPr>
            <a:r>
              <a:rPr sz="2400" dirty="0">
                <a:latin typeface="黑体" panose="02010609060101010101" charset="-122"/>
                <a:ea typeface="黑体" panose="02010609060101010101" charset="-122"/>
                <a:cs typeface="黑体" panose="02010609060101010101" charset="-122"/>
                <a:sym typeface="+mn-ea"/>
              </a:rPr>
              <a:t>A．①②③        B．①②④         C．①③④        D．②③④</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1048909" name="矩形 3"/>
          <p:cNvSpPr/>
          <p:nvPr/>
        </p:nvSpPr>
        <p:spPr>
          <a:xfrm>
            <a:off x="10474711" y="5144664"/>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48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P spid="10" grpId="0"/>
      <p:bldP spid="10" grpId="1"/>
      <p:bldP spid="1048909" grpId="0"/>
      <p:bldP spid="104890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图片 1"/>
          <p:cNvPicPr>
            <a:picLocks noChangeAspect="1"/>
          </p:cNvPicPr>
          <p:nvPr>
            <p:custDataLst>
              <p:tags r:id="rId2"/>
            </p:custDataLst>
          </p:nvPr>
        </p:nvPicPr>
        <p:blipFill>
          <a:blip r:embed="rId7"/>
          <a:srcRect t="1134"/>
          <a:stretch>
            <a:fillRect/>
          </a:stretch>
        </p:blipFill>
        <p:spPr>
          <a:xfrm>
            <a:off x="7205980" y="238760"/>
            <a:ext cx="4736465" cy="6378575"/>
          </a:xfrm>
          <a:prstGeom prst="rect">
            <a:avLst/>
          </a:prstGeom>
          <a:noFill/>
          <a:ln w="9525">
            <a:noFill/>
          </a:ln>
          <a:effectLst>
            <a:outerShdw blurRad="50800" dist="38100" dir="2700000" algn="tl" rotWithShape="0">
              <a:prstClr val="black">
                <a:alpha val="40000"/>
              </a:prstClr>
            </a:outerShdw>
          </a:effectLst>
        </p:spPr>
      </p:pic>
      <p:sp>
        <p:nvSpPr>
          <p:cNvPr id="51202" name="矩形 4"/>
          <p:cNvSpPr/>
          <p:nvPr>
            <p:custDataLst>
              <p:tags r:id="rId3"/>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4"/>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5"/>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6" name="文本框 5"/>
          <p:cNvSpPr txBox="1"/>
          <p:nvPr/>
        </p:nvSpPr>
        <p:spPr>
          <a:xfrm>
            <a:off x="8720455" y="6061710"/>
            <a:ext cx="2631440" cy="460375"/>
          </a:xfrm>
          <a:prstGeom prst="rect">
            <a:avLst/>
          </a:prstGeom>
          <a:solidFill>
            <a:schemeClr val="bg1">
              <a:alpha val="60000"/>
            </a:schemeClr>
          </a:solidFill>
        </p:spPr>
        <p:txBody>
          <a:bodyPr wrap="none" rtlCol="0" anchor="t">
            <a:spAutoFit/>
          </a:bodyPr>
          <a:lstStyle/>
          <a:p>
            <a:pPr algn="l">
              <a:lnSpc>
                <a:spcPct val="100000"/>
              </a:lnSpc>
            </a:pPr>
            <a:r>
              <a:rPr lang="zh-CN" altLang="en-US"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广州</a:t>
            </a:r>
            <a:r>
              <a:rPr lang="en-US" altLang="zh-CN"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三元里抗英</a:t>
            </a:r>
          </a:p>
        </p:txBody>
      </p:sp>
      <p:sp>
        <p:nvSpPr>
          <p:cNvPr id="2" name="文本框 1"/>
          <p:cNvSpPr txBox="1"/>
          <p:nvPr/>
        </p:nvSpPr>
        <p:spPr>
          <a:xfrm>
            <a:off x="379095" y="1481455"/>
            <a:ext cx="1812925" cy="521970"/>
          </a:xfrm>
          <a:prstGeom prst="rect">
            <a:avLst/>
          </a:prstGeom>
          <a:noFill/>
        </p:spPr>
        <p:txBody>
          <a:bodyPr wrap="square" rtlCol="0">
            <a:spAutoFit/>
          </a:bodyPr>
          <a:lstStyle/>
          <a:p>
            <a:r>
              <a:rPr lang="en-US" altLang="zh-CN" sz="2800" b="1">
                <a:solidFill>
                  <a:schemeClr val="tx1"/>
                </a:solidFill>
                <a:latin typeface="华文中宋" panose="02010600040101010101" charset="-122"/>
                <a:ea typeface="华文中宋" panose="02010600040101010101" charset="-122"/>
                <a:cs typeface="华文中宋" panose="02010600040101010101" charset="-122"/>
              </a:rPr>
              <a:t>2</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、过程</a:t>
            </a:r>
          </a:p>
        </p:txBody>
      </p:sp>
      <p:sp>
        <p:nvSpPr>
          <p:cNvPr id="1048670" name="Text Box 13"/>
          <p:cNvSpPr/>
          <p:nvPr/>
        </p:nvSpPr>
        <p:spPr>
          <a:xfrm>
            <a:off x="119380" y="2003425"/>
            <a:ext cx="6660515" cy="762635"/>
          </a:xfrm>
          <a:prstGeom prst="rect">
            <a:avLst/>
          </a:prstGeom>
          <a:noFill/>
          <a:ln w="9525">
            <a:noFill/>
          </a:ln>
        </p:spPr>
        <p:txBody>
          <a:bodyPr anchor="t"/>
          <a:lstStyle/>
          <a:p>
            <a:pPr>
              <a:spcBef>
                <a:spcPct val="20000"/>
              </a:spcBef>
            </a:pPr>
            <a:r>
              <a:rPr lang="zh-CN" altLang="en-US" sz="2800" b="1">
                <a:solidFill>
                  <a:srgbClr val="C00000"/>
                </a:solidFill>
                <a:latin typeface="华文中宋" panose="02010600040101010101" charset="-122"/>
                <a:ea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rPr>
              <a:t>1</a:t>
            </a:r>
            <a:r>
              <a:rPr lang="zh-CN" altLang="en-US" sz="2800" b="1">
                <a:solidFill>
                  <a:srgbClr val="C00000"/>
                </a:solidFill>
                <a:latin typeface="华文中宋" panose="02010600040101010101" charset="-122"/>
                <a:ea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rPr>
              <a:t>第一阶段</a:t>
            </a:r>
            <a:r>
              <a:rPr lang="zh-CN" altLang="en-US" sz="2800" b="1">
                <a:solidFill>
                  <a:srgbClr val="C00000"/>
                </a:solidFill>
                <a:latin typeface="华文中宋" panose="02010600040101010101" charset="-122"/>
                <a:ea typeface="华文中宋" panose="02010600040101010101" charset="-122"/>
              </a:rPr>
              <a:t>（爆发）</a:t>
            </a:r>
            <a:r>
              <a:rPr lang="en-US" altLang="zh-CN" sz="2800" b="1">
                <a:solidFill>
                  <a:srgbClr val="C00000"/>
                </a:solidFill>
                <a:latin typeface="华文中宋" panose="02010600040101010101" charset="-122"/>
                <a:ea typeface="华文中宋" panose="02010600040101010101" charset="-122"/>
              </a:rPr>
              <a:t>：</a:t>
            </a:r>
          </a:p>
        </p:txBody>
      </p:sp>
      <p:sp>
        <p:nvSpPr>
          <p:cNvPr id="1048671" name="Text Box 12"/>
          <p:cNvSpPr txBox="1"/>
          <p:nvPr/>
        </p:nvSpPr>
        <p:spPr>
          <a:xfrm>
            <a:off x="361315" y="2574290"/>
            <a:ext cx="6934835" cy="953135"/>
          </a:xfrm>
          <a:prstGeom prst="rect">
            <a:avLst/>
          </a:prstGeom>
          <a:noFill/>
          <a:ln w="9525">
            <a:noFill/>
          </a:ln>
        </p:spPr>
        <p:txBody>
          <a:bodyPr wrap="square" anchor="t">
            <a:spAutoFit/>
          </a:bodyPr>
          <a:lstStyle/>
          <a:p>
            <a:pPr>
              <a:spcBef>
                <a:spcPct val="50000"/>
              </a:spcBef>
            </a:pPr>
            <a:r>
              <a:rPr lang="en-US" altLang="zh-CN" sz="2800">
                <a:solidFill>
                  <a:srgbClr val="C00000"/>
                </a:solidFill>
                <a:latin typeface="华文中宋" panose="02010600040101010101" charset="-122"/>
                <a:ea typeface="华文中宋" panose="02010600040101010101" charset="-122"/>
                <a:cs typeface="华文中宋" panose="02010600040101010101" charset="-122"/>
              </a:rPr>
              <a:t>1840</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年</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6</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月</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英国舰队侵入广东</a:t>
            </a:r>
            <a:r>
              <a:rPr lang="en-US" altLang="zh-CN" sz="2800">
                <a:solidFill>
                  <a:schemeClr val="tx1"/>
                </a:solidFill>
                <a:latin typeface="华文中宋" panose="02010600040101010101" charset="-122"/>
                <a:ea typeface="华文中宋" panose="02010600040101010101" charset="-122"/>
                <a:cs typeface="华文中宋" panose="02010600040101010101" charset="-122"/>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厦门</a:t>
            </a:r>
            <a:r>
              <a:rPr lang="en-US" altLang="zh-CN" sz="2800">
                <a:solidFill>
                  <a:schemeClr val="tx1"/>
                </a:solidFill>
                <a:latin typeface="华文中宋" panose="02010600040101010101" charset="-122"/>
                <a:ea typeface="华文中宋" panose="02010600040101010101" charset="-122"/>
                <a:cs typeface="华文中宋" panose="02010600040101010101" charset="-122"/>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浙江定海</a:t>
            </a:r>
            <a:r>
              <a:rPr lang="en-US" altLang="zh-CN" sz="2800">
                <a:solidFill>
                  <a:schemeClr val="tx1"/>
                </a:solidFill>
                <a:latin typeface="华文中宋" panose="02010600040101010101" charset="-122"/>
                <a:ea typeface="华文中宋" panose="02010600040101010101" charset="-122"/>
                <a:cs typeface="华文中宋" panose="02010600040101010101" charset="-122"/>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天津白河口</a:t>
            </a:r>
            <a:r>
              <a:rPr lang="en-US" altLang="zh-CN" sz="2800">
                <a:solidFill>
                  <a:schemeClr val="tx1"/>
                </a:solidFill>
                <a:latin typeface="华文中宋" panose="02010600040101010101" charset="-122"/>
                <a:ea typeface="华文中宋" panose="02010600040101010101" charset="-122"/>
                <a:cs typeface="华文中宋" panose="02010600040101010101" charset="-122"/>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和谈（道光、琦善）</a:t>
            </a:r>
          </a:p>
        </p:txBody>
      </p:sp>
      <p:sp>
        <p:nvSpPr>
          <p:cNvPr id="1048672" name="Text Box 13"/>
          <p:cNvSpPr/>
          <p:nvPr/>
        </p:nvSpPr>
        <p:spPr>
          <a:xfrm>
            <a:off x="119380" y="3609975"/>
            <a:ext cx="6729095" cy="759460"/>
          </a:xfrm>
          <a:prstGeom prst="rect">
            <a:avLst/>
          </a:prstGeom>
          <a:noFill/>
          <a:ln w="9525">
            <a:noFill/>
          </a:ln>
        </p:spPr>
        <p:txBody>
          <a:bodyPr anchor="t"/>
          <a:lstStyle/>
          <a:p>
            <a:pPr>
              <a:spcBef>
                <a:spcPct val="20000"/>
              </a:spcBef>
            </a:pPr>
            <a:r>
              <a:rPr lang="zh-CN" altLang="en-US" sz="2800" b="1">
                <a:solidFill>
                  <a:srgbClr val="C00000"/>
                </a:solidFill>
                <a:latin typeface="华文中宋" panose="02010600040101010101" charset="-122"/>
                <a:ea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rPr>
              <a:t>2</a:t>
            </a:r>
            <a:r>
              <a:rPr lang="zh-CN" altLang="en-US" sz="2800" b="1">
                <a:solidFill>
                  <a:srgbClr val="C00000"/>
                </a:solidFill>
                <a:latin typeface="华文中宋" panose="02010600040101010101" charset="-122"/>
                <a:ea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rPr>
              <a:t>第</a:t>
            </a:r>
            <a:r>
              <a:rPr lang="zh-CN" altLang="en-US" sz="2800" b="1">
                <a:solidFill>
                  <a:srgbClr val="C00000"/>
                </a:solidFill>
                <a:latin typeface="华文中宋" panose="02010600040101010101" charset="-122"/>
                <a:ea typeface="华文中宋" panose="02010600040101010101" charset="-122"/>
                <a:sym typeface="宋体" panose="02010600030101010101" pitchFamily="2" charset="-122"/>
              </a:rPr>
              <a:t>二</a:t>
            </a:r>
            <a:r>
              <a:rPr lang="en-US" altLang="zh-CN" sz="2800" b="1">
                <a:solidFill>
                  <a:srgbClr val="C00000"/>
                </a:solidFill>
                <a:latin typeface="华文中宋" panose="02010600040101010101" charset="-122"/>
                <a:ea typeface="华文中宋" panose="02010600040101010101" charset="-122"/>
              </a:rPr>
              <a:t>阶段</a:t>
            </a:r>
            <a:r>
              <a:rPr lang="zh-CN" altLang="en-US" sz="2800" b="1">
                <a:solidFill>
                  <a:srgbClr val="C00000"/>
                </a:solidFill>
                <a:latin typeface="华文中宋" panose="02010600040101010101" charset="-122"/>
                <a:ea typeface="华文中宋" panose="02010600040101010101" charset="-122"/>
              </a:rPr>
              <a:t>（扩展）</a:t>
            </a:r>
            <a:r>
              <a:rPr lang="en-US" altLang="zh-CN" sz="2800" b="1">
                <a:solidFill>
                  <a:srgbClr val="C00000"/>
                </a:solidFill>
                <a:latin typeface="华文中宋" panose="02010600040101010101" charset="-122"/>
                <a:ea typeface="华文中宋" panose="02010600040101010101" charset="-122"/>
              </a:rPr>
              <a:t>：</a:t>
            </a:r>
          </a:p>
        </p:txBody>
      </p:sp>
      <p:sp>
        <p:nvSpPr>
          <p:cNvPr id="1048673" name="Text Box 15"/>
          <p:cNvSpPr txBox="1"/>
          <p:nvPr/>
        </p:nvSpPr>
        <p:spPr>
          <a:xfrm>
            <a:off x="379095" y="4098290"/>
            <a:ext cx="6934835" cy="1512570"/>
          </a:xfrm>
          <a:prstGeom prst="rect">
            <a:avLst/>
          </a:prstGeom>
          <a:noFill/>
          <a:ln w="9525">
            <a:noFill/>
          </a:ln>
        </p:spPr>
        <p:txBody>
          <a:bodyPr wrap="square" anchor="t">
            <a:spAutoFit/>
          </a:bodyPr>
          <a:lstStyle/>
          <a:p>
            <a:pPr algn="l">
              <a:lnSpc>
                <a:spcPct val="110000"/>
              </a:lnSpc>
              <a:spcBef>
                <a:spcPct val="50000"/>
              </a:spcBef>
              <a:buClrTx/>
              <a:buSzTx/>
              <a:buFontTx/>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1841年初</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英军</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强占香港—威逼广东—攻占东南沿海</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（镇江守卫战）—</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1842</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年</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8</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月</a:t>
            </a:r>
            <a:r>
              <a:rPr lang="en-US" altLang="zh-CN" sz="2800">
                <a:latin typeface="华文中宋" panose="02010600040101010101" charset="-122"/>
                <a:ea typeface="华文中宋" panose="02010600040101010101" charset="-122"/>
                <a:cs typeface="华文中宋" panose="02010600040101010101" charset="-122"/>
                <a:sym typeface="宋体" panose="02010600030101010101" pitchFamily="2" charset="-122"/>
              </a:rPr>
              <a:t>驶抵南京下关</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江面，</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清朝战败</a:t>
            </a:r>
          </a:p>
        </p:txBody>
      </p:sp>
      <p:sp>
        <p:nvSpPr>
          <p:cNvPr id="3" name="Text Box 13"/>
          <p:cNvSpPr/>
          <p:nvPr/>
        </p:nvSpPr>
        <p:spPr>
          <a:xfrm>
            <a:off x="119380" y="5671185"/>
            <a:ext cx="2209165" cy="762635"/>
          </a:xfrm>
          <a:prstGeom prst="rect">
            <a:avLst/>
          </a:prstGeom>
          <a:noFill/>
          <a:ln w="9525">
            <a:noFill/>
          </a:ln>
        </p:spPr>
        <p:txBody>
          <a:bodyPr anchor="t"/>
          <a:lstStyle/>
          <a:p>
            <a:pPr>
              <a:spcBef>
                <a:spcPct val="20000"/>
              </a:spcBef>
            </a:pPr>
            <a:r>
              <a:rPr lang="zh-CN" altLang="en-US" sz="2800" b="1">
                <a:solidFill>
                  <a:srgbClr val="C00000"/>
                </a:solidFill>
                <a:latin typeface="华文中宋" panose="02010600040101010101" charset="-122"/>
                <a:ea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rPr>
              <a:t>3</a:t>
            </a:r>
            <a:r>
              <a:rPr lang="zh-CN" altLang="en-US" sz="2800" b="1">
                <a:solidFill>
                  <a:srgbClr val="C00000"/>
                </a:solidFill>
                <a:latin typeface="华文中宋" panose="02010600040101010101" charset="-122"/>
                <a:ea typeface="华文中宋" panose="02010600040101010101" charset="-122"/>
              </a:rPr>
              <a:t>）结果</a:t>
            </a:r>
            <a:r>
              <a:rPr lang="en-US" altLang="zh-CN" sz="2800" b="1">
                <a:solidFill>
                  <a:srgbClr val="C00000"/>
                </a:solidFill>
                <a:latin typeface="华文中宋" panose="02010600040101010101" charset="-122"/>
                <a:ea typeface="华文中宋" panose="02010600040101010101" charset="-122"/>
              </a:rPr>
              <a:t>：</a:t>
            </a:r>
          </a:p>
        </p:txBody>
      </p:sp>
      <p:sp>
        <p:nvSpPr>
          <p:cNvPr id="5" name="文本框 4"/>
          <p:cNvSpPr txBox="1"/>
          <p:nvPr/>
        </p:nvSpPr>
        <p:spPr>
          <a:xfrm>
            <a:off x="2176145" y="5594350"/>
            <a:ext cx="5937885" cy="607695"/>
          </a:xfrm>
          <a:prstGeom prst="rect">
            <a:avLst/>
          </a:prstGeom>
          <a:noFill/>
        </p:spPr>
        <p:txBody>
          <a:bodyPr wrap="square" rtlCol="0" anchor="t">
            <a:spAutoFit/>
          </a:bodyPr>
          <a:lstStyle/>
          <a:p>
            <a:pPr lvl="0">
              <a:lnSpc>
                <a:spcPct val="120000"/>
              </a:lnSpc>
            </a:pPr>
            <a:r>
              <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Arial" panose="020B0604020202020204" pitchFamily="34" charset="0"/>
              </a:rPr>
              <a:t>签订《南京条约》等不平等条约</a:t>
            </a:r>
            <a:endPar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6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6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86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86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48670" grpId="0"/>
      <p:bldP spid="1048671" grpId="0"/>
      <p:bldP spid="1048672" grpId="0"/>
      <p:bldP spid="1048673" grpId="0"/>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图片 105"/>
          <p:cNvPicPr/>
          <p:nvPr/>
        </p:nvPicPr>
        <p:blipFill>
          <a:blip r:embed="rId6"/>
          <a:srcRect l="28809" r="28194" b="24168"/>
          <a:stretch>
            <a:fillRect/>
          </a:stretch>
        </p:blipFill>
        <p:spPr>
          <a:xfrm>
            <a:off x="9849485" y="2350135"/>
            <a:ext cx="2252980" cy="4267200"/>
          </a:xfrm>
          <a:prstGeom prst="rect">
            <a:avLst/>
          </a:prstGeom>
          <a:noFill/>
          <a:ln w="9525">
            <a:noFill/>
          </a:ln>
          <a:effectLst>
            <a:outerShdw blurRad="50800" dist="38100" dir="2700000" algn="tl" rotWithShape="0">
              <a:prstClr val="black">
                <a:alpha val="40000"/>
              </a:prstClr>
            </a:outerShdw>
          </a:effectLst>
        </p:spPr>
      </p:pic>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8" name="文本框 7"/>
          <p:cNvSpPr txBox="1"/>
          <p:nvPr/>
        </p:nvSpPr>
        <p:spPr>
          <a:xfrm>
            <a:off x="432435" y="1481455"/>
            <a:ext cx="6600825" cy="521970"/>
          </a:xfrm>
          <a:prstGeom prst="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nchor="t">
            <a:spAutoFit/>
          </a:bodyPr>
          <a:lstStyle/>
          <a:p>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探究：鸦片战争</a:t>
            </a:r>
            <a:r>
              <a:rPr kumimoji="1"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中国战败的原因是什么？</a:t>
            </a:r>
            <a:endParaRPr kumimoji="1" lang="zh-CN" altLang="en-US" sz="2800" b="1" dirty="0"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1048759" name="Text Box 7"/>
          <p:cNvSpPr txBox="1">
            <a:spLocks noChangeArrowheads="1"/>
          </p:cNvSpPr>
          <p:nvPr/>
        </p:nvSpPr>
        <p:spPr bwMode="auto">
          <a:xfrm>
            <a:off x="379095" y="2045335"/>
            <a:ext cx="11480800" cy="1512570"/>
          </a:xfrm>
          <a:prstGeom prst="rect">
            <a:avLst/>
          </a:prstGeom>
          <a:noFill/>
          <a:ln>
            <a:noFill/>
          </a:ln>
          <a:effectLst/>
        </p:spPr>
        <p:txBody>
          <a:bodyPr wrap="square" lIns="91440" tIns="45720" rIns="91440" bIns="45720">
            <a:spAutoFit/>
          </a:bodyPr>
          <a:lstStyle/>
          <a:p>
            <a:pPr>
              <a:lnSpc>
                <a:spcPct val="110000"/>
              </a:lnSpc>
            </a:pPr>
            <a:r>
              <a:rPr kumimoji="1" lang="zh-CN" altLang="en-US" sz="2800">
                <a:latin typeface="楷体" panose="02010609060101010101" charset="-122"/>
                <a:ea typeface="楷体" panose="02010609060101010101" charset="-122"/>
                <a:cs typeface="楷体" panose="02010609060101010101" charset="-122"/>
              </a:rPr>
              <a:t>材料</a:t>
            </a:r>
            <a:r>
              <a:rPr kumimoji="1" lang="en-US" altLang="zh-CN" sz="2800">
                <a:latin typeface="楷体" panose="02010609060101010101" charset="-122"/>
                <a:ea typeface="楷体" panose="02010609060101010101" charset="-122"/>
                <a:cs typeface="楷体" panose="02010609060101010101" charset="-122"/>
              </a:rPr>
              <a:t>1</a:t>
            </a:r>
            <a:r>
              <a:rPr kumimoji="1" lang="zh-CN" altLang="en-US" sz="2800">
                <a:latin typeface="楷体" panose="02010609060101010101" charset="-122"/>
                <a:ea typeface="楷体" panose="02010609060101010101" charset="-122"/>
                <a:cs typeface="楷体" panose="02010609060101010101" charset="-122"/>
              </a:rPr>
              <a:t>：鸦片战争中，中国动员了十几个省的军队，耗费了</a:t>
            </a:r>
            <a:r>
              <a:rPr kumimoji="1" lang="en-US" altLang="zh-CN" sz="2800">
                <a:latin typeface="楷体" panose="02010609060101010101" charset="-122"/>
                <a:ea typeface="楷体" panose="02010609060101010101" charset="-122"/>
                <a:cs typeface="楷体" panose="02010609060101010101" charset="-122"/>
              </a:rPr>
              <a:t>7000</a:t>
            </a:r>
            <a:r>
              <a:rPr kumimoji="1" lang="zh-CN" altLang="en-US" sz="2800">
                <a:latin typeface="楷体" panose="02010609060101010101" charset="-122"/>
                <a:ea typeface="楷体" panose="02010609060101010101" charset="-122"/>
                <a:cs typeface="楷体" panose="02010609060101010101" charset="-122"/>
              </a:rPr>
              <a:t>万两白银。</a:t>
            </a:r>
          </a:p>
          <a:p>
            <a:pPr>
              <a:lnSpc>
                <a:spcPct val="110000"/>
              </a:lnSpc>
            </a:pPr>
            <a:r>
              <a:rPr kumimoji="1" lang="zh-CN" altLang="en-US" sz="2800">
                <a:latin typeface="楷体" panose="02010609060101010101" charset="-122"/>
                <a:ea typeface="楷体" panose="02010609060101010101" charset="-122"/>
                <a:cs typeface="楷体" panose="02010609060101010101" charset="-122"/>
              </a:rPr>
              <a:t>英国派出</a:t>
            </a:r>
            <a:r>
              <a:rPr kumimoji="1" lang="en-US" altLang="zh-CN" sz="2800">
                <a:latin typeface="楷体" panose="02010609060101010101" charset="-122"/>
                <a:ea typeface="楷体" panose="02010609060101010101" charset="-122"/>
                <a:cs typeface="楷体" panose="02010609060101010101" charset="-122"/>
              </a:rPr>
              <a:t>48</a:t>
            </a:r>
            <a:r>
              <a:rPr kumimoji="1" lang="zh-CN" altLang="en-US" sz="2800">
                <a:latin typeface="楷体" panose="02010609060101010101" charset="-122"/>
                <a:ea typeface="楷体" panose="02010609060101010101" charset="-122"/>
                <a:cs typeface="楷体" panose="02010609060101010101" charset="-122"/>
              </a:rPr>
              <a:t>艘舰船（后增至</a:t>
            </a:r>
            <a:r>
              <a:rPr kumimoji="1" lang="en-US" altLang="zh-CN" sz="2800">
                <a:latin typeface="楷体" panose="02010609060101010101" charset="-122"/>
                <a:ea typeface="楷体" panose="02010609060101010101" charset="-122"/>
                <a:cs typeface="楷体" panose="02010609060101010101" charset="-122"/>
              </a:rPr>
              <a:t>100</a:t>
            </a:r>
            <a:r>
              <a:rPr kumimoji="1" lang="zh-CN" altLang="en-US" sz="2800">
                <a:latin typeface="楷体" panose="02010609060101010101" charset="-122"/>
                <a:ea typeface="楷体" panose="02010609060101010101" charset="-122"/>
                <a:cs typeface="楷体" panose="02010609060101010101" charset="-122"/>
              </a:rPr>
              <a:t>艘），区区</a:t>
            </a:r>
            <a:r>
              <a:rPr kumimoji="1" lang="en-US" altLang="zh-CN" sz="2800">
                <a:latin typeface="楷体" panose="02010609060101010101" charset="-122"/>
                <a:ea typeface="楷体" panose="02010609060101010101" charset="-122"/>
                <a:cs typeface="楷体" panose="02010609060101010101" charset="-122"/>
              </a:rPr>
              <a:t>4000</a:t>
            </a:r>
            <a:r>
              <a:rPr kumimoji="1" lang="zh-CN" altLang="en-US" sz="2800">
                <a:latin typeface="楷体" panose="02010609060101010101" charset="-122"/>
                <a:ea typeface="楷体" panose="02010609060101010101" charset="-122"/>
                <a:cs typeface="楷体" panose="02010609060101010101" charset="-122"/>
              </a:rPr>
              <a:t>人（后增至</a:t>
            </a:r>
            <a:r>
              <a:rPr kumimoji="1" lang="en-US" altLang="zh-CN" sz="2800">
                <a:latin typeface="楷体" panose="02010609060101010101" charset="-122"/>
                <a:ea typeface="楷体" panose="02010609060101010101" charset="-122"/>
                <a:cs typeface="楷体" panose="02010609060101010101" charset="-122"/>
              </a:rPr>
              <a:t>15000</a:t>
            </a:r>
            <a:r>
              <a:rPr kumimoji="1" lang="zh-CN" altLang="en-US" sz="2800">
                <a:latin typeface="楷体" panose="02010609060101010101" charset="-122"/>
                <a:ea typeface="楷体" panose="02010609060101010101" charset="-122"/>
                <a:cs typeface="楷体" panose="02010609060101010101" charset="-122"/>
              </a:rPr>
              <a:t>人）组成的一支东方远征军，又远离本土。</a:t>
            </a:r>
          </a:p>
        </p:txBody>
      </p:sp>
      <p:sp>
        <p:nvSpPr>
          <p:cNvPr id="1048760" name="矩形 13"/>
          <p:cNvSpPr/>
          <p:nvPr/>
        </p:nvSpPr>
        <p:spPr>
          <a:xfrm>
            <a:off x="379095" y="3672840"/>
            <a:ext cx="11427460" cy="1383665"/>
          </a:xfrm>
          <a:prstGeom prst="rect">
            <a:avLst/>
          </a:prstGeom>
          <a:noFill/>
        </p:spPr>
        <p:txBody>
          <a:bodyPr wrap="square">
            <a:spAutoFit/>
          </a:bodyPr>
          <a:lstStyle/>
          <a:p>
            <a:pPr indent="0" fontAlgn="auto">
              <a:lnSpc>
                <a:spcPct val="100000"/>
              </a:lnSpc>
              <a:spcBef>
                <a:spcPts val="0"/>
              </a:spcBef>
            </a:pPr>
            <a:r>
              <a:rPr lang="zh-CN" altLang="en-US" sz="2800">
                <a:solidFill>
                  <a:schemeClr val="tx1"/>
                </a:solidFill>
                <a:latin typeface="楷体" panose="02010609060101010101" charset="-122"/>
                <a:ea typeface="楷体" panose="02010609060101010101" charset="-122"/>
                <a:cs typeface="楷体" panose="02010609060101010101" charset="-122"/>
              </a:rPr>
              <a:t>材料</a:t>
            </a:r>
            <a:r>
              <a:rPr lang="en-US" altLang="zh-CN" sz="2800">
                <a:solidFill>
                  <a:schemeClr val="tx1"/>
                </a:solidFill>
                <a:latin typeface="楷体" panose="02010609060101010101" charset="-122"/>
                <a:ea typeface="楷体" panose="02010609060101010101" charset="-122"/>
                <a:cs typeface="楷体" panose="02010609060101010101" charset="-122"/>
              </a:rPr>
              <a:t>2</a:t>
            </a:r>
            <a:r>
              <a:rPr lang="zh-CN" altLang="en-US" sz="2800">
                <a:solidFill>
                  <a:schemeClr val="tx1"/>
                </a:solidFill>
                <a:latin typeface="楷体" panose="02010609060101010101" charset="-122"/>
                <a:ea typeface="楷体" panose="02010609060101010101" charset="-122"/>
                <a:cs typeface="楷体" panose="02010609060101010101" charset="-122"/>
              </a:rPr>
              <a:t>：“以中世纪的武器、中世纪的政府、中世纪的社会来对</a:t>
            </a:r>
          </a:p>
          <a:p>
            <a:pPr indent="0" fontAlgn="auto">
              <a:lnSpc>
                <a:spcPct val="100000"/>
              </a:lnSpc>
              <a:spcBef>
                <a:spcPts val="0"/>
              </a:spcBef>
            </a:pPr>
            <a:r>
              <a:rPr lang="zh-CN" altLang="en-US" sz="2800">
                <a:solidFill>
                  <a:schemeClr val="tx1"/>
                </a:solidFill>
                <a:latin typeface="楷体" panose="02010609060101010101" charset="-122"/>
                <a:ea typeface="楷体" panose="02010609060101010101" charset="-122"/>
                <a:cs typeface="楷体" panose="02010609060101010101" charset="-122"/>
              </a:rPr>
              <a:t>付近代化的敌人。”</a:t>
            </a:r>
          </a:p>
          <a:p>
            <a:pPr indent="0" fontAlgn="auto">
              <a:lnSpc>
                <a:spcPct val="100000"/>
              </a:lnSpc>
              <a:spcBef>
                <a:spcPts val="0"/>
              </a:spcBef>
            </a:pPr>
            <a:r>
              <a:rPr lang="zh-CN" altLang="en-US" sz="2800">
                <a:solidFill>
                  <a:schemeClr val="tx1"/>
                </a:solidFill>
                <a:latin typeface="楷体" panose="02010609060101010101" charset="-122"/>
                <a:ea typeface="楷体" panose="02010609060101010101" charset="-122"/>
                <a:cs typeface="楷体" panose="02010609060101010101" charset="-122"/>
              </a:rPr>
              <a:t>                 </a:t>
            </a:r>
            <a:r>
              <a:rPr lang="en-US" altLang="zh-CN" sz="2800">
                <a:solidFill>
                  <a:schemeClr val="tx1"/>
                </a:solidFill>
                <a:latin typeface="楷体" panose="02010609060101010101" charset="-122"/>
                <a:ea typeface="楷体" panose="02010609060101010101" charset="-122"/>
                <a:cs typeface="楷体" panose="02010609060101010101" charset="-122"/>
              </a:rPr>
              <a:t> </a:t>
            </a:r>
            <a:r>
              <a:rPr lang="zh-CN" altLang="en-US" sz="2800">
                <a:solidFill>
                  <a:schemeClr val="tx1"/>
                </a:solidFill>
                <a:latin typeface="楷体" panose="02010609060101010101" charset="-122"/>
                <a:ea typeface="楷体" panose="02010609060101010101" charset="-122"/>
                <a:cs typeface="楷体" panose="02010609060101010101" charset="-122"/>
              </a:rPr>
              <a:t>——《近代中国社会的新陈代谢》陈旭麓</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8" name="文本框 7"/>
          <p:cNvSpPr txBox="1"/>
          <p:nvPr/>
        </p:nvSpPr>
        <p:spPr>
          <a:xfrm>
            <a:off x="432435" y="1481455"/>
            <a:ext cx="6600825" cy="521970"/>
          </a:xfrm>
          <a:prstGeom prst="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nchor="t">
            <a:spAutoFit/>
          </a:bodyPr>
          <a:lstStyle/>
          <a:p>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探究：鸦片战争</a:t>
            </a:r>
            <a:r>
              <a:rPr kumimoji="1"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中国战败的原因是什么？</a:t>
            </a:r>
            <a:endParaRPr kumimoji="1" lang="zh-CN" altLang="en-US" sz="2800" b="1" dirty="0"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1048761" name="Text Box 4"/>
          <p:cNvSpPr txBox="1">
            <a:spLocks noChangeArrowheads="1"/>
          </p:cNvSpPr>
          <p:nvPr/>
        </p:nvSpPr>
        <p:spPr bwMode="auto">
          <a:xfrm>
            <a:off x="379175" y="2095407"/>
            <a:ext cx="10369549" cy="521970"/>
          </a:xfrm>
          <a:prstGeom prst="rect">
            <a:avLst/>
          </a:prstGeom>
          <a:noFill/>
          <a:ln>
            <a:noFill/>
          </a:ln>
          <a:effectLst/>
        </p:spPr>
        <p:txBody>
          <a:bodyPr lIns="91440" tIns="45720" rIns="91440" bIns="45720">
            <a:spAutoFit/>
          </a:bodyPr>
          <a:lstStyle/>
          <a:p>
            <a:r>
              <a:rPr kumimoji="1" lang="en-US" altLang="zh-CN" sz="2800" b="1">
                <a:solidFill>
                  <a:srgbClr val="C00000"/>
                </a:solidFill>
                <a:latin typeface="华文中宋" panose="02010600040101010101" charset="-122"/>
                <a:ea typeface="华文中宋" panose="02010600040101010101" charset="-122"/>
              </a:rPr>
              <a:t>①</a:t>
            </a:r>
            <a:r>
              <a:rPr kumimoji="1" lang="zh-CN" altLang="en-US" sz="2800" b="1">
                <a:solidFill>
                  <a:srgbClr val="C00000"/>
                </a:solidFill>
                <a:latin typeface="华文中宋" panose="02010600040101010101" charset="-122"/>
                <a:ea typeface="华文中宋" panose="02010600040101010101" charset="-122"/>
              </a:rPr>
              <a:t>客观原因：英国综合国力强大及准备充分</a:t>
            </a:r>
          </a:p>
        </p:txBody>
      </p:sp>
      <p:sp>
        <p:nvSpPr>
          <p:cNvPr id="1048762" name="Text Box 5"/>
          <p:cNvSpPr txBox="1">
            <a:spLocks noChangeArrowheads="1"/>
          </p:cNvSpPr>
          <p:nvPr/>
        </p:nvSpPr>
        <p:spPr bwMode="auto">
          <a:xfrm>
            <a:off x="379095" y="3634740"/>
            <a:ext cx="5258435" cy="521970"/>
          </a:xfrm>
          <a:prstGeom prst="rect">
            <a:avLst/>
          </a:prstGeom>
          <a:noFill/>
          <a:ln>
            <a:noFill/>
          </a:ln>
          <a:effectLst/>
        </p:spPr>
        <p:txBody>
          <a:bodyPr wrap="square" lIns="91440" tIns="45720" rIns="91440" bIns="45720">
            <a:spAutoFit/>
          </a:bodyPr>
          <a:lstStyle/>
          <a:p>
            <a:r>
              <a:rPr kumimoji="1" lang="en-US" altLang="zh-CN" sz="2800" b="1">
                <a:solidFill>
                  <a:srgbClr val="C00000"/>
                </a:solidFill>
                <a:latin typeface="华文中宋" panose="02010600040101010101" charset="-122"/>
                <a:ea typeface="华文中宋" panose="02010600040101010101" charset="-122"/>
              </a:rPr>
              <a:t>②</a:t>
            </a:r>
            <a:r>
              <a:rPr kumimoji="1" lang="zh-CN" altLang="en-US" sz="2800" b="1">
                <a:solidFill>
                  <a:srgbClr val="C00000"/>
                </a:solidFill>
                <a:latin typeface="华文中宋" panose="02010600040101010101" charset="-122"/>
                <a:ea typeface="华文中宋" panose="02010600040101010101" charset="-122"/>
              </a:rPr>
              <a:t>主观原因：清朝腐朽落后</a:t>
            </a:r>
          </a:p>
        </p:txBody>
      </p:sp>
      <p:sp>
        <p:nvSpPr>
          <p:cNvPr id="1048763" name="Text Box 6"/>
          <p:cNvSpPr txBox="1">
            <a:spLocks noChangeArrowheads="1"/>
          </p:cNvSpPr>
          <p:nvPr/>
        </p:nvSpPr>
        <p:spPr bwMode="auto">
          <a:xfrm>
            <a:off x="378977" y="5109858"/>
            <a:ext cx="11425767" cy="1038860"/>
          </a:xfrm>
          <a:prstGeom prst="rect">
            <a:avLst/>
          </a:prstGeom>
          <a:noFill/>
          <a:ln>
            <a:noFill/>
          </a:ln>
          <a:effectLst/>
        </p:spPr>
        <p:txBody>
          <a:bodyPr lIns="91440" tIns="45720" rIns="91440" bIns="45720">
            <a:spAutoFit/>
          </a:bodyPr>
          <a:lstStyle/>
          <a:p>
            <a:pPr>
              <a:lnSpc>
                <a:spcPct val="110000"/>
              </a:lnSpc>
              <a:spcBef>
                <a:spcPct val="50000"/>
              </a:spcBef>
            </a:pPr>
            <a:r>
              <a:rPr kumimoji="1" lang="en-US" altLang="zh-CN" sz="2800" b="1">
                <a:solidFill>
                  <a:srgbClr val="C00000"/>
                </a:solidFill>
                <a:latin typeface="华文中宋" panose="02010600040101010101" charset="-122"/>
                <a:ea typeface="华文中宋" panose="02010600040101010101" charset="-122"/>
              </a:rPr>
              <a:t>③</a:t>
            </a:r>
            <a:r>
              <a:rPr kumimoji="1" lang="zh-CN" altLang="en-US" sz="2800" b="1">
                <a:solidFill>
                  <a:srgbClr val="C00000"/>
                </a:solidFill>
                <a:latin typeface="华文中宋" panose="02010600040101010101" charset="-122"/>
                <a:ea typeface="华文中宋" panose="02010600040101010101" charset="-122"/>
              </a:rPr>
              <a:t>根本原因：腐朽没落的封建主义不能对抗新兴的资本主义，</a:t>
            </a:r>
            <a:r>
              <a:rPr lang="zh-CN" altLang="en-US" sz="2800" b="1">
                <a:solidFill>
                  <a:srgbClr val="C00000"/>
                </a:solidFill>
                <a:latin typeface="华文中宋" panose="02010600040101010101" charset="-122"/>
                <a:ea typeface="华文中宋" panose="02010600040101010101" charset="-122"/>
                <a:sym typeface="宋体" panose="02010600030101010101" pitchFamily="2" charset="-122"/>
              </a:rPr>
              <a:t>落后的农耕文明难以对抗先进的工业文明。</a:t>
            </a:r>
            <a:endParaRPr kumimoji="1" lang="zh-CN" altLang="en-US" sz="2800" b="1">
              <a:solidFill>
                <a:srgbClr val="C00000"/>
              </a:solidFill>
              <a:latin typeface="华文中宋" panose="02010600040101010101" charset="-122"/>
              <a:ea typeface="华文中宋" panose="02010600040101010101" charset="-122"/>
              <a:sym typeface="宋体" panose="02010600030101010101" pitchFamily="2" charset="-122"/>
            </a:endParaRPr>
          </a:p>
        </p:txBody>
      </p:sp>
      <p:sp>
        <p:nvSpPr>
          <p:cNvPr id="2" name="文本框 1"/>
          <p:cNvSpPr txBox="1"/>
          <p:nvPr/>
        </p:nvSpPr>
        <p:spPr>
          <a:xfrm>
            <a:off x="379095" y="2595880"/>
            <a:ext cx="11455400" cy="1038860"/>
          </a:xfrm>
          <a:prstGeom prst="rect">
            <a:avLst/>
          </a:prstGeom>
          <a:noFill/>
        </p:spPr>
        <p:txBody>
          <a:bodyPr wrap="square" rtlCol="0" anchor="t">
            <a:spAutoFit/>
          </a:bodyPr>
          <a:lstStyle/>
          <a:p>
            <a:pPr>
              <a:lnSpc>
                <a:spcPct val="110000"/>
              </a:lnSpc>
            </a:pPr>
            <a:r>
              <a:rPr lang="en-US" altLang="zh-CN" sz="2800" dirty="0">
                <a:latin typeface="华文中宋" panose="02010600040101010101" charset="-122"/>
                <a:ea typeface="华文中宋" panose="02010600040101010101" charset="-122"/>
                <a:sym typeface="+mn-ea"/>
              </a:rPr>
              <a:t> </a:t>
            </a:r>
            <a:r>
              <a:rPr lang="zh-CN" altLang="en-US" sz="2800" dirty="0">
                <a:latin typeface="华文中宋" panose="02010600040101010101" charset="-122"/>
                <a:ea typeface="华文中宋" panose="02010600040101010101" charset="-122"/>
                <a:sym typeface="+mn-ea"/>
              </a:rPr>
              <a:t>鸦片战争时，英国已完成工业革命，处在资本主义上升时期，生产力发达，制度先进，军备优良，殖民扩张，战争准备充分。</a:t>
            </a:r>
            <a:endParaRPr lang="zh-CN" altLang="en-US" sz="2800" dirty="0">
              <a:latin typeface="华文中宋" panose="02010600040101010101" charset="-122"/>
              <a:ea typeface="华文中宋" panose="02010600040101010101" charset="-122"/>
            </a:endParaRPr>
          </a:p>
        </p:txBody>
      </p:sp>
      <p:sp>
        <p:nvSpPr>
          <p:cNvPr id="3" name="文本框 2"/>
          <p:cNvSpPr txBox="1"/>
          <p:nvPr/>
        </p:nvSpPr>
        <p:spPr>
          <a:xfrm>
            <a:off x="432435" y="4156710"/>
            <a:ext cx="11402060" cy="953135"/>
          </a:xfrm>
          <a:prstGeom prst="rect">
            <a:avLst/>
          </a:prstGeom>
          <a:noFill/>
        </p:spPr>
        <p:txBody>
          <a:bodyPr wrap="square" rtlCol="0" anchor="t">
            <a:spAutoFit/>
          </a:bodyPr>
          <a:lstStyle/>
          <a:p>
            <a:r>
              <a:rPr lang="zh-CN" altLang="en-US" sz="2800" dirty="0">
                <a:latin typeface="华文中宋" panose="02010600040101010101" charset="-122"/>
                <a:ea typeface="华文中宋" panose="02010600040101010101" charset="-122"/>
                <a:sym typeface="+mn-ea"/>
              </a:rPr>
              <a:t>中国处于封建社会末期，政治腐败、经济落后、军备废弛、战争领导者清朝统治集团战和不定、作战组织指挥不力等。</a:t>
            </a:r>
          </a:p>
        </p:txBody>
      </p:sp>
      <p:pic>
        <p:nvPicPr>
          <p:cNvPr id="107" name="图片 106"/>
          <p:cNvPicPr/>
          <p:nvPr/>
        </p:nvPicPr>
        <p:blipFill>
          <a:blip r:embed="rId6"/>
          <a:stretch>
            <a:fillRect/>
          </a:stretch>
        </p:blipFill>
        <p:spPr>
          <a:xfrm>
            <a:off x="7809230" y="1188085"/>
            <a:ext cx="4133215" cy="885825"/>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761"/>
                                        </p:tgtEl>
                                        <p:attrNameLst>
                                          <p:attrName>style.visibility</p:attrName>
                                        </p:attrNameLst>
                                      </p:cBhvr>
                                      <p:to>
                                        <p:strVal val="visible"/>
                                      </p:to>
                                    </p:set>
                                    <p:animEffect transition="in" filter="blinds(horizontal)">
                                      <p:cBhvr>
                                        <p:cTn id="7" dur="500"/>
                                        <p:tgtEl>
                                          <p:spTgt spid="10487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1" nodeType="clickEffect">
                                  <p:stCondLst>
                                    <p:cond delay="0"/>
                                  </p:stCondLst>
                                  <p:childTnLst>
                                    <p:set>
                                      <p:cBhvr>
                                        <p:cTn id="15" dur="1" fill="hold">
                                          <p:stCondLst>
                                            <p:cond delay="0"/>
                                          </p:stCondLst>
                                        </p:cTn>
                                        <p:tgtEl>
                                          <p:spTgt spid="1048762"/>
                                        </p:tgtEl>
                                        <p:attrNameLst>
                                          <p:attrName>style.visibility</p:attrName>
                                        </p:attrNameLst>
                                      </p:cBhvr>
                                      <p:to>
                                        <p:strVal val="visible"/>
                                      </p:to>
                                    </p:set>
                                    <p:animEffect transition="in" filter="blinds(horizontal)">
                                      <p:cBhvr>
                                        <p:cTn id="16" dur="500"/>
                                        <p:tgtEl>
                                          <p:spTgt spid="104876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2" nodeType="clickEffect">
                                  <p:stCondLst>
                                    <p:cond delay="0"/>
                                  </p:stCondLst>
                                  <p:childTnLst>
                                    <p:set>
                                      <p:cBhvr>
                                        <p:cTn id="24" dur="1" fill="hold">
                                          <p:stCondLst>
                                            <p:cond delay="0"/>
                                          </p:stCondLst>
                                        </p:cTn>
                                        <p:tgtEl>
                                          <p:spTgt spid="1048763"/>
                                        </p:tgtEl>
                                        <p:attrNameLst>
                                          <p:attrName>style.visibility</p:attrName>
                                        </p:attrNameLst>
                                      </p:cBhvr>
                                      <p:to>
                                        <p:strVal val="visible"/>
                                      </p:to>
                                    </p:set>
                                    <p:animEffect transition="in" filter="blinds(horizontal)">
                                      <p:cBhvr>
                                        <p:cTn id="25" dur="500"/>
                                        <p:tgtEl>
                                          <p:spTgt spid="104876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1" grpId="0" bldLvl="0" animBg="1"/>
      <p:bldP spid="1048762" grpId="1" bldLvl="0" animBg="1"/>
      <p:bldP spid="1048763" grpId="2" bldLvl="0" animBg="1"/>
      <p:bldP spid="2" grpId="0"/>
      <p:bldP spid="2" grpId="1"/>
      <p:bldP spid="3" grpId="0"/>
      <p:bldP spid="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graphicFrame>
        <p:nvGraphicFramePr>
          <p:cNvPr id="6" name="表格 5"/>
          <p:cNvGraphicFramePr>
            <a:graphicFrameLocks noGrp="1"/>
          </p:cNvGraphicFramePr>
          <p:nvPr>
            <p:custDataLst>
              <p:tags r:id="rId5"/>
            </p:custDataLst>
          </p:nvPr>
        </p:nvGraphicFramePr>
        <p:xfrm>
          <a:off x="257810" y="1449705"/>
          <a:ext cx="11595735" cy="2660650"/>
        </p:xfrm>
        <a:graphic>
          <a:graphicData uri="http://schemas.openxmlformats.org/drawingml/2006/table">
            <a:tbl>
              <a:tblPr firstRow="1" bandRow="1">
                <a:tableStyleId>{5940675A-B579-460E-94D1-54222C63F5DA}</a:tableStyleId>
              </a:tblPr>
              <a:tblGrid>
                <a:gridCol w="2860675"/>
                <a:gridCol w="4761865"/>
                <a:gridCol w="3973195"/>
              </a:tblGrid>
              <a:tr h="442595">
                <a:tc>
                  <a:txBody>
                    <a:bodyPr/>
                    <a:lstStyle/>
                    <a:p>
                      <a:pPr indent="0" algn="l">
                        <a:buNone/>
                      </a:pPr>
                      <a:r>
                        <a:rPr lang="en-US" sz="2800" b="1">
                          <a:latin typeface="华文中宋" panose="02010600040101010101" charset="-122"/>
                          <a:ea typeface="华文中宋" panose="02010600040101010101" charset="-122"/>
                          <a:cs typeface="华文中宋" panose="02010600040101010101" charset="-122"/>
                        </a:rPr>
                        <a:t>        条约</a:t>
                      </a:r>
                      <a:endParaRPr lang="en-US" altLang="en-US" sz="2800" b="1">
                        <a:latin typeface="华文中宋" panose="02010600040101010101" charset="-122"/>
                        <a:ea typeface="华文中宋" panose="02010600040101010101" charset="-122"/>
                        <a:cs typeface="华文中宋" panose="02010600040101010101" charset="-122"/>
                      </a:endParaRPr>
                    </a:p>
                  </a:txBody>
                  <a:tcPr marL="68580" marR="68580" marT="0" marB="0" anchor="ct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800" b="1">
                          <a:latin typeface="华文中宋" panose="02010600040101010101" charset="-122"/>
                          <a:ea typeface="华文中宋" panose="02010600040101010101" charset="-122"/>
                          <a:cs typeface="华文中宋" panose="02010600040101010101" charset="-122"/>
                        </a:rPr>
                        <a:t>             内容</a:t>
                      </a:r>
                      <a:endParaRPr lang="en-US" altLang="en-US" sz="2800" b="1">
                        <a:latin typeface="华文中宋" panose="02010600040101010101" charset="-122"/>
                        <a:ea typeface="华文中宋" panose="02010600040101010101" charset="-122"/>
                        <a:cs typeface="华文中宋" panose="02010600040101010101" charset="-122"/>
                      </a:endParaRPr>
                    </a:p>
                  </a:txBody>
                  <a:tcPr marL="68580" marR="68580" marT="0" marB="0" anchor="ct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800" b="1">
                          <a:latin typeface="华文中宋" panose="02010600040101010101" charset="-122"/>
                          <a:ea typeface="华文中宋" panose="02010600040101010101" charset="-122"/>
                          <a:cs typeface="华文中宋" panose="02010600040101010101" charset="-122"/>
                        </a:rPr>
                        <a:t>                   影响</a:t>
                      </a:r>
                      <a:endParaRPr lang="en-US" altLang="en-US" sz="2800" b="1">
                        <a:latin typeface="华文中宋" panose="02010600040101010101" charset="-122"/>
                        <a:ea typeface="华文中宋" panose="02010600040101010101" charset="-122"/>
                        <a:cs typeface="华文中宋" panose="02010600040101010101" charset="-122"/>
                      </a:endParaRPr>
                    </a:p>
                  </a:txBody>
                  <a:tcPr marL="68580" marR="68580" marT="0" marB="0" anchor="ct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563245">
                <a:tc rowSpan="4">
                  <a:txBody>
                    <a:bodyPr/>
                    <a:lstStyle/>
                    <a:p>
                      <a:pPr indent="0">
                        <a:buNone/>
                      </a:pPr>
                      <a:endParaRPr lang="en-US" altLang="en-US" sz="2400" b="1">
                        <a:latin typeface="华文中宋" panose="02010600040101010101" charset="-122"/>
                        <a:ea typeface="华文中宋" panose="02010600040101010101" charset="-122"/>
                        <a:cs typeface="宋体" panose="02010600030101010101" pitchFamily="2"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400" b="1">
                        <a:latin typeface="华文中宋" panose="02010600040101010101" charset="-122"/>
                        <a:ea typeface="华文中宋" panose="02010600040101010101" charset="-122"/>
                        <a:cs typeface="宋体" panose="02010600030101010101" pitchFamily="2"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华文中宋" panose="02010600040101010101" charset="-122"/>
                          <a:ea typeface="华文中宋" panose="02010600040101010101" charset="-122"/>
                          <a:cs typeface="Calibri" panose="020F0502020204030204"/>
                        </a:rPr>
                        <a:t> </a:t>
                      </a:r>
                      <a:endParaRPr lang="en-US" altLang="en-US" sz="2400" b="1">
                        <a:latin typeface="华文中宋" panose="02010600040101010101" charset="-122"/>
                        <a:ea typeface="华文中宋" panose="02010600040101010101" charset="-122"/>
                        <a:cs typeface="Calibri" panose="020F0502020204030204"/>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506095">
                <a:tc vMerge="1">
                  <a:txBody>
                    <a:bodyPr/>
                    <a:lstStyle/>
                    <a:p>
                      <a:endParaRPr lang="zh-CN"/>
                    </a:p>
                  </a:txBody>
                  <a:tcP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tcPr>
                </a:tc>
                <a:tc>
                  <a:txBody>
                    <a:bodyPr/>
                    <a:lstStyle/>
                    <a:p>
                      <a:pPr indent="0">
                        <a:buNone/>
                      </a:pPr>
                      <a:endParaRPr lang="en-US" altLang="en-US" sz="2400" b="1">
                        <a:latin typeface="华文中宋" panose="02010600040101010101" charset="-122"/>
                        <a:ea typeface="华文中宋" panose="02010600040101010101" charset="-122"/>
                        <a:cs typeface="微软雅黑" panose="020B0503020204020204"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华文中宋" panose="02010600040101010101" charset="-122"/>
                          <a:ea typeface="华文中宋" panose="02010600040101010101" charset="-122"/>
                          <a:cs typeface="Calibri" panose="020F0502020204030204"/>
                        </a:rPr>
                        <a:t> </a:t>
                      </a:r>
                      <a:endParaRPr lang="en-US" altLang="en-US" sz="2400" b="1">
                        <a:latin typeface="华文中宋" panose="02010600040101010101" charset="-122"/>
                        <a:ea typeface="华文中宋" panose="02010600040101010101" charset="-122"/>
                        <a:cs typeface="Calibri" panose="020F0502020204030204"/>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558165">
                <a:tc vMerge="1">
                  <a:txBody>
                    <a:bodyPr/>
                    <a:lstStyle/>
                    <a:p>
                      <a:endParaRPr lang="zh-CN"/>
                    </a:p>
                  </a:txBody>
                  <a:tcP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tcPr>
                </a:tc>
                <a:tc>
                  <a:txBody>
                    <a:bodyPr/>
                    <a:lstStyle/>
                    <a:p>
                      <a:pPr indent="0">
                        <a:buNone/>
                      </a:pPr>
                      <a:endParaRPr lang="en-US" altLang="en-US" sz="2400" b="1">
                        <a:latin typeface="华文中宋" panose="02010600040101010101" charset="-122"/>
                        <a:ea typeface="华文中宋" panose="02010600040101010101" charset="-122"/>
                        <a:cs typeface="宋体" panose="02010600030101010101" pitchFamily="2"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华文中宋" panose="02010600040101010101" charset="-122"/>
                          <a:ea typeface="华文中宋" panose="02010600040101010101" charset="-122"/>
                          <a:cs typeface="Calibri" panose="020F0502020204030204"/>
                        </a:rPr>
                        <a:t> </a:t>
                      </a:r>
                      <a:endParaRPr lang="en-US" altLang="en-US" sz="2400" b="1">
                        <a:latin typeface="华文中宋" panose="02010600040101010101" charset="-122"/>
                        <a:ea typeface="华文中宋" panose="02010600040101010101" charset="-122"/>
                        <a:cs typeface="Calibri" panose="020F0502020204030204"/>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590550">
                <a:tc vMerge="1">
                  <a:txBody>
                    <a:bodyPr/>
                    <a:lstStyle/>
                    <a:p>
                      <a:endParaRPr lang="zh-CN"/>
                    </a:p>
                  </a:txBody>
                  <a:tcP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B w="19050" cap="flat" cmpd="sng">
                      <a:solidFill>
                        <a:srgbClr val="080000"/>
                      </a:solidFill>
                      <a:prstDash val="solid"/>
                      <a:headEnd type="none" w="med" len="med"/>
                      <a:tailEnd type="none" w="med" len="med"/>
                    </a:lnB>
                  </a:tcPr>
                </a:tc>
                <a:tc>
                  <a:txBody>
                    <a:bodyPr/>
                    <a:lstStyle/>
                    <a:p>
                      <a:pPr indent="0">
                        <a:buNone/>
                      </a:pPr>
                      <a:endParaRPr lang="en-US" altLang="en-US" sz="2400" b="1">
                        <a:latin typeface="华文中宋" panose="02010600040101010101" charset="-122"/>
                        <a:ea typeface="华文中宋" panose="02010600040101010101" charset="-122"/>
                        <a:cs typeface="宋体" panose="02010600030101010101" pitchFamily="2"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华文中宋" panose="02010600040101010101" charset="-122"/>
                          <a:ea typeface="华文中宋" panose="02010600040101010101" charset="-122"/>
                          <a:cs typeface="Calibri" panose="020F0502020204030204"/>
                        </a:rPr>
                        <a:t> </a:t>
                      </a:r>
                      <a:endParaRPr lang="en-US" altLang="en-US" sz="2400" b="1">
                        <a:latin typeface="华文中宋" panose="02010600040101010101" charset="-122"/>
                        <a:ea typeface="华文中宋" panose="02010600040101010101" charset="-122"/>
                        <a:cs typeface="Calibri" panose="020F0502020204030204"/>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custDataLst>
              <p:tags r:id="rId6"/>
            </p:custDataLst>
          </p:nvPr>
        </p:nvSpPr>
        <p:spPr>
          <a:xfrm>
            <a:off x="128905" y="2510155"/>
            <a:ext cx="2994025" cy="953135"/>
          </a:xfrm>
          <a:prstGeom prst="rect">
            <a:avLst/>
          </a:prstGeom>
          <a:noFill/>
        </p:spPr>
        <p:txBody>
          <a:bodyPr wrap="square" rtlCol="0">
            <a:spAutoFit/>
          </a:bodyPr>
          <a:lstStyle/>
          <a:p>
            <a:pPr algn="ctr"/>
            <a:r>
              <a:rPr lang="en-US" altLang="zh-CN" sz="2800" b="1">
                <a:latin typeface="华文中宋" panose="02010600040101010101" charset="-122"/>
                <a:ea typeface="华文中宋" panose="02010600040101010101" charset="-122"/>
                <a:cs typeface="华文中宋" panose="02010600040101010101" charset="-122"/>
                <a:sym typeface="+mn-ea"/>
              </a:rPr>
              <a:t>1842</a:t>
            </a:r>
            <a:r>
              <a:rPr lang="zh-CN" altLang="en-US" sz="2800" b="1">
                <a:latin typeface="华文中宋" panose="02010600040101010101" charset="-122"/>
                <a:ea typeface="华文中宋" panose="02010600040101010101" charset="-122"/>
                <a:cs typeface="华文中宋" panose="02010600040101010101" charset="-122"/>
                <a:sym typeface="+mn-ea"/>
              </a:rPr>
              <a:t>年</a:t>
            </a:r>
          </a:p>
          <a:p>
            <a:pPr algn="ctr"/>
            <a:r>
              <a:rPr lang="zh-CN" altLang="en-US" sz="2800" b="1">
                <a:latin typeface="华文中宋" panose="02010600040101010101" charset="-122"/>
                <a:ea typeface="华文中宋" panose="02010600040101010101" charset="-122"/>
                <a:cs typeface="华文中宋" panose="02010600040101010101" charset="-122"/>
                <a:sym typeface="+mn-ea"/>
              </a:rPr>
              <a:t>中英</a:t>
            </a:r>
            <a:r>
              <a:rPr lang="en-US" sz="2800" b="1">
                <a:latin typeface="华文中宋" panose="02010600040101010101" charset="-122"/>
                <a:ea typeface="华文中宋" panose="02010600040101010101" charset="-122"/>
                <a:cs typeface="华文中宋" panose="02010600040101010101" charset="-122"/>
                <a:sym typeface="+mn-ea"/>
              </a:rPr>
              <a:t>《南京条约》</a:t>
            </a:r>
            <a:endParaRPr lang="en-US" altLang="en-US" sz="2800" b="1">
              <a:latin typeface="华文中宋" panose="02010600040101010101" charset="-122"/>
              <a:ea typeface="华文中宋" panose="02010600040101010101" charset="-122"/>
              <a:cs typeface="华文中宋" panose="02010600040101010101" charset="-122"/>
              <a:sym typeface="+mn-ea"/>
            </a:endParaRPr>
          </a:p>
        </p:txBody>
      </p:sp>
      <p:sp>
        <p:nvSpPr>
          <p:cNvPr id="12" name="文本框 11"/>
          <p:cNvSpPr txBox="1"/>
          <p:nvPr>
            <p:custDataLst>
              <p:tags r:id="rId7"/>
            </p:custDataLst>
          </p:nvPr>
        </p:nvSpPr>
        <p:spPr>
          <a:xfrm>
            <a:off x="3305810" y="1901672"/>
            <a:ext cx="2672080" cy="521970"/>
          </a:xfrm>
          <a:prstGeom prst="rect">
            <a:avLst/>
          </a:prstGeom>
          <a:noFill/>
        </p:spPr>
        <p:txBody>
          <a:bodyPr wrap="none" rtlCol="0">
            <a:spAutoFit/>
          </a:bodyPr>
          <a:lstStyle/>
          <a:p>
            <a:pPr algn="l"/>
            <a:r>
              <a:rPr lang="en-US" sz="2800" err="1">
                <a:solidFill>
                  <a:schemeClr val="tx1"/>
                </a:solidFill>
                <a:latin typeface="华文中宋" panose="02010600040101010101" charset="-122"/>
                <a:ea typeface="华文中宋" panose="02010600040101010101" charset="-122"/>
                <a:cs typeface="Times New Roman" panose="02020603050405020304" pitchFamily="18" charset="0"/>
                <a:sym typeface="+mn-ea"/>
              </a:rPr>
              <a:t>割地（香港岛）</a:t>
            </a:r>
            <a:endParaRPr lang="en-US" altLang="en-US" sz="2800" err="1">
              <a:solidFill>
                <a:schemeClr val="tx1"/>
              </a:solidFill>
              <a:latin typeface="华文中宋" panose="02010600040101010101" charset="-122"/>
              <a:ea typeface="华文中宋" panose="02010600040101010101" charset="-122"/>
              <a:cs typeface="Times New Roman" panose="02020603050405020304" pitchFamily="18" charset="0"/>
              <a:sym typeface="+mn-ea"/>
            </a:endParaRPr>
          </a:p>
        </p:txBody>
      </p:sp>
      <p:sp>
        <p:nvSpPr>
          <p:cNvPr id="13" name="文本框 12"/>
          <p:cNvSpPr txBox="1"/>
          <p:nvPr>
            <p:custDataLst>
              <p:tags r:id="rId8"/>
            </p:custDataLst>
          </p:nvPr>
        </p:nvSpPr>
        <p:spPr>
          <a:xfrm>
            <a:off x="3298190" y="2426970"/>
            <a:ext cx="3554730" cy="521970"/>
          </a:xfrm>
          <a:prstGeom prst="rect">
            <a:avLst/>
          </a:prstGeom>
          <a:noFill/>
        </p:spPr>
        <p:txBody>
          <a:bodyPr wrap="square" rtlCol="0">
            <a:spAutoFit/>
          </a:bodyPr>
          <a:lstStyle/>
          <a:p>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赔款（2100万银元）</a:t>
            </a:r>
            <a:endParaRPr lang="en-US"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custDataLst>
              <p:tags r:id="rId9"/>
            </p:custDataLst>
          </p:nvPr>
        </p:nvSpPr>
        <p:spPr>
          <a:xfrm>
            <a:off x="3001645" y="2824327"/>
            <a:ext cx="3684270" cy="737235"/>
          </a:xfrm>
          <a:prstGeom prst="rect">
            <a:avLst/>
          </a:prstGeom>
          <a:noFill/>
        </p:spPr>
        <p:txBody>
          <a:bodyPr wrap="square" rtlCol="0">
            <a:spAutoFit/>
          </a:bodyPr>
          <a:lstStyle/>
          <a:p>
            <a:pPr algn="ctr">
              <a:lnSpc>
                <a:spcPct val="150000"/>
              </a:lnSpc>
              <a:buNone/>
            </a:pPr>
            <a:r>
              <a:rPr 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rPr>
              <a:t>通商（</a:t>
            </a:r>
            <a:r>
              <a:rPr lang="zh-CN" alt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rPr>
              <a:t>五口通商</a:t>
            </a:r>
            <a:r>
              <a:rPr 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rPr>
              <a:t>）</a:t>
            </a:r>
          </a:p>
        </p:txBody>
      </p:sp>
      <p:sp>
        <p:nvSpPr>
          <p:cNvPr id="14" name="文本框 13"/>
          <p:cNvSpPr txBox="1"/>
          <p:nvPr>
            <p:custDataLst>
              <p:tags r:id="rId10"/>
            </p:custDataLst>
          </p:nvPr>
        </p:nvSpPr>
        <p:spPr>
          <a:xfrm>
            <a:off x="3305810" y="3592042"/>
            <a:ext cx="2202815" cy="521970"/>
          </a:xfrm>
          <a:prstGeom prst="rect">
            <a:avLst/>
          </a:prstGeom>
          <a:noFill/>
        </p:spPr>
        <p:txBody>
          <a:bodyPr wrap="square" rtlCol="0">
            <a:spAutoFit/>
          </a:bodyPr>
          <a:lstStyle/>
          <a:p>
            <a:r>
              <a:rPr 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rPr>
              <a:t>协定关税</a:t>
            </a:r>
          </a:p>
        </p:txBody>
      </p:sp>
      <p:sp>
        <p:nvSpPr>
          <p:cNvPr id="19" name="文本框 18"/>
          <p:cNvSpPr txBox="1"/>
          <p:nvPr>
            <p:custDataLst>
              <p:tags r:id="rId11"/>
            </p:custDataLst>
          </p:nvPr>
        </p:nvSpPr>
        <p:spPr>
          <a:xfrm>
            <a:off x="7889387" y="1832457"/>
            <a:ext cx="2316480" cy="521970"/>
          </a:xfrm>
          <a:prstGeom prst="rect">
            <a:avLst/>
          </a:prstGeom>
          <a:noFill/>
        </p:spPr>
        <p:txBody>
          <a:bodyPr wrap="none" rtlCol="0">
            <a:spAutoFit/>
          </a:bodyPr>
          <a:lstStyle/>
          <a:p>
            <a:pPr algn="l"/>
            <a:r>
              <a:rPr lang="zh-CN" alt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rPr>
              <a:t>破坏领土主权</a:t>
            </a:r>
          </a:p>
        </p:txBody>
      </p:sp>
      <p:sp>
        <p:nvSpPr>
          <p:cNvPr id="20" name="文本框 19"/>
          <p:cNvSpPr txBox="1"/>
          <p:nvPr>
            <p:custDataLst>
              <p:tags r:id="rId12"/>
            </p:custDataLst>
          </p:nvPr>
        </p:nvSpPr>
        <p:spPr>
          <a:xfrm>
            <a:off x="7889387" y="2386824"/>
            <a:ext cx="2316480" cy="521970"/>
          </a:xfrm>
          <a:prstGeom prst="rect">
            <a:avLst/>
          </a:prstGeom>
          <a:noFill/>
        </p:spPr>
        <p:txBody>
          <a:bodyPr wrap="none" rtlCol="0">
            <a:spAutoFit/>
          </a:bodyPr>
          <a:lstStyle/>
          <a:p>
            <a:pPr algn="l"/>
            <a:r>
              <a:rPr lang="zh-CN" altLang="en-US" sz="2800">
                <a:latin typeface="华文中宋" panose="02010600040101010101" charset="-122"/>
                <a:ea typeface="华文中宋" panose="02010600040101010101" charset="-122"/>
                <a:cs typeface="Times New Roman" panose="02020603050405020304" pitchFamily="18" charset="0"/>
                <a:sym typeface="+mn-ea"/>
              </a:rPr>
              <a:t>加重人民负担</a:t>
            </a:r>
          </a:p>
        </p:txBody>
      </p:sp>
      <p:sp>
        <p:nvSpPr>
          <p:cNvPr id="15" name="文本框 14"/>
          <p:cNvSpPr txBox="1"/>
          <p:nvPr>
            <p:custDataLst>
              <p:tags r:id="rId13"/>
            </p:custDataLst>
          </p:nvPr>
        </p:nvSpPr>
        <p:spPr>
          <a:xfrm>
            <a:off x="7889387" y="2941179"/>
            <a:ext cx="2316480" cy="521970"/>
          </a:xfrm>
          <a:prstGeom prst="rect">
            <a:avLst/>
          </a:prstGeom>
          <a:noFill/>
        </p:spPr>
        <p:txBody>
          <a:bodyPr wrap="none" rtlCol="0">
            <a:spAutoFit/>
          </a:bodyPr>
          <a:lstStyle/>
          <a:p>
            <a:pPr algn="l"/>
            <a:r>
              <a:rPr lang="zh-CN" altLang="en-US" sz="2800">
                <a:latin typeface="华文中宋" panose="02010600040101010101" charset="-122"/>
                <a:ea typeface="华文中宋" panose="02010600040101010101" charset="-122"/>
                <a:cs typeface="Times New Roman" panose="02020603050405020304" pitchFamily="18" charset="0"/>
                <a:sym typeface="+mn-ea"/>
              </a:rPr>
              <a:t>破坏贸易主权</a:t>
            </a:r>
          </a:p>
        </p:txBody>
      </p:sp>
      <p:sp>
        <p:nvSpPr>
          <p:cNvPr id="22" name="文本框 21"/>
          <p:cNvSpPr txBox="1"/>
          <p:nvPr>
            <p:custDataLst>
              <p:tags r:id="rId14"/>
            </p:custDataLst>
          </p:nvPr>
        </p:nvSpPr>
        <p:spPr>
          <a:xfrm>
            <a:off x="7889242" y="3495382"/>
            <a:ext cx="2316480" cy="521970"/>
          </a:xfrm>
          <a:prstGeom prst="rect">
            <a:avLst/>
          </a:prstGeom>
          <a:noFill/>
        </p:spPr>
        <p:txBody>
          <a:bodyPr wrap="none" rtlCol="0">
            <a:spAutoFit/>
          </a:bodyPr>
          <a:lstStyle/>
          <a:p>
            <a:pPr algn="l"/>
            <a:r>
              <a:rPr lang="zh-CN" alt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rPr>
              <a:t>破坏关税主权</a:t>
            </a:r>
          </a:p>
        </p:txBody>
      </p:sp>
      <p:grpSp>
        <p:nvGrpSpPr>
          <p:cNvPr id="74" name="组合 2"/>
          <p:cNvGrpSpPr/>
          <p:nvPr/>
        </p:nvGrpSpPr>
        <p:grpSpPr>
          <a:xfrm>
            <a:off x="257810" y="4118610"/>
            <a:ext cx="4064635" cy="2444750"/>
            <a:chOff x="0" y="1253"/>
            <a:chExt cx="2463" cy="2230"/>
          </a:xfrm>
          <a:effectLst>
            <a:outerShdw blurRad="50800" dist="38100" dir="2700000" algn="tl" rotWithShape="0">
              <a:prstClr val="black">
                <a:alpha val="40000"/>
              </a:prstClr>
            </a:outerShdw>
          </a:effectLst>
        </p:grpSpPr>
        <p:pic>
          <p:nvPicPr>
            <p:cNvPr id="2097168" name="Picture 4"/>
            <p:cNvPicPr>
              <a:picLocks noChangeAspect="1"/>
            </p:cNvPicPr>
            <p:nvPr/>
          </p:nvPicPr>
          <p:blipFill>
            <a:blip r:embed="rId16"/>
            <a:srcRect t="35136" b="2323"/>
            <a:stretch>
              <a:fillRect/>
            </a:stretch>
          </p:blipFill>
          <p:spPr>
            <a:xfrm>
              <a:off x="0" y="1253"/>
              <a:ext cx="2463" cy="2230"/>
            </a:xfrm>
            <a:prstGeom prst="rect">
              <a:avLst/>
            </a:prstGeom>
            <a:noFill/>
            <a:ln w="9525" cap="flat" cmpd="sng">
              <a:noFill/>
              <a:prstDash val="solid"/>
              <a:miter/>
              <a:headEnd type="none" w="med" len="med"/>
              <a:tailEnd type="none" w="med" len="med"/>
            </a:ln>
          </p:spPr>
        </p:pic>
        <p:sp>
          <p:nvSpPr>
            <p:cNvPr id="1048677" name="Text Box 5"/>
            <p:cNvSpPr txBox="1"/>
            <p:nvPr/>
          </p:nvSpPr>
          <p:spPr>
            <a:xfrm>
              <a:off x="136" y="2972"/>
              <a:ext cx="635" cy="420"/>
            </a:xfrm>
            <a:prstGeom prst="rect">
              <a:avLst/>
            </a:prstGeom>
            <a:solidFill>
              <a:srgbClr val="C00000"/>
            </a:solidFill>
            <a:ln w="9525" cap="flat" cmpd="sng">
              <a:noFill/>
              <a:prstDash val="solid"/>
              <a:miter/>
              <a:headEnd type="none" w="med" len="med"/>
              <a:tailEnd type="none" w="med" len="med"/>
            </a:ln>
          </p:spPr>
          <p:txBody>
            <a:bodyPr wrap="square">
              <a:spAutoFit/>
            </a:bodyPr>
            <a:lstStyle/>
            <a:p>
              <a:pPr lvl="0" algn="ctr" eaLnBrk="1" hangingPunct="1"/>
              <a:r>
                <a:rPr lang="zh-CN" altLang="en-US" sz="2400" b="1">
                  <a:solidFill>
                    <a:schemeClr val="bg1"/>
                  </a:solidFill>
                  <a:latin typeface="Times New Roman" panose="02020603050405020304" pitchFamily="18" charset="0"/>
                  <a:ea typeface="宋体" panose="02010600030101010101" pitchFamily="2" charset="-122"/>
                </a:rPr>
                <a:t>广州</a:t>
              </a:r>
            </a:p>
          </p:txBody>
        </p:sp>
        <p:sp>
          <p:nvSpPr>
            <p:cNvPr id="1048678" name="Text Box 6"/>
            <p:cNvSpPr txBox="1"/>
            <p:nvPr/>
          </p:nvSpPr>
          <p:spPr>
            <a:xfrm>
              <a:off x="894" y="2869"/>
              <a:ext cx="714" cy="420"/>
            </a:xfrm>
            <a:prstGeom prst="rect">
              <a:avLst/>
            </a:prstGeom>
            <a:solidFill>
              <a:srgbClr val="C00000"/>
            </a:solidFill>
            <a:ln w="9525" cap="flat" cmpd="sng">
              <a:noFill/>
              <a:prstDash val="solid"/>
              <a:miter/>
              <a:headEnd type="none" w="med" len="med"/>
              <a:tailEnd type="none" w="med" len="med"/>
            </a:ln>
          </p:spPr>
          <p:txBody>
            <a:bodyPr wrap="square">
              <a:spAutoFit/>
            </a:bodyPr>
            <a:lstStyle/>
            <a:p>
              <a:pPr lvl="0" algn="ctr" eaLnBrk="1" hangingPunct="1">
                <a:spcBef>
                  <a:spcPct val="50000"/>
                </a:spcBef>
              </a:pPr>
              <a:r>
                <a:rPr lang="zh-CN" altLang="en-US" sz="2400" b="1">
                  <a:solidFill>
                    <a:schemeClr val="bg1"/>
                  </a:solidFill>
                  <a:latin typeface="Times New Roman" panose="02020603050405020304" pitchFamily="18" charset="0"/>
                  <a:ea typeface="宋体" panose="02010600030101010101" pitchFamily="2" charset="-122"/>
                </a:rPr>
                <a:t>厦门</a:t>
              </a:r>
            </a:p>
          </p:txBody>
        </p:sp>
        <p:sp>
          <p:nvSpPr>
            <p:cNvPr id="1048679" name="Text Box 7"/>
            <p:cNvSpPr txBox="1"/>
            <p:nvPr/>
          </p:nvSpPr>
          <p:spPr>
            <a:xfrm>
              <a:off x="1232" y="2309"/>
              <a:ext cx="596" cy="420"/>
            </a:xfrm>
            <a:prstGeom prst="rect">
              <a:avLst/>
            </a:prstGeom>
            <a:solidFill>
              <a:srgbClr val="C00000"/>
            </a:solidFill>
            <a:ln w="9525" cap="flat" cmpd="sng">
              <a:noFill/>
              <a:prstDash val="solid"/>
              <a:miter/>
              <a:headEnd type="none" w="med" len="med"/>
              <a:tailEnd type="none" w="med" len="med"/>
            </a:ln>
          </p:spPr>
          <p:txBody>
            <a:bodyPr wrap="square">
              <a:spAutoFit/>
            </a:bodyPr>
            <a:lstStyle/>
            <a:p>
              <a:pPr lvl="0" algn="ctr" eaLnBrk="1" hangingPunct="1"/>
              <a:r>
                <a:rPr lang="zh-CN" altLang="en-US" sz="2400" b="1">
                  <a:solidFill>
                    <a:schemeClr val="bg1"/>
                  </a:solidFill>
                  <a:latin typeface="Times New Roman" panose="02020603050405020304" pitchFamily="18" charset="0"/>
                  <a:ea typeface="宋体" panose="02010600030101010101" pitchFamily="2" charset="-122"/>
                </a:rPr>
                <a:t>福州</a:t>
              </a:r>
            </a:p>
          </p:txBody>
        </p:sp>
        <p:sp>
          <p:nvSpPr>
            <p:cNvPr id="1048680" name="Text Box 8"/>
            <p:cNvSpPr txBox="1"/>
            <p:nvPr/>
          </p:nvSpPr>
          <p:spPr>
            <a:xfrm>
              <a:off x="1567" y="1849"/>
              <a:ext cx="652" cy="420"/>
            </a:xfrm>
            <a:prstGeom prst="rect">
              <a:avLst/>
            </a:prstGeom>
            <a:solidFill>
              <a:srgbClr val="C00000"/>
            </a:solidFill>
            <a:ln w="9525" cap="flat" cmpd="sng">
              <a:noFill/>
              <a:prstDash val="solid"/>
              <a:miter/>
              <a:headEnd type="none" w="med" len="med"/>
              <a:tailEnd type="none" w="med" len="med"/>
            </a:ln>
          </p:spPr>
          <p:txBody>
            <a:bodyPr wrap="square">
              <a:spAutoFit/>
            </a:bodyPr>
            <a:lstStyle/>
            <a:p>
              <a:pPr lvl="0" algn="ctr" eaLnBrk="1" hangingPunct="1"/>
              <a:r>
                <a:rPr lang="zh-CN" altLang="en-US" sz="2400" b="1">
                  <a:solidFill>
                    <a:schemeClr val="bg1"/>
                  </a:solidFill>
                  <a:latin typeface="Times New Roman" panose="02020603050405020304" pitchFamily="18" charset="0"/>
                  <a:ea typeface="宋体" panose="02010600030101010101" pitchFamily="2" charset="-122"/>
                </a:rPr>
                <a:t>宁波</a:t>
              </a:r>
            </a:p>
          </p:txBody>
        </p:sp>
        <p:sp>
          <p:nvSpPr>
            <p:cNvPr id="1048681" name="Text Box 9"/>
            <p:cNvSpPr txBox="1"/>
            <p:nvPr/>
          </p:nvSpPr>
          <p:spPr>
            <a:xfrm>
              <a:off x="1608" y="1366"/>
              <a:ext cx="652" cy="420"/>
            </a:xfrm>
            <a:prstGeom prst="rect">
              <a:avLst/>
            </a:prstGeom>
            <a:solidFill>
              <a:srgbClr val="C00000"/>
            </a:solidFill>
            <a:ln w="9525" cap="flat" cmpd="sng">
              <a:noFill/>
              <a:prstDash val="solid"/>
              <a:miter/>
              <a:headEnd type="none" w="med" len="med"/>
              <a:tailEnd type="none" w="med" len="med"/>
            </a:ln>
          </p:spPr>
          <p:txBody>
            <a:bodyPr wrap="square">
              <a:spAutoFit/>
            </a:bodyPr>
            <a:lstStyle/>
            <a:p>
              <a:pPr lvl="0" algn="ctr" eaLnBrk="1" hangingPunct="1"/>
              <a:r>
                <a:rPr lang="zh-CN" altLang="en-US" sz="2400" b="1">
                  <a:solidFill>
                    <a:schemeClr val="bg1"/>
                  </a:solidFill>
                  <a:latin typeface="Times New Roman" panose="02020603050405020304" pitchFamily="18" charset="0"/>
                  <a:ea typeface="宋体" panose="02010600030101010101" pitchFamily="2" charset="-122"/>
                </a:rPr>
                <a:t>上海</a:t>
              </a:r>
            </a:p>
          </p:txBody>
        </p:sp>
      </p:grpSp>
      <p:sp>
        <p:nvSpPr>
          <p:cNvPr id="8" name="文本框 7"/>
          <p:cNvSpPr txBox="1"/>
          <p:nvPr/>
        </p:nvSpPr>
        <p:spPr>
          <a:xfrm>
            <a:off x="4434205" y="4144645"/>
            <a:ext cx="7419340" cy="2379980"/>
          </a:xfrm>
          <a:prstGeom prst="rect">
            <a:avLst/>
          </a:prstGeom>
          <a:solidFill>
            <a:schemeClr val="bg1"/>
          </a:solidFill>
          <a:ln w="12700" cmpd="sng">
            <a:solidFill>
              <a:srgbClr val="9A9B96"/>
            </a:solidFill>
            <a:prstDash val="solid"/>
          </a:ln>
          <a:effectLst>
            <a:outerShdw blurRad="50800" dist="38100" dir="2700000" algn="tl" rotWithShape="0">
              <a:prstClr val="black">
                <a:alpha val="40000"/>
              </a:prstClr>
            </a:outerShdw>
          </a:effectLst>
        </p:spPr>
        <p:txBody>
          <a:bodyPr wrap="square" rtlCol="0" anchor="t">
            <a:noAutofit/>
          </a:bodyPr>
          <a:lstStyle/>
          <a:p>
            <a:pPr indent="0" fontAlgn="auto">
              <a:lnSpc>
                <a:spcPct val="110000"/>
              </a:lnSpc>
            </a:pPr>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协定关税：</a:t>
            </a:r>
            <a:r>
              <a:rPr lang="zh-CN" altLang="en-US" sz="2800">
                <a:latin typeface="楷体" panose="02010609060101010101" charset="-122"/>
                <a:ea typeface="楷体" panose="02010609060101010101" charset="-122"/>
                <a:cs typeface="楷体" panose="02010609060101010101" charset="-122"/>
                <a:sym typeface="+mn-ea"/>
              </a:rPr>
              <a:t>在自愿对等的基础上相互给予对方以某种优惠待遇的关税税率；另一种是片面协定关税，即一国在另一国胁迫下签订协议，片面给予优惠待遇的关税税率，这构成一国对另一国的特权。</a:t>
            </a:r>
            <a:endParaRPr lang="en-US" altLang="zh-CN" sz="2800">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6852285" y="282575"/>
            <a:ext cx="5001260" cy="1034415"/>
          </a:xfrm>
          <a:prstGeom prst="rect">
            <a:avLst/>
          </a:prstGeom>
          <a:solidFill>
            <a:srgbClr val="F6F6F6"/>
          </a:solidFill>
          <a:ln w="12700" cmpd="sng">
            <a:solidFill>
              <a:schemeClr val="tx1">
                <a:lumMod val="50000"/>
                <a:lumOff val="50000"/>
              </a:schemeClr>
            </a:solidFill>
            <a:prstDash val="solid"/>
          </a:ln>
          <a:effectLst>
            <a:outerShdw blurRad="50800" dist="38100" dir="2700000" algn="tl" rotWithShape="0">
              <a:prstClr val="black">
                <a:alpha val="40000"/>
              </a:prstClr>
            </a:outerShdw>
          </a:effectLst>
        </p:spPr>
        <p:txBody>
          <a:bodyPr wrap="square" rtlCol="0">
            <a:noAutofit/>
          </a:bodyPr>
          <a:lstStyle/>
          <a:p>
            <a:pPr>
              <a:lnSpc>
                <a:spcPct val="90000"/>
              </a:lnSpc>
            </a:pPr>
            <a:r>
              <a:rPr lang="zh-CN" altLang="en-US" sz="2400">
                <a:solidFill>
                  <a:schemeClr val="tx1"/>
                </a:solidFill>
                <a:effectLst/>
                <a:latin typeface="华文中宋" panose="02010600040101010101" charset="-122"/>
                <a:ea typeface="华文中宋" panose="02010600040101010101" charset="-122"/>
                <a:cs typeface="华文中宋" panose="02010600040101010101" charset="-122"/>
              </a:rPr>
              <a:t>香港：香港岛：</a:t>
            </a:r>
            <a:r>
              <a:rPr lang="en-US" altLang="zh-CN" sz="2400">
                <a:solidFill>
                  <a:schemeClr val="tx1"/>
                </a:solidFill>
                <a:effectLst/>
                <a:latin typeface="华文中宋" panose="02010600040101010101" charset="-122"/>
                <a:ea typeface="华文中宋" panose="02010600040101010101" charset="-122"/>
                <a:cs typeface="华文中宋" panose="02010600040101010101" charset="-122"/>
              </a:rPr>
              <a:t>1842</a:t>
            </a:r>
            <a:r>
              <a:rPr lang="zh-CN" altLang="en-US" sz="2400">
                <a:solidFill>
                  <a:schemeClr val="tx1"/>
                </a:solidFill>
                <a:effectLst/>
                <a:latin typeface="华文中宋" panose="02010600040101010101" charset="-122"/>
                <a:ea typeface="华文中宋" panose="02010600040101010101" charset="-122"/>
                <a:cs typeface="华文中宋" panose="02010600040101010101" charset="-122"/>
              </a:rPr>
              <a:t>《南京条约》；九龙司：</a:t>
            </a:r>
            <a:r>
              <a:rPr lang="en-US" altLang="zh-CN" sz="2400">
                <a:solidFill>
                  <a:schemeClr val="tx1"/>
                </a:solidFill>
                <a:effectLst/>
                <a:latin typeface="华文中宋" panose="02010600040101010101" charset="-122"/>
                <a:ea typeface="华文中宋" panose="02010600040101010101" charset="-122"/>
                <a:cs typeface="华文中宋" panose="02010600040101010101" charset="-122"/>
              </a:rPr>
              <a:t>1860</a:t>
            </a:r>
            <a:r>
              <a:rPr lang="zh-CN" altLang="en-US" sz="2400">
                <a:solidFill>
                  <a:schemeClr val="tx1"/>
                </a:solidFill>
                <a:effectLst/>
                <a:latin typeface="华文中宋" panose="02010600040101010101" charset="-122"/>
                <a:ea typeface="华文中宋" panose="02010600040101010101" charset="-122"/>
                <a:cs typeface="华文中宋" panose="02010600040101010101" charset="-122"/>
              </a:rPr>
              <a:t>《北京条约》；新界：</a:t>
            </a:r>
            <a:r>
              <a:rPr lang="en-US" altLang="zh-CN" sz="2400">
                <a:solidFill>
                  <a:schemeClr val="tx1"/>
                </a:solidFill>
                <a:effectLst/>
                <a:latin typeface="华文中宋" panose="02010600040101010101" charset="-122"/>
                <a:ea typeface="华文中宋" panose="02010600040101010101" charset="-122"/>
                <a:cs typeface="华文中宋" panose="02010600040101010101" charset="-122"/>
              </a:rPr>
              <a:t>1898</a:t>
            </a:r>
            <a:r>
              <a:rPr lang="zh-CN" altLang="en-US" sz="2400">
                <a:solidFill>
                  <a:schemeClr val="tx1"/>
                </a:solidFill>
                <a:effectLst/>
                <a:latin typeface="华文中宋" panose="02010600040101010101" charset="-122"/>
                <a:ea typeface="华文中宋" panose="02010600040101010101" charset="-122"/>
                <a:cs typeface="华文中宋" panose="02010600040101010101" charset="-122"/>
              </a:rPr>
              <a:t>《展拓香港界址专条》。</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strips(down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5" grpId="0"/>
      <p:bldP spid="14" grpId="0"/>
      <p:bldP spid="19" grpId="0"/>
      <p:bldP spid="20" grpId="0"/>
      <p:bldP spid="15" grpId="0"/>
      <p:bldP spid="22" grpId="0"/>
      <p:bldP spid="8" grpId="0" animBg="1"/>
      <p:bldP spid="8" grpId="1" animBg="1"/>
      <p:bldP spid="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3" name="文本框 2"/>
          <p:cNvSpPr txBox="1"/>
          <p:nvPr/>
        </p:nvSpPr>
        <p:spPr>
          <a:xfrm>
            <a:off x="379095" y="983615"/>
            <a:ext cx="8165465" cy="521970"/>
          </a:xfrm>
          <a:prstGeom prst="rect">
            <a:avLst/>
          </a:prstGeom>
          <a:solidFill>
            <a:srgbClr val="595959"/>
          </a:solidFill>
          <a:effectLst>
            <a:outerShdw blurRad="50800" dist="38100" dir="2700000" algn="tl" rotWithShape="0">
              <a:prstClr val="black">
                <a:alpha val="40000"/>
              </a:prstClr>
            </a:outerShdw>
          </a:effectLst>
        </p:spPr>
        <p:txBody>
          <a:bodyPr wrap="square" rtlCol="0" anchor="t">
            <a:spAutoFit/>
          </a:bodyPr>
          <a:lstStyle/>
          <a:p>
            <a:pPr algn="l"/>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charset="-122"/>
                <a:sym typeface="+mn-ea"/>
              </a:rPr>
              <a:t>【知识拓展】关税自主权的逐渐丧失：海关税务司</a:t>
            </a:r>
          </a:p>
        </p:txBody>
      </p:sp>
      <p:sp>
        <p:nvSpPr>
          <p:cNvPr id="1048906" name="Rectangle 3"/>
          <p:cNvSpPr>
            <a:spLocks noGrp="1"/>
          </p:cNvSpPr>
          <p:nvPr>
            <p:ph idx="4294967295"/>
          </p:nvPr>
        </p:nvSpPr>
        <p:spPr>
          <a:xfrm>
            <a:off x="379095" y="1581785"/>
            <a:ext cx="11684000" cy="5161280"/>
          </a:xfrm>
          <a:noFill/>
        </p:spPr>
        <p:txBody>
          <a:bodyPr wrap="square" lIns="91440" tIns="45720" rIns="91440" bIns="45720" anchor="t"/>
          <a:lstStyle/>
          <a:p>
            <a:pPr marL="0" indent="0">
              <a:lnSpc>
                <a:spcPct val="110000"/>
              </a:lnSpc>
              <a:spcAft>
                <a:spcPts val="0"/>
              </a:spcAft>
              <a:buNone/>
            </a:pPr>
            <a:r>
              <a:rPr lang="en-US" altLang="zh-CN" sz="2800">
                <a:solidFill>
                  <a:srgbClr val="C00000"/>
                </a:solidFill>
                <a:latin typeface="华文中宋" panose="02010600040101010101" charset="-122"/>
                <a:ea typeface="华文中宋" panose="02010600040101010101" charset="-122"/>
                <a:cs typeface="华文中宋" panose="02010600040101010101" charset="-122"/>
              </a:rPr>
              <a:t>1842</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《南京条约》关税协商</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，中国</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开始丧失</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关税自主权。</a:t>
            </a:r>
          </a:p>
          <a:p>
            <a:pPr marL="0" indent="0">
              <a:lnSpc>
                <a:spcPct val="110000"/>
              </a:lnSpc>
              <a:spcAft>
                <a:spcPts val="0"/>
              </a:spcAft>
              <a:buNone/>
            </a:pPr>
            <a:r>
              <a:rPr lang="en-US" altLang="zh-CN" sz="2800">
                <a:solidFill>
                  <a:srgbClr val="C00000"/>
                </a:solidFill>
                <a:latin typeface="华文中宋" panose="02010600040101010101" charset="-122"/>
                <a:ea typeface="华文中宋" panose="02010600040101010101" charset="-122"/>
                <a:cs typeface="华文中宋" panose="02010600040101010101" charset="-122"/>
              </a:rPr>
              <a:t>1859</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年</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，清政府在上海设立</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总税务司署</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，按照英国建议，任命</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英人</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李泰国为首任总税务司。总税务司以</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“通令”</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作为行政形式，统管中国境内的所有海关，各海关设税务司一人，向总税务司汇报，总税务司的工作语言为</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英语</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 </a:t>
            </a:r>
          </a:p>
          <a:p>
            <a:pPr marL="0" indent="0">
              <a:lnSpc>
                <a:spcPct val="110000"/>
              </a:lnSpc>
              <a:spcAft>
                <a:spcPts val="0"/>
              </a:spcAft>
              <a:buNone/>
            </a:pPr>
            <a:r>
              <a:rPr lang="en-US" altLang="zh-CN" sz="2800">
                <a:solidFill>
                  <a:schemeClr val="tx1"/>
                </a:solidFill>
                <a:latin typeface="华文中宋" panose="02010600040101010101" charset="-122"/>
                <a:ea typeface="华文中宋" panose="02010600040101010101" charset="-122"/>
                <a:cs typeface="华文中宋" panose="02010600040101010101" charset="-122"/>
              </a:rPr>
              <a:t>1865</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年，总税务司迁往北京，1929年迁回上海。各口税务司及海关高级职员，均由</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外国人担任</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a:solidFill>
                  <a:schemeClr val="tx1"/>
                </a:solidFill>
                <a:latin typeface="华文中宋" panose="02010600040101010101" charset="-122"/>
                <a:ea typeface="华文中宋" panose="02010600040101010101" charset="-122"/>
                <a:cs typeface="华文中宋" panose="02010600040101010101" charset="-122"/>
              </a:rPr>
              <a:t>1863</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年，英人</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赫德</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继任总税务司，他占据这个位置一直到</a:t>
            </a:r>
            <a:r>
              <a:rPr lang="en-US" altLang="zh-CN" sz="2800">
                <a:solidFill>
                  <a:schemeClr val="tx1"/>
                </a:solidFill>
                <a:latin typeface="华文中宋" panose="02010600040101010101" charset="-122"/>
                <a:ea typeface="华文中宋" panose="02010600040101010101" charset="-122"/>
                <a:cs typeface="华文中宋" panose="02010600040101010101" charset="-122"/>
              </a:rPr>
              <a:t>1909</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年。</a:t>
            </a:r>
          </a:p>
          <a:p>
            <a:pPr marL="0" indent="0">
              <a:lnSpc>
                <a:spcPct val="110000"/>
              </a:lnSpc>
              <a:spcAft>
                <a:spcPts val="0"/>
              </a:spcAft>
              <a:buNone/>
            </a:pPr>
            <a:r>
              <a:rPr lang="zh-CN" altLang="en-US" sz="2800">
                <a:solidFill>
                  <a:srgbClr val="C00000"/>
                </a:solidFill>
                <a:latin typeface="华文中宋" panose="02010600040101010101" charset="-122"/>
                <a:ea typeface="华文中宋" panose="02010600040101010101" charset="-122"/>
                <a:cs typeface="华文中宋" panose="02010600040101010101" charset="-122"/>
              </a:rPr>
              <a:t> </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1929</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年</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中国本土官员</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开始</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进入</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总税务司上层领导</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职位。     </a:t>
            </a:r>
            <a:r>
              <a:rPr lang="zh-CN" altLang="en-US" sz="2800" b="1">
                <a:latin typeface="华文仿宋" panose="02010600040101010101" charset="-122"/>
                <a:ea typeface="华文仿宋" panose="02010600040101010101" charset="-122"/>
                <a:cs typeface="华文仿宋" panose="02010600040101010101" charset="-122"/>
              </a:rPr>
              <a:t>   </a:t>
            </a:r>
          </a:p>
        </p:txBody>
      </p:sp>
      <p:grpSp>
        <p:nvGrpSpPr>
          <p:cNvPr id="5" name="组合 4"/>
          <p:cNvGrpSpPr/>
          <p:nvPr/>
        </p:nvGrpSpPr>
        <p:grpSpPr>
          <a:xfrm>
            <a:off x="9758045" y="238760"/>
            <a:ext cx="2310130" cy="1764030"/>
            <a:chOff x="15367" y="376"/>
            <a:chExt cx="3638" cy="2778"/>
          </a:xfrm>
        </p:grpSpPr>
        <p:pic>
          <p:nvPicPr>
            <p:cNvPr id="16" name="图片 15"/>
            <p:cNvPicPr>
              <a:picLocks noChangeAspect="1"/>
            </p:cNvPicPr>
            <p:nvPr>
              <p:custDataLst>
                <p:tags r:id="rId4"/>
              </p:custDataLst>
            </p:nvPr>
          </p:nvPicPr>
          <p:blipFill>
            <a:blip r:embed="rId6"/>
            <a:srcRect l="25135" t="7323" r="9623" b="27463"/>
            <a:stretch>
              <a:fillRect/>
            </a:stretch>
          </p:blipFill>
          <p:spPr>
            <a:xfrm>
              <a:off x="15367" y="376"/>
              <a:ext cx="2769" cy="2778"/>
            </a:xfrm>
            <a:prstGeom prst="ellipse">
              <a:avLst/>
            </a:prstGeom>
          </p:spPr>
        </p:pic>
        <p:sp>
          <p:nvSpPr>
            <p:cNvPr id="10" name="文本框 9"/>
            <p:cNvSpPr txBox="1"/>
            <p:nvPr/>
          </p:nvSpPr>
          <p:spPr>
            <a:xfrm>
              <a:off x="18136" y="759"/>
              <a:ext cx="869" cy="2328"/>
            </a:xfrm>
            <a:prstGeom prst="rect">
              <a:avLst/>
            </a:prstGeom>
            <a:noFill/>
          </p:spPr>
          <p:txBody>
            <a:bodyPr vert="eaVert" wrap="square" rtlCol="0">
              <a:spAutoFit/>
            </a:bodyPr>
            <a:lstStyle/>
            <a:p>
              <a:r>
                <a:rPr lang="zh-CN" altLang="en-US" sz="2400">
                  <a:latin typeface="华文仿宋" panose="02010600040101010101" charset="-122"/>
                  <a:ea typeface="华文仿宋" panose="02010600040101010101" charset="-122"/>
                </a:rPr>
                <a:t>◎赫德</a:t>
              </a:r>
            </a:p>
          </p:txBody>
        </p:sp>
      </p:gr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1048908" name="矩形 2"/>
          <p:cNvSpPr/>
          <p:nvPr/>
        </p:nvSpPr>
        <p:spPr>
          <a:xfrm>
            <a:off x="257810" y="910372"/>
            <a:ext cx="11760629" cy="2009775"/>
          </a:xfrm>
          <a:prstGeom prst="rect">
            <a:avLst/>
          </a:prstGeom>
        </p:spPr>
        <p:txBody>
          <a:bodyPr wrap="square">
            <a:spAutoFit/>
          </a:bodyPr>
          <a:lstStyle/>
          <a:p>
            <a:pPr marL="21590" indent="0" fontAlgn="auto">
              <a:lnSpc>
                <a:spcPct val="130000"/>
              </a:lnSpc>
              <a:buNone/>
            </a:pPr>
            <a:r>
              <a:rPr lang="en-US" altLang="zh-CN" sz="2400">
                <a:solidFill>
                  <a:schemeClr val="tx1"/>
                </a:solidFill>
                <a:latin typeface="黑体" panose="02010609060101010101" charset="-122"/>
                <a:ea typeface="黑体" panose="02010609060101010101" charset="-122"/>
                <a:cs typeface="黑体" panose="02010609060101010101" charset="-122"/>
              </a:rPr>
              <a:t>2</a:t>
            </a:r>
            <a:r>
              <a:rPr lang="zh-CN" altLang="en-US" sz="2400">
                <a:solidFill>
                  <a:schemeClr val="tx1"/>
                </a:solidFill>
                <a:latin typeface="黑体" panose="02010609060101010101" charset="-122"/>
                <a:ea typeface="黑体" panose="02010609060101010101" charset="-122"/>
                <a:cs typeface="黑体" panose="02010609060101010101" charset="-122"/>
              </a:rPr>
              <a:t>、</a:t>
            </a:r>
            <a:r>
              <a:rPr lang="en-US" altLang="zh-CN" sz="2400">
                <a:solidFill>
                  <a:schemeClr val="tx1"/>
                </a:solidFill>
                <a:latin typeface="黑体" panose="02010609060101010101" charset="-122"/>
                <a:ea typeface="黑体" panose="02010609060101010101" charset="-122"/>
                <a:cs typeface="黑体" panose="02010609060101010101" charset="-122"/>
              </a:rPr>
              <a:t>1863</a:t>
            </a:r>
            <a:r>
              <a:rPr lang="zh-CN" altLang="en-US" sz="2400">
                <a:solidFill>
                  <a:schemeClr val="tx1"/>
                </a:solidFill>
                <a:latin typeface="黑体" panose="02010609060101010101" charset="-122"/>
                <a:ea typeface="黑体" panose="02010609060101010101" charset="-122"/>
                <a:cs typeface="黑体" panose="02010609060101010101" charset="-122"/>
              </a:rPr>
              <a:t>年，总理各国事务衙门正式任命英国人赫德为海关总税务司，赫德制定了管理海关的相关章程，对海关内部用人、行政等做了详细规定。这表明（</a:t>
            </a:r>
            <a:r>
              <a:rPr lang="en-US" altLang="zh-CN" sz="2400">
                <a:solidFill>
                  <a:schemeClr val="tx1"/>
                </a:solidFill>
                <a:latin typeface="黑体" panose="02010609060101010101" charset="-122"/>
                <a:ea typeface="黑体" panose="02010609060101010101" charset="-122"/>
                <a:cs typeface="黑体" panose="02010609060101010101" charset="-122"/>
              </a:rPr>
              <a:t>   </a:t>
            </a:r>
            <a:r>
              <a:rPr lang="zh-CN" altLang="en-US" sz="2400">
                <a:solidFill>
                  <a:schemeClr val="tx1"/>
                </a:solidFill>
                <a:latin typeface="黑体" panose="02010609060101010101" charset="-122"/>
                <a:ea typeface="黑体" panose="02010609060101010101" charset="-122"/>
                <a:cs typeface="黑体" panose="02010609060101010101" charset="-122"/>
              </a:rPr>
              <a:t>）</a:t>
            </a:r>
          </a:p>
          <a:p>
            <a:pPr marL="21590" indent="0" fontAlgn="auto">
              <a:lnSpc>
                <a:spcPct val="130000"/>
              </a:lnSpc>
            </a:pPr>
            <a:r>
              <a:rPr lang="en-US" altLang="zh-CN" sz="2400">
                <a:solidFill>
                  <a:schemeClr val="tx1"/>
                </a:solidFill>
                <a:latin typeface="黑体" panose="02010609060101010101" charset="-122"/>
                <a:ea typeface="黑体" panose="02010609060101010101" charset="-122"/>
                <a:cs typeface="黑体" panose="02010609060101010101" charset="-122"/>
              </a:rPr>
              <a:t>A</a:t>
            </a:r>
            <a:r>
              <a:rPr lang="zh-CN" altLang="en-US" sz="2400">
                <a:solidFill>
                  <a:schemeClr val="tx1"/>
                </a:solidFill>
                <a:latin typeface="黑体" panose="02010609060101010101" charset="-122"/>
                <a:ea typeface="黑体" panose="02010609060101010101" charset="-122"/>
                <a:cs typeface="黑体" panose="02010609060101010101" charset="-122"/>
              </a:rPr>
              <a:t>．中国关税自主权进一步丧失   </a:t>
            </a:r>
            <a:r>
              <a:rPr lang="en-US" altLang="zh-CN" sz="2400">
                <a:solidFill>
                  <a:schemeClr val="tx1"/>
                </a:solidFill>
                <a:latin typeface="黑体" panose="02010609060101010101" charset="-122"/>
                <a:ea typeface="黑体" panose="02010609060101010101" charset="-122"/>
                <a:cs typeface="黑体" panose="02010609060101010101" charset="-122"/>
              </a:rPr>
              <a:t>B</a:t>
            </a:r>
            <a:r>
              <a:rPr lang="zh-CN" altLang="en-US" sz="2400">
                <a:solidFill>
                  <a:schemeClr val="tx1"/>
                </a:solidFill>
                <a:latin typeface="黑体" panose="02010609060101010101" charset="-122"/>
                <a:ea typeface="黑体" panose="02010609060101010101" charset="-122"/>
                <a:cs typeface="黑体" panose="02010609060101010101" charset="-122"/>
              </a:rPr>
              <a:t>．清政府加强了对海关的管控</a:t>
            </a:r>
          </a:p>
          <a:p>
            <a:pPr marL="21590" indent="0" fontAlgn="auto">
              <a:lnSpc>
                <a:spcPct val="130000"/>
              </a:lnSpc>
            </a:pPr>
            <a:r>
              <a:rPr lang="en-US" altLang="zh-CN" sz="2400">
                <a:solidFill>
                  <a:schemeClr val="tx1"/>
                </a:solidFill>
                <a:latin typeface="黑体" panose="02010609060101010101" charset="-122"/>
                <a:ea typeface="黑体" panose="02010609060101010101" charset="-122"/>
                <a:cs typeface="黑体" panose="02010609060101010101" charset="-122"/>
              </a:rPr>
              <a:t>C</a:t>
            </a:r>
            <a:r>
              <a:rPr lang="zh-CN" altLang="en-US" sz="2400">
                <a:solidFill>
                  <a:schemeClr val="tx1"/>
                </a:solidFill>
                <a:latin typeface="黑体" panose="02010609060101010101" charset="-122"/>
                <a:ea typeface="黑体" panose="02010609060101010101" charset="-122"/>
                <a:cs typeface="黑体" panose="02010609060101010101" charset="-122"/>
              </a:rPr>
              <a:t>．洋务运动正式展开           </a:t>
            </a:r>
            <a:r>
              <a:rPr lang="en-US" altLang="zh-CN" sz="2400">
                <a:solidFill>
                  <a:schemeClr val="tx1"/>
                </a:solidFill>
                <a:latin typeface="黑体" panose="02010609060101010101" charset="-122"/>
                <a:ea typeface="黑体" panose="02010609060101010101" charset="-122"/>
                <a:cs typeface="黑体" panose="02010609060101010101" charset="-122"/>
              </a:rPr>
              <a:t>D</a:t>
            </a:r>
            <a:r>
              <a:rPr lang="zh-CN" altLang="en-US" sz="2400">
                <a:solidFill>
                  <a:schemeClr val="tx1"/>
                </a:solidFill>
                <a:latin typeface="黑体" panose="02010609060101010101" charset="-122"/>
                <a:ea typeface="黑体" panose="02010609060101010101" charset="-122"/>
                <a:cs typeface="黑体" panose="02010609060101010101" charset="-122"/>
              </a:rPr>
              <a:t>．对外贸易完全被英国控制</a:t>
            </a:r>
          </a:p>
        </p:txBody>
      </p:sp>
      <p:sp>
        <p:nvSpPr>
          <p:cNvPr id="1048909" name="矩形 3"/>
          <p:cNvSpPr/>
          <p:nvPr/>
        </p:nvSpPr>
        <p:spPr>
          <a:xfrm>
            <a:off x="10322311" y="1575329"/>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A</a:t>
            </a:r>
          </a:p>
        </p:txBody>
      </p:sp>
      <p:sp>
        <p:nvSpPr>
          <p:cNvPr id="1048910" name="矩形 4"/>
          <p:cNvSpPr/>
          <p:nvPr/>
        </p:nvSpPr>
        <p:spPr>
          <a:xfrm>
            <a:off x="257810" y="3011170"/>
            <a:ext cx="11760835" cy="3192780"/>
          </a:xfrm>
          <a:prstGeom prst="rect">
            <a:avLst/>
          </a:prstGeom>
        </p:spPr>
        <p:txBody>
          <a:bodyPr wrap="square">
            <a:spAutoFit/>
          </a:bodyPr>
          <a:lstStyle/>
          <a:p>
            <a:pPr>
              <a:lnSpc>
                <a:spcPct val="120000"/>
              </a:lnSpc>
              <a:buFont typeface="Arial" panose="020B0604020202020204" pitchFamily="34" charset="0"/>
              <a:buNone/>
            </a:pPr>
            <a:r>
              <a:rPr lang="en-US" altLang="zh-CN" sz="2400">
                <a:solidFill>
                  <a:schemeClr val="tx1"/>
                </a:solidFill>
                <a:latin typeface="黑体" panose="02010609060101010101" charset="-122"/>
                <a:ea typeface="黑体" panose="02010609060101010101" charset="-122"/>
                <a:cs typeface="黑体" panose="02010609060101010101" charset="-122"/>
              </a:rPr>
              <a:t>3</a:t>
            </a:r>
            <a:r>
              <a:rPr lang="zh-CN" altLang="en-US" sz="2400">
                <a:solidFill>
                  <a:schemeClr val="tx1"/>
                </a:solidFill>
                <a:latin typeface="黑体" panose="02010609060101010101" charset="-122"/>
                <a:ea typeface="黑体" panose="02010609060101010101" charset="-122"/>
                <a:cs typeface="黑体" panose="02010609060101010101" charset="-122"/>
              </a:rPr>
              <a:t>、英国人赫德任中国海关总税务司期间（</a:t>
            </a:r>
            <a:r>
              <a:rPr lang="en-US" altLang="zh-CN" sz="2400">
                <a:solidFill>
                  <a:schemeClr val="tx1"/>
                </a:solidFill>
                <a:latin typeface="黑体" panose="02010609060101010101" charset="-122"/>
                <a:ea typeface="黑体" panose="02010609060101010101" charset="-122"/>
                <a:cs typeface="黑体" panose="02010609060101010101" charset="-122"/>
              </a:rPr>
              <a:t>1863—1908</a:t>
            </a:r>
            <a:r>
              <a:rPr lang="zh-CN" altLang="en-US" sz="2400">
                <a:solidFill>
                  <a:schemeClr val="tx1"/>
                </a:solidFill>
                <a:latin typeface="黑体" panose="02010609060101010101" charset="-122"/>
                <a:ea typeface="黑体" panose="02010609060101010101" charset="-122"/>
                <a:cs typeface="黑体" panose="02010609060101010101" charset="-122"/>
              </a:rPr>
              <a:t>），依照英国模式运作的海关高效廉洁，关税收入累翻。同文馆、洋务派军工厂等资需均系关税。恭亲王奕訢对赫德说：“中国官员均不可信，幸海关有诚实之外国人”。上述史料信息说明（</a:t>
            </a:r>
            <a:r>
              <a:rPr lang="en-US" altLang="zh-CN" sz="2400">
                <a:solidFill>
                  <a:schemeClr val="tx1"/>
                </a:solidFill>
                <a:latin typeface="黑体" panose="02010609060101010101" charset="-122"/>
                <a:ea typeface="黑体" panose="02010609060101010101" charset="-122"/>
                <a:cs typeface="黑体" panose="02010609060101010101" charset="-122"/>
              </a:rPr>
              <a:t>   </a:t>
            </a:r>
            <a:r>
              <a:rPr lang="zh-CN" altLang="en-US" sz="2400">
                <a:solidFill>
                  <a:schemeClr val="tx1"/>
                </a:solidFill>
                <a:latin typeface="黑体" panose="02010609060101010101" charset="-122"/>
                <a:ea typeface="黑体" panose="02010609060101010101" charset="-122"/>
                <a:cs typeface="黑体" panose="02010609060101010101" charset="-122"/>
              </a:rPr>
              <a:t>）</a:t>
            </a:r>
          </a:p>
          <a:p>
            <a:pPr>
              <a:lnSpc>
                <a:spcPct val="120000"/>
              </a:lnSpc>
              <a:buFont typeface="Arial" panose="020B0604020202020204" pitchFamily="34" charset="0"/>
              <a:buNone/>
            </a:pPr>
            <a:r>
              <a:rPr lang="en-US" altLang="zh-CN" sz="2400">
                <a:solidFill>
                  <a:schemeClr val="tx1"/>
                </a:solidFill>
                <a:latin typeface="黑体" panose="02010609060101010101" charset="-122"/>
                <a:ea typeface="黑体" panose="02010609060101010101" charset="-122"/>
                <a:cs typeface="黑体" panose="02010609060101010101" charset="-122"/>
              </a:rPr>
              <a:t>A</a:t>
            </a:r>
            <a:r>
              <a:rPr lang="zh-CN" altLang="en-US" sz="2400">
                <a:solidFill>
                  <a:schemeClr val="tx1"/>
                </a:solidFill>
                <a:latin typeface="黑体" panose="02010609060101010101" charset="-122"/>
                <a:ea typeface="黑体" panose="02010609060101010101" charset="-122"/>
                <a:cs typeface="黑体" panose="02010609060101010101" charset="-122"/>
              </a:rPr>
              <a:t>．清政府外交政策委曲求全导致丧权辱国</a:t>
            </a:r>
          </a:p>
          <a:p>
            <a:pPr>
              <a:lnSpc>
                <a:spcPct val="120000"/>
              </a:lnSpc>
              <a:buFont typeface="Arial" panose="020B0604020202020204" pitchFamily="34" charset="0"/>
              <a:buNone/>
            </a:pPr>
            <a:r>
              <a:rPr lang="en-US" altLang="zh-CN" sz="2400">
                <a:solidFill>
                  <a:schemeClr val="tx1"/>
                </a:solidFill>
                <a:latin typeface="黑体" panose="02010609060101010101" charset="-122"/>
                <a:ea typeface="黑体" panose="02010609060101010101" charset="-122"/>
                <a:cs typeface="黑体" panose="02010609060101010101" charset="-122"/>
              </a:rPr>
              <a:t>B</a:t>
            </a:r>
            <a:r>
              <a:rPr lang="zh-CN" altLang="en-US" sz="2400">
                <a:solidFill>
                  <a:schemeClr val="tx1"/>
                </a:solidFill>
                <a:latin typeface="黑体" panose="02010609060101010101" charset="-122"/>
                <a:ea typeface="黑体" panose="02010609060101010101" charset="-122"/>
                <a:cs typeface="黑体" panose="02010609060101010101" charset="-122"/>
              </a:rPr>
              <a:t>．英国侵华严重阻碍中国民族经济发展</a:t>
            </a:r>
          </a:p>
          <a:p>
            <a:pPr>
              <a:lnSpc>
                <a:spcPct val="120000"/>
              </a:lnSpc>
              <a:buFont typeface="Arial" panose="020B0604020202020204" pitchFamily="34" charset="0"/>
              <a:buNone/>
            </a:pPr>
            <a:r>
              <a:rPr lang="en-US" altLang="zh-CN" sz="2400">
                <a:solidFill>
                  <a:schemeClr val="tx1"/>
                </a:solidFill>
                <a:latin typeface="黑体" panose="02010609060101010101" charset="-122"/>
                <a:ea typeface="黑体" panose="02010609060101010101" charset="-122"/>
                <a:cs typeface="黑体" panose="02010609060101010101" charset="-122"/>
              </a:rPr>
              <a:t>C</a:t>
            </a:r>
            <a:r>
              <a:rPr lang="zh-CN" altLang="en-US" sz="2400">
                <a:solidFill>
                  <a:schemeClr val="tx1"/>
                </a:solidFill>
                <a:latin typeface="黑体" panose="02010609060101010101" charset="-122"/>
                <a:ea typeface="黑体" panose="02010609060101010101" charset="-122"/>
                <a:cs typeface="黑体" panose="02010609060101010101" charset="-122"/>
              </a:rPr>
              <a:t>．西方经济进入注重资本输出的垄断阶段</a:t>
            </a:r>
          </a:p>
          <a:p>
            <a:pPr>
              <a:lnSpc>
                <a:spcPct val="120000"/>
              </a:lnSpc>
              <a:buFont typeface="Arial" panose="020B0604020202020204" pitchFamily="34" charset="0"/>
              <a:buNone/>
            </a:pPr>
            <a:r>
              <a:rPr lang="en-US" altLang="zh-CN" sz="2400">
                <a:solidFill>
                  <a:schemeClr val="tx1"/>
                </a:solidFill>
                <a:latin typeface="黑体" panose="02010609060101010101" charset="-122"/>
                <a:ea typeface="黑体" panose="02010609060101010101" charset="-122"/>
                <a:cs typeface="黑体" panose="02010609060101010101" charset="-122"/>
              </a:rPr>
              <a:t>D</a:t>
            </a:r>
            <a:r>
              <a:rPr lang="zh-CN" altLang="en-US" sz="2400">
                <a:solidFill>
                  <a:schemeClr val="tx1"/>
                </a:solidFill>
                <a:latin typeface="黑体" panose="02010609060101010101" charset="-122"/>
                <a:ea typeface="黑体" panose="02010609060101010101" charset="-122"/>
                <a:cs typeface="黑体" panose="02010609060101010101" charset="-122"/>
              </a:rPr>
              <a:t>．西方近代海关制度引入中国有一定进步意义</a:t>
            </a:r>
          </a:p>
        </p:txBody>
      </p:sp>
      <p:sp>
        <p:nvSpPr>
          <p:cNvPr id="3" name="矩形 3"/>
          <p:cNvSpPr/>
          <p:nvPr/>
        </p:nvSpPr>
        <p:spPr>
          <a:xfrm>
            <a:off x="10195311" y="4407429"/>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909"/>
                                        </p:tgtEl>
                                        <p:attrNameLst>
                                          <p:attrName>style.visibility</p:attrName>
                                        </p:attrNameLst>
                                      </p:cBhvr>
                                      <p:to>
                                        <p:strVal val="visible"/>
                                      </p:to>
                                    </p:set>
                                    <p:animEffect transition="in" filter="blinds(horizontal)">
                                      <p:cBhvr>
                                        <p:cTn id="7" dur="500"/>
                                        <p:tgtEl>
                                          <p:spTgt spid="10489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9"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18" name="文本框 17"/>
          <p:cNvSpPr txBox="1"/>
          <p:nvPr/>
        </p:nvSpPr>
        <p:spPr>
          <a:xfrm>
            <a:off x="394335" y="382270"/>
            <a:ext cx="3458210" cy="498475"/>
          </a:xfrm>
          <a:prstGeom prst="rect">
            <a:avLst/>
          </a:prstGeom>
          <a:solidFill>
            <a:srgbClr val="000000"/>
          </a:solidFill>
          <a:effectLst>
            <a:outerShdw blurRad="50800" dist="38100" dir="2700000" algn="tl" rotWithShape="0">
              <a:prstClr val="black">
                <a:alpha val="40000"/>
              </a:prstClr>
            </a:outerShdw>
          </a:effectLst>
        </p:spPr>
        <p:txBody>
          <a:bodyPr wrap="square" rtlCol="0">
            <a:noAutofit/>
          </a:bodyPr>
          <a:lstStyle/>
          <a:p>
            <a:pPr>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板块二：中国近代史</a:t>
            </a:r>
          </a:p>
        </p:txBody>
      </p:sp>
      <p:sp>
        <p:nvSpPr>
          <p:cNvPr id="6147" name="Text Box 22"/>
          <p:cNvSpPr txBox="1"/>
          <p:nvPr/>
        </p:nvSpPr>
        <p:spPr>
          <a:xfrm>
            <a:off x="257810" y="1101090"/>
            <a:ext cx="2642870" cy="737235"/>
          </a:xfrm>
          <a:prstGeom prst="rect">
            <a:avLst/>
          </a:prstGeom>
          <a:noFill/>
          <a:ln w="9525">
            <a:noFill/>
          </a:ln>
        </p:spPr>
        <p:txBody>
          <a:bodyPr wrap="square">
            <a:spAutoFit/>
          </a:bodyPr>
          <a:lstStyle/>
          <a:p>
            <a:pPr>
              <a:lnSpc>
                <a:spcPct val="5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、整体时间：</a:t>
            </a:r>
          </a:p>
          <a:p>
            <a:pPr>
              <a:lnSpc>
                <a:spcPct val="5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、社会性质</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zh-CN" altLang="en-US" sz="2800" b="1" u="sng">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2691765" y="1090930"/>
            <a:ext cx="2656840" cy="306705"/>
          </a:xfrm>
          <a:prstGeom prst="rect">
            <a:avLst/>
          </a:prstGeom>
          <a:noFill/>
        </p:spPr>
        <p:txBody>
          <a:bodyPr wrap="none" rtlCol="0" anchor="t">
            <a:spAutoFit/>
          </a:bodyPr>
          <a:lstStyle/>
          <a:p>
            <a:pPr>
              <a:lnSpc>
                <a:spcPct val="50000"/>
              </a:lnSpc>
              <a:spcBef>
                <a:spcPct val="50000"/>
              </a:spcBef>
            </a:pPr>
            <a:r>
              <a:rPr lang="en-US" altLang="zh-CN" sz="2800">
                <a:latin typeface="华文中宋" panose="02010600040101010101" charset="-122"/>
                <a:ea typeface="华文中宋" panose="02010600040101010101" charset="-122"/>
                <a:cs typeface="华文中宋" panose="02010600040101010101" charset="-122"/>
                <a:sym typeface="+mn-ea"/>
              </a:rPr>
              <a:t>1840—1949</a:t>
            </a:r>
            <a:r>
              <a:rPr lang="zh-CN" altLang="en-US" sz="2800">
                <a:latin typeface="华文中宋" panose="02010600040101010101" charset="-122"/>
                <a:ea typeface="华文中宋" panose="02010600040101010101" charset="-122"/>
                <a:cs typeface="华文中宋" panose="02010600040101010101" charset="-122"/>
                <a:sym typeface="+mn-ea"/>
              </a:rPr>
              <a:t>年</a:t>
            </a:r>
          </a:p>
        </p:txBody>
      </p:sp>
      <p:sp>
        <p:nvSpPr>
          <p:cNvPr id="29" name="文本框 28"/>
          <p:cNvSpPr txBox="1"/>
          <p:nvPr/>
        </p:nvSpPr>
        <p:spPr>
          <a:xfrm>
            <a:off x="2691765" y="1541145"/>
            <a:ext cx="3383280" cy="306705"/>
          </a:xfrm>
          <a:prstGeom prst="rect">
            <a:avLst/>
          </a:prstGeom>
          <a:noFill/>
        </p:spPr>
        <p:txBody>
          <a:bodyPr wrap="none" rtlCol="0" anchor="t">
            <a:spAutoFit/>
          </a:bodyPr>
          <a:lstStyle/>
          <a:p>
            <a:pPr>
              <a:lnSpc>
                <a:spcPct val="50000"/>
              </a:lnSpc>
              <a:spcBef>
                <a:spcPct val="50000"/>
              </a:spcBef>
            </a:pPr>
            <a:r>
              <a:rPr lang="zh-CN" altLang="en-US" sz="2800">
                <a:latin typeface="华文中宋" panose="02010600040101010101" charset="-122"/>
                <a:ea typeface="华文中宋" panose="02010600040101010101" charset="-122"/>
                <a:sym typeface="+mn-ea"/>
              </a:rPr>
              <a:t>半殖民地半封建社会</a:t>
            </a:r>
          </a:p>
        </p:txBody>
      </p:sp>
      <p:sp>
        <p:nvSpPr>
          <p:cNvPr id="2" name="Text Box 36"/>
          <p:cNvSpPr txBox="1"/>
          <p:nvPr/>
        </p:nvSpPr>
        <p:spPr>
          <a:xfrm>
            <a:off x="365760" y="1991360"/>
            <a:ext cx="11408410" cy="1739900"/>
          </a:xfrm>
          <a:prstGeom prst="rect">
            <a:avLst/>
          </a:prstGeom>
          <a:noFill/>
          <a:ln w="9525" cap="flat" cmpd="sng">
            <a:solidFill>
              <a:srgbClr val="604C44"/>
            </a:solidFill>
            <a:prstDash val="solid"/>
            <a:miter/>
            <a:headEnd type="none" w="med" len="med"/>
            <a:tailEnd type="none" w="med" len="med"/>
          </a:ln>
        </p:spPr>
        <p:txBody>
          <a:bodyPr wrap="square">
            <a:noAutofit/>
          </a:bodyPr>
          <a:lstStyle/>
          <a:p>
            <a:pPr>
              <a:lnSpc>
                <a:spcPct val="120000"/>
              </a:lnSpc>
              <a:spcBef>
                <a:spcPct val="65000"/>
              </a:spcBef>
            </a:pP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半殖民地：</a:t>
            </a:r>
            <a:r>
              <a:rPr lang="zh-CN" altLang="en-US" sz="2800" dirty="0">
                <a:latin typeface="华文中宋" panose="02010600040101010101" charset="-122"/>
                <a:ea typeface="华文中宋" panose="02010600040101010101" charset="-122"/>
                <a:cs typeface="华文中宋" panose="02010600040101010101" charset="-122"/>
                <a:sym typeface="+mn-ea"/>
              </a:rPr>
              <a:t>是</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相对于殖民地</a:t>
            </a:r>
            <a:r>
              <a:rPr lang="zh-CN" altLang="en-US" sz="2800" dirty="0">
                <a:latin typeface="华文中宋" panose="02010600040101010101" charset="-122"/>
                <a:ea typeface="华文中宋" panose="02010600040101010101" charset="-122"/>
                <a:cs typeface="华文中宋" panose="02010600040101010101" charset="-122"/>
                <a:sym typeface="+mn-ea"/>
              </a:rPr>
              <a:t>而言的，</a:t>
            </a:r>
            <a:r>
              <a:rPr lang="zh-CN" altLang="en-US" sz="2800">
                <a:latin typeface="华文中宋" panose="02010600040101010101" charset="-122"/>
                <a:ea typeface="华文中宋" panose="02010600040101010101" charset="-122"/>
                <a:cs typeface="华文中宋" panose="02010600040101010101" charset="-122"/>
                <a:sym typeface="+mn-ea"/>
              </a:rPr>
              <a:t>指在</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政治上</a:t>
            </a:r>
            <a:r>
              <a:rPr lang="zh-CN" altLang="en-US" sz="2800">
                <a:latin typeface="华文中宋" panose="02010600040101010101" charset="-122"/>
                <a:ea typeface="华文中宋" panose="02010600040101010101" charset="-122"/>
                <a:cs typeface="华文中宋" panose="02010600040101010101" charset="-122"/>
                <a:sym typeface="+mn-ea"/>
              </a:rPr>
              <a:t>丧失了部分的而非全部的独立自主权；</a:t>
            </a:r>
            <a:r>
              <a:rPr lang="zh-CN" altLang="en-US" sz="2800" dirty="0" smtClean="0">
                <a:solidFill>
                  <a:srgbClr val="C00000"/>
                </a:solidFill>
                <a:latin typeface="华文中宋" panose="02010600040101010101" charset="-122"/>
                <a:ea typeface="华文中宋" panose="02010600040101010101" charset="-122"/>
                <a:cs typeface="华文中宋" panose="02010600040101010101" charset="-122"/>
                <a:sym typeface="+mn-ea"/>
              </a:rPr>
              <a:t>经济上</a:t>
            </a:r>
            <a:r>
              <a:rPr lang="zh-CN" altLang="en-US" sz="2800" dirty="0" smtClean="0">
                <a:latin typeface="华文中宋" panose="02010600040101010101" charset="-122"/>
                <a:ea typeface="华文中宋" panose="02010600040101010101" charset="-122"/>
                <a:cs typeface="华文中宋" panose="02010600040101010101" charset="-122"/>
                <a:sym typeface="+mn-ea"/>
              </a:rPr>
              <a:t>指中国逐渐被卷入资本主义世界市场，沦为资本主义国家的原料产地和商品倾销市场，</a:t>
            </a:r>
            <a:r>
              <a:rPr lang="zh-CN" altLang="en-US" sz="2800" dirty="0" smtClean="0">
                <a:solidFill>
                  <a:srgbClr val="C00000"/>
                </a:solidFill>
                <a:latin typeface="华文中宋" panose="02010600040101010101" charset="-122"/>
                <a:ea typeface="华文中宋" panose="02010600040101010101" charset="-122"/>
                <a:cs typeface="华文中宋" panose="02010600040101010101" charset="-122"/>
                <a:sym typeface="+mn-ea"/>
              </a:rPr>
              <a:t>文化上</a:t>
            </a:r>
            <a:r>
              <a:rPr lang="zh-CN" altLang="en-US" sz="2800" dirty="0" smtClean="0">
                <a:latin typeface="华文中宋" panose="02010600040101010101" charset="-122"/>
                <a:ea typeface="华文中宋" panose="02010600040101010101" charset="-122"/>
                <a:cs typeface="华文中宋" panose="02010600040101010101" charset="-122"/>
                <a:sym typeface="+mn-ea"/>
              </a:rPr>
              <a:t>为</a:t>
            </a:r>
            <a:r>
              <a:rPr lang="en-US" altLang="zh-CN" sz="2800" dirty="0" smtClean="0">
                <a:latin typeface="华文中宋" panose="02010600040101010101" charset="-122"/>
                <a:ea typeface="华文中宋" panose="02010600040101010101" charset="-122"/>
                <a:cs typeface="华文中宋" panose="02010600040101010101" charset="-122"/>
                <a:sym typeface="+mn-ea"/>
              </a:rPr>
              <a:t>“</a:t>
            </a:r>
            <a:r>
              <a:rPr lang="zh-CN" altLang="en-US" sz="2800" dirty="0" smtClean="0">
                <a:latin typeface="华文中宋" panose="02010600040101010101" charset="-122"/>
                <a:ea typeface="华文中宋" panose="02010600040101010101" charset="-122"/>
                <a:cs typeface="华文中宋" panose="02010600040101010101" charset="-122"/>
                <a:sym typeface="+mn-ea"/>
              </a:rPr>
              <a:t>西学东渐</a:t>
            </a:r>
            <a:r>
              <a:rPr lang="en-US" altLang="zh-CN" sz="2800" dirty="0" smtClean="0">
                <a:latin typeface="华文中宋" panose="02010600040101010101" charset="-122"/>
                <a:ea typeface="华文中宋" panose="02010600040101010101" charset="-122"/>
                <a:cs typeface="华文中宋" panose="02010600040101010101" charset="-122"/>
                <a:sym typeface="+mn-ea"/>
              </a:rPr>
              <a:t>”</a:t>
            </a:r>
            <a:r>
              <a:rPr lang="zh-CN" altLang="en-US" sz="2800" dirty="0" smtClean="0">
                <a:latin typeface="华文中宋" panose="02010600040101010101" charset="-122"/>
                <a:ea typeface="华文中宋" panose="02010600040101010101" charset="-122"/>
                <a:cs typeface="华文中宋" panose="02010600040101010101" charset="-122"/>
                <a:sym typeface="+mn-ea"/>
              </a:rPr>
              <a:t>。</a:t>
            </a:r>
            <a:endParaRPr lang="zh-CN" altLang="en-US" sz="2800">
              <a:solidFill>
                <a:srgbClr val="FF33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394335" y="3984625"/>
            <a:ext cx="11408410" cy="1641475"/>
          </a:xfrm>
          <a:prstGeom prst="rect">
            <a:avLst/>
          </a:prstGeom>
          <a:noFill/>
          <a:ln w="12700" cmpd="sng">
            <a:solidFill>
              <a:srgbClr val="604C44"/>
            </a:solidFill>
            <a:prstDash val="solid"/>
          </a:ln>
        </p:spPr>
        <p:txBody>
          <a:bodyPr wrap="square" rtlCol="0" anchor="t">
            <a:spAutoFit/>
          </a:bodyPr>
          <a:lstStyle/>
          <a:p>
            <a:pPr>
              <a:lnSpc>
                <a:spcPct val="120000"/>
              </a:lnSpc>
              <a:spcBef>
                <a:spcPct val="65000"/>
              </a:spcBef>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半封建：</a:t>
            </a:r>
            <a:r>
              <a:rPr lang="zh-CN" altLang="en-US" sz="2800">
                <a:latin typeface="华文中宋" panose="02010600040101010101" charset="-122"/>
                <a:ea typeface="华文中宋" panose="02010600040101010101" charset="-122"/>
                <a:cs typeface="华文楷体" panose="02010600040101010101" pitchFamily="2" charset="-122"/>
                <a:sym typeface="+mn-ea"/>
              </a:rPr>
              <a:t>也是</a:t>
            </a:r>
            <a:r>
              <a:rPr lang="zh-CN" altLang="en-US" sz="2800">
                <a:solidFill>
                  <a:srgbClr val="C00000"/>
                </a:solidFill>
                <a:latin typeface="华文中宋" panose="02010600040101010101" charset="-122"/>
                <a:ea typeface="华文中宋" panose="02010600040101010101" charset="-122"/>
                <a:cs typeface="华文楷体" panose="02010600040101010101" pitchFamily="2" charset="-122"/>
                <a:sym typeface="+mn-ea"/>
              </a:rPr>
              <a:t>相对于完全封建</a:t>
            </a:r>
            <a:r>
              <a:rPr lang="zh-CN" altLang="en-US" sz="2800">
                <a:latin typeface="华文中宋" panose="02010600040101010101" charset="-122"/>
                <a:ea typeface="华文中宋" panose="02010600040101010101" charset="-122"/>
                <a:cs typeface="华文楷体" panose="02010600040101010101" pitchFamily="2" charset="-122"/>
                <a:sym typeface="+mn-ea"/>
              </a:rPr>
              <a:t>而言的，是指实际上是</a:t>
            </a:r>
            <a:r>
              <a:rPr lang="zh-CN" altLang="en-US" sz="2800">
                <a:solidFill>
                  <a:srgbClr val="C00000"/>
                </a:solidFill>
                <a:latin typeface="华文中宋" panose="02010600040101010101" charset="-122"/>
                <a:ea typeface="华文中宋" panose="02010600040101010101" charset="-122"/>
                <a:cs typeface="华文楷体" panose="02010600040101010101" pitchFamily="2" charset="-122"/>
                <a:sym typeface="+mn-ea"/>
              </a:rPr>
              <a:t>封建统治</a:t>
            </a:r>
            <a:r>
              <a:rPr lang="zh-CN" altLang="en-US" sz="2800">
                <a:latin typeface="华文中宋" panose="02010600040101010101" charset="-122"/>
                <a:ea typeface="华文中宋" panose="02010600040101010101" charset="-122"/>
                <a:cs typeface="华文楷体" panose="02010600040101010101" pitchFamily="2" charset="-122"/>
                <a:sym typeface="+mn-ea"/>
              </a:rPr>
              <a:t>，</a:t>
            </a:r>
            <a:r>
              <a:rPr lang="zh-CN" altLang="en-US" sz="2800">
                <a:solidFill>
                  <a:srgbClr val="C00000"/>
                </a:solidFill>
                <a:latin typeface="华文中宋" panose="02010600040101010101" charset="-122"/>
                <a:ea typeface="华文中宋" panose="02010600040101010101" charset="-122"/>
                <a:cs typeface="华文楷体" panose="02010600040101010101" pitchFamily="2" charset="-122"/>
                <a:sym typeface="+mn-ea"/>
              </a:rPr>
              <a:t>自然经济占主导</a:t>
            </a:r>
            <a:r>
              <a:rPr lang="zh-CN" altLang="en-US" sz="2800">
                <a:latin typeface="华文中宋" panose="02010600040101010101" charset="-122"/>
                <a:ea typeface="华文中宋" panose="02010600040101010101" charset="-122"/>
                <a:cs typeface="华文楷体" panose="02010600040101010101" pitchFamily="2" charset="-122"/>
                <a:sym typeface="+mn-ea"/>
              </a:rPr>
              <a:t>，实际上社会已逐渐</a:t>
            </a:r>
            <a:r>
              <a:rPr lang="zh-CN" altLang="en-US" sz="2800">
                <a:solidFill>
                  <a:srgbClr val="C00000"/>
                </a:solidFill>
                <a:latin typeface="华文中宋" panose="02010600040101010101" charset="-122"/>
                <a:ea typeface="华文中宋" panose="02010600040101010101" charset="-122"/>
                <a:cs typeface="华文楷体" panose="02010600040101010101" pitchFamily="2" charset="-122"/>
                <a:sym typeface="+mn-ea"/>
              </a:rPr>
              <a:t>近代化</a:t>
            </a:r>
            <a:r>
              <a:rPr lang="zh-CN" altLang="en-US" sz="2800">
                <a:latin typeface="华文中宋" panose="02010600040101010101" charset="-122"/>
                <a:ea typeface="华文中宋" panose="02010600040101010101" charset="-122"/>
                <a:cs typeface="华文楷体" panose="02010600040101010101" pitchFamily="2"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资本主义经济、政治、思想文化</a:t>
            </a:r>
            <a:r>
              <a:rPr lang="zh-CN" altLang="en-US" sz="2800">
                <a:latin typeface="华文中宋" panose="02010600040101010101" charset="-122"/>
                <a:ea typeface="华文中宋" panose="02010600040101010101" charset="-122"/>
                <a:cs typeface="华文中宋" panose="02010600040101010101" charset="-122"/>
                <a:sym typeface="+mn-ea"/>
              </a:rPr>
              <a:t>等因素不断发展</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壮大</a:t>
            </a:r>
            <a:r>
              <a:rPr lang="zh-CN" altLang="en-US" sz="2800">
                <a:latin typeface="华文中宋" panose="02010600040101010101" charset="-122"/>
                <a:ea typeface="华文中宋" panose="02010600040101010101" charset="-122"/>
                <a:cs typeface="华文中宋" panose="02010600040101010101" charset="-122"/>
                <a:sym typeface="+mn-ea"/>
              </a:rPr>
              <a:t>。即</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既保存了封建主义，又发展了资本主义</a:t>
            </a:r>
            <a:r>
              <a:rPr lang="zh-CN" altLang="en-US" sz="2800">
                <a:solidFill>
                  <a:srgbClr val="FF3300"/>
                </a:solidFill>
                <a:latin typeface="华文中宋" panose="02010600040101010101" charset="-122"/>
                <a:ea typeface="华文中宋" panose="02010600040101010101" charset="-122"/>
                <a:cs typeface="华文中宋" panose="02010600040101010101" charset="-122"/>
                <a:sym typeface="+mn-ea"/>
              </a:rPr>
              <a:t>。</a:t>
            </a:r>
          </a:p>
        </p:txBody>
      </p:sp>
      <p:sp>
        <p:nvSpPr>
          <p:cNvPr id="4" name="Rectangle 37"/>
          <p:cNvSpPr/>
          <p:nvPr/>
        </p:nvSpPr>
        <p:spPr>
          <a:xfrm>
            <a:off x="9475470" y="3552190"/>
            <a:ext cx="2097405" cy="521970"/>
          </a:xfrm>
          <a:prstGeom prst="rect">
            <a:avLst/>
          </a:prstGeom>
          <a:solidFill>
            <a:srgbClr val="C00000"/>
          </a:solidFill>
          <a:ln w="9525">
            <a:noFill/>
          </a:ln>
          <a:effectLst>
            <a:outerShdw blurRad="50800" dist="38100" dir="2700000" algn="tl" rotWithShape="0">
              <a:prstClr val="black">
                <a:alpha val="40000"/>
              </a:prstClr>
            </a:outerShdw>
          </a:effectLst>
        </p:spPr>
        <p:txBody>
          <a:bodyPr wrap="square">
            <a:spAutoFit/>
          </a:bodyPr>
          <a:lstStyle/>
          <a:p>
            <a:pPr>
              <a:spcBef>
                <a:spcPct val="50000"/>
              </a:spcBef>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历史的沉沦</a:t>
            </a:r>
          </a:p>
        </p:txBody>
      </p:sp>
      <p:sp>
        <p:nvSpPr>
          <p:cNvPr id="30" name="Rectangle 38"/>
          <p:cNvSpPr/>
          <p:nvPr/>
        </p:nvSpPr>
        <p:spPr>
          <a:xfrm>
            <a:off x="9519285" y="5626100"/>
            <a:ext cx="2053590" cy="521970"/>
          </a:xfrm>
          <a:prstGeom prst="rect">
            <a:avLst/>
          </a:prstGeom>
          <a:solidFill>
            <a:srgbClr val="C00000"/>
          </a:solidFill>
          <a:ln w="9525">
            <a:noFill/>
          </a:ln>
          <a:effectLst>
            <a:outerShdw blurRad="50800" dist="38100" dir="2700000" algn="tl" rotWithShape="0">
              <a:prstClr val="black">
                <a:alpha val="40000"/>
              </a:prstClr>
            </a:outerShdw>
          </a:effectLst>
        </p:spPr>
        <p:txBody>
          <a:bodyPr wrap="square">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历史的进步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7" grpId="1"/>
      <p:bldP spid="7" grpId="0"/>
      <p:bldP spid="7" grpId="1"/>
      <p:bldP spid="29" grpId="0"/>
      <p:bldP spid="29" grpId="1"/>
      <p:bldP spid="2" grpId="0" animBg="1"/>
      <p:bldP spid="2" grpId="1" animBg="1"/>
      <p:bldP spid="3" grpId="0" animBg="1"/>
      <p:bldP spid="3" grpId="1" animBg="1"/>
      <p:bldP spid="4" grpId="0" animBg="1"/>
      <p:bldP spid="4" grpId="1" animBg="1"/>
      <p:bldP spid="30" grpId="0" animBg="1"/>
      <p:bldP spid="3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graphicFrame>
        <p:nvGraphicFramePr>
          <p:cNvPr id="6" name="表格 5"/>
          <p:cNvGraphicFramePr>
            <a:graphicFrameLocks noGrp="1"/>
          </p:cNvGraphicFramePr>
          <p:nvPr>
            <p:custDataLst>
              <p:tags r:id="rId5"/>
            </p:custDataLst>
          </p:nvPr>
        </p:nvGraphicFramePr>
        <p:xfrm>
          <a:off x="257810" y="1449705"/>
          <a:ext cx="11595735" cy="2795270"/>
        </p:xfrm>
        <a:graphic>
          <a:graphicData uri="http://schemas.openxmlformats.org/drawingml/2006/table">
            <a:tbl>
              <a:tblPr firstRow="1" bandRow="1">
                <a:tableStyleId>{5940675A-B579-460E-94D1-54222C63F5DA}</a:tableStyleId>
              </a:tblPr>
              <a:tblGrid>
                <a:gridCol w="2860675"/>
                <a:gridCol w="4649470"/>
                <a:gridCol w="4085590"/>
              </a:tblGrid>
              <a:tr h="442595">
                <a:tc>
                  <a:txBody>
                    <a:bodyPr/>
                    <a:lstStyle/>
                    <a:p>
                      <a:pPr indent="0" algn="l">
                        <a:buNone/>
                      </a:pPr>
                      <a:r>
                        <a:rPr lang="en-US" sz="2800" b="1">
                          <a:latin typeface="华文中宋" panose="02010600040101010101" charset="-122"/>
                          <a:ea typeface="华文中宋" panose="02010600040101010101" charset="-122"/>
                          <a:cs typeface="华文中宋" panose="02010600040101010101" charset="-122"/>
                        </a:rPr>
                        <a:t>        条约</a:t>
                      </a:r>
                      <a:endParaRPr lang="en-US" altLang="en-US" sz="2800" b="1">
                        <a:latin typeface="华文中宋" panose="02010600040101010101" charset="-122"/>
                        <a:ea typeface="华文中宋" panose="02010600040101010101" charset="-122"/>
                        <a:cs typeface="华文中宋" panose="02010600040101010101" charset="-122"/>
                      </a:endParaRPr>
                    </a:p>
                  </a:txBody>
                  <a:tcPr marL="68580" marR="68580" marT="0" marB="0" anchor="ct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800" b="1">
                          <a:latin typeface="华文中宋" panose="02010600040101010101" charset="-122"/>
                          <a:ea typeface="华文中宋" panose="02010600040101010101" charset="-122"/>
                          <a:cs typeface="华文中宋" panose="02010600040101010101" charset="-122"/>
                        </a:rPr>
                        <a:t>             内容</a:t>
                      </a:r>
                      <a:endParaRPr lang="en-US" altLang="en-US" sz="2800" b="1">
                        <a:latin typeface="华文中宋" panose="02010600040101010101" charset="-122"/>
                        <a:ea typeface="华文中宋" panose="02010600040101010101" charset="-122"/>
                        <a:cs typeface="华文中宋" panose="02010600040101010101" charset="-122"/>
                      </a:endParaRPr>
                    </a:p>
                  </a:txBody>
                  <a:tcPr marL="68580" marR="68580" marT="0" marB="0" anchor="ct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800" b="1">
                          <a:latin typeface="华文中宋" panose="02010600040101010101" charset="-122"/>
                          <a:ea typeface="华文中宋" panose="02010600040101010101" charset="-122"/>
                          <a:cs typeface="华文中宋" panose="02010600040101010101" charset="-122"/>
                        </a:rPr>
                        <a:t>                   影响</a:t>
                      </a:r>
                      <a:endParaRPr lang="en-US" altLang="en-US" sz="2800" b="1">
                        <a:latin typeface="华文中宋" panose="02010600040101010101" charset="-122"/>
                        <a:ea typeface="华文中宋" panose="02010600040101010101" charset="-122"/>
                        <a:cs typeface="华文中宋" panose="02010600040101010101" charset="-122"/>
                      </a:endParaRPr>
                    </a:p>
                  </a:txBody>
                  <a:tcPr marL="68580" marR="68580" marT="0" marB="0" anchor="ct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608330">
                <a:tc rowSpan="2">
                  <a:txBody>
                    <a:bodyPr/>
                    <a:lstStyle/>
                    <a:p>
                      <a:pPr indent="0">
                        <a:buNone/>
                      </a:pPr>
                      <a:endParaRPr lang="en-US" altLang="en-US" sz="2400" b="1">
                        <a:latin typeface="华文中宋" panose="02010600040101010101" charset="-122"/>
                        <a:ea typeface="华文中宋" panose="02010600040101010101" charset="-122"/>
                        <a:cs typeface="宋体" panose="02010600030101010101" pitchFamily="2"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400" b="1">
                        <a:latin typeface="华文中宋" panose="02010600040101010101" charset="-122"/>
                        <a:ea typeface="华文中宋" panose="02010600040101010101" charset="-122"/>
                        <a:cs typeface="宋体" panose="02010600030101010101" pitchFamily="2"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华文中宋" panose="02010600040101010101" charset="-122"/>
                          <a:ea typeface="华文中宋" panose="02010600040101010101" charset="-122"/>
                          <a:cs typeface="Calibri" panose="020F0502020204030204"/>
                        </a:rPr>
                        <a:t> </a:t>
                      </a:r>
                      <a:endParaRPr lang="en-US" altLang="en-US" sz="2400" b="1">
                        <a:latin typeface="华文中宋" panose="02010600040101010101" charset="-122"/>
                        <a:ea typeface="华文中宋" panose="02010600040101010101" charset="-122"/>
                        <a:cs typeface="Calibri" panose="020F0502020204030204"/>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539750">
                <a:tc vMerge="1">
                  <a:txBody>
                    <a:bodyPr/>
                    <a:lstStyle/>
                    <a:p>
                      <a:endParaRPr lang="zh-CN"/>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400" b="1">
                        <a:latin typeface="华文中宋" panose="02010600040101010101" charset="-122"/>
                        <a:ea typeface="华文中宋" panose="02010600040101010101" charset="-122"/>
                        <a:cs typeface="微软雅黑" panose="020B0503020204020204"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华文中宋" panose="02010600040101010101" charset="-122"/>
                          <a:ea typeface="华文中宋" panose="02010600040101010101" charset="-122"/>
                          <a:cs typeface="Calibri" panose="020F0502020204030204"/>
                        </a:rPr>
                        <a:t> </a:t>
                      </a:r>
                      <a:endParaRPr lang="en-US" altLang="en-US" sz="2400" b="1">
                        <a:latin typeface="华文中宋" panose="02010600040101010101" charset="-122"/>
                        <a:ea typeface="华文中宋" panose="02010600040101010101" charset="-122"/>
                        <a:cs typeface="Calibri" panose="020F0502020204030204"/>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6" name="文本框 15"/>
          <p:cNvSpPr txBox="1"/>
          <p:nvPr>
            <p:custDataLst>
              <p:tags r:id="rId6"/>
            </p:custDataLst>
          </p:nvPr>
        </p:nvSpPr>
        <p:spPr>
          <a:xfrm>
            <a:off x="3111500" y="1914525"/>
            <a:ext cx="4130675" cy="521970"/>
          </a:xfrm>
          <a:prstGeom prst="rect">
            <a:avLst/>
          </a:prstGeom>
          <a:noFill/>
        </p:spPr>
        <p:txBody>
          <a:bodyPr wrap="square" rtlCol="0">
            <a:spAutoFit/>
          </a:bodyPr>
          <a:lstStyle/>
          <a:p>
            <a:r>
              <a:rPr lang="zh-CN" alt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rPr>
              <a:t>领事裁判权</a:t>
            </a:r>
            <a:r>
              <a:rPr lang="zh-CN" altLang="en-US" sz="2800">
                <a:solidFill>
                  <a:srgbClr val="C00000"/>
                </a:solidFill>
                <a:latin typeface="华文中宋" panose="02010600040101010101" charset="-122"/>
                <a:ea typeface="华文中宋" panose="02010600040101010101" charset="-122"/>
                <a:cs typeface="Times New Roman" panose="02020603050405020304" pitchFamily="18" charset="0"/>
                <a:sym typeface="+mn-ea"/>
              </a:rPr>
              <a:t>（治外法权）</a:t>
            </a:r>
          </a:p>
        </p:txBody>
      </p:sp>
      <p:sp>
        <p:nvSpPr>
          <p:cNvPr id="23" name="文本框 22"/>
          <p:cNvSpPr txBox="1"/>
          <p:nvPr>
            <p:custDataLst>
              <p:tags r:id="rId7"/>
            </p:custDataLst>
          </p:nvPr>
        </p:nvSpPr>
        <p:spPr>
          <a:xfrm>
            <a:off x="7748905" y="1932305"/>
            <a:ext cx="3634740" cy="521970"/>
          </a:xfrm>
          <a:prstGeom prst="rect">
            <a:avLst/>
          </a:prstGeom>
          <a:noFill/>
        </p:spPr>
        <p:txBody>
          <a:bodyPr wrap="square" rtlCol="0">
            <a:spAutoFit/>
          </a:bodyPr>
          <a:lstStyle/>
          <a:p>
            <a:r>
              <a:rPr lang="zh-CN" alt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rPr>
              <a:t>破坏中国的司法主权</a:t>
            </a:r>
          </a:p>
        </p:txBody>
      </p:sp>
      <p:sp>
        <p:nvSpPr>
          <p:cNvPr id="2" name="文本框 1"/>
          <p:cNvSpPr txBox="1"/>
          <p:nvPr>
            <p:custDataLst>
              <p:tags r:id="rId8"/>
            </p:custDataLst>
          </p:nvPr>
        </p:nvSpPr>
        <p:spPr>
          <a:xfrm>
            <a:off x="379095" y="1838325"/>
            <a:ext cx="2801620" cy="1252855"/>
          </a:xfrm>
          <a:prstGeom prst="rect">
            <a:avLst/>
          </a:prstGeom>
          <a:noFill/>
        </p:spPr>
        <p:txBody>
          <a:bodyPr wrap="square" rtlCol="0">
            <a:spAutoFit/>
          </a:bodyPr>
          <a:lstStyle/>
          <a:p>
            <a:pPr algn="ctr">
              <a:lnSpc>
                <a:spcPct val="90000"/>
              </a:lnSpc>
            </a:pPr>
            <a:r>
              <a:rPr lang="en-US" altLang="zh-CN" sz="2800" b="1">
                <a:latin typeface="华文中宋" panose="02010600040101010101" charset="-122"/>
                <a:ea typeface="华文中宋" panose="02010600040101010101" charset="-122"/>
                <a:cs typeface="华文中宋" panose="02010600040101010101" charset="-122"/>
                <a:sym typeface="+mn-ea"/>
              </a:rPr>
              <a:t>1843</a:t>
            </a:r>
            <a:r>
              <a:rPr lang="zh-CN" altLang="en-US" sz="2800" b="1">
                <a:latin typeface="华文中宋" panose="02010600040101010101" charset="-122"/>
                <a:ea typeface="华文中宋" panose="02010600040101010101" charset="-122"/>
                <a:cs typeface="华文中宋" panose="02010600040101010101" charset="-122"/>
                <a:sym typeface="+mn-ea"/>
              </a:rPr>
              <a:t>年</a:t>
            </a:r>
          </a:p>
          <a:p>
            <a:pPr algn="ctr">
              <a:lnSpc>
                <a:spcPct val="90000"/>
              </a:lnSpc>
            </a:pPr>
            <a:r>
              <a:rPr lang="zh-CN" altLang="en-US" sz="2800" b="1">
                <a:latin typeface="华文中宋" panose="02010600040101010101" charset="-122"/>
                <a:ea typeface="华文中宋" panose="02010600040101010101" charset="-122"/>
                <a:cs typeface="华文中宋" panose="02010600040101010101" charset="-122"/>
                <a:sym typeface="+mn-ea"/>
              </a:rPr>
              <a:t>中英</a:t>
            </a:r>
            <a:r>
              <a:rPr lang="en-US" sz="2800" b="1">
                <a:latin typeface="华文中宋" panose="02010600040101010101" charset="-122"/>
                <a:ea typeface="华文中宋" panose="02010600040101010101" charset="-122"/>
                <a:cs typeface="华文中宋" panose="02010600040101010101" charset="-122"/>
                <a:sym typeface="+mn-ea"/>
              </a:rPr>
              <a:t>《虎门条约》</a:t>
            </a:r>
          </a:p>
          <a:p>
            <a:pPr algn="ctr">
              <a:lnSpc>
                <a:spcPct val="90000"/>
              </a:lnSpc>
            </a:pPr>
            <a:r>
              <a:rPr lang="zh-CN" altLang="en-US" sz="2800" b="1">
                <a:latin typeface="华文中宋" panose="02010600040101010101" charset="-122"/>
                <a:ea typeface="华文中宋" panose="02010600040101010101" charset="-122"/>
                <a:cs typeface="华文中宋" panose="02010600040101010101" charset="-122"/>
                <a:sym typeface="+mn-ea"/>
              </a:rPr>
              <a:t>《五口通商章程》</a:t>
            </a:r>
          </a:p>
        </p:txBody>
      </p:sp>
      <p:sp>
        <p:nvSpPr>
          <p:cNvPr id="3" name="文本框 2"/>
          <p:cNvSpPr txBox="1"/>
          <p:nvPr/>
        </p:nvSpPr>
        <p:spPr>
          <a:xfrm>
            <a:off x="257810" y="3091180"/>
            <a:ext cx="11595735" cy="953135"/>
          </a:xfrm>
          <a:prstGeom prst="rect">
            <a:avLst/>
          </a:prstGeom>
          <a:noFill/>
          <a:ln w="12700" cmpd="sng">
            <a:solidFill>
              <a:schemeClr val="tx1">
                <a:lumMod val="50000"/>
                <a:lumOff val="50000"/>
              </a:schemeClr>
            </a:solidFill>
            <a:prstDash val="solid"/>
          </a:ln>
        </p:spPr>
        <p:txBody>
          <a:bodyPr wrap="square" rtlCol="0" anchor="t">
            <a:spAutoFit/>
          </a:bodyPr>
          <a:lstStyle/>
          <a:p>
            <a:pPr indent="0">
              <a:lnSpc>
                <a:spcPct val="100000"/>
              </a:lnSpc>
              <a:buFont typeface="Wingdings" panose="05000000000000000000" charset="0"/>
              <a:buNone/>
            </a:pPr>
            <a:r>
              <a:rPr lang="zh-CN" altLang="en-US" sz="2800">
                <a:solidFill>
                  <a:srgbClr val="C00000"/>
                </a:solidFill>
                <a:latin typeface="楷体" panose="02010609060101010101" charset="-122"/>
                <a:ea typeface="楷体" panose="02010609060101010101" charset="-122"/>
                <a:cs typeface="楷体" panose="02010609060101010101" charset="-122"/>
                <a:sym typeface="+mn-ea"/>
              </a:rPr>
              <a:t>领事裁判权</a:t>
            </a:r>
            <a:r>
              <a:rPr lang="zh-CN" altLang="en-US" sz="2800">
                <a:latin typeface="楷体" panose="02010609060101010101" charset="-122"/>
                <a:ea typeface="楷体" panose="02010609060101010101" charset="-122"/>
                <a:cs typeface="楷体" panose="02010609060101010101" charset="-122"/>
                <a:sym typeface="+mn-ea"/>
              </a:rPr>
              <a:t>：也称“治外法权”，就是说外国人在中国犯法，中国无权审理，要移交给外国驻中国的领事处理，</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中国的司法主权遭到严重破坏。</a:t>
            </a:r>
          </a:p>
        </p:txBody>
      </p:sp>
      <p:sp>
        <p:nvSpPr>
          <p:cNvPr id="5" name="文本框 4"/>
          <p:cNvSpPr txBox="1"/>
          <p:nvPr/>
        </p:nvSpPr>
        <p:spPr>
          <a:xfrm>
            <a:off x="257810" y="4109720"/>
            <a:ext cx="11685270" cy="2526665"/>
          </a:xfrm>
          <a:prstGeom prst="rect">
            <a:avLst/>
          </a:prstGeom>
          <a:noFill/>
        </p:spPr>
        <p:txBody>
          <a:bodyPr wrap="square" rtlCol="0" anchor="t">
            <a:spAutoFit/>
          </a:bodyPr>
          <a:lstStyle/>
          <a:p>
            <a:pPr indent="0" fontAlgn="auto">
              <a:lnSpc>
                <a:spcPct val="11000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4</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a:t>
            </a:r>
            <a:r>
              <a:rPr lang="en-US" altLang="zh-CN" sz="2400">
                <a:solidFill>
                  <a:srgbClr val="C00000"/>
                </a:solidFill>
                <a:latin typeface="黑体" panose="02010609060101010101" charset="-122"/>
                <a:ea typeface="黑体" panose="02010609060101010101" charset="-122"/>
                <a:cs typeface="黑体" panose="02010609060101010101" charset="-122"/>
                <a:sym typeface="+mn-ea"/>
              </a:rPr>
              <a:t>20</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·浙江高考）</a:t>
            </a:r>
            <a:r>
              <a:rPr lang="zh-CN" altLang="en-US" sz="2400">
                <a:latin typeface="黑体" panose="02010609060101010101" charset="-122"/>
                <a:ea typeface="黑体" panose="02010609060101010101" charset="-122"/>
                <a:cs typeface="黑体" panose="02010609060101010101" charset="-122"/>
                <a:sym typeface="+mn-ea"/>
              </a:rPr>
              <a:t>论及晚清时期的不平等条约，有学者注意到：</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签署治外法权条款则是出于以下权宜的想法，即这些说法不同的语言并有着奇怪习俗的夷人应该获准管理自己</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以显示中国的宽宏大量，并减轻管辖他们的任务。</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清政府的这种认知反映了（</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 </a:t>
            </a:r>
            <a:endParaRPr sz="2400" b="0">
              <a:solidFill>
                <a:schemeClr val="tx1"/>
              </a:solidFill>
              <a:latin typeface="黑体" panose="02010609060101010101" charset="-122"/>
              <a:ea typeface="黑体" panose="02010609060101010101" charset="-122"/>
              <a:cs typeface="黑体" panose="02010609060101010101" charset="-122"/>
            </a:endParaRPr>
          </a:p>
          <a:p>
            <a:pPr indent="0" fontAlgn="auto">
              <a:lnSpc>
                <a:spcPct val="110000"/>
              </a:lnSpc>
            </a:pPr>
            <a:r>
              <a:rPr sz="2400">
                <a:latin typeface="黑体" panose="02010609060101010101" charset="-122"/>
                <a:ea typeface="黑体" panose="02010609060101010101" charset="-122"/>
                <a:cs typeface="黑体" panose="02010609060101010101" charset="-122"/>
                <a:sym typeface="+mn-ea"/>
              </a:rPr>
              <a:t>A．</a:t>
            </a:r>
            <a:r>
              <a:rPr lang="zh-CN" sz="2400">
                <a:latin typeface="黑体" panose="02010609060101010101" charset="-122"/>
                <a:ea typeface="黑体" panose="02010609060101010101" charset="-122"/>
                <a:cs typeface="黑体" panose="02010609060101010101" charset="-122"/>
                <a:sym typeface="+mn-ea"/>
              </a:rPr>
              <a:t>极力维护朝贡贸易体制</a:t>
            </a:r>
            <a:r>
              <a:rPr sz="2400">
                <a:latin typeface="黑体" panose="02010609060101010101" charset="-122"/>
                <a:ea typeface="黑体" panose="02010609060101010101" charset="-122"/>
                <a:cs typeface="黑体" panose="02010609060101010101" charset="-122"/>
                <a:sym typeface="+mn-ea"/>
              </a:rPr>
              <a:t> </a:t>
            </a:r>
            <a:r>
              <a:rPr lang="en-US" sz="2400">
                <a:latin typeface="黑体" panose="02010609060101010101" charset="-122"/>
                <a:ea typeface="黑体" panose="02010609060101010101" charset="-122"/>
                <a:cs typeface="黑体" panose="02010609060101010101" charset="-122"/>
                <a:sym typeface="+mn-ea"/>
              </a:rPr>
              <a:t>     </a:t>
            </a:r>
            <a:r>
              <a:rPr sz="2400">
                <a:latin typeface="黑体" panose="02010609060101010101" charset="-122"/>
                <a:ea typeface="黑体" panose="02010609060101010101" charset="-122"/>
                <a:cs typeface="黑体" panose="02010609060101010101" charset="-122"/>
                <a:sym typeface="+mn-ea"/>
              </a:rPr>
              <a:t>B．</a:t>
            </a:r>
            <a:r>
              <a:rPr lang="zh-CN" sz="2400">
                <a:latin typeface="黑体" panose="02010609060101010101" charset="-122"/>
                <a:ea typeface="黑体" panose="02010609060101010101" charset="-122"/>
                <a:cs typeface="黑体" panose="02010609060101010101" charset="-122"/>
                <a:sym typeface="+mn-ea"/>
              </a:rPr>
              <a:t>抛弃了闭关锁国的政策</a:t>
            </a:r>
            <a:r>
              <a:rPr sz="2400">
                <a:latin typeface="黑体" panose="02010609060101010101" charset="-122"/>
                <a:ea typeface="黑体" panose="02010609060101010101" charset="-122"/>
                <a:cs typeface="黑体" panose="02010609060101010101" charset="-122"/>
                <a:sym typeface="+mn-ea"/>
              </a:rPr>
              <a:t>    </a:t>
            </a:r>
            <a:endParaRPr sz="2400" b="0">
              <a:solidFill>
                <a:schemeClr val="tx1"/>
              </a:solidFill>
              <a:latin typeface="黑体" panose="02010609060101010101" charset="-122"/>
              <a:ea typeface="黑体" panose="02010609060101010101" charset="-122"/>
              <a:cs typeface="黑体" panose="02010609060101010101" charset="-122"/>
            </a:endParaRPr>
          </a:p>
          <a:p>
            <a:pPr indent="0" fontAlgn="auto">
              <a:lnSpc>
                <a:spcPct val="110000"/>
              </a:lnSpc>
            </a:pPr>
            <a:r>
              <a:rPr sz="2400">
                <a:latin typeface="黑体" panose="02010609060101010101" charset="-122"/>
                <a:ea typeface="黑体" panose="02010609060101010101" charset="-122"/>
                <a:cs typeface="黑体" panose="02010609060101010101" charset="-122"/>
                <a:sym typeface="+mn-ea"/>
              </a:rPr>
              <a:t>C．</a:t>
            </a:r>
            <a:r>
              <a:rPr lang="zh-CN" sz="2400">
                <a:latin typeface="黑体" panose="02010609060101010101" charset="-122"/>
                <a:ea typeface="黑体" panose="02010609060101010101" charset="-122"/>
                <a:cs typeface="黑体" panose="02010609060101010101" charset="-122"/>
                <a:sym typeface="+mn-ea"/>
              </a:rPr>
              <a:t>努力走出天朝上国的幻梦</a:t>
            </a:r>
            <a:r>
              <a:rPr sz="2400">
                <a:latin typeface="黑体" panose="02010609060101010101" charset="-122"/>
                <a:ea typeface="黑体" panose="02010609060101010101" charset="-122"/>
                <a:cs typeface="黑体" panose="02010609060101010101" charset="-122"/>
                <a:sym typeface="+mn-ea"/>
              </a:rPr>
              <a:t> </a:t>
            </a:r>
            <a:r>
              <a:rPr lang="en-US" sz="2400">
                <a:latin typeface="黑体" panose="02010609060101010101" charset="-122"/>
                <a:ea typeface="黑体" panose="02010609060101010101" charset="-122"/>
                <a:cs typeface="黑体" panose="02010609060101010101" charset="-122"/>
                <a:sym typeface="+mn-ea"/>
              </a:rPr>
              <a:t>    </a:t>
            </a:r>
            <a:r>
              <a:rPr sz="2400">
                <a:latin typeface="黑体" panose="02010609060101010101" charset="-122"/>
                <a:ea typeface="黑体" panose="02010609060101010101" charset="-122"/>
                <a:cs typeface="黑体" panose="02010609060101010101" charset="-122"/>
                <a:sym typeface="+mn-ea"/>
              </a:rPr>
              <a:t>D．</a:t>
            </a:r>
            <a:r>
              <a:rPr lang="zh-CN" sz="2400">
                <a:latin typeface="黑体" panose="02010609060101010101" charset="-122"/>
                <a:ea typeface="黑体" panose="02010609060101010101" charset="-122"/>
                <a:cs typeface="黑体" panose="02010609060101010101" charset="-122"/>
                <a:sym typeface="+mn-ea"/>
              </a:rPr>
              <a:t>对司法主权的完整性遭到破坏仍懵懂无知</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10897870" y="5289550"/>
            <a:ext cx="1044575" cy="1568450"/>
          </a:xfrm>
          <a:prstGeom prst="rect">
            <a:avLst/>
          </a:prstGeom>
          <a:noFill/>
        </p:spPr>
        <p:txBody>
          <a:bodyPr wrap="square" rtlCol="0">
            <a:spAutoFit/>
          </a:bodyPr>
          <a:lstStyle/>
          <a:p>
            <a:r>
              <a:rPr lang="en-US" altLang="zh-CN" sz="9600" b="1">
                <a:solidFill>
                  <a:srgbClr val="C00000"/>
                </a:solidFill>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3" grpId="0" animBg="1"/>
      <p:bldP spid="3" grpId="1" animBg="1"/>
      <p:bldP spid="5" grpId="0"/>
      <p:bldP spid="5" grpId="1"/>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graphicFrame>
        <p:nvGraphicFramePr>
          <p:cNvPr id="6" name="表格 5"/>
          <p:cNvGraphicFramePr>
            <a:graphicFrameLocks noGrp="1"/>
          </p:cNvGraphicFramePr>
          <p:nvPr>
            <p:custDataLst>
              <p:tags r:id="rId5"/>
            </p:custDataLst>
          </p:nvPr>
        </p:nvGraphicFramePr>
        <p:xfrm>
          <a:off x="257810" y="1449705"/>
          <a:ext cx="11595735" cy="2795270"/>
        </p:xfrm>
        <a:graphic>
          <a:graphicData uri="http://schemas.openxmlformats.org/drawingml/2006/table">
            <a:tbl>
              <a:tblPr firstRow="1" bandRow="1">
                <a:tableStyleId>{5940675A-B579-460E-94D1-54222C63F5DA}</a:tableStyleId>
              </a:tblPr>
              <a:tblGrid>
                <a:gridCol w="2860675"/>
                <a:gridCol w="4649470"/>
                <a:gridCol w="4085590"/>
              </a:tblGrid>
              <a:tr h="442595">
                <a:tc>
                  <a:txBody>
                    <a:bodyPr/>
                    <a:lstStyle/>
                    <a:p>
                      <a:pPr indent="0" algn="l">
                        <a:buNone/>
                      </a:pPr>
                      <a:r>
                        <a:rPr lang="en-US" sz="2800" b="1">
                          <a:latin typeface="华文中宋" panose="02010600040101010101" charset="-122"/>
                          <a:ea typeface="华文中宋" panose="02010600040101010101" charset="-122"/>
                          <a:cs typeface="华文中宋" panose="02010600040101010101" charset="-122"/>
                        </a:rPr>
                        <a:t>        条约</a:t>
                      </a:r>
                      <a:endParaRPr lang="en-US" altLang="en-US" sz="2800" b="1">
                        <a:latin typeface="华文中宋" panose="02010600040101010101" charset="-122"/>
                        <a:ea typeface="华文中宋" panose="02010600040101010101" charset="-122"/>
                        <a:cs typeface="华文中宋" panose="02010600040101010101" charset="-122"/>
                      </a:endParaRPr>
                    </a:p>
                  </a:txBody>
                  <a:tcPr marL="68580" marR="68580" marT="0" marB="0" anchor="ct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800" b="1">
                          <a:latin typeface="华文中宋" panose="02010600040101010101" charset="-122"/>
                          <a:ea typeface="华文中宋" panose="02010600040101010101" charset="-122"/>
                          <a:cs typeface="华文中宋" panose="02010600040101010101" charset="-122"/>
                        </a:rPr>
                        <a:t>             内容</a:t>
                      </a:r>
                      <a:endParaRPr lang="en-US" altLang="en-US" sz="2800" b="1">
                        <a:latin typeface="华文中宋" panose="02010600040101010101" charset="-122"/>
                        <a:ea typeface="华文中宋" panose="02010600040101010101" charset="-122"/>
                        <a:cs typeface="华文中宋" panose="02010600040101010101" charset="-122"/>
                      </a:endParaRPr>
                    </a:p>
                  </a:txBody>
                  <a:tcPr marL="68580" marR="68580" marT="0" marB="0" anchor="ct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800" b="1">
                          <a:latin typeface="华文中宋" panose="02010600040101010101" charset="-122"/>
                          <a:ea typeface="华文中宋" panose="02010600040101010101" charset="-122"/>
                          <a:cs typeface="华文中宋" panose="02010600040101010101" charset="-122"/>
                        </a:rPr>
                        <a:t>                   影响</a:t>
                      </a:r>
                      <a:endParaRPr lang="en-US" altLang="en-US" sz="2800" b="1">
                        <a:latin typeface="华文中宋" panose="02010600040101010101" charset="-122"/>
                        <a:ea typeface="华文中宋" panose="02010600040101010101" charset="-122"/>
                        <a:cs typeface="华文中宋" panose="02010600040101010101" charset="-122"/>
                      </a:endParaRPr>
                    </a:p>
                  </a:txBody>
                  <a:tcPr marL="68580" marR="68580" marT="0" marB="0" anchor="ctr">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608330">
                <a:tc rowSpan="2">
                  <a:txBody>
                    <a:bodyPr/>
                    <a:lstStyle/>
                    <a:p>
                      <a:pPr indent="0">
                        <a:buNone/>
                      </a:pPr>
                      <a:endParaRPr lang="en-US" altLang="en-US" sz="2400" b="1">
                        <a:latin typeface="华文中宋" panose="02010600040101010101" charset="-122"/>
                        <a:ea typeface="华文中宋" panose="02010600040101010101" charset="-122"/>
                        <a:cs typeface="宋体" panose="02010600030101010101" pitchFamily="2"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400" b="1">
                        <a:latin typeface="华文中宋" panose="02010600040101010101" charset="-122"/>
                        <a:ea typeface="华文中宋" panose="02010600040101010101" charset="-122"/>
                        <a:cs typeface="宋体" panose="02010600030101010101" pitchFamily="2"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华文中宋" panose="02010600040101010101" charset="-122"/>
                          <a:ea typeface="华文中宋" panose="02010600040101010101" charset="-122"/>
                          <a:cs typeface="Calibri" panose="020F0502020204030204"/>
                        </a:rPr>
                        <a:t> </a:t>
                      </a:r>
                      <a:endParaRPr lang="en-US" altLang="en-US" sz="2400" b="1">
                        <a:latin typeface="华文中宋" panose="02010600040101010101" charset="-122"/>
                        <a:ea typeface="华文中宋" panose="02010600040101010101" charset="-122"/>
                        <a:cs typeface="Calibri" panose="020F0502020204030204"/>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539750">
                <a:tc vMerge="1">
                  <a:txBody>
                    <a:bodyPr/>
                    <a:lstStyle/>
                    <a:p>
                      <a:endParaRPr lang="zh-CN"/>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400" b="1">
                        <a:latin typeface="华文中宋" panose="02010600040101010101" charset="-122"/>
                        <a:ea typeface="华文中宋" panose="02010600040101010101" charset="-122"/>
                        <a:cs typeface="微软雅黑" panose="020B0503020204020204"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华文中宋" panose="02010600040101010101" charset="-122"/>
                          <a:ea typeface="华文中宋" panose="02010600040101010101" charset="-122"/>
                          <a:cs typeface="Calibri" panose="020F0502020204030204"/>
                        </a:rPr>
                        <a:t> </a:t>
                      </a:r>
                      <a:endParaRPr lang="en-US" altLang="en-US" sz="2400" b="1">
                        <a:latin typeface="华文中宋" panose="02010600040101010101" charset="-122"/>
                        <a:ea typeface="华文中宋" panose="02010600040101010101" charset="-122"/>
                        <a:cs typeface="Calibri" panose="020F0502020204030204"/>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1204595">
                <a:tc>
                  <a:txBody>
                    <a:bodyPr/>
                    <a:lstStyle/>
                    <a:p>
                      <a:pPr indent="0">
                        <a:buNone/>
                      </a:pPr>
                      <a:endParaRPr lang="en-US" altLang="en-US" sz="2400" b="1">
                        <a:latin typeface="华文中宋" panose="02010600040101010101" charset="-122"/>
                        <a:ea typeface="华文中宋" panose="02010600040101010101" charset="-122"/>
                        <a:cs typeface="宋体" panose="02010600030101010101" pitchFamily="2" charset="-122"/>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altLang="zh-CN" sz="2400" b="1">
                          <a:latin typeface="华文中宋" panose="02010600040101010101" charset="-122"/>
                          <a:ea typeface="华文中宋" panose="02010600040101010101" charset="-122"/>
                        </a:rPr>
                        <a:t> </a:t>
                      </a:r>
                    </a:p>
                    <a:p>
                      <a:pPr indent="0">
                        <a:buNone/>
                      </a:pPr>
                      <a:r>
                        <a:rPr lang="en-US" altLang="zh-CN" sz="2400" b="1">
                          <a:latin typeface="华文中宋" panose="02010600040101010101" charset="-122"/>
                          <a:ea typeface="华文中宋" panose="02010600040101010101" charset="-122"/>
                        </a:rPr>
                        <a:t> </a:t>
                      </a:r>
                      <a:endParaRPr lang="en-US" sz="2400" b="1">
                        <a:latin typeface="华文中宋" panose="02010600040101010101" charset="-122"/>
                        <a:ea typeface="华文中宋" panose="02010600040101010101" charset="-122"/>
                        <a:cs typeface="Calibri" panose="020F0502020204030204"/>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6" name="文本框 15"/>
          <p:cNvSpPr txBox="1"/>
          <p:nvPr>
            <p:custDataLst>
              <p:tags r:id="rId6"/>
            </p:custDataLst>
          </p:nvPr>
        </p:nvSpPr>
        <p:spPr>
          <a:xfrm>
            <a:off x="3111500" y="1914525"/>
            <a:ext cx="4130675" cy="521970"/>
          </a:xfrm>
          <a:prstGeom prst="rect">
            <a:avLst/>
          </a:prstGeom>
          <a:noFill/>
        </p:spPr>
        <p:txBody>
          <a:bodyPr wrap="square" rtlCol="0">
            <a:spAutoFit/>
          </a:bodyPr>
          <a:lstStyle/>
          <a:p>
            <a:r>
              <a:rPr lang="zh-CN" alt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rPr>
              <a:t>领事裁判权</a:t>
            </a:r>
            <a:r>
              <a:rPr lang="zh-CN" altLang="en-US" sz="2800">
                <a:solidFill>
                  <a:srgbClr val="C00000"/>
                </a:solidFill>
                <a:latin typeface="华文中宋" panose="02010600040101010101" charset="-122"/>
                <a:ea typeface="华文中宋" panose="02010600040101010101" charset="-122"/>
                <a:cs typeface="Times New Roman" panose="02020603050405020304" pitchFamily="18" charset="0"/>
                <a:sym typeface="+mn-ea"/>
              </a:rPr>
              <a:t>（治外法权）</a:t>
            </a:r>
          </a:p>
        </p:txBody>
      </p:sp>
      <p:sp>
        <p:nvSpPr>
          <p:cNvPr id="17" name="文本框 16"/>
          <p:cNvSpPr txBox="1"/>
          <p:nvPr>
            <p:custDataLst>
              <p:tags r:id="rId7"/>
            </p:custDataLst>
          </p:nvPr>
        </p:nvSpPr>
        <p:spPr>
          <a:xfrm>
            <a:off x="3111500" y="2545715"/>
            <a:ext cx="4672965" cy="521970"/>
          </a:xfrm>
          <a:prstGeom prst="rect">
            <a:avLst/>
          </a:prstGeom>
          <a:noFill/>
        </p:spPr>
        <p:txBody>
          <a:bodyPr wrap="square" rtlCol="0">
            <a:spAutoFit/>
          </a:bodyPr>
          <a:lstStyle/>
          <a:p>
            <a:r>
              <a:rPr lang="zh-CN" alt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rPr>
              <a:t>片面最惠国待遇</a:t>
            </a:r>
            <a:r>
              <a:rPr lang="zh-CN" altLang="en-US" sz="2800">
                <a:solidFill>
                  <a:srgbClr val="C00000"/>
                </a:solidFill>
                <a:latin typeface="华文中宋" panose="02010600040101010101" charset="-122"/>
                <a:ea typeface="华文中宋" panose="02010600040101010101" charset="-122"/>
                <a:cs typeface="Times New Roman" panose="02020603050405020304" pitchFamily="18" charset="0"/>
                <a:sym typeface="+mn-ea"/>
              </a:rPr>
              <a:t>（一体均沾）</a:t>
            </a:r>
          </a:p>
        </p:txBody>
      </p:sp>
      <p:sp>
        <p:nvSpPr>
          <p:cNvPr id="23" name="文本框 22"/>
          <p:cNvSpPr txBox="1"/>
          <p:nvPr>
            <p:custDataLst>
              <p:tags r:id="rId8"/>
            </p:custDataLst>
          </p:nvPr>
        </p:nvSpPr>
        <p:spPr>
          <a:xfrm>
            <a:off x="7748905" y="1932305"/>
            <a:ext cx="3634740" cy="521970"/>
          </a:xfrm>
          <a:prstGeom prst="rect">
            <a:avLst/>
          </a:prstGeom>
          <a:noFill/>
        </p:spPr>
        <p:txBody>
          <a:bodyPr wrap="square" rtlCol="0">
            <a:spAutoFit/>
          </a:bodyPr>
          <a:lstStyle/>
          <a:p>
            <a:r>
              <a:rPr lang="zh-CN" alt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rPr>
              <a:t>破坏中国的司法主权</a:t>
            </a:r>
          </a:p>
        </p:txBody>
      </p:sp>
      <p:sp>
        <p:nvSpPr>
          <p:cNvPr id="24" name="文本框 23"/>
          <p:cNvSpPr txBox="1"/>
          <p:nvPr>
            <p:custDataLst>
              <p:tags r:id="rId9"/>
            </p:custDataLst>
          </p:nvPr>
        </p:nvSpPr>
        <p:spPr>
          <a:xfrm>
            <a:off x="7784465" y="2454275"/>
            <a:ext cx="4605655" cy="565150"/>
          </a:xfrm>
          <a:prstGeom prst="rect">
            <a:avLst/>
          </a:prstGeom>
          <a:noFill/>
        </p:spPr>
        <p:txBody>
          <a:bodyPr wrap="square" rtlCol="0">
            <a:spAutoFit/>
          </a:bodyPr>
          <a:lstStyle/>
          <a:p>
            <a:pPr marR="0" algn="l" defTabSz="914400">
              <a:lnSpc>
                <a:spcPct val="110000"/>
              </a:lnSpc>
              <a:buClrTx/>
              <a:buSzTx/>
              <a:buFontTx/>
              <a:defRPr/>
            </a:pPr>
            <a:r>
              <a:rPr kumimoji="1" lang="zh-CN" altLang="en-US" sz="2800" noProof="0">
                <a:solidFill>
                  <a:schemeClr val="tx1"/>
                </a:solidFill>
                <a:effectLst/>
                <a:latin typeface="华文中宋" panose="02010600040101010101" charset="-122"/>
                <a:ea typeface="华文中宋" panose="02010600040101010101" charset="-122"/>
                <a:cs typeface="Times New Roman" panose="02020603050405020304" pitchFamily="18" charset="0"/>
                <a:sym typeface="+mn-ea"/>
              </a:rPr>
              <a:t>便利了列强扩大侵略权益</a:t>
            </a:r>
          </a:p>
        </p:txBody>
      </p:sp>
      <p:sp>
        <p:nvSpPr>
          <p:cNvPr id="2" name="文本框 1"/>
          <p:cNvSpPr txBox="1"/>
          <p:nvPr>
            <p:custDataLst>
              <p:tags r:id="rId10"/>
            </p:custDataLst>
          </p:nvPr>
        </p:nvSpPr>
        <p:spPr>
          <a:xfrm>
            <a:off x="379095" y="1838325"/>
            <a:ext cx="2801620" cy="1252855"/>
          </a:xfrm>
          <a:prstGeom prst="rect">
            <a:avLst/>
          </a:prstGeom>
          <a:noFill/>
        </p:spPr>
        <p:txBody>
          <a:bodyPr wrap="square" rtlCol="0">
            <a:spAutoFit/>
          </a:bodyPr>
          <a:lstStyle/>
          <a:p>
            <a:pPr algn="ctr">
              <a:lnSpc>
                <a:spcPct val="90000"/>
              </a:lnSpc>
            </a:pPr>
            <a:r>
              <a:rPr lang="en-US" altLang="zh-CN" sz="2800" b="1">
                <a:latin typeface="华文中宋" panose="02010600040101010101" charset="-122"/>
                <a:ea typeface="华文中宋" panose="02010600040101010101" charset="-122"/>
                <a:cs typeface="华文中宋" panose="02010600040101010101" charset="-122"/>
                <a:sym typeface="+mn-ea"/>
              </a:rPr>
              <a:t>1843</a:t>
            </a:r>
            <a:r>
              <a:rPr lang="zh-CN" altLang="en-US" sz="2800" b="1">
                <a:latin typeface="华文中宋" panose="02010600040101010101" charset="-122"/>
                <a:ea typeface="华文中宋" panose="02010600040101010101" charset="-122"/>
                <a:cs typeface="华文中宋" panose="02010600040101010101" charset="-122"/>
                <a:sym typeface="+mn-ea"/>
              </a:rPr>
              <a:t>年</a:t>
            </a:r>
          </a:p>
          <a:p>
            <a:pPr algn="ctr">
              <a:lnSpc>
                <a:spcPct val="90000"/>
              </a:lnSpc>
            </a:pPr>
            <a:r>
              <a:rPr lang="zh-CN" altLang="en-US" sz="2800" b="1">
                <a:latin typeface="华文中宋" panose="02010600040101010101" charset="-122"/>
                <a:ea typeface="华文中宋" panose="02010600040101010101" charset="-122"/>
                <a:cs typeface="华文中宋" panose="02010600040101010101" charset="-122"/>
                <a:sym typeface="+mn-ea"/>
              </a:rPr>
              <a:t>中英</a:t>
            </a:r>
            <a:r>
              <a:rPr lang="en-US" sz="2800" b="1">
                <a:latin typeface="华文中宋" panose="02010600040101010101" charset="-122"/>
                <a:ea typeface="华文中宋" panose="02010600040101010101" charset="-122"/>
                <a:cs typeface="华文中宋" panose="02010600040101010101" charset="-122"/>
                <a:sym typeface="+mn-ea"/>
              </a:rPr>
              <a:t>《虎门条约》</a:t>
            </a:r>
          </a:p>
          <a:p>
            <a:pPr algn="ctr">
              <a:lnSpc>
                <a:spcPct val="90000"/>
              </a:lnSpc>
            </a:pPr>
            <a:r>
              <a:rPr lang="zh-CN" altLang="en-US" sz="2800" b="1">
                <a:latin typeface="华文中宋" panose="02010600040101010101" charset="-122"/>
                <a:ea typeface="华文中宋" panose="02010600040101010101" charset="-122"/>
                <a:cs typeface="华文中宋" panose="02010600040101010101" charset="-122"/>
                <a:sym typeface="+mn-ea"/>
              </a:rPr>
              <a:t>《五口通商章程》</a:t>
            </a:r>
          </a:p>
        </p:txBody>
      </p:sp>
      <p:sp>
        <p:nvSpPr>
          <p:cNvPr id="11" name="文本框 10"/>
          <p:cNvSpPr txBox="1"/>
          <p:nvPr>
            <p:custDataLst>
              <p:tags r:id="rId11"/>
            </p:custDataLst>
          </p:nvPr>
        </p:nvSpPr>
        <p:spPr>
          <a:xfrm>
            <a:off x="169519" y="3075773"/>
            <a:ext cx="3032760" cy="1252855"/>
          </a:xfrm>
          <a:prstGeom prst="rect">
            <a:avLst/>
          </a:prstGeom>
          <a:noFill/>
        </p:spPr>
        <p:txBody>
          <a:bodyPr wrap="none" rtlCol="0">
            <a:spAutoFit/>
          </a:bodyPr>
          <a:lstStyle/>
          <a:p>
            <a:pPr algn="ctr">
              <a:lnSpc>
                <a:spcPct val="90000"/>
              </a:lnSpc>
            </a:pPr>
            <a:r>
              <a:rPr lang="en-US" sz="2800" b="1" err="1">
                <a:latin typeface="华文中宋" panose="02010600040101010101" charset="-122"/>
                <a:ea typeface="华文中宋" panose="02010600040101010101" charset="-122"/>
                <a:cs typeface="华文中宋" panose="02010600040101010101" charset="-122"/>
              </a:rPr>
              <a:t>1844</a:t>
            </a:r>
            <a:r>
              <a:rPr lang="zh-CN" altLang="en-US" sz="2800" b="1" err="1">
                <a:latin typeface="华文中宋" panose="02010600040101010101" charset="-122"/>
                <a:ea typeface="华文中宋" panose="02010600040101010101" charset="-122"/>
                <a:cs typeface="华文中宋" panose="02010600040101010101" charset="-122"/>
              </a:rPr>
              <a:t>年</a:t>
            </a:r>
            <a:endParaRPr lang="en-US" sz="2800" b="1" err="1">
              <a:latin typeface="华文中宋" panose="02010600040101010101" charset="-122"/>
              <a:ea typeface="华文中宋" panose="02010600040101010101" charset="-122"/>
              <a:cs typeface="华文中宋" panose="02010600040101010101" charset="-122"/>
            </a:endParaRPr>
          </a:p>
          <a:p>
            <a:pPr algn="ctr">
              <a:lnSpc>
                <a:spcPct val="90000"/>
              </a:lnSpc>
            </a:pPr>
            <a:r>
              <a:rPr lang="en-US" sz="2800" b="1" err="1">
                <a:latin typeface="华文中宋" panose="02010600040101010101" charset="-122"/>
                <a:ea typeface="华文中宋" panose="02010600040101010101" charset="-122"/>
                <a:cs typeface="华文中宋" panose="02010600040101010101" charset="-122"/>
              </a:rPr>
              <a:t>中美《望厦条约》</a:t>
            </a:r>
            <a:endParaRPr lang="en-US" sz="2800" b="1">
              <a:latin typeface="华文中宋" panose="02010600040101010101" charset="-122"/>
              <a:ea typeface="华文中宋" panose="02010600040101010101" charset="-122"/>
              <a:cs typeface="华文中宋" panose="02010600040101010101" charset="-122"/>
            </a:endParaRPr>
          </a:p>
          <a:p>
            <a:pPr algn="ctr">
              <a:lnSpc>
                <a:spcPct val="90000"/>
              </a:lnSpc>
            </a:pPr>
            <a:r>
              <a:rPr lang="en-US" sz="2800" b="1" err="1">
                <a:latin typeface="华文中宋" panose="02010600040101010101" charset="-122"/>
                <a:ea typeface="华文中宋" panose="02010600040101010101" charset="-122"/>
                <a:cs typeface="华文中宋" panose="02010600040101010101" charset="-122"/>
              </a:rPr>
              <a:t>中法《黄埔条约</a:t>
            </a:r>
            <a:r>
              <a:rPr lang="zh-CN" altLang="en-US" sz="2800" b="1">
                <a:latin typeface="华文中宋" panose="02010600040101010101" charset="-122"/>
                <a:ea typeface="华文中宋" panose="02010600040101010101" charset="-122"/>
                <a:cs typeface="华文中宋" panose="02010600040101010101" charset="-122"/>
              </a:rPr>
              <a:t>》</a:t>
            </a:r>
          </a:p>
        </p:txBody>
      </p:sp>
      <p:sp>
        <p:nvSpPr>
          <p:cNvPr id="18" name="文本框 17"/>
          <p:cNvSpPr txBox="1"/>
          <p:nvPr>
            <p:custDataLst>
              <p:tags r:id="rId12"/>
            </p:custDataLst>
          </p:nvPr>
        </p:nvSpPr>
        <p:spPr>
          <a:xfrm>
            <a:off x="3133090" y="3176905"/>
            <a:ext cx="8809355" cy="953135"/>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cs typeface="Times New Roman" panose="02020603050405020304" pitchFamily="18" charset="0"/>
              </a:rPr>
              <a:t>协定关税、领事裁判权、片面最惠国待遇、通商口岸传教权（</a:t>
            </a:r>
            <a:r>
              <a:rPr lang="zh-CN" altLang="en-US" sz="2800">
                <a:latin typeface="华文中宋" panose="02010600040101010101" charset="-122"/>
                <a:ea typeface="华文中宋" panose="02010600040101010101" charset="-122"/>
                <a:cs typeface="Times New Roman" panose="02020603050405020304" pitchFamily="18" charset="0"/>
                <a:sym typeface="+mn-ea"/>
              </a:rPr>
              <a:t>租借</a:t>
            </a:r>
            <a:r>
              <a:rPr lang="zh-CN" altLang="en-US" sz="2800">
                <a:latin typeface="华文中宋" panose="02010600040101010101" charset="-122"/>
                <a:ea typeface="华文中宋" panose="02010600040101010101" charset="-122"/>
                <a:cs typeface="Times New Roman" panose="02020603050405020304" pitchFamily="18" charset="0"/>
              </a:rPr>
              <a:t>）、侵犯领海权等</a:t>
            </a:r>
          </a:p>
        </p:txBody>
      </p:sp>
      <p:sp>
        <p:nvSpPr>
          <p:cNvPr id="3" name="文本框 2"/>
          <p:cNvSpPr txBox="1"/>
          <p:nvPr/>
        </p:nvSpPr>
        <p:spPr>
          <a:xfrm>
            <a:off x="379730" y="4325620"/>
            <a:ext cx="11473815" cy="2245360"/>
          </a:xfrm>
          <a:prstGeom prst="rect">
            <a:avLst/>
          </a:prstGeom>
          <a:noFill/>
          <a:ln w="12700" cmpd="sng">
            <a:solidFill>
              <a:schemeClr val="tx1">
                <a:lumMod val="50000"/>
                <a:lumOff val="50000"/>
              </a:schemeClr>
            </a:solidFill>
            <a:prstDash val="solid"/>
          </a:ln>
        </p:spPr>
        <p:txBody>
          <a:bodyPr wrap="square" rtlCol="0" anchor="t">
            <a:spAutoFit/>
          </a:bodyPr>
          <a:lstStyle/>
          <a:p>
            <a:pPr indent="0">
              <a:lnSpc>
                <a:spcPct val="100000"/>
              </a:lnSpc>
              <a:buFont typeface="Wingdings" panose="05000000000000000000" charset="0"/>
              <a:buNone/>
            </a:pPr>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片面的最惠国待遇：</a:t>
            </a:r>
            <a:r>
              <a:rPr lang="en-US" altLang="zh-CN" sz="2800">
                <a:latin typeface="楷体" panose="02010609060101010101" charset="-122"/>
                <a:ea typeface="楷体" panose="02010609060101010101" charset="-122"/>
                <a:cs typeface="楷体" panose="02010609060101010101" charset="-122"/>
                <a:sym typeface="+mn-ea"/>
              </a:rPr>
              <a:t>指一国在通商、航海、税收或公民法律地位等方面给予另一国享受现时或将来所给予任何第三国同样的一切优惠、特权或豁免等待遇</a:t>
            </a:r>
            <a:r>
              <a:rPr lang="zh-CN" altLang="en-US" sz="2800">
                <a:latin typeface="楷体" panose="02010609060101010101" charset="-122"/>
                <a:ea typeface="楷体" panose="02010609060101010101" charset="-122"/>
                <a:cs typeface="楷体" panose="02010609060101010101" charset="-122"/>
                <a:sym typeface="+mn-ea"/>
              </a:rPr>
              <a:t>，即</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一体均沾</a:t>
            </a:r>
            <a:r>
              <a:rPr lang="en-US" altLang="zh-CN" sz="2800">
                <a:latin typeface="楷体" panose="02010609060101010101" charset="-122"/>
                <a:ea typeface="楷体" panose="02010609060101010101" charset="-122"/>
                <a:cs typeface="楷体" panose="02010609060101010101" charset="-122"/>
                <a:sym typeface="+mn-ea"/>
              </a:rPr>
              <a:t>”。最惠国待遇的取得必须以条约为根据，一般是相互的。片面最惠国待遇就是外国要求中国给予最惠国待遇，</a:t>
            </a:r>
            <a:r>
              <a:rPr lang="zh-CN" altLang="en-US" sz="2800">
                <a:latin typeface="楷体" panose="02010609060101010101" charset="-122"/>
                <a:ea typeface="楷体" panose="02010609060101010101" charset="-122"/>
                <a:cs typeface="楷体" panose="02010609060101010101" charset="-122"/>
                <a:sym typeface="+mn-ea"/>
              </a:rPr>
              <a:t>不</a:t>
            </a:r>
            <a:r>
              <a:rPr lang="en-US" altLang="zh-CN" sz="2800">
                <a:latin typeface="楷体" panose="02010609060101010101" charset="-122"/>
                <a:ea typeface="楷体" panose="02010609060101010101" charset="-122"/>
                <a:cs typeface="楷体" panose="02010609060101010101" charset="-122"/>
                <a:sym typeface="+mn-ea"/>
              </a:rPr>
              <a:t>给予中国</a:t>
            </a:r>
            <a:r>
              <a:rPr lang="zh-CN" altLang="en-US" sz="2800">
                <a:latin typeface="楷体" panose="02010609060101010101" charset="-122"/>
                <a:ea typeface="楷体" panose="02010609060101010101" charset="-122"/>
                <a:cs typeface="楷体" panose="02010609060101010101" charset="-122"/>
                <a:sym typeface="+mn-ea"/>
              </a:rPr>
              <a:t>，</a:t>
            </a:r>
            <a:r>
              <a:rPr lang="en-US" altLang="zh-CN" sz="2800">
                <a:latin typeface="楷体" panose="02010609060101010101" charset="-122"/>
                <a:ea typeface="楷体" panose="02010609060101010101" charset="-122"/>
                <a:cs typeface="楷体" panose="02010609060101010101" charset="-122"/>
                <a:sym typeface="+mn-ea"/>
              </a:rPr>
              <a:t>因此 是“片面”的、单方面的。</a:t>
            </a:r>
            <a:endParaRPr lang="zh-CN" altLang="en-US" sz="200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18" grpId="0"/>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79095" y="2003425"/>
            <a:ext cx="11673205" cy="1038860"/>
          </a:xfrm>
          <a:prstGeom prst="rect">
            <a:avLst/>
          </a:prstGeom>
          <a:noFill/>
        </p:spPr>
        <p:txBody>
          <a:bodyPr wrap="square" rtlCol="0" anchor="t">
            <a:spAutoFit/>
          </a:bodyPr>
          <a:lstStyle/>
          <a:p>
            <a:pPr>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中国的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主权</a:t>
            </a:r>
            <a:r>
              <a:rPr lang="zh-CN" altLang="en-US" sz="2800">
                <a:latin typeface="华文中宋" panose="02010600040101010101" charset="-122"/>
                <a:ea typeface="华文中宋" panose="02010600040101010101" charset="-122"/>
                <a:cs typeface="华文中宋" panose="02010600040101010101" charset="-122"/>
                <a:sym typeface="+mn-ea"/>
              </a:rPr>
              <a:t>开始遭到</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严重破坏</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由独立自主的封建国家</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开始沦为半殖民地半封建国家</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是中国</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近代史</a:t>
            </a:r>
            <a:r>
              <a:rPr lang="zh-CN" altLang="en-US" sz="2800">
                <a:latin typeface="华文中宋" panose="02010600040101010101" charset="-122"/>
                <a:ea typeface="华文中宋" panose="02010600040101010101" charset="-122"/>
                <a:cs typeface="华文中宋" panose="02010600040101010101" charset="-122"/>
                <a:sym typeface="+mn-ea"/>
              </a:rPr>
              <a:t>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开端</a:t>
            </a:r>
            <a:r>
              <a:rPr lang="zh-CN" altLang="en-US" sz="2800">
                <a:latin typeface="华文中宋" panose="02010600040101010101" charset="-122"/>
                <a:ea typeface="华文中宋" panose="02010600040101010101" charset="-122"/>
                <a:cs typeface="华文中宋" panose="02010600040101010101" charset="-122"/>
                <a:sym typeface="+mn-ea"/>
              </a:rPr>
              <a:t>。</a:t>
            </a:r>
          </a:p>
        </p:txBody>
      </p:sp>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3" name="文本框 2"/>
          <p:cNvSpPr txBox="1"/>
          <p:nvPr/>
        </p:nvSpPr>
        <p:spPr>
          <a:xfrm>
            <a:off x="379095" y="1481455"/>
            <a:ext cx="1812925" cy="521970"/>
          </a:xfrm>
          <a:prstGeom prst="rect">
            <a:avLst/>
          </a:prstGeom>
          <a:noFill/>
        </p:spPr>
        <p:txBody>
          <a:bodyPr wrap="square" rtlCol="0">
            <a:spAutoFit/>
          </a:bodyPr>
          <a:lstStyle/>
          <a:p>
            <a:r>
              <a:rPr lang="en-US" altLang="zh-CN" sz="2800" b="1">
                <a:solidFill>
                  <a:schemeClr val="tx1"/>
                </a:solidFill>
                <a:latin typeface="华文中宋" panose="02010600040101010101" charset="-122"/>
                <a:ea typeface="华文中宋" panose="02010600040101010101" charset="-122"/>
                <a:cs typeface="华文中宋" panose="02010600040101010101" charset="-122"/>
              </a:rPr>
              <a:t>3</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、影响</a:t>
            </a:r>
          </a:p>
        </p:txBody>
      </p:sp>
      <p:sp>
        <p:nvSpPr>
          <p:cNvPr id="5" name="文本框 4"/>
          <p:cNvSpPr txBox="1"/>
          <p:nvPr/>
        </p:nvSpPr>
        <p:spPr>
          <a:xfrm>
            <a:off x="169545" y="2003425"/>
            <a:ext cx="2104390" cy="1986280"/>
          </a:xfrm>
          <a:prstGeom prst="rect">
            <a:avLst/>
          </a:prstGeom>
          <a:noFill/>
        </p:spPr>
        <p:txBody>
          <a:bodyPr wrap="square" rtlCol="0">
            <a:spAutoFit/>
          </a:bodyPr>
          <a:lstStyle/>
          <a:p>
            <a:pPr>
              <a:lnSpc>
                <a:spcPct val="11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1</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）政治：</a:t>
            </a:r>
          </a:p>
          <a:p>
            <a:pPr>
              <a:lnSpc>
                <a:spcPct val="110000"/>
              </a:lnSpc>
            </a:pPr>
            <a:endParaRPr lang="zh-CN" altLang="en-US" sz="2800" b="1">
              <a:solidFill>
                <a:schemeClr val="tx1"/>
              </a:solidFill>
              <a:latin typeface="华文中宋" panose="02010600040101010101" charset="-122"/>
              <a:ea typeface="华文中宋" panose="02010600040101010101" charset="-122"/>
              <a:cs typeface="华文中宋" panose="02010600040101010101" charset="-122"/>
            </a:endParaRPr>
          </a:p>
          <a:p>
            <a:pPr>
              <a:lnSpc>
                <a:spcPct val="11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2</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）经济：</a:t>
            </a:r>
          </a:p>
          <a:p>
            <a:pPr>
              <a:lnSpc>
                <a:spcPct val="110000"/>
              </a:lnSpc>
            </a:pPr>
            <a:endParaRPr lang="zh-CN" altLang="en-US" sz="2800" b="1">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379095" y="2950845"/>
            <a:ext cx="11549380" cy="1038860"/>
          </a:xfrm>
          <a:prstGeom prst="rect">
            <a:avLst/>
          </a:prstGeom>
          <a:noFill/>
        </p:spPr>
        <p:txBody>
          <a:bodyPr wrap="square" rtlCol="0" anchor="t">
            <a:spAutoFit/>
          </a:bodyPr>
          <a:lstStyle/>
          <a:p>
            <a:pPr>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中国被迫</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卷入资本主义世界市场</a:t>
            </a:r>
            <a:r>
              <a:rPr lang="zh-CN" altLang="en-US" sz="2800">
                <a:latin typeface="华文中宋" panose="02010600040101010101" charset="-122"/>
                <a:ea typeface="华文中宋" panose="02010600040101010101" charset="-122"/>
                <a:cs typeface="华文中宋" panose="02010600040101010101" charset="-122"/>
                <a:sym typeface="+mn-ea"/>
              </a:rPr>
              <a:t>，成为西方资本主义经济的附庸；</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自然经济开始解体</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为民族资本主义发展创造了条件。</a:t>
            </a:r>
          </a:p>
        </p:txBody>
      </p:sp>
      <p:sp>
        <p:nvSpPr>
          <p:cNvPr id="1048636" name="TextBox 14"/>
          <p:cNvSpPr txBox="1"/>
          <p:nvPr/>
        </p:nvSpPr>
        <p:spPr>
          <a:xfrm>
            <a:off x="459344" y="4225682"/>
            <a:ext cx="613410" cy="1656184"/>
          </a:xfrm>
          <a:prstGeom prst="rect">
            <a:avLst/>
          </a:prstGeom>
          <a:noFill/>
          <a:ln w="9525">
            <a:solidFill>
              <a:srgbClr val="C00000"/>
            </a:solidFill>
          </a:ln>
        </p:spPr>
        <p:txBody>
          <a:bodyPr vert="eaVert" wrap="square">
            <a:spAutoFit/>
          </a:bodyPr>
          <a:lstStyle/>
          <a:p>
            <a:pPr lvl="0" eaLnBrk="1" hangingPunct="1"/>
            <a:r>
              <a:rPr lang="zh-CN" altLang="en-US" sz="2800" b="1">
                <a:solidFill>
                  <a:srgbClr val="C00000"/>
                </a:solidFill>
                <a:latin typeface="华文中宋" panose="02010600040101010101" charset="-122"/>
                <a:ea typeface="华文中宋" panose="02010600040101010101" charset="-122"/>
              </a:rPr>
              <a:t>列强入侵</a:t>
            </a:r>
          </a:p>
        </p:txBody>
      </p:sp>
      <p:sp>
        <p:nvSpPr>
          <p:cNvPr id="9" name="左大括号 8"/>
          <p:cNvSpPr/>
          <p:nvPr/>
        </p:nvSpPr>
        <p:spPr>
          <a:xfrm>
            <a:off x="1221740" y="4057015"/>
            <a:ext cx="123190" cy="1994535"/>
          </a:xfrm>
          <a:prstGeom prst="leftBrace">
            <a:avLst/>
          </a:prstGeom>
          <a:ln>
            <a:solidFill>
              <a:srgbClr val="000000"/>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48637" name="TextBox 16"/>
          <p:cNvSpPr txBox="1"/>
          <p:nvPr/>
        </p:nvSpPr>
        <p:spPr>
          <a:xfrm>
            <a:off x="1395006" y="4226064"/>
            <a:ext cx="1714500" cy="499110"/>
          </a:xfrm>
          <a:prstGeom prst="rect">
            <a:avLst/>
          </a:prstGeom>
          <a:noFill/>
          <a:ln w="9525">
            <a:noFill/>
          </a:ln>
        </p:spPr>
        <p:txBody>
          <a:bodyPr lIns="68580" tIns="34290" rIns="68580" bIns="34290">
            <a:spAutoFit/>
          </a:bodyPr>
          <a:lstStyle/>
          <a:p>
            <a:pPr lvl="0" eaLnBrk="1" hangingPunct="1"/>
            <a:r>
              <a:rPr lang="zh-CN" altLang="en-US" sz="2800" b="1">
                <a:latin typeface="华文中宋" panose="02010600040101010101" charset="-122"/>
                <a:ea typeface="华文中宋" panose="02010600040101010101" charset="-122"/>
              </a:rPr>
              <a:t>倾销商品</a:t>
            </a:r>
          </a:p>
        </p:txBody>
      </p:sp>
      <p:cxnSp>
        <p:nvCxnSpPr>
          <p:cNvPr id="3145728" name="直接箭头连接符 9"/>
          <p:cNvCxnSpPr/>
          <p:nvPr/>
        </p:nvCxnSpPr>
        <p:spPr>
          <a:xfrm>
            <a:off x="3025140" y="4487545"/>
            <a:ext cx="613410" cy="3810"/>
          </a:xfrm>
          <a:prstGeom prst="straightConnector1">
            <a:avLst/>
          </a:prstGeom>
          <a:ln>
            <a:solidFill>
              <a:srgbClr val="C00000"/>
            </a:solidFill>
            <a:tailEnd type="arrow"/>
          </a:ln>
        </p:spPr>
        <p:style>
          <a:lnRef idx="2">
            <a:schemeClr val="accent4"/>
          </a:lnRef>
          <a:fillRef idx="0">
            <a:schemeClr val="accent4"/>
          </a:fillRef>
          <a:effectRef idx="1">
            <a:schemeClr val="accent4"/>
          </a:effectRef>
          <a:fontRef idx="minor">
            <a:schemeClr val="tx1"/>
          </a:fontRef>
        </p:style>
      </p:cxnSp>
      <p:sp>
        <p:nvSpPr>
          <p:cNvPr id="1048639" name="矩形 12"/>
          <p:cNvSpPr/>
          <p:nvPr/>
        </p:nvSpPr>
        <p:spPr>
          <a:xfrm>
            <a:off x="3787140" y="3988435"/>
            <a:ext cx="3381375" cy="499110"/>
          </a:xfrm>
          <a:prstGeom prst="rect">
            <a:avLst/>
          </a:prstGeom>
          <a:noFill/>
          <a:ln w="9525" cap="flat" cmpd="sng">
            <a:solidFill>
              <a:srgbClr val="C00000"/>
            </a:solidFill>
            <a:prstDash val="solid"/>
            <a:miter/>
            <a:headEnd type="none" w="med" len="med"/>
            <a:tailEnd type="none" w="med" len="med"/>
          </a:ln>
        </p:spPr>
        <p:txBody>
          <a:bodyPr wrap="square" lIns="68580" tIns="34290" rIns="68580" bIns="34290">
            <a:spAutoFit/>
          </a:bodyPr>
          <a:lstStyle/>
          <a:p>
            <a:pPr lvl="0" eaLnBrk="1" hangingPunct="1"/>
            <a:r>
              <a:rPr lang="en-US" altLang="zh-CN" sz="2800" b="1">
                <a:solidFill>
                  <a:srgbClr val="C00000"/>
                </a:solidFill>
                <a:latin typeface="华文中宋" panose="02010600040101010101" charset="-122"/>
                <a:ea typeface="华文中宋" panose="02010600040101010101" charset="-122"/>
              </a:rPr>
              <a:t>“</a:t>
            </a:r>
            <a:r>
              <a:rPr lang="zh-CN" altLang="en-US" sz="2800" b="1">
                <a:solidFill>
                  <a:srgbClr val="C00000"/>
                </a:solidFill>
                <a:latin typeface="华文中宋" panose="02010600040101010101" charset="-122"/>
                <a:ea typeface="华文中宋" panose="02010600040101010101" charset="-122"/>
              </a:rPr>
              <a:t>纺</a:t>
            </a:r>
            <a:r>
              <a:rPr lang="en-US" altLang="zh-CN" sz="2800" b="1">
                <a:solidFill>
                  <a:srgbClr val="C00000"/>
                </a:solidFill>
                <a:latin typeface="华文中宋" panose="02010600040101010101" charset="-122"/>
                <a:ea typeface="华文中宋" panose="02010600040101010101" charset="-122"/>
              </a:rPr>
              <a:t>”</a:t>
            </a:r>
            <a:r>
              <a:rPr lang="zh-CN" altLang="en-US" sz="2800" b="1">
                <a:solidFill>
                  <a:srgbClr val="C00000"/>
                </a:solidFill>
                <a:latin typeface="华文中宋" panose="02010600040101010101" charset="-122"/>
                <a:ea typeface="华文中宋" panose="02010600040101010101" charset="-122"/>
              </a:rPr>
              <a:t>与</a:t>
            </a:r>
            <a:r>
              <a:rPr lang="en-US" altLang="zh-CN" sz="2800" b="1">
                <a:solidFill>
                  <a:srgbClr val="C00000"/>
                </a:solidFill>
                <a:latin typeface="华文中宋" panose="02010600040101010101" charset="-122"/>
                <a:ea typeface="华文中宋" panose="02010600040101010101" charset="-122"/>
              </a:rPr>
              <a:t>“</a:t>
            </a:r>
            <a:r>
              <a:rPr lang="zh-CN" altLang="en-US" sz="2800" b="1">
                <a:solidFill>
                  <a:srgbClr val="C00000"/>
                </a:solidFill>
                <a:latin typeface="华文中宋" panose="02010600040101010101" charset="-122"/>
                <a:ea typeface="华文中宋" panose="02010600040101010101" charset="-122"/>
              </a:rPr>
              <a:t>织</a:t>
            </a:r>
            <a:r>
              <a:rPr lang="en-US" altLang="zh-CN" sz="2800" b="1">
                <a:solidFill>
                  <a:srgbClr val="C00000"/>
                </a:solidFill>
                <a:latin typeface="华文中宋" panose="02010600040101010101" charset="-122"/>
                <a:ea typeface="华文中宋" panose="02010600040101010101" charset="-122"/>
              </a:rPr>
              <a:t>”</a:t>
            </a:r>
            <a:r>
              <a:rPr lang="zh-CN" altLang="en-US" sz="2800" b="1">
                <a:solidFill>
                  <a:srgbClr val="C00000"/>
                </a:solidFill>
                <a:latin typeface="华文中宋" panose="02010600040101010101" charset="-122"/>
                <a:ea typeface="华文中宋" panose="02010600040101010101" charset="-122"/>
              </a:rPr>
              <a:t>分离</a:t>
            </a:r>
          </a:p>
        </p:txBody>
      </p:sp>
      <p:cxnSp>
        <p:nvCxnSpPr>
          <p:cNvPr id="3145729" name="直接箭头连接符 13"/>
          <p:cNvCxnSpPr/>
          <p:nvPr/>
        </p:nvCxnSpPr>
        <p:spPr>
          <a:xfrm flipV="1">
            <a:off x="7268210" y="4486275"/>
            <a:ext cx="636905" cy="1270"/>
          </a:xfrm>
          <a:prstGeom prst="straightConnector1">
            <a:avLst/>
          </a:prstGeom>
          <a:ln>
            <a:solidFill>
              <a:srgbClr val="C00000"/>
            </a:solidFill>
            <a:tailEnd type="arrow"/>
          </a:ln>
        </p:spPr>
        <p:style>
          <a:lnRef idx="2">
            <a:schemeClr val="accent4"/>
          </a:lnRef>
          <a:fillRef idx="0">
            <a:schemeClr val="accent4"/>
          </a:fillRef>
          <a:effectRef idx="1">
            <a:schemeClr val="accent4"/>
          </a:effectRef>
          <a:fontRef idx="minor">
            <a:schemeClr val="tx1"/>
          </a:fontRef>
        </p:style>
      </p:cxnSp>
      <p:sp>
        <p:nvSpPr>
          <p:cNvPr id="10" name="TextBox 16"/>
          <p:cNvSpPr txBox="1"/>
          <p:nvPr/>
        </p:nvSpPr>
        <p:spPr>
          <a:xfrm>
            <a:off x="1395006" y="5503049"/>
            <a:ext cx="1714500" cy="499110"/>
          </a:xfrm>
          <a:prstGeom prst="rect">
            <a:avLst/>
          </a:prstGeom>
          <a:noFill/>
          <a:ln w="9525">
            <a:noFill/>
          </a:ln>
        </p:spPr>
        <p:txBody>
          <a:bodyPr lIns="68580" tIns="34290" rIns="68580" bIns="34290">
            <a:spAutoFit/>
          </a:bodyPr>
          <a:lstStyle/>
          <a:p>
            <a:pPr lvl="0" eaLnBrk="1" hangingPunct="1"/>
            <a:r>
              <a:rPr lang="zh-CN" altLang="en-US" sz="2800" b="1">
                <a:latin typeface="华文中宋" panose="02010600040101010101" charset="-122"/>
                <a:ea typeface="华文中宋" panose="02010600040101010101" charset="-122"/>
              </a:rPr>
              <a:t>掠夺原料</a:t>
            </a:r>
          </a:p>
        </p:txBody>
      </p:sp>
      <p:sp>
        <p:nvSpPr>
          <p:cNvPr id="1048642" name="TextBox 33"/>
          <p:cNvSpPr txBox="1"/>
          <p:nvPr/>
        </p:nvSpPr>
        <p:spPr>
          <a:xfrm>
            <a:off x="3917315" y="5381625"/>
            <a:ext cx="3088640" cy="930275"/>
          </a:xfrm>
          <a:prstGeom prst="rect">
            <a:avLst/>
          </a:prstGeom>
          <a:noFill/>
          <a:ln w="9525" cap="flat" cmpd="sng">
            <a:solidFill>
              <a:srgbClr val="C00000"/>
            </a:solidFill>
            <a:prstDash val="solid"/>
            <a:miter/>
            <a:headEnd type="none" w="med" len="med"/>
            <a:tailEnd type="none" w="med" len="med"/>
          </a:ln>
        </p:spPr>
        <p:txBody>
          <a:bodyPr wrap="square" lIns="68580" tIns="34290" rIns="68580" bIns="34290">
            <a:spAutoFit/>
          </a:bodyPr>
          <a:lstStyle/>
          <a:p>
            <a:pPr lvl="0" eaLnBrk="1" hangingPunct="1"/>
            <a:r>
              <a:rPr lang="zh-CN" altLang="en-US" sz="2800" b="1">
                <a:solidFill>
                  <a:srgbClr val="C00000"/>
                </a:solidFill>
                <a:latin typeface="华文中宋" panose="02010600040101010101" charset="-122"/>
                <a:ea typeface="华文中宋" panose="02010600040101010101" charset="-122"/>
              </a:rPr>
              <a:t>农产品日趋商品化</a:t>
            </a:r>
          </a:p>
          <a:p>
            <a:pPr lvl="0" algn="ctr" eaLnBrk="1" hangingPunct="1"/>
            <a:r>
              <a:rPr lang="zh-CN" altLang="en-US" sz="2800" b="1">
                <a:solidFill>
                  <a:srgbClr val="C00000"/>
                </a:solidFill>
                <a:latin typeface="华文中宋" panose="02010600040101010101" charset="-122"/>
                <a:ea typeface="华文中宋" panose="02010600040101010101" charset="-122"/>
              </a:rPr>
              <a:t>服务于国际市场</a:t>
            </a:r>
          </a:p>
        </p:txBody>
      </p:sp>
      <p:sp>
        <p:nvSpPr>
          <p:cNvPr id="12" name="矩形 14"/>
          <p:cNvSpPr/>
          <p:nvPr/>
        </p:nvSpPr>
        <p:spPr>
          <a:xfrm>
            <a:off x="8004810" y="5516245"/>
            <a:ext cx="3789680" cy="499110"/>
          </a:xfrm>
          <a:prstGeom prst="rect">
            <a:avLst/>
          </a:prstGeom>
          <a:noFill/>
          <a:ln w="9525" cap="flat" cmpd="sng">
            <a:solidFill>
              <a:srgbClr val="C00000"/>
            </a:solidFill>
            <a:prstDash val="solid"/>
            <a:miter/>
            <a:headEnd type="none" w="med" len="med"/>
            <a:tailEnd type="none" w="med" len="med"/>
          </a:ln>
        </p:spPr>
        <p:txBody>
          <a:bodyPr wrap="square" lIns="68580" tIns="34290" rIns="68580" bIns="34290">
            <a:spAutoFit/>
          </a:bodyPr>
          <a:lstStyle/>
          <a:p>
            <a:pPr lvl="0" eaLnBrk="1" hangingPunct="1"/>
            <a:r>
              <a:rPr lang="zh-CN" altLang="en-US" sz="2800" b="1">
                <a:latin typeface="华文中宋" panose="02010600040101010101" charset="-122"/>
                <a:ea typeface="华文中宋" panose="02010600040101010101" charset="-122"/>
              </a:rPr>
              <a:t>减少了自给自足的成分</a:t>
            </a:r>
          </a:p>
        </p:txBody>
      </p:sp>
      <p:sp>
        <p:nvSpPr>
          <p:cNvPr id="13" name="文本框 12"/>
          <p:cNvSpPr txBox="1"/>
          <p:nvPr/>
        </p:nvSpPr>
        <p:spPr>
          <a:xfrm>
            <a:off x="8004810" y="4203065"/>
            <a:ext cx="3789680" cy="521970"/>
          </a:xfrm>
          <a:prstGeom prst="rect">
            <a:avLst/>
          </a:prstGeom>
          <a:noFill/>
          <a:ln>
            <a:solidFill>
              <a:srgbClr val="C00000"/>
            </a:solidFill>
          </a:ln>
        </p:spPr>
        <p:txBody>
          <a:bodyPr wrap="square" rtlCol="0">
            <a:spAutoFit/>
          </a:bodyPr>
          <a:lstStyle/>
          <a:p>
            <a:r>
              <a:rPr lang="zh-CN" altLang="en-US" sz="2800" b="1">
                <a:latin typeface="华文中宋" panose="02010600040101010101" charset="-122"/>
                <a:ea typeface="华文中宋" panose="02010600040101010101" charset="-122"/>
              </a:rPr>
              <a:t>个体农业与手工业分离</a:t>
            </a:r>
          </a:p>
        </p:txBody>
      </p:sp>
      <p:cxnSp>
        <p:nvCxnSpPr>
          <p:cNvPr id="14" name="直接箭头连接符 9"/>
          <p:cNvCxnSpPr/>
          <p:nvPr/>
        </p:nvCxnSpPr>
        <p:spPr>
          <a:xfrm>
            <a:off x="3025140" y="5746750"/>
            <a:ext cx="613410" cy="3810"/>
          </a:xfrm>
          <a:prstGeom prst="straightConnector1">
            <a:avLst/>
          </a:prstGeom>
          <a:ln>
            <a:solidFill>
              <a:srgbClr val="C00000"/>
            </a:solidFill>
            <a:tailEnd type="arrow"/>
          </a:ln>
        </p:spPr>
        <p:style>
          <a:lnRef idx="2">
            <a:schemeClr val="accent4"/>
          </a:lnRef>
          <a:fillRef idx="0">
            <a:schemeClr val="accent4"/>
          </a:fillRef>
          <a:effectRef idx="1">
            <a:schemeClr val="accent4"/>
          </a:effectRef>
          <a:fontRef idx="minor">
            <a:schemeClr val="tx1"/>
          </a:fontRef>
        </p:style>
      </p:cxnSp>
      <p:sp>
        <p:nvSpPr>
          <p:cNvPr id="15" name="文本框 14"/>
          <p:cNvSpPr txBox="1"/>
          <p:nvPr/>
        </p:nvSpPr>
        <p:spPr>
          <a:xfrm>
            <a:off x="7814310" y="4859655"/>
            <a:ext cx="4145280" cy="521970"/>
          </a:xfrm>
          <a:prstGeom prst="rect">
            <a:avLst/>
          </a:prstGeom>
          <a:solidFill>
            <a:srgbClr val="C00000"/>
          </a:solid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自然经济解体的重大标志</a:t>
            </a:r>
          </a:p>
        </p:txBody>
      </p:sp>
      <p:sp>
        <p:nvSpPr>
          <p:cNvPr id="16" name="文本框 15"/>
          <p:cNvSpPr txBox="1"/>
          <p:nvPr/>
        </p:nvSpPr>
        <p:spPr>
          <a:xfrm>
            <a:off x="8004810" y="6098540"/>
            <a:ext cx="3833495" cy="521970"/>
          </a:xfrm>
          <a:prstGeom prst="rect">
            <a:avLst/>
          </a:prstGeom>
          <a:solidFill>
            <a:srgbClr val="C00000"/>
          </a:solid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自然经济解体的催化剂</a:t>
            </a:r>
          </a:p>
        </p:txBody>
      </p:sp>
      <p:sp>
        <p:nvSpPr>
          <p:cNvPr id="17" name="文本框 16"/>
          <p:cNvSpPr txBox="1"/>
          <p:nvPr/>
        </p:nvSpPr>
        <p:spPr>
          <a:xfrm>
            <a:off x="3787140" y="4572000"/>
            <a:ext cx="3388995" cy="521970"/>
          </a:xfrm>
          <a:prstGeom prst="rect">
            <a:avLst/>
          </a:prstGeom>
          <a:noFill/>
          <a:ln>
            <a:solidFill>
              <a:srgbClr val="C00000"/>
            </a:solidFill>
          </a:ln>
        </p:spPr>
        <p:txBody>
          <a:bodyPr wrap="none" rtlCol="0" anchor="t">
            <a:spAutoFit/>
          </a:bodyPr>
          <a:lstStyle/>
          <a:p>
            <a:pPr lvl="0" eaLnBrk="1" hangingPunct="1"/>
            <a:r>
              <a:rPr lang="en-US" altLang="zh-CN" sz="2800" b="1">
                <a:solidFill>
                  <a:srgbClr val="C00000"/>
                </a:solidFill>
                <a:latin typeface="华文中宋" panose="02010600040101010101" charset="-122"/>
                <a:ea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sym typeface="+mn-ea"/>
              </a:rPr>
              <a:t>织</a:t>
            </a:r>
            <a:r>
              <a:rPr lang="en-US" altLang="zh-CN" sz="2800" b="1">
                <a:solidFill>
                  <a:srgbClr val="C00000"/>
                </a:solidFill>
                <a:latin typeface="华文中宋" panose="02010600040101010101" charset="-122"/>
                <a:ea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sym typeface="+mn-ea"/>
              </a:rPr>
              <a:t>与</a:t>
            </a:r>
            <a:r>
              <a:rPr lang="en-US" altLang="zh-CN" sz="2800" b="1">
                <a:solidFill>
                  <a:srgbClr val="C00000"/>
                </a:solidFill>
                <a:latin typeface="华文中宋" panose="02010600040101010101" charset="-122"/>
                <a:ea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sym typeface="+mn-ea"/>
              </a:rPr>
              <a:t>耕</a:t>
            </a:r>
            <a:r>
              <a:rPr lang="en-US" altLang="zh-CN" sz="2800" b="1">
                <a:solidFill>
                  <a:srgbClr val="C00000"/>
                </a:solidFill>
                <a:latin typeface="华文中宋" panose="02010600040101010101" charset="-122"/>
                <a:ea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sym typeface="+mn-ea"/>
              </a:rPr>
              <a:t>分离</a:t>
            </a:r>
          </a:p>
        </p:txBody>
      </p:sp>
      <p:cxnSp>
        <p:nvCxnSpPr>
          <p:cNvPr id="18" name="直接箭头连接符 13"/>
          <p:cNvCxnSpPr/>
          <p:nvPr/>
        </p:nvCxnSpPr>
        <p:spPr>
          <a:xfrm flipV="1">
            <a:off x="7177405" y="5812790"/>
            <a:ext cx="636905" cy="1270"/>
          </a:xfrm>
          <a:prstGeom prst="straightConnector1">
            <a:avLst/>
          </a:prstGeom>
          <a:ln>
            <a:solidFill>
              <a:srgbClr val="C00000"/>
            </a:solidFill>
            <a:tailEnd type="arrow"/>
          </a:ln>
        </p:spPr>
        <p:style>
          <a:lnRef idx="2">
            <a:schemeClr val="accent4"/>
          </a:lnRef>
          <a:fillRef idx="0">
            <a:schemeClr val="accent4"/>
          </a:fillRef>
          <a:effectRef idx="1">
            <a:schemeClr val="accent4"/>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1048636"/>
                                        </p:tgtEl>
                                        <p:attrNameLst>
                                          <p:attrName>style.visibility</p:attrName>
                                        </p:attrNameLst>
                                      </p:cBhvr>
                                      <p:to>
                                        <p:strVal val="visible"/>
                                      </p:to>
                                    </p:set>
                                    <p:animEffect transition="in" filter="blinds(horizontal)">
                                      <p:cBhvr>
                                        <p:cTn id="23" dur="500"/>
                                        <p:tgtEl>
                                          <p:spTgt spid="104863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1048637"/>
                                        </p:tgtEl>
                                        <p:attrNameLst>
                                          <p:attrName>style.visibility</p:attrName>
                                        </p:attrNameLst>
                                      </p:cBhvr>
                                      <p:to>
                                        <p:strVal val="visible"/>
                                      </p:to>
                                    </p:set>
                                    <p:animEffect transition="in" filter="blinds(horizontal)">
                                      <p:cBhvr>
                                        <p:cTn id="32" dur="500"/>
                                        <p:tgtEl>
                                          <p:spTgt spid="10486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145728"/>
                                        </p:tgtEl>
                                        <p:attrNameLst>
                                          <p:attrName>style.visibility</p:attrName>
                                        </p:attrNameLst>
                                      </p:cBhvr>
                                      <p:to>
                                        <p:strVal val="visible"/>
                                      </p:to>
                                    </p:set>
                                    <p:animEffect transition="in" filter="blinds(horizontal)">
                                      <p:cBhvr>
                                        <p:cTn id="37" dur="500"/>
                                        <p:tgtEl>
                                          <p:spTgt spid="31457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4" nodeType="clickEffect">
                                  <p:stCondLst>
                                    <p:cond delay="0"/>
                                  </p:stCondLst>
                                  <p:childTnLst>
                                    <p:set>
                                      <p:cBhvr>
                                        <p:cTn id="41" dur="1" fill="hold">
                                          <p:stCondLst>
                                            <p:cond delay="0"/>
                                          </p:stCondLst>
                                        </p:cTn>
                                        <p:tgtEl>
                                          <p:spTgt spid="1048639"/>
                                        </p:tgtEl>
                                        <p:attrNameLst>
                                          <p:attrName>style.visibility</p:attrName>
                                        </p:attrNameLst>
                                      </p:cBhvr>
                                      <p:to>
                                        <p:strVal val="visible"/>
                                      </p:to>
                                    </p:set>
                                    <p:animEffect transition="in" filter="blinds(horizontal)">
                                      <p:cBhvr>
                                        <p:cTn id="42" dur="500"/>
                                        <p:tgtEl>
                                          <p:spTgt spid="104863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457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2"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linds(horizontal)">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7" nodeType="clickEffect">
                                  <p:stCondLst>
                                    <p:cond delay="0"/>
                                  </p:stCondLst>
                                  <p:childTnLst>
                                    <p:set>
                                      <p:cBhvr>
                                        <p:cTn id="72" dur="1" fill="hold">
                                          <p:stCondLst>
                                            <p:cond delay="0"/>
                                          </p:stCondLst>
                                        </p:cTn>
                                        <p:tgtEl>
                                          <p:spTgt spid="1048642"/>
                                        </p:tgtEl>
                                        <p:attrNameLst>
                                          <p:attrName>style.visibility</p:attrName>
                                        </p:attrNameLst>
                                      </p:cBhvr>
                                      <p:to>
                                        <p:strVal val="visible"/>
                                      </p:to>
                                    </p:set>
                                    <p:animEffect transition="in" filter="blinds(horizontal)">
                                      <p:cBhvr>
                                        <p:cTn id="73" dur="500"/>
                                        <p:tgtEl>
                                          <p:spTgt spid="1048642"/>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5"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linds(horizont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5" grpId="0"/>
      <p:bldP spid="5" grpId="1"/>
      <p:bldP spid="8" grpId="0"/>
      <p:bldP spid="8" grpId="1"/>
      <p:bldP spid="1048636" grpId="1" bldLvl="0" animBg="1"/>
      <p:bldP spid="9" grpId="0" animBg="1"/>
      <p:bldP spid="9" grpId="1" animBg="1"/>
      <p:bldP spid="1048637" grpId="2"/>
      <p:bldP spid="1048639" grpId="4" bldLvl="0" animBg="1"/>
      <p:bldP spid="10" grpId="2"/>
      <p:bldP spid="1048642" grpId="7" bldLvl="0" animBg="1"/>
      <p:bldP spid="12" grpId="5" bldLvl="0" animBg="1"/>
      <p:bldP spid="13" grpId="0" bldLvl="0" animBg="1"/>
      <p:bldP spid="15" grpId="0" bldLvl="0" animBg="1"/>
      <p:bldP spid="16" grpId="0" bldLvl="0" animBg="1"/>
      <p:bldP spid="17"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3" name="文本框 2"/>
          <p:cNvSpPr txBox="1"/>
          <p:nvPr/>
        </p:nvSpPr>
        <p:spPr>
          <a:xfrm>
            <a:off x="379095" y="1481455"/>
            <a:ext cx="1812925" cy="521970"/>
          </a:xfrm>
          <a:prstGeom prst="rect">
            <a:avLst/>
          </a:prstGeom>
          <a:noFill/>
        </p:spPr>
        <p:txBody>
          <a:bodyPr wrap="square" rtlCol="0">
            <a:spAutoFit/>
          </a:bodyPr>
          <a:lstStyle/>
          <a:p>
            <a:r>
              <a:rPr lang="en-US" altLang="zh-CN" sz="2800" b="1">
                <a:solidFill>
                  <a:schemeClr val="tx1"/>
                </a:solidFill>
                <a:latin typeface="华文中宋" panose="02010600040101010101" charset="-122"/>
                <a:ea typeface="华文中宋" panose="02010600040101010101" charset="-122"/>
                <a:cs typeface="华文中宋" panose="02010600040101010101" charset="-122"/>
              </a:rPr>
              <a:t>3</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、影响</a:t>
            </a:r>
          </a:p>
        </p:txBody>
      </p:sp>
      <p:sp>
        <p:nvSpPr>
          <p:cNvPr id="5" name="文本框 4"/>
          <p:cNvSpPr txBox="1"/>
          <p:nvPr/>
        </p:nvSpPr>
        <p:spPr>
          <a:xfrm>
            <a:off x="169545" y="2003425"/>
            <a:ext cx="2104390" cy="3408045"/>
          </a:xfrm>
          <a:prstGeom prst="rect">
            <a:avLst/>
          </a:prstGeom>
          <a:noFill/>
        </p:spPr>
        <p:txBody>
          <a:bodyPr wrap="square" rtlCol="0">
            <a:spAutoFit/>
          </a:bodyPr>
          <a:lstStyle/>
          <a:p>
            <a:pPr>
              <a:lnSpc>
                <a:spcPct val="11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1</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）政治：</a:t>
            </a:r>
          </a:p>
          <a:p>
            <a:pPr>
              <a:lnSpc>
                <a:spcPct val="110000"/>
              </a:lnSpc>
            </a:pPr>
            <a:endParaRPr lang="zh-CN" altLang="en-US" sz="2800" b="1">
              <a:solidFill>
                <a:schemeClr val="tx1"/>
              </a:solidFill>
              <a:latin typeface="华文中宋" panose="02010600040101010101" charset="-122"/>
              <a:ea typeface="华文中宋" panose="02010600040101010101" charset="-122"/>
              <a:cs typeface="华文中宋" panose="02010600040101010101" charset="-122"/>
            </a:endParaRPr>
          </a:p>
          <a:p>
            <a:pPr>
              <a:lnSpc>
                <a:spcPct val="11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2</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）经济：</a:t>
            </a:r>
          </a:p>
          <a:p>
            <a:pPr>
              <a:lnSpc>
                <a:spcPct val="110000"/>
              </a:lnSpc>
            </a:pPr>
            <a:endParaRPr lang="zh-CN" altLang="en-US" sz="2800" b="1">
              <a:solidFill>
                <a:schemeClr val="tx1"/>
              </a:solidFill>
              <a:latin typeface="华文中宋" panose="02010600040101010101" charset="-122"/>
              <a:ea typeface="华文中宋" panose="02010600040101010101" charset="-122"/>
              <a:cs typeface="华文中宋" panose="02010600040101010101" charset="-122"/>
            </a:endParaRPr>
          </a:p>
          <a:p>
            <a:pPr>
              <a:lnSpc>
                <a:spcPct val="11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3</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）对外：</a:t>
            </a:r>
          </a:p>
          <a:p>
            <a:pPr>
              <a:lnSpc>
                <a:spcPct val="110000"/>
              </a:lnSpc>
            </a:pPr>
            <a:endParaRPr lang="zh-CN" altLang="en-US" sz="2800" b="1">
              <a:solidFill>
                <a:schemeClr val="tx1"/>
              </a:solidFill>
              <a:latin typeface="华文中宋" panose="02010600040101010101" charset="-122"/>
              <a:ea typeface="华文中宋" panose="02010600040101010101" charset="-122"/>
              <a:cs typeface="华文中宋" panose="02010600040101010101" charset="-122"/>
            </a:endParaRPr>
          </a:p>
          <a:p>
            <a:pPr>
              <a:lnSpc>
                <a:spcPct val="11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4</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）思想：</a:t>
            </a:r>
          </a:p>
        </p:txBody>
      </p:sp>
      <p:sp>
        <p:nvSpPr>
          <p:cNvPr id="6" name="文本框 5"/>
          <p:cNvSpPr txBox="1"/>
          <p:nvPr/>
        </p:nvSpPr>
        <p:spPr>
          <a:xfrm>
            <a:off x="379095" y="2003425"/>
            <a:ext cx="11673205" cy="1038860"/>
          </a:xfrm>
          <a:prstGeom prst="rect">
            <a:avLst/>
          </a:prstGeom>
          <a:noFill/>
        </p:spPr>
        <p:txBody>
          <a:bodyPr wrap="square" rtlCol="0" anchor="t">
            <a:spAutoFit/>
          </a:bodyPr>
          <a:lstStyle/>
          <a:p>
            <a:pPr>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中国的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主权</a:t>
            </a:r>
            <a:r>
              <a:rPr lang="zh-CN" altLang="en-US" sz="2800">
                <a:latin typeface="华文中宋" panose="02010600040101010101" charset="-122"/>
                <a:ea typeface="华文中宋" panose="02010600040101010101" charset="-122"/>
                <a:cs typeface="华文中宋" panose="02010600040101010101" charset="-122"/>
                <a:sym typeface="+mn-ea"/>
              </a:rPr>
              <a:t>开始遭到</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严重破坏</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由独立自主的封建国家</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开始沦为半殖民地半封建国家</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是中国</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近代史</a:t>
            </a:r>
            <a:r>
              <a:rPr lang="zh-CN" altLang="en-US" sz="2800">
                <a:latin typeface="华文中宋" panose="02010600040101010101" charset="-122"/>
                <a:ea typeface="华文中宋" panose="02010600040101010101" charset="-122"/>
                <a:cs typeface="华文中宋" panose="02010600040101010101" charset="-122"/>
                <a:sym typeface="+mn-ea"/>
              </a:rPr>
              <a:t>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开端</a:t>
            </a:r>
            <a:r>
              <a:rPr lang="zh-CN" altLang="en-US" sz="2800">
                <a:latin typeface="华文中宋" panose="02010600040101010101" charset="-122"/>
                <a:ea typeface="华文中宋" panose="02010600040101010101" charset="-122"/>
                <a:cs typeface="华文中宋" panose="02010600040101010101" charset="-122"/>
                <a:sym typeface="+mn-ea"/>
              </a:rPr>
              <a:t>。</a:t>
            </a:r>
          </a:p>
        </p:txBody>
      </p:sp>
      <p:sp>
        <p:nvSpPr>
          <p:cNvPr id="4" name="文本框 3"/>
          <p:cNvSpPr txBox="1"/>
          <p:nvPr/>
        </p:nvSpPr>
        <p:spPr>
          <a:xfrm>
            <a:off x="379095" y="2950845"/>
            <a:ext cx="11549380" cy="1038860"/>
          </a:xfrm>
          <a:prstGeom prst="rect">
            <a:avLst/>
          </a:prstGeom>
          <a:noFill/>
        </p:spPr>
        <p:txBody>
          <a:bodyPr wrap="square" rtlCol="0" anchor="t">
            <a:spAutoFit/>
          </a:bodyPr>
          <a:lstStyle/>
          <a:p>
            <a:pPr>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中国被迫</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卷入资本主义世界市场</a:t>
            </a:r>
            <a:r>
              <a:rPr lang="zh-CN" altLang="en-US" sz="2800">
                <a:latin typeface="华文中宋" panose="02010600040101010101" charset="-122"/>
                <a:ea typeface="华文中宋" panose="02010600040101010101" charset="-122"/>
                <a:cs typeface="华文中宋" panose="02010600040101010101" charset="-122"/>
                <a:sym typeface="+mn-ea"/>
              </a:rPr>
              <a:t>，成为西方资本主义经济的附庸；</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自然经济开始解体</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为民族资本主义发展创造了条件。</a:t>
            </a:r>
          </a:p>
        </p:txBody>
      </p:sp>
      <p:sp>
        <p:nvSpPr>
          <p:cNvPr id="14" name="文本框 13"/>
          <p:cNvSpPr txBox="1"/>
          <p:nvPr/>
        </p:nvSpPr>
        <p:spPr>
          <a:xfrm>
            <a:off x="379095" y="3841115"/>
            <a:ext cx="11672570" cy="1124585"/>
          </a:xfrm>
          <a:prstGeom prst="rect">
            <a:avLst/>
          </a:prstGeom>
          <a:noFill/>
        </p:spPr>
        <p:txBody>
          <a:bodyPr wrap="square" rtlCol="0" anchor="t">
            <a:spAutoFit/>
          </a:bodyPr>
          <a:lstStyle/>
          <a:p>
            <a:pPr>
              <a:lnSpc>
                <a:spcPct val="120000"/>
              </a:lnSpc>
              <a:spcBef>
                <a:spcPct val="0"/>
              </a:spcBef>
              <a:spcAft>
                <a:spcPct val="0"/>
              </a:spcAft>
            </a:pP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               </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打破</a:t>
            </a:r>
            <a:r>
              <a:rPr lang="zh-CN" altLang="en-US" sz="2800">
                <a:latin typeface="华文中宋" panose="02010600040101010101" charset="-122"/>
                <a:ea typeface="华文中宋" panose="02010600040101010101" charset="-122"/>
                <a:cs typeface="华文中宋" panose="02010600040101010101" charset="-122"/>
                <a:sym typeface="+mn-ea"/>
              </a:rPr>
              <a:t>了中国</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闭关锁国</a:t>
            </a:r>
            <a:r>
              <a:rPr lang="zh-CN" altLang="en-US" sz="2800">
                <a:latin typeface="华文中宋" panose="02010600040101010101" charset="-122"/>
                <a:ea typeface="华文中宋" panose="02010600040101010101" charset="-122"/>
                <a:cs typeface="华文中宋" panose="02010600040101010101" charset="-122"/>
                <a:sym typeface="+mn-ea"/>
              </a:rPr>
              <a:t>的局面</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中国国门</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被迫开放</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黑体" panose="02010609060101010101" charset="-122"/>
                <a:sym typeface="+mn-ea"/>
              </a:rPr>
              <a:t>中国从</a:t>
            </a: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朝贡外交</a:t>
            </a:r>
            <a:r>
              <a:rPr lang="zh-CN" altLang="en-US" sz="2800">
                <a:solidFill>
                  <a:schemeClr val="tx1"/>
                </a:solidFill>
                <a:latin typeface="华文中宋" panose="02010600040101010101" charset="-122"/>
                <a:ea typeface="华文中宋" panose="02010600040101010101" charset="-122"/>
                <a:cs typeface="黑体" panose="02010609060101010101" charset="-122"/>
                <a:sym typeface="+mn-ea"/>
              </a:rPr>
              <a:t>转向</a:t>
            </a: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近代外交</a:t>
            </a:r>
            <a:r>
              <a:rPr lang="zh-CN" altLang="en-US" sz="2800">
                <a:solidFill>
                  <a:schemeClr val="tx1"/>
                </a:solidFill>
                <a:latin typeface="华文中宋" panose="02010600040101010101" charset="-122"/>
                <a:ea typeface="华文中宋" panose="02010600040101010101" charset="-122"/>
                <a:cs typeface="黑体" panose="02010609060101010101" charset="-122"/>
                <a:sym typeface="+mn-ea"/>
              </a:rPr>
              <a:t>。</a:t>
            </a:r>
          </a:p>
        </p:txBody>
      </p:sp>
      <p:sp>
        <p:nvSpPr>
          <p:cNvPr id="16" name="文本框 15"/>
          <p:cNvSpPr txBox="1"/>
          <p:nvPr/>
        </p:nvSpPr>
        <p:spPr>
          <a:xfrm>
            <a:off x="2113915" y="4803775"/>
            <a:ext cx="8409305" cy="607695"/>
          </a:xfrm>
          <a:prstGeom prst="rect">
            <a:avLst/>
          </a:prstGeom>
          <a:noFill/>
        </p:spPr>
        <p:txBody>
          <a:bodyPr wrap="square" rtlCol="0" anchor="t">
            <a:spAutoFit/>
          </a:bodyPr>
          <a:lstStyle/>
          <a:p>
            <a:pPr>
              <a:lnSpc>
                <a:spcPct val="120000"/>
              </a:lnSpc>
              <a:spcBef>
                <a:spcPct val="0"/>
              </a:spcBef>
              <a:spcAft>
                <a:spcPct val="0"/>
              </a:spcAft>
            </a:pPr>
            <a:r>
              <a:rPr lang="zh-CN" altLang="en-US" sz="2800">
                <a:latin typeface="华文中宋" panose="02010600040101010101" charset="-122"/>
                <a:ea typeface="华文中宋" panose="02010600040101010101" charset="-122"/>
                <a:sym typeface="+mn-ea"/>
              </a:rPr>
              <a:t>有识之士萌发</a:t>
            </a:r>
            <a:r>
              <a:rPr lang="zh-CN" altLang="en-US" sz="2800">
                <a:solidFill>
                  <a:srgbClr val="C00000"/>
                </a:solidFill>
                <a:latin typeface="华文中宋" panose="02010600040101010101" charset="-122"/>
                <a:ea typeface="华文中宋" panose="02010600040101010101" charset="-122"/>
                <a:sym typeface="+mn-ea"/>
              </a:rPr>
              <a:t>向西方学习</a:t>
            </a:r>
            <a:r>
              <a:rPr lang="zh-CN" altLang="en-US" sz="2800">
                <a:latin typeface="华文中宋" panose="02010600040101010101" charset="-122"/>
                <a:ea typeface="华文中宋" panose="02010600040101010101" charset="-122"/>
                <a:sym typeface="+mn-ea"/>
              </a:rPr>
              <a:t>的思想，</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开眼看世界</a:t>
            </a:r>
            <a:r>
              <a:rPr lang="zh-CN" altLang="en-US" sz="2800">
                <a:latin typeface="华文中宋" panose="02010600040101010101" charset="-122"/>
                <a:ea typeface="华文中宋" panose="02010600040101010101" charset="-122"/>
                <a:cs typeface="华文中宋" panose="02010600040101010101" charset="-122"/>
                <a:sym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6"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6" name="文本框 5" descr="7b0a202020202262756c6c6574223a20227b5c2263617465676f727949645c223a31303030352c5c2274656d706c61746549645c223a32303233313436397d220a7d0a"/>
          <p:cNvSpPr txBox="1"/>
          <p:nvPr/>
        </p:nvSpPr>
        <p:spPr>
          <a:xfrm>
            <a:off x="448310" y="1481455"/>
            <a:ext cx="7517130"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indent="0">
              <a:buFont typeface="Arial" panose="020B0604020202020204" pitchFamily="34" charset="0"/>
              <a:buBlip>
                <a:blip r:embed="rId21"/>
              </a:buBlip>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重点探究</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开眼看世界（地主阶级抵抗派）</a:t>
            </a:r>
          </a:p>
        </p:txBody>
      </p:sp>
      <p:sp>
        <p:nvSpPr>
          <p:cNvPr id="21" name="文本框 8"/>
          <p:cNvSpPr txBox="1"/>
          <p:nvPr>
            <p:custDataLst>
              <p:tags r:id="rId5"/>
            </p:custDataLst>
          </p:nvPr>
        </p:nvSpPr>
        <p:spPr>
          <a:xfrm>
            <a:off x="1753870" y="2193925"/>
            <a:ext cx="8695690" cy="1308735"/>
          </a:xfrm>
          <a:prstGeom prst="rect">
            <a:avLst/>
          </a:prstGeom>
          <a:noFill/>
          <a:ln w="9525" cap="flat" cmpd="sng">
            <a:solidFill>
              <a:srgbClr val="604C44"/>
            </a:solidFill>
            <a:prstDash val="solid"/>
            <a:round/>
            <a:headEnd type="none" w="med" len="med"/>
            <a:tailEnd type="none" w="med" len="med"/>
          </a:ln>
        </p:spPr>
        <p:txBody>
          <a:bodyPr wrap="square" anchor="t">
            <a:spAutoFit/>
          </a:bodyPr>
          <a:lstStyle/>
          <a:p>
            <a:pPr eaLnBrk="0" fontAlgn="auto" hangingPunct="0">
              <a:lnSpc>
                <a:spcPct val="110000"/>
              </a:lnSpc>
            </a:pPr>
            <a:r>
              <a:rPr lang="zh-CN" altLang="en-US" sz="2400" b="1">
                <a:solidFill>
                  <a:schemeClr val="tx1"/>
                </a:solidFill>
                <a:latin typeface="华文仿宋" panose="02010600040101010101" charset="-122"/>
                <a:ea typeface="华文仿宋" panose="02010600040101010101" charset="-122"/>
                <a:cs typeface="华文仿宋" panose="02010600040101010101" charset="-122"/>
              </a:rPr>
              <a:t>鸦片战争接近尾声时，道光皇帝询问英国俘虏的三个问题：英吉利到底在哪个方向？从新疆出发，通过陆路能够到达英国吗？英国女王是否婚配？</a:t>
            </a:r>
            <a:endParaRPr sz="2400" b="1">
              <a:solidFill>
                <a:schemeClr val="tx1"/>
              </a:solidFill>
              <a:latin typeface="华文仿宋" panose="02010600040101010101" charset="-122"/>
              <a:ea typeface="华文仿宋" panose="02010600040101010101" charset="-122"/>
              <a:cs typeface="华文仿宋" panose="02010600040101010101" charset="-122"/>
              <a:sym typeface="+mn-ea"/>
            </a:endParaRPr>
          </a:p>
        </p:txBody>
      </p:sp>
      <p:grpSp>
        <p:nvGrpSpPr>
          <p:cNvPr id="5" name="组合 4"/>
          <p:cNvGrpSpPr/>
          <p:nvPr>
            <p:custDataLst>
              <p:tags r:id="rId6"/>
            </p:custDataLst>
          </p:nvPr>
        </p:nvGrpSpPr>
        <p:grpSpPr>
          <a:xfrm>
            <a:off x="386715" y="2067560"/>
            <a:ext cx="1237615" cy="1612900"/>
            <a:chOff x="609" y="3215"/>
            <a:chExt cx="1949" cy="2540"/>
          </a:xfrm>
        </p:grpSpPr>
        <p:sp>
          <p:nvSpPr>
            <p:cNvPr id="17" name="文本框 16"/>
            <p:cNvSpPr txBox="1"/>
            <p:nvPr>
              <p:custDataLst>
                <p:tags r:id="rId18"/>
              </p:custDataLst>
            </p:nvPr>
          </p:nvSpPr>
          <p:spPr>
            <a:xfrm>
              <a:off x="830" y="5031"/>
              <a:ext cx="1728" cy="725"/>
            </a:xfrm>
            <a:prstGeom prst="rect">
              <a:avLst/>
            </a:prstGeom>
            <a:noFill/>
            <a:ln>
              <a:noFill/>
            </a:ln>
          </p:spPr>
          <p:txBody>
            <a:bodyPr wrap="none" rtlCol="0">
              <a:spAutoFit/>
            </a:bodyPr>
            <a:lstStyle/>
            <a:p>
              <a:pPr algn="l"/>
              <a:r>
                <a:rPr lang="zh-CN" altLang="zh-CN" sz="2400">
                  <a:solidFill>
                    <a:schemeClr val="tx1"/>
                  </a:solidFill>
                  <a:latin typeface="华文仿宋" panose="02010600040101010101" charset="-122"/>
                  <a:ea typeface="华文仿宋" panose="02010600040101010101" charset="-122"/>
                  <a:sym typeface="+mn-ea"/>
                </a:rPr>
                <a:t>统治者</a:t>
              </a:r>
            </a:p>
          </p:txBody>
        </p:sp>
        <p:pic>
          <p:nvPicPr>
            <p:cNvPr id="228355" name="图片 228354" descr="道光帝"/>
            <p:cNvPicPr>
              <a:picLocks noChangeAspect="1"/>
            </p:cNvPicPr>
            <p:nvPr>
              <p:custDataLst>
                <p:tags r:id="rId19"/>
              </p:custDataLst>
            </p:nvPr>
          </p:nvPicPr>
          <p:blipFill>
            <a:blip r:embed="rId22"/>
            <a:srcRect l="33912" t="6728" r="35021" b="71409"/>
            <a:stretch>
              <a:fillRect/>
            </a:stretch>
          </p:blipFill>
          <p:spPr>
            <a:xfrm>
              <a:off x="609" y="3215"/>
              <a:ext cx="1949" cy="1776"/>
            </a:xfrm>
            <a:prstGeom prst="ellipse">
              <a:avLst/>
            </a:prstGeom>
            <a:noFill/>
            <a:ln w="9525">
              <a:noFill/>
            </a:ln>
          </p:spPr>
        </p:pic>
      </p:grpSp>
      <p:grpSp>
        <p:nvGrpSpPr>
          <p:cNvPr id="8" name="组合 7"/>
          <p:cNvGrpSpPr/>
          <p:nvPr>
            <p:custDataLst>
              <p:tags r:id="rId7"/>
            </p:custDataLst>
          </p:nvPr>
        </p:nvGrpSpPr>
        <p:grpSpPr>
          <a:xfrm>
            <a:off x="364490" y="3609340"/>
            <a:ext cx="1402080" cy="1527175"/>
            <a:chOff x="609" y="5861"/>
            <a:chExt cx="2208" cy="2405"/>
          </a:xfrm>
        </p:grpSpPr>
        <p:sp>
          <p:nvSpPr>
            <p:cNvPr id="18" name="文本框 17"/>
            <p:cNvSpPr txBox="1"/>
            <p:nvPr>
              <p:custDataLst>
                <p:tags r:id="rId16"/>
              </p:custDataLst>
            </p:nvPr>
          </p:nvSpPr>
          <p:spPr>
            <a:xfrm>
              <a:off x="609" y="7542"/>
              <a:ext cx="2208" cy="725"/>
            </a:xfrm>
            <a:prstGeom prst="rect">
              <a:avLst/>
            </a:prstGeom>
            <a:noFill/>
            <a:ln>
              <a:noFill/>
            </a:ln>
          </p:spPr>
          <p:txBody>
            <a:bodyPr wrap="none" rtlCol="0">
              <a:spAutoFit/>
            </a:bodyPr>
            <a:lstStyle/>
            <a:p>
              <a:pPr algn="l"/>
              <a:r>
                <a:rPr lang="zh-CN" altLang="zh-CN" sz="2400">
                  <a:solidFill>
                    <a:schemeClr val="tx1"/>
                  </a:solidFill>
                  <a:latin typeface="华文仿宋" panose="02010600040101010101" charset="-122"/>
                  <a:ea typeface="华文仿宋" panose="02010600040101010101" charset="-122"/>
                  <a:sym typeface="+mn-ea"/>
                </a:rPr>
                <a:t>普通民众</a:t>
              </a:r>
            </a:p>
          </p:txBody>
        </p:sp>
        <p:pic>
          <p:nvPicPr>
            <p:cNvPr id="3" name="图片 2"/>
            <p:cNvPicPr>
              <a:picLocks noChangeAspect="1"/>
            </p:cNvPicPr>
            <p:nvPr>
              <p:custDataLst>
                <p:tags r:id="rId17"/>
              </p:custDataLst>
            </p:nvPr>
          </p:nvPicPr>
          <p:blipFill>
            <a:blip r:embed="rId23"/>
            <a:srcRect l="31250" t="31252" r="42171" b="51877"/>
            <a:stretch>
              <a:fillRect/>
            </a:stretch>
          </p:blipFill>
          <p:spPr>
            <a:xfrm>
              <a:off x="741" y="5861"/>
              <a:ext cx="1817" cy="1577"/>
            </a:xfrm>
            <a:prstGeom prst="ellipse">
              <a:avLst/>
            </a:prstGeom>
          </p:spPr>
        </p:pic>
      </p:grpSp>
      <p:grpSp>
        <p:nvGrpSpPr>
          <p:cNvPr id="9" name="组合 8"/>
          <p:cNvGrpSpPr/>
          <p:nvPr>
            <p:custDataLst>
              <p:tags r:id="rId8"/>
            </p:custDataLst>
          </p:nvPr>
        </p:nvGrpSpPr>
        <p:grpSpPr>
          <a:xfrm>
            <a:off x="252730" y="5137150"/>
            <a:ext cx="1402080" cy="1590675"/>
            <a:chOff x="451" y="8267"/>
            <a:chExt cx="2208" cy="2505"/>
          </a:xfrm>
        </p:grpSpPr>
        <p:sp>
          <p:nvSpPr>
            <p:cNvPr id="20" name="文本框 19"/>
            <p:cNvSpPr txBox="1"/>
            <p:nvPr>
              <p:custDataLst>
                <p:tags r:id="rId14"/>
              </p:custDataLst>
            </p:nvPr>
          </p:nvSpPr>
          <p:spPr>
            <a:xfrm>
              <a:off x="451" y="10047"/>
              <a:ext cx="2208" cy="725"/>
            </a:xfrm>
            <a:prstGeom prst="rect">
              <a:avLst/>
            </a:prstGeom>
            <a:noFill/>
            <a:ln>
              <a:noFill/>
            </a:ln>
          </p:spPr>
          <p:txBody>
            <a:bodyPr wrap="none" rtlCol="0">
              <a:spAutoFit/>
            </a:bodyPr>
            <a:lstStyle/>
            <a:p>
              <a:pPr algn="l"/>
              <a:r>
                <a:rPr lang="zh-CN" altLang="zh-CN" sz="2400">
                  <a:solidFill>
                    <a:schemeClr val="tx1"/>
                  </a:solidFill>
                  <a:latin typeface="华文仿宋" panose="02010600040101010101" charset="-122"/>
                  <a:ea typeface="华文仿宋" panose="02010600040101010101" charset="-122"/>
                  <a:sym typeface="+mn-ea"/>
                </a:rPr>
                <a:t>开明士人</a:t>
              </a:r>
            </a:p>
          </p:txBody>
        </p:sp>
        <p:pic>
          <p:nvPicPr>
            <p:cNvPr id="101" name="图片 100"/>
            <p:cNvPicPr/>
            <p:nvPr>
              <p:custDataLst>
                <p:tags r:id="rId15"/>
              </p:custDataLst>
            </p:nvPr>
          </p:nvPicPr>
          <p:blipFill>
            <a:blip r:embed="rId24"/>
            <a:srcRect l="27191" r="24298" b="66074"/>
            <a:stretch>
              <a:fillRect/>
            </a:stretch>
          </p:blipFill>
          <p:spPr>
            <a:xfrm>
              <a:off x="776" y="8267"/>
              <a:ext cx="1782" cy="1780"/>
            </a:xfrm>
            <a:prstGeom prst="ellipse">
              <a:avLst/>
            </a:prstGeom>
            <a:noFill/>
            <a:ln w="9525">
              <a:noFill/>
            </a:ln>
            <a:effectLst>
              <a:outerShdw blurRad="50800" dist="38100" dir="2700000" algn="tl" rotWithShape="0">
                <a:prstClr val="black">
                  <a:alpha val="40000"/>
                </a:prstClr>
              </a:outerShdw>
            </a:effectLst>
          </p:spPr>
        </p:pic>
      </p:grpSp>
      <p:sp>
        <p:nvSpPr>
          <p:cNvPr id="16" name="文本框 8"/>
          <p:cNvSpPr txBox="1"/>
          <p:nvPr>
            <p:custDataLst>
              <p:tags r:id="rId9"/>
            </p:custDataLst>
          </p:nvPr>
        </p:nvSpPr>
        <p:spPr>
          <a:xfrm>
            <a:off x="1743075" y="3665220"/>
            <a:ext cx="8696325" cy="1308735"/>
          </a:xfrm>
          <a:prstGeom prst="rect">
            <a:avLst/>
          </a:prstGeom>
          <a:noFill/>
          <a:ln w="9525" cap="flat" cmpd="sng">
            <a:solidFill>
              <a:srgbClr val="604C44"/>
            </a:solidFill>
            <a:prstDash val="solid"/>
            <a:round/>
            <a:headEnd type="none" w="med" len="med"/>
            <a:tailEnd type="none" w="med" len="med"/>
          </a:ln>
        </p:spPr>
        <p:txBody>
          <a:bodyPr wrap="square" anchor="t">
            <a:spAutoFit/>
          </a:bodyPr>
          <a:lstStyle/>
          <a:p>
            <a:pPr eaLnBrk="0" fontAlgn="auto" hangingPunct="0">
              <a:lnSpc>
                <a:spcPct val="110000"/>
              </a:lnSpc>
            </a:pPr>
            <a:r>
              <a:rPr lang="en-US" altLang="zh-CN" sz="2400" b="1">
                <a:solidFill>
                  <a:schemeClr val="accent6"/>
                </a:solidFill>
                <a:latin typeface="华文仿宋" panose="02010600040101010101" charset="-122"/>
                <a:ea typeface="华文仿宋" panose="02010600040101010101" charset="-122"/>
                <a:cs typeface="华文仿宋" panose="02010600040101010101" charset="-122"/>
              </a:rPr>
              <a:t> </a:t>
            </a:r>
            <a:r>
              <a:rPr sz="2400" b="1">
                <a:solidFill>
                  <a:schemeClr val="tx1"/>
                </a:solidFill>
                <a:latin typeface="华文仿宋" panose="02010600040101010101" charset="-122"/>
                <a:ea typeface="华文仿宋" panose="02010600040101010101" charset="-122"/>
                <a:cs typeface="华文仿宋" panose="02010600040101010101" charset="-122"/>
              </a:rPr>
              <a:t>议和之后，都门仍复恬嬉，大有雨过忘雷之意。海疆之事，啭喉触讳，绝口不提，即茶坊酒肆之中，亦大书</a:t>
            </a:r>
            <a:r>
              <a:rPr lang="en-US" sz="2400" b="1">
                <a:solidFill>
                  <a:schemeClr val="tx1"/>
                </a:solidFill>
                <a:latin typeface="华文仿宋" panose="02010600040101010101" charset="-122"/>
                <a:ea typeface="华文仿宋" panose="02010600040101010101" charset="-122"/>
                <a:cs typeface="华文仿宋" panose="02010600040101010101" charset="-122"/>
              </a:rPr>
              <a:t>“</a:t>
            </a:r>
            <a:r>
              <a:rPr sz="2400" b="1">
                <a:solidFill>
                  <a:schemeClr val="tx1"/>
                </a:solidFill>
                <a:latin typeface="华文仿宋" panose="02010600040101010101" charset="-122"/>
                <a:ea typeface="华文仿宋" panose="02010600040101010101" charset="-122"/>
                <a:cs typeface="华文仿宋" panose="02010600040101010101" charset="-122"/>
              </a:rPr>
              <a:t>免谈时事</a:t>
            </a:r>
            <a:r>
              <a:rPr lang="en-US" sz="2400" b="1">
                <a:solidFill>
                  <a:schemeClr val="tx1"/>
                </a:solidFill>
                <a:latin typeface="华文仿宋" panose="02010600040101010101" charset="-122"/>
                <a:ea typeface="华文仿宋" panose="02010600040101010101" charset="-122"/>
                <a:cs typeface="华文仿宋" panose="02010600040101010101" charset="-122"/>
              </a:rPr>
              <a:t>”</a:t>
            </a:r>
            <a:r>
              <a:rPr sz="2400" b="1">
                <a:solidFill>
                  <a:schemeClr val="tx1"/>
                </a:solidFill>
                <a:latin typeface="华文仿宋" panose="02010600040101010101" charset="-122"/>
                <a:ea typeface="华文仿宋" panose="02010600040101010101" charset="-122"/>
                <a:cs typeface="华文仿宋" panose="02010600040101010101" charset="-122"/>
              </a:rPr>
              <a:t>四字，俨有诗书偶语之禁。</a:t>
            </a:r>
          </a:p>
        </p:txBody>
      </p:sp>
      <p:sp>
        <p:nvSpPr>
          <p:cNvPr id="22" name="文本框 21"/>
          <p:cNvSpPr txBox="1"/>
          <p:nvPr>
            <p:custDataLst>
              <p:tags r:id="rId10"/>
            </p:custDataLst>
          </p:nvPr>
        </p:nvSpPr>
        <p:spPr>
          <a:xfrm>
            <a:off x="10556875" y="2371725"/>
            <a:ext cx="1306830" cy="953135"/>
          </a:xfrm>
          <a:prstGeom prst="rect">
            <a:avLst/>
          </a:prstGeom>
          <a:solidFill>
            <a:srgbClr val="C00000"/>
          </a:solidFill>
        </p:spPr>
        <p:txBody>
          <a:bodyPr wrap="square" rtlCol="0">
            <a:spAutoFit/>
          </a:bodyPr>
          <a:lstStyle/>
          <a:p>
            <a:pPr marR="0" indent="0" algn="ctr" defTabSz="914400" rtl="0" eaLnBrk="0" fontAlgn="base" hangingPunct="0">
              <a:lnSpc>
                <a:spcPct val="100000"/>
              </a:lnSpc>
              <a:spcBef>
                <a:spcPts val="0"/>
              </a:spcBef>
              <a:spcAft>
                <a:spcPct val="0"/>
              </a:spcAft>
              <a:buClr>
                <a:schemeClr val="bg1"/>
              </a:buClr>
              <a:buSzTx/>
              <a:buFontTx/>
              <a:buNone/>
            </a:pPr>
            <a:r>
              <a:rPr kumimoji="0" lang="zh-CN" altLang="en-US" sz="2800" b="1" i="0" u="none" strike="noStrike" kern="1200" cap="none" spc="0" normalizeH="0" baseline="0" noProof="1">
                <a:solidFill>
                  <a:schemeClr val="bg1"/>
                </a:solidFill>
                <a:effectLst>
                  <a:outerShdw blurRad="38100" dist="38100" dir="2700000">
                    <a:srgbClr val="000000"/>
                  </a:outerShdw>
                </a:effectLst>
                <a:latin typeface="华文中宋" panose="02010600040101010101" charset="-122"/>
                <a:ea typeface="华文中宋" panose="02010600040101010101" charset="-122"/>
                <a:cs typeface="+mn-cs"/>
              </a:rPr>
              <a:t>封闭</a:t>
            </a:r>
          </a:p>
          <a:p>
            <a:pPr marR="0" indent="0" algn="ctr" defTabSz="914400" rtl="0" eaLnBrk="0" fontAlgn="base" hangingPunct="0">
              <a:lnSpc>
                <a:spcPct val="100000"/>
              </a:lnSpc>
              <a:spcBef>
                <a:spcPts val="0"/>
              </a:spcBef>
              <a:spcAft>
                <a:spcPct val="0"/>
              </a:spcAft>
              <a:buClr>
                <a:schemeClr val="bg1"/>
              </a:buClr>
              <a:buSzTx/>
              <a:buFontTx/>
              <a:buNone/>
            </a:pPr>
            <a:r>
              <a:rPr kumimoji="0" lang="zh-CN" altLang="en-US" sz="2800" b="1" i="0" u="none" strike="noStrike" kern="1200" cap="none" spc="0" normalizeH="0" baseline="0" noProof="1">
                <a:solidFill>
                  <a:schemeClr val="bg1"/>
                </a:solidFill>
                <a:effectLst>
                  <a:outerShdw blurRad="38100" dist="38100" dir="2700000">
                    <a:srgbClr val="000000"/>
                  </a:outerShdw>
                </a:effectLst>
                <a:latin typeface="华文中宋" panose="02010600040101010101" charset="-122"/>
                <a:ea typeface="华文中宋" panose="02010600040101010101" charset="-122"/>
                <a:cs typeface="+mn-cs"/>
              </a:rPr>
              <a:t>愚昧</a:t>
            </a:r>
          </a:p>
        </p:txBody>
      </p:sp>
      <p:sp>
        <p:nvSpPr>
          <p:cNvPr id="27" name="文本框 26"/>
          <p:cNvSpPr txBox="1"/>
          <p:nvPr>
            <p:custDataLst>
              <p:tags r:id="rId11"/>
            </p:custDataLst>
          </p:nvPr>
        </p:nvSpPr>
        <p:spPr>
          <a:xfrm>
            <a:off x="10558145" y="3843020"/>
            <a:ext cx="1371600" cy="953135"/>
          </a:xfrm>
          <a:prstGeom prst="rect">
            <a:avLst/>
          </a:prstGeom>
          <a:solidFill>
            <a:srgbClr val="C00000"/>
          </a:solidFill>
        </p:spPr>
        <p:txBody>
          <a:bodyPr wrap="square" rtlCol="0">
            <a:spAutoFit/>
          </a:bodyPr>
          <a:lstStyle/>
          <a:p>
            <a:pPr marR="0" indent="0" algn="ctr" defTabSz="914400" rtl="0" eaLnBrk="0" fontAlgn="base" hangingPunct="0">
              <a:lnSpc>
                <a:spcPct val="100000"/>
              </a:lnSpc>
              <a:spcBef>
                <a:spcPts val="0"/>
              </a:spcBef>
              <a:spcAft>
                <a:spcPct val="0"/>
              </a:spcAft>
              <a:buClr>
                <a:schemeClr val="bg1"/>
              </a:buClr>
              <a:buSzTx/>
              <a:buFontTx/>
              <a:buNone/>
            </a:pPr>
            <a:r>
              <a:rPr kumimoji="0" lang="zh-CN" altLang="en-US" sz="2800" b="1" i="0" u="none" strike="noStrike" kern="1200" cap="none" spc="0" normalizeH="0" baseline="0" noProof="1">
                <a:solidFill>
                  <a:schemeClr val="bg1"/>
                </a:solidFill>
                <a:effectLst>
                  <a:outerShdw blurRad="38100" dist="38100" dir="2700000">
                    <a:srgbClr val="000000"/>
                  </a:outerShdw>
                </a:effectLst>
                <a:latin typeface="华文中宋" panose="02010600040101010101" charset="-122"/>
                <a:ea typeface="华文中宋" panose="02010600040101010101" charset="-122"/>
                <a:cs typeface="+mn-cs"/>
              </a:rPr>
              <a:t>麻木</a:t>
            </a:r>
          </a:p>
          <a:p>
            <a:pPr marR="0" indent="0" algn="ctr" defTabSz="914400" rtl="0" eaLnBrk="0" fontAlgn="base" hangingPunct="0">
              <a:lnSpc>
                <a:spcPct val="100000"/>
              </a:lnSpc>
              <a:spcBef>
                <a:spcPts val="0"/>
              </a:spcBef>
              <a:spcAft>
                <a:spcPct val="0"/>
              </a:spcAft>
              <a:buClr>
                <a:schemeClr val="bg1"/>
              </a:buClr>
              <a:buSzTx/>
              <a:buFontTx/>
              <a:buNone/>
            </a:pPr>
            <a:r>
              <a:rPr kumimoji="0" lang="zh-CN" altLang="en-US" sz="2800" b="1" i="0" u="none" strike="noStrike" kern="1200" cap="none" spc="0" normalizeH="0" baseline="0" noProof="1">
                <a:solidFill>
                  <a:schemeClr val="bg1"/>
                </a:solidFill>
                <a:effectLst>
                  <a:outerShdw blurRad="38100" dist="38100" dir="2700000">
                    <a:srgbClr val="000000"/>
                  </a:outerShdw>
                </a:effectLst>
                <a:latin typeface="华文中宋" panose="02010600040101010101" charset="-122"/>
                <a:ea typeface="华文中宋" panose="02010600040101010101" charset="-122"/>
                <a:cs typeface="+mn-cs"/>
              </a:rPr>
              <a:t>冷漠</a:t>
            </a:r>
          </a:p>
        </p:txBody>
      </p:sp>
      <p:sp>
        <p:nvSpPr>
          <p:cNvPr id="30" name="文本框 29"/>
          <p:cNvSpPr txBox="1"/>
          <p:nvPr>
            <p:custDataLst>
              <p:tags r:id="rId12"/>
            </p:custDataLst>
          </p:nvPr>
        </p:nvSpPr>
        <p:spPr>
          <a:xfrm>
            <a:off x="10591165" y="5314315"/>
            <a:ext cx="1329055" cy="1071880"/>
          </a:xfrm>
          <a:prstGeom prst="rect">
            <a:avLst/>
          </a:prstGeom>
          <a:solidFill>
            <a:srgbClr val="C00000"/>
          </a:solidFill>
        </p:spPr>
        <p:txBody>
          <a:bodyPr wrap="square" rtlCol="0">
            <a:noAutofit/>
          </a:bodyPr>
          <a:lstStyle/>
          <a:p>
            <a:pPr marR="0" indent="0" algn="ctr" defTabSz="914400" rtl="0" eaLnBrk="0" fontAlgn="base" hangingPunct="0">
              <a:lnSpc>
                <a:spcPct val="100000"/>
              </a:lnSpc>
              <a:spcBef>
                <a:spcPts val="0"/>
              </a:spcBef>
              <a:spcAft>
                <a:spcPct val="0"/>
              </a:spcAft>
              <a:buClr>
                <a:schemeClr val="bg1"/>
              </a:buClr>
              <a:buSzTx/>
              <a:buFontTx/>
              <a:buNone/>
            </a:pPr>
            <a:r>
              <a:rPr kumimoji="0" lang="zh-CN" altLang="en-US" sz="2800" b="1" i="0" u="none" strike="noStrike" kern="1200" cap="none" spc="0" normalizeH="0" baseline="0" noProof="1">
                <a:solidFill>
                  <a:schemeClr val="bg1"/>
                </a:solidFill>
                <a:effectLst>
                  <a:outerShdw blurRad="38100" dist="38100" dir="2700000">
                    <a:srgbClr val="000000"/>
                  </a:outerShdw>
                </a:effectLst>
                <a:latin typeface="华文中宋" panose="02010600040101010101" charset="-122"/>
                <a:ea typeface="华文中宋" panose="02010600040101010101" charset="-122"/>
                <a:cs typeface="+mn-cs"/>
              </a:rPr>
              <a:t>开眼</a:t>
            </a:r>
          </a:p>
          <a:p>
            <a:pPr marR="0" indent="0" algn="ctr" defTabSz="914400" rtl="0" eaLnBrk="0" fontAlgn="base" hangingPunct="0">
              <a:lnSpc>
                <a:spcPct val="100000"/>
              </a:lnSpc>
              <a:spcBef>
                <a:spcPts val="0"/>
              </a:spcBef>
              <a:spcAft>
                <a:spcPct val="0"/>
              </a:spcAft>
              <a:buClr>
                <a:schemeClr val="bg1"/>
              </a:buClr>
              <a:buSzTx/>
              <a:buFontTx/>
              <a:buNone/>
            </a:pPr>
            <a:r>
              <a:rPr kumimoji="0" lang="zh-CN" altLang="en-US" sz="2800" b="1" i="0" u="none" strike="noStrike" kern="1200" cap="none" spc="0" normalizeH="0" baseline="0" noProof="1">
                <a:solidFill>
                  <a:schemeClr val="bg1"/>
                </a:solidFill>
                <a:effectLst>
                  <a:outerShdw blurRad="38100" dist="38100" dir="2700000">
                    <a:srgbClr val="000000"/>
                  </a:outerShdw>
                </a:effectLst>
                <a:latin typeface="华文中宋" panose="02010600040101010101" charset="-122"/>
                <a:ea typeface="华文中宋" panose="02010600040101010101" charset="-122"/>
                <a:cs typeface="+mn-cs"/>
              </a:rPr>
              <a:t>看世界</a:t>
            </a:r>
          </a:p>
        </p:txBody>
      </p:sp>
      <p:sp>
        <p:nvSpPr>
          <p:cNvPr id="4" name="文本框 3"/>
          <p:cNvSpPr txBox="1"/>
          <p:nvPr>
            <p:custDataLst>
              <p:tags r:id="rId13"/>
            </p:custDataLst>
          </p:nvPr>
        </p:nvSpPr>
        <p:spPr>
          <a:xfrm>
            <a:off x="1738630" y="5203190"/>
            <a:ext cx="8738235" cy="1308735"/>
          </a:xfrm>
          <a:prstGeom prst="rect">
            <a:avLst/>
          </a:prstGeom>
          <a:noFill/>
          <a:ln w="12700" cmpd="sng">
            <a:solidFill>
              <a:srgbClr val="604C44"/>
            </a:solidFill>
            <a:prstDash val="solid"/>
          </a:ln>
        </p:spPr>
        <p:txBody>
          <a:bodyPr wrap="square" rtlCol="0" anchor="t">
            <a:spAutoFit/>
          </a:bodyPr>
          <a:lstStyle/>
          <a:p>
            <a:pPr eaLnBrk="0" fontAlgn="auto" hangingPunct="0">
              <a:lnSpc>
                <a:spcPct val="110000"/>
              </a:lnSpc>
            </a:pPr>
            <a:r>
              <a:rPr lang="zh-CN" sz="2400" b="1">
                <a:effectLst/>
                <a:latin typeface="华文仿宋" panose="02010600040101010101" charset="-122"/>
                <a:ea typeface="华文仿宋" panose="02010600040101010101" charset="-122"/>
                <a:cs typeface="华文仿宋" panose="02010600040101010101" charset="-122"/>
                <a:sym typeface="+mn-ea"/>
              </a:rPr>
              <a:t>林则徐：</a:t>
            </a:r>
            <a:r>
              <a:rPr lang="en-US" altLang="zh-CN" sz="2400" b="1">
                <a:effectLst/>
                <a:latin typeface="华文仿宋" panose="02010600040101010101" charset="-122"/>
                <a:ea typeface="华文仿宋" panose="02010600040101010101" charset="-122"/>
                <a:cs typeface="华文仿宋" panose="02010600040101010101" charset="-122"/>
                <a:sym typeface="+mn-ea"/>
              </a:rPr>
              <a:t>“彼之大炮远及十里内外，若我炮不能及彼，彼炮先已及我，是器不良也</a:t>
            </a:r>
            <a:r>
              <a:rPr lang="zh-CN" altLang="en-US" sz="2400" b="1">
                <a:effectLst/>
                <a:latin typeface="华文仿宋" panose="02010600040101010101" charset="-122"/>
                <a:ea typeface="华文仿宋" panose="02010600040101010101" charset="-122"/>
                <a:cs typeface="华文仿宋" panose="02010600040101010101" charset="-122"/>
                <a:sym typeface="+mn-ea"/>
              </a:rPr>
              <a:t>。</a:t>
            </a:r>
            <a:r>
              <a:rPr lang="en-US" altLang="zh-CN" sz="2400" b="1">
                <a:effectLst/>
                <a:latin typeface="华文仿宋" panose="02010600040101010101" charset="-122"/>
                <a:ea typeface="华文仿宋" panose="02010600040101010101" charset="-122"/>
                <a:cs typeface="华文仿宋" panose="02010600040101010101" charset="-122"/>
                <a:sym typeface="+mn-ea"/>
              </a:rPr>
              <a:t>”</a:t>
            </a:r>
            <a:endParaRPr lang="en-US" altLang="zh-CN" sz="2400" b="1">
              <a:solidFill>
                <a:schemeClr val="tx1"/>
              </a:solidFill>
              <a:effectLst/>
              <a:latin typeface="华文仿宋" panose="02010600040101010101" charset="-122"/>
              <a:ea typeface="华文仿宋" panose="02010600040101010101" charset="-122"/>
              <a:cs typeface="华文仿宋" panose="02010600040101010101" charset="-122"/>
              <a:sym typeface="+mn-ea"/>
            </a:endParaRPr>
          </a:p>
          <a:p>
            <a:pPr eaLnBrk="0" fontAlgn="auto" hangingPunct="0">
              <a:lnSpc>
                <a:spcPct val="110000"/>
              </a:lnSpc>
            </a:pPr>
            <a:r>
              <a:rPr lang="zh-CN" altLang="en-US" sz="2400" b="1">
                <a:effectLst/>
                <a:latin typeface="华文仿宋" panose="02010600040101010101" charset="-122"/>
                <a:ea typeface="华文仿宋" panose="02010600040101010101" charset="-122"/>
                <a:cs typeface="华文仿宋" panose="02010600040101010101" charset="-122"/>
                <a:sym typeface="+mn-ea"/>
              </a:rPr>
              <a:t>魏源：</a:t>
            </a:r>
            <a:r>
              <a:rPr lang="en-US" altLang="zh-CN" sz="2400" b="1">
                <a:effectLst/>
                <a:latin typeface="华文仿宋" panose="02010600040101010101" charset="-122"/>
                <a:ea typeface="华文仿宋" panose="02010600040101010101" charset="-122"/>
                <a:cs typeface="华文仿宋" panose="02010600040101010101" charset="-122"/>
                <a:sym typeface="+mn-ea"/>
              </a:rPr>
              <a:t>“师夷长技以制夷”</a:t>
            </a:r>
            <a:r>
              <a:rPr lang="zh-CN" altLang="en-US" sz="2400" b="1">
                <a:effectLst/>
                <a:latin typeface="华文仿宋" panose="02010600040101010101" charset="-122"/>
                <a:ea typeface="华文仿宋" panose="02010600040101010101" charset="-122"/>
                <a:cs typeface="华文仿宋" panose="02010600040101010101" charset="-122"/>
                <a:sym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1" grpId="0" animBg="1"/>
      <p:bldP spid="21" grpId="1" animBg="1"/>
      <p:bldP spid="16" grpId="0" animBg="1"/>
      <p:bldP spid="16" grpId="1" animBg="1"/>
      <p:bldP spid="22" grpId="0" animBg="1"/>
      <p:bldP spid="22" grpId="1" animBg="1"/>
      <p:bldP spid="27" grpId="0" animBg="1"/>
      <p:bldP spid="27" grpId="1" animBg="1"/>
      <p:bldP spid="30" grpId="0" animBg="1"/>
      <p:bldP spid="30" grpId="1" animBg="1"/>
      <p:bldP spid="4" grpId="0" animBg="1"/>
      <p:bldP spid="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6" name="文本框 5" descr="7b0a202020202262756c6c6574223a20227b5c2263617465676f727949645c223a31303030352c5c2274656d706c61746549645c223a32303233313436397d220a7d0a"/>
          <p:cNvSpPr txBox="1"/>
          <p:nvPr/>
        </p:nvSpPr>
        <p:spPr>
          <a:xfrm>
            <a:off x="448310" y="1481455"/>
            <a:ext cx="7517130"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indent="0">
              <a:buFont typeface="Arial" panose="020B0604020202020204" pitchFamily="34" charset="0"/>
              <a:buBlip>
                <a:blip r:embed="rId10"/>
              </a:buBlip>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重点探究</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开眼看世界（地主阶级抵抗派）</a:t>
            </a:r>
          </a:p>
        </p:txBody>
      </p:sp>
      <p:graphicFrame>
        <p:nvGraphicFramePr>
          <p:cNvPr id="3" name="表格 2"/>
          <p:cNvGraphicFramePr>
            <a:graphicFrameLocks noGrp="1"/>
          </p:cNvGraphicFramePr>
          <p:nvPr>
            <p:custDataLst>
              <p:tags r:id="rId5"/>
            </p:custDataLst>
          </p:nvPr>
        </p:nvGraphicFramePr>
        <p:xfrm>
          <a:off x="447675" y="2003425"/>
          <a:ext cx="11356975" cy="4450080"/>
        </p:xfrm>
        <a:graphic>
          <a:graphicData uri="http://schemas.openxmlformats.org/drawingml/2006/table">
            <a:tbl>
              <a:tblPr firstRow="1" bandRow="1">
                <a:tableStyleId>{69CF1AB2-1976-4502-BF36-3FF5EA218861}</a:tableStyleId>
              </a:tblPr>
              <a:tblGrid>
                <a:gridCol w="767080"/>
                <a:gridCol w="3333115"/>
                <a:gridCol w="3468370"/>
                <a:gridCol w="3788410"/>
              </a:tblGrid>
              <a:tr h="558800">
                <a:tc>
                  <a:txBody>
                    <a:bodyPr/>
                    <a:lstStyle/>
                    <a:p>
                      <a:pPr algn="ctr">
                        <a:buNone/>
                      </a:pPr>
                      <a:endParaRPr lang="zh-CN" altLang="en-US" sz="2800" b="1">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800" b="1">
                          <a:latin typeface="华文中宋" panose="02010600040101010101" charset="-122"/>
                          <a:ea typeface="华文中宋" panose="02010600040101010101" charset="-122"/>
                        </a:rPr>
                        <a:t>林则徐</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800" b="1">
                          <a:latin typeface="华文中宋" panose="02010600040101010101" charset="-122"/>
                          <a:ea typeface="华文中宋" panose="02010600040101010101" charset="-122"/>
                        </a:rPr>
                        <a:t>魏源</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800" b="1">
                          <a:latin typeface="华文中宋" panose="02010600040101010101" charset="-122"/>
                          <a:ea typeface="华文中宋" panose="02010600040101010101" charset="-122"/>
                        </a:rPr>
                        <a:t>徐继畬</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270760">
                <a:tc>
                  <a:txBody>
                    <a:bodyPr/>
                    <a:lstStyle/>
                    <a:p>
                      <a:pPr algn="ctr">
                        <a:buNone/>
                      </a:pPr>
                      <a:endParaRPr lang="zh-CN" altLang="en-US" sz="2800" b="1">
                        <a:latin typeface="华文中宋" panose="02010600040101010101" charset="-122"/>
                        <a:ea typeface="华文中宋" panose="02010600040101010101" charset="-122"/>
                      </a:endParaRPr>
                    </a:p>
                    <a:p>
                      <a:pPr algn="ctr">
                        <a:buNone/>
                      </a:pPr>
                      <a:r>
                        <a:rPr lang="zh-CN" altLang="en-US" sz="2800" b="1">
                          <a:latin typeface="华文中宋" panose="02010600040101010101" charset="-122"/>
                          <a:ea typeface="华文中宋" panose="02010600040101010101" charset="-122"/>
                        </a:rPr>
                        <a:t>成就</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latin typeface="华文中宋" panose="02010600040101010101" charset="-122"/>
                        <a:ea typeface="华文中宋" panose="02010600040101010101" charset="-122"/>
                      </a:endParaRPr>
                    </a:p>
                    <a:p>
                      <a:pPr>
                        <a:buNone/>
                      </a:pPr>
                      <a:endParaRPr lang="zh-CN" altLang="en-US" sz="2800" b="1">
                        <a:latin typeface="华文中宋" panose="02010600040101010101" charset="-122"/>
                        <a:ea typeface="华文中宋" panose="02010600040101010101" charset="-122"/>
                      </a:endParaRPr>
                    </a:p>
                    <a:p>
                      <a:pPr>
                        <a:buNone/>
                      </a:pPr>
                      <a:endParaRPr lang="zh-CN" altLang="en-US" sz="2800" b="1">
                        <a:latin typeface="华文中宋" panose="02010600040101010101" charset="-122"/>
                        <a:ea typeface="华文中宋" panose="02010600040101010101" charset="-122"/>
                      </a:endParaRPr>
                    </a:p>
                    <a:p>
                      <a:pPr>
                        <a:buNone/>
                      </a:pPr>
                      <a:endParaRPr lang="zh-CN" altLang="en-US" sz="2800" b="1">
                        <a:latin typeface="华文中宋" panose="02010600040101010101" charset="-122"/>
                        <a:ea typeface="华文中宋" panose="02010600040101010101" charset="-122"/>
                      </a:endParaRPr>
                    </a:p>
                    <a:p>
                      <a:pPr>
                        <a:buNone/>
                      </a:pPr>
                      <a:endParaRPr lang="zh-CN" altLang="en-US" sz="2800" b="1">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140000"/>
                        </a:lnSpc>
                        <a:buNone/>
                      </a:pPr>
                      <a:endParaRPr lang="zh-CN" altLang="en-US" sz="2800" b="1">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620520">
                <a:tc>
                  <a:txBody>
                    <a:bodyPr/>
                    <a:lstStyle/>
                    <a:p>
                      <a:pPr algn="ctr">
                        <a:lnSpc>
                          <a:spcPct val="130000"/>
                        </a:lnSpc>
                        <a:buNone/>
                      </a:pPr>
                      <a:r>
                        <a:rPr lang="zh-CN" altLang="en-US" sz="2800" b="1">
                          <a:latin typeface="华文中宋" panose="02010600040101010101" charset="-122"/>
                          <a:ea typeface="华文中宋" panose="02010600040101010101" charset="-122"/>
                        </a:rPr>
                        <a:t>地位</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130000"/>
                        </a:lnSpc>
                        <a:buNone/>
                      </a:pPr>
                      <a:endParaRPr lang="zh-CN" altLang="en-US" sz="2800" b="1">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110000"/>
                        </a:lnSpc>
                        <a:buNone/>
                      </a:pPr>
                      <a:endParaRPr lang="en-US" altLang="zh-CN" sz="2800" b="1">
                        <a:solidFill>
                          <a:srgbClr val="FF0000"/>
                        </a:solidFill>
                        <a:latin typeface="华文中宋" panose="02010600040101010101" charset="-122"/>
                        <a:ea typeface="华文中宋" panose="02010600040101010101" charset="-122"/>
                        <a:cs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lnSpc>
                          <a:spcPct val="150000"/>
                        </a:lnSpc>
                        <a:buNone/>
                      </a:pPr>
                      <a:endParaRPr lang="zh-CN" altLang="en-US" sz="2800" b="1">
                        <a:solidFill>
                          <a:srgbClr val="FF0000"/>
                        </a:solidFill>
                        <a:latin typeface="华文中宋" panose="02010600040101010101" charset="-122"/>
                        <a:ea typeface="华文中宋" panose="02010600040101010101" charset="-122"/>
                        <a:cs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2" name="文本框 11"/>
          <p:cNvSpPr txBox="1"/>
          <p:nvPr/>
        </p:nvSpPr>
        <p:spPr>
          <a:xfrm>
            <a:off x="1145540" y="2498725"/>
            <a:ext cx="3508375" cy="1986280"/>
          </a:xfrm>
          <a:prstGeom prst="rect">
            <a:avLst/>
          </a:prstGeom>
          <a:noFill/>
        </p:spPr>
        <p:txBody>
          <a:bodyPr wrap="square" rtlCol="0" anchor="t">
            <a:spAutoFit/>
          </a:bodyPr>
          <a:lstStyle/>
          <a:p>
            <a:pPr>
              <a:lnSpc>
                <a:spcPct val="110000"/>
              </a:lnSpc>
              <a:buNone/>
            </a:pPr>
            <a:r>
              <a:rPr lang="zh-CN" altLang="en-US" sz="2800">
                <a:latin typeface="华文中宋" panose="02010600040101010101" charset="-122"/>
                <a:ea typeface="华文中宋" panose="02010600040101010101" charset="-122"/>
                <a:sym typeface="+mn-ea"/>
              </a:rPr>
              <a:t>办译馆、罗致译员；</a:t>
            </a:r>
            <a:endParaRPr lang="zh-CN" altLang="en-US" sz="2800">
              <a:latin typeface="华文中宋" panose="02010600040101010101" charset="-122"/>
              <a:ea typeface="华文中宋" panose="02010600040101010101" charset="-122"/>
            </a:endParaRPr>
          </a:p>
          <a:p>
            <a:pPr>
              <a:lnSpc>
                <a:spcPct val="110000"/>
              </a:lnSpc>
              <a:buNone/>
            </a:pPr>
            <a:r>
              <a:rPr lang="zh-CN" altLang="en-US" sz="2800">
                <a:latin typeface="华文中宋" panose="02010600040101010101" charset="-122"/>
                <a:ea typeface="华文中宋" panose="02010600040101010101" charset="-122"/>
                <a:sym typeface="+mn-ea"/>
              </a:rPr>
              <a:t>收集西洋各国情报和国际知识、国际法知识编成</a:t>
            </a:r>
            <a:r>
              <a:rPr lang="zh-CN" altLang="en-US" sz="2800">
                <a:solidFill>
                  <a:srgbClr val="C00000"/>
                </a:solidFill>
                <a:latin typeface="华文中宋" panose="02010600040101010101" charset="-122"/>
                <a:ea typeface="华文中宋" panose="02010600040101010101" charset="-122"/>
                <a:sym typeface="+mn-ea"/>
              </a:rPr>
              <a:t>《四洲志》</a:t>
            </a:r>
            <a:r>
              <a:rPr lang="zh-CN" altLang="en-US" sz="2800">
                <a:solidFill>
                  <a:schemeClr val="tx1"/>
                </a:solidFill>
                <a:latin typeface="华文中宋" panose="02010600040101010101" charset="-122"/>
                <a:ea typeface="华文中宋" panose="02010600040101010101" charset="-122"/>
                <a:sym typeface="+mn-ea"/>
              </a:rPr>
              <a:t>。</a:t>
            </a:r>
          </a:p>
        </p:txBody>
      </p:sp>
      <p:sp>
        <p:nvSpPr>
          <p:cNvPr id="14" name="文本框 13"/>
          <p:cNvSpPr txBox="1"/>
          <p:nvPr/>
        </p:nvSpPr>
        <p:spPr>
          <a:xfrm>
            <a:off x="4446905" y="2486025"/>
            <a:ext cx="3552190" cy="2460625"/>
          </a:xfrm>
          <a:prstGeom prst="rect">
            <a:avLst/>
          </a:prstGeom>
          <a:noFill/>
        </p:spPr>
        <p:txBody>
          <a:bodyPr wrap="square" rtlCol="0" anchor="t">
            <a:spAutoFit/>
          </a:bodyPr>
          <a:lstStyle/>
          <a:p>
            <a:pPr>
              <a:lnSpc>
                <a:spcPct val="110000"/>
              </a:lnSpc>
              <a:buNone/>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在《四洲志》的基础上</a:t>
            </a:r>
            <a:r>
              <a:rPr lang="zh-CN" altLang="en-US" sz="2800">
                <a:latin typeface="华文中宋" panose="02010600040101010101" charset="-122"/>
                <a:ea typeface="华文中宋" panose="02010600040101010101" charset="-122"/>
                <a:cs typeface="华文中宋" panose="02010600040101010101" charset="-122"/>
                <a:sym typeface="+mn-ea"/>
              </a:rPr>
              <a:t>编著</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《海国图志》</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按五大洲介绍各国情况，提出</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师夷长技以制夷</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p>
        </p:txBody>
      </p:sp>
      <p:sp>
        <p:nvSpPr>
          <p:cNvPr id="15" name="文本框 14"/>
          <p:cNvSpPr txBox="1"/>
          <p:nvPr/>
        </p:nvSpPr>
        <p:spPr>
          <a:xfrm>
            <a:off x="7999095" y="2486025"/>
            <a:ext cx="3805555" cy="2460625"/>
          </a:xfrm>
          <a:prstGeom prst="rect">
            <a:avLst/>
          </a:prstGeom>
          <a:noFill/>
        </p:spPr>
        <p:txBody>
          <a:bodyPr wrap="square" rtlCol="0" anchor="t">
            <a:spAutoFit/>
          </a:bodyPr>
          <a:lstStyle/>
          <a:p>
            <a:pPr algn="l">
              <a:lnSpc>
                <a:spcPct val="110000"/>
              </a:lnSpc>
              <a:buNone/>
            </a:pPr>
            <a:r>
              <a:rPr lang="zh-CN" altLang="en-US" sz="2800">
                <a:latin typeface="华文中宋" panose="02010600040101010101" charset="-122"/>
                <a:ea typeface="华文中宋" panose="02010600040101010101" charset="-122"/>
                <a:sym typeface="+mn-ea"/>
              </a:rPr>
              <a:t>在福建处理对外事务，著有</a:t>
            </a:r>
            <a:r>
              <a:rPr lang="zh-CN" altLang="en-US" sz="2800">
                <a:solidFill>
                  <a:srgbClr val="C00000"/>
                </a:solidFill>
                <a:latin typeface="华文中宋" panose="02010600040101010101" charset="-122"/>
                <a:ea typeface="华文中宋" panose="02010600040101010101" charset="-122"/>
                <a:sym typeface="+mn-ea"/>
              </a:rPr>
              <a:t>《瀛寰志略》</a:t>
            </a:r>
            <a:r>
              <a:rPr lang="zh-CN" altLang="en-US" sz="2800">
                <a:latin typeface="华文中宋" panose="02010600040101010101" charset="-122"/>
                <a:ea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集外国事物和西人著述，介绍世界上近</a:t>
            </a:r>
            <a:r>
              <a:rPr lang="en-US" altLang="zh-CN" sz="2800">
                <a:latin typeface="华文中宋" panose="02010600040101010101" charset="-122"/>
                <a:ea typeface="华文中宋" panose="02010600040101010101" charset="-122"/>
                <a:cs typeface="华文中宋" panose="02010600040101010101" charset="-122"/>
                <a:sym typeface="+mn-ea"/>
              </a:rPr>
              <a:t>80</a:t>
            </a:r>
            <a:r>
              <a:rPr lang="zh-CN" altLang="en-US" sz="2800">
                <a:latin typeface="华文中宋" panose="02010600040101010101" charset="-122"/>
                <a:ea typeface="华文中宋" panose="02010600040101010101" charset="-122"/>
                <a:cs typeface="华文中宋" panose="02010600040101010101" charset="-122"/>
                <a:sym typeface="+mn-ea"/>
              </a:rPr>
              <a:t>个国家，注重考察欧美</a:t>
            </a:r>
          </a:p>
        </p:txBody>
      </p:sp>
      <p:sp>
        <p:nvSpPr>
          <p:cNvPr id="24" name="文本框 23"/>
          <p:cNvSpPr txBox="1"/>
          <p:nvPr/>
        </p:nvSpPr>
        <p:spPr>
          <a:xfrm>
            <a:off x="7965440" y="4812030"/>
            <a:ext cx="3747770" cy="953135"/>
          </a:xfrm>
          <a:prstGeom prst="rect">
            <a:avLst/>
          </a:prstGeom>
          <a:noFill/>
        </p:spPr>
        <p:txBody>
          <a:bodyPr wrap="square" rtlCol="0" anchor="t">
            <a:spAutoFit/>
          </a:bodyPr>
          <a:lstStyle/>
          <a:p>
            <a:pPr algn="l">
              <a:lnSpc>
                <a:spcPct val="100000"/>
              </a:lnSpc>
              <a:buNone/>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中国近代史</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第一部世界地理著作</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p>
        </p:txBody>
      </p:sp>
      <p:sp>
        <p:nvSpPr>
          <p:cNvPr id="25" name="文本框 24"/>
          <p:cNvSpPr txBox="1"/>
          <p:nvPr/>
        </p:nvSpPr>
        <p:spPr>
          <a:xfrm>
            <a:off x="4446905" y="4812030"/>
            <a:ext cx="3552190" cy="1814830"/>
          </a:xfrm>
          <a:prstGeom prst="rect">
            <a:avLst/>
          </a:prstGeom>
          <a:noFill/>
        </p:spPr>
        <p:txBody>
          <a:bodyPr wrap="square" rtlCol="0" anchor="t">
            <a:spAutoFit/>
          </a:bodyPr>
          <a:lstStyle/>
          <a:p>
            <a:pPr>
              <a:lnSpc>
                <a:spcPct val="100000"/>
              </a:lnSpc>
              <a:buNone/>
            </a:pPr>
            <a:r>
              <a:rPr lang="zh-CN" altLang="en-US" sz="2800">
                <a:latin typeface="华文中宋" panose="02010600040101010101" charset="-122"/>
                <a:ea typeface="华文中宋" panose="02010600040101010101" charset="-122"/>
                <a:cs typeface="华文中宋" panose="02010600040101010101" charset="-122"/>
                <a:sym typeface="+mn-ea"/>
              </a:rPr>
              <a:t>近代中国</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最早</a:t>
            </a:r>
            <a:r>
              <a:rPr lang="zh-CN" altLang="en-US" sz="2800">
                <a:latin typeface="华文中宋" panose="02010600040101010101" charset="-122"/>
                <a:ea typeface="华文中宋" panose="02010600040101010101" charset="-122"/>
                <a:cs typeface="华文中宋" panose="02010600040101010101" charset="-122"/>
                <a:sym typeface="+mn-ea"/>
              </a:rPr>
              <a:t>介绍</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外国历史地理</a:t>
            </a:r>
            <a:r>
              <a:rPr lang="zh-CN" altLang="en-US" sz="2800">
                <a:latin typeface="华文中宋" panose="02010600040101010101" charset="-122"/>
                <a:ea typeface="华文中宋" panose="02010600040101010101" charset="-122"/>
                <a:cs typeface="华文中宋" panose="02010600040101010101" charset="-122"/>
                <a:sym typeface="+mn-ea"/>
              </a:rPr>
              <a:t>的书籍之一，了解外国知识的</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百科全书</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p>
        </p:txBody>
      </p:sp>
      <p:sp>
        <p:nvSpPr>
          <p:cNvPr id="26" name="文本框 25"/>
          <p:cNvSpPr txBox="1"/>
          <p:nvPr/>
        </p:nvSpPr>
        <p:spPr>
          <a:xfrm>
            <a:off x="1145540" y="5032375"/>
            <a:ext cx="3568700" cy="953135"/>
          </a:xfrm>
          <a:prstGeom prst="rect">
            <a:avLst/>
          </a:prstGeom>
          <a:noFill/>
        </p:spPr>
        <p:txBody>
          <a:bodyPr wrap="square" rtlCol="0" anchor="t">
            <a:spAutoFit/>
          </a:bodyPr>
          <a:lstStyle/>
          <a:p>
            <a:pPr>
              <a:lnSpc>
                <a:spcPct val="100000"/>
              </a:lnSpc>
              <a:buNone/>
            </a:pP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林则徐是近代主动开眼看世界的第一人</a:t>
            </a:r>
          </a:p>
        </p:txBody>
      </p:sp>
      <p:sp>
        <p:nvSpPr>
          <p:cNvPr id="28" name="文本框 27"/>
          <p:cNvSpPr txBox="1"/>
          <p:nvPr/>
        </p:nvSpPr>
        <p:spPr>
          <a:xfrm>
            <a:off x="2360295" y="6163945"/>
            <a:ext cx="6509385"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初步提出了向西方学习以求自强的主张</a:t>
            </a:r>
          </a:p>
        </p:txBody>
      </p:sp>
      <p:grpSp>
        <p:nvGrpSpPr>
          <p:cNvPr id="8" name="组合 7"/>
          <p:cNvGrpSpPr/>
          <p:nvPr/>
        </p:nvGrpSpPr>
        <p:grpSpPr>
          <a:xfrm>
            <a:off x="8685530" y="322580"/>
            <a:ext cx="3197860" cy="1731010"/>
            <a:chOff x="13254" y="346"/>
            <a:chExt cx="5566" cy="3150"/>
          </a:xfrm>
        </p:grpSpPr>
        <p:pic>
          <p:nvPicPr>
            <p:cNvPr id="103" name="图片 102"/>
            <p:cNvPicPr/>
            <p:nvPr>
              <p:custDataLst>
                <p:tags r:id="rId6"/>
              </p:custDataLst>
            </p:nvPr>
          </p:nvPicPr>
          <p:blipFill>
            <a:blip r:embed="rId11"/>
            <a:stretch>
              <a:fillRect/>
            </a:stretch>
          </p:blipFill>
          <p:spPr>
            <a:xfrm rot="20340000">
              <a:off x="13254" y="346"/>
              <a:ext cx="2561" cy="3151"/>
            </a:xfrm>
            <a:prstGeom prst="rect">
              <a:avLst/>
            </a:prstGeom>
            <a:noFill/>
            <a:ln w="9525">
              <a:noFill/>
            </a:ln>
            <a:effectLst>
              <a:outerShdw blurRad="50800" dist="38100" dir="2700000" algn="tl" rotWithShape="0">
                <a:prstClr val="black">
                  <a:alpha val="40000"/>
                </a:prstClr>
              </a:outerShdw>
            </a:effectLst>
          </p:spPr>
        </p:pic>
        <p:pic>
          <p:nvPicPr>
            <p:cNvPr id="100" name="图片 99"/>
            <p:cNvPicPr/>
            <p:nvPr>
              <p:custDataLst>
                <p:tags r:id="rId7"/>
              </p:custDataLst>
            </p:nvPr>
          </p:nvPicPr>
          <p:blipFill>
            <a:blip r:embed="rId12"/>
            <a:srcRect l="51859" t="7098"/>
            <a:stretch>
              <a:fillRect/>
            </a:stretch>
          </p:blipFill>
          <p:spPr>
            <a:xfrm>
              <a:off x="14891" y="376"/>
              <a:ext cx="2340" cy="2661"/>
            </a:xfrm>
            <a:prstGeom prst="rect">
              <a:avLst/>
            </a:prstGeom>
            <a:noFill/>
            <a:ln w="9525">
              <a:noFill/>
            </a:ln>
            <a:effectLst>
              <a:outerShdw blurRad="50800" dist="38100" dir="2700000" algn="tl" rotWithShape="0">
                <a:prstClr val="black">
                  <a:alpha val="40000"/>
                </a:prstClr>
              </a:outerShdw>
            </a:effectLst>
          </p:spPr>
        </p:pic>
        <p:pic>
          <p:nvPicPr>
            <p:cNvPr id="5" name="图片 4"/>
            <p:cNvPicPr>
              <a:picLocks noChangeAspect="1"/>
            </p:cNvPicPr>
            <p:nvPr>
              <p:custDataLst>
                <p:tags r:id="rId8"/>
              </p:custDataLst>
            </p:nvPr>
          </p:nvPicPr>
          <p:blipFill>
            <a:blip r:embed="rId13">
              <a:clrChange>
                <a:clrFrom>
                  <a:srgbClr val="FEFEFE">
                    <a:alpha val="100000"/>
                  </a:srgbClr>
                </a:clrFrom>
                <a:clrTo>
                  <a:srgbClr val="FEFEFE">
                    <a:alpha val="100000"/>
                    <a:alpha val="0"/>
                  </a:srgbClr>
                </a:clrTo>
              </a:clrChange>
            </a:blip>
            <a:srcRect l="40250"/>
            <a:stretch>
              <a:fillRect/>
            </a:stretch>
          </p:blipFill>
          <p:spPr>
            <a:xfrm rot="1140000">
              <a:off x="16380" y="553"/>
              <a:ext cx="2441" cy="2736"/>
            </a:xfrm>
            <a:prstGeom prst="rect">
              <a:avLst/>
            </a:prstGeom>
            <a:effectLst>
              <a:outerShdw blurRad="50800" dist="38100" dir="2700000" algn="tl" rotWithShape="0">
                <a:prstClr val="black">
                  <a:alpha val="40000"/>
                </a:prstClr>
              </a:outerShdw>
            </a:effec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5" grpId="0"/>
      <p:bldP spid="15" grpId="1"/>
      <p:bldP spid="24" grpId="0"/>
      <p:bldP spid="24" grpId="1"/>
      <p:bldP spid="25" grpId="0"/>
      <p:bldP spid="25" grpId="1"/>
      <p:bldP spid="26" grpId="0"/>
      <p:bldP spid="26" grpId="1"/>
      <p:bldP spid="28" grpId="0" bldLvl="0" animBg="1"/>
      <p:bldP spid="2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（一）第一次鸦片战争（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1840—1842</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6" name="文本框 5" descr="7b0a202020202262756c6c6574223a20227b5c2263617465676f727949645c223a31303030352c5c2274656d706c61746549645c223a32303233313436397d220a7d0a"/>
          <p:cNvSpPr txBox="1"/>
          <p:nvPr/>
        </p:nvSpPr>
        <p:spPr>
          <a:xfrm>
            <a:off x="448310" y="1481455"/>
            <a:ext cx="7517130"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indent="0">
              <a:buFont typeface="Arial" panose="020B0604020202020204" pitchFamily="34" charset="0"/>
              <a:buBlip>
                <a:blip r:embed="rId6"/>
              </a:buBlip>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重点探究</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开眼看世界（地主阶级抵抗派）</a:t>
            </a:r>
          </a:p>
        </p:txBody>
      </p:sp>
      <p:sp>
        <p:nvSpPr>
          <p:cNvPr id="4" name="文本框 3"/>
          <p:cNvSpPr txBox="1"/>
          <p:nvPr/>
        </p:nvSpPr>
        <p:spPr>
          <a:xfrm>
            <a:off x="448310" y="2153920"/>
            <a:ext cx="11341100" cy="953135"/>
          </a:xfrm>
          <a:prstGeom prst="rect">
            <a:avLst/>
          </a:prstGeom>
          <a:solidFill>
            <a:srgbClr val="F0F0F0"/>
          </a:solidFill>
          <a:effectLst>
            <a:outerShdw blurRad="50800" dist="38100" dir="2700000" algn="tl" rotWithShape="0">
              <a:prstClr val="black">
                <a:alpha val="40000"/>
              </a:prstClr>
            </a:outerShdw>
          </a:effectLst>
        </p:spPr>
        <p:txBody>
          <a:bodyPr wrap="square" rtlCol="0" anchor="t">
            <a:spAutoFit/>
          </a:bodyPr>
          <a:lstStyle/>
          <a:p>
            <a:pPr>
              <a:spcBef>
                <a:spcPct val="50000"/>
              </a:spcBef>
            </a:pPr>
            <a:r>
              <a:rPr lang="zh-CN" altLang="en-US" sz="2800"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《海国图志》：善</a:t>
            </a:r>
            <a:r>
              <a:rPr lang="zh-CN" altLang="en-US" sz="2800" dirty="0">
                <a:solidFill>
                  <a:srgbClr val="C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师</a:t>
            </a:r>
            <a:r>
              <a:rPr lang="zh-CN" altLang="en-US" sz="2800"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四</a:t>
            </a:r>
            <a:r>
              <a:rPr lang="zh-CN" altLang="en-US" sz="2800" dirty="0">
                <a:solidFill>
                  <a:srgbClr val="C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夷</a:t>
            </a:r>
            <a:r>
              <a:rPr lang="zh-CN" altLang="en-US" sz="2800"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者，能</a:t>
            </a:r>
            <a:r>
              <a:rPr lang="zh-CN" altLang="en-US" sz="2800" dirty="0">
                <a:solidFill>
                  <a:srgbClr val="C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制</a:t>
            </a:r>
            <a:r>
              <a:rPr lang="zh-CN" altLang="en-US" sz="2800"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四</a:t>
            </a:r>
            <a:r>
              <a:rPr lang="zh-CN" altLang="en-US" sz="2800" dirty="0">
                <a:solidFill>
                  <a:srgbClr val="C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夷</a:t>
            </a:r>
            <a:r>
              <a:rPr lang="zh-CN" altLang="en-US" sz="2800"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夷之长技三：一</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战舰</a:t>
            </a:r>
            <a:r>
              <a:rPr lang="zh-CN" altLang="en-US" sz="2800" dirty="0">
                <a:latin typeface="楷体" panose="02010609060101010101" charset="-122"/>
                <a:ea typeface="楷体" panose="02010609060101010101" charset="-122"/>
                <a:cs typeface="楷体" panose="02010609060101010101" charset="-122"/>
                <a:sym typeface="+mn-ea"/>
              </a:rPr>
              <a:t>，二</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火器</a:t>
            </a:r>
            <a:r>
              <a:rPr lang="zh-CN" altLang="en-US" sz="2800" dirty="0">
                <a:latin typeface="楷体" panose="02010609060101010101" charset="-122"/>
                <a:ea typeface="楷体" panose="02010609060101010101" charset="-122"/>
                <a:cs typeface="楷体" panose="02010609060101010101" charset="-122"/>
                <a:sym typeface="+mn-ea"/>
              </a:rPr>
              <a:t>，三</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养兵练兵之法</a:t>
            </a:r>
            <a:r>
              <a:rPr lang="zh-CN" altLang="en-US" sz="2800" dirty="0">
                <a:latin typeface="楷体" panose="02010609060101010101" charset="-122"/>
                <a:ea typeface="楷体" panose="02010609060101010101" charset="-122"/>
                <a:cs typeface="楷体" panose="02010609060101010101" charset="-122"/>
                <a:sym typeface="+mn-ea"/>
              </a:rPr>
              <a:t>。</a:t>
            </a:r>
          </a:p>
        </p:txBody>
      </p:sp>
      <p:pic>
        <p:nvPicPr>
          <p:cNvPr id="8" name="图片 7"/>
          <p:cNvPicPr/>
          <p:nvPr/>
        </p:nvPicPr>
        <p:blipFill>
          <a:blip r:embed="rId7"/>
          <a:stretch>
            <a:fillRect/>
          </a:stretch>
        </p:blipFill>
        <p:spPr>
          <a:xfrm>
            <a:off x="9467850" y="339090"/>
            <a:ext cx="2474595" cy="1814830"/>
          </a:xfrm>
          <a:prstGeom prst="rect">
            <a:avLst/>
          </a:prstGeom>
          <a:noFill/>
          <a:ln w="9525">
            <a:noFill/>
          </a:ln>
        </p:spPr>
      </p:pic>
      <p:sp>
        <p:nvSpPr>
          <p:cNvPr id="20484" name="矩形 489478"/>
          <p:cNvSpPr/>
          <p:nvPr/>
        </p:nvSpPr>
        <p:spPr>
          <a:xfrm>
            <a:off x="285115" y="3862705"/>
            <a:ext cx="11657965" cy="953135"/>
          </a:xfrm>
          <a:prstGeom prst="rect">
            <a:avLst/>
          </a:prstGeom>
          <a:noFill/>
          <a:ln w="9525">
            <a:noFill/>
          </a:ln>
        </p:spPr>
        <p:txBody>
          <a:bodyPr wrap="square" anchor="t" anchorCtr="0">
            <a:spAutoFit/>
          </a:bodyPr>
          <a:lstStyle/>
          <a:p>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积极：①</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开近代中国向西方学习之先河</a:t>
            </a:r>
            <a:r>
              <a:rPr lang="zh-CN" altLang="en-US" sz="2800" dirty="0">
                <a:latin typeface="华文中宋" panose="02010600040101010101" charset="-122"/>
                <a:ea typeface="华文中宋" panose="02010600040101010101" charset="-122"/>
                <a:cs typeface="华文中宋" panose="02010600040101010101" charset="-122"/>
                <a:sym typeface="+mn-ea"/>
              </a:rPr>
              <a:t>，向西方学习逐渐成为中国近代的思想主流。②</a:t>
            </a:r>
            <a:r>
              <a:rPr lang="zh-CN" altLang="en-US" sz="2800" dirty="0">
                <a:latin typeface="华文中宋" panose="02010600040101010101" charset="-122"/>
                <a:ea typeface="华文中宋" panose="02010600040101010101" charset="-122"/>
                <a:cs typeface="微软雅黑" panose="020B0503020204020204" charset="-122"/>
                <a:sym typeface="+mn-ea"/>
              </a:rPr>
              <a:t>为</a:t>
            </a:r>
            <a:r>
              <a:rPr lang="zh-CN" altLang="en-US" sz="2800" dirty="0">
                <a:solidFill>
                  <a:srgbClr val="C00000"/>
                </a:solidFill>
                <a:latin typeface="华文中宋" panose="02010600040101010101" charset="-122"/>
                <a:ea typeface="华文中宋" panose="02010600040101010101" charset="-122"/>
                <a:cs typeface="微软雅黑" panose="020B0503020204020204" charset="-122"/>
                <a:sym typeface="+mn-ea"/>
              </a:rPr>
              <a:t>洋务派思想</a:t>
            </a:r>
            <a:r>
              <a:rPr lang="zh-CN" altLang="en-US" sz="2800" dirty="0">
                <a:latin typeface="华文中宋" panose="02010600040101010101" charset="-122"/>
                <a:ea typeface="华文中宋" panose="02010600040101010101" charset="-122"/>
                <a:cs typeface="微软雅黑" panose="020B0503020204020204" charset="-122"/>
                <a:sym typeface="+mn-ea"/>
              </a:rPr>
              <a:t>的形成及其实践奠定了思想基础。</a:t>
            </a:r>
            <a:endParaRPr lang="zh-CN" altLang="en-US" sz="2800" dirty="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3" name="矩形 489478"/>
          <p:cNvSpPr/>
          <p:nvPr/>
        </p:nvSpPr>
        <p:spPr>
          <a:xfrm>
            <a:off x="285115" y="4932680"/>
            <a:ext cx="11657965" cy="1038860"/>
          </a:xfrm>
          <a:prstGeom prst="rect">
            <a:avLst/>
          </a:prstGeom>
          <a:noFill/>
          <a:ln w="9525">
            <a:noFill/>
          </a:ln>
        </p:spPr>
        <p:txBody>
          <a:bodyPr wrap="square" anchor="t" anchorCtr="0">
            <a:spAutoFit/>
          </a:bodyPr>
          <a:lstStyle/>
          <a:p>
            <a:pPr>
              <a:lnSpc>
                <a:spcPct val="110000"/>
              </a:lnSpc>
              <a:spcBef>
                <a:spcPct val="20000"/>
              </a:spcBef>
            </a:pPr>
            <a:r>
              <a:rPr lang="zh-CN" altLang="en-US" sz="2800" b="1" dirty="0">
                <a:solidFill>
                  <a:schemeClr val="accent2">
                    <a:lumMod val="50000"/>
                  </a:schemeClr>
                </a:solidFill>
                <a:latin typeface="华文中宋" panose="02010600040101010101" charset="-122"/>
                <a:ea typeface="华文中宋" panose="02010600040101010101" charset="-122"/>
                <a:cs typeface="华文中宋" panose="02010600040101010101" charset="-122"/>
              </a:rPr>
              <a:t>局限：</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①局限于著书立说，</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未付诸实践</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。②对西方的学习停留在</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技术或器物</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层面上，未涉及到变革封建</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制度</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。③</a:t>
            </a:r>
            <a:r>
              <a:rPr lang="zh-CN" altLang="en-US" sz="2800">
                <a:latin typeface="华文中宋" panose="02010600040101010101" charset="-122"/>
                <a:ea typeface="华文中宋" panose="02010600040101010101" charset="-122"/>
                <a:cs typeface="华文中宋" panose="02010600040101010101" charset="-122"/>
                <a:sym typeface="+mn-ea"/>
              </a:rPr>
              <a:t>保留了</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封建纲常色彩</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dirty="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379095" y="3223895"/>
            <a:ext cx="8663305" cy="521970"/>
          </a:xfrm>
          <a:prstGeom prst="rect">
            <a:avLst/>
          </a:prstGeom>
          <a:solidFill>
            <a:srgbClr val="595959"/>
          </a:solidFill>
          <a:effectLst>
            <a:outerShdw blurRad="50800" dist="38100" dir="2700000" algn="tl" rotWithShape="0">
              <a:prstClr val="black">
                <a:alpha val="40000"/>
              </a:prstClr>
            </a:outerShdw>
          </a:effectLst>
        </p:spPr>
        <p:txBody>
          <a:bodyPr wrap="square" rtlCol="0" anchor="t">
            <a:spAutoFit/>
          </a:bodyPr>
          <a:lstStyle/>
          <a:p>
            <a:pPr marL="0" indent="0">
              <a:buClr>
                <a:schemeClr val="hlink"/>
              </a:buClr>
              <a:buSzPct val="75000"/>
              <a:buFont typeface="Wingdings" panose="05000000000000000000" pitchFamily="2" charset="2"/>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思考：如何评价地主阶级抵抗派的</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开眼看世界</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呢？</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20484" grpId="0"/>
      <p:bldP spid="20484" grpId="1"/>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10" name="文本框 9"/>
          <p:cNvSpPr txBox="1"/>
          <p:nvPr/>
        </p:nvSpPr>
        <p:spPr>
          <a:xfrm>
            <a:off x="379095" y="3126105"/>
            <a:ext cx="11381105" cy="3338195"/>
          </a:xfrm>
          <a:prstGeom prst="rect">
            <a:avLst/>
          </a:prstGeom>
          <a:noFill/>
        </p:spPr>
        <p:txBody>
          <a:bodyPr wrap="square" rtlCol="0" anchor="t">
            <a:spAutoFit/>
          </a:bodyPr>
          <a:lstStyle/>
          <a:p>
            <a:pPr>
              <a:lnSpc>
                <a:spcPct val="11000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6</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、（2020.1·浙江高考）</a:t>
            </a:r>
            <a:r>
              <a:rPr lang="zh-CN" altLang="en-US" sz="2400">
                <a:solidFill>
                  <a:schemeClr val="tx1"/>
                </a:solidFill>
                <a:latin typeface="黑体" panose="02010609060101010101" charset="-122"/>
                <a:ea typeface="黑体" panose="02010609060101010101" charset="-122"/>
                <a:cs typeface="黑体" panose="02010609060101010101" charset="-122"/>
                <a:sym typeface="+mn-ea"/>
              </a:rPr>
              <a:t>洋务派巨擘左宗棠主持重刻《海国图志》，在该书序中慨言：百余年来，中国“水陆战备少弛”，英吉利“蹈我之瑕，构兵思逞”，“廿余载，事局如故”，“然同、光间福建设局造轮船，陇中用华匠制枪炮”，“此魏子所谓师其长技以制之也。”这一认识反映了（</a:t>
            </a:r>
            <a:r>
              <a:rPr lang="en-US" altLang="zh-CN" sz="2400">
                <a:solidFill>
                  <a:schemeClr val="tx1"/>
                </a:solidFill>
                <a:latin typeface="黑体" panose="02010609060101010101" charset="-122"/>
                <a:ea typeface="黑体" panose="02010609060101010101" charset="-122"/>
                <a:cs typeface="黑体" panose="02010609060101010101" charset="-122"/>
                <a:sym typeface="+mn-ea"/>
              </a:rPr>
              <a:t>   </a:t>
            </a:r>
            <a:r>
              <a:rPr lang="zh-CN" altLang="en-US" sz="2400">
                <a:solidFill>
                  <a:schemeClr val="tx1"/>
                </a:solidFill>
                <a:latin typeface="黑体" panose="02010609060101010101" charset="-122"/>
                <a:ea typeface="黑体" panose="02010609060101010101" charset="-122"/>
                <a:cs typeface="黑体" panose="02010609060101010101" charset="-122"/>
                <a:sym typeface="+mn-ea"/>
              </a:rPr>
              <a:t>）</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lnSpc>
                <a:spcPct val="110000"/>
              </a:lnSpc>
            </a:pPr>
            <a:r>
              <a:rPr lang="zh-CN" altLang="en-US" sz="2400">
                <a:solidFill>
                  <a:schemeClr val="tx1"/>
                </a:solidFill>
                <a:latin typeface="黑体" panose="02010609060101010101" charset="-122"/>
                <a:ea typeface="黑体" panose="02010609060101010101" charset="-122"/>
                <a:cs typeface="黑体" panose="02010609060101010101" charset="-122"/>
                <a:sym typeface="+mn-ea"/>
              </a:rPr>
              <a:t>A．左宗棠、魏源顺乎世界之潮流迈出变法第一步</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lnSpc>
                <a:spcPct val="110000"/>
              </a:lnSpc>
            </a:pPr>
            <a:r>
              <a:rPr lang="zh-CN" altLang="en-US" sz="2400">
                <a:solidFill>
                  <a:schemeClr val="tx1"/>
                </a:solidFill>
                <a:latin typeface="黑体" panose="02010609060101010101" charset="-122"/>
                <a:ea typeface="黑体" panose="02010609060101010101" charset="-122"/>
                <a:cs typeface="黑体" panose="02010609060101010101" charset="-122"/>
                <a:sym typeface="+mn-ea"/>
              </a:rPr>
              <a:t>B．“师夷长技以制之”是洋务派自强之道的思想先导</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lnSpc>
                <a:spcPct val="110000"/>
              </a:lnSpc>
            </a:pPr>
            <a:r>
              <a:rPr lang="zh-CN" altLang="en-US" sz="2400">
                <a:solidFill>
                  <a:schemeClr val="tx1"/>
                </a:solidFill>
                <a:latin typeface="黑体" panose="02010609060101010101" charset="-122"/>
                <a:ea typeface="黑体" panose="02010609060101010101" charset="-122"/>
                <a:cs typeface="黑体" panose="02010609060101010101" charset="-122"/>
                <a:sym typeface="+mn-ea"/>
              </a:rPr>
              <a:t>C．中国人学习西方经历了由器物层次到制度层次的变化</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lnSpc>
                <a:spcPct val="110000"/>
              </a:lnSpc>
            </a:pPr>
            <a:r>
              <a:rPr lang="zh-CN" altLang="en-US" sz="2400">
                <a:solidFill>
                  <a:schemeClr val="tx1"/>
                </a:solidFill>
                <a:latin typeface="黑体" panose="02010609060101010101" charset="-122"/>
                <a:ea typeface="黑体" panose="02010609060101010101" charset="-122"/>
                <a:cs typeface="黑体" panose="02010609060101010101" charset="-122"/>
                <a:sym typeface="+mn-ea"/>
              </a:rPr>
              <a:t>D．以“中体西用”寻求变革，解决中国向何处去的问题</a:t>
            </a:r>
          </a:p>
        </p:txBody>
      </p:sp>
      <p:sp>
        <p:nvSpPr>
          <p:cNvPr id="11" name="文本框 10"/>
          <p:cNvSpPr txBox="1"/>
          <p:nvPr>
            <p:custDataLst>
              <p:tags r:id="rId4"/>
            </p:custDataLst>
          </p:nvPr>
        </p:nvSpPr>
        <p:spPr>
          <a:xfrm>
            <a:off x="379095" y="819785"/>
            <a:ext cx="11678920" cy="2306320"/>
          </a:xfrm>
          <a:prstGeom prst="rect">
            <a:avLst/>
          </a:prstGeom>
          <a:noFill/>
        </p:spPr>
        <p:txBody>
          <a:bodyPr wrap="square" rtlCol="0" anchor="t">
            <a:spAutoFit/>
          </a:bodyPr>
          <a:lstStyle/>
          <a:p>
            <a:pPr marL="0" marR="0" lvl="0" indent="0" algn="l" defTabSz="914400" rtl="0" fontAlgn="auto">
              <a:lnSpc>
                <a:spcPct val="120000"/>
              </a:lnSpc>
              <a:spcBef>
                <a:spcPct val="0"/>
              </a:spcBef>
              <a:spcAft>
                <a:spcPct val="0"/>
              </a:spcAft>
              <a:buClrTx/>
              <a:buSzTx/>
              <a:buFontTx/>
              <a:buNone/>
              <a:tabLst>
                <a:tab pos="1029335" algn="l"/>
                <a:tab pos="1850390" algn="l"/>
                <a:tab pos="2538095" algn="l"/>
                <a:tab pos="3221990" algn="l"/>
              </a:tabLst>
              <a:defRPr/>
            </a:pPr>
            <a:r>
              <a:rPr lang="en-US" altLang="zh-CN" sz="2400" noProof="0">
                <a:ln>
                  <a:noFill/>
                </a:ln>
                <a:solidFill>
                  <a:srgbClr val="C00000"/>
                </a:solidFill>
                <a:effectLst/>
                <a:uLnTx/>
                <a:uFillTx/>
                <a:latin typeface="黑体" panose="02010609060101010101" charset="-122"/>
                <a:ea typeface="黑体" panose="02010609060101010101" charset="-122"/>
                <a:cs typeface="黑体" panose="02010609060101010101" charset="-122"/>
                <a:sym typeface="+mn-ea"/>
              </a:rPr>
              <a:t>5</a:t>
            </a:r>
            <a:r>
              <a:rPr lang="zh-CN" altLang="en-US" sz="2400" noProof="0">
                <a:ln>
                  <a:noFill/>
                </a:ln>
                <a:solidFill>
                  <a:srgbClr val="C00000"/>
                </a:solidFill>
                <a:effectLst/>
                <a:uLnTx/>
                <a:uFillTx/>
                <a:latin typeface="黑体" panose="02010609060101010101" charset="-122"/>
                <a:ea typeface="黑体" panose="02010609060101010101" charset="-122"/>
                <a:cs typeface="黑体" panose="02010609060101010101" charset="-122"/>
                <a:sym typeface="+mn-ea"/>
              </a:rPr>
              <a:t>、</a:t>
            </a:r>
            <a:r>
              <a:rPr lang="zh-CN" altLang="zh-CN" sz="2400" noProof="0">
                <a:ln>
                  <a:noFill/>
                </a:ln>
                <a:solidFill>
                  <a:srgbClr val="C00000"/>
                </a:solidFill>
                <a:effectLst/>
                <a:uLnTx/>
                <a:uFillTx/>
                <a:latin typeface="黑体" panose="02010609060101010101" charset="-122"/>
                <a:ea typeface="黑体" panose="02010609060101010101" charset="-122"/>
                <a:cs typeface="黑体" panose="02010609060101010101" charset="-122"/>
                <a:sym typeface="+mn-ea"/>
              </a:rPr>
              <a:t>(2017年·天津卷·4)</a:t>
            </a:r>
            <a:r>
              <a:rPr lang="zh-CN" altLang="zh-CN" sz="2400" noProof="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1821～1850年，清代史籍著述出现重大变化：由校勘古籍转向研究本朝掌故，寻求经世之道；随着边患加剧，着意边疆地理研究；伴随西方殖民者东来，重视研究外国史地，译介西方书刊。这种变化主要反映了人们(　　)</a:t>
            </a:r>
          </a:p>
          <a:p>
            <a:pPr marL="0" marR="0" lvl="0" indent="0" algn="l" defTabSz="914400" rtl="0" fontAlgn="auto">
              <a:lnSpc>
                <a:spcPct val="120000"/>
              </a:lnSpc>
              <a:spcBef>
                <a:spcPct val="0"/>
              </a:spcBef>
              <a:spcAft>
                <a:spcPct val="0"/>
              </a:spcAft>
              <a:buClrTx/>
              <a:buSzTx/>
              <a:buFontTx/>
              <a:buNone/>
              <a:tabLst>
                <a:tab pos="1029335" algn="l"/>
                <a:tab pos="1850390" algn="l"/>
                <a:tab pos="2538095" algn="l"/>
                <a:tab pos="3221990" algn="l"/>
              </a:tabLst>
              <a:defRPr/>
            </a:pPr>
            <a:r>
              <a:rPr lang="zh-CN" altLang="zh-CN" sz="2400" noProof="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A．关注社会现实及世界形势            B．改变了传统治史方法</a:t>
            </a:r>
          </a:p>
          <a:p>
            <a:pPr marL="0" marR="0" lvl="0" indent="0" algn="l" defTabSz="914400" rtl="0" fontAlgn="auto">
              <a:lnSpc>
                <a:spcPct val="120000"/>
              </a:lnSpc>
              <a:spcBef>
                <a:spcPct val="0"/>
              </a:spcBef>
              <a:spcAft>
                <a:spcPct val="0"/>
              </a:spcAft>
              <a:buClrTx/>
              <a:buSzTx/>
              <a:buFontTx/>
              <a:buNone/>
              <a:tabLst>
                <a:tab pos="1029335" algn="l"/>
                <a:tab pos="1850390" algn="l"/>
                <a:tab pos="2538095" algn="l"/>
                <a:tab pos="3221990" algn="l"/>
              </a:tabLst>
              <a:defRPr/>
            </a:pPr>
            <a:r>
              <a:rPr lang="zh-CN" altLang="zh-CN" sz="2400" noProof="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C．转向对本朝边疆史地研究            D．挣脱了文字狱的枷锁</a:t>
            </a:r>
          </a:p>
        </p:txBody>
      </p:sp>
      <p:sp>
        <p:nvSpPr>
          <p:cNvPr id="1048909" name="矩形 3"/>
          <p:cNvSpPr/>
          <p:nvPr/>
        </p:nvSpPr>
        <p:spPr>
          <a:xfrm>
            <a:off x="10525511" y="1664229"/>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A</a:t>
            </a:r>
          </a:p>
        </p:txBody>
      </p:sp>
      <p:sp>
        <p:nvSpPr>
          <p:cNvPr id="12" name="矩形 3"/>
          <p:cNvSpPr/>
          <p:nvPr/>
        </p:nvSpPr>
        <p:spPr>
          <a:xfrm>
            <a:off x="10525511" y="4648729"/>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B</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909"/>
                                        </p:tgtEl>
                                        <p:attrNameLst>
                                          <p:attrName>style.visibility</p:attrName>
                                        </p:attrNameLst>
                                      </p:cBhvr>
                                      <p:to>
                                        <p:strVal val="visible"/>
                                      </p:to>
                                    </p:set>
                                    <p:animEffect transition="in" filter="blinds(horizontal)">
                                      <p:cBhvr>
                                        <p:cTn id="7" dur="500"/>
                                        <p:tgtEl>
                                          <p:spTgt spid="10489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9"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2" name="文本框 1"/>
          <p:cNvSpPr txBox="1"/>
          <p:nvPr/>
        </p:nvSpPr>
        <p:spPr>
          <a:xfrm>
            <a:off x="379095" y="3256915"/>
            <a:ext cx="11562715" cy="3192780"/>
          </a:xfrm>
          <a:prstGeom prst="rect">
            <a:avLst/>
          </a:prstGeom>
          <a:noFill/>
        </p:spPr>
        <p:txBody>
          <a:bodyPr wrap="square" rtlCol="0" anchor="t">
            <a:spAutoFit/>
          </a:bodyPr>
          <a:lstStyle/>
          <a:p>
            <a:pPr marL="0" marR="0" lvl="0" indent="0" algn="l" defTabSz="914400" rtl="0" fontAlgn="auto">
              <a:lnSpc>
                <a:spcPct val="120000"/>
              </a:lnSpc>
              <a:spcBef>
                <a:spcPct val="0"/>
              </a:spcBef>
              <a:spcAft>
                <a:spcPct val="0"/>
              </a:spcAft>
              <a:buClrTx/>
              <a:buSzTx/>
              <a:buFontTx/>
              <a:buNone/>
              <a:tabLst>
                <a:tab pos="1029335" algn="l"/>
                <a:tab pos="1850390" algn="l"/>
                <a:tab pos="2538095" algn="l"/>
                <a:tab pos="3221990" algn="l"/>
              </a:tabLst>
            </a:pPr>
            <a:r>
              <a:rPr lang="en-US" altLang="zh-CN" sz="2400">
                <a:latin typeface="黑体" panose="02010609060101010101" charset="-122"/>
                <a:ea typeface="黑体" panose="02010609060101010101" charset="-122"/>
                <a:cs typeface="黑体" panose="02010609060101010101" charset="-122"/>
                <a:sym typeface="+mn-ea"/>
              </a:rPr>
              <a:t>8</a:t>
            </a:r>
            <a:r>
              <a:rPr lang="zh-CN" altLang="en-US" sz="2400">
                <a:latin typeface="黑体" panose="02010609060101010101" charset="-122"/>
                <a:ea typeface="黑体" panose="02010609060101010101" charset="-122"/>
                <a:cs typeface="黑体" panose="02010609060101010101" charset="-122"/>
                <a:sym typeface="+mn-ea"/>
              </a:rPr>
              <a:t>、1860 年以前，《海国图志》在中国一直被视为不急之务而遭受冷落。而《海国图志》的传入使日本如获至宝，“到了江户则身价百倍，成为急需的御用之书”，并形成了《海国图志》 时代。对这种“墙里开花墙外香”现象的解读正确的是</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 </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marL="0" marR="0" lvl="0" indent="0" algn="l" defTabSz="914400" rtl="0" fontAlgn="auto">
              <a:lnSpc>
                <a:spcPct val="120000"/>
              </a:lnSpc>
              <a:spcBef>
                <a:spcPct val="0"/>
              </a:spcBef>
              <a:spcAft>
                <a:spcPct val="0"/>
              </a:spcAft>
              <a:buClrTx/>
              <a:buSzTx/>
              <a:buFontTx/>
              <a:buNone/>
              <a:tabLst>
                <a:tab pos="1029335" algn="l"/>
                <a:tab pos="1850390" algn="l"/>
                <a:tab pos="2538095" algn="l"/>
                <a:tab pos="3221990" algn="l"/>
              </a:tabLst>
            </a:pPr>
            <a:r>
              <a:rPr lang="zh-CN" altLang="en-US" sz="2400">
                <a:latin typeface="黑体" panose="02010609060101010101" charset="-122"/>
                <a:ea typeface="黑体" panose="02010609060101010101" charset="-122"/>
                <a:cs typeface="黑体" panose="02010609060101010101" charset="-122"/>
                <a:sym typeface="+mn-ea"/>
              </a:rPr>
              <a:t>A.魏源已经对西方的政治制度有了系统的认识 </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marL="0" marR="0" lvl="0" indent="0" algn="l" defTabSz="914400" rtl="0" fontAlgn="auto">
              <a:lnSpc>
                <a:spcPct val="120000"/>
              </a:lnSpc>
              <a:spcBef>
                <a:spcPct val="0"/>
              </a:spcBef>
              <a:spcAft>
                <a:spcPct val="0"/>
              </a:spcAft>
              <a:buClrTx/>
              <a:buSzTx/>
              <a:buFontTx/>
              <a:buNone/>
              <a:tabLst>
                <a:tab pos="1029335" algn="l"/>
                <a:tab pos="1850390" algn="l"/>
                <a:tab pos="2538095" algn="l"/>
                <a:tab pos="3221990" algn="l"/>
              </a:tabLst>
            </a:pPr>
            <a:r>
              <a:rPr lang="zh-CN" altLang="en-US" sz="2400">
                <a:latin typeface="黑体" panose="02010609060101010101" charset="-122"/>
                <a:ea typeface="黑体" panose="02010609060101010101" charset="-122"/>
                <a:cs typeface="黑体" panose="02010609060101010101" charset="-122"/>
                <a:sym typeface="+mn-ea"/>
              </a:rPr>
              <a:t>B.《海国图志》维护了清政府“天朝上国”的观念 </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marL="0" marR="0" lvl="0" indent="0" algn="l" defTabSz="914400" rtl="0" fontAlgn="auto">
              <a:lnSpc>
                <a:spcPct val="120000"/>
              </a:lnSpc>
              <a:spcBef>
                <a:spcPct val="0"/>
              </a:spcBef>
              <a:spcAft>
                <a:spcPct val="0"/>
              </a:spcAft>
              <a:buClrTx/>
              <a:buSzTx/>
              <a:buFontTx/>
              <a:buNone/>
              <a:tabLst>
                <a:tab pos="1029335" algn="l"/>
                <a:tab pos="1850390" algn="l"/>
                <a:tab pos="2538095" algn="l"/>
                <a:tab pos="3221990" algn="l"/>
              </a:tabLst>
            </a:pPr>
            <a:r>
              <a:rPr lang="zh-CN" altLang="en-US" sz="2400">
                <a:latin typeface="黑体" panose="02010609060101010101" charset="-122"/>
                <a:ea typeface="黑体" panose="02010609060101010101" charset="-122"/>
                <a:cs typeface="黑体" panose="02010609060101010101" charset="-122"/>
                <a:sym typeface="+mn-ea"/>
              </a:rPr>
              <a:t>C.《海国图志》在日本的广泛传播直接导致了明治维新运动的兴起 </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marL="0" marR="0" lvl="0" indent="0" algn="l" defTabSz="914400" rtl="0" fontAlgn="auto">
              <a:lnSpc>
                <a:spcPct val="120000"/>
              </a:lnSpc>
              <a:spcBef>
                <a:spcPct val="0"/>
              </a:spcBef>
              <a:spcAft>
                <a:spcPct val="0"/>
              </a:spcAft>
              <a:buClrTx/>
              <a:buSzTx/>
              <a:buFontTx/>
              <a:buNone/>
              <a:tabLst>
                <a:tab pos="1029335" algn="l"/>
                <a:tab pos="1850390" algn="l"/>
                <a:tab pos="2538095" algn="l"/>
                <a:tab pos="3221990" algn="l"/>
              </a:tabLst>
            </a:pPr>
            <a:r>
              <a:rPr lang="zh-CN" altLang="en-US" sz="2400">
                <a:latin typeface="黑体" panose="02010609060101010101" charset="-122"/>
                <a:ea typeface="黑体" panose="02010609060101010101" charset="-122"/>
                <a:cs typeface="黑体" panose="02010609060101010101" charset="-122"/>
                <a:sym typeface="+mn-ea"/>
              </a:rPr>
              <a:t>D.统治集团的认知差异影响着中日两国对西方文明不同的应变力</a:t>
            </a:r>
          </a:p>
        </p:txBody>
      </p:sp>
      <p:sp>
        <p:nvSpPr>
          <p:cNvPr id="3" name="文本框 2"/>
          <p:cNvSpPr txBox="1"/>
          <p:nvPr/>
        </p:nvSpPr>
        <p:spPr>
          <a:xfrm>
            <a:off x="379095" y="950595"/>
            <a:ext cx="11819890"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rPr>
              <a:t>7</a:t>
            </a:r>
            <a:r>
              <a:rPr lang="zh-CN" altLang="en-US" sz="2400">
                <a:solidFill>
                  <a:srgbClr val="C00000"/>
                </a:solidFill>
                <a:latin typeface="黑体" panose="02010609060101010101" charset="-122"/>
                <a:ea typeface="黑体" panose="02010609060101010101" charset="-122"/>
                <a:cs typeface="黑体" panose="02010609060101010101" charset="-122"/>
              </a:rPr>
              <a:t>、(2022·北京高考)</a:t>
            </a:r>
            <a:r>
              <a:rPr lang="zh-CN" altLang="en-US" sz="2400">
                <a:latin typeface="黑体" panose="02010609060101010101" charset="-122"/>
                <a:ea typeface="黑体" panose="02010609060101010101" charset="-122"/>
                <a:cs typeface="黑体" panose="02010609060101010101" charset="-122"/>
              </a:rPr>
              <a:t>《海国图志》问世不久即传人日本，当时著名学者佐久间象山感叹自己与魏源“所见亦有暗合者”“真可谓海外同志”另一日本学者感慨道:“使海内尽得观之，庶乎其为我边防之一助矣!”这表明此时中日两国的有识之士（</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a:t>
            </a:r>
          </a:p>
          <a:p>
            <a:pPr>
              <a:lnSpc>
                <a:spcPct val="120000"/>
              </a:lnSpc>
            </a:pPr>
            <a:r>
              <a:rPr lang="zh-CN" altLang="en-US" sz="2400">
                <a:latin typeface="黑体" panose="02010609060101010101" charset="-122"/>
                <a:ea typeface="黑体" panose="02010609060101010101" charset="-122"/>
                <a:cs typeface="黑体" panose="02010609060101010101" charset="-122"/>
              </a:rPr>
              <a:t>A.有了“开眼看世界”的意识</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B.主张中日结盟以反对西方的侵略</a:t>
            </a:r>
          </a:p>
          <a:p>
            <a:pPr>
              <a:lnSpc>
                <a:spcPct val="120000"/>
              </a:lnSpc>
            </a:pPr>
            <a:r>
              <a:rPr lang="zh-CN" altLang="en-US" sz="2400">
                <a:latin typeface="黑体" panose="02010609060101010101" charset="-122"/>
                <a:ea typeface="黑体" panose="02010609060101010101" charset="-122"/>
                <a:cs typeface="黑体" panose="02010609060101010101" charset="-122"/>
              </a:rPr>
              <a:t>C.产生了反对封建专制的思想</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D.掀起了“师夷长技”的社会运动</a:t>
            </a:r>
          </a:p>
        </p:txBody>
      </p:sp>
      <p:sp>
        <p:nvSpPr>
          <p:cNvPr id="5" name="文本框 4"/>
          <p:cNvSpPr txBox="1"/>
          <p:nvPr/>
        </p:nvSpPr>
        <p:spPr>
          <a:xfrm>
            <a:off x="10676255" y="1958975"/>
            <a:ext cx="840740" cy="1568450"/>
          </a:xfrm>
          <a:prstGeom prst="rect">
            <a:avLst/>
          </a:prstGeom>
          <a:noFill/>
        </p:spPr>
        <p:txBody>
          <a:bodyPr wrap="square" rtlCol="0">
            <a:spAutoFit/>
          </a:bodyPr>
          <a:lstStyle/>
          <a:p>
            <a:pPr>
              <a:lnSpc>
                <a:spcPct val="100000"/>
              </a:lnSpc>
            </a:pPr>
            <a:r>
              <a:rPr lang="en-US" altLang="zh-CN" sz="9600" b="1">
                <a:solidFill>
                  <a:srgbClr val="C00000"/>
                </a:solidFill>
              </a:rPr>
              <a:t>A</a:t>
            </a:r>
          </a:p>
        </p:txBody>
      </p:sp>
      <p:sp>
        <p:nvSpPr>
          <p:cNvPr id="6" name="矩形 3"/>
          <p:cNvSpPr/>
          <p:nvPr/>
        </p:nvSpPr>
        <p:spPr>
          <a:xfrm>
            <a:off x="10676006" y="4693179"/>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（二）第二次鸦片战争（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1856—1860</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1048783" name="文本框 7"/>
          <p:cNvSpPr txBox="1"/>
          <p:nvPr/>
        </p:nvSpPr>
        <p:spPr>
          <a:xfrm>
            <a:off x="2146936" y="1481243"/>
            <a:ext cx="7650480" cy="521970"/>
          </a:xfrm>
          <a:prstGeom prst="rect">
            <a:avLst/>
          </a:prstGeom>
          <a:noFill/>
        </p:spPr>
        <p:txBody>
          <a:bodyPr wrap="none" rtlCol="0" anchor="t">
            <a:spAutoFit/>
          </a:bodyPr>
          <a:lstStyle/>
          <a:p>
            <a:pPr algn="ctr">
              <a:spcBef>
                <a:spcPts val="450"/>
              </a:spcBef>
            </a:pPr>
            <a:r>
              <a:rPr kumimoji="1" lang="en-US" altLang="zh-CN" sz="2800">
                <a:latin typeface="楷体" panose="02010609060101010101" charset="-122"/>
                <a:ea typeface="楷体" panose="02010609060101010101" charset="-122"/>
                <a:cs typeface="楷体" panose="02010609060101010101" charset="-122"/>
                <a:sym typeface="+mn-ea"/>
              </a:rPr>
              <a:t>1853</a:t>
            </a:r>
            <a:r>
              <a:rPr kumimoji="1" lang="zh-CN" altLang="en-US" sz="2800">
                <a:latin typeface="楷体" panose="02010609060101010101" charset="-122"/>
                <a:ea typeface="楷体" panose="02010609060101010101" charset="-122"/>
                <a:cs typeface="楷体" panose="02010609060101010101" charset="-122"/>
                <a:sym typeface="+mn-ea"/>
              </a:rPr>
              <a:t>年中国和洪都拉斯消费英国棉纺织品的数量</a:t>
            </a:r>
          </a:p>
        </p:txBody>
      </p:sp>
      <p:graphicFrame>
        <p:nvGraphicFramePr>
          <p:cNvPr id="4194317" name="Group 27"/>
          <p:cNvGraphicFramePr>
            <a:graphicFrameLocks noGrp="1"/>
          </p:cNvGraphicFramePr>
          <p:nvPr>
            <p:custDataLst>
              <p:tags r:id="rId5"/>
            </p:custDataLst>
          </p:nvPr>
        </p:nvGraphicFramePr>
        <p:xfrm>
          <a:off x="597535" y="2072005"/>
          <a:ext cx="11103610" cy="1605915"/>
        </p:xfrm>
        <a:graphic>
          <a:graphicData uri="http://schemas.openxmlformats.org/drawingml/2006/table">
            <a:tbl>
              <a:tblPr/>
              <a:tblGrid>
                <a:gridCol w="2594610"/>
                <a:gridCol w="2385695"/>
                <a:gridCol w="4397375"/>
                <a:gridCol w="1725930"/>
              </a:tblGrid>
              <a:tr h="53530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800" b="0" i="0" u="none" strike="noStrike" cap="none" normalizeH="0" baseline="0">
                          <a:ln>
                            <a:noFill/>
                          </a:ln>
                          <a:solidFill>
                            <a:schemeClr val="tx1"/>
                          </a:solidFill>
                          <a:effectLst/>
                          <a:latin typeface="楷体" panose="02010609060101010101" charset="-122"/>
                          <a:ea typeface="楷体" panose="02010609060101010101" charset="-122"/>
                        </a:rPr>
                        <a:t>国名</a:t>
                      </a:r>
                    </a:p>
                  </a:txBody>
                  <a:tcPr marT="45730" marB="45730" horzOverflow="overflow">
                    <a:lnL w="28575"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28575"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800" b="0" i="0" u="none" strike="noStrike" cap="none" normalizeH="0" baseline="0">
                          <a:ln>
                            <a:noFill/>
                          </a:ln>
                          <a:solidFill>
                            <a:schemeClr val="tx1"/>
                          </a:solidFill>
                          <a:effectLst/>
                          <a:latin typeface="楷体" panose="02010609060101010101" charset="-122"/>
                          <a:ea typeface="楷体" panose="02010609060101010101" charset="-122"/>
                        </a:rPr>
                        <a:t>人口</a:t>
                      </a:r>
                    </a:p>
                  </a:txBody>
                  <a:tcPr marT="45730" marB="45730"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28575"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800" b="0" i="0" u="none" strike="noStrike" cap="none" normalizeH="0" baseline="0">
                          <a:ln>
                            <a:noFill/>
                          </a:ln>
                          <a:solidFill>
                            <a:schemeClr val="tx1"/>
                          </a:solidFill>
                          <a:effectLst/>
                          <a:latin typeface="楷体" panose="02010609060101010101" charset="-122"/>
                          <a:ea typeface="楷体" panose="02010609060101010101" charset="-122"/>
                        </a:rPr>
                        <a:t>棉纺织品消费量</a:t>
                      </a:r>
                    </a:p>
                  </a:txBody>
                  <a:tcPr marT="45730" marB="45730"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28575"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accent1"/>
                        </a:buClr>
                        <a:buSzPct val="65000"/>
                        <a:buFont typeface="Wingdings" panose="05000000000000000000" pitchFamily="2" charset="2"/>
                        <a:buNone/>
                      </a:pPr>
                      <a:r>
                        <a:rPr kumimoji="0" lang="zh-CN" altLang="en-US" sz="2800" b="0" i="0" u="none" strike="noStrike" cap="none" normalizeH="0" baseline="0">
                          <a:ln>
                            <a:noFill/>
                          </a:ln>
                          <a:solidFill>
                            <a:schemeClr val="tx1"/>
                          </a:solidFill>
                          <a:effectLst/>
                          <a:latin typeface="楷体" panose="02010609060101010101" charset="-122"/>
                          <a:ea typeface="楷体" panose="02010609060101010101" charset="-122"/>
                        </a:rPr>
                        <a:t>比例</a:t>
                      </a:r>
                    </a:p>
                  </a:txBody>
                  <a:tcPr marT="45730" marB="45730" horzOverflow="overflow">
                    <a:lnL w="12700" cap="flat" cmpd="sng" algn="ctr">
                      <a:solidFill>
                        <a:schemeClr val="tx1"/>
                      </a:solidFill>
                      <a:prstDash val="solid"/>
                      <a:round/>
                      <a:headEnd type="none" w="med" len="med"/>
                      <a:tailEnd type="none" w="sm" len="lg"/>
                    </a:lnL>
                    <a:lnR w="28575" cap="flat" cmpd="sng" algn="ctr">
                      <a:solidFill>
                        <a:schemeClr val="tx1"/>
                      </a:solidFill>
                      <a:prstDash val="solid"/>
                      <a:round/>
                      <a:headEnd type="none" w="med" len="med"/>
                      <a:tailEnd type="none" w="sm" len="lg"/>
                    </a:lnR>
                    <a:lnT w="28575"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r>
              <a:tr h="53530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800" b="0" i="0" u="none" strike="noStrike" cap="none" normalizeH="0" baseline="0">
                          <a:ln>
                            <a:noFill/>
                          </a:ln>
                          <a:solidFill>
                            <a:schemeClr val="tx1"/>
                          </a:solidFill>
                          <a:effectLst/>
                          <a:latin typeface="楷体" panose="02010609060101010101" charset="-122"/>
                          <a:ea typeface="楷体" panose="02010609060101010101" charset="-122"/>
                        </a:rPr>
                        <a:t>中国</a:t>
                      </a:r>
                    </a:p>
                  </a:txBody>
                  <a:tcPr marT="45730" marB="45730" horzOverflow="overflow">
                    <a:lnL w="28575"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800" b="0" i="0" u="none" strike="noStrike" cap="none" normalizeH="0" baseline="0">
                          <a:ln>
                            <a:noFill/>
                          </a:ln>
                          <a:solidFill>
                            <a:srgbClr val="C00000"/>
                          </a:solidFill>
                          <a:effectLst/>
                          <a:latin typeface="楷体" panose="02010609060101010101" charset="-122"/>
                          <a:ea typeface="楷体" panose="02010609060101010101" charset="-122"/>
                          <a:cs typeface="楷体" panose="02010609060101010101" charset="-122"/>
                        </a:rPr>
                        <a:t>3.6</a:t>
                      </a:r>
                      <a:r>
                        <a:rPr kumimoji="0" lang="zh-CN" altLang="en-US" sz="2800" b="0" i="0" u="none" strike="noStrike" cap="none" normalizeH="0" baseline="0">
                          <a:ln>
                            <a:noFill/>
                          </a:ln>
                          <a:solidFill>
                            <a:srgbClr val="C00000"/>
                          </a:solidFill>
                          <a:effectLst/>
                          <a:latin typeface="楷体" panose="02010609060101010101" charset="-122"/>
                          <a:ea typeface="楷体" panose="02010609060101010101" charset="-122"/>
                          <a:cs typeface="楷体" panose="02010609060101010101" charset="-122"/>
                        </a:rPr>
                        <a:t>亿</a:t>
                      </a:r>
                    </a:p>
                  </a:txBody>
                  <a:tcPr marT="45730" marB="45730"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accent1"/>
                        </a:buClr>
                        <a:buSzPct val="65000"/>
                        <a:buFont typeface="Wingdings" panose="05000000000000000000" pitchFamily="2" charset="2"/>
                        <a:buNone/>
                      </a:pPr>
                      <a:r>
                        <a:rPr kumimoji="0" lang="zh-CN" altLang="en-US" sz="2800" b="0" i="0" u="none" strike="noStrike" cap="none" normalizeH="0" baseline="0">
                          <a:ln>
                            <a:noFill/>
                          </a:ln>
                          <a:solidFill>
                            <a:srgbClr val="C00000"/>
                          </a:solidFill>
                          <a:effectLst/>
                          <a:latin typeface="楷体" panose="02010609060101010101" charset="-122"/>
                          <a:ea typeface="楷体" panose="02010609060101010101" charset="-122"/>
                          <a:cs typeface="楷体" panose="02010609060101010101" charset="-122"/>
                        </a:rPr>
                        <a:t>人均</a:t>
                      </a:r>
                      <a:r>
                        <a:rPr kumimoji="0" lang="en-US" altLang="zh-CN" sz="2800" b="0" i="0" u="none" strike="noStrike" cap="none" normalizeH="0" baseline="0">
                          <a:ln>
                            <a:noFill/>
                          </a:ln>
                          <a:solidFill>
                            <a:srgbClr val="C00000"/>
                          </a:solidFill>
                          <a:effectLst/>
                          <a:latin typeface="楷体" panose="02010609060101010101" charset="-122"/>
                          <a:ea typeface="楷体" panose="02010609060101010101" charset="-122"/>
                          <a:cs typeface="楷体" panose="02010609060101010101" charset="-122"/>
                        </a:rPr>
                        <a:t>0.75</a:t>
                      </a:r>
                      <a:r>
                        <a:rPr kumimoji="0" lang="zh-CN" altLang="en-US" sz="2800" b="0" i="0" u="none" strike="noStrike" cap="none" normalizeH="0" baseline="0">
                          <a:ln>
                            <a:noFill/>
                          </a:ln>
                          <a:solidFill>
                            <a:srgbClr val="C00000"/>
                          </a:solidFill>
                          <a:effectLst/>
                          <a:latin typeface="楷体" panose="02010609060101010101" charset="-122"/>
                          <a:ea typeface="楷体" panose="02010609060101010101" charset="-122"/>
                          <a:cs typeface="楷体" panose="02010609060101010101" charset="-122"/>
                        </a:rPr>
                        <a:t>便士</a:t>
                      </a:r>
                    </a:p>
                  </a:txBody>
                  <a:tcPr marT="45730" marB="45730"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800" b="0" i="0" u="none" strike="noStrike" cap="none" normalizeH="0" baseline="0">
                          <a:ln>
                            <a:noFill/>
                          </a:ln>
                          <a:solidFill>
                            <a:schemeClr val="tx1"/>
                          </a:solidFill>
                          <a:effectLst/>
                          <a:latin typeface="楷体" panose="02010609060101010101" charset="-122"/>
                          <a:ea typeface="楷体" panose="02010609060101010101" charset="-122"/>
                        </a:rPr>
                        <a:t>1</a:t>
                      </a:r>
                    </a:p>
                  </a:txBody>
                  <a:tcPr marT="45730" marB="45730" horzOverflow="overflow">
                    <a:lnL w="12700" cap="flat" cmpd="sng" algn="ctr">
                      <a:solidFill>
                        <a:schemeClr val="tx1"/>
                      </a:solidFill>
                      <a:prstDash val="solid"/>
                      <a:round/>
                      <a:headEnd type="none" w="med" len="med"/>
                      <a:tailEnd type="none" w="sm" len="lg"/>
                    </a:lnL>
                    <a:lnR w="28575"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r>
              <a:tr h="53530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800" b="0" i="0" u="none" strike="noStrike" cap="none" normalizeH="0" baseline="0">
                          <a:ln>
                            <a:noFill/>
                          </a:ln>
                          <a:solidFill>
                            <a:schemeClr val="tx1"/>
                          </a:solidFill>
                          <a:effectLst/>
                          <a:latin typeface="楷体" panose="02010609060101010101" charset="-122"/>
                          <a:ea typeface="楷体" panose="02010609060101010101" charset="-122"/>
                        </a:rPr>
                        <a:t>洪都拉斯</a:t>
                      </a:r>
                    </a:p>
                  </a:txBody>
                  <a:tcPr marT="45730" marB="45730" horzOverflow="overflow">
                    <a:lnL w="28575"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28575"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800" b="0" i="0" u="none" strike="noStrike" cap="none" normalizeH="0" baseline="0">
                          <a:ln>
                            <a:noFill/>
                          </a:ln>
                          <a:solidFill>
                            <a:schemeClr val="tx1"/>
                          </a:solidFill>
                          <a:effectLst/>
                          <a:latin typeface="楷体" panose="02010609060101010101" charset="-122"/>
                          <a:ea typeface="楷体" panose="02010609060101010101" charset="-122"/>
                          <a:cs typeface="楷体" panose="02010609060101010101" charset="-122"/>
                        </a:rPr>
                        <a:t>14600</a:t>
                      </a:r>
                      <a:r>
                        <a:rPr kumimoji="0" lang="zh-CN" altLang="en-US" sz="2800" b="0" i="0" u="none" strike="noStrike" cap="none" normalizeH="0" baseline="0">
                          <a:ln>
                            <a:noFill/>
                          </a:ln>
                          <a:solidFill>
                            <a:schemeClr val="tx1"/>
                          </a:solidFill>
                          <a:effectLst/>
                          <a:latin typeface="楷体" panose="02010609060101010101" charset="-122"/>
                          <a:ea typeface="楷体" panose="02010609060101010101" charset="-122"/>
                          <a:cs typeface="楷体" panose="02010609060101010101" charset="-122"/>
                        </a:rPr>
                        <a:t>人</a:t>
                      </a:r>
                    </a:p>
                  </a:txBody>
                  <a:tcPr marT="45730" marB="45730"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28575"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accent1"/>
                        </a:buClr>
                        <a:buSzPct val="65000"/>
                        <a:buFont typeface="Wingdings" panose="05000000000000000000" pitchFamily="2" charset="2"/>
                        <a:buNone/>
                      </a:pPr>
                      <a:r>
                        <a:rPr kumimoji="0" lang="zh-CN" altLang="en-US" sz="2800" b="0" i="0" u="none" strike="noStrike" cap="none" normalizeH="0" baseline="0">
                          <a:ln>
                            <a:noFill/>
                          </a:ln>
                          <a:solidFill>
                            <a:schemeClr val="tx1"/>
                          </a:solidFill>
                          <a:effectLst/>
                          <a:latin typeface="楷体" panose="02010609060101010101" charset="-122"/>
                          <a:ea typeface="楷体" panose="02010609060101010101" charset="-122"/>
                          <a:cs typeface="楷体" panose="02010609060101010101" charset="-122"/>
                        </a:rPr>
                        <a:t>人均</a:t>
                      </a:r>
                      <a:r>
                        <a:rPr kumimoji="0" lang="en-US" altLang="zh-CN" sz="2800" b="0" i="0" u="none" strike="noStrike" cap="none" normalizeH="0" baseline="0">
                          <a:ln>
                            <a:noFill/>
                          </a:ln>
                          <a:solidFill>
                            <a:schemeClr val="tx1"/>
                          </a:solidFill>
                          <a:effectLst/>
                          <a:latin typeface="楷体" panose="02010609060101010101" charset="-122"/>
                          <a:ea typeface="楷体" panose="02010609060101010101" charset="-122"/>
                          <a:cs typeface="楷体" panose="02010609060101010101" charset="-122"/>
                        </a:rPr>
                        <a:t>934.5</a:t>
                      </a:r>
                      <a:r>
                        <a:rPr kumimoji="0" lang="zh-CN" altLang="en-US" sz="2800" b="0" i="0" u="none" strike="noStrike" cap="none" normalizeH="0" baseline="0">
                          <a:ln>
                            <a:noFill/>
                          </a:ln>
                          <a:solidFill>
                            <a:schemeClr val="tx1"/>
                          </a:solidFill>
                          <a:effectLst/>
                          <a:latin typeface="楷体" panose="02010609060101010101" charset="-122"/>
                          <a:ea typeface="楷体" panose="02010609060101010101" charset="-122"/>
                          <a:cs typeface="楷体" panose="02010609060101010101" charset="-122"/>
                        </a:rPr>
                        <a:t>便士</a:t>
                      </a:r>
                    </a:p>
                  </a:txBody>
                  <a:tcPr marT="45730" marB="45730"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28575"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800" b="0" i="0" u="none" strike="noStrike" cap="none" normalizeH="0" baseline="0">
                          <a:ln>
                            <a:noFill/>
                          </a:ln>
                          <a:solidFill>
                            <a:schemeClr val="tx1"/>
                          </a:solidFill>
                          <a:effectLst/>
                          <a:latin typeface="楷体" panose="02010609060101010101" charset="-122"/>
                          <a:ea typeface="楷体" panose="02010609060101010101" charset="-122"/>
                        </a:rPr>
                        <a:t>1246</a:t>
                      </a:r>
                    </a:p>
                  </a:txBody>
                  <a:tcPr marT="45730" marB="45730" horzOverflow="overflow">
                    <a:lnL w="12700" cap="flat" cmpd="sng" algn="ctr">
                      <a:solidFill>
                        <a:schemeClr val="tx1"/>
                      </a:solidFill>
                      <a:prstDash val="solid"/>
                      <a:round/>
                      <a:headEnd type="none" w="med" len="med"/>
                      <a:tailEnd type="none" w="sm" len="lg"/>
                    </a:lnL>
                    <a:lnR w="28575"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28575" cap="flat" cmpd="sng" algn="ctr">
                      <a:solidFill>
                        <a:schemeClr val="tx1"/>
                      </a:solidFill>
                      <a:prstDash val="solid"/>
                      <a:round/>
                      <a:headEnd type="none" w="med" len="med"/>
                      <a:tailEnd type="none" w="sm" len="lg"/>
                    </a:lnB>
                    <a:lnTlToBr>
                      <a:noFill/>
                      <a:headEnd type="none" w="med" len="med"/>
                      <a:tailEnd type="none" w="sm" len="lg"/>
                    </a:lnTlToBr>
                    <a:lnBlToTr>
                      <a:noFill/>
                      <a:headEnd type="none" w="med" len="med"/>
                      <a:tailEnd type="none" w="sm" len="lg"/>
                    </a:lnBlToTr>
                    <a:noFill/>
                  </a:tcPr>
                </a:tc>
              </a:tr>
            </a:tbl>
          </a:graphicData>
        </a:graphic>
      </p:graphicFrame>
      <p:sp>
        <p:nvSpPr>
          <p:cNvPr id="1048779" name="文本框 19498"/>
          <p:cNvSpPr txBox="1"/>
          <p:nvPr/>
        </p:nvSpPr>
        <p:spPr>
          <a:xfrm>
            <a:off x="465033" y="3925782"/>
            <a:ext cx="11477625" cy="349250"/>
          </a:xfrm>
          <a:prstGeom prst="rect">
            <a:avLst/>
          </a:prstGeom>
          <a:noFill/>
          <a:ln w="9525">
            <a:noFill/>
          </a:ln>
        </p:spPr>
        <p:txBody>
          <a:bodyPr wrap="square" lIns="91440" tIns="45720" rIns="91440" bIns="45720">
            <a:spAutoFit/>
          </a:bodyPr>
          <a:lstStyle/>
          <a:p>
            <a:pPr>
              <a:lnSpc>
                <a:spcPct val="60000"/>
              </a:lnSpc>
              <a:spcBef>
                <a:spcPct val="50000"/>
              </a:spcBef>
            </a:pPr>
            <a:r>
              <a:rPr lang="zh-CN" altLang="en-US" sz="2800">
                <a:latin typeface="华文中宋" panose="02010600040101010101" charset="-122"/>
                <a:ea typeface="华文中宋" panose="02010600040101010101" charset="-122"/>
                <a:cs typeface="华文中宋" panose="02010600040101010101" charset="-122"/>
              </a:rPr>
              <a:t>英法认为商品滞销的原因是</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门</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还不够大，你认为呢？</a:t>
            </a:r>
          </a:p>
        </p:txBody>
      </p:sp>
      <p:sp>
        <p:nvSpPr>
          <p:cNvPr id="65541" name="文本框 65540"/>
          <p:cNvSpPr txBox="1"/>
          <p:nvPr/>
        </p:nvSpPr>
        <p:spPr>
          <a:xfrm>
            <a:off x="464820" y="4363085"/>
            <a:ext cx="8456930" cy="478155"/>
          </a:xfrm>
          <a:prstGeom prst="rect">
            <a:avLst/>
          </a:prstGeom>
          <a:noFill/>
          <a:ln w="9525">
            <a:noFill/>
          </a:ln>
        </p:spPr>
        <p:txBody>
          <a:bodyPr wrap="square" anchor="t" anchorCtr="0">
            <a:spAutoFit/>
          </a:bodyPr>
          <a:lstStyle/>
          <a:p>
            <a:pPr>
              <a:lnSpc>
                <a:spcPct val="90000"/>
              </a:lnSpc>
              <a:spcBef>
                <a:spcPct val="20000"/>
              </a:spcBef>
              <a:buClr>
                <a:schemeClr val="hlink"/>
              </a:buClr>
              <a:buSzPct val="75000"/>
              <a:buFont typeface="Wingdings" panose="05000000000000000000" pitchFamily="2" charset="2"/>
            </a:pPr>
            <a:r>
              <a:rPr lang="zh-CN" altLang="en-US" sz="2800" dirty="0">
                <a:solidFill>
                  <a:srgbClr val="C00000"/>
                </a:solidFill>
                <a:latin typeface="华文中宋" panose="02010600040101010101" charset="-122"/>
                <a:ea typeface="华文中宋" panose="02010600040101010101" charset="-122"/>
              </a:rPr>
              <a:t>自给自足的自然经济的抵制，购买力低下</a:t>
            </a:r>
          </a:p>
        </p:txBody>
      </p:sp>
      <p:sp>
        <p:nvSpPr>
          <p:cNvPr id="15" name="文本框 14"/>
          <p:cNvSpPr txBox="1"/>
          <p:nvPr/>
        </p:nvSpPr>
        <p:spPr>
          <a:xfrm>
            <a:off x="464820" y="4929505"/>
            <a:ext cx="7232650" cy="521970"/>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rPr>
              <a:t>英法等国为扩大侵略权益，提出修约要求</a:t>
            </a:r>
          </a:p>
        </p:txBody>
      </p:sp>
      <p:sp>
        <p:nvSpPr>
          <p:cNvPr id="16" name="文本框 15"/>
          <p:cNvSpPr txBox="1"/>
          <p:nvPr/>
        </p:nvSpPr>
        <p:spPr>
          <a:xfrm>
            <a:off x="464820" y="5488940"/>
            <a:ext cx="9721850" cy="521970"/>
          </a:xfrm>
          <a:prstGeom prst="rect">
            <a:avLst/>
          </a:prstGeom>
          <a:noFill/>
        </p:spPr>
        <p:txBody>
          <a:bodyPr wrap="square" rtlCol="0">
            <a:spAutoFit/>
          </a:bodyPr>
          <a:lstStyle/>
          <a:p>
            <a:r>
              <a:rPr lang="zh-CN" altLang="en-US" sz="2800">
                <a:solidFill>
                  <a:srgbClr val="C00000"/>
                </a:solidFill>
                <a:latin typeface="华文中宋" panose="02010600040101010101" charset="-122"/>
                <a:ea typeface="华文中宋" panose="02010600040101010101" charset="-122"/>
              </a:rPr>
              <a:t>清政府担心危机统治，又忙于镇压起义，拒绝修约要求</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0487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43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87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5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48783" grpId="2"/>
      <p:bldP spid="1048779" grpId="0"/>
      <p:bldP spid="65541" grpId="0"/>
      <p:bldP spid="15" grpId="0"/>
      <p:bldP spid="15" grpId="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18" name="文本框 17"/>
          <p:cNvSpPr txBox="1"/>
          <p:nvPr/>
        </p:nvSpPr>
        <p:spPr>
          <a:xfrm>
            <a:off x="394335" y="382270"/>
            <a:ext cx="3458210" cy="498475"/>
          </a:xfrm>
          <a:prstGeom prst="rect">
            <a:avLst/>
          </a:prstGeom>
          <a:solidFill>
            <a:srgbClr val="000000"/>
          </a:solidFill>
          <a:effectLst>
            <a:outerShdw blurRad="50800" dist="38100" dir="2700000" algn="tl" rotWithShape="0">
              <a:prstClr val="black">
                <a:alpha val="40000"/>
              </a:prstClr>
            </a:outerShdw>
          </a:effectLst>
        </p:spPr>
        <p:txBody>
          <a:bodyPr wrap="square" rtlCol="0">
            <a:noAutofit/>
          </a:bodyPr>
          <a:lstStyle/>
          <a:p>
            <a:pPr>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板块二：中国近代史</a:t>
            </a:r>
          </a:p>
        </p:txBody>
      </p:sp>
      <p:sp>
        <p:nvSpPr>
          <p:cNvPr id="6147" name="Text Box 22"/>
          <p:cNvSpPr txBox="1"/>
          <p:nvPr/>
        </p:nvSpPr>
        <p:spPr>
          <a:xfrm>
            <a:off x="257810" y="1101090"/>
            <a:ext cx="2642870" cy="1168400"/>
          </a:xfrm>
          <a:prstGeom prst="rect">
            <a:avLst/>
          </a:prstGeom>
          <a:noFill/>
          <a:ln w="9525">
            <a:noFill/>
          </a:ln>
        </p:spPr>
        <p:txBody>
          <a:bodyPr wrap="square">
            <a:spAutoFit/>
          </a:bodyPr>
          <a:lstStyle/>
          <a:p>
            <a:pPr>
              <a:lnSpc>
                <a:spcPct val="5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、整体时间：</a:t>
            </a:r>
          </a:p>
          <a:p>
            <a:pPr>
              <a:lnSpc>
                <a:spcPct val="5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、社会性质</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p>
          <a:p>
            <a:pPr>
              <a:lnSpc>
                <a:spcPct val="5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、阶段划分：</a:t>
            </a:r>
            <a:endParaRPr lang="zh-CN" altLang="en-US" sz="2800" b="1" u="sng">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2691765" y="1090930"/>
            <a:ext cx="2656840" cy="306705"/>
          </a:xfrm>
          <a:prstGeom prst="rect">
            <a:avLst/>
          </a:prstGeom>
          <a:noFill/>
        </p:spPr>
        <p:txBody>
          <a:bodyPr wrap="none" rtlCol="0" anchor="t">
            <a:spAutoFit/>
          </a:bodyPr>
          <a:lstStyle/>
          <a:p>
            <a:pPr>
              <a:lnSpc>
                <a:spcPct val="50000"/>
              </a:lnSpc>
              <a:spcBef>
                <a:spcPct val="50000"/>
              </a:spcBef>
            </a:pPr>
            <a:r>
              <a:rPr lang="en-US" altLang="zh-CN" sz="2800">
                <a:latin typeface="华文中宋" panose="02010600040101010101" charset="-122"/>
                <a:ea typeface="华文中宋" panose="02010600040101010101" charset="-122"/>
                <a:cs typeface="华文中宋" panose="02010600040101010101" charset="-122"/>
                <a:sym typeface="+mn-ea"/>
              </a:rPr>
              <a:t>1840—1949</a:t>
            </a:r>
            <a:r>
              <a:rPr lang="zh-CN" altLang="en-US" sz="2800">
                <a:latin typeface="华文中宋" panose="02010600040101010101" charset="-122"/>
                <a:ea typeface="华文中宋" panose="02010600040101010101" charset="-122"/>
                <a:cs typeface="华文中宋" panose="02010600040101010101" charset="-122"/>
                <a:sym typeface="+mn-ea"/>
              </a:rPr>
              <a:t>年</a:t>
            </a:r>
          </a:p>
        </p:txBody>
      </p:sp>
      <p:sp>
        <p:nvSpPr>
          <p:cNvPr id="29" name="文本框 28"/>
          <p:cNvSpPr txBox="1"/>
          <p:nvPr/>
        </p:nvSpPr>
        <p:spPr>
          <a:xfrm>
            <a:off x="2691765" y="1541145"/>
            <a:ext cx="3383280" cy="306705"/>
          </a:xfrm>
          <a:prstGeom prst="rect">
            <a:avLst/>
          </a:prstGeom>
          <a:noFill/>
        </p:spPr>
        <p:txBody>
          <a:bodyPr wrap="none" rtlCol="0" anchor="t">
            <a:spAutoFit/>
          </a:bodyPr>
          <a:lstStyle/>
          <a:p>
            <a:pPr>
              <a:lnSpc>
                <a:spcPct val="50000"/>
              </a:lnSpc>
              <a:spcBef>
                <a:spcPct val="50000"/>
              </a:spcBef>
            </a:pPr>
            <a:r>
              <a:rPr lang="zh-CN" altLang="en-US" sz="2800">
                <a:latin typeface="华文中宋" panose="02010600040101010101" charset="-122"/>
                <a:ea typeface="华文中宋" panose="02010600040101010101" charset="-122"/>
                <a:sym typeface="+mn-ea"/>
              </a:rPr>
              <a:t>半殖民地半封建社会</a:t>
            </a:r>
          </a:p>
        </p:txBody>
      </p:sp>
      <p:sp>
        <p:nvSpPr>
          <p:cNvPr id="2" name="文本框 1"/>
          <p:cNvSpPr txBox="1"/>
          <p:nvPr/>
        </p:nvSpPr>
        <p:spPr>
          <a:xfrm>
            <a:off x="3098165" y="2269490"/>
            <a:ext cx="9093835" cy="1038860"/>
          </a:xfrm>
          <a:prstGeom prst="rect">
            <a:avLst/>
          </a:prstGeom>
          <a:noFill/>
        </p:spPr>
        <p:txBody>
          <a:bodyPr wrap="square" rtlCol="0" anchor="t">
            <a:spAutoFit/>
          </a:bodyPr>
          <a:lstStyle/>
          <a:p>
            <a:pPr>
              <a:lnSpc>
                <a:spcPct val="110000"/>
              </a:lnSpc>
              <a:spcBef>
                <a:spcPct val="50000"/>
              </a:spcBef>
            </a:pPr>
            <a:r>
              <a:rPr lang="en-US" altLang="zh-CN" sz="2800">
                <a:latin typeface="华文中宋" panose="02010600040101010101" charset="-122"/>
                <a:ea typeface="华文中宋" panose="02010600040101010101" charset="-122"/>
                <a:cs typeface="华文中宋" panose="02010600040101010101" charset="-122"/>
                <a:sym typeface="+mn-ea"/>
              </a:rPr>
              <a:t>1840-1919 </a:t>
            </a:r>
            <a:r>
              <a:rPr lang="zh-CN" altLang="en-US" sz="2800">
                <a:latin typeface="华文中宋" panose="02010600040101010101" charset="-122"/>
                <a:ea typeface="华文中宋" panose="02010600040101010101" charset="-122"/>
                <a:cs typeface="华文中宋" panose="02010600040101010101" charset="-122"/>
                <a:sym typeface="+mn-ea"/>
              </a:rPr>
              <a:t>旧民主主义革命时期：（资产阶级领导）</a:t>
            </a:r>
            <a:r>
              <a:rPr lang="en-US" altLang="zh-CN" sz="2800">
                <a:latin typeface="华文中宋" panose="02010600040101010101" charset="-122"/>
                <a:ea typeface="华文中宋" panose="02010600040101010101" charset="-122"/>
                <a:cs typeface="华文中宋" panose="02010600040101010101" charset="-122"/>
                <a:sym typeface="+mn-ea"/>
              </a:rPr>
              <a:t>1919-1949 </a:t>
            </a:r>
            <a:r>
              <a:rPr lang="zh-CN" altLang="en-US" sz="2800">
                <a:latin typeface="华文中宋" panose="02010600040101010101" charset="-122"/>
                <a:ea typeface="华文中宋" panose="02010600040101010101" charset="-122"/>
                <a:cs typeface="华文中宋" panose="02010600040101010101" charset="-122"/>
                <a:sym typeface="+mn-ea"/>
              </a:rPr>
              <a:t>新民主主义革命时期：（无产阶级领导）</a:t>
            </a:r>
          </a:p>
        </p:txBody>
      </p:sp>
      <p:sp>
        <p:nvSpPr>
          <p:cNvPr id="3" name="文本框 2"/>
          <p:cNvSpPr txBox="1"/>
          <p:nvPr/>
        </p:nvSpPr>
        <p:spPr>
          <a:xfrm>
            <a:off x="345440" y="2274570"/>
            <a:ext cx="3170555" cy="521970"/>
          </a:xfrm>
          <a:prstGeom prst="rect">
            <a:avLst/>
          </a:prstGeom>
          <a:noFill/>
        </p:spPr>
        <p:txBody>
          <a:bodyPr wrap="square" rtlCol="0">
            <a:spAutoFit/>
          </a:bodyPr>
          <a:lstStyle/>
          <a:p>
            <a:r>
              <a:rPr lang="zh-CN" altLang="en-US" sz="2800">
                <a:solidFill>
                  <a:srgbClr val="C00000"/>
                </a:solidFill>
                <a:latin typeface="华文中宋" panose="02010600040101010101" charset="-122"/>
                <a:ea typeface="华文中宋" panose="02010600040101010101" charset="-122"/>
              </a:rPr>
              <a:t>第一种分期方法：</a:t>
            </a:r>
          </a:p>
        </p:txBody>
      </p:sp>
      <p:sp>
        <p:nvSpPr>
          <p:cNvPr id="4" name="文本框 3"/>
          <p:cNvSpPr txBox="1"/>
          <p:nvPr/>
        </p:nvSpPr>
        <p:spPr>
          <a:xfrm>
            <a:off x="394335" y="5542915"/>
            <a:ext cx="3170555" cy="521970"/>
          </a:xfrm>
          <a:prstGeom prst="rect">
            <a:avLst/>
          </a:prstGeom>
          <a:noFill/>
        </p:spPr>
        <p:txBody>
          <a:bodyPr wrap="square" rtlCol="0">
            <a:spAutoFit/>
          </a:bodyPr>
          <a:lstStyle/>
          <a:p>
            <a:r>
              <a:rPr lang="zh-CN" altLang="en-US" sz="2800">
                <a:solidFill>
                  <a:srgbClr val="C00000"/>
                </a:solidFill>
                <a:latin typeface="华文中宋" panose="02010600040101010101" charset="-122"/>
                <a:ea typeface="华文中宋" panose="02010600040101010101" charset="-122"/>
              </a:rPr>
              <a:t>第二种分期方法：</a:t>
            </a:r>
          </a:p>
        </p:txBody>
      </p:sp>
      <p:sp>
        <p:nvSpPr>
          <p:cNvPr id="30" name="文本框 29"/>
          <p:cNvSpPr txBox="1"/>
          <p:nvPr/>
        </p:nvSpPr>
        <p:spPr>
          <a:xfrm>
            <a:off x="394335" y="6054725"/>
            <a:ext cx="4616450" cy="521970"/>
          </a:xfrm>
          <a:prstGeom prst="rect">
            <a:avLst/>
          </a:prstGeom>
          <a:noFill/>
        </p:spPr>
        <p:txBody>
          <a:bodyPr wrap="square" rtlCol="0" anchor="t">
            <a:spAutoFit/>
          </a:bodyPr>
          <a:lstStyle/>
          <a:p>
            <a:pPr indent="0" fontAlgn="auto">
              <a:lnSpc>
                <a:spcPct val="100000"/>
              </a:lnSpc>
              <a:spcBef>
                <a:spcPts val="0"/>
              </a:spcBef>
            </a:pPr>
            <a:r>
              <a:rPr lang="zh-CN" altLang="en-US" sz="2800">
                <a:latin typeface="华文中宋" panose="02010600040101010101" charset="-122"/>
                <a:ea typeface="华文中宋" panose="02010600040101010101" charset="-122"/>
                <a:cs typeface="华文中宋" panose="02010600040101010101" charset="-122"/>
                <a:sym typeface="+mn-ea"/>
              </a:rPr>
              <a:t>晚清时期：</a:t>
            </a:r>
            <a:r>
              <a:rPr lang="en-US" altLang="zh-CN" sz="2800">
                <a:latin typeface="华文中宋" panose="02010600040101010101" charset="-122"/>
                <a:ea typeface="华文中宋" panose="02010600040101010101" charset="-122"/>
                <a:cs typeface="华文中宋" panose="02010600040101010101" charset="-122"/>
                <a:sym typeface="+mn-ea"/>
              </a:rPr>
              <a:t>1840—1912</a:t>
            </a:r>
            <a:r>
              <a:rPr lang="zh-CN" altLang="en-US" sz="2800">
                <a:latin typeface="华文中宋" panose="02010600040101010101" charset="-122"/>
                <a:ea typeface="华文中宋" panose="02010600040101010101" charset="-122"/>
                <a:cs typeface="华文中宋" panose="02010600040101010101" charset="-122"/>
                <a:sym typeface="+mn-ea"/>
              </a:rPr>
              <a:t>年</a:t>
            </a:r>
          </a:p>
        </p:txBody>
      </p:sp>
      <p:sp>
        <p:nvSpPr>
          <p:cNvPr id="31" name="文本框 30"/>
          <p:cNvSpPr txBox="1"/>
          <p:nvPr/>
        </p:nvSpPr>
        <p:spPr>
          <a:xfrm>
            <a:off x="4961890" y="6042025"/>
            <a:ext cx="4516755" cy="521970"/>
          </a:xfrm>
          <a:prstGeom prst="rect">
            <a:avLst/>
          </a:prstGeom>
          <a:noFill/>
        </p:spPr>
        <p:txBody>
          <a:bodyPr wrap="square" rtlCol="0" anchor="t">
            <a:spAutoFit/>
          </a:bodyPr>
          <a:lstStyle/>
          <a:p>
            <a:pPr indent="0" fontAlgn="auto">
              <a:lnSpc>
                <a:spcPct val="100000"/>
              </a:lnSpc>
              <a:spcBef>
                <a:spcPts val="0"/>
              </a:spcBef>
            </a:pPr>
            <a:r>
              <a:rPr lang="zh-CN" altLang="en-US" sz="2800">
                <a:latin typeface="华文中宋" panose="02010600040101010101" charset="-122"/>
                <a:ea typeface="华文中宋" panose="02010600040101010101" charset="-122"/>
                <a:cs typeface="华文中宋" panose="02010600040101010101" charset="-122"/>
                <a:sym typeface="+mn-ea"/>
              </a:rPr>
              <a:t>民国时期：</a:t>
            </a:r>
            <a:r>
              <a:rPr lang="en-US" altLang="zh-CN" sz="2800">
                <a:latin typeface="华文中宋" panose="02010600040101010101" charset="-122"/>
                <a:ea typeface="华文中宋" panose="02010600040101010101" charset="-122"/>
                <a:cs typeface="华文中宋" panose="02010600040101010101" charset="-122"/>
                <a:sym typeface="+mn-ea"/>
              </a:rPr>
              <a:t>1912—1949</a:t>
            </a:r>
            <a:r>
              <a:rPr lang="zh-CN" altLang="en-US" sz="2800">
                <a:latin typeface="华文中宋" panose="02010600040101010101" charset="-122"/>
                <a:ea typeface="华文中宋" panose="02010600040101010101" charset="-122"/>
                <a:cs typeface="华文中宋" panose="02010600040101010101" charset="-122"/>
                <a:sym typeface="+mn-ea"/>
              </a:rPr>
              <a:t>年</a:t>
            </a:r>
          </a:p>
        </p:txBody>
      </p:sp>
      <p:grpSp>
        <p:nvGrpSpPr>
          <p:cNvPr id="32" name="Group 2"/>
          <p:cNvGrpSpPr/>
          <p:nvPr/>
        </p:nvGrpSpPr>
        <p:grpSpPr>
          <a:xfrm>
            <a:off x="1085215" y="3373755"/>
            <a:ext cx="9861550" cy="1888255"/>
            <a:chOff x="-142" y="250"/>
            <a:chExt cx="6212" cy="1367"/>
          </a:xfrm>
        </p:grpSpPr>
        <p:grpSp>
          <p:nvGrpSpPr>
            <p:cNvPr id="33" name="Group 3"/>
            <p:cNvGrpSpPr/>
            <p:nvPr/>
          </p:nvGrpSpPr>
          <p:grpSpPr>
            <a:xfrm>
              <a:off x="1156" y="845"/>
              <a:ext cx="3448" cy="311"/>
              <a:chOff x="1156" y="845"/>
              <a:chExt cx="3448" cy="311"/>
            </a:xfrm>
          </p:grpSpPr>
          <p:sp>
            <p:nvSpPr>
              <p:cNvPr id="34" name="Text Box 4"/>
              <p:cNvSpPr txBox="1"/>
              <p:nvPr/>
            </p:nvSpPr>
            <p:spPr>
              <a:xfrm>
                <a:off x="1156" y="867"/>
                <a:ext cx="1144" cy="289"/>
              </a:xfrm>
              <a:prstGeom prst="rect">
                <a:avLst/>
              </a:prstGeom>
              <a:noFill/>
              <a:ln w="9525">
                <a:noFill/>
              </a:ln>
            </p:spPr>
            <p:txBody>
              <a:bodyPr>
                <a:spAutoFit/>
              </a:bodyPr>
              <a:lstStyle/>
              <a:p>
                <a:pPr>
                  <a:spcBef>
                    <a:spcPct val="50000"/>
                  </a:spcBef>
                </a:pPr>
                <a:r>
                  <a:rPr lang="zh-CN" altLang="en-US" sz="2000">
                    <a:solidFill>
                      <a:schemeClr val="tx1"/>
                    </a:solidFill>
                    <a:latin typeface="华文中宋" panose="02010600040101010101" charset="-122"/>
                    <a:ea typeface="华文中宋" panose="02010600040101010101" charset="-122"/>
                    <a:cs typeface="华文中宋" panose="02010600040101010101" charset="-122"/>
                  </a:rPr>
                  <a:t>（约</a:t>
                </a:r>
                <a:r>
                  <a:rPr lang="en-US" altLang="zh-CN" sz="2000">
                    <a:solidFill>
                      <a:schemeClr val="tx1"/>
                    </a:solidFill>
                    <a:latin typeface="华文中宋" panose="02010600040101010101" charset="-122"/>
                    <a:ea typeface="华文中宋" panose="02010600040101010101" charset="-122"/>
                    <a:cs typeface="华文中宋" panose="02010600040101010101" charset="-122"/>
                  </a:rPr>
                  <a:t>80</a:t>
                </a:r>
                <a:r>
                  <a:rPr lang="zh-CN" altLang="en-US" sz="2000">
                    <a:solidFill>
                      <a:schemeClr val="tx1"/>
                    </a:solidFill>
                    <a:latin typeface="华文中宋" panose="02010600040101010101" charset="-122"/>
                    <a:ea typeface="华文中宋" panose="02010600040101010101" charset="-122"/>
                    <a:cs typeface="华文中宋" panose="02010600040101010101" charset="-122"/>
                  </a:rPr>
                  <a:t>年）</a:t>
                </a:r>
              </a:p>
            </p:txBody>
          </p:sp>
          <p:sp>
            <p:nvSpPr>
              <p:cNvPr id="35" name="Text Box 5"/>
              <p:cNvSpPr txBox="1"/>
              <p:nvPr/>
            </p:nvSpPr>
            <p:spPr>
              <a:xfrm>
                <a:off x="3470" y="845"/>
                <a:ext cx="1134" cy="289"/>
              </a:xfrm>
              <a:prstGeom prst="rect">
                <a:avLst/>
              </a:prstGeom>
              <a:noFill/>
              <a:ln w="9525">
                <a:noFill/>
              </a:ln>
            </p:spPr>
            <p:txBody>
              <a:bodyPr>
                <a:spAutoFit/>
              </a:bodyPr>
              <a:lstStyle/>
              <a:p>
                <a:pPr>
                  <a:spcBef>
                    <a:spcPct val="50000"/>
                  </a:spcBef>
                </a:pPr>
                <a:r>
                  <a:rPr lang="zh-CN" altLang="en-US" sz="2000">
                    <a:solidFill>
                      <a:schemeClr val="tx1"/>
                    </a:solidFill>
                    <a:latin typeface="华文中宋" panose="02010600040101010101" charset="-122"/>
                    <a:ea typeface="华文中宋" panose="02010600040101010101" charset="-122"/>
                    <a:cs typeface="华文中宋" panose="02010600040101010101" charset="-122"/>
                  </a:rPr>
                  <a:t>（约</a:t>
                </a:r>
                <a:r>
                  <a:rPr lang="en-US" altLang="zh-CN" sz="2000">
                    <a:solidFill>
                      <a:schemeClr val="tx1"/>
                    </a:solidFill>
                    <a:latin typeface="华文中宋" panose="02010600040101010101" charset="-122"/>
                    <a:ea typeface="华文中宋" panose="02010600040101010101" charset="-122"/>
                    <a:cs typeface="华文中宋" panose="02010600040101010101" charset="-122"/>
                  </a:rPr>
                  <a:t>30</a:t>
                </a:r>
                <a:r>
                  <a:rPr lang="zh-CN" altLang="en-US" sz="2000">
                    <a:solidFill>
                      <a:schemeClr val="tx1"/>
                    </a:solidFill>
                    <a:latin typeface="华文中宋" panose="02010600040101010101" charset="-122"/>
                    <a:ea typeface="华文中宋" panose="02010600040101010101" charset="-122"/>
                    <a:cs typeface="华文中宋" panose="02010600040101010101" charset="-122"/>
                  </a:rPr>
                  <a:t>年）</a:t>
                </a:r>
              </a:p>
            </p:txBody>
          </p:sp>
        </p:grpSp>
        <p:grpSp>
          <p:nvGrpSpPr>
            <p:cNvPr id="36" name="Group 6"/>
            <p:cNvGrpSpPr/>
            <p:nvPr/>
          </p:nvGrpSpPr>
          <p:grpSpPr>
            <a:xfrm>
              <a:off x="475" y="572"/>
              <a:ext cx="4763" cy="288"/>
              <a:chOff x="521" y="1842"/>
              <a:chExt cx="4763" cy="288"/>
            </a:xfrm>
          </p:grpSpPr>
          <p:sp>
            <p:nvSpPr>
              <p:cNvPr id="37" name="Line 7"/>
              <p:cNvSpPr/>
              <p:nvPr/>
            </p:nvSpPr>
            <p:spPr>
              <a:xfrm>
                <a:off x="521" y="2104"/>
                <a:ext cx="4763" cy="11"/>
              </a:xfrm>
              <a:prstGeom prst="line">
                <a:avLst/>
              </a:prstGeom>
              <a:ln w="85725" cap="flat" cmpd="sng">
                <a:solidFill>
                  <a:srgbClr val="C00000"/>
                </a:solidFill>
                <a:prstDash val="solid"/>
                <a:headEnd type="none" w="med" len="med"/>
                <a:tailEnd type="none" w="med" len="med"/>
              </a:ln>
            </p:spPr>
            <p:txBody>
              <a:bodyPr/>
              <a:lstStyle/>
              <a:p>
                <a:endParaRPr/>
              </a:p>
            </p:txBody>
          </p:sp>
          <p:sp>
            <p:nvSpPr>
              <p:cNvPr id="38" name="Line 8"/>
              <p:cNvSpPr/>
              <p:nvPr/>
            </p:nvSpPr>
            <p:spPr>
              <a:xfrm flipH="1">
                <a:off x="521" y="1868"/>
                <a:ext cx="0" cy="262"/>
              </a:xfrm>
              <a:prstGeom prst="line">
                <a:avLst/>
              </a:prstGeom>
              <a:ln w="85725" cap="flat" cmpd="sng">
                <a:solidFill>
                  <a:srgbClr val="C00000"/>
                </a:solidFill>
                <a:prstDash val="solid"/>
                <a:headEnd type="none" w="med" len="med"/>
                <a:tailEnd type="none" w="med" len="med"/>
              </a:ln>
            </p:spPr>
            <p:txBody>
              <a:bodyPr/>
              <a:lstStyle/>
              <a:p>
                <a:endParaRPr/>
              </a:p>
            </p:txBody>
          </p:sp>
          <p:sp>
            <p:nvSpPr>
              <p:cNvPr id="39" name="Line 9"/>
              <p:cNvSpPr/>
              <p:nvPr/>
            </p:nvSpPr>
            <p:spPr>
              <a:xfrm flipH="1">
                <a:off x="5284" y="1868"/>
                <a:ext cx="0" cy="262"/>
              </a:xfrm>
              <a:prstGeom prst="line">
                <a:avLst/>
              </a:prstGeom>
              <a:ln w="85725" cap="flat" cmpd="sng">
                <a:solidFill>
                  <a:srgbClr val="C00000"/>
                </a:solidFill>
                <a:prstDash val="solid"/>
                <a:headEnd type="none" w="med" len="med"/>
                <a:tailEnd type="none" w="med" len="med"/>
              </a:ln>
            </p:spPr>
            <p:txBody>
              <a:bodyPr/>
              <a:lstStyle/>
              <a:p>
                <a:endParaRPr/>
              </a:p>
            </p:txBody>
          </p:sp>
          <p:sp>
            <p:nvSpPr>
              <p:cNvPr id="40" name="Line 10"/>
              <p:cNvSpPr/>
              <p:nvPr/>
            </p:nvSpPr>
            <p:spPr>
              <a:xfrm flipH="1">
                <a:off x="2880" y="1842"/>
                <a:ext cx="0" cy="262"/>
              </a:xfrm>
              <a:prstGeom prst="line">
                <a:avLst/>
              </a:prstGeom>
              <a:ln w="85725" cap="flat" cmpd="sng">
                <a:solidFill>
                  <a:srgbClr val="C00000"/>
                </a:solidFill>
                <a:prstDash val="solid"/>
                <a:headEnd type="none" w="med" len="med"/>
                <a:tailEnd type="none" w="med" len="med"/>
              </a:ln>
            </p:spPr>
            <p:txBody>
              <a:bodyPr/>
              <a:lstStyle/>
              <a:p>
                <a:endParaRPr/>
              </a:p>
            </p:txBody>
          </p:sp>
        </p:grpSp>
        <p:grpSp>
          <p:nvGrpSpPr>
            <p:cNvPr id="41" name="Group 11"/>
            <p:cNvGrpSpPr/>
            <p:nvPr/>
          </p:nvGrpSpPr>
          <p:grpSpPr>
            <a:xfrm>
              <a:off x="-142" y="250"/>
              <a:ext cx="1207" cy="927"/>
              <a:chOff x="-96" y="1142"/>
              <a:chExt cx="1207" cy="927"/>
            </a:xfrm>
          </p:grpSpPr>
          <p:sp>
            <p:nvSpPr>
              <p:cNvPr id="42" name="Text Box 12"/>
              <p:cNvSpPr txBox="1"/>
              <p:nvPr/>
            </p:nvSpPr>
            <p:spPr>
              <a:xfrm>
                <a:off x="113" y="1736"/>
                <a:ext cx="998" cy="333"/>
              </a:xfrm>
              <a:prstGeom prst="rect">
                <a:avLst/>
              </a:prstGeom>
              <a:noFill/>
              <a:ln w="9525">
                <a:noFill/>
              </a:ln>
            </p:spPr>
            <p:txBody>
              <a:bodyPr>
                <a:spAutoFit/>
              </a:bodyPr>
              <a:lstStyle/>
              <a:p>
                <a:pPr>
                  <a:spcBef>
                    <a:spcPct val="50000"/>
                  </a:spcBef>
                </a:pPr>
                <a:r>
                  <a:rPr lang="zh-CN" altLang="en-US" sz="2400">
                    <a:solidFill>
                      <a:schemeClr val="tx1"/>
                    </a:solidFill>
                    <a:latin typeface="华文中宋" panose="02010600040101010101" charset="-122"/>
                    <a:ea typeface="华文中宋" panose="02010600040101010101" charset="-122"/>
                  </a:rPr>
                  <a:t>１８４０</a:t>
                </a:r>
              </a:p>
            </p:txBody>
          </p:sp>
          <p:sp>
            <p:nvSpPr>
              <p:cNvPr id="43" name="Text Box 13"/>
              <p:cNvSpPr txBox="1"/>
              <p:nvPr/>
            </p:nvSpPr>
            <p:spPr>
              <a:xfrm>
                <a:off x="-96" y="1142"/>
                <a:ext cx="1134" cy="378"/>
              </a:xfrm>
              <a:prstGeom prst="rect">
                <a:avLst/>
              </a:prstGeom>
              <a:noFill/>
              <a:ln w="9525">
                <a:noFill/>
              </a:ln>
            </p:spPr>
            <p:txBody>
              <a:bodyPr>
                <a:spAutoFit/>
              </a:bodyPr>
              <a:lstStyle/>
              <a:p>
                <a:pPr>
                  <a:spcBef>
                    <a:spcPct val="50000"/>
                  </a:spcBef>
                </a:pPr>
                <a:r>
                  <a:rPr lang="zh-CN" altLang="en-US" sz="2800">
                    <a:solidFill>
                      <a:schemeClr val="tx1"/>
                    </a:solidFill>
                    <a:latin typeface="华文中宋" panose="02010600040101010101" charset="-122"/>
                    <a:ea typeface="华文中宋" panose="02010600040101010101" charset="-122"/>
                  </a:rPr>
                  <a:t>鸦片战争</a:t>
                </a:r>
              </a:p>
            </p:txBody>
          </p:sp>
        </p:grpSp>
        <p:grpSp>
          <p:nvGrpSpPr>
            <p:cNvPr id="44" name="Group 14"/>
            <p:cNvGrpSpPr/>
            <p:nvPr/>
          </p:nvGrpSpPr>
          <p:grpSpPr>
            <a:xfrm>
              <a:off x="2341" y="250"/>
              <a:ext cx="1088" cy="972"/>
              <a:chOff x="2387" y="1142"/>
              <a:chExt cx="1088" cy="972"/>
            </a:xfrm>
          </p:grpSpPr>
          <p:sp>
            <p:nvSpPr>
              <p:cNvPr id="45" name="Text Box 15"/>
              <p:cNvSpPr txBox="1"/>
              <p:nvPr/>
            </p:nvSpPr>
            <p:spPr>
              <a:xfrm>
                <a:off x="2426" y="1781"/>
                <a:ext cx="1044" cy="333"/>
              </a:xfrm>
              <a:prstGeom prst="rect">
                <a:avLst/>
              </a:prstGeom>
              <a:noFill/>
              <a:ln w="9525">
                <a:noFill/>
              </a:ln>
            </p:spPr>
            <p:txBody>
              <a:bodyPr>
                <a:spAutoFit/>
              </a:bodyPr>
              <a:lstStyle/>
              <a:p>
                <a:pPr>
                  <a:spcBef>
                    <a:spcPct val="50000"/>
                  </a:spcBef>
                </a:pPr>
                <a:r>
                  <a:rPr lang="zh-CN" altLang="en-US" sz="2400">
                    <a:solidFill>
                      <a:schemeClr val="tx1"/>
                    </a:solidFill>
                    <a:latin typeface="华文中宋" panose="02010600040101010101" charset="-122"/>
                    <a:ea typeface="华文中宋" panose="02010600040101010101" charset="-122"/>
                  </a:rPr>
                  <a:t>１９１９</a:t>
                </a:r>
              </a:p>
            </p:txBody>
          </p:sp>
          <p:sp>
            <p:nvSpPr>
              <p:cNvPr id="46" name="Text Box 16"/>
              <p:cNvSpPr txBox="1"/>
              <p:nvPr/>
            </p:nvSpPr>
            <p:spPr>
              <a:xfrm>
                <a:off x="2387" y="1142"/>
                <a:ext cx="1088" cy="378"/>
              </a:xfrm>
              <a:prstGeom prst="rect">
                <a:avLst/>
              </a:prstGeom>
              <a:noFill/>
              <a:ln w="9525">
                <a:noFill/>
              </a:ln>
            </p:spPr>
            <p:txBody>
              <a:bodyPr>
                <a:spAutoFit/>
              </a:bodyPr>
              <a:lstStyle/>
              <a:p>
                <a:pPr>
                  <a:spcBef>
                    <a:spcPct val="50000"/>
                  </a:spcBef>
                </a:pPr>
                <a:r>
                  <a:rPr lang="zh-CN" altLang="en-US" sz="2800">
                    <a:solidFill>
                      <a:schemeClr val="tx1"/>
                    </a:solidFill>
                    <a:latin typeface="华文中宋" panose="02010600040101010101" charset="-122"/>
                    <a:ea typeface="华文中宋" panose="02010600040101010101" charset="-122"/>
                  </a:rPr>
                  <a:t>五四运动</a:t>
                </a:r>
              </a:p>
            </p:txBody>
          </p:sp>
        </p:grpSp>
        <p:grpSp>
          <p:nvGrpSpPr>
            <p:cNvPr id="47" name="Group 17"/>
            <p:cNvGrpSpPr/>
            <p:nvPr/>
          </p:nvGrpSpPr>
          <p:grpSpPr>
            <a:xfrm>
              <a:off x="4778" y="315"/>
              <a:ext cx="1292" cy="907"/>
              <a:chOff x="4824" y="1207"/>
              <a:chExt cx="1292" cy="907"/>
            </a:xfrm>
          </p:grpSpPr>
          <p:sp>
            <p:nvSpPr>
              <p:cNvPr id="48" name="Text Box 18"/>
              <p:cNvSpPr txBox="1"/>
              <p:nvPr/>
            </p:nvSpPr>
            <p:spPr>
              <a:xfrm>
                <a:off x="4830" y="1781"/>
                <a:ext cx="952" cy="333"/>
              </a:xfrm>
              <a:prstGeom prst="rect">
                <a:avLst/>
              </a:prstGeom>
              <a:noFill/>
              <a:ln w="9525">
                <a:noFill/>
              </a:ln>
            </p:spPr>
            <p:txBody>
              <a:bodyPr>
                <a:spAutoFit/>
              </a:bodyPr>
              <a:lstStyle/>
              <a:p>
                <a:pPr>
                  <a:spcBef>
                    <a:spcPct val="50000"/>
                  </a:spcBef>
                </a:pPr>
                <a:r>
                  <a:rPr lang="zh-CN" altLang="en-US" sz="2400">
                    <a:solidFill>
                      <a:schemeClr val="tx1"/>
                    </a:solidFill>
                    <a:latin typeface="华文中宋" panose="02010600040101010101" charset="-122"/>
                    <a:ea typeface="华文中宋" panose="02010600040101010101" charset="-122"/>
                  </a:rPr>
                  <a:t>１９４９</a:t>
                </a:r>
              </a:p>
            </p:txBody>
          </p:sp>
          <p:sp>
            <p:nvSpPr>
              <p:cNvPr id="49" name="Text Box 19"/>
              <p:cNvSpPr txBox="1"/>
              <p:nvPr/>
            </p:nvSpPr>
            <p:spPr>
              <a:xfrm>
                <a:off x="4824" y="1207"/>
                <a:ext cx="1292" cy="378"/>
              </a:xfrm>
              <a:prstGeom prst="rect">
                <a:avLst/>
              </a:prstGeom>
              <a:noFill/>
              <a:ln w="9525">
                <a:noFill/>
              </a:ln>
            </p:spPr>
            <p:txBody>
              <a:bodyPr>
                <a:spAutoFit/>
              </a:bodyPr>
              <a:lstStyle/>
              <a:p>
                <a:pPr>
                  <a:spcBef>
                    <a:spcPct val="50000"/>
                  </a:spcBef>
                </a:pPr>
                <a:r>
                  <a:rPr lang="zh-CN" altLang="en-US" sz="2800">
                    <a:solidFill>
                      <a:schemeClr val="tx1"/>
                    </a:solidFill>
                    <a:latin typeface="华文中宋" panose="02010600040101010101" charset="-122"/>
                    <a:ea typeface="华文中宋" panose="02010600040101010101" charset="-122"/>
                  </a:rPr>
                  <a:t>新中国成立</a:t>
                </a:r>
              </a:p>
            </p:txBody>
          </p:sp>
        </p:grpSp>
        <p:sp>
          <p:nvSpPr>
            <p:cNvPr id="50" name="Text Box 20"/>
            <p:cNvSpPr txBox="1"/>
            <p:nvPr/>
          </p:nvSpPr>
          <p:spPr>
            <a:xfrm>
              <a:off x="689" y="1239"/>
              <a:ext cx="1784" cy="378"/>
            </a:xfrm>
            <a:prstGeom prst="rect">
              <a:avLst/>
            </a:prstGeom>
            <a:solidFill>
              <a:srgbClr val="DFE3E0"/>
            </a:solidFill>
            <a:ln w="9525">
              <a:noFill/>
            </a:ln>
          </p:spPr>
          <p:txBody>
            <a:bodyPr wrap="square">
              <a:spAutoFit/>
            </a:bodyPr>
            <a:lstStyle/>
            <a:p>
              <a:pPr>
                <a:spcBef>
                  <a:spcPct val="50000"/>
                </a:spcBef>
              </a:pPr>
              <a:r>
                <a:rPr lang="zh-CN" altLang="en-US" sz="2800">
                  <a:solidFill>
                    <a:schemeClr val="tx1"/>
                  </a:solidFill>
                  <a:latin typeface="华文中宋" panose="02010600040101010101" charset="-122"/>
                  <a:ea typeface="华文中宋" panose="02010600040101010101" charset="-122"/>
                </a:rPr>
                <a:t>旧民主主义革命</a:t>
              </a:r>
            </a:p>
          </p:txBody>
        </p:sp>
        <p:sp>
          <p:nvSpPr>
            <p:cNvPr id="51" name="Text Box 21"/>
            <p:cNvSpPr txBox="1"/>
            <p:nvPr/>
          </p:nvSpPr>
          <p:spPr>
            <a:xfrm>
              <a:off x="3254" y="1234"/>
              <a:ext cx="1764" cy="378"/>
            </a:xfrm>
            <a:prstGeom prst="rect">
              <a:avLst/>
            </a:prstGeom>
            <a:solidFill>
              <a:schemeClr val="accent6">
                <a:lumMod val="40000"/>
                <a:lumOff val="60000"/>
              </a:schemeClr>
            </a:solidFill>
            <a:ln w="9525">
              <a:noFill/>
            </a:ln>
          </p:spPr>
          <p:txBody>
            <a:bodyPr wrap="square">
              <a:spAutoFit/>
            </a:bodyPr>
            <a:lstStyle/>
            <a:p>
              <a:pPr>
                <a:spcBef>
                  <a:spcPct val="50000"/>
                </a:spcBef>
              </a:pPr>
              <a:r>
                <a:rPr lang="zh-CN" altLang="en-US" sz="2800">
                  <a:solidFill>
                    <a:schemeClr val="tx1"/>
                  </a:solidFill>
                  <a:latin typeface="华文中宋" panose="02010600040101010101" charset="-122"/>
                  <a:ea typeface="华文中宋" panose="02010600040101010101" charset="-122"/>
                </a:rPr>
                <a:t>新民主主义革命</a:t>
              </a:r>
            </a:p>
          </p:txBody>
        </p:sp>
      </p:grpSp>
      <p:sp>
        <p:nvSpPr>
          <p:cNvPr id="52" name="Rectangle 35"/>
          <p:cNvSpPr/>
          <p:nvPr/>
        </p:nvSpPr>
        <p:spPr>
          <a:xfrm>
            <a:off x="7023100" y="1798955"/>
            <a:ext cx="4919345" cy="521970"/>
          </a:xfrm>
          <a:prstGeom prst="rect">
            <a:avLst/>
          </a:prstGeom>
          <a:noFill/>
          <a:ln w="9525">
            <a:noFill/>
          </a:ln>
        </p:spPr>
        <p:txBody>
          <a:bodyPr wrap="square">
            <a:spAutoFit/>
          </a:bodyPr>
          <a:lstStyle/>
          <a:p>
            <a:r>
              <a:rPr lang="zh-CN" altLang="en-US" sz="2800" b="1">
                <a:solidFill>
                  <a:srgbClr val="C00000"/>
                </a:solidFill>
                <a:latin typeface="华文中宋" panose="02010600040101010101" charset="-122"/>
                <a:ea typeface="华文中宋" panose="02010600040101010101" charset="-122"/>
              </a:rPr>
              <a:t>（主要依据：领导阶级不同）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30" grpId="0"/>
      <p:bldP spid="30" grpId="1"/>
      <p:bldP spid="31" grpId="0"/>
      <p:bldP spid="31" grpId="1"/>
      <p:bldP spid="52" grpId="0"/>
      <p:bldP spid="5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（二）第二次鸦片战争（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1856—1860</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3" name="文本框 2"/>
          <p:cNvSpPr txBox="1"/>
          <p:nvPr/>
        </p:nvSpPr>
        <p:spPr>
          <a:xfrm>
            <a:off x="379095" y="1403985"/>
            <a:ext cx="2246630" cy="521970"/>
          </a:xfrm>
          <a:prstGeom prst="rect">
            <a:avLst/>
          </a:prstGeom>
          <a:noFill/>
        </p:spPr>
        <p:txBody>
          <a:bodyPr wrap="square" rtlCol="0">
            <a:spAutoFit/>
          </a:bodyPr>
          <a:lstStyle/>
          <a:p>
            <a:r>
              <a:rPr lang="en-US" altLang="zh-CN" sz="2800" b="1">
                <a:solidFill>
                  <a:schemeClr val="tx1"/>
                </a:solidFill>
                <a:latin typeface="华文中宋" panose="02010600040101010101" charset="-122"/>
                <a:ea typeface="华文中宋" panose="02010600040101010101" charset="-122"/>
                <a:cs typeface="华文中宋" panose="02010600040101010101" charset="-122"/>
              </a:rPr>
              <a:t>1</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、原因</a:t>
            </a:r>
          </a:p>
        </p:txBody>
      </p:sp>
      <p:sp>
        <p:nvSpPr>
          <p:cNvPr id="4" name="Text Box 13"/>
          <p:cNvSpPr/>
          <p:nvPr/>
        </p:nvSpPr>
        <p:spPr>
          <a:xfrm>
            <a:off x="187960" y="1925955"/>
            <a:ext cx="11515725" cy="559435"/>
          </a:xfrm>
          <a:prstGeom prst="rect">
            <a:avLst/>
          </a:prstGeom>
          <a:noFill/>
          <a:ln w="9525">
            <a:noFill/>
          </a:ln>
        </p:spPr>
        <p:txBody>
          <a:bodyPr anchor="t"/>
          <a:lstStyle/>
          <a:p>
            <a:pPr>
              <a:spcBef>
                <a:spcPct val="20000"/>
              </a:spcBef>
            </a:pPr>
            <a:r>
              <a:rPr lang="zh-CN" altLang="zh-CN" sz="2800" b="1">
                <a:solidFill>
                  <a:srgbClr val="C00000"/>
                </a:solidFill>
                <a:effectLst/>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en-US" altLang="zh-CN" sz="2800" b="1">
                <a:solidFill>
                  <a:srgbClr val="C00000"/>
                </a:solidFill>
                <a:effectLst/>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lang="zh-CN" altLang="zh-CN" sz="2800" b="1">
                <a:solidFill>
                  <a:srgbClr val="C00000"/>
                </a:solidFill>
                <a:effectLst/>
                <a:latin typeface="华文中宋" panose="02010600040101010101" charset="-122"/>
                <a:ea typeface="华文中宋" panose="02010600040101010101" charset="-122"/>
                <a:cs typeface="华文中宋" panose="02010600040101010101" charset="-122"/>
                <a:sym typeface="宋体" panose="02010600030101010101" pitchFamily="2" charset="-122"/>
              </a:rPr>
              <a:t>）根本原因:  </a:t>
            </a:r>
            <a:r>
              <a:rPr lang="zh-CN" altLang="zh-CN" sz="2800">
                <a:solidFill>
                  <a:schemeClr val="tx1"/>
                </a:solidFill>
                <a:effectLst/>
                <a:latin typeface="华文中宋" panose="02010600040101010101" charset="-122"/>
                <a:ea typeface="华文中宋" panose="02010600040101010101" charset="-122"/>
                <a:cs typeface="华文中宋" panose="02010600040101010101" charset="-122"/>
                <a:sym typeface="宋体" panose="02010600030101010101" pitchFamily="2" charset="-122"/>
              </a:rPr>
              <a:t>列强不满足既得利益,企图进一步打开中国市场；</a:t>
            </a:r>
          </a:p>
        </p:txBody>
      </p:sp>
      <p:sp>
        <p:nvSpPr>
          <p:cNvPr id="361482" name="文本框 361481"/>
          <p:cNvSpPr txBox="1"/>
          <p:nvPr/>
        </p:nvSpPr>
        <p:spPr>
          <a:xfrm>
            <a:off x="379730" y="2929890"/>
            <a:ext cx="9138920" cy="521970"/>
          </a:xfrm>
          <a:prstGeom prst="rect">
            <a:avLst/>
          </a:prstGeom>
          <a:noFill/>
          <a:ln w="9525">
            <a:noFill/>
          </a:ln>
        </p:spPr>
        <p:txBody>
          <a:bodyPr wrap="square">
            <a:spAutoFit/>
          </a:bodyPr>
          <a:lstStyle/>
          <a:p>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借口：</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rPr>
              <a:t>英国“亚罗号事件”、法国“马神甫事件</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a:t>
            </a:r>
          </a:p>
        </p:txBody>
      </p:sp>
      <p:sp>
        <p:nvSpPr>
          <p:cNvPr id="5" name="Text Box 13"/>
          <p:cNvSpPr/>
          <p:nvPr/>
        </p:nvSpPr>
        <p:spPr>
          <a:xfrm>
            <a:off x="187960" y="2421573"/>
            <a:ext cx="9004300" cy="574675"/>
          </a:xfrm>
          <a:prstGeom prst="rect">
            <a:avLst/>
          </a:prstGeom>
          <a:noFill/>
          <a:ln w="9525">
            <a:noFill/>
          </a:ln>
        </p:spPr>
        <p:txBody>
          <a:bodyPr anchor="t"/>
          <a:lstStyle/>
          <a:p>
            <a:pPr>
              <a:spcBef>
                <a:spcPct val="20000"/>
              </a:spcBef>
            </a:pPr>
            <a:r>
              <a:rPr lang="zh-CN" altLang="zh-CN" sz="2800" b="1">
                <a:solidFill>
                  <a:srgbClr val="C00000"/>
                </a:solidFill>
                <a:effectLst/>
                <a:latin typeface="华文中宋" panose="02010600040101010101" charset="-122"/>
                <a:ea typeface="华文中宋" panose="02010600040101010101" charset="-122"/>
                <a:cs typeface="华文中宋" panose="02010600040101010101" charset="-122"/>
              </a:rPr>
              <a:t>（</a:t>
            </a:r>
            <a:r>
              <a:rPr lang="en-US" altLang="zh-CN" sz="2800" b="1">
                <a:solidFill>
                  <a:srgbClr val="C00000"/>
                </a:solidFill>
                <a:effectLst/>
                <a:latin typeface="华文中宋" panose="02010600040101010101" charset="-122"/>
                <a:ea typeface="华文中宋" panose="02010600040101010101" charset="-122"/>
                <a:cs typeface="华文中宋" panose="02010600040101010101" charset="-122"/>
              </a:rPr>
              <a:t>2</a:t>
            </a:r>
            <a:r>
              <a:rPr lang="zh-CN" altLang="zh-CN" sz="2800" b="1">
                <a:solidFill>
                  <a:srgbClr val="C00000"/>
                </a:solidFill>
                <a:effectLst/>
                <a:latin typeface="华文中宋" panose="02010600040101010101" charset="-122"/>
                <a:ea typeface="华文中宋" panose="02010600040101010101" charset="-122"/>
                <a:cs typeface="华文中宋" panose="02010600040101010101" charset="-122"/>
              </a:rPr>
              <a:t>）直接原因：</a:t>
            </a:r>
            <a:r>
              <a:rPr lang="zh-CN" altLang="zh-CN" sz="2800">
                <a:solidFill>
                  <a:schemeClr val="tx1"/>
                </a:solidFill>
                <a:effectLst/>
                <a:latin typeface="华文中宋" panose="02010600040101010101" charset="-122"/>
                <a:ea typeface="华文中宋" panose="02010600040101010101" charset="-122"/>
                <a:cs typeface="华文中宋" panose="02010600040101010101" charset="-122"/>
                <a:sym typeface="宋体" panose="02010600030101010101" pitchFamily="2" charset="-122"/>
              </a:rPr>
              <a:t>列强“修约”要求遭到拒绝。</a:t>
            </a:r>
          </a:p>
        </p:txBody>
      </p:sp>
      <p:sp>
        <p:nvSpPr>
          <p:cNvPr id="6" name="文本框 5"/>
          <p:cNvSpPr txBox="1"/>
          <p:nvPr/>
        </p:nvSpPr>
        <p:spPr>
          <a:xfrm>
            <a:off x="379730" y="3451860"/>
            <a:ext cx="11430635" cy="1252855"/>
          </a:xfrm>
          <a:prstGeom prst="rect">
            <a:avLst/>
          </a:prstGeom>
          <a:noFill/>
          <a:ln w="12700" cmpd="sng">
            <a:solidFill>
              <a:srgbClr val="595959"/>
            </a:solidFill>
            <a:prstDash val="solid"/>
          </a:ln>
        </p:spPr>
        <p:txBody>
          <a:bodyPr wrap="square" rtlCol="0" anchor="t">
            <a:spAutoFit/>
          </a:bodyPr>
          <a:lstStyle/>
          <a:p>
            <a:pPr>
              <a:lnSpc>
                <a:spcPct val="90000"/>
              </a:lnSpc>
            </a:pPr>
            <a:r>
              <a:rPr lang="zh-CN" altLang="en-US" sz="2800" b="1">
                <a:latin typeface="楷体" panose="02010609060101010101" charset="-122"/>
                <a:ea typeface="楷体" panose="02010609060101010101" charset="-122"/>
                <a:cs typeface="楷体" panose="02010609060101010101" charset="-122"/>
              </a:rPr>
              <a:t>亚罗号事件：</a:t>
            </a:r>
            <a:r>
              <a:rPr lang="zh-CN" altLang="en-US" sz="2800">
                <a:latin typeface="楷体" panose="02010609060101010101" charset="-122"/>
                <a:ea typeface="楷体" panose="02010609060101010101" charset="-122"/>
                <a:cs typeface="楷体" panose="02010609060101010101" charset="-122"/>
              </a:rPr>
              <a:t>起源于1856年清朝广州水师在商船亚罗号上进行了搜查和逮捕涉嫌海盗及嫌疑犯的行动。随后，英国采取强硬抗议和武力威胁的态度，导致了一系列冲突。</a:t>
            </a:r>
          </a:p>
        </p:txBody>
      </p:sp>
      <p:sp>
        <p:nvSpPr>
          <p:cNvPr id="8" name="文本框 7"/>
          <p:cNvSpPr txBox="1"/>
          <p:nvPr/>
        </p:nvSpPr>
        <p:spPr>
          <a:xfrm>
            <a:off x="379730" y="4802505"/>
            <a:ext cx="11430635" cy="1645920"/>
          </a:xfrm>
          <a:prstGeom prst="rect">
            <a:avLst/>
          </a:prstGeom>
          <a:noFill/>
          <a:ln w="12700" cmpd="sng">
            <a:solidFill>
              <a:srgbClr val="595959"/>
            </a:solidFill>
            <a:prstDash val="solid"/>
          </a:ln>
        </p:spPr>
        <p:txBody>
          <a:bodyPr wrap="square" rtlCol="0" anchor="t">
            <a:noAutofit/>
          </a:bodyPr>
          <a:lstStyle/>
          <a:p>
            <a:pPr>
              <a:lnSpc>
                <a:spcPct val="90000"/>
              </a:lnSpc>
            </a:pPr>
            <a:r>
              <a:rPr lang="zh-CN" altLang="en-US" sz="2800" b="1">
                <a:latin typeface="楷体" panose="02010609060101010101" charset="-122"/>
                <a:ea typeface="楷体" panose="02010609060101010101" charset="-122"/>
                <a:cs typeface="楷体" panose="02010609060101010101" charset="-122"/>
              </a:rPr>
              <a:t>马神甫事件：</a:t>
            </a:r>
            <a:r>
              <a:rPr lang="zh-CN" altLang="en-US" sz="2800">
                <a:latin typeface="楷体" panose="02010609060101010101" charset="-122"/>
                <a:ea typeface="楷体" panose="02010609060101010101" charset="-122"/>
                <a:cs typeface="楷体" panose="02010609060101010101" charset="-122"/>
              </a:rPr>
              <a:t>又称“西林教案1853年法国天主教神甫 马赖非法潜入我国广西西林县，披着宗教外衣，进行侵略活动。1856年西林知县 张鸣凤根据村民控呈，调查据实后，将马赖及不法教徒共26人逮捕归案，依法判处马赖及不法教徒2人死刑，其余分别论罪处罚。</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1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61482" grpId="0"/>
      <p:bldP spid="361482" grpId="1"/>
      <p:bldP spid="5" grpId="0"/>
      <p:bldP spid="5" grpId="1"/>
      <p:bldP spid="6" grpId="0" animBg="1"/>
      <p:bldP spid="6" grpId="1" animBg="1"/>
      <p:bldP spid="8" grpId="0" animBg="1"/>
      <p:bldP spid="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2" name="文本框 1"/>
          <p:cNvSpPr txBox="1"/>
          <p:nvPr>
            <p:custDataLst>
              <p:tags r:id="rId4"/>
            </p:custDataLst>
          </p:nvPr>
        </p:nvSpPr>
        <p:spPr>
          <a:xfrm>
            <a:off x="398145" y="819785"/>
            <a:ext cx="11544300" cy="2608580"/>
          </a:xfrm>
          <a:prstGeom prst="rect">
            <a:avLst/>
          </a:prstGeom>
          <a:noFill/>
        </p:spPr>
        <p:txBody>
          <a:bodyPr wrap="square" rtlCol="0" anchor="t">
            <a:no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rPr>
              <a:t>9</a:t>
            </a:r>
            <a:r>
              <a:rPr lang="zh-CN" altLang="en-US" sz="2400">
                <a:solidFill>
                  <a:srgbClr val="C00000"/>
                </a:solidFill>
                <a:latin typeface="黑体" panose="02010609060101010101" charset="-122"/>
                <a:ea typeface="黑体" panose="02010609060101010101" charset="-122"/>
                <a:cs typeface="黑体" panose="02010609060101010101" charset="-122"/>
              </a:rPr>
              <a:t>、（2022·全国高考甲卷）</a:t>
            </a:r>
            <a:r>
              <a:rPr lang="zh-CN" altLang="en-US" sz="2400">
                <a:latin typeface="黑体" panose="02010609060101010101" charset="-122"/>
                <a:ea typeface="黑体" panose="02010609060101010101" charset="-122"/>
                <a:cs typeface="黑体" panose="02010609060101010101" charset="-122"/>
              </a:rPr>
              <a:t>1846年，上海的进口货值较前一年下降13%，1847年又减少5.4%，1848年更大幅度地下降20.1%。此后虽有回升，但极不稳定，一直到1854年还没有恢复到1845年的水平。这可用于说明，进口货值的下降（       ）</a:t>
            </a:r>
          </a:p>
          <a:p>
            <a:pPr>
              <a:lnSpc>
                <a:spcPct val="120000"/>
              </a:lnSpc>
            </a:pPr>
            <a:r>
              <a:rPr lang="zh-CN" altLang="en-US" sz="2400">
                <a:latin typeface="黑体" panose="02010609060101010101" charset="-122"/>
                <a:ea typeface="黑体" panose="02010609060101010101" charset="-122"/>
                <a:cs typeface="黑体" panose="02010609060101010101" charset="-122"/>
              </a:rPr>
              <a:t>A．阻止了自然经济的解体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B．导致西方商品倾销重心转移</a:t>
            </a:r>
          </a:p>
          <a:p>
            <a:pPr>
              <a:lnSpc>
                <a:spcPct val="120000"/>
              </a:lnSpc>
            </a:pPr>
            <a:r>
              <a:rPr lang="zh-CN" altLang="en-US" sz="2400">
                <a:latin typeface="黑体" panose="02010609060101010101" charset="-122"/>
                <a:ea typeface="黑体" panose="02010609060101010101" charset="-122"/>
                <a:cs typeface="黑体" panose="02010609060101010101" charset="-122"/>
              </a:rPr>
              <a:t>C．促使传统手工业的恢复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D．成为列强进一步侵华的借口</a:t>
            </a:r>
          </a:p>
          <a:p>
            <a:pPr>
              <a:lnSpc>
                <a:spcPct val="110000"/>
              </a:lnSpc>
            </a:pPr>
            <a:endParaRPr lang="zh-CN" altLang="en-US" sz="2400">
              <a:latin typeface="黑体" panose="02010609060101010101" charset="-122"/>
              <a:ea typeface="黑体" panose="02010609060101010101" charset="-122"/>
              <a:cs typeface="黑体" panose="02010609060101010101" charset="-122"/>
            </a:endParaRPr>
          </a:p>
        </p:txBody>
      </p:sp>
      <p:sp>
        <p:nvSpPr>
          <p:cNvPr id="3" name="矩形 3"/>
          <p:cNvSpPr/>
          <p:nvPr/>
        </p:nvSpPr>
        <p:spPr>
          <a:xfrm>
            <a:off x="10639176" y="1829329"/>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D</a:t>
            </a:r>
          </a:p>
        </p:txBody>
      </p:sp>
      <p:sp>
        <p:nvSpPr>
          <p:cNvPr id="5" name="文本框 4"/>
          <p:cNvSpPr txBox="1"/>
          <p:nvPr/>
        </p:nvSpPr>
        <p:spPr>
          <a:xfrm>
            <a:off x="398145" y="3202305"/>
            <a:ext cx="11365865"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10</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、（2021·广东高考）</a:t>
            </a:r>
            <a:r>
              <a:rPr lang="zh-CN" altLang="en-US" sz="2400">
                <a:latin typeface="黑体" panose="02010609060101010101" charset="-122"/>
                <a:ea typeface="黑体" panose="02010609060101010101" charset="-122"/>
                <a:cs typeface="黑体" panose="02010609060101010101" charset="-122"/>
                <a:sym typeface="+mn-ea"/>
              </a:rPr>
              <a:t>鸦片战争后的半个世纪里，洋纱输入最多的是产棉稀少的华南、西南地区，而江南地区输入洋纱要少得多，上海附近的松江地区土布店收购土布时声明“掺和洋纱，概不收买”。这说明当时</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sym typeface="+mn-ea"/>
              </a:rPr>
              <a:t>A．自然经济解体的程度沿海超过内地    B．上海尚未成为对外贸易中心</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sym typeface="+mn-ea"/>
              </a:rPr>
              <a:t>C．洋纱排挤土纱进程受制于原料成本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D．民族资本主义经济快速发展</a:t>
            </a:r>
          </a:p>
        </p:txBody>
      </p:sp>
      <p:sp>
        <p:nvSpPr>
          <p:cNvPr id="6" name="矩形 3"/>
          <p:cNvSpPr/>
          <p:nvPr/>
        </p:nvSpPr>
        <p:spPr>
          <a:xfrm>
            <a:off x="10741411" y="4293129"/>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9"/>
          <a:stretch>
            <a:fillRect/>
          </a:stretch>
        </p:blipFill>
        <p:spPr>
          <a:xfrm>
            <a:off x="6694170" y="133350"/>
            <a:ext cx="5344795" cy="6483985"/>
          </a:xfrm>
          <a:prstGeom prst="rect">
            <a:avLst/>
          </a:prstGeom>
        </p:spPr>
      </p:pic>
      <p:sp>
        <p:nvSpPr>
          <p:cNvPr id="51202" name="矩形 4"/>
          <p:cNvSpPr/>
          <p:nvPr>
            <p:custDataLst>
              <p:tags r:id="rId3"/>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4"/>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5"/>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（二）第二次鸦片战争（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1856—1860</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3" name="文本框 2"/>
          <p:cNvSpPr txBox="1"/>
          <p:nvPr/>
        </p:nvSpPr>
        <p:spPr>
          <a:xfrm>
            <a:off x="379095" y="1403985"/>
            <a:ext cx="2246630" cy="521970"/>
          </a:xfrm>
          <a:prstGeom prst="rect">
            <a:avLst/>
          </a:prstGeom>
          <a:noFill/>
        </p:spPr>
        <p:txBody>
          <a:bodyPr wrap="square" rtlCol="0">
            <a:spAutoFit/>
          </a:bodyPr>
          <a:lstStyle/>
          <a:p>
            <a:r>
              <a:rPr lang="en-US" altLang="zh-CN" sz="2800" b="1">
                <a:solidFill>
                  <a:schemeClr val="tx1"/>
                </a:solidFill>
                <a:latin typeface="华文中宋" panose="02010600040101010101" charset="-122"/>
                <a:ea typeface="华文中宋" panose="02010600040101010101" charset="-122"/>
                <a:cs typeface="华文中宋" panose="02010600040101010101" charset="-122"/>
              </a:rPr>
              <a:t>2</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、经过</a:t>
            </a:r>
          </a:p>
        </p:txBody>
      </p:sp>
      <p:sp>
        <p:nvSpPr>
          <p:cNvPr id="33799" name="文本框 36872"/>
          <p:cNvSpPr txBox="1">
            <a:spLocks noChangeArrowheads="1"/>
          </p:cNvSpPr>
          <p:nvPr>
            <p:custDataLst>
              <p:tags r:id="rId6"/>
            </p:custDataLst>
          </p:nvPr>
        </p:nvSpPr>
        <p:spPr bwMode="auto">
          <a:xfrm>
            <a:off x="30480" y="1901825"/>
            <a:ext cx="68421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00000"/>
              </a:lnSpc>
              <a:spcBef>
                <a:spcPct val="50000"/>
              </a:spcBef>
            </a:pP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）第一阶段（</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1856</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年</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—1858</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年）</a:t>
            </a:r>
          </a:p>
        </p:txBody>
      </p:sp>
      <p:sp>
        <p:nvSpPr>
          <p:cNvPr id="4100" name="文本框 4099"/>
          <p:cNvSpPr txBox="1"/>
          <p:nvPr/>
        </p:nvSpPr>
        <p:spPr>
          <a:xfrm>
            <a:off x="257810" y="2334260"/>
            <a:ext cx="6506210" cy="953135"/>
          </a:xfrm>
          <a:prstGeom prst="rect">
            <a:avLst/>
          </a:prstGeom>
          <a:noFill/>
          <a:ln w="9525">
            <a:noFill/>
          </a:ln>
        </p:spPr>
        <p:txBody>
          <a:bodyPr wrap="square" anchor="t">
            <a:spAutoFit/>
          </a:bodyPr>
          <a:lstStyle/>
          <a:p>
            <a:pPr algn="just"/>
            <a:r>
              <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1856年，英军进攻广州，战争爆发。随后法国也加入侵华战争；</a:t>
            </a:r>
          </a:p>
        </p:txBody>
      </p:sp>
      <p:sp>
        <p:nvSpPr>
          <p:cNvPr id="13" name="文本框 12"/>
          <p:cNvSpPr txBox="1"/>
          <p:nvPr/>
        </p:nvSpPr>
        <p:spPr>
          <a:xfrm>
            <a:off x="258445" y="3287395"/>
            <a:ext cx="6505575" cy="953135"/>
          </a:xfrm>
          <a:prstGeom prst="rect">
            <a:avLst/>
          </a:prstGeom>
          <a:noFill/>
          <a:ln w="9525">
            <a:noFill/>
          </a:ln>
        </p:spPr>
        <p:txBody>
          <a:bodyPr wrap="square" anchor="t">
            <a:spAutoFit/>
          </a:bodyPr>
          <a:lstStyle/>
          <a:p>
            <a:pPr algn="just"/>
            <a:r>
              <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1858年，英法联军进逼天津，清政府被迫分别与英法俄美签订</a:t>
            </a:r>
            <a:r>
              <a:rPr lang="zh-CN" altLang="en-US" sz="2800" b="1" dirty="0">
                <a:solidFill>
                  <a:srgbClr val="C00000"/>
                </a:solidFill>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《天津条约》</a:t>
            </a:r>
            <a:endPar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
        <p:nvSpPr>
          <p:cNvPr id="33803" name="文本框 36876"/>
          <p:cNvSpPr txBox="1">
            <a:spLocks noChangeArrowheads="1"/>
          </p:cNvSpPr>
          <p:nvPr>
            <p:custDataLst>
              <p:tags r:id="rId7"/>
            </p:custDataLst>
          </p:nvPr>
        </p:nvSpPr>
        <p:spPr bwMode="auto">
          <a:xfrm>
            <a:off x="30480" y="4260850"/>
            <a:ext cx="72656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）第二阶段（</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1859</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年</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—1860</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年）</a:t>
            </a:r>
          </a:p>
        </p:txBody>
      </p:sp>
      <p:sp>
        <p:nvSpPr>
          <p:cNvPr id="14" name="文本框 13"/>
          <p:cNvSpPr txBox="1"/>
          <p:nvPr/>
        </p:nvSpPr>
        <p:spPr>
          <a:xfrm>
            <a:off x="257175" y="4802505"/>
            <a:ext cx="6506210" cy="1814830"/>
          </a:xfrm>
          <a:prstGeom prst="rect">
            <a:avLst/>
          </a:prstGeom>
          <a:noFill/>
          <a:ln w="9525">
            <a:noFill/>
          </a:ln>
        </p:spPr>
        <p:txBody>
          <a:bodyPr wrap="square" anchor="t">
            <a:spAutoFit/>
          </a:bodyPr>
          <a:lstStyle/>
          <a:p>
            <a:pPr algn="just"/>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1859</a:t>
            </a:r>
            <a:r>
              <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大沽战役，清军反击，英法兵舰损失很大；</a:t>
            </a:r>
          </a:p>
          <a:p>
            <a:pPr algn="just"/>
            <a:r>
              <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1860年，英法联军攻陷天津、北京，洗劫火烧圆明园，</a:t>
            </a:r>
            <a:r>
              <a:rPr lang="zh-CN" altLang="zh-CN" sz="2800" dirty="0">
                <a:effectLst/>
                <a:latin typeface="华文中宋" panose="02010600040101010101" charset="-122"/>
                <a:ea typeface="华文中宋" panose="02010600040101010101" charset="-122"/>
                <a:sym typeface="Arial" panose="020B0604020202020204" pitchFamily="34" charset="0"/>
              </a:rPr>
              <a:t>签订</a:t>
            </a:r>
            <a:r>
              <a:rPr lang="zh-CN" altLang="zh-CN" sz="2800" b="1" dirty="0">
                <a:solidFill>
                  <a:srgbClr val="C00000"/>
                </a:solidFill>
                <a:effectLst/>
                <a:latin typeface="华文中宋" panose="02010600040101010101" charset="-122"/>
                <a:ea typeface="华文中宋" panose="02010600040101010101" charset="-122"/>
                <a:sym typeface="Arial" panose="020B0604020202020204" pitchFamily="34" charset="0"/>
              </a:rPr>
              <a:t>《北京条约》</a:t>
            </a:r>
            <a:endPar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4100" grpId="0"/>
      <p:bldP spid="13" grpId="0"/>
      <p:bldP spid="3380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3"/>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4"/>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5"/>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（二）第二次鸦片战争（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1856—1860</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11" name="文本框 10"/>
          <p:cNvSpPr txBox="1"/>
          <p:nvPr/>
        </p:nvSpPr>
        <p:spPr>
          <a:xfrm>
            <a:off x="6619240" y="959485"/>
            <a:ext cx="4692650" cy="521970"/>
          </a:xfrm>
          <a:prstGeom prst="rect">
            <a:avLst/>
          </a:prstGeom>
          <a:noFill/>
        </p:spPr>
        <p:txBody>
          <a:bodyPr wrap="square" rtlCol="0" anchor="t">
            <a:spAutoFit/>
          </a:bodyPr>
          <a:lstStyle/>
          <a:p>
            <a:r>
              <a:rPr lang="zh-CN" altLang="en-US" sz="2800" b="1">
                <a:solidFill>
                  <a:srgbClr val="C00000"/>
                </a:solidFill>
                <a:latin typeface="华文中宋" panose="02010600040101010101" charset="-122"/>
                <a:ea typeface="华文中宋" panose="02010600040101010101" charset="-122"/>
                <a:sym typeface="+mn-ea"/>
              </a:rPr>
              <a:t>（英法联军，俄美帮凶）</a:t>
            </a:r>
          </a:p>
        </p:txBody>
      </p:sp>
      <p:sp>
        <p:nvSpPr>
          <p:cNvPr id="16" name="文本框 15"/>
          <p:cNvSpPr txBox="1"/>
          <p:nvPr/>
        </p:nvSpPr>
        <p:spPr>
          <a:xfrm>
            <a:off x="446405" y="1518920"/>
            <a:ext cx="5953760" cy="521970"/>
          </a:xfrm>
          <a:prstGeom prst="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1858</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《天津条约》内容（英法俄美）</a:t>
            </a:r>
          </a:p>
        </p:txBody>
      </p:sp>
      <p:grpSp>
        <p:nvGrpSpPr>
          <p:cNvPr id="96" name="组合 40961"/>
          <p:cNvGrpSpPr/>
          <p:nvPr/>
        </p:nvGrpSpPr>
        <p:grpSpPr>
          <a:xfrm>
            <a:off x="7456805" y="1677035"/>
            <a:ext cx="4368165" cy="4819015"/>
            <a:chOff x="0" y="0"/>
            <a:chExt cx="3305" cy="4213"/>
          </a:xfrm>
        </p:grpSpPr>
        <p:pic>
          <p:nvPicPr>
            <p:cNvPr id="2097171" name="图片 40962" descr="tu"/>
            <p:cNvPicPr>
              <a:picLocks noChangeAspect="1"/>
            </p:cNvPicPr>
            <p:nvPr/>
          </p:nvPicPr>
          <p:blipFill>
            <a:blip r:embed="rId7"/>
            <a:stretch>
              <a:fillRect/>
            </a:stretch>
          </p:blipFill>
          <p:spPr>
            <a:xfrm>
              <a:off x="68" y="23"/>
              <a:ext cx="3220" cy="4190"/>
            </a:xfrm>
            <a:prstGeom prst="rect">
              <a:avLst/>
            </a:prstGeom>
            <a:noFill/>
            <a:ln w="107950" cap="flat" cmpd="sng">
              <a:pattFill prst="horzBrick">
                <a:fgClr>
                  <a:schemeClr val="bg2"/>
                </a:fgClr>
                <a:bgClr>
                  <a:srgbClr val="336699"/>
                </a:bgClr>
              </a:pattFill>
              <a:prstDash val="solid"/>
              <a:miter/>
              <a:headEnd type="none" w="med" len="med"/>
              <a:tailEnd type="none" w="med" len="med"/>
            </a:ln>
          </p:spPr>
        </p:pic>
        <p:sp>
          <p:nvSpPr>
            <p:cNvPr id="1048800" name="椭圆 40963"/>
            <p:cNvSpPr/>
            <p:nvPr/>
          </p:nvSpPr>
          <p:spPr>
            <a:xfrm>
              <a:off x="2403" y="703"/>
              <a:ext cx="46" cy="45"/>
            </a:xfrm>
            <a:prstGeom prst="ellipse">
              <a:avLst/>
            </a:prstGeom>
            <a:solidFill>
              <a:srgbClr val="00FF00"/>
            </a:solidFill>
            <a:ln w="6350" cap="flat" cmpd="sng">
              <a:solidFill>
                <a:srgbClr val="FF0000"/>
              </a:solidFill>
              <a:prstDash val="solid"/>
              <a:round/>
              <a:headEnd type="none" w="med" len="med"/>
              <a:tailEnd type="none" w="med" len="med"/>
            </a:ln>
          </p:spPr>
          <p:txBody>
            <a:bodyPr anchor="t"/>
            <a:lstStyle/>
            <a:p>
              <a:endParaRPr lang="zh-CN" altLang="en-US" sz="1350">
                <a:latin typeface="Arial" panose="020B0604020202020204" pitchFamily="34" charset="0"/>
                <a:ea typeface="宋体" panose="02010600030101010101" pitchFamily="2" charset="-122"/>
              </a:endParaRPr>
            </a:p>
          </p:txBody>
        </p:sp>
        <p:sp>
          <p:nvSpPr>
            <p:cNvPr id="1048801" name="椭圆 19"/>
            <p:cNvSpPr/>
            <p:nvPr/>
          </p:nvSpPr>
          <p:spPr>
            <a:xfrm>
              <a:off x="2540" y="159"/>
              <a:ext cx="46" cy="45"/>
            </a:xfrm>
            <a:prstGeom prst="ellipse">
              <a:avLst/>
            </a:prstGeom>
            <a:solidFill>
              <a:srgbClr val="00FF00"/>
            </a:solidFill>
            <a:ln w="6350" cap="flat" cmpd="sng">
              <a:solidFill>
                <a:srgbClr val="FF0000"/>
              </a:solidFill>
              <a:prstDash val="solid"/>
              <a:headEnd type="none" w="med" len="med"/>
              <a:tailEnd type="none" w="med" len="med"/>
            </a:ln>
          </p:spPr>
          <p:txBody>
            <a:bodyPr wrap="none" anchor="ctr"/>
            <a:lstStyle/>
            <a:p>
              <a:pPr lvl="0" algn="ctr" fontAlgn="base"/>
              <a:endParaRPr sz="1350"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048802" name="椭圆 40965"/>
            <p:cNvSpPr/>
            <p:nvPr/>
          </p:nvSpPr>
          <p:spPr>
            <a:xfrm>
              <a:off x="2064" y="1724"/>
              <a:ext cx="46" cy="45"/>
            </a:xfrm>
            <a:prstGeom prst="ellipse">
              <a:avLst/>
            </a:prstGeom>
            <a:solidFill>
              <a:srgbClr val="00FF00"/>
            </a:solidFill>
            <a:ln w="6350" cap="flat" cmpd="sng">
              <a:solidFill>
                <a:srgbClr val="FF0000"/>
              </a:solidFill>
              <a:prstDash val="solid"/>
              <a:round/>
              <a:headEnd type="none" w="med" len="med"/>
              <a:tailEnd type="none" w="med" len="med"/>
            </a:ln>
          </p:spPr>
          <p:txBody>
            <a:bodyPr anchor="t"/>
            <a:lstStyle/>
            <a:p>
              <a:endParaRPr lang="zh-CN" altLang="en-US" sz="1350">
                <a:latin typeface="Arial" panose="020B0604020202020204" pitchFamily="34" charset="0"/>
                <a:ea typeface="宋体" panose="02010600030101010101" pitchFamily="2" charset="-122"/>
              </a:endParaRPr>
            </a:p>
          </p:txBody>
        </p:sp>
        <p:sp>
          <p:nvSpPr>
            <p:cNvPr id="1048803" name="椭圆 40966"/>
            <p:cNvSpPr/>
            <p:nvPr/>
          </p:nvSpPr>
          <p:spPr>
            <a:xfrm>
              <a:off x="2154" y="1769"/>
              <a:ext cx="46" cy="45"/>
            </a:xfrm>
            <a:prstGeom prst="ellipse">
              <a:avLst/>
            </a:prstGeom>
            <a:solidFill>
              <a:srgbClr val="00FF00"/>
            </a:solidFill>
            <a:ln w="6350" cap="flat" cmpd="sng">
              <a:solidFill>
                <a:srgbClr val="FF0000"/>
              </a:solidFill>
              <a:prstDash val="solid"/>
              <a:round/>
              <a:headEnd type="none" w="med" len="med"/>
              <a:tailEnd type="none" w="med" len="med"/>
            </a:ln>
          </p:spPr>
          <p:txBody>
            <a:bodyPr anchor="t"/>
            <a:lstStyle/>
            <a:p>
              <a:endParaRPr lang="zh-CN" altLang="en-US" sz="1350">
                <a:latin typeface="Arial" panose="020B0604020202020204" pitchFamily="34" charset="0"/>
                <a:ea typeface="宋体" panose="02010600030101010101" pitchFamily="2" charset="-122"/>
              </a:endParaRPr>
            </a:p>
          </p:txBody>
        </p:sp>
        <p:sp>
          <p:nvSpPr>
            <p:cNvPr id="1048804" name="椭圆 40967"/>
            <p:cNvSpPr/>
            <p:nvPr/>
          </p:nvSpPr>
          <p:spPr>
            <a:xfrm>
              <a:off x="1133" y="2042"/>
              <a:ext cx="46" cy="45"/>
            </a:xfrm>
            <a:prstGeom prst="ellipse">
              <a:avLst/>
            </a:prstGeom>
            <a:solidFill>
              <a:srgbClr val="00FF00"/>
            </a:solidFill>
            <a:ln w="6350" cap="flat" cmpd="sng">
              <a:solidFill>
                <a:srgbClr val="FF0000"/>
              </a:solidFill>
              <a:prstDash val="solid"/>
              <a:round/>
              <a:headEnd type="none" w="med" len="med"/>
              <a:tailEnd type="none" w="med" len="med"/>
            </a:ln>
          </p:spPr>
          <p:txBody>
            <a:bodyPr anchor="t"/>
            <a:lstStyle/>
            <a:p>
              <a:endParaRPr lang="zh-CN" altLang="en-US" sz="1350">
                <a:latin typeface="Arial" panose="020B0604020202020204" pitchFamily="34" charset="0"/>
                <a:ea typeface="宋体" panose="02010600030101010101" pitchFamily="2" charset="-122"/>
              </a:endParaRPr>
            </a:p>
          </p:txBody>
        </p:sp>
        <p:sp>
          <p:nvSpPr>
            <p:cNvPr id="1048805" name="椭圆 40968"/>
            <p:cNvSpPr/>
            <p:nvPr/>
          </p:nvSpPr>
          <p:spPr>
            <a:xfrm>
              <a:off x="1473" y="2268"/>
              <a:ext cx="46" cy="45"/>
            </a:xfrm>
            <a:prstGeom prst="ellipse">
              <a:avLst/>
            </a:prstGeom>
            <a:solidFill>
              <a:srgbClr val="00FF00"/>
            </a:solidFill>
            <a:ln w="6350" cap="flat" cmpd="sng">
              <a:solidFill>
                <a:srgbClr val="FF0000"/>
              </a:solidFill>
              <a:prstDash val="solid"/>
              <a:round/>
              <a:headEnd type="none" w="med" len="med"/>
              <a:tailEnd type="none" w="med" len="med"/>
            </a:ln>
          </p:spPr>
          <p:txBody>
            <a:bodyPr anchor="t"/>
            <a:lstStyle/>
            <a:p>
              <a:endParaRPr lang="zh-CN" altLang="en-US" sz="1350">
                <a:latin typeface="Arial" panose="020B0604020202020204" pitchFamily="34" charset="0"/>
                <a:ea typeface="宋体" panose="02010600030101010101" pitchFamily="2" charset="-122"/>
              </a:endParaRPr>
            </a:p>
          </p:txBody>
        </p:sp>
        <p:sp>
          <p:nvSpPr>
            <p:cNvPr id="1048806" name="椭圆 40969"/>
            <p:cNvSpPr/>
            <p:nvPr/>
          </p:nvSpPr>
          <p:spPr>
            <a:xfrm>
              <a:off x="1542" y="3447"/>
              <a:ext cx="46" cy="45"/>
            </a:xfrm>
            <a:prstGeom prst="ellipse">
              <a:avLst/>
            </a:prstGeom>
            <a:solidFill>
              <a:srgbClr val="00FF00"/>
            </a:solidFill>
            <a:ln w="6350" cap="flat" cmpd="sng">
              <a:solidFill>
                <a:srgbClr val="FF0000"/>
              </a:solidFill>
              <a:prstDash val="solid"/>
              <a:round/>
              <a:headEnd type="none" w="med" len="med"/>
              <a:tailEnd type="none" w="med" len="med"/>
            </a:ln>
          </p:spPr>
          <p:txBody>
            <a:bodyPr anchor="t"/>
            <a:lstStyle/>
            <a:p>
              <a:endParaRPr lang="zh-CN" altLang="en-US" sz="1350">
                <a:latin typeface="Arial" panose="020B0604020202020204" pitchFamily="34" charset="0"/>
                <a:ea typeface="宋体" panose="02010600030101010101" pitchFamily="2" charset="-122"/>
              </a:endParaRPr>
            </a:p>
          </p:txBody>
        </p:sp>
        <p:sp>
          <p:nvSpPr>
            <p:cNvPr id="1048807" name="椭圆 40970"/>
            <p:cNvSpPr/>
            <p:nvPr/>
          </p:nvSpPr>
          <p:spPr>
            <a:xfrm>
              <a:off x="2653" y="3130"/>
              <a:ext cx="46" cy="45"/>
            </a:xfrm>
            <a:prstGeom prst="ellipse">
              <a:avLst/>
            </a:prstGeom>
            <a:solidFill>
              <a:srgbClr val="00FF00"/>
            </a:solidFill>
            <a:ln w="6350" cap="flat" cmpd="sng">
              <a:solidFill>
                <a:srgbClr val="FF0000"/>
              </a:solidFill>
              <a:prstDash val="solid"/>
              <a:round/>
              <a:headEnd type="none" w="med" len="med"/>
              <a:tailEnd type="none" w="med" len="med"/>
            </a:ln>
          </p:spPr>
          <p:txBody>
            <a:bodyPr anchor="t"/>
            <a:lstStyle/>
            <a:p>
              <a:endParaRPr lang="zh-CN" altLang="en-US" sz="1350">
                <a:latin typeface="Arial" panose="020B0604020202020204" pitchFamily="34" charset="0"/>
                <a:ea typeface="宋体" panose="02010600030101010101" pitchFamily="2" charset="-122"/>
              </a:endParaRPr>
            </a:p>
          </p:txBody>
        </p:sp>
        <p:sp>
          <p:nvSpPr>
            <p:cNvPr id="1048808" name="椭圆 40971"/>
            <p:cNvSpPr/>
            <p:nvPr/>
          </p:nvSpPr>
          <p:spPr>
            <a:xfrm>
              <a:off x="2426" y="3515"/>
              <a:ext cx="46" cy="45"/>
            </a:xfrm>
            <a:prstGeom prst="ellipse">
              <a:avLst/>
            </a:prstGeom>
            <a:solidFill>
              <a:srgbClr val="00FF00"/>
            </a:solidFill>
            <a:ln w="6350" cap="flat" cmpd="sng">
              <a:solidFill>
                <a:srgbClr val="FF0000"/>
              </a:solidFill>
              <a:prstDash val="solid"/>
              <a:round/>
              <a:headEnd type="none" w="med" len="med"/>
              <a:tailEnd type="none" w="med" len="med"/>
            </a:ln>
          </p:spPr>
          <p:txBody>
            <a:bodyPr anchor="t"/>
            <a:lstStyle/>
            <a:p>
              <a:endParaRPr lang="zh-CN" altLang="en-US" sz="1350">
                <a:latin typeface="Arial" panose="020B0604020202020204" pitchFamily="34" charset="0"/>
                <a:ea typeface="宋体" panose="02010600030101010101" pitchFamily="2" charset="-122"/>
              </a:endParaRPr>
            </a:p>
          </p:txBody>
        </p:sp>
        <p:sp>
          <p:nvSpPr>
            <p:cNvPr id="1048809" name="椭圆 40972"/>
            <p:cNvSpPr/>
            <p:nvPr/>
          </p:nvSpPr>
          <p:spPr>
            <a:xfrm>
              <a:off x="136" y="4128"/>
              <a:ext cx="46" cy="45"/>
            </a:xfrm>
            <a:prstGeom prst="ellipse">
              <a:avLst/>
            </a:prstGeom>
            <a:solidFill>
              <a:srgbClr val="00FF00"/>
            </a:solidFill>
            <a:ln w="6350" cap="flat" cmpd="sng">
              <a:solidFill>
                <a:srgbClr val="FF0000"/>
              </a:solidFill>
              <a:prstDash val="solid"/>
              <a:round/>
              <a:headEnd type="none" w="med" len="med"/>
              <a:tailEnd type="none" w="med" len="med"/>
            </a:ln>
          </p:spPr>
          <p:txBody>
            <a:bodyPr anchor="t"/>
            <a:lstStyle/>
            <a:p>
              <a:endParaRPr lang="zh-CN" altLang="en-US" sz="1350">
                <a:latin typeface="Arial" panose="020B0604020202020204" pitchFamily="34" charset="0"/>
                <a:ea typeface="宋体" panose="02010600030101010101" pitchFamily="2" charset="-122"/>
              </a:endParaRPr>
            </a:p>
          </p:txBody>
        </p:sp>
        <p:sp>
          <p:nvSpPr>
            <p:cNvPr id="1048810" name="文本框 40973"/>
            <p:cNvSpPr txBox="1"/>
            <p:nvPr/>
          </p:nvSpPr>
          <p:spPr>
            <a:xfrm>
              <a:off x="2618" y="0"/>
              <a:ext cx="630" cy="322"/>
            </a:xfrm>
            <a:prstGeom prst="rect">
              <a:avLst/>
            </a:prstGeom>
            <a:solidFill>
              <a:schemeClr val="bg1"/>
            </a:solidFill>
            <a:ln w="9525">
              <a:noFill/>
            </a:ln>
          </p:spPr>
          <p:txBody>
            <a:bodyPr wrap="square" anchor="t">
              <a:spAutoFit/>
            </a:bodyPr>
            <a:lstStyle/>
            <a:p>
              <a:r>
                <a:rPr lang="zh-CN" altLang="en-US" b="1" u="sng">
                  <a:solidFill>
                    <a:srgbClr val="000000"/>
                  </a:solidFill>
                  <a:latin typeface="Arial" panose="020B0604020202020204" pitchFamily="34" charset="0"/>
                  <a:ea typeface="黑体" panose="02010609060101010101" charset="-122"/>
                </a:rPr>
                <a:t>营口</a:t>
              </a:r>
            </a:p>
          </p:txBody>
        </p:sp>
        <p:sp>
          <p:nvSpPr>
            <p:cNvPr id="1048811" name="文本框 40974"/>
            <p:cNvSpPr txBox="1"/>
            <p:nvPr/>
          </p:nvSpPr>
          <p:spPr>
            <a:xfrm>
              <a:off x="2109" y="637"/>
              <a:ext cx="630" cy="322"/>
            </a:xfrm>
            <a:prstGeom prst="rect">
              <a:avLst/>
            </a:prstGeom>
            <a:solidFill>
              <a:schemeClr val="bg1"/>
            </a:solidFill>
            <a:ln w="9525">
              <a:noFill/>
            </a:ln>
          </p:spPr>
          <p:txBody>
            <a:bodyPr wrap="square" anchor="t">
              <a:spAutoFit/>
            </a:bodyPr>
            <a:lstStyle/>
            <a:p>
              <a:r>
                <a:rPr lang="zh-CN" altLang="en-US" b="1" u="sng">
                  <a:solidFill>
                    <a:srgbClr val="000000"/>
                  </a:solidFill>
                  <a:latin typeface="Arial" panose="020B0604020202020204" pitchFamily="34" charset="0"/>
                  <a:ea typeface="黑体" panose="02010609060101010101" charset="-122"/>
                </a:rPr>
                <a:t>烟台</a:t>
              </a:r>
            </a:p>
          </p:txBody>
        </p:sp>
        <p:sp>
          <p:nvSpPr>
            <p:cNvPr id="1048812" name="文本框 40975"/>
            <p:cNvSpPr txBox="1"/>
            <p:nvPr/>
          </p:nvSpPr>
          <p:spPr>
            <a:xfrm>
              <a:off x="1678" y="1454"/>
              <a:ext cx="630" cy="322"/>
            </a:xfrm>
            <a:prstGeom prst="rect">
              <a:avLst/>
            </a:prstGeom>
            <a:solidFill>
              <a:schemeClr val="bg1"/>
            </a:solidFill>
            <a:ln w="9525">
              <a:noFill/>
            </a:ln>
          </p:spPr>
          <p:txBody>
            <a:bodyPr wrap="square" anchor="t">
              <a:spAutoFit/>
            </a:bodyPr>
            <a:lstStyle/>
            <a:p>
              <a:r>
                <a:rPr lang="zh-CN" altLang="en-US" b="1" u="sng">
                  <a:solidFill>
                    <a:srgbClr val="000000"/>
                  </a:solidFill>
                  <a:latin typeface="Arial" panose="020B0604020202020204" pitchFamily="34" charset="0"/>
                  <a:ea typeface="黑体" panose="02010609060101010101" charset="-122"/>
                </a:rPr>
                <a:t>南京</a:t>
              </a:r>
            </a:p>
          </p:txBody>
        </p:sp>
        <p:sp>
          <p:nvSpPr>
            <p:cNvPr id="1048813" name="文本框 40976"/>
            <p:cNvSpPr txBox="1"/>
            <p:nvPr/>
          </p:nvSpPr>
          <p:spPr>
            <a:xfrm>
              <a:off x="2096" y="1749"/>
              <a:ext cx="630" cy="322"/>
            </a:xfrm>
            <a:prstGeom prst="rect">
              <a:avLst/>
            </a:prstGeom>
            <a:solidFill>
              <a:schemeClr val="bg1"/>
            </a:solidFill>
            <a:ln w="9525">
              <a:noFill/>
            </a:ln>
          </p:spPr>
          <p:txBody>
            <a:bodyPr wrap="square" anchor="t">
              <a:spAutoFit/>
            </a:bodyPr>
            <a:lstStyle/>
            <a:p>
              <a:r>
                <a:rPr lang="zh-CN" altLang="en-US" b="1" u="sng">
                  <a:solidFill>
                    <a:srgbClr val="000000"/>
                  </a:solidFill>
                  <a:latin typeface="Arial" panose="020B0604020202020204" pitchFamily="34" charset="0"/>
                  <a:ea typeface="黑体" panose="02010609060101010101" charset="-122"/>
                </a:rPr>
                <a:t>镇江</a:t>
              </a:r>
            </a:p>
          </p:txBody>
        </p:sp>
        <p:sp>
          <p:nvSpPr>
            <p:cNvPr id="1048814" name="文本框 40977"/>
            <p:cNvSpPr txBox="1"/>
            <p:nvPr/>
          </p:nvSpPr>
          <p:spPr>
            <a:xfrm>
              <a:off x="794" y="1771"/>
              <a:ext cx="630" cy="322"/>
            </a:xfrm>
            <a:prstGeom prst="rect">
              <a:avLst/>
            </a:prstGeom>
            <a:solidFill>
              <a:schemeClr val="bg1"/>
            </a:solidFill>
            <a:ln w="9525">
              <a:noFill/>
            </a:ln>
          </p:spPr>
          <p:txBody>
            <a:bodyPr wrap="square" anchor="t">
              <a:spAutoFit/>
            </a:bodyPr>
            <a:lstStyle/>
            <a:p>
              <a:r>
                <a:rPr lang="zh-CN" altLang="en-US" b="1" u="sng">
                  <a:solidFill>
                    <a:srgbClr val="000000"/>
                  </a:solidFill>
                  <a:latin typeface="Arial" panose="020B0604020202020204" pitchFamily="34" charset="0"/>
                  <a:ea typeface="黑体" panose="02010609060101010101" charset="-122"/>
                </a:rPr>
                <a:t>汉口</a:t>
              </a:r>
            </a:p>
          </p:txBody>
        </p:sp>
        <p:sp>
          <p:nvSpPr>
            <p:cNvPr id="1048815" name="文本框 40978"/>
            <p:cNvSpPr txBox="1"/>
            <p:nvPr/>
          </p:nvSpPr>
          <p:spPr>
            <a:xfrm>
              <a:off x="1507" y="2066"/>
              <a:ext cx="630" cy="322"/>
            </a:xfrm>
            <a:prstGeom prst="rect">
              <a:avLst/>
            </a:prstGeom>
            <a:solidFill>
              <a:schemeClr val="bg1"/>
            </a:solidFill>
            <a:ln w="9525">
              <a:noFill/>
            </a:ln>
          </p:spPr>
          <p:txBody>
            <a:bodyPr wrap="square" anchor="t">
              <a:spAutoFit/>
            </a:bodyPr>
            <a:lstStyle/>
            <a:p>
              <a:r>
                <a:rPr lang="zh-CN" altLang="en-US" b="1" u="sng">
                  <a:solidFill>
                    <a:srgbClr val="000000"/>
                  </a:solidFill>
                  <a:latin typeface="Arial" panose="020B0604020202020204" pitchFamily="34" charset="0"/>
                  <a:ea typeface="黑体" panose="02010609060101010101" charset="-122"/>
                </a:rPr>
                <a:t>九江</a:t>
              </a:r>
            </a:p>
          </p:txBody>
        </p:sp>
        <p:sp>
          <p:nvSpPr>
            <p:cNvPr id="1048816" name="文本框 40979"/>
            <p:cNvSpPr txBox="1"/>
            <p:nvPr/>
          </p:nvSpPr>
          <p:spPr>
            <a:xfrm>
              <a:off x="1280" y="3198"/>
              <a:ext cx="630" cy="322"/>
            </a:xfrm>
            <a:prstGeom prst="rect">
              <a:avLst/>
            </a:prstGeom>
            <a:solidFill>
              <a:schemeClr val="bg1"/>
            </a:solidFill>
            <a:ln w="9525">
              <a:noFill/>
            </a:ln>
          </p:spPr>
          <p:txBody>
            <a:bodyPr wrap="square" anchor="t">
              <a:spAutoFit/>
            </a:bodyPr>
            <a:lstStyle/>
            <a:p>
              <a:r>
                <a:rPr lang="zh-CN" altLang="en-US" b="1" u="sng">
                  <a:solidFill>
                    <a:srgbClr val="000000"/>
                  </a:solidFill>
                  <a:latin typeface="Arial" panose="020B0604020202020204" pitchFamily="34" charset="0"/>
                  <a:ea typeface="黑体" panose="02010609060101010101" charset="-122"/>
                </a:rPr>
                <a:t>汕头</a:t>
              </a:r>
            </a:p>
          </p:txBody>
        </p:sp>
        <p:sp>
          <p:nvSpPr>
            <p:cNvPr id="1048817" name="文本框 40980"/>
            <p:cNvSpPr txBox="1"/>
            <p:nvPr/>
          </p:nvSpPr>
          <p:spPr>
            <a:xfrm>
              <a:off x="0" y="3856"/>
              <a:ext cx="630" cy="322"/>
            </a:xfrm>
            <a:prstGeom prst="rect">
              <a:avLst/>
            </a:prstGeom>
            <a:solidFill>
              <a:schemeClr val="bg1"/>
            </a:solidFill>
            <a:ln w="9525">
              <a:noFill/>
            </a:ln>
          </p:spPr>
          <p:txBody>
            <a:bodyPr wrap="square" anchor="t">
              <a:spAutoFit/>
            </a:bodyPr>
            <a:lstStyle/>
            <a:p>
              <a:r>
                <a:rPr lang="zh-CN" altLang="en-US" b="1" u="sng">
                  <a:solidFill>
                    <a:srgbClr val="000000"/>
                  </a:solidFill>
                  <a:latin typeface="Arial" panose="020B0604020202020204" pitchFamily="34" charset="0"/>
                  <a:ea typeface="黑体" panose="02010609060101010101" charset="-122"/>
                </a:rPr>
                <a:t>琼州</a:t>
              </a:r>
            </a:p>
          </p:txBody>
        </p:sp>
        <p:sp>
          <p:nvSpPr>
            <p:cNvPr id="1048818" name="文本框 40981"/>
            <p:cNvSpPr txBox="1"/>
            <p:nvPr/>
          </p:nvSpPr>
          <p:spPr>
            <a:xfrm>
              <a:off x="2331" y="3118"/>
              <a:ext cx="552" cy="281"/>
            </a:xfrm>
            <a:prstGeom prst="rect">
              <a:avLst/>
            </a:prstGeom>
            <a:solidFill>
              <a:schemeClr val="bg1"/>
            </a:solidFill>
            <a:ln w="9525">
              <a:noFill/>
            </a:ln>
          </p:spPr>
          <p:txBody>
            <a:bodyPr wrap="square" anchor="t">
              <a:spAutoFit/>
            </a:bodyPr>
            <a:lstStyle/>
            <a:p>
              <a:r>
                <a:rPr lang="zh-CN" altLang="en-US" sz="1500" b="1" u="sng">
                  <a:solidFill>
                    <a:srgbClr val="000000"/>
                  </a:solidFill>
                  <a:latin typeface="Arial" panose="020B0604020202020204" pitchFamily="34" charset="0"/>
                  <a:ea typeface="黑体" panose="02010609060101010101" charset="-122"/>
                </a:rPr>
                <a:t>淡水</a:t>
              </a:r>
            </a:p>
          </p:txBody>
        </p:sp>
        <p:sp>
          <p:nvSpPr>
            <p:cNvPr id="1048819" name="文本框 40982"/>
            <p:cNvSpPr txBox="1"/>
            <p:nvPr/>
          </p:nvSpPr>
          <p:spPr>
            <a:xfrm>
              <a:off x="2427" y="3391"/>
              <a:ext cx="552" cy="281"/>
            </a:xfrm>
            <a:prstGeom prst="rect">
              <a:avLst/>
            </a:prstGeom>
            <a:solidFill>
              <a:schemeClr val="bg1"/>
            </a:solidFill>
            <a:ln w="9525">
              <a:noFill/>
            </a:ln>
          </p:spPr>
          <p:txBody>
            <a:bodyPr wrap="square" anchor="t">
              <a:spAutoFit/>
            </a:bodyPr>
            <a:lstStyle/>
            <a:p>
              <a:r>
                <a:rPr lang="zh-CN" altLang="en-US" sz="1500" b="1" u="sng">
                  <a:solidFill>
                    <a:srgbClr val="000000"/>
                  </a:solidFill>
                  <a:latin typeface="Arial" panose="020B0604020202020204" pitchFamily="34" charset="0"/>
                  <a:ea typeface="黑体" panose="02010609060101010101" charset="-122"/>
                </a:rPr>
                <a:t>台湾</a:t>
              </a:r>
            </a:p>
          </p:txBody>
        </p:sp>
        <p:sp>
          <p:nvSpPr>
            <p:cNvPr id="1048820" name="椭圆 38"/>
            <p:cNvSpPr/>
            <p:nvPr/>
          </p:nvSpPr>
          <p:spPr>
            <a:xfrm>
              <a:off x="1701" y="318"/>
              <a:ext cx="46" cy="45"/>
            </a:xfrm>
            <a:prstGeom prst="ellipse">
              <a:avLst/>
            </a:prstGeom>
            <a:solidFill>
              <a:srgbClr val="00FF00"/>
            </a:solidFill>
            <a:ln w="6350" cap="flat" cmpd="sng">
              <a:solidFill>
                <a:srgbClr val="FF0000"/>
              </a:solidFill>
              <a:prstDash val="solid"/>
              <a:headEnd type="none" w="med" len="med"/>
              <a:tailEnd type="none" w="med" len="med"/>
            </a:ln>
          </p:spPr>
          <p:txBody>
            <a:bodyPr wrap="none" anchor="ctr"/>
            <a:lstStyle/>
            <a:p>
              <a:pPr lvl="0" algn="ctr" fontAlgn="base"/>
              <a:endParaRPr sz="1350"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048822" name="椭圆 40"/>
            <p:cNvSpPr/>
            <p:nvPr/>
          </p:nvSpPr>
          <p:spPr>
            <a:xfrm>
              <a:off x="2540" y="2223"/>
              <a:ext cx="46" cy="45"/>
            </a:xfrm>
            <a:prstGeom prst="ellipse">
              <a:avLst/>
            </a:prstGeom>
            <a:solidFill>
              <a:srgbClr val="FF0000"/>
            </a:solidFill>
            <a:ln w="6350" cap="flat" cmpd="sng">
              <a:solidFill>
                <a:srgbClr val="FF0000"/>
              </a:solidFill>
              <a:prstDash val="solid"/>
              <a:headEnd type="none" w="med" len="med"/>
              <a:tailEnd type="none" w="med" len="med"/>
            </a:ln>
          </p:spPr>
          <p:txBody>
            <a:bodyPr wrap="none" anchor="ctr"/>
            <a:lstStyle/>
            <a:p>
              <a:pPr lvl="0" algn="ctr" fontAlgn="base"/>
              <a:endParaRPr sz="1350"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048823" name="文本框 40986"/>
            <p:cNvSpPr txBox="1"/>
            <p:nvPr/>
          </p:nvSpPr>
          <p:spPr>
            <a:xfrm>
              <a:off x="2595" y="2075"/>
              <a:ext cx="707" cy="362"/>
            </a:xfrm>
            <a:prstGeom prst="rect">
              <a:avLst/>
            </a:prstGeom>
            <a:noFill/>
            <a:ln w="9525">
              <a:noFill/>
            </a:ln>
          </p:spPr>
          <p:txBody>
            <a:bodyPr wrap="square" anchor="t">
              <a:spAutoFit/>
            </a:bodyPr>
            <a:lstStyle/>
            <a:p>
              <a:r>
                <a:rPr lang="zh-CN" altLang="en-US" sz="2100" b="1" u="sng">
                  <a:solidFill>
                    <a:srgbClr val="FF3300"/>
                  </a:solidFill>
                  <a:latin typeface="Arial" panose="020B0604020202020204" pitchFamily="34" charset="0"/>
                  <a:ea typeface="黑体" panose="02010609060101010101" charset="-122"/>
                </a:rPr>
                <a:t>宁波</a:t>
              </a:r>
            </a:p>
          </p:txBody>
        </p:sp>
        <p:sp>
          <p:nvSpPr>
            <p:cNvPr id="1048824" name="椭圆 42"/>
            <p:cNvSpPr/>
            <p:nvPr/>
          </p:nvSpPr>
          <p:spPr>
            <a:xfrm>
              <a:off x="2472" y="1792"/>
              <a:ext cx="23" cy="45"/>
            </a:xfrm>
            <a:prstGeom prst="ellipse">
              <a:avLst/>
            </a:prstGeom>
            <a:solidFill>
              <a:srgbClr val="FF0000"/>
            </a:solidFill>
            <a:ln w="6350" cap="flat" cmpd="sng">
              <a:solidFill>
                <a:srgbClr val="FF0000"/>
              </a:solidFill>
              <a:prstDash val="solid"/>
              <a:headEnd type="none" w="med" len="med"/>
              <a:tailEnd type="none" w="med" len="med"/>
            </a:ln>
          </p:spPr>
          <p:txBody>
            <a:bodyPr wrap="none" anchor="ctr"/>
            <a:lstStyle/>
            <a:p>
              <a:pPr lvl="0" algn="ctr" fontAlgn="base"/>
              <a:endParaRPr sz="1350"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048825" name="文本框 40988"/>
            <p:cNvSpPr txBox="1"/>
            <p:nvPr/>
          </p:nvSpPr>
          <p:spPr>
            <a:xfrm>
              <a:off x="2527" y="1600"/>
              <a:ext cx="778" cy="362"/>
            </a:xfrm>
            <a:prstGeom prst="rect">
              <a:avLst/>
            </a:prstGeom>
            <a:noFill/>
            <a:ln w="9525">
              <a:noFill/>
            </a:ln>
          </p:spPr>
          <p:txBody>
            <a:bodyPr wrap="square" anchor="t">
              <a:spAutoFit/>
            </a:bodyPr>
            <a:lstStyle/>
            <a:p>
              <a:r>
                <a:rPr lang="zh-CN" altLang="en-US" sz="2100" b="1" u="sng">
                  <a:solidFill>
                    <a:srgbClr val="FF3300"/>
                  </a:solidFill>
                  <a:effectLst>
                    <a:outerShdw blurRad="38100" dist="38100" dir="2700000" algn="tl">
                      <a:srgbClr val="000000">
                        <a:alpha val="43137"/>
                      </a:srgbClr>
                    </a:outerShdw>
                  </a:effectLst>
                  <a:latin typeface="Arial" panose="020B0604020202020204" pitchFamily="34" charset="0"/>
                  <a:ea typeface="黑体" panose="02010609060101010101" charset="-122"/>
                </a:rPr>
                <a:t>上海</a:t>
              </a:r>
            </a:p>
          </p:txBody>
        </p:sp>
        <p:sp>
          <p:nvSpPr>
            <p:cNvPr id="1048826" name="椭圆 44"/>
            <p:cNvSpPr/>
            <p:nvPr/>
          </p:nvSpPr>
          <p:spPr>
            <a:xfrm>
              <a:off x="2132" y="2903"/>
              <a:ext cx="46" cy="45"/>
            </a:xfrm>
            <a:prstGeom prst="ellipse">
              <a:avLst/>
            </a:prstGeom>
            <a:solidFill>
              <a:srgbClr val="FF0000"/>
            </a:solidFill>
            <a:ln w="6350" cap="flat" cmpd="sng">
              <a:solidFill>
                <a:srgbClr val="FF0000"/>
              </a:solidFill>
              <a:prstDash val="solid"/>
              <a:headEnd type="none" w="med" len="med"/>
              <a:tailEnd type="none" w="med" len="med"/>
            </a:ln>
          </p:spPr>
          <p:txBody>
            <a:bodyPr wrap="none" anchor="ctr"/>
            <a:lstStyle/>
            <a:p>
              <a:pPr lvl="0" algn="ctr" fontAlgn="base"/>
              <a:endParaRPr sz="1350"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048827" name="椭圆 45"/>
            <p:cNvSpPr/>
            <p:nvPr/>
          </p:nvSpPr>
          <p:spPr>
            <a:xfrm>
              <a:off x="1814" y="3266"/>
              <a:ext cx="46" cy="45"/>
            </a:xfrm>
            <a:prstGeom prst="ellipse">
              <a:avLst/>
            </a:prstGeom>
            <a:solidFill>
              <a:srgbClr val="FF0000"/>
            </a:solidFill>
            <a:ln w="6350" cap="flat" cmpd="sng">
              <a:solidFill>
                <a:srgbClr val="FF0000"/>
              </a:solidFill>
              <a:prstDash val="solid"/>
              <a:headEnd type="none" w="med" len="med"/>
              <a:tailEnd type="none" w="med" len="med"/>
            </a:ln>
          </p:spPr>
          <p:txBody>
            <a:bodyPr wrap="none" anchor="ctr"/>
            <a:lstStyle/>
            <a:p>
              <a:pPr lvl="0" algn="ctr" fontAlgn="base"/>
              <a:endParaRPr sz="1350"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048828" name="椭圆 46"/>
            <p:cNvSpPr/>
            <p:nvPr/>
          </p:nvSpPr>
          <p:spPr>
            <a:xfrm>
              <a:off x="771" y="3425"/>
              <a:ext cx="46" cy="45"/>
            </a:xfrm>
            <a:prstGeom prst="ellipse">
              <a:avLst/>
            </a:prstGeom>
            <a:solidFill>
              <a:srgbClr val="FF0000"/>
            </a:solidFill>
            <a:ln w="6350" cap="flat" cmpd="sng">
              <a:solidFill>
                <a:srgbClr val="FF0000"/>
              </a:solidFill>
              <a:prstDash val="solid"/>
              <a:headEnd type="none" w="med" len="med"/>
              <a:tailEnd type="none" w="med" len="med"/>
            </a:ln>
          </p:spPr>
          <p:txBody>
            <a:bodyPr wrap="none" anchor="ctr"/>
            <a:lstStyle/>
            <a:p>
              <a:pPr lvl="0" algn="ctr" fontAlgn="base"/>
              <a:endParaRPr sz="1350"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048829" name="文本框 40992"/>
            <p:cNvSpPr txBox="1"/>
            <p:nvPr/>
          </p:nvSpPr>
          <p:spPr>
            <a:xfrm>
              <a:off x="2187" y="2666"/>
              <a:ext cx="707" cy="362"/>
            </a:xfrm>
            <a:prstGeom prst="rect">
              <a:avLst/>
            </a:prstGeom>
            <a:noFill/>
            <a:ln w="9525">
              <a:noFill/>
            </a:ln>
          </p:spPr>
          <p:txBody>
            <a:bodyPr wrap="square" anchor="t">
              <a:spAutoFit/>
            </a:bodyPr>
            <a:lstStyle/>
            <a:p>
              <a:r>
                <a:rPr lang="zh-CN" altLang="en-US" sz="2100" b="1" u="sng">
                  <a:solidFill>
                    <a:srgbClr val="FF3300"/>
                  </a:solidFill>
                  <a:latin typeface="Arial" panose="020B0604020202020204" pitchFamily="34" charset="0"/>
                  <a:ea typeface="黑体" panose="02010609060101010101" charset="-122"/>
                </a:rPr>
                <a:t>福州</a:t>
              </a:r>
            </a:p>
          </p:txBody>
        </p:sp>
        <p:sp>
          <p:nvSpPr>
            <p:cNvPr id="1048830" name="文本框 40993"/>
            <p:cNvSpPr txBox="1"/>
            <p:nvPr/>
          </p:nvSpPr>
          <p:spPr>
            <a:xfrm>
              <a:off x="1801" y="3166"/>
              <a:ext cx="707" cy="362"/>
            </a:xfrm>
            <a:prstGeom prst="rect">
              <a:avLst/>
            </a:prstGeom>
            <a:noFill/>
            <a:ln w="9525">
              <a:noFill/>
            </a:ln>
          </p:spPr>
          <p:txBody>
            <a:bodyPr wrap="square" anchor="t">
              <a:spAutoFit/>
            </a:bodyPr>
            <a:lstStyle/>
            <a:p>
              <a:r>
                <a:rPr lang="zh-CN" altLang="en-US" sz="2100" b="1" u="sng">
                  <a:solidFill>
                    <a:srgbClr val="FF3300"/>
                  </a:solidFill>
                  <a:latin typeface="Arial" panose="020B0604020202020204" pitchFamily="34" charset="0"/>
                  <a:ea typeface="黑体" panose="02010609060101010101" charset="-122"/>
                </a:rPr>
                <a:t>厦门</a:t>
              </a:r>
            </a:p>
          </p:txBody>
        </p:sp>
        <p:sp>
          <p:nvSpPr>
            <p:cNvPr id="1048831" name="文本框 40994"/>
            <p:cNvSpPr txBox="1"/>
            <p:nvPr/>
          </p:nvSpPr>
          <p:spPr>
            <a:xfrm>
              <a:off x="728" y="3116"/>
              <a:ext cx="707" cy="362"/>
            </a:xfrm>
            <a:prstGeom prst="rect">
              <a:avLst/>
            </a:prstGeom>
            <a:noFill/>
            <a:ln w="9525">
              <a:noFill/>
            </a:ln>
          </p:spPr>
          <p:txBody>
            <a:bodyPr wrap="square" anchor="t">
              <a:spAutoFit/>
            </a:bodyPr>
            <a:lstStyle/>
            <a:p>
              <a:r>
                <a:rPr lang="zh-CN" altLang="en-US" sz="2100" b="1" u="sng">
                  <a:solidFill>
                    <a:srgbClr val="FF3300"/>
                  </a:solidFill>
                  <a:latin typeface="Arial" panose="020B0604020202020204" pitchFamily="34" charset="0"/>
                  <a:ea typeface="黑体" panose="02010609060101010101" charset="-122"/>
                </a:rPr>
                <a:t>广州</a:t>
              </a:r>
            </a:p>
          </p:txBody>
        </p:sp>
        <p:graphicFrame>
          <p:nvGraphicFramePr>
            <p:cNvPr id="4194319" name="对象 40995"/>
            <p:cNvGraphicFramePr>
              <a:graphicFrameLocks noChangeAspect="1"/>
            </p:cNvGraphicFramePr>
            <p:nvPr/>
          </p:nvGraphicFramePr>
          <p:xfrm>
            <a:off x="1565" y="794"/>
            <a:ext cx="346" cy="658"/>
          </p:xfrm>
          <a:graphic>
            <a:graphicData uri="http://schemas.openxmlformats.org/presentationml/2006/ole">
              <mc:AlternateContent xmlns:mc="http://schemas.openxmlformats.org/markup-compatibility/2006">
                <mc:Choice xmlns:v="urn:schemas-microsoft-com:vml" Requires="v">
                  <p:oleObj spid="_x0000_s1041" r:id="rId8" imgW="457200" imgH="756285" progId="">
                    <p:embed/>
                  </p:oleObj>
                </mc:Choice>
                <mc:Fallback>
                  <p:oleObj r:id="rId8" imgW="457200" imgH="756285" progId="">
                    <p:embed/>
                    <p:pic>
                      <p:nvPicPr>
                        <p:cNvPr id="0" name="OLE substitute image"/>
                        <p:cNvPicPr/>
                        <p:nvPr/>
                      </p:nvPicPr>
                      <p:blipFill>
                        <a:blip r:embed="rId9"/>
                        <a:stretch>
                          <a:fillRect/>
                        </a:stretch>
                      </p:blipFill>
                      <p:spPr>
                        <a:xfrm>
                          <a:off x="1565" y="794"/>
                          <a:ext cx="346" cy="658"/>
                        </a:xfrm>
                        <a:prstGeom prst="rect">
                          <a:avLst/>
                        </a:prstGeom>
                        <a:noFill/>
                        <a:ln w="38100">
                          <a:noFill/>
                          <a:miter/>
                        </a:ln>
                      </p:spPr>
                    </p:pic>
                  </p:oleObj>
                </mc:Fallback>
              </mc:AlternateContent>
            </a:graphicData>
          </a:graphic>
        </p:graphicFrame>
        <p:pic>
          <p:nvPicPr>
            <p:cNvPr id="2097173" name="图片 40996" descr="3"/>
            <p:cNvPicPr>
              <a:picLocks noChangeAspect="1"/>
            </p:cNvPicPr>
            <p:nvPr/>
          </p:nvPicPr>
          <p:blipFill>
            <a:blip r:embed="rId10"/>
            <a:stretch>
              <a:fillRect/>
            </a:stretch>
          </p:blipFill>
          <p:spPr>
            <a:xfrm>
              <a:off x="907" y="2268"/>
              <a:ext cx="363" cy="544"/>
            </a:xfrm>
            <a:prstGeom prst="rect">
              <a:avLst/>
            </a:prstGeom>
            <a:noFill/>
            <a:ln w="9525">
              <a:noFill/>
            </a:ln>
          </p:spPr>
        </p:pic>
        <p:pic>
          <p:nvPicPr>
            <p:cNvPr id="2097175" name="图片 40998" descr="1 拷贝"/>
            <p:cNvPicPr>
              <a:picLocks noChangeAspect="1"/>
            </p:cNvPicPr>
            <p:nvPr/>
          </p:nvPicPr>
          <p:blipFill>
            <a:blip r:embed="rId11"/>
            <a:stretch>
              <a:fillRect/>
            </a:stretch>
          </p:blipFill>
          <p:spPr>
            <a:xfrm>
              <a:off x="1292" y="1588"/>
              <a:ext cx="340" cy="582"/>
            </a:xfrm>
            <a:prstGeom prst="rect">
              <a:avLst/>
            </a:prstGeom>
            <a:noFill/>
            <a:ln w="9525">
              <a:noFill/>
            </a:ln>
          </p:spPr>
        </p:pic>
        <p:pic>
          <p:nvPicPr>
            <p:cNvPr id="2097176" name="图片 40999" descr="9"/>
            <p:cNvPicPr>
              <a:picLocks noChangeAspect="1"/>
            </p:cNvPicPr>
            <p:nvPr/>
          </p:nvPicPr>
          <p:blipFill>
            <a:blip r:embed="rId12"/>
            <a:stretch>
              <a:fillRect/>
            </a:stretch>
          </p:blipFill>
          <p:spPr>
            <a:xfrm>
              <a:off x="317" y="91"/>
              <a:ext cx="613" cy="385"/>
            </a:xfrm>
            <a:prstGeom prst="rect">
              <a:avLst/>
            </a:prstGeom>
            <a:noFill/>
            <a:ln w="9525">
              <a:noFill/>
            </a:ln>
          </p:spPr>
        </p:pic>
        <p:pic>
          <p:nvPicPr>
            <p:cNvPr id="2097177" name="图片 41000" descr="9"/>
            <p:cNvPicPr>
              <a:picLocks noChangeAspect="1"/>
            </p:cNvPicPr>
            <p:nvPr/>
          </p:nvPicPr>
          <p:blipFill>
            <a:blip r:embed="rId12"/>
            <a:stretch>
              <a:fillRect/>
            </a:stretch>
          </p:blipFill>
          <p:spPr>
            <a:xfrm>
              <a:off x="317" y="499"/>
              <a:ext cx="613" cy="385"/>
            </a:xfrm>
            <a:prstGeom prst="rect">
              <a:avLst/>
            </a:prstGeom>
            <a:noFill/>
            <a:ln w="9525">
              <a:noFill/>
            </a:ln>
          </p:spPr>
        </p:pic>
      </p:grpSp>
      <p:sp>
        <p:nvSpPr>
          <p:cNvPr id="17" name="文本框 16"/>
          <p:cNvSpPr txBox="1"/>
          <p:nvPr/>
        </p:nvSpPr>
        <p:spPr>
          <a:xfrm>
            <a:off x="379095" y="1910080"/>
            <a:ext cx="7646670" cy="6466205"/>
          </a:xfrm>
          <a:prstGeom prst="rect">
            <a:avLst/>
          </a:prstGeom>
          <a:noFill/>
        </p:spPr>
        <p:txBody>
          <a:bodyPr wrap="square" rtlCol="0">
            <a:spAutoFit/>
          </a:bodyPr>
          <a:lstStyle/>
          <a:p>
            <a:pPr>
              <a:lnSpc>
                <a:spcPct val="120000"/>
              </a:lnSpc>
            </a:pPr>
            <a:r>
              <a:rPr lang="zh-CN" altLang="en-US" sz="2800">
                <a:latin typeface="华文中宋" panose="02010600040101010101" charset="-122"/>
                <a:ea typeface="华文中宋" panose="02010600040101010101" charset="-122"/>
              </a:rPr>
              <a:t>①允许外国公使进驻北京</a:t>
            </a:r>
          </a:p>
          <a:p>
            <a:pPr>
              <a:lnSpc>
                <a:spcPct val="120000"/>
              </a:lnSpc>
            </a:pPr>
            <a:endParaRPr lang="zh-CN" altLang="en-US" sz="2800">
              <a:latin typeface="华文中宋" panose="02010600040101010101" charset="-122"/>
              <a:ea typeface="华文中宋" panose="02010600040101010101" charset="-122"/>
              <a:sym typeface="+mn-ea"/>
            </a:endParaRPr>
          </a:p>
          <a:p>
            <a:pPr>
              <a:lnSpc>
                <a:spcPct val="120000"/>
              </a:lnSpc>
            </a:pPr>
            <a:r>
              <a:rPr lang="zh-CN" altLang="en-US" sz="2800">
                <a:latin typeface="华文中宋" panose="02010600040101010101" charset="-122"/>
                <a:ea typeface="华文中宋" panose="02010600040101010101" charset="-122"/>
                <a:sym typeface="+mn-ea"/>
              </a:rPr>
              <a:t>②增开沿海沿江十处通商口岸</a:t>
            </a:r>
          </a:p>
          <a:p>
            <a:pPr>
              <a:lnSpc>
                <a:spcPct val="120000"/>
              </a:lnSpc>
            </a:pPr>
            <a:endParaRPr lang="zh-CN" altLang="en-US" sz="2800">
              <a:latin typeface="华文中宋" panose="02010600040101010101" charset="-122"/>
              <a:ea typeface="华文中宋" panose="02010600040101010101" charset="-122"/>
              <a:sym typeface="+mn-ea"/>
            </a:endParaRPr>
          </a:p>
          <a:p>
            <a:pPr>
              <a:lnSpc>
                <a:spcPct val="120000"/>
              </a:lnSpc>
            </a:pPr>
            <a:r>
              <a:rPr lang="zh-CN" altLang="en-US" sz="2800">
                <a:latin typeface="华文中宋" panose="02010600040101010101" charset="-122"/>
                <a:ea typeface="华文中宋" panose="02010600040101010101" charset="-122"/>
                <a:sym typeface="+mn-ea"/>
              </a:rPr>
              <a:t>③赔偿英法巨额白银</a:t>
            </a:r>
          </a:p>
          <a:p>
            <a:pPr>
              <a:lnSpc>
                <a:spcPct val="120000"/>
              </a:lnSpc>
            </a:pPr>
            <a:r>
              <a:rPr lang="zh-CN" altLang="en-US" sz="2800">
                <a:latin typeface="华文中宋" panose="02010600040101010101" charset="-122"/>
                <a:ea typeface="华文中宋" panose="02010600040101010101" charset="-122"/>
                <a:sym typeface="+mn-ea"/>
              </a:rPr>
              <a:t>④允许外国人到中国内地游历、经商和传教</a:t>
            </a:r>
          </a:p>
          <a:p>
            <a:pPr>
              <a:lnSpc>
                <a:spcPct val="120000"/>
              </a:lnSpc>
            </a:pPr>
            <a:endParaRPr lang="zh-CN" altLang="en-US" sz="2800">
              <a:latin typeface="华文中宋" panose="02010600040101010101" charset="-122"/>
              <a:ea typeface="华文中宋" panose="02010600040101010101" charset="-122"/>
              <a:sym typeface="+mn-ea"/>
            </a:endParaRPr>
          </a:p>
          <a:p>
            <a:pPr>
              <a:lnSpc>
                <a:spcPct val="120000"/>
              </a:lnSpc>
            </a:pPr>
            <a:r>
              <a:rPr lang="zh-CN" altLang="en-US" sz="2800">
                <a:latin typeface="华文中宋" panose="02010600040101010101" charset="-122"/>
                <a:ea typeface="华文中宋" panose="02010600040101010101" charset="-122"/>
                <a:sym typeface="+mn-ea"/>
              </a:rPr>
              <a:t>⑤外国军舰和商船可在长江各口岸通航</a:t>
            </a:r>
          </a:p>
          <a:p>
            <a:pPr>
              <a:lnSpc>
                <a:spcPct val="120000"/>
              </a:lnSpc>
            </a:pPr>
            <a:r>
              <a:rPr lang="zh-CN" altLang="en-US" sz="2800">
                <a:latin typeface="华文中宋" panose="02010600040101010101" charset="-122"/>
                <a:ea typeface="华文中宋" panose="02010600040101010101" charset="-122"/>
                <a:sym typeface="+mn-ea"/>
              </a:rPr>
              <a:t>⑥鸦片贸易合法化</a:t>
            </a:r>
            <a:endParaRPr lang="zh-CN" altLang="en-US" sz="2800">
              <a:latin typeface="华文中宋" panose="02010600040101010101" charset="-122"/>
              <a:ea typeface="华文中宋" panose="02010600040101010101" charset="-122"/>
            </a:endParaRPr>
          </a:p>
          <a:p>
            <a:endParaRPr lang="zh-CN" altLang="en-US" sz="2800"/>
          </a:p>
          <a:p>
            <a:endParaRPr lang="zh-CN" altLang="en-US" sz="2800"/>
          </a:p>
          <a:p>
            <a:endParaRPr lang="zh-CN" altLang="en-US" sz="2800">
              <a:sym typeface="+mn-ea"/>
            </a:endParaRPr>
          </a:p>
          <a:p>
            <a:endParaRPr lang="zh-CN" altLang="en-US" sz="2800"/>
          </a:p>
        </p:txBody>
      </p:sp>
      <p:sp>
        <p:nvSpPr>
          <p:cNvPr id="19" name="文本框 18"/>
          <p:cNvSpPr txBox="1"/>
          <p:nvPr/>
        </p:nvSpPr>
        <p:spPr>
          <a:xfrm>
            <a:off x="446405" y="2480945"/>
            <a:ext cx="5592445" cy="487045"/>
          </a:xfrm>
          <a:prstGeom prst="rect">
            <a:avLst/>
          </a:prstGeom>
          <a:solidFill>
            <a:srgbClr val="C00000"/>
          </a:solidFill>
          <a:effectLst>
            <a:outerShdw blurRad="50800" dist="38100" dir="2700000" algn="tl" rotWithShape="0">
              <a:prstClr val="black">
                <a:alpha val="40000"/>
              </a:prstClr>
            </a:outerShdw>
          </a:effectLst>
        </p:spPr>
        <p:txBody>
          <a:bodyPr wrap="none" rtlCol="0" anchor="t">
            <a:no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便于列强影响控制清政府统治核心</a:t>
            </a:r>
          </a:p>
        </p:txBody>
      </p:sp>
      <p:sp>
        <p:nvSpPr>
          <p:cNvPr id="20" name="文本框 19"/>
          <p:cNvSpPr txBox="1"/>
          <p:nvPr/>
        </p:nvSpPr>
        <p:spPr>
          <a:xfrm>
            <a:off x="446405" y="3490595"/>
            <a:ext cx="6507480"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沿海沿江门户大开，列强倾销更为严重</a:t>
            </a:r>
          </a:p>
        </p:txBody>
      </p:sp>
      <p:sp>
        <p:nvSpPr>
          <p:cNvPr id="21" name="文本框 20"/>
          <p:cNvSpPr txBox="1"/>
          <p:nvPr/>
        </p:nvSpPr>
        <p:spPr>
          <a:xfrm>
            <a:off x="3791585" y="4070985"/>
            <a:ext cx="2426970"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加重人民负担</a:t>
            </a:r>
          </a:p>
        </p:txBody>
      </p:sp>
      <p:sp>
        <p:nvSpPr>
          <p:cNvPr id="22" name="文本框 21"/>
          <p:cNvSpPr txBox="1"/>
          <p:nvPr/>
        </p:nvSpPr>
        <p:spPr>
          <a:xfrm>
            <a:off x="335280" y="5043170"/>
            <a:ext cx="9579610"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侵略势力深入内陆，引发矛盾（太平天国运动、义和团运动）</a:t>
            </a:r>
          </a:p>
        </p:txBody>
      </p:sp>
      <p:sp>
        <p:nvSpPr>
          <p:cNvPr id="23" name="文本框 22"/>
          <p:cNvSpPr txBox="1"/>
          <p:nvPr/>
        </p:nvSpPr>
        <p:spPr>
          <a:xfrm>
            <a:off x="6728460" y="5646420"/>
            <a:ext cx="3175635"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侵犯中国内河主权</a:t>
            </a:r>
          </a:p>
        </p:txBody>
      </p:sp>
      <p:sp>
        <p:nvSpPr>
          <p:cNvPr id="10" name="文本框 9"/>
          <p:cNvSpPr txBox="1"/>
          <p:nvPr/>
        </p:nvSpPr>
        <p:spPr>
          <a:xfrm>
            <a:off x="3430270" y="6095365"/>
            <a:ext cx="3446145"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鸦片泛滥，危害剧增</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6" grpId="1" animBg="1"/>
      <p:bldP spid="17" grpId="0"/>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10" grpId="0" bldLvl="0" animBg="1"/>
      <p:bldP spid="1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（二）第二次鸦片战争（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1856—1860</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11" name="文本框 10"/>
          <p:cNvSpPr txBox="1"/>
          <p:nvPr/>
        </p:nvSpPr>
        <p:spPr>
          <a:xfrm>
            <a:off x="6619240" y="959485"/>
            <a:ext cx="4692650" cy="521970"/>
          </a:xfrm>
          <a:prstGeom prst="rect">
            <a:avLst/>
          </a:prstGeom>
          <a:noFill/>
        </p:spPr>
        <p:txBody>
          <a:bodyPr wrap="square" rtlCol="0" anchor="t">
            <a:spAutoFit/>
          </a:bodyPr>
          <a:lstStyle/>
          <a:p>
            <a:r>
              <a:rPr lang="zh-CN" altLang="en-US" sz="2800" b="1">
                <a:solidFill>
                  <a:srgbClr val="C00000"/>
                </a:solidFill>
                <a:latin typeface="华文中宋" panose="02010600040101010101" charset="-122"/>
                <a:ea typeface="华文中宋" panose="02010600040101010101" charset="-122"/>
                <a:sym typeface="+mn-ea"/>
              </a:rPr>
              <a:t>（英法联军，俄美帮凶）</a:t>
            </a:r>
          </a:p>
        </p:txBody>
      </p:sp>
      <p:sp>
        <p:nvSpPr>
          <p:cNvPr id="16" name="文本框 15"/>
          <p:cNvSpPr txBox="1"/>
          <p:nvPr/>
        </p:nvSpPr>
        <p:spPr>
          <a:xfrm>
            <a:off x="446405" y="1518920"/>
            <a:ext cx="5720715" cy="521970"/>
          </a:xfrm>
          <a:prstGeom prst="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1860</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《北京条约》内容（英法俄）</a:t>
            </a:r>
          </a:p>
        </p:txBody>
      </p:sp>
      <p:sp>
        <p:nvSpPr>
          <p:cNvPr id="4" name="文本框 3"/>
          <p:cNvSpPr txBox="1"/>
          <p:nvPr/>
        </p:nvSpPr>
        <p:spPr>
          <a:xfrm>
            <a:off x="379095" y="2078355"/>
            <a:ext cx="6831330" cy="3707765"/>
          </a:xfrm>
          <a:prstGeom prst="rect">
            <a:avLst/>
          </a:prstGeom>
          <a:noFill/>
        </p:spPr>
        <p:txBody>
          <a:bodyPr wrap="square" rtlCol="0">
            <a:spAutoFit/>
          </a:bodyPr>
          <a:lstStyle/>
          <a:p>
            <a:pPr fontAlgn="auto">
              <a:lnSpc>
                <a:spcPct val="140000"/>
              </a:lnSpc>
            </a:pPr>
            <a:r>
              <a:rPr lang="zh-CN" altLang="en-US" sz="2800">
                <a:latin typeface="华文中宋" panose="02010600040101010101" charset="-122"/>
                <a:ea typeface="华文中宋" panose="02010600040101010101" charset="-122"/>
                <a:cs typeface="华文中宋" panose="02010600040101010101" charset="-122"/>
              </a:rPr>
              <a:t>①承认天津条约有效</a:t>
            </a:r>
          </a:p>
          <a:p>
            <a:pPr fontAlgn="auto">
              <a:lnSpc>
                <a:spcPct val="140000"/>
              </a:lnSpc>
            </a:pPr>
            <a:r>
              <a:rPr lang="zh-CN" altLang="en-US" sz="2800">
                <a:latin typeface="华文中宋" panose="02010600040101010101" charset="-122"/>
                <a:ea typeface="华文中宋" panose="02010600040101010101" charset="-122"/>
                <a:cs typeface="华文中宋" panose="02010600040101010101" charset="-122"/>
              </a:rPr>
              <a:t>②增开天津为商埠</a:t>
            </a:r>
          </a:p>
          <a:p>
            <a:pPr fontAlgn="auto">
              <a:lnSpc>
                <a:spcPct val="140000"/>
              </a:lnSpc>
            </a:pPr>
            <a:r>
              <a:rPr lang="zh-CN" altLang="en-US" sz="2800">
                <a:latin typeface="华文中宋" panose="02010600040101010101" charset="-122"/>
                <a:ea typeface="华文中宋" panose="02010600040101010101" charset="-122"/>
                <a:cs typeface="华文中宋" panose="02010600040101010101" charset="-122"/>
              </a:rPr>
              <a:t>③割九龙司地方一区给英国</a:t>
            </a:r>
          </a:p>
          <a:p>
            <a:pPr fontAlgn="auto">
              <a:lnSpc>
                <a:spcPct val="140000"/>
              </a:lnSpc>
            </a:pPr>
            <a:r>
              <a:rPr lang="zh-CN" altLang="en-US" sz="2800">
                <a:latin typeface="华文中宋" panose="02010600040101010101" charset="-122"/>
                <a:ea typeface="华文中宋" panose="02010600040101010101" charset="-122"/>
                <a:cs typeface="华文中宋" panose="02010600040101010101" charset="-122"/>
              </a:rPr>
              <a:t>④英、法赔款各增至800万两</a:t>
            </a:r>
          </a:p>
          <a:p>
            <a:pPr fontAlgn="auto">
              <a:lnSpc>
                <a:spcPct val="140000"/>
              </a:lnSpc>
            </a:pPr>
            <a:r>
              <a:rPr lang="zh-CN" altLang="en-US" sz="2800">
                <a:latin typeface="华文中宋" panose="02010600040101010101" charset="-122"/>
                <a:ea typeface="华文中宋" panose="02010600040101010101" charset="-122"/>
                <a:cs typeface="华文中宋" panose="02010600040101010101" charset="-122"/>
              </a:rPr>
              <a:t>⑤</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Arial" panose="020B0604020202020204"/>
              </a:rPr>
              <a:t>允许外国传教士在华租地和建设教堂</a:t>
            </a:r>
          </a:p>
          <a:p>
            <a:pPr fontAlgn="auto">
              <a:lnSpc>
                <a:spcPct val="140000"/>
              </a:lnSpc>
            </a:pP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Arial" panose="020B0604020202020204"/>
              </a:rPr>
              <a:t>⑥</a:t>
            </a:r>
            <a:r>
              <a:rPr lang="en-US" altLang="zh-CN" sz="2800">
                <a:solidFill>
                  <a:srgbClr val="000000"/>
                </a:solidFill>
                <a:latin typeface="华文中宋" panose="02010600040101010101" charset="-122"/>
                <a:ea typeface="华文中宋" panose="02010600040101010101" charset="-122"/>
                <a:cs typeface="华文中宋" panose="02010600040101010101" charset="-122"/>
                <a:sym typeface="Arial" panose="020B0604020202020204"/>
              </a:rPr>
              <a:t> </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Arial" panose="020B0604020202020204"/>
              </a:rPr>
              <a:t>允许中国人受雇出洋做工人</a:t>
            </a:r>
            <a:r>
              <a:rPr lang="en-US" altLang="zh-CN" sz="2800">
                <a:solidFill>
                  <a:srgbClr val="000000"/>
                </a:solidFill>
                <a:latin typeface="华文中宋" panose="02010600040101010101" charset="-122"/>
                <a:ea typeface="华文中宋" panose="02010600040101010101" charset="-122"/>
                <a:cs typeface="华文中宋" panose="02010600040101010101" charset="-122"/>
                <a:sym typeface="Arial" panose="020B0604020202020204"/>
              </a:rPr>
              <a:t> </a:t>
            </a: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800475" y="2260600"/>
            <a:ext cx="3204210" cy="521970"/>
          </a:xfrm>
          <a:prstGeom prst="rect">
            <a:avLst/>
          </a:prstGeom>
          <a:solidFill>
            <a:srgbClr val="C00000"/>
          </a:solidFill>
          <a:ln w="9525">
            <a:noFill/>
          </a:ln>
        </p:spPr>
        <p:txBody>
          <a:bodyPr wrap="square" anchor="t" anchorCtr="0">
            <a:spAutoFit/>
          </a:bodyPr>
          <a:lstStyle/>
          <a:p>
            <a:pPr>
              <a:spcBef>
                <a:spcPct val="50000"/>
              </a:spcBef>
              <a:buFont typeface="Arial" panose="020B0604020202020204" pitchFamily="34" charset="0"/>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维护既得侵略利益</a:t>
            </a:r>
            <a:endPar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6" name="文本框 5"/>
          <p:cNvSpPr txBox="1"/>
          <p:nvPr/>
        </p:nvSpPr>
        <p:spPr>
          <a:xfrm>
            <a:off x="3399790" y="2874645"/>
            <a:ext cx="8458835" cy="521970"/>
          </a:xfrm>
          <a:prstGeom prst="rect">
            <a:avLst/>
          </a:prstGeom>
          <a:solidFill>
            <a:srgbClr val="C00000"/>
          </a:solidFill>
          <a:ln w="9525">
            <a:noFill/>
          </a:ln>
        </p:spPr>
        <p:txBody>
          <a:bodyPr wrap="square" anchor="t" anchorCtr="0">
            <a:spAutoFit/>
          </a:bodyPr>
          <a:lstStyle/>
          <a:p>
            <a:pPr>
              <a:spcBef>
                <a:spcPct val="50000"/>
              </a:spcBef>
              <a:buFont typeface="Arial" panose="020B0604020202020204" pitchFamily="34" charset="0"/>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进一步打开中国市场，</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天津成为外国势力的重要基地</a:t>
            </a:r>
            <a:endPar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8" name="文本框 7"/>
          <p:cNvSpPr txBox="1"/>
          <p:nvPr/>
        </p:nvSpPr>
        <p:spPr>
          <a:xfrm>
            <a:off x="4775200" y="3488690"/>
            <a:ext cx="7082790" cy="521970"/>
          </a:xfrm>
          <a:prstGeom prst="rect">
            <a:avLst/>
          </a:prstGeom>
          <a:solidFill>
            <a:srgbClr val="C00000"/>
          </a:solidFill>
          <a:ln w="9525">
            <a:noFill/>
          </a:ln>
        </p:spPr>
        <p:txBody>
          <a:bodyPr wrap="square" anchor="t" anchorCtr="0">
            <a:spAutoFit/>
          </a:bodyPr>
          <a:lstStyle/>
          <a:p>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领土主权进一步破坏，</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英国在香港势力扩大</a:t>
            </a:r>
          </a:p>
        </p:txBody>
      </p:sp>
      <p:sp>
        <p:nvSpPr>
          <p:cNvPr id="10" name="文本框 9"/>
          <p:cNvSpPr txBox="1"/>
          <p:nvPr/>
        </p:nvSpPr>
        <p:spPr>
          <a:xfrm>
            <a:off x="5093335" y="4102735"/>
            <a:ext cx="2404110" cy="521970"/>
          </a:xfrm>
          <a:prstGeom prst="rect">
            <a:avLst/>
          </a:prstGeom>
          <a:solidFill>
            <a:srgbClr val="C00000"/>
          </a:solidFill>
          <a:ln w="9525">
            <a:noFill/>
          </a:ln>
        </p:spPr>
        <p:txBody>
          <a:bodyPr wrap="square" anchor="t" anchorCtr="0">
            <a:spAutoFit/>
          </a:bodyPr>
          <a:lstStyle/>
          <a:p>
            <a:pPr>
              <a:spcBef>
                <a:spcPct val="50000"/>
              </a:spcBef>
              <a:buFont typeface="Arial" panose="020B0604020202020204" pitchFamily="34" charset="0"/>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加重人民负担</a:t>
            </a:r>
          </a:p>
        </p:txBody>
      </p:sp>
      <p:sp>
        <p:nvSpPr>
          <p:cNvPr id="12" name="文本框 11"/>
          <p:cNvSpPr txBox="1"/>
          <p:nvPr/>
        </p:nvSpPr>
        <p:spPr>
          <a:xfrm>
            <a:off x="6703695" y="4716780"/>
            <a:ext cx="523875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marL="0" lvl="0" indent="0" eaLnBrk="1" hangingPunct="1">
              <a:buNone/>
            </a:pPr>
            <a:r>
              <a:rPr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殖民渗透、经济侵略，造成矛盾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endParaRPr>
          </a:p>
        </p:txBody>
      </p:sp>
      <p:sp>
        <p:nvSpPr>
          <p:cNvPr id="13" name="文本框 12"/>
          <p:cNvSpPr txBox="1"/>
          <p:nvPr/>
        </p:nvSpPr>
        <p:spPr>
          <a:xfrm>
            <a:off x="445770" y="5699125"/>
            <a:ext cx="464756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marL="0" lvl="0" indent="0" eaLnBrk="1" hangingPunct="1">
              <a:buNone/>
            </a:pPr>
            <a:r>
              <a:rPr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掠夺人口</a:t>
            </a:r>
            <a:r>
              <a:rPr 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劳动力外流严重</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4" grpId="0"/>
      <p:bldP spid="5" grpId="0" bldLvl="0" animBg="1"/>
      <p:bldP spid="6" grpId="0" bldLvl="0" animBg="1"/>
      <p:bldP spid="8" grpId="0" bldLvl="0" animBg="1"/>
      <p:bldP spid="10" grpId="0" bldLvl="0" animBg="1"/>
      <p:bldP spid="12" grpId="0" animBg="1"/>
      <p:bldP spid="12" grpId="1" animBg="1"/>
      <p:bldP spid="13" grpId="0" animBg="1"/>
      <p:bldP spid="1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b93246ab71dc946a1d4254c12066a5(1)"/>
          <p:cNvPicPr>
            <a:picLocks noChangeAspect="1"/>
          </p:cNvPicPr>
          <p:nvPr/>
        </p:nvPicPr>
        <p:blipFill>
          <a:blip r:embed="rId6"/>
          <a:stretch>
            <a:fillRect/>
          </a:stretch>
        </p:blipFill>
        <p:spPr>
          <a:xfrm>
            <a:off x="257810" y="1342390"/>
            <a:ext cx="11684635" cy="3074035"/>
          </a:xfrm>
          <a:prstGeom prst="rect">
            <a:avLst/>
          </a:prstGeom>
        </p:spPr>
      </p:pic>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（二）第二次鸦片战争（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1856—1860</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11" name="文本框 10"/>
          <p:cNvSpPr txBox="1"/>
          <p:nvPr/>
        </p:nvSpPr>
        <p:spPr>
          <a:xfrm>
            <a:off x="6619240" y="959485"/>
            <a:ext cx="4692650" cy="521970"/>
          </a:xfrm>
          <a:prstGeom prst="rect">
            <a:avLst/>
          </a:prstGeom>
          <a:noFill/>
        </p:spPr>
        <p:txBody>
          <a:bodyPr wrap="square" rtlCol="0" anchor="t">
            <a:spAutoFit/>
          </a:bodyPr>
          <a:lstStyle/>
          <a:p>
            <a:r>
              <a:rPr lang="zh-CN" altLang="en-US" sz="2800" b="1">
                <a:solidFill>
                  <a:srgbClr val="C00000"/>
                </a:solidFill>
                <a:latin typeface="华文中宋" panose="02010600040101010101" charset="-122"/>
                <a:ea typeface="华文中宋" panose="02010600040101010101" charset="-122"/>
                <a:sym typeface="+mn-ea"/>
              </a:rPr>
              <a:t>（英法联军，俄美帮凶）</a:t>
            </a:r>
          </a:p>
        </p:txBody>
      </p:sp>
      <p:grpSp>
        <p:nvGrpSpPr>
          <p:cNvPr id="5" name="组合 4"/>
          <p:cNvGrpSpPr/>
          <p:nvPr/>
        </p:nvGrpSpPr>
        <p:grpSpPr>
          <a:xfrm>
            <a:off x="464185" y="4498340"/>
            <a:ext cx="11179810" cy="2150745"/>
            <a:chOff x="569" y="7420"/>
            <a:chExt cx="17606" cy="3387"/>
          </a:xfrm>
        </p:grpSpPr>
        <p:sp>
          <p:nvSpPr>
            <p:cNvPr id="39950" name="Rectangle 15" descr="深色竖线"/>
            <p:cNvSpPr/>
            <p:nvPr/>
          </p:nvSpPr>
          <p:spPr>
            <a:xfrm>
              <a:off x="569" y="7678"/>
              <a:ext cx="1080" cy="1200"/>
            </a:xfrm>
            <a:prstGeom prst="rect">
              <a:avLst/>
            </a:prstGeom>
            <a:pattFill prst="dkVert">
              <a:fgClr>
                <a:srgbClr val="FF6600"/>
              </a:fgClr>
              <a:bgClr>
                <a:srgbClr val="FFFFFF"/>
              </a:bgClr>
            </a:pattFill>
            <a:ln w="9525" cap="flat" cmpd="sng">
              <a:solidFill>
                <a:schemeClr val="tx1"/>
              </a:solidFill>
              <a:prstDash val="solid"/>
              <a:miter/>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
          <p:nvSpPr>
            <p:cNvPr id="39951" name="Text Box 16"/>
            <p:cNvSpPr txBox="1"/>
            <p:nvPr/>
          </p:nvSpPr>
          <p:spPr>
            <a:xfrm>
              <a:off x="1826" y="7668"/>
              <a:ext cx="5823" cy="1210"/>
            </a:xfrm>
            <a:prstGeom prst="rect">
              <a:avLst/>
            </a:prstGeom>
            <a:noFill/>
            <a:ln w="9525">
              <a:noFill/>
            </a:ln>
          </p:spPr>
          <p:txBody>
            <a:bodyPr wrap="square" anchor="t">
              <a:spAutoFit/>
            </a:bodyPr>
            <a:lstStyle/>
            <a:p>
              <a:pPr>
                <a:spcBef>
                  <a:spcPct val="50000"/>
                </a:spcBef>
              </a:pP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1689</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年尼布楚条约规定的待议地区</a:t>
              </a:r>
            </a:p>
          </p:txBody>
        </p:sp>
        <p:sp>
          <p:nvSpPr>
            <p:cNvPr id="86033" name="Rectangle 17" descr="宽上对角线"/>
            <p:cNvSpPr/>
            <p:nvPr/>
          </p:nvSpPr>
          <p:spPr>
            <a:xfrm>
              <a:off x="569" y="8999"/>
              <a:ext cx="1080" cy="1320"/>
            </a:xfrm>
            <a:prstGeom prst="rect">
              <a:avLst/>
            </a:prstGeom>
            <a:pattFill prst="wdUpDiag">
              <a:fgClr>
                <a:srgbClr val="0000FF"/>
              </a:fgClr>
              <a:bgClr>
                <a:srgbClr val="FFFFFF"/>
              </a:bgClr>
            </a:pattFill>
            <a:ln w="9525" cap="flat" cmpd="sng">
              <a:solidFill>
                <a:schemeClr val="tx1"/>
              </a:solidFill>
              <a:prstDash val="solid"/>
              <a:miter/>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
          <p:nvSpPr>
            <p:cNvPr id="86034" name="Text Box 18"/>
            <p:cNvSpPr txBox="1"/>
            <p:nvPr/>
          </p:nvSpPr>
          <p:spPr>
            <a:xfrm>
              <a:off x="1799" y="9050"/>
              <a:ext cx="5822" cy="1210"/>
            </a:xfrm>
            <a:prstGeom prst="rect">
              <a:avLst/>
            </a:prstGeom>
            <a:noFill/>
            <a:ln w="9525">
              <a:noFill/>
            </a:ln>
          </p:spPr>
          <p:txBody>
            <a:bodyPr wrap="square" anchor="t">
              <a:spAutoFit/>
            </a:bodyPr>
            <a:lstStyle/>
            <a:p>
              <a:pPr>
                <a:spcBef>
                  <a:spcPct val="50000"/>
                </a:spcBef>
              </a:pP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1858</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年</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2200" b="1">
                  <a:solidFill>
                    <a:srgbClr val="C00000"/>
                  </a:solidFill>
                  <a:latin typeface="华文中宋" panose="02010600040101010101" charset="-122"/>
                  <a:ea typeface="华文中宋" panose="02010600040101010101" charset="-122"/>
                  <a:cs typeface="华文中宋" panose="02010600040101010101" charset="-122"/>
                </a:rPr>
                <a:t>瑷</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珲条约</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割占的</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60</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多万平方公里</a:t>
              </a:r>
            </a:p>
          </p:txBody>
        </p:sp>
        <p:sp>
          <p:nvSpPr>
            <p:cNvPr id="86035" name="Rectangle 19"/>
            <p:cNvSpPr/>
            <p:nvPr/>
          </p:nvSpPr>
          <p:spPr>
            <a:xfrm>
              <a:off x="8114" y="7619"/>
              <a:ext cx="1680" cy="812"/>
            </a:xfrm>
            <a:prstGeom prst="rect">
              <a:avLst/>
            </a:prstGeom>
            <a:solidFill>
              <a:srgbClr val="0000FF"/>
            </a:solidFill>
            <a:ln w="9525" cap="flat" cmpd="sng">
              <a:solidFill>
                <a:schemeClr val="tx1"/>
              </a:solidFill>
              <a:prstDash val="solid"/>
              <a:miter/>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
          <p:nvSpPr>
            <p:cNvPr id="86036" name="Text Box 20"/>
            <p:cNvSpPr txBox="1"/>
            <p:nvPr/>
          </p:nvSpPr>
          <p:spPr>
            <a:xfrm>
              <a:off x="9794" y="7420"/>
              <a:ext cx="8381" cy="1210"/>
            </a:xfrm>
            <a:prstGeom prst="rect">
              <a:avLst/>
            </a:prstGeom>
            <a:noFill/>
            <a:ln w="9525">
              <a:noFill/>
            </a:ln>
          </p:spPr>
          <p:txBody>
            <a:bodyPr wrap="square" anchor="t">
              <a:spAutoFit/>
            </a:bodyPr>
            <a:lstStyle/>
            <a:p>
              <a:pPr>
                <a:spcBef>
                  <a:spcPct val="50000"/>
                </a:spcBef>
              </a:pP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1860</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年中俄</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北京条约</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割占的</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40</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万平方公里</a:t>
              </a:r>
            </a:p>
          </p:txBody>
        </p:sp>
        <p:sp>
          <p:nvSpPr>
            <p:cNvPr id="86037" name="Rectangle 21"/>
            <p:cNvSpPr/>
            <p:nvPr/>
          </p:nvSpPr>
          <p:spPr>
            <a:xfrm>
              <a:off x="8114" y="8615"/>
              <a:ext cx="1680" cy="887"/>
            </a:xfrm>
            <a:prstGeom prst="rect">
              <a:avLst/>
            </a:prstGeom>
            <a:solidFill>
              <a:srgbClr val="FF6600"/>
            </a:solidFill>
            <a:ln w="9525" cap="flat" cmpd="sng">
              <a:solidFill>
                <a:schemeClr val="tx1"/>
              </a:solidFill>
              <a:prstDash val="solid"/>
              <a:miter/>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
          <p:nvSpPr>
            <p:cNvPr id="86038" name="Text Box 22"/>
            <p:cNvSpPr txBox="1"/>
            <p:nvPr/>
          </p:nvSpPr>
          <p:spPr>
            <a:xfrm>
              <a:off x="9794" y="8490"/>
              <a:ext cx="8381" cy="1210"/>
            </a:xfrm>
            <a:prstGeom prst="rect">
              <a:avLst/>
            </a:prstGeom>
            <a:noFill/>
            <a:ln w="9525">
              <a:noFill/>
            </a:ln>
          </p:spPr>
          <p:txBody>
            <a:bodyPr wrap="square" anchor="t">
              <a:spAutoFit/>
            </a:bodyPr>
            <a:lstStyle/>
            <a:p>
              <a:pPr>
                <a:spcBef>
                  <a:spcPct val="50000"/>
                </a:spcBef>
              </a:pP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1864</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年</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堪分西北界约记</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割占的</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44</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万平方公里</a:t>
              </a:r>
            </a:p>
          </p:txBody>
        </p:sp>
        <p:sp>
          <p:nvSpPr>
            <p:cNvPr id="86039" name="Rectangle 23" descr="棚架"/>
            <p:cNvSpPr/>
            <p:nvPr/>
          </p:nvSpPr>
          <p:spPr>
            <a:xfrm>
              <a:off x="8114" y="9668"/>
              <a:ext cx="1680" cy="833"/>
            </a:xfrm>
            <a:prstGeom prst="rect">
              <a:avLst/>
            </a:prstGeom>
            <a:pattFill prst="trellis">
              <a:fgClr>
                <a:srgbClr val="0000FF"/>
              </a:fgClr>
              <a:bgClr>
                <a:srgbClr val="FFFFFF"/>
              </a:bgClr>
            </a:pattFill>
            <a:ln w="9525" cap="flat" cmpd="sng">
              <a:solidFill>
                <a:schemeClr val="tx1"/>
              </a:solidFill>
              <a:prstDash val="solid"/>
              <a:miter/>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
          <p:nvSpPr>
            <p:cNvPr id="86040" name="Text Box 24"/>
            <p:cNvSpPr txBox="1"/>
            <p:nvPr/>
          </p:nvSpPr>
          <p:spPr>
            <a:xfrm>
              <a:off x="9794" y="9597"/>
              <a:ext cx="8381" cy="1210"/>
            </a:xfrm>
            <a:prstGeom prst="rect">
              <a:avLst/>
            </a:prstGeom>
            <a:noFill/>
            <a:ln w="9525">
              <a:noFill/>
            </a:ln>
          </p:spPr>
          <p:txBody>
            <a:bodyPr wrap="square" anchor="t">
              <a:spAutoFit/>
            </a:bodyPr>
            <a:lstStyle/>
            <a:p>
              <a:pPr>
                <a:spcBef>
                  <a:spcPct val="50000"/>
                </a:spcBef>
              </a:pP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1881</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年</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中俄改订条约</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和以后五个议定书割占</a:t>
              </a:r>
              <a:r>
                <a:rPr lang="en-US" altLang="zh-CN" sz="2200" b="1">
                  <a:solidFill>
                    <a:srgbClr val="C00000"/>
                  </a:solidFill>
                  <a:latin typeface="华文中宋" panose="02010600040101010101" charset="-122"/>
                  <a:ea typeface="华文中宋" panose="02010600040101010101" charset="-122"/>
                  <a:cs typeface="华文中宋" panose="02010600040101010101" charset="-122"/>
                </a:rPr>
                <a:t>7</a:t>
              </a:r>
              <a:r>
                <a:rPr lang="zh-CN" altLang="en-US" sz="2200" b="1" dirty="0">
                  <a:solidFill>
                    <a:srgbClr val="C00000"/>
                  </a:solidFill>
                  <a:latin typeface="华文中宋" panose="02010600040101010101" charset="-122"/>
                  <a:ea typeface="华文中宋" panose="02010600040101010101" charset="-122"/>
                  <a:cs typeface="华文中宋" panose="02010600040101010101" charset="-122"/>
                </a:rPr>
                <a:t>万平方公里</a:t>
              </a:r>
            </a:p>
          </p:txBody>
        </p:sp>
      </p:grpSp>
      <p:sp>
        <p:nvSpPr>
          <p:cNvPr id="1048868" name="文本框 44"/>
          <p:cNvSpPr txBox="1"/>
          <p:nvPr/>
        </p:nvSpPr>
        <p:spPr>
          <a:xfrm>
            <a:off x="341630" y="2952115"/>
            <a:ext cx="11601450" cy="953135"/>
          </a:xfrm>
          <a:prstGeom prst="rect">
            <a:avLst/>
          </a:prstGeom>
          <a:solidFill>
            <a:srgbClr val="C00000"/>
          </a:solidFill>
          <a:ln w="28575" cmpd="sng">
            <a:solidFill>
              <a:schemeClr val="bg1"/>
            </a:solidFill>
            <a:prstDash val="solid"/>
            <a:miter/>
          </a:ln>
          <a:effectLst>
            <a:outerShdw blurRad="50800" dist="38100" dir="2700000" algn="tl" rotWithShape="0">
              <a:prstClr val="black">
                <a:alpha val="40000"/>
              </a:prstClr>
            </a:outerShdw>
          </a:effectLst>
        </p:spPr>
        <p:txBody>
          <a:bodyPr wrap="square">
            <a:spAutoFit/>
          </a:bodyPr>
          <a:lstStyle/>
          <a:p>
            <a:pPr fontAlgn="auto">
              <a:spcBef>
                <a:spcPct val="50000"/>
              </a:spcBef>
            </a:pPr>
            <a:r>
              <a:rPr lang="zh-CN" altLang="en-US" sz="2800" b="1" noProof="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从</a:t>
            </a:r>
            <a:r>
              <a:rPr lang="en-US" altLang="zh-CN" sz="2800" b="1" noProof="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19</a:t>
            </a:r>
            <a:r>
              <a:rPr lang="zh-CN" altLang="en-US" sz="2800" b="1" noProof="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世纪</a:t>
            </a:r>
            <a:r>
              <a:rPr lang="en-US" altLang="zh-CN" sz="2800" b="1" noProof="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50</a:t>
            </a:r>
            <a:r>
              <a:rPr lang="zh-CN" altLang="en-US" sz="2800" b="1" noProof="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年代末到</a:t>
            </a:r>
            <a:r>
              <a:rPr lang="en-US" altLang="zh-CN" sz="2800" b="1" noProof="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80</a:t>
            </a:r>
            <a:r>
              <a:rPr lang="zh-CN" altLang="en-US" sz="2800" b="1" noProof="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年代，俄国共侵吞了我国一百五十多万平方公里领土。</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8" grpId="0" animBg="1"/>
      <p:bldP spid="104886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（二）第二次鸦片战争（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1856—1860</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11" name="文本框 10"/>
          <p:cNvSpPr txBox="1"/>
          <p:nvPr/>
        </p:nvSpPr>
        <p:spPr>
          <a:xfrm>
            <a:off x="6619240" y="959485"/>
            <a:ext cx="4692650" cy="521970"/>
          </a:xfrm>
          <a:prstGeom prst="rect">
            <a:avLst/>
          </a:prstGeom>
          <a:noFill/>
        </p:spPr>
        <p:txBody>
          <a:bodyPr wrap="square" rtlCol="0" anchor="t">
            <a:spAutoFit/>
          </a:bodyPr>
          <a:lstStyle/>
          <a:p>
            <a:r>
              <a:rPr lang="zh-CN" altLang="en-US" sz="2800" b="1">
                <a:solidFill>
                  <a:srgbClr val="C00000"/>
                </a:solidFill>
                <a:latin typeface="华文中宋" panose="02010600040101010101" charset="-122"/>
                <a:ea typeface="华文中宋" panose="02010600040101010101" charset="-122"/>
                <a:sym typeface="+mn-ea"/>
              </a:rPr>
              <a:t>（英法联军，俄美帮凶）</a:t>
            </a:r>
          </a:p>
        </p:txBody>
      </p:sp>
      <p:sp>
        <p:nvSpPr>
          <p:cNvPr id="49167" name="Text Placeholder 8"/>
          <p:cNvSpPr txBox="1"/>
          <p:nvPr/>
        </p:nvSpPr>
        <p:spPr>
          <a:xfrm>
            <a:off x="467995" y="1481455"/>
            <a:ext cx="9476105" cy="508000"/>
          </a:xfrm>
          <a:prstGeom prst="rect">
            <a:avLst/>
          </a:prstGeom>
          <a:solidFill>
            <a:srgbClr val="595959"/>
          </a:solidFill>
          <a:ln w="9525">
            <a:noFill/>
          </a:ln>
          <a:effectLst>
            <a:outerShdw blurRad="50800" dist="38100" dir="2700000" algn="tl" rotWithShape="0">
              <a:prstClr val="black">
                <a:alpha val="40000"/>
              </a:prstClr>
            </a:outerShdw>
          </a:effectLst>
        </p:spPr>
        <p:txBody>
          <a:bodyPr anchor="t" anchorCtr="0"/>
          <a:lstStyle/>
          <a:p>
            <a:pPr>
              <a:lnSpc>
                <a:spcPct val="100000"/>
              </a:lnSpc>
              <a:spcBef>
                <a:spcPts val="750"/>
              </a:spcBef>
            </a:pP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思考：为什么说第二次鸦片战争是鸦片战争的</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宋体" panose="02010600030101010101" pitchFamily="2" charset="-122"/>
              </a:rPr>
              <a:t>继续</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和</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宋体" panose="02010600030101010101" pitchFamily="2" charset="-122"/>
              </a:rPr>
              <a:t>扩大</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a:t>
            </a:r>
          </a:p>
        </p:txBody>
      </p:sp>
      <p:graphicFrame>
        <p:nvGraphicFramePr>
          <p:cNvPr id="13" name="表格 12"/>
          <p:cNvGraphicFramePr/>
          <p:nvPr>
            <p:custDataLst>
              <p:tags r:id="rId5"/>
            </p:custDataLst>
          </p:nvPr>
        </p:nvGraphicFramePr>
        <p:xfrm>
          <a:off x="401955" y="2150745"/>
          <a:ext cx="11422380" cy="4270375"/>
        </p:xfrm>
        <a:graphic>
          <a:graphicData uri="http://schemas.openxmlformats.org/drawingml/2006/table">
            <a:tbl>
              <a:tblPr firstRow="1" bandRow="1">
                <a:tableStyleId>{5C22544A-7EE6-4342-B048-85BDC9FD1C3A}</a:tableStyleId>
              </a:tblPr>
              <a:tblGrid>
                <a:gridCol w="4918075"/>
                <a:gridCol w="6504305"/>
              </a:tblGrid>
              <a:tr h="518160">
                <a:tc>
                  <a:txBody>
                    <a:bodyPr/>
                    <a:lstStyle/>
                    <a:p>
                      <a:pPr algn="ctr">
                        <a:lnSpc>
                          <a:spcPct val="100000"/>
                        </a:lnSpc>
                        <a:buNone/>
                      </a:pP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继      续</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lnSpc>
                          <a:spcPct val="100000"/>
                        </a:lnSpc>
                        <a:buNone/>
                      </a:pP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扩      大</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752215">
                <a:tc>
                  <a:txBody>
                    <a:bodyPr/>
                    <a:lstStyle/>
                    <a:p>
                      <a:pPr fontAlgn="auto">
                        <a:lnSpc>
                          <a:spcPct val="100000"/>
                        </a:lnSpc>
                        <a:buNone/>
                      </a:pPr>
                      <a:endParaRPr lang="zh-CN" altLang="en-US" sz="2800" b="1">
                        <a:solidFill>
                          <a:schemeClr val="tx1"/>
                        </a:solidFill>
                        <a:latin typeface="华文中宋" panose="02010600040101010101" charset="-122"/>
                        <a:ea typeface="华文中宋" panose="02010600040101010101" charset="-122"/>
                        <a:cs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lnSpc>
                          <a:spcPct val="100000"/>
                        </a:lnSpc>
                        <a:buNone/>
                      </a:pPr>
                      <a:endParaRPr lang="zh-CN" altLang="en-US" sz="2800" b="1">
                        <a:solidFill>
                          <a:schemeClr val="tx1"/>
                        </a:solidFill>
                        <a:latin typeface="华文中宋" panose="02010600040101010101" charset="-122"/>
                        <a:ea typeface="华文中宋" panose="02010600040101010101" charset="-122"/>
                        <a:cs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4" name="文本框 13"/>
          <p:cNvSpPr txBox="1"/>
          <p:nvPr/>
        </p:nvSpPr>
        <p:spPr>
          <a:xfrm>
            <a:off x="379095" y="2546350"/>
            <a:ext cx="4878705" cy="2501900"/>
          </a:xfrm>
          <a:prstGeom prst="rect">
            <a:avLst/>
          </a:prstGeom>
          <a:noFill/>
          <a:ln w="9525">
            <a:noFill/>
          </a:ln>
        </p:spPr>
        <p:txBody>
          <a:bodyPr wrap="square" anchor="t" anchorCtr="0">
            <a:spAutoFit/>
          </a:bodyPr>
          <a:lstStyle/>
          <a:p>
            <a:pPr defTabSz="1219200">
              <a:lnSpc>
                <a:spcPct val="140000"/>
              </a:lnSpc>
            </a:pPr>
            <a:r>
              <a:rPr lang="zh-CN" altLang="en-US" sz="2800" b="1">
                <a:solidFill>
                  <a:srgbClr val="0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根本目的——</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打开中国市场</a:t>
            </a:r>
          </a:p>
          <a:p>
            <a:pPr defTabSz="1219200">
              <a:lnSpc>
                <a:spcPct val="140000"/>
              </a:lnSpc>
            </a:pPr>
            <a:r>
              <a:rPr lang="zh-CN" altLang="en-US" sz="2800" b="1">
                <a:solidFill>
                  <a:srgbClr val="0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战争</a:t>
            </a:r>
            <a:r>
              <a:rPr lang="zh-CN" altLang="zh-CN" sz="2800" b="1">
                <a:solidFill>
                  <a:srgbClr val="0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性质</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侵略的非正义的掠夺战争</a:t>
            </a:r>
          </a:p>
          <a:p>
            <a:pPr defTabSz="1219200">
              <a:lnSpc>
                <a:spcPct val="140000"/>
              </a:lnSpc>
            </a:pPr>
            <a:r>
              <a:rPr lang="zh-CN" altLang="en-US" sz="2800" b="1">
                <a:solidFill>
                  <a:srgbClr val="0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战争结果</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签订不平等条约</a:t>
            </a:r>
          </a:p>
        </p:txBody>
      </p:sp>
      <p:sp>
        <p:nvSpPr>
          <p:cNvPr id="16" name="文本框 15"/>
          <p:cNvSpPr txBox="1"/>
          <p:nvPr/>
        </p:nvSpPr>
        <p:spPr>
          <a:xfrm>
            <a:off x="5264785" y="2546350"/>
            <a:ext cx="6597650" cy="3707765"/>
          </a:xfrm>
          <a:prstGeom prst="rect">
            <a:avLst/>
          </a:prstGeom>
          <a:noFill/>
          <a:ln w="9525">
            <a:noFill/>
          </a:ln>
        </p:spPr>
        <p:txBody>
          <a:bodyPr wrap="square" anchor="t" anchorCtr="0">
            <a:spAutoFit/>
          </a:bodyPr>
          <a:lstStyle/>
          <a:p>
            <a:pPr>
              <a:lnSpc>
                <a:spcPct val="140000"/>
              </a:lnSpc>
              <a:buFont typeface="Arial" panose="020B0604020202020204" pitchFamily="34" charset="0"/>
            </a:pPr>
            <a:r>
              <a:rPr lang="zh-CN" altLang="en-US" sz="2800" b="1" dirty="0">
                <a:latin typeface="华文中宋" panose="02010600040101010101" charset="-122"/>
                <a:ea typeface="华文中宋" panose="02010600040101010101" charset="-122"/>
                <a:cs typeface="华文中宋" panose="02010600040101010101" charset="-122"/>
              </a:rPr>
              <a:t>侵略国家</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英国</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英法出兵</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美俄参与</a:t>
            </a:r>
            <a:endParaRPr lang="en-US" altLang="zh-CN" sz="2800" b="1" dirty="0">
              <a:solidFill>
                <a:srgbClr val="C00000"/>
              </a:solidFill>
              <a:latin typeface="华文中宋" panose="02010600040101010101" charset="-122"/>
              <a:ea typeface="华文中宋" panose="02010600040101010101" charset="-122"/>
              <a:cs typeface="华文中宋" panose="02010600040101010101" charset="-122"/>
            </a:endParaRPr>
          </a:p>
          <a:p>
            <a:pPr>
              <a:lnSpc>
                <a:spcPct val="140000"/>
              </a:lnSpc>
              <a:buFont typeface="Arial" panose="020B0604020202020204" pitchFamily="34" charset="0"/>
            </a:pPr>
            <a:r>
              <a:rPr lang="zh-CN" altLang="en-US" sz="2800" b="1" dirty="0">
                <a:latin typeface="华文中宋" panose="02010600040101010101" charset="-122"/>
                <a:ea typeface="华文中宋" panose="02010600040101010101" charset="-122"/>
                <a:cs typeface="华文中宋" panose="02010600040101010101" charset="-122"/>
              </a:rPr>
              <a:t>侵略时间</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两年</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四年</a:t>
            </a:r>
            <a:endParaRPr lang="en-US" altLang="zh-CN" sz="2800" dirty="0">
              <a:solidFill>
                <a:srgbClr val="C00000"/>
              </a:solidFill>
              <a:latin typeface="华文中宋" panose="02010600040101010101" charset="-122"/>
              <a:ea typeface="华文中宋" panose="02010600040101010101" charset="-122"/>
              <a:cs typeface="华文中宋" panose="02010600040101010101" charset="-122"/>
            </a:endParaRPr>
          </a:p>
          <a:p>
            <a:pPr>
              <a:lnSpc>
                <a:spcPct val="140000"/>
              </a:lnSpc>
              <a:buFont typeface="Arial" panose="020B0604020202020204" pitchFamily="34" charset="0"/>
            </a:pPr>
            <a:r>
              <a:rPr lang="zh-CN" altLang="en-US" sz="2800" b="1" dirty="0">
                <a:latin typeface="华文中宋" panose="02010600040101010101" charset="-122"/>
                <a:ea typeface="华文中宋" panose="02010600040101010101" charset="-122"/>
                <a:cs typeface="华文中宋" panose="02010600040101010101" charset="-122"/>
              </a:rPr>
              <a:t>侵略区域</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长江以南沿海</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深入到内地</a:t>
            </a:r>
            <a:endParaRPr lang="zh-CN" altLang="en-US" sz="2800" b="1" dirty="0">
              <a:latin typeface="华文中宋" panose="02010600040101010101" charset="-122"/>
              <a:ea typeface="华文中宋" panose="02010600040101010101" charset="-122"/>
              <a:cs typeface="华文中宋" panose="02010600040101010101" charset="-122"/>
            </a:endParaRPr>
          </a:p>
          <a:p>
            <a:pPr>
              <a:lnSpc>
                <a:spcPct val="140000"/>
              </a:lnSpc>
              <a:buFont typeface="Arial" panose="020B0604020202020204" pitchFamily="34" charset="0"/>
            </a:pPr>
            <a:r>
              <a:rPr lang="zh-CN" altLang="en-US" sz="2800" b="1" dirty="0">
                <a:latin typeface="华文中宋" panose="02010600040101010101" charset="-122"/>
                <a:ea typeface="华文中宋" panose="02010600040101010101" charset="-122"/>
                <a:cs typeface="华文中宋" panose="02010600040101010101" charset="-122"/>
              </a:rPr>
              <a:t>危害和影响</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开放的口岸增多</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(5</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个</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11</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个</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，领土、主权遭到更多的破坏，半殖民地化程度进一步加深。</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6"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9095" y="1847215"/>
            <a:ext cx="11697335" cy="1038860"/>
          </a:xfrm>
          <a:prstGeom prst="rect">
            <a:avLst/>
          </a:prstGeom>
          <a:noFill/>
        </p:spPr>
        <p:txBody>
          <a:bodyPr wrap="square" rtlCol="0" anchor="t">
            <a:spAutoFit/>
          </a:bodyPr>
          <a:lstStyle/>
          <a:p>
            <a:pPr>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中国</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半殖民地半封建化的程度加深</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宋体" panose="02010600030101010101" pitchFamily="2" charset="-122"/>
                <a:sym typeface="+mn-ea"/>
              </a:rPr>
              <a:t>清政府开始</a:t>
            </a:r>
            <a:r>
              <a:rPr lang="zh-CN" altLang="en-US" sz="2800">
                <a:solidFill>
                  <a:srgbClr val="C00000"/>
                </a:solidFill>
                <a:latin typeface="华文中宋" panose="02010600040101010101" charset="-122"/>
                <a:ea typeface="华文中宋" panose="02010600040101010101" charset="-122"/>
                <a:cs typeface="宋体" panose="02010600030101010101" pitchFamily="2" charset="-122"/>
                <a:sym typeface="+mn-ea"/>
              </a:rPr>
              <a:t>被列强控制</a:t>
            </a:r>
            <a:r>
              <a:rPr lang="zh-CN" altLang="en-US" sz="2800">
                <a:latin typeface="华文中宋" panose="02010600040101010101" charset="-122"/>
                <a:ea typeface="华文中宋" panose="02010600040101010101" charset="-122"/>
                <a:cs typeface="宋体" panose="02010600030101010101" pitchFamily="2" charset="-122"/>
                <a:sym typeface="+mn-ea"/>
              </a:rPr>
              <a:t>，</a:t>
            </a:r>
            <a:r>
              <a:rPr lang="zh-CN" altLang="en-US" sz="2800">
                <a:solidFill>
                  <a:srgbClr val="C00000"/>
                </a:solidFill>
                <a:latin typeface="华文中宋" panose="02010600040101010101" charset="-122"/>
                <a:ea typeface="华文中宋" panose="02010600040101010101" charset="-122"/>
                <a:cs typeface="宋体" panose="02010600030101010101" pitchFamily="2" charset="-122"/>
                <a:sym typeface="+mn-ea"/>
              </a:rPr>
              <a:t>中外反动势力公开勾结</a:t>
            </a:r>
            <a:r>
              <a:rPr lang="zh-CN" altLang="en-US" sz="2800">
                <a:latin typeface="华文中宋" panose="02010600040101010101" charset="-122"/>
                <a:ea typeface="华文中宋" panose="02010600040101010101" charset="-122"/>
                <a:cs typeface="宋体" panose="02010600030101010101" pitchFamily="2" charset="-122"/>
                <a:sym typeface="+mn-ea"/>
              </a:rPr>
              <a:t>，</a:t>
            </a:r>
            <a:r>
              <a:rPr lang="zh-CN" altLang="en-US" sz="2800">
                <a:solidFill>
                  <a:schemeClr val="tx1"/>
                </a:solidFill>
                <a:latin typeface="华文中宋" panose="02010600040101010101" charset="-122"/>
                <a:ea typeface="华文中宋" panose="02010600040101010101" charset="-122"/>
                <a:cs typeface="宋体" panose="02010600030101010101" pitchFamily="2" charset="-122"/>
                <a:sym typeface="+mn-ea"/>
              </a:rPr>
              <a:t>共同</a:t>
            </a:r>
            <a:r>
              <a:rPr lang="zh-CN" altLang="en-US" sz="2800">
                <a:solidFill>
                  <a:srgbClr val="C00000"/>
                </a:solidFill>
                <a:latin typeface="华文中宋" panose="02010600040101010101" charset="-122"/>
                <a:ea typeface="华文中宋" panose="02010600040101010101" charset="-122"/>
                <a:cs typeface="宋体" panose="02010600030101010101" pitchFamily="2" charset="-122"/>
                <a:sym typeface="+mn-ea"/>
              </a:rPr>
              <a:t>镇压</a:t>
            </a:r>
            <a:r>
              <a:rPr lang="zh-CN" altLang="en-US" sz="2800">
                <a:solidFill>
                  <a:schemeClr val="tx1"/>
                </a:solidFill>
                <a:latin typeface="华文中宋" panose="02010600040101010101" charset="-122"/>
                <a:ea typeface="华文中宋" panose="02010600040101010101" charset="-122"/>
                <a:cs typeface="宋体" panose="02010600030101010101" pitchFamily="2" charset="-122"/>
                <a:sym typeface="+mn-ea"/>
              </a:rPr>
              <a:t>中国人民的</a:t>
            </a:r>
            <a:r>
              <a:rPr lang="zh-CN" altLang="en-US" sz="2800">
                <a:solidFill>
                  <a:srgbClr val="C00000"/>
                </a:solidFill>
                <a:latin typeface="华文中宋" panose="02010600040101010101" charset="-122"/>
                <a:ea typeface="华文中宋" panose="02010600040101010101" charset="-122"/>
                <a:cs typeface="宋体" panose="02010600030101010101" pitchFamily="2" charset="-122"/>
                <a:sym typeface="+mn-ea"/>
              </a:rPr>
              <a:t>反抗</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；清政府</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权力结构变化</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p>
        </p:txBody>
      </p:sp>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7" name="文本框 6"/>
          <p:cNvSpPr txBox="1"/>
          <p:nvPr>
            <p:custDataLst>
              <p:tags r:id="rId4"/>
            </p:custDataLst>
          </p:nvPr>
        </p:nvSpPr>
        <p:spPr>
          <a:xfrm>
            <a:off x="169545" y="959485"/>
            <a:ext cx="7126605" cy="521970"/>
          </a:xfrm>
          <a:prstGeom prst="rect">
            <a:avLst/>
          </a:prstGeom>
          <a:noFill/>
        </p:spPr>
        <p:txBody>
          <a:bodyPr wrap="square" rtlCol="0">
            <a:spAutoFit/>
          </a:bodyPr>
          <a:lstStyle/>
          <a:p>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（二）第二次鸦片战争（</a:t>
            </a:r>
            <a:r>
              <a:rPr lang="en-US" altLang="zh-CN"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1856—1860</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年）</a:t>
            </a:r>
          </a:p>
        </p:txBody>
      </p:sp>
      <p:sp>
        <p:nvSpPr>
          <p:cNvPr id="11" name="文本框 10"/>
          <p:cNvSpPr txBox="1"/>
          <p:nvPr/>
        </p:nvSpPr>
        <p:spPr>
          <a:xfrm>
            <a:off x="6619240" y="959485"/>
            <a:ext cx="4692650" cy="521970"/>
          </a:xfrm>
          <a:prstGeom prst="rect">
            <a:avLst/>
          </a:prstGeom>
          <a:noFill/>
        </p:spPr>
        <p:txBody>
          <a:bodyPr wrap="square" rtlCol="0" anchor="t">
            <a:spAutoFit/>
          </a:bodyPr>
          <a:lstStyle/>
          <a:p>
            <a:r>
              <a:rPr lang="zh-CN" altLang="en-US" sz="2800" b="1">
                <a:solidFill>
                  <a:srgbClr val="C00000"/>
                </a:solidFill>
                <a:latin typeface="华文中宋" panose="02010600040101010101" charset="-122"/>
                <a:ea typeface="华文中宋" panose="02010600040101010101" charset="-122"/>
                <a:sym typeface="+mn-ea"/>
              </a:rPr>
              <a:t>（英法联军，俄美帮凶）</a:t>
            </a:r>
          </a:p>
        </p:txBody>
      </p:sp>
      <p:sp>
        <p:nvSpPr>
          <p:cNvPr id="3" name="文本框 2"/>
          <p:cNvSpPr txBox="1"/>
          <p:nvPr/>
        </p:nvSpPr>
        <p:spPr>
          <a:xfrm>
            <a:off x="379095" y="1403985"/>
            <a:ext cx="2246630" cy="521970"/>
          </a:xfrm>
          <a:prstGeom prst="rect">
            <a:avLst/>
          </a:prstGeom>
          <a:noFill/>
        </p:spPr>
        <p:txBody>
          <a:bodyPr wrap="square" rtlCol="0">
            <a:spAutoFit/>
          </a:bodyPr>
          <a:lstStyle/>
          <a:p>
            <a:r>
              <a:rPr lang="en-US" altLang="zh-CN" sz="2800" b="1">
                <a:solidFill>
                  <a:schemeClr val="tx1"/>
                </a:solidFill>
                <a:latin typeface="华文中宋" panose="02010600040101010101" charset="-122"/>
                <a:ea typeface="华文中宋" panose="02010600040101010101" charset="-122"/>
                <a:cs typeface="华文中宋" panose="02010600040101010101" charset="-122"/>
              </a:rPr>
              <a:t>3</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、影响</a:t>
            </a:r>
          </a:p>
        </p:txBody>
      </p:sp>
      <p:sp>
        <p:nvSpPr>
          <p:cNvPr id="40961" name="矩形 96259"/>
          <p:cNvSpPr/>
          <p:nvPr/>
        </p:nvSpPr>
        <p:spPr>
          <a:xfrm>
            <a:off x="169545" y="1847215"/>
            <a:ext cx="2247265" cy="3591560"/>
          </a:xfrm>
          <a:prstGeom prst="rect">
            <a:avLst/>
          </a:prstGeom>
          <a:noFill/>
          <a:ln w="9525">
            <a:noFill/>
          </a:ln>
        </p:spPr>
        <p:txBody>
          <a:bodyPr wrap="square" anchor="t">
            <a:noAutofit/>
          </a:bodyPr>
          <a:lstStyle/>
          <a:p>
            <a:pPr>
              <a:lnSpc>
                <a:spcPct val="110000"/>
              </a:lnSpc>
            </a:pPr>
            <a:r>
              <a:rPr lang="zh-CN" altLang="en-US" sz="2800" b="1" dirty="0">
                <a:solidFill>
                  <a:schemeClr val="tx1"/>
                </a:solidFill>
                <a:effectLst/>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effectLst/>
                <a:latin typeface="华文中宋" panose="02010600040101010101" charset="-122"/>
                <a:ea typeface="华文中宋" panose="02010600040101010101" charset="-122"/>
                <a:cs typeface="华文中宋" panose="02010600040101010101" charset="-122"/>
              </a:rPr>
              <a:t>1</a:t>
            </a:r>
            <a:r>
              <a:rPr lang="zh-CN" altLang="en-US" sz="2800" b="1" dirty="0">
                <a:solidFill>
                  <a:schemeClr val="tx1"/>
                </a:solidFill>
                <a:effectLst/>
                <a:latin typeface="华文中宋" panose="02010600040101010101" charset="-122"/>
                <a:ea typeface="华文中宋" panose="02010600040101010101" charset="-122"/>
                <a:cs typeface="华文中宋" panose="02010600040101010101" charset="-122"/>
              </a:rPr>
              <a:t>）政治：</a:t>
            </a:r>
          </a:p>
          <a:p>
            <a:pPr>
              <a:lnSpc>
                <a:spcPct val="110000"/>
              </a:lnSpc>
            </a:pPr>
            <a:endParaRPr lang="zh-CN" altLang="en-US" sz="2800" b="1" dirty="0">
              <a:solidFill>
                <a:schemeClr val="tx1"/>
              </a:solidFill>
              <a:effectLst/>
              <a:latin typeface="华文中宋" panose="02010600040101010101" charset="-122"/>
              <a:ea typeface="华文中宋" panose="02010600040101010101" charset="-122"/>
              <a:cs typeface="华文中宋" panose="02010600040101010101" charset="-122"/>
            </a:endParaRPr>
          </a:p>
          <a:p>
            <a:pPr fontAlgn="auto">
              <a:lnSpc>
                <a:spcPct val="110000"/>
              </a:lnSpc>
            </a:pPr>
            <a:r>
              <a:rPr lang="zh-CN" altLang="en-US" sz="2800" b="1" dirty="0">
                <a:solidFill>
                  <a:schemeClr val="tx1"/>
                </a:solidFill>
                <a:effectLst/>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effectLst/>
                <a:latin typeface="华文中宋" panose="02010600040101010101" charset="-122"/>
                <a:ea typeface="华文中宋" panose="02010600040101010101" charset="-122"/>
                <a:cs typeface="华文中宋" panose="02010600040101010101" charset="-122"/>
              </a:rPr>
              <a:t>2</a:t>
            </a:r>
            <a:r>
              <a:rPr lang="zh-CN" altLang="en-US" sz="2800" b="1" dirty="0">
                <a:solidFill>
                  <a:schemeClr val="tx1"/>
                </a:solidFill>
                <a:effectLst/>
                <a:latin typeface="华文中宋" panose="02010600040101010101" charset="-122"/>
                <a:ea typeface="华文中宋" panose="02010600040101010101" charset="-122"/>
                <a:cs typeface="华文中宋" panose="02010600040101010101" charset="-122"/>
              </a:rPr>
              <a:t>）经济：</a:t>
            </a:r>
          </a:p>
          <a:p>
            <a:pPr fontAlgn="auto">
              <a:lnSpc>
                <a:spcPct val="110000"/>
              </a:lnSpc>
            </a:pPr>
            <a:endParaRPr lang="zh-CN" altLang="en-US" sz="2800" b="1" dirty="0">
              <a:solidFill>
                <a:schemeClr val="tx1"/>
              </a:solidFill>
              <a:effectLst/>
              <a:latin typeface="华文中宋" panose="02010600040101010101" charset="-122"/>
              <a:ea typeface="华文中宋" panose="02010600040101010101" charset="-122"/>
              <a:cs typeface="华文中宋" panose="02010600040101010101" charset="-122"/>
            </a:endParaRPr>
          </a:p>
          <a:p>
            <a:pPr fontAlgn="auto">
              <a:lnSpc>
                <a:spcPct val="110000"/>
              </a:lnSpc>
            </a:pPr>
            <a:r>
              <a:rPr lang="zh-CN" altLang="en-US" sz="2800" b="1" dirty="0">
                <a:solidFill>
                  <a:schemeClr val="tx1"/>
                </a:solidFill>
                <a:effectLst/>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effectLst/>
                <a:latin typeface="华文中宋" panose="02010600040101010101" charset="-122"/>
                <a:ea typeface="华文中宋" panose="02010600040101010101" charset="-122"/>
                <a:cs typeface="华文中宋" panose="02010600040101010101" charset="-122"/>
              </a:rPr>
              <a:t>3</a:t>
            </a:r>
            <a:r>
              <a:rPr lang="zh-CN" altLang="en-US" sz="2800" b="1" dirty="0">
                <a:solidFill>
                  <a:schemeClr val="tx1"/>
                </a:solidFill>
                <a:effectLst/>
                <a:latin typeface="华文中宋" panose="02010600040101010101" charset="-122"/>
                <a:ea typeface="华文中宋" panose="02010600040101010101" charset="-122"/>
                <a:cs typeface="华文中宋" panose="02010600040101010101" charset="-122"/>
              </a:rPr>
              <a:t>）思想：</a:t>
            </a:r>
          </a:p>
          <a:p>
            <a:pPr fontAlgn="auto">
              <a:lnSpc>
                <a:spcPct val="110000"/>
              </a:lnSpc>
            </a:pPr>
            <a:r>
              <a:rPr lang="zh-CN" altLang="en-US" sz="2800" b="1" dirty="0">
                <a:solidFill>
                  <a:schemeClr val="tx1"/>
                </a:solidFill>
                <a:effectLst/>
                <a:latin typeface="华文中宋" panose="02010600040101010101" charset="-122"/>
                <a:ea typeface="华文中宋" panose="02010600040101010101" charset="-122"/>
                <a:cs typeface="华文中宋" panose="02010600040101010101" charset="-122"/>
              </a:rPr>
              <a:t>（</a:t>
            </a:r>
            <a:r>
              <a:rPr lang="en-US" altLang="zh-CN" sz="2800" b="1">
                <a:solidFill>
                  <a:schemeClr val="tx1"/>
                </a:solidFill>
                <a:effectLst/>
                <a:latin typeface="华文中宋" panose="02010600040101010101" charset="-122"/>
                <a:ea typeface="华文中宋" panose="02010600040101010101" charset="-122"/>
                <a:cs typeface="华文中宋" panose="02010600040101010101" charset="-122"/>
              </a:rPr>
              <a:t>4</a:t>
            </a:r>
            <a:r>
              <a:rPr lang="zh-CN" altLang="en-US" sz="2800" b="1" dirty="0">
                <a:solidFill>
                  <a:schemeClr val="tx1"/>
                </a:solidFill>
                <a:effectLst/>
                <a:latin typeface="华文中宋" panose="02010600040101010101" charset="-122"/>
                <a:ea typeface="华文中宋" panose="02010600040101010101" charset="-122"/>
                <a:cs typeface="华文中宋" panose="02010600040101010101" charset="-122"/>
              </a:rPr>
              <a:t>）外交：</a:t>
            </a:r>
            <a:endParaRPr lang="en-US" altLang="zh-CN" sz="2800" b="1">
              <a:solidFill>
                <a:schemeClr val="tx1"/>
              </a:solidFill>
              <a:effectLst/>
              <a:latin typeface="华文中宋" panose="02010600040101010101" charset="-122"/>
              <a:ea typeface="华文中宋" panose="02010600040101010101" charset="-122"/>
              <a:cs typeface="华文中宋" panose="02010600040101010101" charset="-122"/>
            </a:endParaRPr>
          </a:p>
          <a:p>
            <a:pPr>
              <a:lnSpc>
                <a:spcPct val="110000"/>
              </a:lnSpc>
            </a:pPr>
            <a:endParaRPr lang="zh-CN" altLang="en-US" sz="2800" b="1" dirty="0">
              <a:effectLst/>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2800" b="1">
                <a:effectLst/>
                <a:latin typeface="微软雅黑" panose="020B0503020204020204" charset="-122"/>
                <a:ea typeface="微软雅黑" panose="020B0503020204020204" charset="-122"/>
                <a:cs typeface="微软雅黑" panose="020B0503020204020204" charset="-122"/>
              </a:rPr>
              <a:t> </a:t>
            </a:r>
          </a:p>
        </p:txBody>
      </p:sp>
      <p:sp>
        <p:nvSpPr>
          <p:cNvPr id="5" name="文本框 4"/>
          <p:cNvSpPr txBox="1"/>
          <p:nvPr/>
        </p:nvSpPr>
        <p:spPr>
          <a:xfrm>
            <a:off x="479425" y="2784475"/>
            <a:ext cx="11388090" cy="1038860"/>
          </a:xfrm>
          <a:prstGeom prst="rect">
            <a:avLst/>
          </a:prstGeom>
          <a:noFill/>
        </p:spPr>
        <p:txBody>
          <a:bodyPr wrap="square" rtlCol="0" anchor="t">
            <a:spAutoFit/>
          </a:bodyPr>
          <a:lstStyle/>
          <a:p>
            <a:pPr>
              <a:lnSpc>
                <a:spcPct val="110000"/>
              </a:lnSpc>
            </a:pPr>
            <a:r>
              <a:rPr lang="en-US" altLang="zh-CN" sz="2800">
                <a:latin typeface="华文中宋" panose="02010600040101010101" charset="-122"/>
                <a:ea typeface="华文中宋" panose="02010600040101010101" charset="-122"/>
                <a:cs typeface="宋体" panose="02010600030101010101" pitchFamily="2" charset="-122"/>
                <a:sym typeface="+mn-ea"/>
              </a:rPr>
              <a:t>              </a:t>
            </a:r>
            <a:r>
              <a:rPr lang="zh-CN" altLang="en-US" sz="2800">
                <a:latin typeface="华文中宋" panose="02010600040101010101" charset="-122"/>
                <a:ea typeface="华文中宋" panose="02010600040101010101" charset="-122"/>
                <a:cs typeface="宋体" panose="02010600030101010101" pitchFamily="2" charset="-122"/>
                <a:sym typeface="+mn-ea"/>
              </a:rPr>
              <a:t>自然经济进一步解体；</a:t>
            </a:r>
            <a:r>
              <a:rPr lang="zh-CN" altLang="en-US" sz="2800">
                <a:solidFill>
                  <a:srgbClr val="C00000"/>
                </a:solidFill>
                <a:latin typeface="华文中宋" panose="02010600040101010101" charset="-122"/>
                <a:ea typeface="华文中宋" panose="02010600040101010101" charset="-122"/>
                <a:cs typeface="宋体" panose="02010600030101010101" pitchFamily="2" charset="-122"/>
                <a:sym typeface="+mn-ea"/>
              </a:rPr>
              <a:t>洋务运动兴起</a:t>
            </a:r>
            <a:r>
              <a:rPr lang="zh-CN" altLang="en-US" sz="2800">
                <a:latin typeface="华文中宋" panose="02010600040101010101" charset="-122"/>
                <a:ea typeface="华文中宋" panose="02010600040101010101" charset="-122"/>
                <a:cs typeface="宋体" panose="02010600030101010101" pitchFamily="2" charset="-122"/>
                <a:sym typeface="+mn-ea"/>
              </a:rPr>
              <a:t>，中国的工业化开始起步，</a:t>
            </a:r>
            <a:r>
              <a:rPr lang="zh-CN" altLang="en-US" sz="2800">
                <a:latin typeface="华文中宋" panose="02010600040101010101" charset="-122"/>
                <a:ea typeface="华文中宋" panose="02010600040101010101" charset="-122"/>
                <a:cs typeface="黑体" panose="02010609060101010101" charset="-122"/>
                <a:sym typeface="+mn-ea"/>
              </a:rPr>
              <a:t>客观上刺激了中国</a:t>
            </a: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民族资本主义</a:t>
            </a:r>
            <a:r>
              <a:rPr lang="zh-CN" altLang="en-US" sz="2800">
                <a:latin typeface="华文中宋" panose="02010600040101010101" charset="-122"/>
                <a:ea typeface="华文中宋" panose="02010600040101010101" charset="-122"/>
                <a:cs typeface="黑体" panose="02010609060101010101" charset="-122"/>
                <a:sym typeface="+mn-ea"/>
              </a:rPr>
              <a:t>的</a:t>
            </a: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产生</a:t>
            </a:r>
            <a:r>
              <a:rPr lang="zh-CN" altLang="en-US" sz="2800">
                <a:latin typeface="华文中宋" panose="02010600040101010101" charset="-122"/>
                <a:ea typeface="华文中宋" panose="02010600040101010101" charset="-122"/>
                <a:cs typeface="黑体" panose="02010609060101010101" charset="-122"/>
                <a:sym typeface="+mn-ea"/>
              </a:rPr>
              <a:t>，</a:t>
            </a:r>
            <a:r>
              <a:rPr lang="zh-CN" altLang="en-US" sz="2800">
                <a:latin typeface="华文中宋" panose="02010600040101010101" charset="-122"/>
                <a:ea typeface="华文中宋" panose="02010600040101010101" charset="-122"/>
                <a:cs typeface="宋体" panose="02010600030101010101" pitchFamily="2" charset="-122"/>
                <a:sym typeface="+mn-ea"/>
              </a:rPr>
              <a:t>促进中国经济近代化。</a:t>
            </a:r>
          </a:p>
        </p:txBody>
      </p:sp>
      <p:sp>
        <p:nvSpPr>
          <p:cNvPr id="6" name="文本框 5"/>
          <p:cNvSpPr txBox="1"/>
          <p:nvPr/>
        </p:nvSpPr>
        <p:spPr>
          <a:xfrm>
            <a:off x="2140585" y="3823335"/>
            <a:ext cx="8174355" cy="521970"/>
          </a:xfrm>
          <a:prstGeom prst="rect">
            <a:avLst/>
          </a:prstGeom>
          <a:noFill/>
        </p:spPr>
        <p:txBody>
          <a:bodyPr wrap="square" rtlCol="0" anchor="t">
            <a:spAutoFit/>
          </a:bodyPr>
          <a:lstStyle/>
          <a:p>
            <a:pPr fontAlgn="auto">
              <a:lnSpc>
                <a:spcPct val="100000"/>
              </a:lnSpc>
            </a:pPr>
            <a:r>
              <a:rPr lang="zh-CN" altLang="en-US" sz="2800" dirty="0">
                <a:solidFill>
                  <a:srgbClr val="C00000"/>
                </a:solidFill>
                <a:effectLst/>
                <a:latin typeface="华文中宋" panose="02010600040101010101" charset="-122"/>
                <a:ea typeface="华文中宋" panose="02010600040101010101" charset="-122"/>
                <a:cs typeface="微软雅黑" panose="020B0503020204020204" charset="-122"/>
                <a:sym typeface="+mn-ea"/>
              </a:rPr>
              <a:t>中体西用</a:t>
            </a:r>
            <a:r>
              <a:rPr lang="zh-CN" altLang="en-US" sz="2800" dirty="0">
                <a:effectLst/>
                <a:latin typeface="华文中宋" panose="02010600040101010101" charset="-122"/>
                <a:ea typeface="华文中宋" panose="02010600040101010101" charset="-122"/>
                <a:cs typeface="微软雅黑" panose="020B0503020204020204" charset="-122"/>
                <a:sym typeface="+mn-ea"/>
              </a:rPr>
              <a:t>思想兴起，天朝上国思想</a:t>
            </a:r>
            <a:r>
              <a:rPr lang="zh-CN" altLang="en-US" sz="2800" dirty="0">
                <a:solidFill>
                  <a:srgbClr val="C00000"/>
                </a:solidFill>
                <a:effectLst/>
                <a:latin typeface="华文中宋" panose="02010600040101010101" charset="-122"/>
                <a:ea typeface="华文中宋" panose="02010600040101010101" charset="-122"/>
                <a:cs typeface="微软雅黑" panose="020B0503020204020204" charset="-122"/>
                <a:sym typeface="+mn-ea"/>
              </a:rPr>
              <a:t>开始动摇</a:t>
            </a:r>
            <a:r>
              <a:rPr lang="zh-CN" altLang="en-US" sz="2800" dirty="0">
                <a:solidFill>
                  <a:schemeClr val="tx1"/>
                </a:solidFill>
                <a:effectLst/>
                <a:latin typeface="华文中宋" panose="02010600040101010101" charset="-122"/>
                <a:ea typeface="华文中宋" panose="02010600040101010101" charset="-122"/>
                <a:cs typeface="微软雅黑" panose="020B0503020204020204" charset="-122"/>
                <a:sym typeface="+mn-ea"/>
              </a:rPr>
              <a:t>。</a:t>
            </a:r>
          </a:p>
        </p:txBody>
      </p:sp>
      <p:sp>
        <p:nvSpPr>
          <p:cNvPr id="9" name="文本框 8"/>
          <p:cNvSpPr txBox="1"/>
          <p:nvPr/>
        </p:nvSpPr>
        <p:spPr>
          <a:xfrm>
            <a:off x="257810" y="4243705"/>
            <a:ext cx="11488420" cy="1038860"/>
          </a:xfrm>
          <a:prstGeom prst="rect">
            <a:avLst/>
          </a:prstGeom>
          <a:noFill/>
        </p:spPr>
        <p:txBody>
          <a:bodyPr wrap="square" rtlCol="0" anchor="t">
            <a:spAutoFit/>
          </a:bodyPr>
          <a:lstStyle/>
          <a:p>
            <a:pPr indent="0" fontAlgn="auto">
              <a:lnSpc>
                <a:spcPct val="110000"/>
              </a:lnSpc>
            </a:pPr>
            <a:r>
              <a:rPr lang="en-US" altLang="zh-CN" sz="2800">
                <a:latin typeface="华文中宋" panose="02010600040101010101" charset="-122"/>
                <a:ea typeface="华文中宋" panose="02010600040101010101" charset="-122"/>
                <a:cs typeface="黑体" panose="02010609060101010101" charset="-122"/>
                <a:sym typeface="+mn-ea"/>
              </a:rPr>
              <a:t>                </a:t>
            </a:r>
            <a:r>
              <a:rPr lang="zh-CN" altLang="en-US" sz="2800">
                <a:latin typeface="华文中宋" panose="02010600040101010101" charset="-122"/>
                <a:ea typeface="华文中宋" panose="02010600040101010101" charset="-122"/>
                <a:cs typeface="黑体" panose="02010609060101010101" charset="-122"/>
                <a:sym typeface="+mn-ea"/>
              </a:rPr>
              <a:t>中国</a:t>
            </a: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近代外交体制</a:t>
            </a:r>
            <a:r>
              <a:rPr lang="zh-CN" altLang="en-US" sz="2800">
                <a:latin typeface="华文中宋" panose="02010600040101010101" charset="-122"/>
                <a:ea typeface="华文中宋" panose="02010600040101010101" charset="-122"/>
                <a:cs typeface="黑体" panose="02010609060101010101" charset="-122"/>
                <a:sym typeface="+mn-ea"/>
              </a:rPr>
              <a:t>开始建立。清政府开始较为主动的开展外交活动，并用公法知识维护自身国家权力和利益。</a:t>
            </a:r>
          </a:p>
        </p:txBody>
      </p:sp>
      <p:sp>
        <p:nvSpPr>
          <p:cNvPr id="30" name="文本框 29"/>
          <p:cNvSpPr txBox="1"/>
          <p:nvPr/>
        </p:nvSpPr>
        <p:spPr>
          <a:xfrm>
            <a:off x="398145" y="5282565"/>
            <a:ext cx="11348720" cy="1038860"/>
          </a:xfrm>
          <a:prstGeom prst="rect">
            <a:avLst/>
          </a:prstGeom>
          <a:solidFill>
            <a:srgbClr val="F0F0F0"/>
          </a:solidFill>
          <a:effectLst>
            <a:outerShdw blurRad="50800" dist="38100" dir="2700000" algn="tl" rotWithShape="0">
              <a:prstClr val="black">
                <a:alpha val="40000"/>
              </a:prstClr>
            </a:outerShdw>
          </a:effectLst>
        </p:spPr>
        <p:txBody>
          <a:bodyPr wrap="square" rtlCol="0" anchor="t">
            <a:spAutoFit/>
          </a:bodyPr>
          <a:lstStyle/>
          <a:p>
            <a:pPr>
              <a:lnSpc>
                <a:spcPct val="110000"/>
              </a:lnSpc>
            </a:pPr>
            <a:r>
              <a:rPr lang="en-US" altLang="zh-CN" sz="2800">
                <a:latin typeface="楷体" panose="02010609060101010101" charset="-122"/>
                <a:ea typeface="楷体" panose="02010609060101010101" charset="-122"/>
                <a:cs typeface="楷体" panose="02010609060101010101" charset="-122"/>
                <a:sym typeface="+mn-ea"/>
              </a:rPr>
              <a:t>1861</a:t>
            </a:r>
            <a:r>
              <a:rPr lang="zh-CN" altLang="zh-CN" sz="2800">
                <a:latin typeface="楷体" panose="02010609060101010101" charset="-122"/>
                <a:ea typeface="楷体" panose="02010609060101010101" charset="-122"/>
                <a:cs typeface="楷体" panose="02010609060101010101" charset="-122"/>
                <a:sym typeface="+mn-ea"/>
              </a:rPr>
              <a:t>年，</a:t>
            </a:r>
            <a:r>
              <a:rPr lang="zh-CN" altLang="zh-CN" sz="2800">
                <a:solidFill>
                  <a:schemeClr val="tx1"/>
                </a:solidFill>
                <a:latin typeface="楷体" panose="02010609060101010101" charset="-122"/>
                <a:ea typeface="楷体" panose="02010609060101010101" charset="-122"/>
                <a:cs typeface="楷体" panose="02010609060101010101" charset="-122"/>
                <a:sym typeface="+mn-ea"/>
              </a:rPr>
              <a:t>总理衙门</a:t>
            </a:r>
            <a:r>
              <a:rPr lang="zh-CN" altLang="zh-CN" sz="2800">
                <a:latin typeface="楷体" panose="02010609060101010101" charset="-122"/>
                <a:ea typeface="楷体" panose="02010609060101010101" charset="-122"/>
                <a:cs typeface="楷体" panose="02010609060101010101" charset="-122"/>
                <a:sym typeface="+mn-ea"/>
              </a:rPr>
              <a:t>的设立、向国外派驻使节的尝试、利用公法知识维护自身国权等行为，表明晚清政权开始较为主动地开展外交活动。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0961" grpId="0"/>
      <p:bldP spid="40961" grpId="1"/>
      <p:bldP spid="5" grpId="0"/>
      <p:bldP spid="5" grpId="1"/>
      <p:bldP spid="6" grpId="0"/>
      <p:bldP spid="6" grpId="1"/>
      <p:bldP spid="9" grpId="0"/>
      <p:bldP spid="9" grpId="1"/>
      <p:bldP spid="30" grpId="0" animBg="1"/>
      <p:bldP spid="3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379095" y="969010"/>
            <a:ext cx="10235565" cy="521970"/>
          </a:xfrm>
          <a:prstGeom prst="rect">
            <a:avLst/>
          </a:prstGeom>
          <a:solidFill>
            <a:srgbClr val="595959"/>
          </a:solidFill>
          <a:effectLst>
            <a:outerShdw blurRad="50800" dist="38100" dir="2700000" algn="tl" rotWithShape="0">
              <a:prstClr val="black">
                <a:alpha val="40000"/>
              </a:prstClr>
            </a:outerShdw>
          </a:effectLst>
        </p:spPr>
        <p:txBody>
          <a:bodyPr wrap="square" rtlCol="0" anchor="t">
            <a:spAutoFit/>
          </a:bodyPr>
          <a:lstStyle/>
          <a:p>
            <a:pPr marR="0" algn="ctr" defTabSz="914400" fontAlgn="auto">
              <a:lnSpc>
                <a:spcPct val="100000"/>
              </a:lnSpc>
              <a:spcAft>
                <a:spcPts val="600"/>
              </a:spcAft>
              <a:buClrTx/>
              <a:buSzTx/>
              <a:buFontTx/>
              <a:buNone/>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【知识拓展】</a:t>
            </a:r>
            <a:r>
              <a:rPr lang="zh-CN"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中国外交的近代化：</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从朝贡体系到不平等条约体系</a:t>
            </a:r>
          </a:p>
        </p:txBody>
      </p:sp>
      <p:sp>
        <p:nvSpPr>
          <p:cNvPr id="3" name="圆角矩形 2"/>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graphicFrame>
        <p:nvGraphicFramePr>
          <p:cNvPr id="17" name="表格 16"/>
          <p:cNvGraphicFramePr/>
          <p:nvPr>
            <p:custDataLst>
              <p:tags r:id="rId4"/>
            </p:custDataLst>
          </p:nvPr>
        </p:nvGraphicFramePr>
        <p:xfrm>
          <a:off x="379095" y="1640205"/>
          <a:ext cx="11416030" cy="4370705"/>
        </p:xfrm>
        <a:graphic>
          <a:graphicData uri="http://schemas.openxmlformats.org/drawingml/2006/table">
            <a:tbl>
              <a:tblPr firstRow="1" bandRow="1">
                <a:tableStyleId>{5C22544A-7EE6-4342-B048-85BDC9FD1C3A}</a:tableStyleId>
              </a:tblPr>
              <a:tblGrid>
                <a:gridCol w="1872615"/>
                <a:gridCol w="9543415"/>
              </a:tblGrid>
              <a:tr h="539115">
                <a:tc>
                  <a:txBody>
                    <a:bodyPr/>
                    <a:lstStyle/>
                    <a:p>
                      <a:pPr algn="ctr">
                        <a:buNone/>
                      </a:pPr>
                      <a:r>
                        <a:rPr lang="zh-CN" altLang="en-US" sz="2400">
                          <a:solidFill>
                            <a:schemeClr val="tx1"/>
                          </a:solidFill>
                          <a:latin typeface="华文中宋" panose="02010600040101010101" charset="-122"/>
                          <a:ea typeface="华文中宋" panose="02010600040101010101" charset="-122"/>
                        </a:rPr>
                        <a:t>项目</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a:solidFill>
                            <a:schemeClr val="tx1"/>
                          </a:solidFill>
                          <a:latin typeface="华文中宋" panose="02010600040101010101" charset="-122"/>
                          <a:ea typeface="华文中宋" panose="02010600040101010101" charset="-122"/>
                        </a:rPr>
                        <a:t>内容</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29615">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29615">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75615">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66115">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8315">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42315">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8" name="文本框 17"/>
          <p:cNvSpPr txBox="1"/>
          <p:nvPr>
            <p:custDataLst>
              <p:tags r:id="rId5"/>
            </p:custDataLst>
          </p:nvPr>
        </p:nvSpPr>
        <p:spPr>
          <a:xfrm>
            <a:off x="394970" y="2241783"/>
            <a:ext cx="1710055" cy="460375"/>
          </a:xfrm>
          <a:prstGeom prst="rect">
            <a:avLst/>
          </a:prstGeom>
          <a:noFill/>
        </p:spPr>
        <p:txBody>
          <a:bodyPr wrap="none" rtlCol="0">
            <a:spAutoFit/>
          </a:bodyPr>
          <a:lstStyle/>
          <a:p>
            <a:pPr algn="l"/>
            <a:r>
              <a:rPr lang="zh-CN" altLang="en-US" sz="2400" b="1">
                <a:solidFill>
                  <a:srgbClr val="C00000"/>
                </a:solidFill>
                <a:latin typeface="华文中宋" panose="02010600040101010101" charset="-122"/>
                <a:ea typeface="华文中宋" panose="02010600040101010101" charset="-122"/>
                <a:cs typeface="微软雅黑" panose="020B0503020204020204" charset="-122"/>
                <a:sym typeface="+mn-ea"/>
              </a:rPr>
              <a:t>观念国际化</a:t>
            </a:r>
            <a:endParaRPr lang="zh-CN" altLang="en-US" sz="2400" b="1" spc="130">
              <a:solidFill>
                <a:srgbClr val="C00000"/>
              </a:solidFill>
              <a:latin typeface="华文中宋" panose="02010600040101010101" charset="-122"/>
              <a:ea typeface="华文中宋" panose="02010600040101010101" charset="-122"/>
              <a:cs typeface="微软雅黑" panose="020B0503020204020204" charset="-122"/>
              <a:sym typeface="+mn-ea"/>
            </a:endParaRPr>
          </a:p>
        </p:txBody>
      </p:sp>
      <p:sp>
        <p:nvSpPr>
          <p:cNvPr id="19" name="文本框 18"/>
          <p:cNvSpPr txBox="1"/>
          <p:nvPr>
            <p:custDataLst>
              <p:tags r:id="rId6"/>
            </p:custDataLst>
          </p:nvPr>
        </p:nvSpPr>
        <p:spPr>
          <a:xfrm>
            <a:off x="388620" y="3011403"/>
            <a:ext cx="1706880" cy="460375"/>
          </a:xfrm>
          <a:prstGeom prst="rect">
            <a:avLst/>
          </a:prstGeom>
          <a:noFill/>
        </p:spPr>
        <p:txBody>
          <a:bodyPr wrap="none" rtlCol="0">
            <a:spAutoFit/>
          </a:bodyPr>
          <a:lstStyle/>
          <a:p>
            <a:pPr lvl="0" algn="l">
              <a:buClrTx/>
              <a:buSzTx/>
              <a:buFontTx/>
            </a:pPr>
            <a:r>
              <a:rPr lang="zh-CN" altLang="en-US" sz="2400" b="1">
                <a:solidFill>
                  <a:srgbClr val="C00000"/>
                </a:solidFill>
                <a:latin typeface="华文中宋" panose="02010600040101010101" charset="-122"/>
                <a:ea typeface="华文中宋" panose="02010600040101010101" charset="-122"/>
                <a:cs typeface="微软雅黑" panose="020B0503020204020204" charset="-122"/>
                <a:sym typeface="+mn-ea"/>
              </a:rPr>
              <a:t>机构专门化</a:t>
            </a:r>
          </a:p>
        </p:txBody>
      </p:sp>
      <p:sp>
        <p:nvSpPr>
          <p:cNvPr id="20" name="文本框 19"/>
          <p:cNvSpPr txBox="1"/>
          <p:nvPr>
            <p:custDataLst>
              <p:tags r:id="rId7"/>
            </p:custDataLst>
          </p:nvPr>
        </p:nvSpPr>
        <p:spPr>
          <a:xfrm>
            <a:off x="388620" y="3617193"/>
            <a:ext cx="1706880" cy="460375"/>
          </a:xfrm>
          <a:prstGeom prst="rect">
            <a:avLst/>
          </a:prstGeom>
          <a:noFill/>
        </p:spPr>
        <p:txBody>
          <a:bodyPr wrap="none" rtlCol="0">
            <a:spAutoFit/>
          </a:bodyPr>
          <a:lstStyle/>
          <a:p>
            <a:pPr lvl="0" algn="l">
              <a:buClrTx/>
              <a:buSzTx/>
              <a:buFontTx/>
            </a:pPr>
            <a:r>
              <a:rPr lang="zh-CN" altLang="en-US" sz="2400" b="1">
                <a:solidFill>
                  <a:srgbClr val="C00000"/>
                </a:solidFill>
                <a:latin typeface="华文中宋" panose="02010600040101010101" charset="-122"/>
                <a:ea typeface="华文中宋" panose="02010600040101010101" charset="-122"/>
                <a:cs typeface="微软雅黑" panose="020B0503020204020204" charset="-122"/>
                <a:sym typeface="+mn-ea"/>
              </a:rPr>
              <a:t>领馆制度化</a:t>
            </a:r>
          </a:p>
        </p:txBody>
      </p:sp>
      <p:sp>
        <p:nvSpPr>
          <p:cNvPr id="21" name="文本框 20"/>
          <p:cNvSpPr txBox="1"/>
          <p:nvPr>
            <p:custDataLst>
              <p:tags r:id="rId8"/>
            </p:custDataLst>
          </p:nvPr>
        </p:nvSpPr>
        <p:spPr>
          <a:xfrm>
            <a:off x="330836" y="4222983"/>
            <a:ext cx="1710055" cy="460375"/>
          </a:xfrm>
          <a:prstGeom prst="rect">
            <a:avLst/>
          </a:prstGeom>
          <a:noFill/>
        </p:spPr>
        <p:txBody>
          <a:bodyPr wrap="none" rtlCol="0">
            <a:spAutoFit/>
          </a:bodyPr>
          <a:lstStyle/>
          <a:p>
            <a:pPr lvl="0" algn="l">
              <a:buClrTx/>
              <a:buSzTx/>
              <a:buFontTx/>
            </a:pPr>
            <a:r>
              <a:rPr lang="zh-CN" altLang="en-US" sz="2400" b="1">
                <a:solidFill>
                  <a:srgbClr val="C00000"/>
                </a:solidFill>
                <a:latin typeface="华文中宋" panose="02010600040101010101" charset="-122"/>
                <a:ea typeface="华文中宋" panose="02010600040101010101" charset="-122"/>
                <a:cs typeface="微软雅黑" panose="020B0503020204020204" charset="-122"/>
                <a:sym typeface="+mn-ea"/>
              </a:rPr>
              <a:t>手段近代化</a:t>
            </a:r>
          </a:p>
        </p:txBody>
      </p:sp>
      <p:sp>
        <p:nvSpPr>
          <p:cNvPr id="22" name="文本框 21"/>
          <p:cNvSpPr txBox="1"/>
          <p:nvPr>
            <p:custDataLst>
              <p:tags r:id="rId9"/>
            </p:custDataLst>
          </p:nvPr>
        </p:nvSpPr>
        <p:spPr>
          <a:xfrm>
            <a:off x="398145" y="4799563"/>
            <a:ext cx="1706880" cy="460375"/>
          </a:xfrm>
          <a:prstGeom prst="rect">
            <a:avLst/>
          </a:prstGeom>
          <a:noFill/>
        </p:spPr>
        <p:txBody>
          <a:bodyPr wrap="none" rtlCol="0">
            <a:spAutoFit/>
          </a:bodyPr>
          <a:lstStyle/>
          <a:p>
            <a:pPr lvl="0" algn="l">
              <a:buClrTx/>
              <a:buSzTx/>
              <a:buFontTx/>
            </a:pPr>
            <a:r>
              <a:rPr lang="zh-CN" altLang="en-US" sz="2400" b="1">
                <a:solidFill>
                  <a:srgbClr val="C00000"/>
                </a:solidFill>
                <a:latin typeface="华文中宋" panose="02010600040101010101" charset="-122"/>
                <a:ea typeface="华文中宋" panose="02010600040101010101" charset="-122"/>
                <a:cs typeface="微软雅黑" panose="020B0503020204020204" charset="-122"/>
                <a:sym typeface="+mn-ea"/>
              </a:rPr>
              <a:t>礼仪平等化</a:t>
            </a:r>
          </a:p>
        </p:txBody>
      </p:sp>
      <p:sp>
        <p:nvSpPr>
          <p:cNvPr id="23" name="文本框 22"/>
          <p:cNvSpPr txBox="1"/>
          <p:nvPr>
            <p:custDataLst>
              <p:tags r:id="rId10"/>
            </p:custDataLst>
          </p:nvPr>
        </p:nvSpPr>
        <p:spPr>
          <a:xfrm>
            <a:off x="330836" y="5375508"/>
            <a:ext cx="2011680" cy="460375"/>
          </a:xfrm>
          <a:prstGeom prst="rect">
            <a:avLst/>
          </a:prstGeom>
          <a:noFill/>
        </p:spPr>
        <p:txBody>
          <a:bodyPr wrap="none" rtlCol="0">
            <a:spAutoFit/>
          </a:bodyPr>
          <a:lstStyle/>
          <a:p>
            <a:pPr lvl="0" algn="l">
              <a:buClrTx/>
              <a:buSzTx/>
              <a:buFontTx/>
            </a:pPr>
            <a:r>
              <a:rPr lang="zh-CN" altLang="en-US" sz="2400" b="1">
                <a:solidFill>
                  <a:srgbClr val="C00000"/>
                </a:solidFill>
                <a:latin typeface="华文中宋" panose="02010600040101010101" charset="-122"/>
                <a:ea typeface="华文中宋" panose="02010600040101010101" charset="-122"/>
                <a:cs typeface="微软雅黑" panose="020B0503020204020204" charset="-122"/>
                <a:sym typeface="+mn-ea"/>
              </a:rPr>
              <a:t>外交官职业化</a:t>
            </a:r>
          </a:p>
        </p:txBody>
      </p:sp>
      <p:sp>
        <p:nvSpPr>
          <p:cNvPr id="24" name="文本框 23"/>
          <p:cNvSpPr txBox="1"/>
          <p:nvPr>
            <p:custDataLst>
              <p:tags r:id="rId11"/>
            </p:custDataLst>
          </p:nvPr>
        </p:nvSpPr>
        <p:spPr>
          <a:xfrm>
            <a:off x="2211705" y="2167121"/>
            <a:ext cx="9420225" cy="755650"/>
          </a:xfrm>
          <a:prstGeom prst="rect">
            <a:avLst/>
          </a:prstGeom>
          <a:noFill/>
        </p:spPr>
        <p:txBody>
          <a:bodyPr wrap="square" rtlCol="0" anchor="t">
            <a:spAutoFit/>
          </a:bodyPr>
          <a:lstStyle/>
          <a:p>
            <a:pPr>
              <a:lnSpc>
                <a:spcPct val="90000"/>
              </a:lnSpc>
            </a:pPr>
            <a:r>
              <a:rPr lang="zh-CN" altLang="en-US" sz="2400" spc="130">
                <a:solidFill>
                  <a:srgbClr val="C00000"/>
                </a:solidFill>
                <a:latin typeface="华文中宋" panose="02010600040101010101" charset="-122"/>
                <a:ea typeface="华文中宋" panose="02010600040101010101" charset="-122"/>
                <a:sym typeface="+mn-ea"/>
              </a:rPr>
              <a:t>天朝上国（华夷）观念</a:t>
            </a:r>
            <a:r>
              <a:rPr lang="zh-CN" altLang="en-US" sz="2400" spc="130">
                <a:latin typeface="华文中宋" panose="02010600040101010101" charset="-122"/>
                <a:ea typeface="华文中宋" panose="02010600040101010101" charset="-122"/>
                <a:sym typeface="+mn-ea"/>
              </a:rPr>
              <a:t>逐步减弱；</a:t>
            </a:r>
            <a:r>
              <a:rPr lang="zh-CN" altLang="en-US" sz="2400" spc="130">
                <a:solidFill>
                  <a:srgbClr val="C00000"/>
                </a:solidFill>
                <a:latin typeface="华文中宋" panose="02010600040101010101" charset="-122"/>
                <a:ea typeface="华文中宋" panose="02010600040101010101" charset="-122"/>
                <a:sym typeface="+mn-ea"/>
              </a:rPr>
              <a:t>主权国家、民族国家意识不断增强</a:t>
            </a:r>
            <a:r>
              <a:rPr lang="zh-CN" altLang="en-US" sz="2400" spc="130">
                <a:latin typeface="华文中宋" panose="02010600040101010101" charset="-122"/>
                <a:ea typeface="华文中宋" panose="02010600040101010101" charset="-122"/>
                <a:sym typeface="+mn-ea"/>
              </a:rPr>
              <a:t>。</a:t>
            </a:r>
          </a:p>
        </p:txBody>
      </p:sp>
      <p:sp>
        <p:nvSpPr>
          <p:cNvPr id="25" name="文本框 24"/>
          <p:cNvSpPr txBox="1"/>
          <p:nvPr>
            <p:custDataLst>
              <p:tags r:id="rId12"/>
            </p:custDataLst>
          </p:nvPr>
        </p:nvSpPr>
        <p:spPr>
          <a:xfrm>
            <a:off x="2211705" y="2834640"/>
            <a:ext cx="9075420" cy="829945"/>
          </a:xfrm>
          <a:prstGeom prst="rect">
            <a:avLst/>
          </a:prstGeom>
          <a:noFill/>
        </p:spPr>
        <p:txBody>
          <a:bodyPr wrap="square" rtlCol="0" anchor="t">
            <a:spAutoFit/>
          </a:bodyPr>
          <a:lstStyle/>
          <a:p>
            <a:pPr indent="0" algn="l" fontAlgn="auto">
              <a:lnSpc>
                <a:spcPct val="100000"/>
              </a:lnSpc>
              <a:spcBef>
                <a:spcPct val="0"/>
              </a:spcBef>
              <a:spcAft>
                <a:spcPct val="0"/>
              </a:spcAft>
            </a:pPr>
            <a:r>
              <a:rPr lang="zh-CN" altLang="en-US" sz="2400" spc="130">
                <a:latin typeface="华文中宋" panose="02010600040101010101" charset="-122"/>
                <a:ea typeface="华文中宋" panose="02010600040101010101" charset="-122"/>
                <a:cs typeface="华文中宋" panose="02010600040101010101" charset="-122"/>
                <a:sym typeface="+mn-ea"/>
              </a:rPr>
              <a:t>总理衙门（起步）</a:t>
            </a:r>
            <a:r>
              <a:rPr lang="en-US" altLang="zh-CN" sz="2400" spc="130">
                <a:latin typeface="华文中宋" panose="02010600040101010101" charset="-122"/>
                <a:ea typeface="华文中宋" panose="02010600040101010101" charset="-122"/>
                <a:cs typeface="华文中宋" panose="02010600040101010101" charset="-122"/>
                <a:sym typeface="+mn-ea"/>
              </a:rPr>
              <a:t>—— </a:t>
            </a:r>
            <a:r>
              <a:rPr lang="zh-CN" altLang="en-US" sz="2400" spc="130">
                <a:latin typeface="华文中宋" panose="02010600040101010101" charset="-122"/>
                <a:ea typeface="华文中宋" panose="02010600040101010101" charset="-122"/>
                <a:cs typeface="华文中宋" panose="02010600040101010101" charset="-122"/>
                <a:sym typeface="+mn-ea"/>
              </a:rPr>
              <a:t>外务部</a:t>
            </a:r>
            <a:r>
              <a:rPr lang="en-US" altLang="zh-CN" sz="2400" spc="130">
                <a:latin typeface="华文中宋" panose="02010600040101010101" charset="-122"/>
                <a:ea typeface="华文中宋" panose="02010600040101010101" charset="-122"/>
                <a:cs typeface="华文中宋" panose="02010600040101010101" charset="-122"/>
                <a:sym typeface="+mn-ea"/>
              </a:rPr>
              <a:t>——</a:t>
            </a:r>
            <a:r>
              <a:rPr lang="zh-CN" altLang="en-US" sz="2400" spc="130">
                <a:latin typeface="华文中宋" panose="02010600040101010101" charset="-122"/>
                <a:ea typeface="华文中宋" panose="02010600040101010101" charset="-122"/>
                <a:cs typeface="华文中宋" panose="02010600040101010101" charset="-122"/>
                <a:sym typeface="+mn-ea"/>
              </a:rPr>
              <a:t>民国外交部；</a:t>
            </a:r>
            <a:endParaRPr lang="en-US" altLang="zh-CN" sz="2400" spc="130">
              <a:solidFill>
                <a:schemeClr val="tx1"/>
              </a:solidFill>
              <a:latin typeface="华文中宋" panose="02010600040101010101" charset="-122"/>
              <a:ea typeface="华文中宋" panose="02010600040101010101" charset="-122"/>
              <a:cs typeface="华文中宋" panose="02010600040101010101" charset="-122"/>
            </a:endParaRPr>
          </a:p>
          <a:p>
            <a:pPr algn="l" fontAlgn="auto">
              <a:lnSpc>
                <a:spcPct val="100000"/>
              </a:lnSpc>
              <a:spcBef>
                <a:spcPct val="0"/>
              </a:spcBef>
              <a:spcAft>
                <a:spcPct val="0"/>
              </a:spcAft>
              <a:buClrTx/>
              <a:buSzTx/>
              <a:buFontTx/>
            </a:pPr>
            <a:r>
              <a:rPr lang="zh-CN" altLang="en-US" sz="2400" spc="130">
                <a:latin typeface="华文中宋" panose="02010600040101010101" charset="-122"/>
                <a:ea typeface="华文中宋" panose="02010600040101010101" charset="-122"/>
                <a:cs typeface="华文中宋" panose="02010600040101010101" charset="-122"/>
                <a:sym typeface="+mn-ea"/>
              </a:rPr>
              <a:t>(外交机构</a:t>
            </a:r>
            <a:r>
              <a:rPr lang="zh-CN" altLang="en-US" sz="2400" spc="130">
                <a:solidFill>
                  <a:srgbClr val="C00000"/>
                </a:solidFill>
                <a:latin typeface="华文中宋" panose="02010600040101010101" charset="-122"/>
                <a:ea typeface="华文中宋" panose="02010600040101010101" charset="-122"/>
                <a:cs typeface="华文中宋" panose="02010600040101010101" charset="-122"/>
                <a:sym typeface="+mn-ea"/>
              </a:rPr>
              <a:t>从无到有</a:t>
            </a:r>
            <a:r>
              <a:rPr lang="zh-CN" altLang="en-US" sz="2400" spc="130">
                <a:latin typeface="华文中宋" panose="02010600040101010101" charset="-122"/>
                <a:ea typeface="华文中宋" panose="02010600040101010101" charset="-122"/>
                <a:cs typeface="华文中宋" panose="02010600040101010101" charset="-122"/>
                <a:sym typeface="+mn-ea"/>
              </a:rPr>
              <a:t>，从</a:t>
            </a:r>
            <a:r>
              <a:rPr lang="zh-CN" altLang="en-US" sz="2400" spc="130">
                <a:solidFill>
                  <a:srgbClr val="C00000"/>
                </a:solidFill>
                <a:latin typeface="华文中宋" panose="02010600040101010101" charset="-122"/>
                <a:ea typeface="华文中宋" panose="02010600040101010101" charset="-122"/>
                <a:cs typeface="华文中宋" panose="02010600040101010101" charset="-122"/>
                <a:sym typeface="+mn-ea"/>
              </a:rPr>
              <a:t>临时性兼管机构到正式的专门机构</a:t>
            </a:r>
            <a:r>
              <a:rPr lang="zh-CN" altLang="en-US" sz="2400" spc="130">
                <a:latin typeface="华文中宋" panose="02010600040101010101" charset="-122"/>
                <a:ea typeface="华文中宋" panose="02010600040101010101" charset="-122"/>
                <a:cs typeface="华文中宋" panose="02010600040101010101" charset="-122"/>
                <a:sym typeface="+mn-ea"/>
              </a:rPr>
              <a:t>)</a:t>
            </a:r>
          </a:p>
        </p:txBody>
      </p:sp>
      <p:sp>
        <p:nvSpPr>
          <p:cNvPr id="26" name="文本框 25"/>
          <p:cNvSpPr txBox="1"/>
          <p:nvPr>
            <p:custDataLst>
              <p:tags r:id="rId13"/>
            </p:custDataLst>
          </p:nvPr>
        </p:nvSpPr>
        <p:spPr>
          <a:xfrm>
            <a:off x="2296795" y="3693859"/>
            <a:ext cx="8627110" cy="386080"/>
          </a:xfrm>
          <a:prstGeom prst="rect">
            <a:avLst/>
          </a:prstGeom>
          <a:noFill/>
        </p:spPr>
        <p:txBody>
          <a:bodyPr wrap="square" rtlCol="0" anchor="t">
            <a:spAutoFit/>
          </a:bodyPr>
          <a:lstStyle/>
          <a:p>
            <a:pPr indent="0" algn="l" fontAlgn="auto">
              <a:lnSpc>
                <a:spcPct val="80000"/>
              </a:lnSpc>
              <a:spcBef>
                <a:spcPct val="0"/>
              </a:spcBef>
              <a:spcAft>
                <a:spcPct val="0"/>
              </a:spcAft>
              <a:buNone/>
            </a:pPr>
            <a:r>
              <a:rPr lang="zh-CN" altLang="en-US" sz="2400" spc="130">
                <a:latin typeface="华文中宋" panose="02010600040101010101" charset="-122"/>
                <a:ea typeface="华文中宋" panose="02010600040101010101" charset="-122"/>
                <a:sym typeface="+mn-ea"/>
              </a:rPr>
              <a:t>外国公使进京；中国派遣</a:t>
            </a:r>
            <a:r>
              <a:rPr lang="zh-CN" altLang="en-US" sz="2400" spc="130">
                <a:solidFill>
                  <a:srgbClr val="C00000"/>
                </a:solidFill>
                <a:latin typeface="华文中宋" panose="02010600040101010101" charset="-122"/>
                <a:ea typeface="华文中宋" panose="02010600040101010101" charset="-122"/>
                <a:sym typeface="+mn-ea"/>
              </a:rPr>
              <a:t>驻外大使</a:t>
            </a:r>
            <a:r>
              <a:rPr lang="zh-CN" altLang="en-US" sz="2400" spc="130">
                <a:latin typeface="华文中宋" panose="02010600040101010101" charset="-122"/>
                <a:ea typeface="华文中宋" panose="02010600040101010101" charset="-122"/>
                <a:sym typeface="+mn-ea"/>
              </a:rPr>
              <a:t>；各国</a:t>
            </a:r>
            <a:r>
              <a:rPr lang="zh-CN" altLang="en-US" sz="2400" spc="130">
                <a:solidFill>
                  <a:srgbClr val="C00000"/>
                </a:solidFill>
                <a:latin typeface="华文中宋" panose="02010600040101010101" charset="-122"/>
                <a:ea typeface="华文中宋" panose="02010600040101010101" charset="-122"/>
                <a:sym typeface="+mn-ea"/>
              </a:rPr>
              <a:t>大使馆</a:t>
            </a:r>
            <a:r>
              <a:rPr lang="zh-CN" altLang="en-US" sz="2400" spc="130">
                <a:latin typeface="华文中宋" panose="02010600040101010101" charset="-122"/>
                <a:ea typeface="华文中宋" panose="02010600040101010101" charset="-122"/>
                <a:sym typeface="+mn-ea"/>
              </a:rPr>
              <a:t>的建立</a:t>
            </a:r>
          </a:p>
        </p:txBody>
      </p:sp>
      <p:sp>
        <p:nvSpPr>
          <p:cNvPr id="27" name="文本框 26"/>
          <p:cNvSpPr txBox="1"/>
          <p:nvPr>
            <p:custDataLst>
              <p:tags r:id="rId14"/>
            </p:custDataLst>
          </p:nvPr>
        </p:nvSpPr>
        <p:spPr>
          <a:xfrm>
            <a:off x="2211705" y="4077335"/>
            <a:ext cx="9752330" cy="755650"/>
          </a:xfrm>
          <a:prstGeom prst="rect">
            <a:avLst/>
          </a:prstGeom>
          <a:noFill/>
        </p:spPr>
        <p:txBody>
          <a:bodyPr wrap="square" rtlCol="0" anchor="t">
            <a:spAutoFit/>
          </a:bodyPr>
          <a:lstStyle/>
          <a:p>
            <a:pPr algn="l" fontAlgn="auto">
              <a:lnSpc>
                <a:spcPct val="90000"/>
              </a:lnSpc>
              <a:spcBef>
                <a:spcPct val="0"/>
              </a:spcBef>
              <a:spcAft>
                <a:spcPct val="0"/>
              </a:spcAft>
              <a:buClrTx/>
              <a:buSzTx/>
              <a:buFontTx/>
              <a:buNone/>
            </a:pPr>
            <a:r>
              <a:rPr lang="zh-CN" altLang="en-US" sz="2400" spc="130">
                <a:latin typeface="华文中宋" panose="02010600040101010101" charset="-122"/>
                <a:ea typeface="华文中宋" panose="02010600040101010101" charset="-122"/>
                <a:sym typeface="+mn-ea"/>
              </a:rPr>
              <a:t>遵循</a:t>
            </a:r>
            <a:r>
              <a:rPr lang="zh-CN" altLang="en-US" sz="2400" spc="130">
                <a:solidFill>
                  <a:srgbClr val="C00000"/>
                </a:solidFill>
                <a:latin typeface="华文中宋" panose="02010600040101010101" charset="-122"/>
                <a:ea typeface="华文中宋" panose="02010600040101010101" charset="-122"/>
                <a:sym typeface="+mn-ea"/>
              </a:rPr>
              <a:t>国际外交惯例</a:t>
            </a:r>
            <a:r>
              <a:rPr lang="zh-CN" altLang="en-US" sz="2400" spc="130">
                <a:solidFill>
                  <a:schemeClr val="tx1"/>
                </a:solidFill>
                <a:latin typeface="华文中宋" panose="02010600040101010101" charset="-122"/>
                <a:ea typeface="华文中宋" panose="02010600040101010101" charset="-122"/>
                <a:sym typeface="+mn-ea"/>
              </a:rPr>
              <a:t>，</a:t>
            </a:r>
            <a:r>
              <a:rPr lang="zh-CN" altLang="en-US" sz="2400" spc="130">
                <a:solidFill>
                  <a:srgbClr val="C00000"/>
                </a:solidFill>
                <a:latin typeface="华文中宋" panose="02010600040101010101" charset="-122"/>
                <a:ea typeface="华文中宋" panose="02010600040101010101" charset="-122"/>
                <a:sym typeface="+mn-ea"/>
              </a:rPr>
              <a:t>谈判意识和条约意识增强</a:t>
            </a:r>
            <a:r>
              <a:rPr lang="zh-CN" altLang="en-US" sz="2400" spc="130">
                <a:latin typeface="华文中宋" panose="02010600040101010101" charset="-122"/>
                <a:ea typeface="华文中宋" panose="02010600040101010101" charset="-122"/>
                <a:sym typeface="+mn-ea"/>
              </a:rPr>
              <a:t>，运用</a:t>
            </a:r>
            <a:r>
              <a:rPr lang="zh-CN" altLang="en-US" sz="2400" spc="130">
                <a:solidFill>
                  <a:srgbClr val="C00000"/>
                </a:solidFill>
                <a:latin typeface="华文中宋" panose="02010600040101010101" charset="-122"/>
                <a:ea typeface="华文中宋" panose="02010600040101010101" charset="-122"/>
                <a:sym typeface="+mn-ea"/>
              </a:rPr>
              <a:t>国际法</a:t>
            </a:r>
            <a:r>
              <a:rPr lang="zh-CN" altLang="en-US" sz="2400" spc="130">
                <a:latin typeface="华文中宋" panose="02010600040101010101" charset="-122"/>
                <a:ea typeface="华文中宋" panose="02010600040101010101" charset="-122"/>
                <a:sym typeface="+mn-ea"/>
              </a:rPr>
              <a:t>解决外交问题，利用</a:t>
            </a:r>
            <a:r>
              <a:rPr lang="zh-CN" altLang="en-US" sz="2400" spc="130">
                <a:solidFill>
                  <a:srgbClr val="C00000"/>
                </a:solidFill>
                <a:latin typeface="华文中宋" panose="02010600040101010101" charset="-122"/>
                <a:ea typeface="华文中宋" panose="02010600040101010101" charset="-122"/>
                <a:sym typeface="+mn-ea"/>
              </a:rPr>
              <a:t>外交手段</a:t>
            </a:r>
            <a:r>
              <a:rPr lang="zh-CN" altLang="en-US" sz="2400" spc="130">
                <a:latin typeface="华文中宋" panose="02010600040101010101" charset="-122"/>
                <a:ea typeface="华文中宋" panose="02010600040101010101" charset="-122"/>
                <a:sym typeface="+mn-ea"/>
              </a:rPr>
              <a:t>维护</a:t>
            </a:r>
            <a:r>
              <a:rPr lang="zh-CN" altLang="en-US" sz="2400" spc="130">
                <a:solidFill>
                  <a:srgbClr val="C00000"/>
                </a:solidFill>
                <a:latin typeface="华文中宋" panose="02010600040101010101" charset="-122"/>
                <a:ea typeface="华文中宋" panose="02010600040101010101" charset="-122"/>
                <a:sym typeface="+mn-ea"/>
              </a:rPr>
              <a:t>国家权益</a:t>
            </a:r>
            <a:r>
              <a:rPr lang="zh-CN" altLang="en-US" sz="2400" spc="130">
                <a:latin typeface="华文中宋" panose="02010600040101010101" charset="-122"/>
                <a:ea typeface="华文中宋" panose="02010600040101010101" charset="-122"/>
                <a:sym typeface="+mn-ea"/>
              </a:rPr>
              <a:t>。</a:t>
            </a:r>
          </a:p>
        </p:txBody>
      </p:sp>
      <p:sp>
        <p:nvSpPr>
          <p:cNvPr id="28" name="文本框 27"/>
          <p:cNvSpPr txBox="1"/>
          <p:nvPr>
            <p:custDataLst>
              <p:tags r:id="rId15"/>
            </p:custDataLst>
          </p:nvPr>
        </p:nvSpPr>
        <p:spPr>
          <a:xfrm>
            <a:off x="2211705" y="4850903"/>
            <a:ext cx="8263890" cy="386080"/>
          </a:xfrm>
          <a:prstGeom prst="rect">
            <a:avLst/>
          </a:prstGeom>
          <a:noFill/>
        </p:spPr>
        <p:txBody>
          <a:bodyPr wrap="square" rtlCol="0" anchor="t">
            <a:spAutoFit/>
          </a:bodyPr>
          <a:lstStyle/>
          <a:p>
            <a:pPr algn="l" fontAlgn="auto">
              <a:lnSpc>
                <a:spcPct val="80000"/>
              </a:lnSpc>
              <a:spcBef>
                <a:spcPct val="0"/>
              </a:spcBef>
              <a:spcAft>
                <a:spcPct val="0"/>
              </a:spcAft>
              <a:buClrTx/>
              <a:buSzTx/>
              <a:buFontTx/>
            </a:pPr>
            <a:r>
              <a:rPr lang="zh-CN" altLang="en-US" sz="2400" spc="130">
                <a:latin typeface="华文中宋" panose="02010600040101010101" charset="-122"/>
                <a:ea typeface="华文中宋" panose="02010600040101010101" charset="-122"/>
                <a:cs typeface="华文中宋" panose="02010600040101010101" charset="-122"/>
                <a:sym typeface="+mn-ea"/>
              </a:rPr>
              <a:t>称呼、公文、见面礼节等的转变,日益</a:t>
            </a:r>
            <a:r>
              <a:rPr lang="zh-CN" altLang="en-US" sz="2400" spc="130">
                <a:solidFill>
                  <a:srgbClr val="C00000"/>
                </a:solidFill>
                <a:latin typeface="华文中宋" panose="02010600040101010101" charset="-122"/>
                <a:ea typeface="华文中宋" panose="02010600040101010101" charset="-122"/>
                <a:cs typeface="华文中宋" panose="02010600040101010101" charset="-122"/>
                <a:sym typeface="+mn-ea"/>
              </a:rPr>
              <a:t>平等化、近代化</a:t>
            </a:r>
            <a:r>
              <a:rPr lang="zh-CN" altLang="en-US" sz="2400" spc="130">
                <a:solidFill>
                  <a:schemeClr val="tx1"/>
                </a:solidFill>
                <a:latin typeface="华文中宋" panose="02010600040101010101" charset="-122"/>
                <a:ea typeface="华文中宋" panose="02010600040101010101" charset="-122"/>
                <a:cs typeface="华文中宋" panose="02010600040101010101" charset="-122"/>
                <a:sym typeface="+mn-ea"/>
              </a:rPr>
              <a:t>。</a:t>
            </a:r>
          </a:p>
        </p:txBody>
      </p:sp>
      <p:sp>
        <p:nvSpPr>
          <p:cNvPr id="29" name="文本框 28"/>
          <p:cNvSpPr txBox="1"/>
          <p:nvPr>
            <p:custDataLst>
              <p:tags r:id="rId16"/>
            </p:custDataLst>
          </p:nvPr>
        </p:nvSpPr>
        <p:spPr>
          <a:xfrm>
            <a:off x="2297112" y="5245658"/>
            <a:ext cx="9273858" cy="755650"/>
          </a:xfrm>
          <a:prstGeom prst="rect">
            <a:avLst/>
          </a:prstGeom>
          <a:noFill/>
        </p:spPr>
        <p:txBody>
          <a:bodyPr wrap="square" rtlCol="0" anchor="t">
            <a:spAutoFit/>
          </a:bodyPr>
          <a:lstStyle/>
          <a:p>
            <a:pPr algn="l" fontAlgn="auto">
              <a:lnSpc>
                <a:spcPct val="90000"/>
              </a:lnSpc>
              <a:spcBef>
                <a:spcPct val="0"/>
              </a:spcBef>
              <a:spcAft>
                <a:spcPct val="0"/>
              </a:spcAft>
              <a:buClrTx/>
              <a:buSzTx/>
              <a:buFontTx/>
            </a:pPr>
            <a:r>
              <a:rPr lang="zh-CN" altLang="en-US" sz="2400" spc="130">
                <a:latin typeface="华文中宋" panose="02010600040101010101" charset="-122"/>
                <a:ea typeface="华文中宋" panose="02010600040101010101" charset="-122"/>
                <a:sym typeface="+mn-ea"/>
              </a:rPr>
              <a:t>专业能力增强，了解欧美情形，熟悉</a:t>
            </a:r>
            <a:r>
              <a:rPr lang="zh-CN" altLang="en-US" sz="2400" spc="130">
                <a:solidFill>
                  <a:srgbClr val="C00000"/>
                </a:solidFill>
                <a:latin typeface="华文中宋" panose="02010600040101010101" charset="-122"/>
                <a:ea typeface="华文中宋" panose="02010600040101010101" charset="-122"/>
                <a:sym typeface="+mn-ea"/>
              </a:rPr>
              <a:t>国际法</a:t>
            </a:r>
            <a:r>
              <a:rPr lang="zh-CN" altLang="en-US" sz="2400" spc="130">
                <a:latin typeface="华文中宋" panose="02010600040101010101" charset="-122"/>
                <a:ea typeface="华文中宋" panose="02010600040101010101" charset="-122"/>
                <a:sym typeface="+mn-ea"/>
              </a:rPr>
              <a:t>与</a:t>
            </a:r>
            <a:r>
              <a:rPr lang="zh-CN" altLang="en-US" sz="2400" spc="130">
                <a:solidFill>
                  <a:srgbClr val="C00000"/>
                </a:solidFill>
                <a:latin typeface="华文中宋" panose="02010600040101010101" charset="-122"/>
                <a:ea typeface="华文中宋" panose="02010600040101010101" charset="-122"/>
                <a:sym typeface="+mn-ea"/>
              </a:rPr>
              <a:t>国际惯例</a:t>
            </a:r>
            <a:r>
              <a:rPr lang="zh-CN" altLang="en-US" sz="2400" spc="130">
                <a:latin typeface="华文中宋" panose="02010600040101010101" charset="-122"/>
                <a:ea typeface="华文中宋" panose="02010600040101010101" charset="-122"/>
                <a:sym typeface="+mn-ea"/>
              </a:rPr>
              <a:t>。人员由</a:t>
            </a:r>
            <a:r>
              <a:rPr lang="zh-CN" altLang="en-US" sz="2400" spc="130">
                <a:solidFill>
                  <a:srgbClr val="C00000"/>
                </a:solidFill>
                <a:latin typeface="华文中宋" panose="02010600040101010101" charset="-122"/>
                <a:ea typeface="华文中宋" panose="02010600040101010101" charset="-122"/>
                <a:sym typeface="+mn-ea"/>
              </a:rPr>
              <a:t>兼职到专职</a:t>
            </a:r>
            <a:r>
              <a:rPr lang="zh-CN" altLang="en-US" sz="2400" spc="130">
                <a:latin typeface="华文中宋" panose="02010600040101010101" charset="-122"/>
                <a:ea typeface="华文中宋" panose="02010600040101010101" charset="-122"/>
                <a:sym typeface="+mn-ea"/>
              </a:rPr>
              <a:t>；由传统士大夫到逐渐由</a:t>
            </a:r>
            <a:r>
              <a:rPr lang="zh-CN" altLang="en-US" sz="2400" spc="130">
                <a:solidFill>
                  <a:srgbClr val="C00000"/>
                </a:solidFill>
                <a:latin typeface="华文中宋" panose="02010600040101010101" charset="-122"/>
                <a:ea typeface="华文中宋" panose="02010600040101010101" charset="-122"/>
                <a:sym typeface="+mn-ea"/>
              </a:rPr>
              <a:t>新型知识分子</a:t>
            </a:r>
            <a:r>
              <a:rPr lang="zh-CN" altLang="en-US" sz="2400" spc="130">
                <a:latin typeface="华文中宋" panose="02010600040101010101" charset="-122"/>
                <a:ea typeface="华文中宋" panose="02010600040101010101" charset="-122"/>
                <a:sym typeface="+mn-ea"/>
              </a:rPr>
              <a:t>担任。</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amond(in)">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ox(in)">
                                      <p:cBhvr>
                                        <p:cTn id="46" dur="2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heel(1)">
                                      <p:cBhvr>
                                        <p:cTn id="51" dur="20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diamond(in)">
                                      <p:cBhvr>
                                        <p:cTn id="56"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P spid="22" grpId="0"/>
      <p:bldP spid="22" grpId="1"/>
      <p:bldP spid="23" grpId="0"/>
      <p:bldP spid="23" grpId="1"/>
      <p:bldP spid="24" grpId="0"/>
      <p:bldP spid="25" grpId="0"/>
      <p:bldP spid="26" grpId="0"/>
      <p:bldP spid="27" grpId="0"/>
      <p:bldP spid="28" grpId="0"/>
      <p:bldP spid="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379095" y="969010"/>
            <a:ext cx="6641465" cy="521970"/>
          </a:xfrm>
          <a:prstGeom prst="rect">
            <a:avLst/>
          </a:prstGeom>
          <a:solidFill>
            <a:srgbClr val="595959"/>
          </a:solidFill>
          <a:effectLst>
            <a:outerShdw blurRad="50800" dist="38100" dir="2700000" algn="tl" rotWithShape="0">
              <a:prstClr val="black">
                <a:alpha val="40000"/>
              </a:prstClr>
            </a:outerShdw>
          </a:effectLst>
        </p:spPr>
        <p:txBody>
          <a:bodyPr wrap="square" rtlCol="0" anchor="t">
            <a:spAutoFit/>
          </a:bodyPr>
          <a:lstStyle/>
          <a:p>
            <a:pPr marR="0" algn="l" defTabSz="914400" fontAlgn="auto">
              <a:lnSpc>
                <a:spcPct val="100000"/>
              </a:lnSpc>
              <a:spcAft>
                <a:spcPts val="600"/>
              </a:spcAft>
              <a:buClrTx/>
              <a:buSzTx/>
              <a:buFontTx/>
              <a:buNone/>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【知识拓展】</a:t>
            </a:r>
            <a:r>
              <a:rPr lang="zh-CN"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中国外交的近代化的影响</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3" name="圆角矩形 2"/>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5" name="文本框 4"/>
          <p:cNvSpPr txBox="1"/>
          <p:nvPr/>
        </p:nvSpPr>
        <p:spPr>
          <a:xfrm>
            <a:off x="379095" y="1490980"/>
            <a:ext cx="11600815" cy="3709035"/>
          </a:xfrm>
          <a:prstGeom prst="rect">
            <a:avLst/>
          </a:prstGeom>
          <a:noFill/>
        </p:spPr>
        <p:txBody>
          <a:bodyPr wrap="square" rtlCol="0" anchor="t">
            <a:spAutoFit/>
          </a:bodyPr>
          <a:lstStyle/>
          <a:p>
            <a:pPr marL="0" marR="0" lvl="0" indent="0" algn="l" defTabSz="914400" rtl="0" fontAlgn="auto">
              <a:lnSpc>
                <a:spcPct val="120000"/>
              </a:lnSpc>
              <a:spcBef>
                <a:spcPct val="0"/>
              </a:spcBef>
              <a:spcAft>
                <a:spcPct val="0"/>
              </a:spcAft>
              <a:buClrTx/>
              <a:buSzTx/>
              <a:buFontTx/>
              <a:buNone/>
              <a:defRPr/>
            </a:pPr>
            <a:r>
              <a:rPr lang="zh-CN" altLang="en-US" sz="2800" b="1" noProof="0">
                <a:ln>
                  <a:noFill/>
                </a:ln>
                <a:solidFill>
                  <a:srgbClr val="C00000"/>
                </a:solidFill>
                <a:effectLst/>
                <a:highlight>
                  <a:srgbClr val="000000">
                    <a:alpha val="0"/>
                  </a:srgbClr>
                </a:highlight>
                <a:uLnTx/>
                <a:uFillTx/>
                <a:latin typeface="华文中宋" panose="02010600040101010101" charset="-122"/>
                <a:ea typeface="华文中宋" panose="02010600040101010101" charset="-122"/>
                <a:cs typeface="微软雅黑" panose="020B0503020204020204" charset="-122"/>
                <a:sym typeface="+mn-ea"/>
              </a:rPr>
              <a:t>积极：</a:t>
            </a:r>
          </a:p>
          <a:p>
            <a:pPr marL="0" marR="0" lvl="0" indent="0" algn="l" defTabSz="914400" rtl="0" fontAlgn="auto">
              <a:lnSpc>
                <a:spcPct val="120000"/>
              </a:lnSpc>
              <a:spcBef>
                <a:spcPct val="0"/>
              </a:spcBef>
              <a:spcAft>
                <a:spcPct val="0"/>
              </a:spcAft>
              <a:buClrTx/>
              <a:buSzTx/>
              <a:buFontTx/>
              <a:buNone/>
              <a:defRPr/>
            </a:pPr>
            <a:r>
              <a:rPr lang="zh-CN" altLang="en-US" sz="2800" noProof="0">
                <a:ln>
                  <a:noFill/>
                </a:ln>
                <a:solidFill>
                  <a:schemeClr val="tx1"/>
                </a:solidFill>
                <a:effectLst/>
                <a:highlight>
                  <a:srgbClr val="000000">
                    <a:alpha val="0"/>
                  </a:srgbClr>
                </a:highlight>
                <a:uLnTx/>
                <a:uFillTx/>
                <a:latin typeface="华文中宋" panose="02010600040101010101" charset="-122"/>
                <a:ea typeface="华文中宋" panose="02010600040101010101" charset="-122"/>
                <a:cs typeface="微软雅黑" panose="020B0503020204020204" charset="-122"/>
                <a:sym typeface="+mn-ea"/>
              </a:rPr>
              <a:t>①</a:t>
            </a:r>
            <a:r>
              <a:rPr lang="zh-CN" altLang="en-US" sz="2800" noProof="0">
                <a:ln>
                  <a:noFill/>
                </a:ln>
                <a:solidFill>
                  <a:schemeClr val="tx1"/>
                </a:solidFill>
                <a:effectLst/>
                <a:uLnTx/>
                <a:uFillTx/>
                <a:latin typeface="华文中宋" panose="02010600040101010101" charset="-122"/>
                <a:ea typeface="华文中宋" panose="02010600040101010101" charset="-122"/>
                <a:cs typeface="微软雅黑" panose="020B0503020204020204" charset="-122"/>
                <a:sym typeface="+mn-ea"/>
              </a:rPr>
              <a:t>近代外</a:t>
            </a:r>
            <a:r>
              <a:rPr lang="zh-CN" altLang="en-US" sz="2800" noProof="0">
                <a:ln>
                  <a:noFill/>
                </a:ln>
                <a:effectLst/>
                <a:uLnTx/>
                <a:uFillTx/>
                <a:latin typeface="华文中宋" panose="02010600040101010101" charset="-122"/>
                <a:ea typeface="华文中宋" panose="02010600040101010101" charset="-122"/>
                <a:cs typeface="微软雅黑" panose="020B0503020204020204" charset="-122"/>
                <a:sym typeface="+mn-ea"/>
              </a:rPr>
              <a:t>交的变化体现了近代中国由</a:t>
            </a:r>
            <a:r>
              <a:rPr lang="zh-CN" altLang="en-US" sz="2800" noProof="0">
                <a:ln>
                  <a:noFill/>
                </a:ln>
                <a:solidFill>
                  <a:srgbClr val="C00000"/>
                </a:solidFill>
                <a:effectLst/>
                <a:uLnTx/>
                <a:uFillTx/>
                <a:latin typeface="华文中宋" panose="02010600040101010101" charset="-122"/>
                <a:ea typeface="华文中宋" panose="02010600040101010101" charset="-122"/>
                <a:cs typeface="微软雅黑" panose="020B0503020204020204" charset="-122"/>
                <a:sym typeface="+mn-ea"/>
              </a:rPr>
              <a:t>封闭走向开放</a:t>
            </a:r>
            <a:r>
              <a:rPr lang="zh-CN" altLang="en-US" sz="2800" noProof="0">
                <a:ln>
                  <a:noFill/>
                </a:ln>
                <a:effectLst/>
                <a:uLnTx/>
                <a:uFillTx/>
                <a:latin typeface="华文中宋" panose="02010600040101010101" charset="-122"/>
                <a:ea typeface="华文中宋" panose="02010600040101010101" charset="-122"/>
                <a:cs typeface="微软雅黑" panose="020B0503020204020204" charset="-122"/>
                <a:sym typeface="+mn-ea"/>
              </a:rPr>
              <a:t>，有利于</a:t>
            </a:r>
            <a:r>
              <a:rPr lang="zh-CN" altLang="en-US" sz="2800" noProof="0">
                <a:ln>
                  <a:noFill/>
                </a:ln>
                <a:solidFill>
                  <a:srgbClr val="C00000"/>
                </a:solidFill>
                <a:effectLst/>
                <a:uLnTx/>
                <a:uFillTx/>
                <a:latin typeface="华文中宋" panose="02010600040101010101" charset="-122"/>
                <a:ea typeface="华文中宋" panose="02010600040101010101" charset="-122"/>
                <a:cs typeface="微软雅黑" panose="020B0503020204020204" charset="-122"/>
                <a:sym typeface="+mn-ea"/>
              </a:rPr>
              <a:t>加强中外联系</a:t>
            </a:r>
            <a:r>
              <a:rPr lang="zh-CN" altLang="en-US" sz="2800" noProof="0">
                <a:ln>
                  <a:noFill/>
                </a:ln>
                <a:effectLst/>
                <a:uLnTx/>
                <a:uFillTx/>
                <a:latin typeface="华文中宋" panose="02010600040101010101" charset="-122"/>
                <a:ea typeface="华文中宋" panose="02010600040101010101" charset="-122"/>
                <a:cs typeface="微软雅黑" panose="020B0503020204020204" charset="-122"/>
                <a:sym typeface="+mn-ea"/>
              </a:rPr>
              <a:t>；</a:t>
            </a:r>
          </a:p>
          <a:p>
            <a:pPr marL="0" marR="0" lvl="0" indent="0" algn="l" defTabSz="914400" rtl="0" fontAlgn="auto">
              <a:lnSpc>
                <a:spcPct val="120000"/>
              </a:lnSpc>
              <a:spcBef>
                <a:spcPct val="0"/>
              </a:spcBef>
              <a:spcAft>
                <a:spcPct val="0"/>
              </a:spcAft>
              <a:buClrTx/>
              <a:buSzTx/>
              <a:buFontTx/>
              <a:buNone/>
              <a:defRPr/>
            </a:pPr>
            <a:r>
              <a:rPr lang="zh-CN" altLang="en-US" sz="2800" noProof="0">
                <a:ln>
                  <a:noFill/>
                </a:ln>
                <a:effectLst/>
                <a:uLnTx/>
                <a:uFillTx/>
                <a:latin typeface="华文中宋" panose="02010600040101010101" charset="-122"/>
                <a:ea typeface="华文中宋" panose="02010600040101010101" charset="-122"/>
                <a:cs typeface="微软雅黑" panose="020B0503020204020204" charset="-122"/>
                <a:sym typeface="+mn-ea"/>
              </a:rPr>
              <a:t>②顺应了世界潮流，有利于</a:t>
            </a:r>
            <a:r>
              <a:rPr lang="zh-CN" altLang="en-US" sz="2800" noProof="0">
                <a:ln>
                  <a:noFill/>
                </a:ln>
                <a:solidFill>
                  <a:srgbClr val="C00000"/>
                </a:solidFill>
                <a:effectLst/>
                <a:uLnTx/>
                <a:uFillTx/>
                <a:latin typeface="华文中宋" panose="02010600040101010101" charset="-122"/>
                <a:ea typeface="华文中宋" panose="02010600040101010101" charset="-122"/>
                <a:cs typeface="微软雅黑" panose="020B0503020204020204" charset="-122"/>
                <a:sym typeface="+mn-ea"/>
              </a:rPr>
              <a:t>中国的近代化</a:t>
            </a:r>
            <a:r>
              <a:rPr lang="zh-CN" altLang="en-US" sz="2800" noProof="0">
                <a:ln>
                  <a:noFill/>
                </a:ln>
                <a:effectLst/>
                <a:uLnTx/>
                <a:uFillTx/>
                <a:latin typeface="华文中宋" panose="02010600040101010101" charset="-122"/>
                <a:ea typeface="华文中宋" panose="02010600040101010101" charset="-122"/>
                <a:cs typeface="微软雅黑" panose="020B0503020204020204" charset="-122"/>
                <a:sym typeface="+mn-ea"/>
              </a:rPr>
              <a:t>；</a:t>
            </a:r>
            <a:endParaRPr kumimoji="0" lang="zh-CN" altLang="en-US" sz="2800" i="0"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微软雅黑" panose="020B0503020204020204" charset="-122"/>
            </a:endParaRPr>
          </a:p>
          <a:p>
            <a:pPr marL="0" marR="0" lvl="0" indent="0" algn="l" defTabSz="914400" rtl="0" fontAlgn="auto">
              <a:lnSpc>
                <a:spcPct val="120000"/>
              </a:lnSpc>
              <a:spcBef>
                <a:spcPct val="0"/>
              </a:spcBef>
              <a:spcAft>
                <a:spcPct val="0"/>
              </a:spcAft>
              <a:buClrTx/>
              <a:buSzTx/>
              <a:buFontTx/>
              <a:buNone/>
              <a:defRPr/>
            </a:pPr>
            <a:r>
              <a:rPr lang="zh-CN" altLang="en-US" sz="2800" b="1" noProof="0">
                <a:ln>
                  <a:noFill/>
                </a:ln>
                <a:solidFill>
                  <a:schemeClr val="accent2">
                    <a:lumMod val="50000"/>
                  </a:schemeClr>
                </a:solidFill>
                <a:effectLst/>
                <a:highlight>
                  <a:srgbClr val="000000">
                    <a:alpha val="0"/>
                  </a:srgbClr>
                </a:highlight>
                <a:uLnTx/>
                <a:uFillTx/>
                <a:latin typeface="华文中宋" panose="02010600040101010101" charset="-122"/>
                <a:ea typeface="华文中宋" panose="02010600040101010101" charset="-122"/>
                <a:cs typeface="微软雅黑" panose="020B0503020204020204" charset="-122"/>
                <a:sym typeface="+mn-ea"/>
              </a:rPr>
              <a:t>消极：</a:t>
            </a:r>
          </a:p>
          <a:p>
            <a:pPr marL="0" marR="0" lvl="0" indent="0" algn="l" defTabSz="914400" rtl="0" fontAlgn="auto">
              <a:lnSpc>
                <a:spcPct val="120000"/>
              </a:lnSpc>
              <a:spcBef>
                <a:spcPct val="0"/>
              </a:spcBef>
              <a:spcAft>
                <a:spcPct val="0"/>
              </a:spcAft>
              <a:buClrTx/>
              <a:buSzTx/>
              <a:buFontTx/>
              <a:buNone/>
              <a:defRPr/>
            </a:pPr>
            <a:r>
              <a:rPr lang="zh-CN" altLang="en-US" sz="2800" noProof="0">
                <a:ln>
                  <a:noFill/>
                </a:ln>
                <a:solidFill>
                  <a:schemeClr val="tx1"/>
                </a:solidFill>
                <a:effectLst/>
                <a:highlight>
                  <a:srgbClr val="000000">
                    <a:alpha val="0"/>
                  </a:srgbClr>
                </a:highlight>
                <a:uLnTx/>
                <a:uFillTx/>
                <a:latin typeface="华文中宋" panose="02010600040101010101" charset="-122"/>
                <a:ea typeface="华文中宋" panose="02010600040101010101" charset="-122"/>
                <a:cs typeface="微软雅黑" panose="020B0503020204020204" charset="-122"/>
                <a:sym typeface="+mn-ea"/>
              </a:rPr>
              <a:t>①</a:t>
            </a:r>
            <a:r>
              <a:rPr lang="zh-CN" altLang="en-US" sz="2800" noProof="0">
                <a:ln>
                  <a:noFill/>
                </a:ln>
                <a:solidFill>
                  <a:schemeClr val="tx1"/>
                </a:solidFill>
                <a:effectLst/>
                <a:uLnTx/>
                <a:uFillTx/>
                <a:latin typeface="华文中宋" panose="02010600040101010101" charset="-122"/>
                <a:ea typeface="华文中宋" panose="02010600040101010101" charset="-122"/>
                <a:cs typeface="微软雅黑" panose="020B0503020204020204" charset="-122"/>
                <a:sym typeface="+mn-ea"/>
              </a:rPr>
              <a:t>近代外交的</a:t>
            </a:r>
            <a:r>
              <a:rPr lang="zh-CN" altLang="en-US" sz="2800" noProof="0">
                <a:ln>
                  <a:noFill/>
                </a:ln>
                <a:effectLst/>
                <a:uLnTx/>
                <a:uFillTx/>
                <a:latin typeface="华文中宋" panose="02010600040101010101" charset="-122"/>
                <a:ea typeface="华文中宋" panose="02010600040101010101" charset="-122"/>
                <a:cs typeface="微软雅黑" panose="020B0503020204020204" charset="-122"/>
                <a:sym typeface="+mn-ea"/>
              </a:rPr>
              <a:t>发展便利了列强对中国的侵略，</a:t>
            </a:r>
            <a:r>
              <a:rPr lang="zh-CN" altLang="en-US" sz="2800" noProof="0">
                <a:ln>
                  <a:noFill/>
                </a:ln>
                <a:solidFill>
                  <a:srgbClr val="C00000"/>
                </a:solidFill>
                <a:effectLst/>
                <a:uLnTx/>
                <a:uFillTx/>
                <a:latin typeface="华文中宋" panose="02010600040101010101" charset="-122"/>
                <a:ea typeface="华文中宋" panose="02010600040101010101" charset="-122"/>
                <a:cs typeface="微软雅黑" panose="020B0503020204020204" charset="-122"/>
                <a:sym typeface="+mn-ea"/>
              </a:rPr>
              <a:t>具有半殖民地色彩</a:t>
            </a:r>
            <a:r>
              <a:rPr lang="zh-CN" altLang="en-US" sz="2800" noProof="0">
                <a:ln>
                  <a:noFill/>
                </a:ln>
                <a:effectLst/>
                <a:uLnTx/>
                <a:uFillTx/>
                <a:latin typeface="华文中宋" panose="02010600040101010101" charset="-122"/>
                <a:ea typeface="华文中宋" panose="02010600040101010101" charset="-122"/>
                <a:cs typeface="微软雅黑" panose="020B0503020204020204" charset="-122"/>
                <a:sym typeface="+mn-ea"/>
              </a:rPr>
              <a:t>。如使馆界成为国中之国；</a:t>
            </a:r>
          </a:p>
          <a:p>
            <a:pPr marL="0" marR="0" lvl="0" indent="0" algn="l" defTabSz="914400" rtl="0" fontAlgn="auto">
              <a:lnSpc>
                <a:spcPct val="120000"/>
              </a:lnSpc>
              <a:spcBef>
                <a:spcPct val="0"/>
              </a:spcBef>
              <a:spcAft>
                <a:spcPct val="0"/>
              </a:spcAft>
              <a:buClrTx/>
              <a:buSzTx/>
              <a:buFontTx/>
              <a:buNone/>
              <a:defRPr/>
            </a:pPr>
            <a:r>
              <a:rPr lang="zh-CN" altLang="en-US" sz="2800" noProof="0">
                <a:ln>
                  <a:noFill/>
                </a:ln>
                <a:effectLst/>
                <a:uLnTx/>
                <a:uFillTx/>
                <a:latin typeface="华文中宋" panose="02010600040101010101" charset="-122"/>
                <a:ea typeface="华文中宋" panose="02010600040101010101" charset="-122"/>
                <a:cs typeface="微软雅黑" panose="020B0503020204020204" charset="-122"/>
                <a:sym typeface="+mn-ea"/>
              </a:rPr>
              <a:t>②外务部凌驾于六部之上，使中国的</a:t>
            </a:r>
            <a:r>
              <a:rPr lang="zh-CN" altLang="en-US" sz="2800" noProof="0">
                <a:ln>
                  <a:noFill/>
                </a:ln>
                <a:solidFill>
                  <a:srgbClr val="C00000"/>
                </a:solidFill>
                <a:effectLst/>
                <a:uLnTx/>
                <a:uFillTx/>
                <a:latin typeface="华文中宋" panose="02010600040101010101" charset="-122"/>
                <a:ea typeface="华文中宋" panose="02010600040101010101" charset="-122"/>
                <a:cs typeface="微软雅黑" panose="020B0503020204020204" charset="-122"/>
                <a:sym typeface="+mn-ea"/>
              </a:rPr>
              <a:t>内政外交被列强控制</a:t>
            </a:r>
            <a:r>
              <a:rPr lang="zh-CN" altLang="en-US" sz="2800" noProof="0">
                <a:ln>
                  <a:noFill/>
                </a:ln>
                <a:effectLst/>
                <a:uLnTx/>
                <a:uFillTx/>
                <a:latin typeface="华文中宋" panose="02010600040101010101" charset="-122"/>
                <a:ea typeface="华文中宋" panose="02010600040101010101" charset="-122"/>
                <a:cs typeface="微软雅黑" panose="020B0503020204020204" charset="-122"/>
                <a:sym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18" name="文本框 17"/>
          <p:cNvSpPr txBox="1"/>
          <p:nvPr/>
        </p:nvSpPr>
        <p:spPr>
          <a:xfrm>
            <a:off x="394335" y="382270"/>
            <a:ext cx="3458210" cy="498475"/>
          </a:xfrm>
          <a:prstGeom prst="rect">
            <a:avLst/>
          </a:prstGeom>
          <a:solidFill>
            <a:srgbClr val="000000"/>
          </a:solidFill>
          <a:effectLst>
            <a:outerShdw blurRad="50800" dist="38100" dir="2700000" algn="tl" rotWithShape="0">
              <a:prstClr val="black">
                <a:alpha val="40000"/>
              </a:prstClr>
            </a:outerShdw>
          </a:effectLst>
        </p:spPr>
        <p:txBody>
          <a:bodyPr wrap="square" rtlCol="0">
            <a:noAutofit/>
          </a:bodyPr>
          <a:lstStyle/>
          <a:p>
            <a:pPr>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板块二：中国近代史</a:t>
            </a:r>
          </a:p>
        </p:txBody>
      </p:sp>
      <p:sp>
        <p:nvSpPr>
          <p:cNvPr id="6147" name="Text Box 22"/>
          <p:cNvSpPr txBox="1"/>
          <p:nvPr/>
        </p:nvSpPr>
        <p:spPr>
          <a:xfrm>
            <a:off x="257810" y="1101090"/>
            <a:ext cx="2642870" cy="1168400"/>
          </a:xfrm>
          <a:prstGeom prst="rect">
            <a:avLst/>
          </a:prstGeom>
          <a:noFill/>
          <a:ln w="9525">
            <a:noFill/>
          </a:ln>
        </p:spPr>
        <p:txBody>
          <a:bodyPr wrap="square">
            <a:spAutoFit/>
          </a:bodyPr>
          <a:lstStyle/>
          <a:p>
            <a:pPr>
              <a:lnSpc>
                <a:spcPct val="5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、整体时间：</a:t>
            </a:r>
          </a:p>
          <a:p>
            <a:pPr>
              <a:lnSpc>
                <a:spcPct val="5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、社会性质</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p>
          <a:p>
            <a:pPr>
              <a:lnSpc>
                <a:spcPct val="5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、阶段划分：</a:t>
            </a:r>
            <a:endParaRPr lang="zh-CN" altLang="en-US" sz="2800" b="1" u="sng">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2691765" y="1942465"/>
            <a:ext cx="8435975" cy="995045"/>
          </a:xfrm>
          <a:prstGeom prst="rect">
            <a:avLst/>
          </a:prstGeom>
          <a:noFill/>
        </p:spPr>
        <p:txBody>
          <a:bodyPr wrap="square" rtlCol="0" anchor="t">
            <a:spAutoFit/>
          </a:bodyPr>
          <a:lstStyle/>
          <a:p>
            <a:pPr>
              <a:lnSpc>
                <a:spcPct val="80000"/>
              </a:lnSpc>
              <a:spcBef>
                <a:spcPct val="50000"/>
              </a:spcBef>
            </a:pPr>
            <a:r>
              <a:rPr lang="en-US" altLang="zh-CN" sz="2800">
                <a:latin typeface="华文中宋" panose="02010600040101010101" charset="-122"/>
                <a:ea typeface="华文中宋" panose="02010600040101010101" charset="-122"/>
                <a:cs typeface="华文中宋" panose="02010600040101010101" charset="-122"/>
                <a:sym typeface="+mn-ea"/>
              </a:rPr>
              <a:t>1840-1919 </a:t>
            </a:r>
            <a:r>
              <a:rPr lang="zh-CN" altLang="en-US" sz="2800">
                <a:latin typeface="华文中宋" panose="02010600040101010101" charset="-122"/>
                <a:ea typeface="华文中宋" panose="02010600040101010101" charset="-122"/>
                <a:cs typeface="华文中宋" panose="02010600040101010101" charset="-122"/>
                <a:sym typeface="+mn-ea"/>
              </a:rPr>
              <a:t>旧民主主义革命时期：（资产阶级领导）</a:t>
            </a:r>
            <a:endParaRPr lang="zh-CN" altLang="en-US" sz="2800">
              <a:solidFill>
                <a:schemeClr val="tx1"/>
              </a:solidFill>
              <a:latin typeface="华文中宋" panose="02010600040101010101" charset="-122"/>
              <a:ea typeface="华文中宋" panose="02010600040101010101" charset="-122"/>
              <a:cs typeface="华文中宋" panose="02010600040101010101" charset="-122"/>
            </a:endParaRPr>
          </a:p>
          <a:p>
            <a:pPr>
              <a:lnSpc>
                <a:spcPct val="80000"/>
              </a:lnSpc>
              <a:spcBef>
                <a:spcPct val="50000"/>
              </a:spcBef>
            </a:pPr>
            <a:r>
              <a:rPr lang="en-US" altLang="zh-CN" sz="2800">
                <a:latin typeface="华文中宋" panose="02010600040101010101" charset="-122"/>
                <a:ea typeface="华文中宋" panose="02010600040101010101" charset="-122"/>
                <a:cs typeface="华文中宋" panose="02010600040101010101" charset="-122"/>
                <a:sym typeface="+mn-ea"/>
              </a:rPr>
              <a:t>1919-1949 </a:t>
            </a:r>
            <a:r>
              <a:rPr lang="zh-CN" altLang="en-US" sz="2800">
                <a:latin typeface="华文中宋" panose="02010600040101010101" charset="-122"/>
                <a:ea typeface="华文中宋" panose="02010600040101010101" charset="-122"/>
                <a:cs typeface="华文中宋" panose="02010600040101010101" charset="-122"/>
                <a:sym typeface="+mn-ea"/>
              </a:rPr>
              <a:t>新民主主义革命时期：（无产阶级领导）</a:t>
            </a:r>
          </a:p>
        </p:txBody>
      </p:sp>
      <p:sp>
        <p:nvSpPr>
          <p:cNvPr id="7" name="文本框 6"/>
          <p:cNvSpPr txBox="1"/>
          <p:nvPr/>
        </p:nvSpPr>
        <p:spPr>
          <a:xfrm>
            <a:off x="2691765" y="1090930"/>
            <a:ext cx="2656840" cy="306705"/>
          </a:xfrm>
          <a:prstGeom prst="rect">
            <a:avLst/>
          </a:prstGeom>
          <a:noFill/>
        </p:spPr>
        <p:txBody>
          <a:bodyPr wrap="none" rtlCol="0" anchor="t">
            <a:spAutoFit/>
          </a:bodyPr>
          <a:lstStyle/>
          <a:p>
            <a:pPr>
              <a:lnSpc>
                <a:spcPct val="50000"/>
              </a:lnSpc>
              <a:spcBef>
                <a:spcPct val="50000"/>
              </a:spcBef>
            </a:pPr>
            <a:r>
              <a:rPr lang="en-US" altLang="zh-CN" sz="2800">
                <a:latin typeface="华文中宋" panose="02010600040101010101" charset="-122"/>
                <a:ea typeface="华文中宋" panose="02010600040101010101" charset="-122"/>
                <a:cs typeface="华文中宋" panose="02010600040101010101" charset="-122"/>
                <a:sym typeface="+mn-ea"/>
              </a:rPr>
              <a:t>1840—1949</a:t>
            </a:r>
            <a:r>
              <a:rPr lang="zh-CN" altLang="en-US" sz="2800">
                <a:latin typeface="华文中宋" panose="02010600040101010101" charset="-122"/>
                <a:ea typeface="华文中宋" panose="02010600040101010101" charset="-122"/>
                <a:cs typeface="华文中宋" panose="02010600040101010101" charset="-122"/>
                <a:sym typeface="+mn-ea"/>
              </a:rPr>
              <a:t>年</a:t>
            </a:r>
          </a:p>
        </p:txBody>
      </p:sp>
      <p:sp>
        <p:nvSpPr>
          <p:cNvPr id="29" name="文本框 28"/>
          <p:cNvSpPr txBox="1"/>
          <p:nvPr/>
        </p:nvSpPr>
        <p:spPr>
          <a:xfrm>
            <a:off x="2691765" y="1541145"/>
            <a:ext cx="3383280" cy="306705"/>
          </a:xfrm>
          <a:prstGeom prst="rect">
            <a:avLst/>
          </a:prstGeom>
          <a:noFill/>
        </p:spPr>
        <p:txBody>
          <a:bodyPr wrap="none" rtlCol="0" anchor="t">
            <a:spAutoFit/>
          </a:bodyPr>
          <a:lstStyle/>
          <a:p>
            <a:pPr>
              <a:lnSpc>
                <a:spcPct val="50000"/>
              </a:lnSpc>
              <a:spcBef>
                <a:spcPct val="50000"/>
              </a:spcBef>
            </a:pPr>
            <a:r>
              <a:rPr lang="zh-CN" altLang="en-US" sz="2800">
                <a:latin typeface="华文中宋" panose="02010600040101010101" charset="-122"/>
                <a:ea typeface="华文中宋" panose="02010600040101010101" charset="-122"/>
                <a:sym typeface="+mn-ea"/>
              </a:rPr>
              <a:t>半殖民地半封建社会</a:t>
            </a:r>
          </a:p>
        </p:txBody>
      </p:sp>
      <p:sp>
        <p:nvSpPr>
          <p:cNvPr id="2" name="文本框 1"/>
          <p:cNvSpPr txBox="1"/>
          <p:nvPr/>
        </p:nvSpPr>
        <p:spPr>
          <a:xfrm>
            <a:off x="257810" y="3110865"/>
            <a:ext cx="3955415" cy="2244725"/>
          </a:xfrm>
          <a:prstGeom prst="rect">
            <a:avLst/>
          </a:prstGeom>
          <a:noFill/>
        </p:spPr>
        <p:txBody>
          <a:bodyPr wrap="square" rtlCol="0" anchor="t">
            <a:spAutoFit/>
          </a:bodyPr>
          <a:lstStyle/>
          <a:p>
            <a:pPr>
              <a:lnSpc>
                <a:spcPct val="6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4</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、主要矛盾：</a:t>
            </a:r>
          </a:p>
          <a:p>
            <a:pPr>
              <a:lnSpc>
                <a:spcPct val="60000"/>
              </a:lnSpc>
              <a:spcBef>
                <a:spcPct val="50000"/>
              </a:spcBef>
            </a:pPr>
            <a:endParaRPr lang="en-US" altLang="zh-CN" sz="2800" b="1" u="sng">
              <a:solidFill>
                <a:srgbClr val="C00000"/>
              </a:solidFill>
              <a:latin typeface="华文中宋" panose="02010600040101010101" charset="-122"/>
              <a:ea typeface="华文中宋" panose="02010600040101010101" charset="-122"/>
              <a:cs typeface="华文中宋" panose="02010600040101010101" charset="-122"/>
            </a:endParaRPr>
          </a:p>
          <a:p>
            <a:pPr>
              <a:lnSpc>
                <a:spcPct val="6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5</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、主要任务：</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endParaRPr>
          </a:p>
          <a:p>
            <a:pPr>
              <a:lnSpc>
                <a:spcPct val="60000"/>
              </a:lnSpc>
              <a:spcBef>
                <a:spcPct val="50000"/>
              </a:spcBef>
            </a:pPr>
            <a:endParaRPr lang="zh-CN" altLang="en-US" sz="2800" b="1">
              <a:solidFill>
                <a:srgbClr val="C00000"/>
              </a:solidFill>
              <a:latin typeface="华文中宋" panose="02010600040101010101" charset="-122"/>
              <a:ea typeface="华文中宋" panose="02010600040101010101" charset="-122"/>
              <a:cs typeface="华文中宋" panose="02010600040101010101" charset="-122"/>
            </a:endParaRPr>
          </a:p>
          <a:p>
            <a:pPr>
              <a:lnSpc>
                <a:spcPct val="6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6</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、主要线索：</a:t>
            </a:r>
          </a:p>
        </p:txBody>
      </p:sp>
      <p:sp>
        <p:nvSpPr>
          <p:cNvPr id="3" name="文本框 2"/>
          <p:cNvSpPr txBox="1"/>
          <p:nvPr/>
        </p:nvSpPr>
        <p:spPr>
          <a:xfrm>
            <a:off x="2691765" y="2922905"/>
            <a:ext cx="6722110" cy="1038860"/>
          </a:xfrm>
          <a:prstGeom prst="rect">
            <a:avLst/>
          </a:prstGeom>
          <a:noFill/>
        </p:spPr>
        <p:txBody>
          <a:bodyPr wrap="square" rtlCol="0" anchor="t">
            <a:spAutoFit/>
          </a:bodyPr>
          <a:lstStyle/>
          <a:p>
            <a:pPr marR="0" defTabSz="914400">
              <a:lnSpc>
                <a:spcPct val="110000"/>
              </a:lnSpc>
              <a:buClrTx/>
              <a:buSzTx/>
              <a:buFontTx/>
              <a:buNone/>
              <a:defRPr/>
            </a:pPr>
            <a:r>
              <a:rPr kumimoji="1" lang="zh-CN" altLang="en-US" sz="2800" noProof="0" smtClean="0">
                <a:solidFill>
                  <a:srgbClr val="C00000"/>
                </a:solidFill>
                <a:effectLst/>
                <a:latin typeface="华文中宋" panose="02010600040101010101" charset="-122"/>
                <a:ea typeface="华文中宋" panose="02010600040101010101" charset="-122"/>
                <a:cs typeface="宋体" panose="02010600030101010101" pitchFamily="2" charset="-122"/>
                <a:sym typeface="+mn-ea"/>
              </a:rPr>
              <a:t>民族矛盾：</a:t>
            </a:r>
            <a:r>
              <a:rPr kumimoji="1" lang="zh-CN" altLang="en-US" sz="2800" noProof="0" smtClean="0">
                <a:effectLst/>
                <a:latin typeface="华文中宋" panose="02010600040101010101" charset="-122"/>
                <a:ea typeface="华文中宋" panose="02010600040101010101" charset="-122"/>
                <a:cs typeface="宋体" panose="02010600030101010101" pitchFamily="2" charset="-122"/>
                <a:sym typeface="+mn-ea"/>
              </a:rPr>
              <a:t>外国资本主义与中华民族</a:t>
            </a:r>
            <a:endParaRPr kumimoji="1" lang="zh-CN" altLang="en-US" sz="2800" kern="1200" cap="none" spc="0" normalizeH="0" baseline="0" noProof="0" smtClean="0">
              <a:effectLst/>
              <a:latin typeface="华文中宋" panose="02010600040101010101" charset="-122"/>
              <a:ea typeface="华文中宋" panose="02010600040101010101" charset="-122"/>
              <a:cs typeface="宋体" panose="02010600030101010101" pitchFamily="2" charset="-122"/>
            </a:endParaRPr>
          </a:p>
          <a:p>
            <a:pPr marR="0" defTabSz="914400">
              <a:lnSpc>
                <a:spcPct val="110000"/>
              </a:lnSpc>
              <a:buClrTx/>
              <a:buSzTx/>
              <a:buFontTx/>
              <a:buNone/>
              <a:defRPr/>
            </a:pPr>
            <a:r>
              <a:rPr kumimoji="1" lang="zh-CN" altLang="en-US" sz="2800" noProof="0" smtClean="0">
                <a:solidFill>
                  <a:srgbClr val="C00000"/>
                </a:solidFill>
                <a:effectLst/>
                <a:latin typeface="华文中宋" panose="02010600040101010101" charset="-122"/>
                <a:ea typeface="华文中宋" panose="02010600040101010101" charset="-122"/>
                <a:cs typeface="宋体" panose="02010600030101010101" pitchFamily="2" charset="-122"/>
                <a:sym typeface="+mn-ea"/>
              </a:rPr>
              <a:t>阶级矛盾：</a:t>
            </a:r>
            <a:r>
              <a:rPr kumimoji="1" lang="zh-CN" altLang="en-US" sz="2800" noProof="0" smtClean="0">
                <a:effectLst/>
                <a:latin typeface="华文中宋" panose="02010600040101010101" charset="-122"/>
                <a:ea typeface="华文中宋" panose="02010600040101010101" charset="-122"/>
                <a:cs typeface="宋体" panose="02010600030101010101" pitchFamily="2" charset="-122"/>
                <a:sym typeface="+mn-ea"/>
              </a:rPr>
              <a:t>封建主义与人民大众</a:t>
            </a:r>
          </a:p>
        </p:txBody>
      </p:sp>
      <p:sp>
        <p:nvSpPr>
          <p:cNvPr id="69660" name="Text Box 28"/>
          <p:cNvSpPr txBox="1">
            <a:spLocks noChangeArrowheads="1"/>
          </p:cNvSpPr>
          <p:nvPr/>
        </p:nvSpPr>
        <p:spPr bwMode="auto">
          <a:xfrm>
            <a:off x="2691765" y="4824095"/>
            <a:ext cx="9798685" cy="1641475"/>
          </a:xfrm>
          <a:prstGeom prst="rect">
            <a:avLst/>
          </a:prstGeom>
          <a:noFill/>
          <a:ln w="9525">
            <a:noFill/>
            <a:miter lim="800000"/>
          </a:ln>
          <a:effectLst/>
        </p:spPr>
        <p:txBody>
          <a:bodyPr wrap="square">
            <a:spAutoFit/>
          </a:bodyPr>
          <a:lstStyle/>
          <a:p>
            <a:pPr marR="0" defTabSz="914400">
              <a:lnSpc>
                <a:spcPct val="120000"/>
              </a:lnSpc>
              <a:buClrTx/>
              <a:buSzTx/>
              <a:buFontTx/>
              <a:buNone/>
              <a:defRPr/>
            </a:pPr>
            <a:r>
              <a:rPr kumimoji="1" lang="zh-CN" altLang="en-US" sz="2800" noProof="0" smtClean="0">
                <a:solidFill>
                  <a:schemeClr val="tx1"/>
                </a:solidFill>
                <a:effectLst/>
                <a:latin typeface="华文中宋" panose="02010600040101010101" charset="-122"/>
                <a:ea typeface="华文中宋" panose="02010600040101010101" charset="-122"/>
                <a:cs typeface="华文中宋" panose="02010600040101010101" charset="-122"/>
                <a:sym typeface="+mn-ea"/>
              </a:rPr>
              <a:t>①列强侵华史</a:t>
            </a:r>
            <a:r>
              <a:rPr kumimoji="1" lang="zh-CN" altLang="en-US" sz="2800" noProof="0" smtClean="0">
                <a:solidFill>
                  <a:srgbClr val="C00000"/>
                </a:solidFill>
                <a:effectLst/>
                <a:latin typeface="华文中宋" panose="02010600040101010101" charset="-122"/>
                <a:ea typeface="华文中宋" panose="02010600040101010101" charset="-122"/>
                <a:cs typeface="华文中宋" panose="02010600040101010101" charset="-122"/>
                <a:sym typeface="+mn-ea"/>
              </a:rPr>
              <a:t>（六次战争）</a:t>
            </a:r>
          </a:p>
          <a:p>
            <a:pPr marR="0" defTabSz="914400">
              <a:lnSpc>
                <a:spcPct val="120000"/>
              </a:lnSpc>
              <a:buClrTx/>
              <a:buSzTx/>
              <a:buFontTx/>
              <a:buNone/>
              <a:defRPr/>
            </a:pPr>
            <a:r>
              <a:rPr kumimoji="1" lang="zh-CN" altLang="en-US" sz="2800" noProof="0" smtClean="0">
                <a:solidFill>
                  <a:schemeClr val="tx1"/>
                </a:solidFill>
                <a:effectLst/>
                <a:latin typeface="华文中宋" panose="02010600040101010101" charset="-122"/>
                <a:ea typeface="华文中宋" panose="02010600040101010101" charset="-122"/>
                <a:cs typeface="华文中宋" panose="02010600040101010101" charset="-122"/>
                <a:sym typeface="+mn-ea"/>
              </a:rPr>
              <a:t>②中华民族斗争探索史</a:t>
            </a:r>
            <a:r>
              <a:rPr kumimoji="1" lang="zh-CN" altLang="en-US" sz="2800" noProof="0" smtClean="0">
                <a:solidFill>
                  <a:srgbClr val="C00000"/>
                </a:solidFill>
                <a:effectLst/>
                <a:latin typeface="华文中宋" panose="02010600040101010101" charset="-122"/>
                <a:ea typeface="华文中宋" panose="02010600040101010101" charset="-122"/>
                <a:cs typeface="华文中宋" panose="02010600040101010101" charset="-122"/>
                <a:sym typeface="+mn-ea"/>
              </a:rPr>
              <a:t>（四个阶级：农、地、资、无）</a:t>
            </a:r>
          </a:p>
          <a:p>
            <a:pPr marR="0" defTabSz="914400">
              <a:lnSpc>
                <a:spcPct val="120000"/>
              </a:lnSpc>
              <a:buClrTx/>
              <a:buSzTx/>
              <a:buFontTx/>
              <a:buNone/>
              <a:defRPr/>
            </a:pPr>
            <a:r>
              <a:rPr kumimoji="1" lang="zh-CN" altLang="en-US" sz="2800" kern="1200" cap="none" spc="0" normalizeH="0" baseline="0" noProof="0" smtClean="0">
                <a:solidFill>
                  <a:schemeClr val="tx1"/>
                </a:solidFill>
                <a:effectLst/>
                <a:latin typeface="华文中宋" panose="02010600040101010101" charset="-122"/>
                <a:ea typeface="华文中宋" panose="02010600040101010101" charset="-122"/>
                <a:cs typeface="华文中宋" panose="02010600040101010101" charset="-122"/>
              </a:rPr>
              <a:t>③中国逐步走向近代化</a:t>
            </a:r>
            <a:r>
              <a:rPr kumimoji="1" lang="zh-CN" altLang="en-US" sz="2800" kern="1200" cap="none" spc="0" normalizeH="0" baseline="0" noProof="0" smtClean="0">
                <a:solidFill>
                  <a:srgbClr val="C00000"/>
                </a:solidFill>
                <a:effectLst/>
                <a:latin typeface="华文中宋" panose="02010600040101010101" charset="-122"/>
                <a:ea typeface="华文中宋" panose="02010600040101010101" charset="-122"/>
                <a:cs typeface="华文中宋" panose="02010600040101010101" charset="-122"/>
              </a:rPr>
              <a:t>（政、经、文、外、军</a:t>
            </a:r>
            <a:r>
              <a:rPr kumimoji="1" lang="en-US" altLang="zh-CN" sz="2800" kern="1200" cap="none" spc="0" normalizeH="0" baseline="0" noProof="0" smtClean="0">
                <a:solidFill>
                  <a:srgbClr val="C00000"/>
                </a:solidFill>
                <a:effectLst/>
                <a:latin typeface="华文中宋" panose="02010600040101010101" charset="-122"/>
                <a:ea typeface="华文中宋" panose="02010600040101010101" charset="-122"/>
                <a:cs typeface="华文中宋" panose="02010600040101010101" charset="-122"/>
              </a:rPr>
              <a:t>……</a:t>
            </a:r>
            <a:r>
              <a:rPr kumimoji="1" lang="zh-CN" altLang="en-US" sz="2800" kern="1200" cap="none" spc="0" normalizeH="0" baseline="0" noProof="0" smtClean="0">
                <a:solidFill>
                  <a:srgbClr val="C00000"/>
                </a:solidFill>
                <a:effectLst/>
                <a:latin typeface="华文中宋" panose="02010600040101010101" charset="-122"/>
                <a:ea typeface="华文中宋" panose="02010600040101010101" charset="-122"/>
                <a:cs typeface="华文中宋" panose="02010600040101010101" charset="-122"/>
              </a:rPr>
              <a:t>）</a:t>
            </a:r>
          </a:p>
        </p:txBody>
      </p:sp>
      <p:sp>
        <p:nvSpPr>
          <p:cNvPr id="6152" name="Rectangle 13"/>
          <p:cNvSpPr/>
          <p:nvPr/>
        </p:nvSpPr>
        <p:spPr>
          <a:xfrm>
            <a:off x="2691448" y="3962003"/>
            <a:ext cx="9078278" cy="953135"/>
          </a:xfrm>
          <a:prstGeom prst="rect">
            <a:avLst/>
          </a:prstGeom>
          <a:noFill/>
          <a:ln w="9525">
            <a:noFill/>
          </a:ln>
        </p:spPr>
        <p:txBody>
          <a:bodyPr wrap="square" anchor="ctr">
            <a:spAutoFit/>
          </a:bodyPr>
          <a:lstStyle/>
          <a:p>
            <a:pPr eaLnBrk="0" hangingPunct="0">
              <a:buFont typeface="Arial" panose="020B0604020202020204" pitchFamily="34" charset="0"/>
            </a:pPr>
            <a:r>
              <a:rPr lang="zh-CN" altLang="en-US" sz="2800">
                <a:solidFill>
                  <a:schemeClr val="tx1"/>
                </a:solidFill>
                <a:latin typeface="华文中宋" panose="02010600040101010101" charset="-122"/>
                <a:ea typeface="华文中宋" panose="02010600040101010101" charset="-122"/>
                <a:cs typeface="微软雅黑" panose="020B0503020204020204" charset="-122"/>
              </a:rPr>
              <a:t>①民族革命：</a:t>
            </a:r>
            <a:r>
              <a:rPr lang="zh-CN" altLang="en-US" sz="2800">
                <a:solidFill>
                  <a:srgbClr val="C00000"/>
                </a:solidFill>
                <a:latin typeface="华文中宋" panose="02010600040101010101" charset="-122"/>
                <a:ea typeface="华文中宋" panose="02010600040101010101" charset="-122"/>
                <a:cs typeface="微软雅黑" panose="020B0503020204020204" charset="-122"/>
              </a:rPr>
              <a:t>反侵略（反帝）</a:t>
            </a:r>
            <a:r>
              <a:rPr lang="zh-CN" altLang="en-US" sz="2800">
                <a:solidFill>
                  <a:schemeClr val="tx1"/>
                </a:solidFill>
                <a:latin typeface="华文中宋" panose="02010600040101010101" charset="-122"/>
                <a:ea typeface="华文中宋" panose="02010600040101010101" charset="-122"/>
                <a:cs typeface="微软雅黑" panose="020B0503020204020204" charset="-122"/>
              </a:rPr>
              <a:t>求得民族独立和人民解放</a:t>
            </a:r>
          </a:p>
          <a:p>
            <a:pPr eaLnBrk="0" hangingPunct="0">
              <a:buFont typeface="Arial" panose="020B0604020202020204" pitchFamily="34" charset="0"/>
            </a:pPr>
            <a:r>
              <a:rPr lang="zh-CN" altLang="en-US" sz="2800">
                <a:solidFill>
                  <a:schemeClr val="tx1"/>
                </a:solidFill>
                <a:latin typeface="华文中宋" panose="02010600040101010101" charset="-122"/>
                <a:ea typeface="华文中宋" panose="02010600040101010101" charset="-122"/>
                <a:cs typeface="微软雅黑" panose="020B0503020204020204" charset="-122"/>
              </a:rPr>
              <a:t>②民主革命：</a:t>
            </a:r>
            <a:r>
              <a:rPr lang="zh-CN" altLang="en-US" sz="2800">
                <a:solidFill>
                  <a:srgbClr val="C00000"/>
                </a:solidFill>
                <a:latin typeface="华文中宋" panose="02010600040101010101" charset="-122"/>
                <a:ea typeface="华文中宋" panose="02010600040101010101" charset="-122"/>
                <a:cs typeface="微软雅黑" panose="020B0503020204020204" charset="-122"/>
              </a:rPr>
              <a:t>反封建</a:t>
            </a:r>
            <a:r>
              <a:rPr lang="zh-CN" altLang="en-US" sz="2800">
                <a:solidFill>
                  <a:schemeClr val="tx1"/>
                </a:solidFill>
                <a:latin typeface="华文中宋" panose="02010600040101010101" charset="-122"/>
                <a:ea typeface="华文中宋" panose="02010600040101010101" charset="-122"/>
                <a:cs typeface="微软雅黑" panose="020B0503020204020204" charset="-122"/>
              </a:rPr>
              <a:t>求得国家富强和人民富裕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152">
                                            <p:txEl>
                                              <p:pRg st="0" end="0"/>
                                            </p:txEl>
                                          </p:spTgt>
                                        </p:tgtEl>
                                        <p:attrNameLst>
                                          <p:attrName>style.visibility</p:attrName>
                                        </p:attrNameLst>
                                      </p:cBhvr>
                                      <p:to>
                                        <p:strVal val="visible"/>
                                      </p:to>
                                    </p:set>
                                    <p:anim calcmode="lin" valueType="num">
                                      <p:cBhvr additive="base">
                                        <p:cTn id="11" dur="500" fill="hold"/>
                                        <p:tgtEl>
                                          <p:spTgt spid="615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5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52">
                                            <p:txEl>
                                              <p:pRg st="1" end="1"/>
                                            </p:txEl>
                                          </p:spTgt>
                                        </p:tgtEl>
                                        <p:attrNameLst>
                                          <p:attrName>style.visibility</p:attrName>
                                        </p:attrNameLst>
                                      </p:cBhvr>
                                      <p:to>
                                        <p:strVal val="visible"/>
                                      </p:to>
                                    </p:set>
                                    <p:anim calcmode="lin" valueType="num">
                                      <p:cBhvr additive="base">
                                        <p:cTn id="15" dur="500" fill="hold"/>
                                        <p:tgtEl>
                                          <p:spTgt spid="615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966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66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96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379095" y="969010"/>
            <a:ext cx="6298565" cy="521970"/>
          </a:xfrm>
          <a:prstGeom prst="rect">
            <a:avLst/>
          </a:prstGeom>
          <a:solidFill>
            <a:srgbClr val="595959"/>
          </a:solidFill>
          <a:effectLst>
            <a:outerShdw blurRad="50800" dist="38100" dir="2700000" algn="tl" rotWithShape="0">
              <a:prstClr val="black">
                <a:alpha val="40000"/>
              </a:prstClr>
            </a:outerShdw>
          </a:effectLst>
        </p:spPr>
        <p:txBody>
          <a:bodyPr wrap="square" rtlCol="0" anchor="t">
            <a:spAutoFit/>
          </a:bodyPr>
          <a:lstStyle/>
          <a:p>
            <a:pPr marR="0" algn="l" defTabSz="914400" fontAlgn="auto">
              <a:lnSpc>
                <a:spcPct val="100000"/>
              </a:lnSpc>
              <a:spcAft>
                <a:spcPts val="600"/>
              </a:spcAft>
              <a:buClrTx/>
              <a:buSzTx/>
              <a:buFontTx/>
              <a:buNone/>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【知识拓展】中国与国际法的</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交往</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a:t>
            </a:r>
          </a:p>
        </p:txBody>
      </p:sp>
      <p:sp>
        <p:nvSpPr>
          <p:cNvPr id="3" name="圆角矩形 2"/>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14" name="文本框 13" descr="7b0a202020202262756c6c6574223a20227b5c2263617465676f727949645c223a31303030352c5c2274656d706c61746549645c223a32303233313331337d220a7d0a"/>
          <p:cNvSpPr txBox="1"/>
          <p:nvPr/>
        </p:nvSpPr>
        <p:spPr>
          <a:xfrm>
            <a:off x="191135" y="1640205"/>
            <a:ext cx="11751310" cy="4641850"/>
          </a:xfrm>
          <a:prstGeom prst="rect">
            <a:avLst/>
          </a:prstGeom>
          <a:noFill/>
        </p:spPr>
        <p:txBody>
          <a:bodyPr wrap="square" rtlCol="0" anchor="t">
            <a:noAutofit/>
          </a:bodyPr>
          <a:lstStyle/>
          <a:p>
            <a:pPr marL="457200" indent="-457200" algn="l">
              <a:lnSpc>
                <a:spcPct val="100000"/>
              </a:lnSpc>
              <a:buFont typeface="Wingdings" panose="05000000000000000000" charset="0"/>
              <a:buChar char="l"/>
            </a:pPr>
            <a:r>
              <a:rPr lang="en-US" altLang="zh-CN" sz="2800" b="1" smtClean="0">
                <a:solidFill>
                  <a:srgbClr val="C00000"/>
                </a:solidFill>
                <a:latin typeface="仿宋" panose="02010609060101010101" charset="-122"/>
                <a:ea typeface="仿宋" panose="02010609060101010101" charset="-122"/>
                <a:cs typeface="仿宋" panose="02010609060101010101" charset="-122"/>
                <a:sym typeface="+mn-ea"/>
              </a:rPr>
              <a:t>1</a:t>
            </a:r>
            <a:r>
              <a:rPr lang="zh-CN" altLang="en-US" sz="2800" b="1" smtClean="0">
                <a:solidFill>
                  <a:srgbClr val="C00000"/>
                </a:solidFill>
                <a:latin typeface="仿宋" panose="02010609060101010101" charset="-122"/>
                <a:ea typeface="仿宋" panose="02010609060101010101" charset="-122"/>
                <a:cs typeface="仿宋" panose="02010609060101010101" charset="-122"/>
                <a:sym typeface="+mn-ea"/>
              </a:rPr>
              <a:t>793年马嘎尔尼使团访华</a:t>
            </a:r>
            <a:r>
              <a:rPr lang="zh-CN" altLang="en-US" sz="2800" b="1" smtClean="0">
                <a:solidFill>
                  <a:schemeClr val="tx1"/>
                </a:solidFill>
                <a:latin typeface="仿宋" panose="02010609060101010101" charset="-122"/>
                <a:ea typeface="仿宋" panose="02010609060101010101" charset="-122"/>
                <a:cs typeface="仿宋" panose="02010609060101010101" charset="-122"/>
                <a:sym typeface="+mn-ea"/>
              </a:rPr>
              <a:t>，马戛尔尼使团是到达中国的第一个英国外交使团，是中英之间最重要的一次早期交往，是中英关系史上的重大事件。</a:t>
            </a:r>
          </a:p>
          <a:p>
            <a:pPr marL="457200" indent="-457200" algn="l">
              <a:lnSpc>
                <a:spcPct val="100000"/>
              </a:lnSpc>
              <a:buFont typeface="Wingdings" panose="05000000000000000000" charset="0"/>
              <a:buChar char="l"/>
            </a:pPr>
            <a:r>
              <a:rPr sz="2800" b="1" smtClean="0">
                <a:solidFill>
                  <a:srgbClr val="C00000"/>
                </a:solidFill>
                <a:latin typeface="仿宋" panose="02010609060101010101" charset="-122"/>
                <a:ea typeface="仿宋" panose="02010609060101010101" charset="-122"/>
                <a:cs typeface="仿宋" panose="02010609060101010101" charset="-122"/>
                <a:sym typeface="+mn-ea"/>
              </a:rPr>
              <a:t>1861年</a:t>
            </a:r>
            <a:r>
              <a:rPr sz="2800" b="1" smtClean="0">
                <a:latin typeface="仿宋" panose="02010609060101010101" charset="-122"/>
                <a:ea typeface="仿宋" panose="02010609060101010101" charset="-122"/>
                <a:cs typeface="仿宋" panose="02010609060101010101" charset="-122"/>
                <a:sym typeface="+mn-ea"/>
              </a:rPr>
              <a:t>，清政府设</a:t>
            </a:r>
            <a:r>
              <a:rPr sz="2800" b="1" smtClean="0">
                <a:solidFill>
                  <a:srgbClr val="C00000"/>
                </a:solidFill>
                <a:latin typeface="仿宋" panose="02010609060101010101" charset="-122"/>
                <a:ea typeface="仿宋" panose="02010609060101010101" charset="-122"/>
                <a:cs typeface="仿宋" panose="02010609060101010101" charset="-122"/>
                <a:sym typeface="+mn-ea"/>
              </a:rPr>
              <a:t>总理衙门</a:t>
            </a:r>
            <a:r>
              <a:rPr sz="2800" b="1" smtClean="0">
                <a:latin typeface="仿宋" panose="02010609060101010101" charset="-122"/>
                <a:ea typeface="仿宋" panose="02010609060101010101" charset="-122"/>
                <a:cs typeface="仿宋" panose="02010609060101010101" charset="-122"/>
                <a:sym typeface="+mn-ea"/>
              </a:rPr>
              <a:t>，在外交上逐步与国际接轨</a:t>
            </a:r>
            <a:r>
              <a:rPr lang="zh-CN" sz="2800" b="1" smtClean="0">
                <a:latin typeface="仿宋" panose="02010609060101010101" charset="-122"/>
                <a:ea typeface="仿宋" panose="02010609060101010101" charset="-122"/>
                <a:cs typeface="仿宋" panose="02010609060101010101" charset="-122"/>
                <a:sym typeface="+mn-ea"/>
              </a:rPr>
              <a:t>。</a:t>
            </a:r>
            <a:endParaRPr sz="2800" b="1" smtClean="0">
              <a:solidFill>
                <a:schemeClr val="tx1"/>
              </a:solidFill>
              <a:latin typeface="仿宋" panose="02010609060101010101" charset="-122"/>
              <a:ea typeface="仿宋" panose="02010609060101010101" charset="-122"/>
              <a:cs typeface="仿宋" panose="02010609060101010101" charset="-122"/>
            </a:endParaRPr>
          </a:p>
          <a:p>
            <a:pPr marL="457200" indent="-457200" algn="l">
              <a:lnSpc>
                <a:spcPct val="100000"/>
              </a:lnSpc>
              <a:buFont typeface="Wingdings" panose="05000000000000000000" charset="0"/>
              <a:buChar char="l"/>
            </a:pPr>
            <a:r>
              <a:rPr lang="zh-CN" altLang="en-US" sz="2800" b="1" smtClean="0">
                <a:solidFill>
                  <a:srgbClr val="C00000"/>
                </a:solidFill>
                <a:latin typeface="仿宋" panose="02010609060101010101" charset="-122"/>
                <a:ea typeface="仿宋" panose="02010609060101010101" charset="-122"/>
                <a:cs typeface="仿宋" panose="02010609060101010101" charset="-122"/>
                <a:sym typeface="+mn-ea"/>
              </a:rPr>
              <a:t>1864年</a:t>
            </a:r>
            <a:r>
              <a:rPr lang="zh-CN" altLang="en-US" sz="2800" b="1" smtClean="0">
                <a:solidFill>
                  <a:schemeClr val="tx1"/>
                </a:solidFill>
                <a:latin typeface="仿宋" panose="02010609060101010101" charset="-122"/>
                <a:ea typeface="仿宋" panose="02010609060101010101" charset="-122"/>
                <a:cs typeface="仿宋" panose="02010609060101010101" charset="-122"/>
                <a:sym typeface="+mn-ea"/>
              </a:rPr>
              <a:t>，美国人丁韪良将</a:t>
            </a:r>
            <a:r>
              <a:rPr lang="zh-CN" altLang="en-US" sz="2800" b="1" smtClean="0">
                <a:solidFill>
                  <a:srgbClr val="C00000"/>
                </a:solidFill>
                <a:latin typeface="仿宋" panose="02010609060101010101" charset="-122"/>
                <a:ea typeface="仿宋" panose="02010609060101010101" charset="-122"/>
                <a:cs typeface="仿宋" panose="02010609060101010101" charset="-122"/>
                <a:sym typeface="+mn-ea"/>
              </a:rPr>
              <a:t>《国际法原理》</a:t>
            </a:r>
            <a:r>
              <a:rPr lang="zh-CN" altLang="en-US" sz="2800" b="1" smtClean="0">
                <a:solidFill>
                  <a:schemeClr val="tx1"/>
                </a:solidFill>
                <a:latin typeface="仿宋" panose="02010609060101010101" charset="-122"/>
                <a:ea typeface="仿宋" panose="02010609060101010101" charset="-122"/>
                <a:cs typeface="仿宋" panose="02010609060101010101" charset="-122"/>
                <a:sym typeface="+mn-ea"/>
              </a:rPr>
              <a:t>一书翻译成中文，名为</a:t>
            </a:r>
            <a:r>
              <a:rPr lang="zh-CN" altLang="en-US" sz="2800" b="1" smtClean="0">
                <a:solidFill>
                  <a:srgbClr val="C00000"/>
                </a:solidFill>
                <a:latin typeface="仿宋" panose="02010609060101010101" charset="-122"/>
                <a:ea typeface="仿宋" panose="02010609060101010101" charset="-122"/>
                <a:cs typeface="仿宋" panose="02010609060101010101" charset="-122"/>
                <a:sym typeface="+mn-ea"/>
              </a:rPr>
              <a:t>《万国公法》</a:t>
            </a:r>
            <a:r>
              <a:rPr lang="zh-CN" altLang="en-US" sz="2800" b="1" smtClean="0">
                <a:solidFill>
                  <a:schemeClr val="tx1"/>
                </a:solidFill>
                <a:latin typeface="仿宋" panose="02010609060101010101" charset="-122"/>
                <a:ea typeface="仿宋" panose="02010609060101010101" charset="-122"/>
                <a:cs typeface="仿宋" panose="02010609060101010101" charset="-122"/>
                <a:sym typeface="+mn-ea"/>
              </a:rPr>
              <a:t>，恭亲王奕䜣上奏请求拨款刊印，这</a:t>
            </a:r>
            <a:r>
              <a:rPr lang="zh-CN" altLang="en-US" sz="2800" b="1" smtClean="0">
                <a:solidFill>
                  <a:srgbClr val="C00000"/>
                </a:solidFill>
                <a:latin typeface="仿宋" panose="02010609060101010101" charset="-122"/>
                <a:ea typeface="仿宋" panose="02010609060101010101" charset="-122"/>
                <a:cs typeface="仿宋" panose="02010609060101010101" charset="-122"/>
                <a:sym typeface="+mn-ea"/>
              </a:rPr>
              <a:t>标志着源自西方的国际法被正式介绍到中国。</a:t>
            </a:r>
          </a:p>
          <a:p>
            <a:pPr marL="457200" indent="-457200" algn="l">
              <a:lnSpc>
                <a:spcPct val="100000"/>
              </a:lnSpc>
              <a:buFont typeface="Wingdings" panose="05000000000000000000" charset="0"/>
              <a:buChar char="l"/>
            </a:pPr>
            <a:r>
              <a:rPr sz="2800" b="1" smtClean="0">
                <a:solidFill>
                  <a:srgbClr val="C00000"/>
                </a:solidFill>
                <a:latin typeface="仿宋" panose="02010609060101010101" charset="-122"/>
                <a:ea typeface="仿宋" panose="02010609060101010101" charset="-122"/>
                <a:cs typeface="仿宋" panose="02010609060101010101" charset="-122"/>
                <a:sym typeface="+mn-ea"/>
              </a:rPr>
              <a:t>1876年</a:t>
            </a:r>
            <a:r>
              <a:rPr sz="2800" b="1" smtClean="0">
                <a:solidFill>
                  <a:schemeClr val="tx1"/>
                </a:solidFill>
                <a:latin typeface="仿宋" panose="02010609060101010101" charset="-122"/>
                <a:ea typeface="仿宋" panose="02010609060101010101" charset="-122"/>
                <a:cs typeface="仿宋" panose="02010609060101010101" charset="-122"/>
                <a:sym typeface="+mn-ea"/>
              </a:rPr>
              <a:t>，</a:t>
            </a:r>
            <a:r>
              <a:rPr sz="2800" b="1" smtClean="0">
                <a:solidFill>
                  <a:srgbClr val="C00000"/>
                </a:solidFill>
                <a:latin typeface="仿宋" panose="02010609060101010101" charset="-122"/>
                <a:ea typeface="仿宋" panose="02010609060101010101" charset="-122"/>
                <a:cs typeface="仿宋" panose="02010609060101010101" charset="-122"/>
                <a:sym typeface="+mn-ea"/>
              </a:rPr>
              <a:t>郭嵩焘</a:t>
            </a:r>
            <a:r>
              <a:rPr sz="2800" b="1" smtClean="0">
                <a:solidFill>
                  <a:schemeClr val="tx1"/>
                </a:solidFill>
                <a:latin typeface="仿宋" panose="02010609060101010101" charset="-122"/>
                <a:ea typeface="仿宋" panose="02010609060101010101" charset="-122"/>
                <a:cs typeface="仿宋" panose="02010609060101010101" charset="-122"/>
                <a:sym typeface="+mn-ea"/>
              </a:rPr>
              <a:t>率随员出使英国，在伦敦设立</a:t>
            </a:r>
            <a:r>
              <a:rPr sz="2800" b="1" smtClean="0">
                <a:solidFill>
                  <a:srgbClr val="C00000"/>
                </a:solidFill>
                <a:latin typeface="仿宋" panose="02010609060101010101" charset="-122"/>
                <a:ea typeface="仿宋" panose="02010609060101010101" charset="-122"/>
                <a:cs typeface="仿宋" panose="02010609060101010101" charset="-122"/>
                <a:sym typeface="+mn-ea"/>
              </a:rPr>
              <a:t>使馆</a:t>
            </a:r>
            <a:r>
              <a:rPr sz="2800" b="1" smtClean="0">
                <a:solidFill>
                  <a:schemeClr val="tx1"/>
                </a:solidFill>
                <a:latin typeface="仿宋" panose="02010609060101010101" charset="-122"/>
                <a:ea typeface="仿宋" panose="02010609060101010101" charset="-122"/>
                <a:cs typeface="仿宋" panose="02010609060101010101" charset="-122"/>
                <a:sym typeface="+mn-ea"/>
              </a:rPr>
              <a:t>，成为中国首位</a:t>
            </a:r>
            <a:r>
              <a:rPr sz="2800" b="1" smtClean="0">
                <a:solidFill>
                  <a:srgbClr val="C00000"/>
                </a:solidFill>
                <a:latin typeface="仿宋" panose="02010609060101010101" charset="-122"/>
                <a:ea typeface="仿宋" panose="02010609060101010101" charset="-122"/>
                <a:cs typeface="仿宋" panose="02010609060101010101" charset="-122"/>
                <a:sym typeface="+mn-ea"/>
              </a:rPr>
              <a:t>驻外使节</a:t>
            </a:r>
            <a:r>
              <a:rPr lang="zh-CN" sz="2800" b="1" smtClean="0">
                <a:solidFill>
                  <a:srgbClr val="C00000"/>
                </a:solidFill>
                <a:latin typeface="仿宋" panose="02010609060101010101" charset="-122"/>
                <a:ea typeface="仿宋" panose="02010609060101010101" charset="-122"/>
                <a:cs typeface="仿宋" panose="02010609060101010101" charset="-122"/>
                <a:sym typeface="+mn-ea"/>
              </a:rPr>
              <a:t>。</a:t>
            </a:r>
          </a:p>
          <a:p>
            <a:pPr marL="457200" indent="-457200" algn="l">
              <a:lnSpc>
                <a:spcPct val="100000"/>
              </a:lnSpc>
              <a:buFont typeface="Wingdings" panose="05000000000000000000" charset="0"/>
              <a:buChar char="l"/>
            </a:pPr>
            <a:r>
              <a:rPr lang="en-US" altLang="zh-CN" sz="2800" b="1" smtClean="0">
                <a:solidFill>
                  <a:srgbClr val="C00000"/>
                </a:solidFill>
                <a:latin typeface="仿宋" panose="02010609060101010101" charset="-122"/>
                <a:ea typeface="仿宋" panose="02010609060101010101" charset="-122"/>
                <a:cs typeface="仿宋" panose="02010609060101010101" charset="-122"/>
                <a:sym typeface="+mn-ea"/>
              </a:rPr>
              <a:t>1901</a:t>
            </a:r>
            <a:r>
              <a:rPr lang="zh-CN" altLang="en-US" sz="2800" b="1" smtClean="0">
                <a:solidFill>
                  <a:srgbClr val="C00000"/>
                </a:solidFill>
                <a:latin typeface="仿宋" panose="02010609060101010101" charset="-122"/>
                <a:ea typeface="仿宋" panose="02010609060101010101" charset="-122"/>
                <a:cs typeface="仿宋" panose="02010609060101010101" charset="-122"/>
                <a:sym typeface="+mn-ea"/>
              </a:rPr>
              <a:t>年</a:t>
            </a:r>
            <a:r>
              <a:rPr lang="zh-CN" altLang="en-US" sz="2800" b="1" smtClean="0">
                <a:solidFill>
                  <a:schemeClr val="dk1"/>
                </a:solidFill>
                <a:latin typeface="仿宋" panose="02010609060101010101" charset="-122"/>
                <a:ea typeface="仿宋" panose="02010609060101010101" charset="-122"/>
                <a:cs typeface="仿宋" panose="02010609060101010101" charset="-122"/>
                <a:sym typeface="+mn-ea"/>
              </a:rPr>
              <a:t>，改总理衙门为</a:t>
            </a:r>
            <a:r>
              <a:rPr lang="zh-CN" altLang="en-US" sz="2800" b="1" smtClean="0">
                <a:solidFill>
                  <a:srgbClr val="C00000"/>
                </a:solidFill>
                <a:latin typeface="仿宋" panose="02010609060101010101" charset="-122"/>
                <a:ea typeface="仿宋" panose="02010609060101010101" charset="-122"/>
                <a:cs typeface="仿宋" panose="02010609060101010101" charset="-122"/>
                <a:sym typeface="+mn-ea"/>
              </a:rPr>
              <a:t>外务部</a:t>
            </a:r>
            <a:r>
              <a:rPr lang="zh-CN" altLang="en-US" sz="2800" b="1" smtClean="0">
                <a:solidFill>
                  <a:schemeClr val="dk1"/>
                </a:solidFill>
                <a:latin typeface="仿宋" panose="02010609060101010101" charset="-122"/>
                <a:ea typeface="仿宋" panose="02010609060101010101" charset="-122"/>
                <a:cs typeface="仿宋" panose="02010609060101010101" charset="-122"/>
                <a:sym typeface="+mn-ea"/>
              </a:rPr>
              <a:t>，班列六部之前，办理对外事务</a:t>
            </a:r>
          </a:p>
          <a:p>
            <a:pPr marL="457200" indent="-457200" algn="l">
              <a:lnSpc>
                <a:spcPct val="100000"/>
              </a:lnSpc>
              <a:buFont typeface="Wingdings" panose="05000000000000000000" charset="0"/>
              <a:buChar char="l"/>
            </a:pPr>
            <a:r>
              <a:rPr lang="en-US" altLang="zh-CN" sz="2800" b="1" smtClean="0">
                <a:solidFill>
                  <a:srgbClr val="C00000"/>
                </a:solidFill>
                <a:latin typeface="仿宋" panose="02010609060101010101" charset="-122"/>
                <a:ea typeface="仿宋" panose="02010609060101010101" charset="-122"/>
                <a:cs typeface="仿宋" panose="02010609060101010101" charset="-122"/>
                <a:sym typeface="+mn-ea"/>
              </a:rPr>
              <a:t>1911-1912</a:t>
            </a:r>
            <a:r>
              <a:rPr lang="zh-CN" altLang="en-US" sz="2800" b="1" smtClean="0">
                <a:solidFill>
                  <a:srgbClr val="C00000"/>
                </a:solidFill>
                <a:latin typeface="仿宋" panose="02010609060101010101" charset="-122"/>
                <a:ea typeface="仿宋" panose="02010609060101010101" charset="-122"/>
                <a:cs typeface="仿宋" panose="02010609060101010101" charset="-122"/>
                <a:sym typeface="+mn-ea"/>
              </a:rPr>
              <a:t>年</a:t>
            </a:r>
            <a:r>
              <a:rPr lang="zh-CN" altLang="en-US" sz="2800" b="1" smtClean="0">
                <a:solidFill>
                  <a:schemeClr val="dk1"/>
                </a:solidFill>
                <a:latin typeface="仿宋" panose="02010609060101010101" charset="-122"/>
                <a:ea typeface="仿宋" panose="02010609060101010101" charset="-122"/>
                <a:cs typeface="仿宋" panose="02010609060101010101" charset="-122"/>
                <a:sym typeface="+mn-ea"/>
              </a:rPr>
              <a:t>，海圻（</a:t>
            </a:r>
            <a:r>
              <a:rPr lang="en-US" altLang="zh-CN" sz="2800" b="1" smtClean="0">
                <a:solidFill>
                  <a:schemeClr val="dk1"/>
                </a:solidFill>
                <a:latin typeface="仿宋" panose="02010609060101010101" charset="-122"/>
                <a:ea typeface="仿宋" panose="02010609060101010101" charset="-122"/>
                <a:cs typeface="仿宋" panose="02010609060101010101" charset="-122"/>
                <a:sym typeface="+mn-ea"/>
              </a:rPr>
              <a:t>q</a:t>
            </a:r>
            <a:r>
              <a:rPr lang="en-US" altLang="zh-CN" sz="2800" b="1" smtClean="0">
                <a:solidFill>
                  <a:schemeClr val="dk1"/>
                </a:solidFill>
                <a:latin typeface="微软雅黑" panose="020B0503020204020204" charset="-122"/>
                <a:ea typeface="微软雅黑" panose="020B0503020204020204" charset="-122"/>
                <a:cs typeface="仿宋" panose="02010609060101010101" charset="-122"/>
                <a:sym typeface="+mn-ea"/>
              </a:rPr>
              <a:t>í</a:t>
            </a:r>
            <a:r>
              <a:rPr lang="zh-CN" altLang="en-US" sz="2800" b="1" smtClean="0">
                <a:solidFill>
                  <a:schemeClr val="dk1"/>
                </a:solidFill>
                <a:latin typeface="仿宋" panose="02010609060101010101" charset="-122"/>
                <a:ea typeface="仿宋" panose="02010609060101010101" charset="-122"/>
                <a:cs typeface="仿宋" panose="02010609060101010101" charset="-122"/>
                <a:sym typeface="+mn-ea"/>
              </a:rPr>
              <a:t>）号</a:t>
            </a:r>
            <a:r>
              <a:rPr lang="zh-CN" altLang="en-US" sz="2800" b="1" smtClean="0">
                <a:solidFill>
                  <a:srgbClr val="C00000"/>
                </a:solidFill>
                <a:latin typeface="仿宋" panose="02010609060101010101" charset="-122"/>
                <a:ea typeface="仿宋" panose="02010609060101010101" charset="-122"/>
                <a:cs typeface="仿宋" panose="02010609060101010101" charset="-122"/>
                <a:sym typeface="+mn-ea"/>
              </a:rPr>
              <a:t>巡洋舰出国访问</a:t>
            </a:r>
            <a:r>
              <a:rPr lang="zh-CN" altLang="en-US" sz="2800" b="1" smtClean="0">
                <a:solidFill>
                  <a:schemeClr val="dk1"/>
                </a:solidFill>
                <a:latin typeface="仿宋" panose="02010609060101010101" charset="-122"/>
                <a:ea typeface="仿宋" panose="02010609060101010101" charset="-122"/>
                <a:cs typeface="仿宋" panose="02010609060101010101" charset="-122"/>
                <a:sym typeface="+mn-ea"/>
              </a:rPr>
              <a:t>，途径英国、美国、古巴等国</a:t>
            </a:r>
            <a:endParaRPr sz="2800" b="1" smtClean="0">
              <a:solidFill>
                <a:schemeClr val="tx1"/>
              </a:solidFill>
              <a:latin typeface="仿宋" panose="02010609060101010101" charset="-122"/>
              <a:ea typeface="仿宋" panose="02010609060101010101" charset="-122"/>
              <a:cs typeface="仿宋" panose="02010609060101010101" charset="-122"/>
            </a:endParaRPr>
          </a:p>
          <a:p>
            <a:pPr marL="457200" indent="-457200" algn="l">
              <a:lnSpc>
                <a:spcPct val="90000"/>
              </a:lnSpc>
              <a:buFont typeface="Wingdings" panose="05000000000000000000" charset="0"/>
              <a:buChar char="l"/>
            </a:pPr>
            <a:endParaRPr lang="zh-CN" altLang="en-US" sz="2800" b="1" smtClean="0">
              <a:solidFill>
                <a:schemeClr val="tx1"/>
              </a:solidFill>
              <a:latin typeface="楷体" panose="02010609060101010101" charset="-122"/>
              <a:ea typeface="楷体" panose="02010609060101010101" charset="-122"/>
              <a:cs typeface="楷体" panose="02010609060101010101" charset="-122"/>
            </a:endParaRPr>
          </a:p>
          <a:p>
            <a:pPr marL="457200" indent="-457200" algn="l">
              <a:lnSpc>
                <a:spcPct val="90000"/>
              </a:lnSpc>
              <a:buFont typeface="Wingdings" panose="05000000000000000000" charset="0"/>
              <a:buChar char="l"/>
            </a:pPr>
            <a:endParaRPr lang="zh-CN" altLang="en-US" sz="2800" b="1" smtClean="0">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16" name="图片 15" descr="图片11"/>
          <p:cNvPicPr>
            <a:picLocks noChangeAspect="1"/>
          </p:cNvPicPr>
          <p:nvPr>
            <p:custDataLst>
              <p:tags r:id="rId4"/>
            </p:custDataLst>
          </p:nvPr>
        </p:nvPicPr>
        <p:blipFill>
          <a:blip r:embed="rId6">
            <a:clrChange>
              <a:clrFrom>
                <a:srgbClr val="FCFCFC">
                  <a:alpha val="100000"/>
                </a:srgbClr>
              </a:clrFrom>
              <a:clrTo>
                <a:srgbClr val="FCFCFC">
                  <a:alpha val="100000"/>
                  <a:alpha val="0"/>
                </a:srgbClr>
              </a:clrTo>
            </a:clrChange>
          </a:blip>
          <a:stretch>
            <a:fillRect/>
          </a:stretch>
        </p:blipFill>
        <p:spPr>
          <a:xfrm>
            <a:off x="8783320" y="501650"/>
            <a:ext cx="3002915" cy="1101725"/>
          </a:xfrm>
          <a:prstGeom prst="rect">
            <a:avLst/>
          </a:prstGeom>
        </p:spPr>
      </p:pic>
    </p:spTree>
    <p:custDataLst>
      <p:tags r:id="rId1"/>
    </p:custDataLst>
  </p:cSld>
  <p:clrMapOvr>
    <a:masterClrMapping/>
  </p:clrMapOvr>
  <p:timing>
    <p:tnLst>
      <p:par>
        <p:cTn id="1" dur="indefinite" restart="never" nodeType="tmRoot"/>
      </p:par>
    </p:tnLst>
    <p:bldLst>
      <p:bldP spid="1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2" name="文本框 1"/>
          <p:cNvSpPr txBox="1"/>
          <p:nvPr>
            <p:custDataLst>
              <p:tags r:id="rId4"/>
            </p:custDataLst>
          </p:nvPr>
        </p:nvSpPr>
        <p:spPr>
          <a:xfrm>
            <a:off x="379095" y="819785"/>
            <a:ext cx="11527790" cy="2749550"/>
          </a:xfrm>
          <a:prstGeom prst="rect">
            <a:avLst/>
          </a:prstGeom>
          <a:noFill/>
        </p:spPr>
        <p:txBody>
          <a:bodyPr wrap="square" rtlCol="0" anchor="t">
            <a:spAutoFit/>
          </a:bodyPr>
          <a:lstStyle/>
          <a:p>
            <a:pPr>
              <a:lnSpc>
                <a:spcPct val="120000"/>
              </a:lnSpc>
            </a:pPr>
            <a:r>
              <a:rPr lang="en-US" sz="2400" dirty="0">
                <a:solidFill>
                  <a:srgbClr val="C00000"/>
                </a:solidFill>
                <a:latin typeface="黑体" panose="02010609060101010101" charset="-122"/>
                <a:ea typeface="黑体" panose="02010609060101010101" charset="-122"/>
                <a:cs typeface="黑体" panose="02010609060101010101" charset="-122"/>
                <a:sym typeface="+mn-ea"/>
              </a:rPr>
              <a:t>11</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a:t>
            </a:r>
            <a:r>
              <a:rPr sz="2400" dirty="0">
                <a:solidFill>
                  <a:srgbClr val="C00000"/>
                </a:solidFill>
                <a:latin typeface="黑体" panose="02010609060101010101" charset="-122"/>
                <a:ea typeface="黑体" panose="02010609060101010101" charset="-122"/>
                <a:cs typeface="黑体" panose="02010609060101010101" charset="-122"/>
                <a:sym typeface="+mn-ea"/>
              </a:rPr>
              <a:t>（2023·河北高考·6）</a:t>
            </a:r>
            <a:r>
              <a:rPr sz="2400" dirty="0">
                <a:latin typeface="黑体" panose="02010609060101010101" charset="-122"/>
                <a:ea typeface="黑体" panose="02010609060101010101" charset="-122"/>
                <a:cs typeface="黑体" panose="02010609060101010101" charset="-122"/>
                <a:sym typeface="+mn-ea"/>
              </a:rPr>
              <a:t>中英《北京条约》的签订打破了清政府不与外国在京谈判和订约的惯例，且条约规定："（清朝皇帝）允于即日降谕京外各省督抚大吏，将此原约及续约各条发抄给阅，并令刊刻，悬布通衢，咸使知悉。”而对布告条约谕令，部分地方官员持消极抵触心态。由此可知，当时（　　）</a:t>
            </a:r>
            <a:endParaRPr sz="2400" dirty="0">
              <a:latin typeface="黑体" panose="02010609060101010101" charset="-122"/>
              <a:ea typeface="黑体" panose="02010609060101010101" charset="-122"/>
              <a:cs typeface="黑体" panose="02010609060101010101" charset="-122"/>
            </a:endParaRPr>
          </a:p>
          <a:p>
            <a:pPr>
              <a:lnSpc>
                <a:spcPct val="120000"/>
              </a:lnSpc>
            </a:pPr>
            <a:r>
              <a:rPr sz="2400" dirty="0">
                <a:latin typeface="黑体" panose="02010609060101010101" charset="-122"/>
                <a:ea typeface="黑体" panose="02010609060101010101" charset="-122"/>
                <a:cs typeface="黑体" panose="02010609060101010101" charset="-122"/>
                <a:sym typeface="+mn-ea"/>
              </a:rPr>
              <a:t>A．地方对中央离心力增强 </a:t>
            </a:r>
            <a:r>
              <a:rPr lang="en-US" sz="2400" dirty="0">
                <a:latin typeface="黑体" panose="02010609060101010101" charset="-122"/>
                <a:ea typeface="黑体" panose="02010609060101010101" charset="-122"/>
                <a:cs typeface="黑体" panose="02010609060101010101" charset="-122"/>
                <a:sym typeface="+mn-ea"/>
              </a:rPr>
              <a:t>              </a:t>
            </a:r>
            <a:r>
              <a:rPr sz="2400" dirty="0">
                <a:latin typeface="黑体" panose="02010609060101010101" charset="-122"/>
                <a:ea typeface="黑体" panose="02010609060101010101" charset="-122"/>
                <a:cs typeface="黑体" panose="02010609060101010101" charset="-122"/>
                <a:sym typeface="+mn-ea"/>
              </a:rPr>
              <a:t>B．统治集团试图挽救国家颓势</a:t>
            </a:r>
            <a:endParaRPr sz="2400" dirty="0">
              <a:latin typeface="黑体" panose="02010609060101010101" charset="-122"/>
              <a:ea typeface="黑体" panose="02010609060101010101" charset="-122"/>
              <a:cs typeface="黑体" panose="02010609060101010101" charset="-122"/>
            </a:endParaRPr>
          </a:p>
          <a:p>
            <a:pPr>
              <a:lnSpc>
                <a:spcPct val="120000"/>
              </a:lnSpc>
            </a:pPr>
            <a:r>
              <a:rPr sz="2400" dirty="0">
                <a:latin typeface="黑体" panose="02010609060101010101" charset="-122"/>
                <a:ea typeface="黑体" panose="02010609060101010101" charset="-122"/>
                <a:cs typeface="黑体" panose="02010609060101010101" charset="-122"/>
                <a:sym typeface="+mn-ea"/>
              </a:rPr>
              <a:t>C．英国在华势力范围扩大 </a:t>
            </a:r>
            <a:r>
              <a:rPr lang="en-US" sz="2400" dirty="0">
                <a:latin typeface="黑体" panose="02010609060101010101" charset="-122"/>
                <a:ea typeface="黑体" panose="02010609060101010101" charset="-122"/>
                <a:cs typeface="黑体" panose="02010609060101010101" charset="-122"/>
                <a:sym typeface="+mn-ea"/>
              </a:rPr>
              <a:t>              </a:t>
            </a:r>
            <a:r>
              <a:rPr sz="2400" dirty="0">
                <a:latin typeface="黑体" panose="02010609060101010101" charset="-122"/>
                <a:ea typeface="黑体" panose="02010609060101010101" charset="-122"/>
                <a:cs typeface="黑体" panose="02010609060101010101" charset="-122"/>
                <a:sym typeface="+mn-ea"/>
              </a:rPr>
              <a:t>D．清廷对外关系在阵痛中转变</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5" name="矩形 3"/>
          <p:cNvSpPr/>
          <p:nvPr>
            <p:custDataLst>
              <p:tags r:id="rId5"/>
            </p:custDataLst>
          </p:nvPr>
        </p:nvSpPr>
        <p:spPr>
          <a:xfrm>
            <a:off x="10639176" y="2121429"/>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D</a:t>
            </a:r>
          </a:p>
        </p:txBody>
      </p:sp>
      <p:sp>
        <p:nvSpPr>
          <p:cNvPr id="6" name="文本框 5"/>
          <p:cNvSpPr txBox="1"/>
          <p:nvPr>
            <p:custDataLst>
              <p:tags r:id="rId6"/>
            </p:custDataLst>
          </p:nvPr>
        </p:nvSpPr>
        <p:spPr>
          <a:xfrm>
            <a:off x="379095" y="3569335"/>
            <a:ext cx="11406505" cy="2676525"/>
          </a:xfrm>
          <a:prstGeom prst="rect">
            <a:avLst/>
          </a:prstGeom>
          <a:noFill/>
        </p:spPr>
        <p:txBody>
          <a:bodyPr wrap="square" rtlCol="0" anchor="t">
            <a:spAutoFit/>
          </a:bodyPr>
          <a:lstStyle/>
          <a:p>
            <a:pPr>
              <a:lnSpc>
                <a:spcPct val="100000"/>
              </a:lnSpc>
            </a:pPr>
            <a:r>
              <a:rPr lang="en-US" altLang="zh-CN" sz="2400" kern="100" dirty="0">
                <a:solidFill>
                  <a:srgbClr val="C00000"/>
                </a:solidFill>
                <a:latin typeface="黑体" panose="02010609060101010101" charset="-122"/>
                <a:ea typeface="黑体" panose="02010609060101010101" charset="-122"/>
                <a:cs typeface="黑体" panose="02010609060101010101" charset="-122"/>
                <a:sym typeface="+mn-ea"/>
              </a:rPr>
              <a:t>12</a:t>
            </a:r>
            <a:r>
              <a:rPr lang="zh-CN" altLang="en-US" sz="2400" kern="100" dirty="0">
                <a:solidFill>
                  <a:srgbClr val="C00000"/>
                </a:solidFill>
                <a:latin typeface="黑体" panose="02010609060101010101" charset="-122"/>
                <a:ea typeface="黑体" panose="02010609060101010101" charset="-122"/>
                <a:cs typeface="黑体" panose="02010609060101010101" charset="-122"/>
                <a:sym typeface="+mn-ea"/>
              </a:rPr>
              <a:t>、（</a:t>
            </a:r>
            <a:r>
              <a:rPr lang="en-US" altLang="zh-CN" sz="2400" kern="100" dirty="0">
                <a:solidFill>
                  <a:srgbClr val="C00000"/>
                </a:solidFill>
                <a:latin typeface="黑体" panose="02010609060101010101" charset="-122"/>
                <a:ea typeface="黑体" panose="02010609060101010101" charset="-122"/>
                <a:cs typeface="黑体" panose="02010609060101010101" charset="-122"/>
                <a:sym typeface="+mn-ea"/>
              </a:rPr>
              <a:t>2022·</a:t>
            </a:r>
            <a:r>
              <a:rPr lang="zh-CN" altLang="en-US" sz="2400" kern="100" dirty="0">
                <a:solidFill>
                  <a:srgbClr val="C00000"/>
                </a:solidFill>
                <a:latin typeface="黑体" panose="02010609060101010101" charset="-122"/>
                <a:ea typeface="黑体" panose="02010609060101010101" charset="-122"/>
                <a:cs typeface="黑体" panose="02010609060101010101" charset="-122"/>
                <a:sym typeface="+mn-ea"/>
              </a:rPr>
              <a:t>山东高考</a:t>
            </a:r>
            <a:r>
              <a:rPr lang="en-US" altLang="zh-CN" sz="2400" kern="100" dirty="0">
                <a:solidFill>
                  <a:srgbClr val="C00000"/>
                </a:solidFill>
                <a:latin typeface="黑体" panose="02010609060101010101" charset="-122"/>
                <a:ea typeface="黑体" panose="02010609060101010101" charset="-122"/>
                <a:cs typeface="黑体" panose="02010609060101010101" charset="-122"/>
                <a:sym typeface="+mn-ea"/>
              </a:rPr>
              <a:t>·5</a:t>
            </a:r>
            <a:r>
              <a:rPr lang="zh-CN" altLang="en-US" sz="2400" kern="100" dirty="0">
                <a:solidFill>
                  <a:srgbClr val="C00000"/>
                </a:solidFill>
                <a:latin typeface="黑体" panose="02010609060101010101" charset="-122"/>
                <a:ea typeface="黑体" panose="02010609060101010101" charset="-122"/>
                <a:cs typeface="黑体" panose="02010609060101010101" charset="-122"/>
                <a:sym typeface="+mn-ea"/>
              </a:rPr>
              <a:t>）</a:t>
            </a:r>
            <a:r>
              <a:rPr lang="en-US" altLang="zh-CN" sz="2400" dirty="0">
                <a:latin typeface="黑体" panose="02010609060101010101" charset="-122"/>
                <a:ea typeface="黑体" panose="02010609060101010101" charset="-122"/>
                <a:cs typeface="黑体" panose="02010609060101010101" charset="-122"/>
                <a:sym typeface="+mn-ea"/>
              </a:rPr>
              <a:t>1863 </a:t>
            </a:r>
            <a:r>
              <a:rPr lang="zh-CN" altLang="en-US" sz="2400" dirty="0">
                <a:latin typeface="黑体" panose="02010609060101010101" charset="-122"/>
                <a:ea typeface="黑体" panose="02010609060101010101" charset="-122"/>
                <a:cs typeface="黑体" panose="02010609060101010101" charset="-122"/>
                <a:sym typeface="+mn-ea"/>
              </a:rPr>
              <a:t>年，学者张斯桂在为</a:t>
            </a:r>
            <a:r>
              <a:rPr lang="en-US" altLang="zh-CN" sz="2400" dirty="0">
                <a:latin typeface="黑体" panose="02010609060101010101" charset="-122"/>
                <a:ea typeface="黑体" panose="02010609060101010101" charset="-122"/>
                <a:cs typeface="黑体" panose="02010609060101010101" charset="-122"/>
                <a:sym typeface="+mn-ea"/>
              </a:rPr>
              <a:t>《</a:t>
            </a:r>
            <a:r>
              <a:rPr lang="zh-CN" altLang="en-US" sz="2400" dirty="0">
                <a:latin typeface="黑体" panose="02010609060101010101" charset="-122"/>
                <a:ea typeface="黑体" panose="02010609060101010101" charset="-122"/>
                <a:cs typeface="黑体" panose="02010609060101010101" charset="-122"/>
                <a:sym typeface="+mn-ea"/>
              </a:rPr>
              <a:t>万国公法</a:t>
            </a:r>
            <a:r>
              <a:rPr lang="en-US" altLang="zh-CN" sz="2400" dirty="0">
                <a:latin typeface="黑体" panose="02010609060101010101" charset="-122"/>
                <a:ea typeface="黑体" panose="02010609060101010101" charset="-122"/>
                <a:cs typeface="黑体" panose="02010609060101010101" charset="-122"/>
                <a:sym typeface="+mn-ea"/>
              </a:rPr>
              <a:t>》</a:t>
            </a:r>
            <a:r>
              <a:rPr lang="zh-CN" altLang="en-US" sz="2400" dirty="0">
                <a:latin typeface="黑体" panose="02010609060101010101" charset="-122"/>
                <a:ea typeface="黑体" panose="02010609060101010101" charset="-122"/>
                <a:cs typeface="黑体" panose="02010609060101010101" charset="-122"/>
                <a:sym typeface="+mn-ea"/>
              </a:rPr>
              <a:t>所作的序言中说：“间尝观天下大局，中华为首善之区、四海会同、万国来王，遐畿勿可及已，此外诸国，一春秋时大列国也。</a:t>
            </a:r>
            <a:r>
              <a:rPr lang="en-US" altLang="zh-CN" sz="2400" dirty="0">
                <a:latin typeface="黑体" panose="02010609060101010101" charset="-122"/>
                <a:ea typeface="黑体" panose="02010609060101010101" charset="-122"/>
                <a:cs typeface="黑体" panose="02010609060101010101" charset="-122"/>
                <a:sym typeface="+mn-ea"/>
              </a:rPr>
              <a:t>——</a:t>
            </a:r>
            <a:r>
              <a:rPr lang="zh-CN" altLang="en-US" sz="2400" dirty="0">
                <a:latin typeface="黑体" panose="02010609060101010101" charset="-122"/>
                <a:ea typeface="黑体" panose="02010609060101010101" charset="-122"/>
                <a:cs typeface="黑体" panose="02010609060101010101" charset="-122"/>
                <a:sym typeface="+mn-ea"/>
              </a:rPr>
              <a:t>今美利坚教师丁韪良器译此书，其望我中华之曲体其情而俯从其议也。</a:t>
            </a:r>
            <a:r>
              <a:rPr lang="en-US" altLang="zh-CN" sz="2400" dirty="0">
                <a:latin typeface="黑体" panose="02010609060101010101" charset="-122"/>
                <a:ea typeface="黑体" panose="02010609060101010101" charset="-122"/>
                <a:cs typeface="黑体" panose="02010609060101010101" charset="-122"/>
                <a:sym typeface="+mn-ea"/>
              </a:rPr>
              <a:t>——</a:t>
            </a:r>
            <a:r>
              <a:rPr lang="zh-CN" altLang="en-US" sz="2400" dirty="0">
                <a:latin typeface="黑体" panose="02010609060101010101" charset="-122"/>
                <a:ea typeface="黑体" panose="02010609060101010101" charset="-122"/>
                <a:cs typeface="黑体" panose="02010609060101010101" charset="-122"/>
                <a:sym typeface="+mn-ea"/>
              </a:rPr>
              <a:t>则是书亦大有裨于中华用。储之以备筹边之一助云尔。”这反映了当时部分中国人（</a:t>
            </a:r>
            <a:r>
              <a:rPr lang="en-US" altLang="zh-CN" sz="2400" dirty="0">
                <a:latin typeface="黑体" panose="02010609060101010101" charset="-122"/>
                <a:ea typeface="黑体" panose="02010609060101010101" charset="-122"/>
                <a:cs typeface="黑体" panose="02010609060101010101" charset="-122"/>
                <a:sym typeface="+mn-ea"/>
              </a:rPr>
              <a:t>    </a:t>
            </a:r>
            <a:r>
              <a:rPr lang="zh-CN" altLang="en-US" sz="2400" dirty="0">
                <a:latin typeface="黑体" panose="02010609060101010101" charset="-122"/>
                <a:ea typeface="黑体" panose="02010609060101010101" charset="-122"/>
                <a:cs typeface="黑体" panose="02010609060101010101" charset="-122"/>
                <a:sym typeface="+mn-ea"/>
              </a:rPr>
              <a:t>）</a:t>
            </a:r>
            <a:endParaRPr lang="zh-CN" altLang="en-US" sz="2400" dirty="0">
              <a:latin typeface="黑体" panose="02010609060101010101" charset="-122"/>
              <a:ea typeface="黑体" panose="02010609060101010101" charset="-122"/>
              <a:cs typeface="黑体" panose="02010609060101010101" charset="-122"/>
            </a:endParaRPr>
          </a:p>
          <a:p>
            <a:pPr>
              <a:lnSpc>
                <a:spcPct val="100000"/>
              </a:lnSpc>
            </a:pPr>
            <a:r>
              <a:rPr lang="en-US" altLang="zh-CN" sz="2400" dirty="0">
                <a:latin typeface="黑体" panose="02010609060101010101" charset="-122"/>
                <a:ea typeface="黑体" panose="02010609060101010101" charset="-122"/>
                <a:cs typeface="黑体" panose="02010609060101010101" charset="-122"/>
                <a:sym typeface="+mn-ea"/>
              </a:rPr>
              <a:t>A</a:t>
            </a:r>
            <a:r>
              <a:rPr lang="zh-CN" altLang="en-US" sz="2400" dirty="0">
                <a:latin typeface="黑体" panose="02010609060101010101" charset="-122"/>
                <a:ea typeface="黑体" panose="02010609060101010101" charset="-122"/>
                <a:cs typeface="黑体" panose="02010609060101010101" charset="-122"/>
                <a:sym typeface="+mn-ea"/>
              </a:rPr>
              <a:t>．否定传统宗藩体制                  </a:t>
            </a:r>
            <a:r>
              <a:rPr lang="en-US" altLang="zh-CN" sz="2400" dirty="0">
                <a:latin typeface="黑体" panose="02010609060101010101" charset="-122"/>
                <a:ea typeface="黑体" panose="02010609060101010101" charset="-122"/>
                <a:cs typeface="黑体" panose="02010609060101010101" charset="-122"/>
                <a:sym typeface="+mn-ea"/>
              </a:rPr>
              <a:t>B</a:t>
            </a:r>
            <a:r>
              <a:rPr lang="zh-CN" altLang="en-US" sz="2400" dirty="0">
                <a:latin typeface="黑体" panose="02010609060101010101" charset="-122"/>
                <a:ea typeface="黑体" panose="02010609060101010101" charset="-122"/>
                <a:cs typeface="黑体" panose="02010609060101010101" charset="-122"/>
                <a:sym typeface="+mn-ea"/>
              </a:rPr>
              <a:t>．力主融入国际社会</a:t>
            </a:r>
            <a:endParaRPr lang="zh-CN" altLang="en-US" sz="2400" dirty="0">
              <a:latin typeface="黑体" panose="02010609060101010101" charset="-122"/>
              <a:ea typeface="黑体" panose="02010609060101010101" charset="-122"/>
              <a:cs typeface="黑体" panose="02010609060101010101" charset="-122"/>
            </a:endParaRPr>
          </a:p>
          <a:p>
            <a:pPr>
              <a:lnSpc>
                <a:spcPct val="100000"/>
              </a:lnSpc>
            </a:pPr>
            <a:r>
              <a:rPr lang="en-US" altLang="zh-CN" sz="2400" dirty="0">
                <a:latin typeface="黑体" panose="02010609060101010101" charset="-122"/>
                <a:ea typeface="黑体" panose="02010609060101010101" charset="-122"/>
                <a:cs typeface="黑体" panose="02010609060101010101" charset="-122"/>
                <a:sym typeface="+mn-ea"/>
              </a:rPr>
              <a:t>C</a:t>
            </a:r>
            <a:r>
              <a:rPr lang="zh-CN" altLang="en-US" sz="2400" dirty="0">
                <a:latin typeface="黑体" panose="02010609060101010101" charset="-122"/>
                <a:ea typeface="黑体" panose="02010609060101010101" charset="-122"/>
                <a:cs typeface="黑体" panose="02010609060101010101" charset="-122"/>
                <a:sym typeface="+mn-ea"/>
              </a:rPr>
              <a:t>．倡导采用西方外交制度</a:t>
            </a:r>
            <a:r>
              <a:rPr lang="en-US" altLang="zh-CN" sz="2400" dirty="0">
                <a:latin typeface="黑体" panose="02010609060101010101" charset="-122"/>
                <a:ea typeface="黑体" panose="02010609060101010101" charset="-122"/>
                <a:cs typeface="黑体" panose="02010609060101010101" charset="-122"/>
                <a:sym typeface="+mn-ea"/>
              </a:rPr>
              <a:t>              D</a:t>
            </a:r>
            <a:r>
              <a:rPr lang="zh-CN" altLang="en-US" sz="2400" dirty="0">
                <a:latin typeface="黑体" panose="02010609060101010101" charset="-122"/>
                <a:ea typeface="黑体" panose="02010609060101010101" charset="-122"/>
                <a:cs typeface="黑体" panose="02010609060101010101" charset="-122"/>
                <a:sym typeface="+mn-ea"/>
              </a:rPr>
              <a:t>．主张选择性吸收国际法原则</a:t>
            </a:r>
          </a:p>
        </p:txBody>
      </p:sp>
      <p:sp>
        <p:nvSpPr>
          <p:cNvPr id="7" name="矩形 3"/>
          <p:cNvSpPr/>
          <p:nvPr>
            <p:custDataLst>
              <p:tags r:id="rId7"/>
            </p:custDataLst>
          </p:nvPr>
        </p:nvSpPr>
        <p:spPr>
          <a:xfrm>
            <a:off x="10817611" y="4942099"/>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379095" y="969010"/>
            <a:ext cx="8521700" cy="521970"/>
          </a:xfrm>
          <a:prstGeom prst="rect">
            <a:avLst/>
          </a:prstGeom>
          <a:solidFill>
            <a:srgbClr val="595959"/>
          </a:solidFill>
          <a:effectLst>
            <a:outerShdw blurRad="50800" dist="38100" dir="2700000" algn="tl" rotWithShape="0">
              <a:prstClr val="black">
                <a:alpha val="40000"/>
              </a:prstClr>
            </a:outerShdw>
          </a:effectLst>
        </p:spPr>
        <p:txBody>
          <a:bodyPr wrap="square" rtlCol="0" anchor="t">
            <a:spAutoFit/>
          </a:bodyPr>
          <a:lstStyle/>
          <a:p>
            <a:pPr marR="0" algn="l" defTabSz="914400" fontAlgn="auto">
              <a:lnSpc>
                <a:spcPct val="100000"/>
              </a:lnSpc>
              <a:spcAft>
                <a:spcPts val="600"/>
              </a:spcAft>
              <a:buClrTx/>
              <a:buSzTx/>
              <a:buFontTx/>
              <a:buNone/>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【知识拓展】两次鸦片战争推动中国传统观念的转变</a:t>
            </a:r>
            <a:endPar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endParaRPr>
          </a:p>
        </p:txBody>
      </p:sp>
      <p:sp>
        <p:nvSpPr>
          <p:cNvPr id="3" name="圆角矩形 2"/>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graphicFrame>
        <p:nvGraphicFramePr>
          <p:cNvPr id="11" name="表格 10"/>
          <p:cNvGraphicFramePr>
            <a:graphicFrameLocks noGrp="1"/>
          </p:cNvGraphicFramePr>
          <p:nvPr>
            <p:custDataLst>
              <p:tags r:id="rId4"/>
            </p:custDataLst>
          </p:nvPr>
        </p:nvGraphicFramePr>
        <p:xfrm>
          <a:off x="379095" y="1590675"/>
          <a:ext cx="11454130" cy="4156710"/>
        </p:xfrm>
        <a:graphic>
          <a:graphicData uri="http://schemas.openxmlformats.org/drawingml/2006/table">
            <a:tbl>
              <a:tblPr>
                <a:effectLst/>
                <a:tableStyleId>{5940675A-B579-460E-94D1-54222C63F5DA}</a:tableStyleId>
              </a:tblPr>
              <a:tblGrid>
                <a:gridCol w="1554480"/>
                <a:gridCol w="9899650"/>
              </a:tblGrid>
              <a:tr h="1034415">
                <a:tc>
                  <a:txBody>
                    <a:bodyPr/>
                    <a:lstStyle/>
                    <a:p>
                      <a:pPr algn="ctr"/>
                      <a:r>
                        <a:rPr kumimoji="0" lang="zh-CN" altLang="en-US" sz="2800" b="1" i="0" u="none" strike="noStrike" cap="none" normalizeH="0" baseline="0" smtClean="0">
                          <a:solidFill>
                            <a:schemeClr val="tx1"/>
                          </a:solidFill>
                          <a:latin typeface="华文中宋" panose="02010600040101010101" charset="-122"/>
                          <a:ea typeface="华文中宋" panose="02010600040101010101" charset="-122"/>
                        </a:rPr>
                        <a:t>夷夏观</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c>
                  <a:txBody>
                    <a:bodyPr/>
                    <a:lstStyle/>
                    <a:p>
                      <a:pPr indent="0" algn="l" fontAlgn="auto">
                        <a:lnSpc>
                          <a:spcPts val="3000"/>
                        </a:lnSpc>
                        <a:spcBef>
                          <a:spcPct val="0"/>
                        </a:spcBef>
                        <a:spcAft>
                          <a:spcPct val="0"/>
                        </a:spcAft>
                      </a:pPr>
                      <a:endParaRPr lang="zh-CN" altLang="en-US" sz="2800" b="1" dirty="0">
                        <a:solidFill>
                          <a:schemeClr val="tx1"/>
                        </a:solidFill>
                        <a:latin typeface="华文中宋" panose="02010600040101010101" charset="-122"/>
                        <a:ea typeface="华文中宋" panose="02010600040101010101" charset="-122"/>
                      </a:endParaRPr>
                    </a:p>
                  </a:txBody>
                  <a:tcPr marL="215900" marR="21590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r>
              <a:tr h="1126490">
                <a:tc>
                  <a:txBody>
                    <a:bodyPr/>
                    <a:lstStyle/>
                    <a:p>
                      <a:pPr algn="ctr"/>
                      <a:r>
                        <a:rPr kumimoji="0" lang="zh-CN" altLang="en-US" sz="2800" b="1" i="0" u="none" strike="noStrike" cap="none" normalizeH="0" baseline="0" smtClean="0">
                          <a:solidFill>
                            <a:schemeClr val="tx1"/>
                          </a:solidFill>
                          <a:latin typeface="华文中宋" panose="02010600040101010101" charset="-122"/>
                          <a:ea typeface="华文中宋" panose="02010600040101010101" charset="-122"/>
                        </a:rPr>
                        <a:t>本末观</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c>
                  <a:txBody>
                    <a:bodyPr/>
                    <a:lstStyle/>
                    <a:p>
                      <a:pPr indent="0" algn="l" fontAlgn="auto">
                        <a:lnSpc>
                          <a:spcPts val="3000"/>
                        </a:lnSpc>
                        <a:spcBef>
                          <a:spcPct val="0"/>
                        </a:spcBef>
                        <a:spcAft>
                          <a:spcPct val="0"/>
                        </a:spcAft>
                      </a:pPr>
                      <a:endParaRPr lang="zh-CN" altLang="en-US" sz="2800" b="1" dirty="0">
                        <a:solidFill>
                          <a:schemeClr val="tx1"/>
                        </a:solidFill>
                        <a:latin typeface="华文中宋" panose="02010600040101010101" charset="-122"/>
                        <a:ea typeface="华文中宋" panose="02010600040101010101" charset="-122"/>
                        <a:cs typeface="仿宋" panose="02010609060101010101" charset="-122"/>
                      </a:endParaRPr>
                    </a:p>
                  </a:txBody>
                  <a:tcPr marL="215900" marR="21590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r>
              <a:tr h="990600">
                <a:tc>
                  <a:txBody>
                    <a:bodyPr/>
                    <a:lstStyle/>
                    <a:p>
                      <a:pPr algn="ctr"/>
                      <a:r>
                        <a:rPr kumimoji="0" lang="zh-CN" altLang="en-US" sz="2800" b="1" i="0" u="none" strike="noStrike" cap="none" normalizeH="0" baseline="0" smtClean="0">
                          <a:solidFill>
                            <a:schemeClr val="tx1"/>
                          </a:solidFill>
                          <a:latin typeface="华文中宋" panose="02010600040101010101" charset="-122"/>
                          <a:ea typeface="华文中宋" panose="02010600040101010101" charset="-122"/>
                        </a:rPr>
                        <a:t>义利观</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c>
                  <a:txBody>
                    <a:bodyPr/>
                    <a:lstStyle/>
                    <a:p>
                      <a:pPr indent="0" algn="l" fontAlgn="auto">
                        <a:lnSpc>
                          <a:spcPts val="3000"/>
                        </a:lnSpc>
                        <a:spcBef>
                          <a:spcPct val="0"/>
                        </a:spcBef>
                        <a:spcAft>
                          <a:spcPct val="0"/>
                        </a:spcAft>
                        <a:buNone/>
                      </a:pPr>
                      <a:endParaRPr lang="zh-CN" altLang="en-US" sz="2800" b="1" dirty="0">
                        <a:solidFill>
                          <a:schemeClr val="tx1"/>
                        </a:solidFill>
                        <a:latin typeface="华文中宋" panose="02010600040101010101" charset="-122"/>
                        <a:ea typeface="华文中宋" panose="02010600040101010101" charset="-122"/>
                      </a:endParaRPr>
                    </a:p>
                  </a:txBody>
                  <a:tcPr marL="215900" marR="21590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r>
              <a:tr h="1005205">
                <a:tc>
                  <a:txBody>
                    <a:bodyPr/>
                    <a:lstStyle/>
                    <a:p>
                      <a:pPr algn="ctr"/>
                      <a:r>
                        <a:rPr kumimoji="0" lang="zh-CN" altLang="en-US" sz="2800" b="1" i="0" u="none" strike="noStrike" cap="none" normalizeH="0" baseline="0" smtClean="0">
                          <a:solidFill>
                            <a:schemeClr val="tx1"/>
                          </a:solidFill>
                          <a:latin typeface="华文中宋" panose="02010600040101010101" charset="-122"/>
                          <a:ea typeface="华文中宋" panose="02010600040101010101" charset="-122"/>
                        </a:rPr>
                        <a:t>人才观</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c>
                  <a:txBody>
                    <a:bodyPr/>
                    <a:lstStyle/>
                    <a:p>
                      <a:pPr indent="0" algn="l" fontAlgn="auto">
                        <a:lnSpc>
                          <a:spcPts val="3000"/>
                        </a:lnSpc>
                        <a:spcBef>
                          <a:spcPct val="0"/>
                        </a:spcBef>
                        <a:spcAft>
                          <a:spcPct val="0"/>
                        </a:spcAft>
                        <a:buClrTx/>
                        <a:buSzTx/>
                        <a:buFontTx/>
                        <a:buNone/>
                      </a:pPr>
                      <a:endParaRPr lang="zh-CN" altLang="en-US" sz="2800" b="1" dirty="0">
                        <a:solidFill>
                          <a:schemeClr val="tx1"/>
                        </a:solidFill>
                        <a:latin typeface="华文中宋" panose="02010600040101010101" charset="-122"/>
                        <a:ea typeface="华文中宋" panose="02010600040101010101" charset="-122"/>
                      </a:endParaRPr>
                    </a:p>
                  </a:txBody>
                  <a:tcPr marL="215900" marR="21590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r>
            </a:tbl>
          </a:graphicData>
        </a:graphic>
      </p:graphicFrame>
      <p:sp>
        <p:nvSpPr>
          <p:cNvPr id="17" name="Rectangle 1"/>
          <p:cNvSpPr>
            <a:spLocks noChangeArrowheads="1"/>
          </p:cNvSpPr>
          <p:nvPr/>
        </p:nvSpPr>
        <p:spPr bwMode="auto">
          <a:xfrm>
            <a:off x="2002790" y="1640205"/>
            <a:ext cx="9845040" cy="10388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1pPr>
            <a:lvl2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2pPr>
            <a:lvl3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3pPr>
            <a:lvl4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4pPr>
            <a:lvl5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5pPr>
            <a:lvl6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6pPr>
            <a:lvl7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7pPr>
            <a:lvl8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8pPr>
            <a:lvl9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9pPr>
          </a:lstStyle>
          <a:p>
            <a:pPr marL="0" marR="0" lvl="0" indent="0" algn="l" defTabSz="914400" rtl="0" eaLnBrk="0" fontAlgn="base" latinLnBrk="0" hangingPunct="0">
              <a:lnSpc>
                <a:spcPct val="110000"/>
              </a:lnSpc>
              <a:spcBef>
                <a:spcPct val="0"/>
              </a:spcBef>
              <a:spcAft>
                <a:spcPct val="0"/>
              </a:spcAft>
              <a:buClrTx/>
              <a:buSzTx/>
              <a:buFontTx/>
              <a:buNone/>
              <a:tabLst>
                <a:tab pos="2430145" algn="l"/>
              </a:tabLst>
            </a:pP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Times New Roman" panose="02020603050405020304" pitchFamily="18" charset="0"/>
              </a:rPr>
              <a:t>开始向</a:t>
            </a:r>
            <a:r>
              <a:rPr kumimoji="0" lang="zh-CN" altLang="en-US" sz="2800" i="0" u="none" strike="noStrike" cap="none" normalizeH="0" baseline="0">
                <a:solidFill>
                  <a:srgbClr val="C00000"/>
                </a:solidFill>
                <a:latin typeface="华文中宋" panose="02010600040101010101" charset="-122"/>
                <a:ea typeface="华文中宋" panose="02010600040101010101" charset="-122"/>
              </a:rPr>
              <a:t>近代民族主义转变</a:t>
            </a: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Times New Roman" panose="02020603050405020304" pitchFamily="18" charset="0"/>
              </a:rPr>
              <a:t>，能够正视西方在军事、工业等方面的先进和中国的落后，并</a:t>
            </a:r>
            <a:r>
              <a:rPr kumimoji="0" lang="zh-CN" altLang="en-US" sz="2800" i="0" u="none" strike="noStrike" cap="none" normalizeH="0" baseline="0">
                <a:solidFill>
                  <a:srgbClr val="C00000"/>
                </a:solidFill>
                <a:latin typeface="华文中宋" panose="02010600040101010101" charset="-122"/>
                <a:ea typeface="华文中宋" panose="02010600040101010101" charset="-122"/>
              </a:rPr>
              <a:t>提出向西方学习先进技术</a:t>
            </a: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Times New Roman" panose="02020603050405020304" pitchFamily="18" charset="0"/>
              </a:rPr>
              <a:t>的</a:t>
            </a:r>
            <a:r>
              <a:rPr kumimoji="0" lang="zh-CN" altLang="en-US" sz="2800" i="0" u="none" strike="noStrike" cap="none" normalizeH="0" baseline="0">
                <a:solidFill>
                  <a:srgbClr val="C00000"/>
                </a:solidFill>
                <a:latin typeface="华文中宋" panose="02010600040101010101" charset="-122"/>
                <a:ea typeface="华文中宋" panose="02010600040101010101" charset="-122"/>
              </a:rPr>
              <a:t>口号</a:t>
            </a: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Times New Roman" panose="02020603050405020304" pitchFamily="18" charset="0"/>
              </a:rPr>
              <a:t>。</a:t>
            </a:r>
          </a:p>
        </p:txBody>
      </p:sp>
      <p:sp>
        <p:nvSpPr>
          <p:cNvPr id="18" name="Rectangle 1"/>
          <p:cNvSpPr>
            <a:spLocks noChangeArrowheads="1"/>
          </p:cNvSpPr>
          <p:nvPr/>
        </p:nvSpPr>
        <p:spPr bwMode="auto">
          <a:xfrm>
            <a:off x="2002790" y="2679065"/>
            <a:ext cx="9704705" cy="10388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1pPr>
            <a:lvl2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2pPr>
            <a:lvl3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3pPr>
            <a:lvl4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4pPr>
            <a:lvl5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5pPr>
            <a:lvl6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6pPr>
            <a:lvl7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7pPr>
            <a:lvl8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8pPr>
            <a:lvl9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9pPr>
          </a:lstStyle>
          <a:p>
            <a:pPr marL="0" marR="0" lvl="0" indent="0" algn="l" defTabSz="914400" rtl="0" eaLnBrk="0" fontAlgn="base" latinLnBrk="0" hangingPunct="0">
              <a:lnSpc>
                <a:spcPct val="110000"/>
              </a:lnSpc>
              <a:spcBef>
                <a:spcPct val="0"/>
              </a:spcBef>
              <a:spcAft>
                <a:spcPct val="0"/>
              </a:spcAft>
              <a:buClrTx/>
              <a:buSzTx/>
              <a:buFontTx/>
              <a:buNone/>
              <a:tabLst>
                <a:tab pos="2430145" algn="l"/>
              </a:tabLst>
            </a:pP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Times New Roman" panose="02020603050405020304" pitchFamily="18" charset="0"/>
              </a:rPr>
              <a:t>开始抛弃工商末业的思想，</a:t>
            </a:r>
            <a:r>
              <a:rPr kumimoji="0" lang="zh-CN" altLang="en-US" sz="2800" i="0" u="none" strike="noStrike" cap="none" normalizeH="0" baseline="0">
                <a:solidFill>
                  <a:srgbClr val="C00000"/>
                </a:solidFill>
                <a:latin typeface="华文中宋" panose="02010600040101010101" charset="-122"/>
                <a:ea typeface="华文中宋" panose="02010600040101010101" charset="-122"/>
              </a:rPr>
              <a:t>鼓励发展工商业</a:t>
            </a: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Times New Roman" panose="02020603050405020304" pitchFamily="18" charset="0"/>
              </a:rPr>
              <a:t>，希望以此解决民生问题，</a:t>
            </a:r>
            <a:r>
              <a:rPr kumimoji="0" lang="zh-CN" altLang="en-US" sz="2800" i="0" u="none" strike="noStrike" cap="none" normalizeH="0" baseline="0">
                <a:solidFill>
                  <a:srgbClr val="C00000"/>
                </a:solidFill>
                <a:latin typeface="华文中宋" panose="02010600040101010101" charset="-122"/>
                <a:ea typeface="华文中宋" panose="02010600040101010101" charset="-122"/>
              </a:rPr>
              <a:t>维护国家利益</a:t>
            </a:r>
            <a:r>
              <a:rPr kumimoji="0" lang="zh-CN" altLang="en-US" sz="2800" i="0" u="none" strike="noStrike" cap="none" normalizeH="0" baseline="0">
                <a:solidFill>
                  <a:srgbClr val="FF0000"/>
                </a:solidFill>
                <a:latin typeface="华文中宋" panose="02010600040101010101" charset="-122"/>
                <a:ea typeface="华文中宋" panose="02010600040101010101" charset="-122"/>
              </a:rPr>
              <a:t>。</a:t>
            </a:r>
          </a:p>
        </p:txBody>
      </p:sp>
      <p:sp>
        <p:nvSpPr>
          <p:cNvPr id="21" name="Rectangle 1"/>
          <p:cNvSpPr>
            <a:spLocks noChangeArrowheads="1"/>
          </p:cNvSpPr>
          <p:nvPr/>
        </p:nvSpPr>
        <p:spPr bwMode="auto">
          <a:xfrm>
            <a:off x="2002790" y="3717925"/>
            <a:ext cx="9627235" cy="10388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1pPr>
            <a:lvl2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2pPr>
            <a:lvl3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3pPr>
            <a:lvl4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4pPr>
            <a:lvl5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5pPr>
            <a:lvl6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6pPr>
            <a:lvl7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7pPr>
            <a:lvl8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8pPr>
            <a:lvl9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9pPr>
          </a:lstStyle>
          <a:p>
            <a:pPr marL="0" marR="0" lvl="0" indent="0" algn="l" defTabSz="914400" rtl="0" eaLnBrk="0" fontAlgn="base" latinLnBrk="0" hangingPunct="0">
              <a:lnSpc>
                <a:spcPct val="110000"/>
              </a:lnSpc>
              <a:spcBef>
                <a:spcPct val="0"/>
              </a:spcBef>
              <a:spcAft>
                <a:spcPct val="0"/>
              </a:spcAft>
              <a:buClrTx/>
              <a:buSzTx/>
              <a:buFontTx/>
              <a:buNone/>
              <a:tabLst>
                <a:tab pos="2430145" algn="l"/>
              </a:tabLst>
            </a:pP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华文中宋" panose="02010600040101010101" charset="-122"/>
              </a:rPr>
              <a:t>虽然仍然提倡“义”，但对于“利”并不盲目排斥，提倡</a:t>
            </a:r>
            <a:r>
              <a:rPr kumimoji="0" lang="zh-CN" altLang="en-US" sz="2800" i="0" u="none" strike="noStrike" cap="none" normalizeH="0" baseline="0">
                <a:solidFill>
                  <a:srgbClr val="C00000"/>
                </a:solidFill>
                <a:latin typeface="华文中宋" panose="02010600040101010101" charset="-122"/>
                <a:ea typeface="华文中宋" panose="02010600040101010101" charset="-122"/>
                <a:cs typeface="华文中宋" panose="02010600040101010101" charset="-122"/>
              </a:rPr>
              <a:t>义利并重、以义统利</a:t>
            </a: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华文中宋" panose="02010600040101010101" charset="-122"/>
              </a:rPr>
              <a:t>，</a:t>
            </a:r>
            <a:r>
              <a:rPr kumimoji="0" lang="zh-CN" altLang="en-US" sz="2800" i="0" u="none" strike="noStrike" cap="none" normalizeH="0" baseline="0">
                <a:solidFill>
                  <a:srgbClr val="C00000"/>
                </a:solidFill>
                <a:latin typeface="华文中宋" panose="02010600040101010101" charset="-122"/>
                <a:ea typeface="华文中宋" panose="02010600040101010101" charset="-122"/>
                <a:cs typeface="华文中宋" panose="02010600040101010101" charset="-122"/>
              </a:rPr>
              <a:t>鼓励个人合法</a:t>
            </a: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华文中宋" panose="02010600040101010101" charset="-122"/>
              </a:rPr>
              <a:t>的</a:t>
            </a:r>
            <a:r>
              <a:rPr kumimoji="0" lang="zh-CN" altLang="en-US" sz="2800" i="0" u="none" strike="noStrike" cap="none" normalizeH="0" baseline="0">
                <a:solidFill>
                  <a:srgbClr val="C00000"/>
                </a:solidFill>
                <a:latin typeface="华文中宋" panose="02010600040101010101" charset="-122"/>
                <a:ea typeface="华文中宋" panose="02010600040101010101" charset="-122"/>
                <a:cs typeface="华文中宋" panose="02010600040101010101" charset="-122"/>
              </a:rPr>
              <a:t>求利行为</a:t>
            </a: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华文中宋" panose="02010600040101010101" charset="-122"/>
              </a:rPr>
              <a:t>。</a:t>
            </a:r>
          </a:p>
        </p:txBody>
      </p:sp>
      <p:sp>
        <p:nvSpPr>
          <p:cNvPr id="25" name="Rectangle 1"/>
          <p:cNvSpPr>
            <a:spLocks noChangeArrowheads="1"/>
          </p:cNvSpPr>
          <p:nvPr/>
        </p:nvSpPr>
        <p:spPr bwMode="auto">
          <a:xfrm>
            <a:off x="2002790" y="4708525"/>
            <a:ext cx="9627235" cy="10388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1pPr>
            <a:lvl2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2pPr>
            <a:lvl3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3pPr>
            <a:lvl4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4pPr>
            <a:lvl5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5pPr>
            <a:lvl6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6pPr>
            <a:lvl7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7pPr>
            <a:lvl8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8pPr>
            <a:lvl9pPr eaLnBrk="0" fontAlgn="base" hangingPunct="0">
              <a:spcBef>
                <a:spcPct val="0"/>
              </a:spcBef>
              <a:spcAft>
                <a:spcPct val="0"/>
              </a:spcAft>
              <a:tabLst>
                <a:tab pos="2430145" algn="l"/>
              </a:tabLst>
              <a:defRPr>
                <a:solidFill>
                  <a:sysClr val="windowText" lastClr="000000"/>
                </a:solidFill>
                <a:latin typeface="Arial" panose="020B0604020202020204" pitchFamily="34" charset="0"/>
              </a:defRPr>
            </a:lvl9pPr>
          </a:lstStyle>
          <a:p>
            <a:pPr marL="0" marR="0" lvl="0" indent="0" algn="l" defTabSz="914400" rtl="0" eaLnBrk="0" fontAlgn="base" latinLnBrk="0" hangingPunct="0">
              <a:lnSpc>
                <a:spcPct val="110000"/>
              </a:lnSpc>
              <a:spcBef>
                <a:spcPct val="0"/>
              </a:spcBef>
              <a:spcAft>
                <a:spcPct val="0"/>
              </a:spcAft>
              <a:buClrTx/>
              <a:buSzTx/>
              <a:buFontTx/>
              <a:buNone/>
              <a:tabLst>
                <a:tab pos="2430145" algn="l"/>
              </a:tabLst>
            </a:pP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Times New Roman" panose="02020603050405020304" pitchFamily="18" charset="0"/>
              </a:rPr>
              <a:t>为适应</a:t>
            </a:r>
            <a:r>
              <a:rPr kumimoji="0" lang="zh-CN" altLang="en-US" sz="2800" i="0" u="none" strike="noStrike" cap="none" normalizeH="0" baseline="0">
                <a:solidFill>
                  <a:srgbClr val="C00000"/>
                </a:solidFill>
                <a:latin typeface="华文中宋" panose="02010600040101010101" charset="-122"/>
                <a:ea typeface="华文中宋" panose="02010600040101010101" charset="-122"/>
              </a:rPr>
              <a:t>对外交涉</a:t>
            </a: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Times New Roman" panose="02020603050405020304" pitchFamily="18" charset="0"/>
              </a:rPr>
              <a:t>、</a:t>
            </a:r>
            <a:r>
              <a:rPr kumimoji="0" lang="zh-CN" altLang="en-US" sz="2800" i="0" u="none" strike="noStrike" cap="none" normalizeH="0" baseline="0">
                <a:solidFill>
                  <a:srgbClr val="C00000"/>
                </a:solidFill>
                <a:latin typeface="华文中宋" panose="02010600040101010101" charset="-122"/>
                <a:ea typeface="华文中宋" panose="02010600040101010101" charset="-122"/>
              </a:rPr>
              <a:t>学习西方先进技术</a:t>
            </a: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Times New Roman" panose="02020603050405020304" pitchFamily="18" charset="0"/>
              </a:rPr>
              <a:t>以及</a:t>
            </a:r>
            <a:r>
              <a:rPr kumimoji="0" lang="zh-CN" altLang="en-US" sz="2800" i="0" u="none" strike="noStrike" cap="none" normalizeH="0" baseline="0">
                <a:solidFill>
                  <a:srgbClr val="C00000"/>
                </a:solidFill>
                <a:latin typeface="华文中宋" panose="02010600040101010101" charset="-122"/>
                <a:ea typeface="华文中宋" panose="02010600040101010101" charset="-122"/>
              </a:rPr>
              <a:t>发展民生</a:t>
            </a: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Times New Roman" panose="02020603050405020304" pitchFamily="18" charset="0"/>
              </a:rPr>
              <a:t>的需要，提倡</a:t>
            </a:r>
            <a:r>
              <a:rPr kumimoji="0" lang="zh-CN" altLang="en-US" sz="2800" i="0" u="none" strike="noStrike" cap="none" normalizeH="0" baseline="0">
                <a:solidFill>
                  <a:srgbClr val="C00000"/>
                </a:solidFill>
                <a:latin typeface="华文中宋" panose="02010600040101010101" charset="-122"/>
                <a:ea typeface="华文中宋" panose="02010600040101010101" charset="-122"/>
              </a:rPr>
              <a:t>重视实用人才的培养和使用</a:t>
            </a:r>
            <a:r>
              <a:rPr kumimoji="0" lang="zh-CN" altLang="en-US" sz="2800" i="0" u="none" strike="noStrike" cap="none" normalizeH="0" baseline="0" dirty="0">
                <a:ln>
                  <a:noFill/>
                </a:ln>
                <a:solidFill>
                  <a:sysClr val="windowText" lastClr="000000"/>
                </a:solidFill>
                <a:effectLst/>
                <a:latin typeface="华文中宋" panose="02010600040101010101" charset="-122"/>
                <a:ea typeface="华文中宋" panose="02010600040101010101" charset="-122"/>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linds(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21" grpId="0" bldLvl="0" animBg="1"/>
      <p:bldP spid="25"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sp>
        <p:nvSpPr>
          <p:cNvPr id="2" name="文本框 1"/>
          <p:cNvSpPr txBox="1"/>
          <p:nvPr/>
        </p:nvSpPr>
        <p:spPr>
          <a:xfrm>
            <a:off x="379095" y="960120"/>
            <a:ext cx="11563985" cy="2749550"/>
          </a:xfrm>
          <a:prstGeom prst="rect">
            <a:avLst/>
          </a:prstGeom>
          <a:noFill/>
        </p:spPr>
        <p:txBody>
          <a:bodyPr wrap="square" rtlCol="0" anchor="t">
            <a:spAutoFit/>
          </a:bodyPr>
          <a:lstStyle/>
          <a:p>
            <a:pPr indent="0" fontAlgn="auto">
              <a:lnSpc>
                <a:spcPct val="120000"/>
              </a:lnSpc>
            </a:pPr>
            <a:r>
              <a:rPr lang="en-US" sz="2400" dirty="0">
                <a:solidFill>
                  <a:srgbClr val="C00000"/>
                </a:solidFill>
                <a:latin typeface="黑体" panose="02010609060101010101" charset="-122"/>
                <a:ea typeface="黑体" panose="02010609060101010101" charset="-122"/>
                <a:cs typeface="黑体" panose="02010609060101010101" charset="-122"/>
                <a:sym typeface="+mn-ea"/>
              </a:rPr>
              <a:t>13</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a:t>
            </a:r>
            <a:r>
              <a:rPr sz="2400" dirty="0">
                <a:solidFill>
                  <a:srgbClr val="C00000"/>
                </a:solidFill>
                <a:latin typeface="黑体" panose="02010609060101010101" charset="-122"/>
                <a:ea typeface="黑体" panose="02010609060101010101" charset="-122"/>
                <a:cs typeface="黑体" panose="02010609060101010101" charset="-122"/>
                <a:sym typeface="+mn-ea"/>
              </a:rPr>
              <a:t>（2023·辽宁高考·6）</a:t>
            </a:r>
            <a:r>
              <a:rPr sz="2400" dirty="0">
                <a:latin typeface="黑体" panose="02010609060101010101" charset="-122"/>
                <a:ea typeface="黑体" panose="02010609060101010101" charset="-122"/>
                <a:cs typeface="黑体" panose="02010609060101010101" charset="-122"/>
                <a:sym typeface="+mn-ea"/>
              </a:rPr>
              <a:t>1842年，清廷拟照英军兵船式样造新船，“并以船炮图说，饬江苏、福建、浙江三省督抚详勘”。浙江巡抚认为现有旧船“虽不能争胜于外洋，尚可牵制于内港”，“与其务高大之名”，不若造“适用之船”，其他督抚亦有相似意见。道光皇帝遂决定“暂缓办理”。这反映出（　　）</a:t>
            </a:r>
            <a:endParaRPr sz="2400" dirty="0">
              <a:latin typeface="黑体" panose="02010609060101010101" charset="-122"/>
              <a:ea typeface="黑体" panose="02010609060101010101" charset="-122"/>
              <a:cs typeface="黑体" panose="02010609060101010101" charset="-122"/>
            </a:endParaRPr>
          </a:p>
          <a:p>
            <a:pPr indent="0" fontAlgn="auto">
              <a:lnSpc>
                <a:spcPct val="120000"/>
              </a:lnSpc>
            </a:pPr>
            <a:r>
              <a:rPr sz="2400" dirty="0">
                <a:latin typeface="黑体" panose="02010609060101010101" charset="-122"/>
                <a:ea typeface="黑体" panose="02010609060101010101" charset="-122"/>
                <a:cs typeface="黑体" panose="02010609060101010101" charset="-122"/>
                <a:sym typeface="+mn-ea"/>
              </a:rPr>
              <a:t>A．因循守旧思想阻碍革新             B．中央与地方矛盾尖锐</a:t>
            </a:r>
            <a:endParaRPr sz="2400" dirty="0">
              <a:latin typeface="黑体" panose="02010609060101010101" charset="-122"/>
              <a:ea typeface="黑体" panose="02010609060101010101" charset="-122"/>
              <a:cs typeface="黑体" panose="02010609060101010101" charset="-122"/>
            </a:endParaRPr>
          </a:p>
          <a:p>
            <a:pPr indent="0" fontAlgn="auto">
              <a:lnSpc>
                <a:spcPct val="120000"/>
              </a:lnSpc>
            </a:pPr>
            <a:r>
              <a:rPr sz="2400" dirty="0">
                <a:latin typeface="黑体" panose="02010609060101010101" charset="-122"/>
                <a:ea typeface="黑体" panose="02010609060101010101" charset="-122"/>
                <a:cs typeface="黑体" panose="02010609060101010101" charset="-122"/>
                <a:sym typeface="+mn-ea"/>
              </a:rPr>
              <a:t>C．中体西用思想影响广泛             D．清政府行政效率低下</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5" name="矩形 3"/>
          <p:cNvSpPr/>
          <p:nvPr/>
        </p:nvSpPr>
        <p:spPr>
          <a:xfrm>
            <a:off x="10321676" y="2110634"/>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A</a:t>
            </a:r>
          </a:p>
        </p:txBody>
      </p:sp>
      <p:sp>
        <p:nvSpPr>
          <p:cNvPr id="4" name="文本框 3"/>
          <p:cNvSpPr txBox="1"/>
          <p:nvPr/>
        </p:nvSpPr>
        <p:spPr>
          <a:xfrm>
            <a:off x="379095" y="3709670"/>
            <a:ext cx="11467465" cy="2258695"/>
          </a:xfrm>
          <a:prstGeom prst="rect">
            <a:avLst/>
          </a:prstGeom>
          <a:noFill/>
        </p:spPr>
        <p:txBody>
          <a:bodyPr wrap="square" rtlCol="0" anchor="t">
            <a:spAutoFit/>
          </a:bodyPr>
          <a:lstStyle/>
          <a:p>
            <a:pPr fontAlgn="auto">
              <a:lnSpc>
                <a:spcPts val="3380"/>
              </a:lnSpc>
            </a:pPr>
            <a:r>
              <a:rPr lang="en-US" sz="2400">
                <a:solidFill>
                  <a:srgbClr val="C00000"/>
                </a:solidFill>
                <a:latin typeface="黑体" panose="02010609060101010101" charset="-122"/>
                <a:ea typeface="黑体" panose="02010609060101010101" charset="-122"/>
                <a:cs typeface="黑体" panose="02010609060101010101" charset="-122"/>
                <a:sym typeface="+mn-ea"/>
              </a:rPr>
              <a:t>14</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a:t>
            </a:r>
            <a:r>
              <a:rPr sz="2400">
                <a:solidFill>
                  <a:srgbClr val="C00000"/>
                </a:solidFill>
                <a:latin typeface="黑体" panose="02010609060101010101" charset="-122"/>
                <a:ea typeface="黑体" panose="02010609060101010101" charset="-122"/>
                <a:cs typeface="黑体" panose="02010609060101010101" charset="-122"/>
                <a:sym typeface="+mn-ea"/>
              </a:rPr>
              <a:t>（2019·海南高考·7）</a:t>
            </a:r>
            <a:r>
              <a:rPr sz="2400">
                <a:latin typeface="黑体" panose="02010609060101010101" charset="-122"/>
                <a:ea typeface="黑体" panose="02010609060101010101" charset="-122"/>
                <a:cs typeface="黑体" panose="02010609060101010101" charset="-122"/>
                <a:sym typeface="+mn-ea"/>
              </a:rPr>
              <a:t>1863年，有官员上奏清廷：“闻日本近遣幼童分往俄美两国，学习制造船炮、铅药及一切军器之法，期以十年而回……学习制造船炮等法，我国家亦宜行之。”据此可知，该官员(　　)</a:t>
            </a:r>
            <a:endParaRPr sz="2400">
              <a:latin typeface="黑体" panose="02010609060101010101" charset="-122"/>
              <a:ea typeface="黑体" panose="02010609060101010101" charset="-122"/>
              <a:cs typeface="黑体" panose="02010609060101010101" charset="-122"/>
            </a:endParaRPr>
          </a:p>
          <a:p>
            <a:pPr fontAlgn="auto">
              <a:lnSpc>
                <a:spcPts val="3380"/>
              </a:lnSpc>
            </a:pPr>
            <a:r>
              <a:rPr sz="2400">
                <a:latin typeface="黑体" panose="02010609060101010101" charset="-122"/>
                <a:ea typeface="黑体" panose="02010609060101010101" charset="-122"/>
                <a:cs typeface="黑体" panose="02010609060101010101" charset="-122"/>
                <a:sym typeface="+mn-ea"/>
              </a:rPr>
              <a:t>A．主张清政府开放通商口岸            B．认为西方长技值得学习</a:t>
            </a:r>
            <a:endParaRPr sz="2400">
              <a:latin typeface="黑体" panose="02010609060101010101" charset="-122"/>
              <a:ea typeface="黑体" panose="02010609060101010101" charset="-122"/>
              <a:cs typeface="黑体" panose="02010609060101010101" charset="-122"/>
            </a:endParaRPr>
          </a:p>
          <a:p>
            <a:pPr fontAlgn="auto">
              <a:lnSpc>
                <a:spcPts val="3380"/>
              </a:lnSpc>
            </a:pPr>
            <a:r>
              <a:rPr sz="2400">
                <a:latin typeface="黑体" panose="02010609060101010101" charset="-122"/>
                <a:ea typeface="黑体" panose="02010609060101010101" charset="-122"/>
                <a:cs typeface="黑体" panose="02010609060101010101" charset="-122"/>
                <a:sym typeface="+mn-ea"/>
              </a:rPr>
              <a:t>C．敦促清政府学习日本政体            D．意识到洋务运动的局限</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6" name="矩形 3"/>
          <p:cNvSpPr/>
          <p:nvPr/>
        </p:nvSpPr>
        <p:spPr>
          <a:xfrm>
            <a:off x="10321676" y="4752234"/>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B</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379095" y="969010"/>
            <a:ext cx="7988300" cy="521970"/>
          </a:xfrm>
          <a:prstGeom prst="rect">
            <a:avLst/>
          </a:prstGeom>
          <a:solidFill>
            <a:srgbClr val="595959"/>
          </a:solidFill>
          <a:effectLst>
            <a:outerShdw blurRad="50800" dist="38100" dir="2700000" algn="tl" rotWithShape="0">
              <a:prstClr val="black">
                <a:alpha val="40000"/>
              </a:prstClr>
            </a:outerShdw>
          </a:effectLst>
        </p:spPr>
        <p:txBody>
          <a:bodyPr wrap="square" rtlCol="0" anchor="t">
            <a:spAutoFit/>
          </a:bodyPr>
          <a:lstStyle/>
          <a:p>
            <a:pPr marR="0" algn="l" defTabSz="914400" fontAlgn="auto">
              <a:lnSpc>
                <a:spcPct val="100000"/>
              </a:lnSpc>
              <a:spcAft>
                <a:spcPts val="600"/>
              </a:spcAft>
              <a:buClrTx/>
              <a:buSzTx/>
              <a:buFontTx/>
              <a:buNone/>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【知识拓展】两次鸦片战争推动中国经济近代化</a:t>
            </a:r>
            <a:endPar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endParaRPr>
          </a:p>
        </p:txBody>
      </p:sp>
      <p:sp>
        <p:nvSpPr>
          <p:cNvPr id="3" name="圆角矩形 2"/>
          <p:cNvSpPr/>
          <p:nvPr>
            <p:custDataLst>
              <p:tags r:id="rId3"/>
            </p:custDataLst>
          </p:nvPr>
        </p:nvSpPr>
        <p:spPr>
          <a:xfrm>
            <a:off x="379095" y="339090"/>
            <a:ext cx="5476875"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文明的碰撞：两次鸦片战争</a:t>
            </a:r>
          </a:p>
        </p:txBody>
      </p:sp>
      <p:graphicFrame>
        <p:nvGraphicFramePr>
          <p:cNvPr id="11" name="表格 10"/>
          <p:cNvGraphicFramePr>
            <a:graphicFrameLocks noGrp="1"/>
          </p:cNvGraphicFramePr>
          <p:nvPr>
            <p:custDataLst>
              <p:tags r:id="rId4"/>
            </p:custDataLst>
          </p:nvPr>
        </p:nvGraphicFramePr>
        <p:xfrm>
          <a:off x="379095" y="1590675"/>
          <a:ext cx="11454130" cy="4274820"/>
        </p:xfrm>
        <a:graphic>
          <a:graphicData uri="http://schemas.openxmlformats.org/drawingml/2006/table">
            <a:tbl>
              <a:tblPr>
                <a:effectLst/>
                <a:tableStyleId>{5940675A-B579-460E-94D1-54222C63F5DA}</a:tableStyleId>
              </a:tblPr>
              <a:tblGrid>
                <a:gridCol w="1871980"/>
                <a:gridCol w="9582150"/>
              </a:tblGrid>
              <a:tr h="729615">
                <a:tc>
                  <a:txBody>
                    <a:bodyPr/>
                    <a:lstStyle/>
                    <a:p>
                      <a:pPr algn="ctr"/>
                      <a:r>
                        <a:rPr kumimoji="0" lang="zh-CN" altLang="en-US" sz="2800" b="1" i="0" u="none" strike="noStrike" cap="none" normalizeH="0" baseline="0" smtClean="0">
                          <a:solidFill>
                            <a:schemeClr val="tx1"/>
                          </a:solidFill>
                          <a:latin typeface="华文中宋" panose="02010600040101010101" charset="-122"/>
                          <a:ea typeface="华文中宋" panose="02010600040101010101" charset="-122"/>
                        </a:rPr>
                        <a:t>生产模式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c>
                  <a:txBody>
                    <a:bodyPr/>
                    <a:lstStyle/>
                    <a:p>
                      <a:pPr indent="0" algn="l" fontAlgn="auto">
                        <a:lnSpc>
                          <a:spcPts val="3000"/>
                        </a:lnSpc>
                        <a:spcBef>
                          <a:spcPct val="0"/>
                        </a:spcBef>
                        <a:spcAft>
                          <a:spcPct val="0"/>
                        </a:spcAft>
                      </a:pPr>
                      <a:endParaRPr lang="zh-CN" altLang="en-US" sz="2800" b="1" dirty="0">
                        <a:solidFill>
                          <a:schemeClr val="tx1"/>
                        </a:solidFill>
                        <a:latin typeface="华文中宋" panose="02010600040101010101" charset="-122"/>
                        <a:ea typeface="华文中宋" panose="02010600040101010101" charset="-122"/>
                      </a:endParaRPr>
                    </a:p>
                  </a:txBody>
                  <a:tcPr marL="215900" marR="21590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r>
              <a:tr h="939800">
                <a:tc>
                  <a:txBody>
                    <a:bodyPr/>
                    <a:lstStyle/>
                    <a:p>
                      <a:pPr algn="ctr"/>
                      <a:r>
                        <a:rPr kumimoji="0" lang="zh-CN" altLang="en-US" sz="2800" b="1" i="0" u="none" strike="noStrike" cap="none" normalizeH="0" baseline="0" smtClean="0">
                          <a:solidFill>
                            <a:schemeClr val="tx1"/>
                          </a:solidFill>
                          <a:latin typeface="华文中宋" panose="02010600040101010101" charset="-122"/>
                          <a:ea typeface="华文中宋" panose="02010600040101010101" charset="-122"/>
                        </a:rPr>
                        <a:t>经济结构</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c>
                  <a:txBody>
                    <a:bodyPr/>
                    <a:lstStyle/>
                    <a:p>
                      <a:pPr indent="0" algn="l" fontAlgn="auto">
                        <a:lnSpc>
                          <a:spcPts val="3000"/>
                        </a:lnSpc>
                        <a:spcBef>
                          <a:spcPct val="0"/>
                        </a:spcBef>
                        <a:spcAft>
                          <a:spcPct val="0"/>
                        </a:spcAft>
                      </a:pPr>
                      <a:endParaRPr lang="zh-CN" altLang="en-US" sz="2800" b="1" dirty="0">
                        <a:solidFill>
                          <a:schemeClr val="tx1"/>
                        </a:solidFill>
                        <a:latin typeface="华文中宋" panose="02010600040101010101" charset="-122"/>
                        <a:ea typeface="华文中宋" panose="02010600040101010101" charset="-122"/>
                        <a:cs typeface="仿宋" panose="02010609060101010101" charset="-122"/>
                      </a:endParaRPr>
                    </a:p>
                  </a:txBody>
                  <a:tcPr marL="215900" marR="21590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r>
              <a:tr h="660400">
                <a:tc>
                  <a:txBody>
                    <a:bodyPr/>
                    <a:lstStyle/>
                    <a:p>
                      <a:pPr algn="ctr"/>
                      <a:r>
                        <a:rPr kumimoji="0" lang="zh-CN" altLang="en-US" sz="2800" b="1" i="0" u="none" strike="noStrike" cap="none" normalizeH="0" baseline="0" smtClean="0">
                          <a:solidFill>
                            <a:schemeClr val="tx1"/>
                          </a:solidFill>
                          <a:latin typeface="华文中宋" panose="02010600040101010101" charset="-122"/>
                          <a:ea typeface="华文中宋" panose="02010600040101010101" charset="-122"/>
                        </a:rPr>
                        <a:t>生产力</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c>
                  <a:txBody>
                    <a:bodyPr/>
                    <a:lstStyle/>
                    <a:p>
                      <a:pPr indent="0" algn="l" fontAlgn="auto">
                        <a:lnSpc>
                          <a:spcPts val="3000"/>
                        </a:lnSpc>
                        <a:spcBef>
                          <a:spcPct val="0"/>
                        </a:spcBef>
                        <a:spcAft>
                          <a:spcPct val="0"/>
                        </a:spcAft>
                        <a:buNone/>
                      </a:pPr>
                      <a:endParaRPr lang="zh-CN" altLang="en-US" sz="2800" b="1" dirty="0">
                        <a:solidFill>
                          <a:schemeClr val="tx1"/>
                        </a:solidFill>
                        <a:latin typeface="华文中宋" panose="02010600040101010101" charset="-122"/>
                        <a:ea typeface="华文中宋" panose="02010600040101010101" charset="-122"/>
                      </a:endParaRPr>
                    </a:p>
                  </a:txBody>
                  <a:tcPr marL="215900" marR="21590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r>
              <a:tr h="965200">
                <a:tc>
                  <a:txBody>
                    <a:bodyPr/>
                    <a:lstStyle/>
                    <a:p>
                      <a:pPr algn="ctr"/>
                      <a:r>
                        <a:rPr kumimoji="0" lang="zh-CN" altLang="en-US" sz="2800" b="1" i="0" u="none" strike="noStrike" cap="none" normalizeH="0" baseline="0" smtClean="0">
                          <a:solidFill>
                            <a:schemeClr val="tx1"/>
                          </a:solidFill>
                          <a:latin typeface="华文中宋" panose="02010600040101010101" charset="-122"/>
                          <a:ea typeface="华文中宋" panose="02010600040101010101" charset="-122"/>
                        </a:rPr>
                        <a:t>市场</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c>
                  <a:txBody>
                    <a:bodyPr/>
                    <a:lstStyle/>
                    <a:p>
                      <a:pPr indent="0" algn="l" fontAlgn="auto">
                        <a:lnSpc>
                          <a:spcPts val="3000"/>
                        </a:lnSpc>
                        <a:spcBef>
                          <a:spcPct val="0"/>
                        </a:spcBef>
                        <a:spcAft>
                          <a:spcPct val="0"/>
                        </a:spcAft>
                        <a:buClrTx/>
                        <a:buSzTx/>
                        <a:buFontTx/>
                        <a:buNone/>
                      </a:pPr>
                      <a:endParaRPr lang="zh-CN" altLang="en-US" sz="2800" b="1" dirty="0">
                        <a:solidFill>
                          <a:schemeClr val="tx1"/>
                        </a:solidFill>
                        <a:latin typeface="华文中宋" panose="02010600040101010101" charset="-122"/>
                        <a:ea typeface="华文中宋" panose="02010600040101010101" charset="-122"/>
                      </a:endParaRPr>
                    </a:p>
                  </a:txBody>
                  <a:tcPr marL="215900" marR="21590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r>
              <a:tr h="979805">
                <a:tc>
                  <a:txBody>
                    <a:bodyPr/>
                    <a:lstStyle/>
                    <a:p>
                      <a:pPr algn="ctr">
                        <a:buNone/>
                      </a:pPr>
                      <a:r>
                        <a:rPr kumimoji="0" lang="zh-CN" altLang="en-US" sz="2800" b="1" i="0" u="none" strike="noStrike" cap="none" normalizeH="0" baseline="0" smtClean="0">
                          <a:solidFill>
                            <a:schemeClr val="tx1"/>
                          </a:solidFill>
                          <a:latin typeface="华文中宋" panose="02010600040101010101" charset="-122"/>
                          <a:ea typeface="华文中宋" panose="02010600040101010101" charset="-122"/>
                        </a:rPr>
                        <a:t>经济政策</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c>
                  <a:txBody>
                    <a:bodyPr/>
                    <a:lstStyle/>
                    <a:p>
                      <a:pPr indent="0" algn="l" fontAlgn="auto">
                        <a:lnSpc>
                          <a:spcPts val="3000"/>
                        </a:lnSpc>
                        <a:spcBef>
                          <a:spcPct val="0"/>
                        </a:spcBef>
                        <a:spcAft>
                          <a:spcPct val="0"/>
                        </a:spcAft>
                        <a:buClrTx/>
                        <a:buSzTx/>
                        <a:buFontTx/>
                        <a:buNone/>
                      </a:pPr>
                      <a:endParaRPr lang="zh-CN" altLang="en-US" sz="2800" b="1" dirty="0">
                        <a:solidFill>
                          <a:schemeClr val="tx1"/>
                        </a:solidFill>
                        <a:latin typeface="华文中宋" panose="02010600040101010101" charset="-122"/>
                        <a:ea typeface="华文中宋" panose="02010600040101010101" charset="-122"/>
                      </a:endParaRPr>
                    </a:p>
                  </a:txBody>
                  <a:tcPr marL="215900" marR="21590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r>
            </a:tbl>
          </a:graphicData>
        </a:graphic>
      </p:graphicFrame>
      <p:sp>
        <p:nvSpPr>
          <p:cNvPr id="4" name="Rectangle 1"/>
          <p:cNvSpPr>
            <a:spLocks noChangeArrowheads="1"/>
          </p:cNvSpPr>
          <p:nvPr/>
        </p:nvSpPr>
        <p:spPr bwMode="auto">
          <a:xfrm>
            <a:off x="2314549" y="1501956"/>
            <a:ext cx="9877391"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430145" algn="l"/>
              </a:tabLst>
              <a:defRPr>
                <a:solidFill>
                  <a:schemeClr val="tx1"/>
                </a:solidFill>
                <a:latin typeface="Arial" panose="020B0604020202020204" pitchFamily="34" charset="0"/>
              </a:defRPr>
            </a:lvl1pPr>
            <a:lvl2pPr eaLnBrk="0" fontAlgn="base" hangingPunct="0">
              <a:spcBef>
                <a:spcPct val="0"/>
              </a:spcBef>
              <a:spcAft>
                <a:spcPct val="0"/>
              </a:spcAft>
              <a:tabLst>
                <a:tab pos="2430145" algn="l"/>
              </a:tabLst>
              <a:defRPr>
                <a:solidFill>
                  <a:schemeClr val="tx1"/>
                </a:solidFill>
                <a:latin typeface="Arial" panose="020B0604020202020204" pitchFamily="34" charset="0"/>
              </a:defRPr>
            </a:lvl2pPr>
            <a:lvl3pPr eaLnBrk="0" fontAlgn="base" hangingPunct="0">
              <a:spcBef>
                <a:spcPct val="0"/>
              </a:spcBef>
              <a:spcAft>
                <a:spcPct val="0"/>
              </a:spcAft>
              <a:tabLst>
                <a:tab pos="2430145" algn="l"/>
              </a:tabLst>
              <a:defRPr>
                <a:solidFill>
                  <a:schemeClr val="tx1"/>
                </a:solidFill>
                <a:latin typeface="Arial" panose="020B0604020202020204" pitchFamily="34" charset="0"/>
              </a:defRPr>
            </a:lvl3pPr>
            <a:lvl4pPr eaLnBrk="0" fontAlgn="base" hangingPunct="0">
              <a:spcBef>
                <a:spcPct val="0"/>
              </a:spcBef>
              <a:spcAft>
                <a:spcPct val="0"/>
              </a:spcAft>
              <a:tabLst>
                <a:tab pos="2430145" algn="l"/>
              </a:tabLst>
              <a:defRPr>
                <a:solidFill>
                  <a:schemeClr val="tx1"/>
                </a:solidFill>
                <a:latin typeface="Arial" panose="020B0604020202020204" pitchFamily="34" charset="0"/>
              </a:defRPr>
            </a:lvl4pPr>
            <a:lvl5pPr eaLnBrk="0" fontAlgn="base" hangingPunct="0">
              <a:spcBef>
                <a:spcPct val="0"/>
              </a:spcBef>
              <a:spcAft>
                <a:spcPct val="0"/>
              </a:spcAft>
              <a:tabLst>
                <a:tab pos="2430145" algn="l"/>
              </a:tabLst>
              <a:defRPr>
                <a:solidFill>
                  <a:schemeClr val="tx1"/>
                </a:solidFill>
                <a:latin typeface="Arial" panose="020B0604020202020204" pitchFamily="34" charset="0"/>
              </a:defRPr>
            </a:lvl5pPr>
            <a:lvl6pPr eaLnBrk="0" fontAlgn="base" hangingPunct="0">
              <a:spcBef>
                <a:spcPct val="0"/>
              </a:spcBef>
              <a:spcAft>
                <a:spcPct val="0"/>
              </a:spcAft>
              <a:tabLst>
                <a:tab pos="2430145" algn="l"/>
              </a:tabLst>
              <a:defRPr>
                <a:solidFill>
                  <a:schemeClr val="tx1"/>
                </a:solidFill>
                <a:latin typeface="Arial" panose="020B0604020202020204" pitchFamily="34" charset="0"/>
              </a:defRPr>
            </a:lvl6pPr>
            <a:lvl7pPr eaLnBrk="0" fontAlgn="base" hangingPunct="0">
              <a:spcBef>
                <a:spcPct val="0"/>
              </a:spcBef>
              <a:spcAft>
                <a:spcPct val="0"/>
              </a:spcAft>
              <a:tabLst>
                <a:tab pos="2430145" algn="l"/>
              </a:tabLst>
              <a:defRPr>
                <a:solidFill>
                  <a:schemeClr val="tx1"/>
                </a:solidFill>
                <a:latin typeface="Arial" panose="020B0604020202020204" pitchFamily="34" charset="0"/>
              </a:defRPr>
            </a:lvl7pPr>
            <a:lvl8pPr eaLnBrk="0" fontAlgn="base" hangingPunct="0">
              <a:spcBef>
                <a:spcPct val="0"/>
              </a:spcBef>
              <a:spcAft>
                <a:spcPct val="0"/>
              </a:spcAft>
              <a:tabLst>
                <a:tab pos="2430145" algn="l"/>
              </a:tabLst>
              <a:defRPr>
                <a:solidFill>
                  <a:schemeClr val="tx1"/>
                </a:solidFill>
                <a:latin typeface="Arial" panose="020B0604020202020204" pitchFamily="34" charset="0"/>
              </a:defRPr>
            </a:lvl8pPr>
            <a:lvl9pPr eaLnBrk="0" fontAlgn="base" hangingPunct="0">
              <a:spcBef>
                <a:spcPct val="0"/>
              </a:spcBef>
              <a:spcAft>
                <a:spcPct val="0"/>
              </a:spcAft>
              <a:tabLst>
                <a:tab pos="243014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tab pos="2430145" algn="l"/>
              </a:tabLst>
            </a:pPr>
            <a:r>
              <a:rPr kumimoji="0" lang="zh-CN" altLang="en-US" sz="2800" i="0" u="none" strike="noStrike" cap="none" normalizeH="0" baseline="0" dirty="0">
                <a:ln>
                  <a:noFill/>
                </a:ln>
                <a:solidFill>
                  <a:schemeClr val="tx1"/>
                </a:solidFill>
                <a:effectLst/>
                <a:latin typeface="华文中宋" panose="02010600040101010101" charset="-122"/>
                <a:ea typeface="华文中宋" panose="02010600040101010101" charset="-122"/>
                <a:cs typeface="Times New Roman" panose="02020603050405020304" pitchFamily="18" charset="0"/>
              </a:rPr>
              <a:t>自然经济开始解体，商品经济迅速发展。</a:t>
            </a:r>
          </a:p>
        </p:txBody>
      </p:sp>
      <p:sp>
        <p:nvSpPr>
          <p:cNvPr id="6" name="Rectangle 1"/>
          <p:cNvSpPr>
            <a:spLocks noChangeArrowheads="1"/>
          </p:cNvSpPr>
          <p:nvPr/>
        </p:nvSpPr>
        <p:spPr bwMode="auto">
          <a:xfrm>
            <a:off x="2314575" y="2223135"/>
            <a:ext cx="940816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430145" algn="l"/>
              </a:tabLst>
              <a:defRPr>
                <a:solidFill>
                  <a:schemeClr val="tx1"/>
                </a:solidFill>
                <a:latin typeface="Arial" panose="020B0604020202020204" pitchFamily="34" charset="0"/>
              </a:defRPr>
            </a:lvl1pPr>
            <a:lvl2pPr eaLnBrk="0" fontAlgn="base" hangingPunct="0">
              <a:spcBef>
                <a:spcPct val="0"/>
              </a:spcBef>
              <a:spcAft>
                <a:spcPct val="0"/>
              </a:spcAft>
              <a:tabLst>
                <a:tab pos="2430145" algn="l"/>
              </a:tabLst>
              <a:defRPr>
                <a:solidFill>
                  <a:schemeClr val="tx1"/>
                </a:solidFill>
                <a:latin typeface="Arial" panose="020B0604020202020204" pitchFamily="34" charset="0"/>
              </a:defRPr>
            </a:lvl2pPr>
            <a:lvl3pPr eaLnBrk="0" fontAlgn="base" hangingPunct="0">
              <a:spcBef>
                <a:spcPct val="0"/>
              </a:spcBef>
              <a:spcAft>
                <a:spcPct val="0"/>
              </a:spcAft>
              <a:tabLst>
                <a:tab pos="2430145" algn="l"/>
              </a:tabLst>
              <a:defRPr>
                <a:solidFill>
                  <a:schemeClr val="tx1"/>
                </a:solidFill>
                <a:latin typeface="Arial" panose="020B0604020202020204" pitchFamily="34" charset="0"/>
              </a:defRPr>
            </a:lvl3pPr>
            <a:lvl4pPr eaLnBrk="0" fontAlgn="base" hangingPunct="0">
              <a:spcBef>
                <a:spcPct val="0"/>
              </a:spcBef>
              <a:spcAft>
                <a:spcPct val="0"/>
              </a:spcAft>
              <a:tabLst>
                <a:tab pos="2430145" algn="l"/>
              </a:tabLst>
              <a:defRPr>
                <a:solidFill>
                  <a:schemeClr val="tx1"/>
                </a:solidFill>
                <a:latin typeface="Arial" panose="020B0604020202020204" pitchFamily="34" charset="0"/>
              </a:defRPr>
            </a:lvl4pPr>
            <a:lvl5pPr eaLnBrk="0" fontAlgn="base" hangingPunct="0">
              <a:spcBef>
                <a:spcPct val="0"/>
              </a:spcBef>
              <a:spcAft>
                <a:spcPct val="0"/>
              </a:spcAft>
              <a:tabLst>
                <a:tab pos="2430145" algn="l"/>
              </a:tabLst>
              <a:defRPr>
                <a:solidFill>
                  <a:schemeClr val="tx1"/>
                </a:solidFill>
                <a:latin typeface="Arial" panose="020B0604020202020204" pitchFamily="34" charset="0"/>
              </a:defRPr>
            </a:lvl5pPr>
            <a:lvl6pPr eaLnBrk="0" fontAlgn="base" hangingPunct="0">
              <a:spcBef>
                <a:spcPct val="0"/>
              </a:spcBef>
              <a:spcAft>
                <a:spcPct val="0"/>
              </a:spcAft>
              <a:tabLst>
                <a:tab pos="2430145" algn="l"/>
              </a:tabLst>
              <a:defRPr>
                <a:solidFill>
                  <a:schemeClr val="tx1"/>
                </a:solidFill>
                <a:latin typeface="Arial" panose="020B0604020202020204" pitchFamily="34" charset="0"/>
              </a:defRPr>
            </a:lvl6pPr>
            <a:lvl7pPr eaLnBrk="0" fontAlgn="base" hangingPunct="0">
              <a:spcBef>
                <a:spcPct val="0"/>
              </a:spcBef>
              <a:spcAft>
                <a:spcPct val="0"/>
              </a:spcAft>
              <a:tabLst>
                <a:tab pos="2430145" algn="l"/>
              </a:tabLst>
              <a:defRPr>
                <a:solidFill>
                  <a:schemeClr val="tx1"/>
                </a:solidFill>
                <a:latin typeface="Arial" panose="020B0604020202020204" pitchFamily="34" charset="0"/>
              </a:defRPr>
            </a:lvl7pPr>
            <a:lvl8pPr eaLnBrk="0" fontAlgn="base" hangingPunct="0">
              <a:spcBef>
                <a:spcPct val="0"/>
              </a:spcBef>
              <a:spcAft>
                <a:spcPct val="0"/>
              </a:spcAft>
              <a:tabLst>
                <a:tab pos="2430145" algn="l"/>
              </a:tabLst>
              <a:defRPr>
                <a:solidFill>
                  <a:schemeClr val="tx1"/>
                </a:solidFill>
                <a:latin typeface="Arial" panose="020B0604020202020204" pitchFamily="34" charset="0"/>
              </a:defRPr>
            </a:lvl8pPr>
            <a:lvl9pPr eaLnBrk="0" fontAlgn="base" hangingPunct="0">
              <a:spcBef>
                <a:spcPct val="0"/>
              </a:spcBef>
              <a:spcAft>
                <a:spcPct val="0"/>
              </a:spcAft>
              <a:tabLst>
                <a:tab pos="243014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10000"/>
              </a:lnSpc>
              <a:spcBef>
                <a:spcPct val="0"/>
              </a:spcBef>
              <a:spcAft>
                <a:spcPct val="0"/>
              </a:spcAft>
              <a:buClrTx/>
              <a:buSzTx/>
              <a:buFontTx/>
              <a:buNone/>
              <a:tabLst>
                <a:tab pos="2430145" algn="l"/>
              </a:tabLst>
            </a:pPr>
            <a:r>
              <a:rPr kumimoji="0" lang="zh-CN" altLang="en-US" sz="2800" i="0" u="none" strike="noStrike" cap="none" normalizeH="0" baseline="0" dirty="0">
                <a:ln>
                  <a:noFill/>
                </a:ln>
                <a:solidFill>
                  <a:schemeClr val="tx1"/>
                </a:solidFill>
                <a:effectLst/>
                <a:latin typeface="华文中宋" panose="02010600040101010101" charset="-122"/>
                <a:ea typeface="华文中宋" panose="02010600040101010101" charset="-122"/>
                <a:cs typeface="Times New Roman" panose="02020603050405020304" pitchFamily="18" charset="0"/>
              </a:rPr>
              <a:t>洋务运动开启了中国工业化的进程，农业的比重下降，工业的比重上升</a:t>
            </a:r>
          </a:p>
        </p:txBody>
      </p:sp>
      <p:sp>
        <p:nvSpPr>
          <p:cNvPr id="12" name="Rectangle 1"/>
          <p:cNvSpPr>
            <a:spLocks noChangeArrowheads="1"/>
          </p:cNvSpPr>
          <p:nvPr/>
        </p:nvSpPr>
        <p:spPr bwMode="auto">
          <a:xfrm>
            <a:off x="2269380" y="3365030"/>
            <a:ext cx="9756197"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430145" algn="l"/>
              </a:tabLst>
              <a:defRPr>
                <a:solidFill>
                  <a:schemeClr val="tx1"/>
                </a:solidFill>
                <a:latin typeface="Arial" panose="020B0604020202020204" pitchFamily="34" charset="0"/>
              </a:defRPr>
            </a:lvl1pPr>
            <a:lvl2pPr eaLnBrk="0" fontAlgn="base" hangingPunct="0">
              <a:spcBef>
                <a:spcPct val="0"/>
              </a:spcBef>
              <a:spcAft>
                <a:spcPct val="0"/>
              </a:spcAft>
              <a:tabLst>
                <a:tab pos="2430145" algn="l"/>
              </a:tabLst>
              <a:defRPr>
                <a:solidFill>
                  <a:schemeClr val="tx1"/>
                </a:solidFill>
                <a:latin typeface="Arial" panose="020B0604020202020204" pitchFamily="34" charset="0"/>
              </a:defRPr>
            </a:lvl2pPr>
            <a:lvl3pPr eaLnBrk="0" fontAlgn="base" hangingPunct="0">
              <a:spcBef>
                <a:spcPct val="0"/>
              </a:spcBef>
              <a:spcAft>
                <a:spcPct val="0"/>
              </a:spcAft>
              <a:tabLst>
                <a:tab pos="2430145" algn="l"/>
              </a:tabLst>
              <a:defRPr>
                <a:solidFill>
                  <a:schemeClr val="tx1"/>
                </a:solidFill>
                <a:latin typeface="Arial" panose="020B0604020202020204" pitchFamily="34" charset="0"/>
              </a:defRPr>
            </a:lvl3pPr>
            <a:lvl4pPr eaLnBrk="0" fontAlgn="base" hangingPunct="0">
              <a:spcBef>
                <a:spcPct val="0"/>
              </a:spcBef>
              <a:spcAft>
                <a:spcPct val="0"/>
              </a:spcAft>
              <a:tabLst>
                <a:tab pos="2430145" algn="l"/>
              </a:tabLst>
              <a:defRPr>
                <a:solidFill>
                  <a:schemeClr val="tx1"/>
                </a:solidFill>
                <a:latin typeface="Arial" panose="020B0604020202020204" pitchFamily="34" charset="0"/>
              </a:defRPr>
            </a:lvl4pPr>
            <a:lvl5pPr eaLnBrk="0" fontAlgn="base" hangingPunct="0">
              <a:spcBef>
                <a:spcPct val="0"/>
              </a:spcBef>
              <a:spcAft>
                <a:spcPct val="0"/>
              </a:spcAft>
              <a:tabLst>
                <a:tab pos="2430145" algn="l"/>
              </a:tabLst>
              <a:defRPr>
                <a:solidFill>
                  <a:schemeClr val="tx1"/>
                </a:solidFill>
                <a:latin typeface="Arial" panose="020B0604020202020204" pitchFamily="34" charset="0"/>
              </a:defRPr>
            </a:lvl5pPr>
            <a:lvl6pPr eaLnBrk="0" fontAlgn="base" hangingPunct="0">
              <a:spcBef>
                <a:spcPct val="0"/>
              </a:spcBef>
              <a:spcAft>
                <a:spcPct val="0"/>
              </a:spcAft>
              <a:tabLst>
                <a:tab pos="2430145" algn="l"/>
              </a:tabLst>
              <a:defRPr>
                <a:solidFill>
                  <a:schemeClr val="tx1"/>
                </a:solidFill>
                <a:latin typeface="Arial" panose="020B0604020202020204" pitchFamily="34" charset="0"/>
              </a:defRPr>
            </a:lvl6pPr>
            <a:lvl7pPr eaLnBrk="0" fontAlgn="base" hangingPunct="0">
              <a:spcBef>
                <a:spcPct val="0"/>
              </a:spcBef>
              <a:spcAft>
                <a:spcPct val="0"/>
              </a:spcAft>
              <a:tabLst>
                <a:tab pos="2430145" algn="l"/>
              </a:tabLst>
              <a:defRPr>
                <a:solidFill>
                  <a:schemeClr val="tx1"/>
                </a:solidFill>
                <a:latin typeface="Arial" panose="020B0604020202020204" pitchFamily="34" charset="0"/>
              </a:defRPr>
            </a:lvl7pPr>
            <a:lvl8pPr eaLnBrk="0" fontAlgn="base" hangingPunct="0">
              <a:spcBef>
                <a:spcPct val="0"/>
              </a:spcBef>
              <a:spcAft>
                <a:spcPct val="0"/>
              </a:spcAft>
              <a:tabLst>
                <a:tab pos="2430145" algn="l"/>
              </a:tabLst>
              <a:defRPr>
                <a:solidFill>
                  <a:schemeClr val="tx1"/>
                </a:solidFill>
                <a:latin typeface="Arial" panose="020B0604020202020204" pitchFamily="34" charset="0"/>
              </a:defRPr>
            </a:lvl8pPr>
            <a:lvl9pPr eaLnBrk="0" fontAlgn="base" hangingPunct="0">
              <a:spcBef>
                <a:spcPct val="0"/>
              </a:spcBef>
              <a:spcAft>
                <a:spcPct val="0"/>
              </a:spcAft>
              <a:tabLst>
                <a:tab pos="243014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30145" algn="l"/>
              </a:tabLst>
            </a:pPr>
            <a:r>
              <a:rPr kumimoji="0" lang="zh-CN" altLang="en-US" sz="2800" i="0" u="none" strike="noStrike" cap="none" normalizeH="0" baseline="0" dirty="0">
                <a:ln>
                  <a:noFill/>
                </a:ln>
                <a:solidFill>
                  <a:schemeClr val="tx1"/>
                </a:solidFill>
                <a:effectLst/>
                <a:latin typeface="华文中宋" panose="02010600040101010101" charset="-122"/>
                <a:ea typeface="华文中宋" panose="02010600040101010101" charset="-122"/>
                <a:cs typeface="Times New Roman" panose="02020603050405020304" pitchFamily="18" charset="0"/>
              </a:rPr>
              <a:t>机器生产出现并扩展，大大提高了中国近代的生产力水平。</a:t>
            </a:r>
          </a:p>
        </p:txBody>
      </p:sp>
      <p:sp>
        <p:nvSpPr>
          <p:cNvPr id="13" name="Rectangle 1"/>
          <p:cNvSpPr>
            <a:spLocks noChangeArrowheads="1"/>
          </p:cNvSpPr>
          <p:nvPr/>
        </p:nvSpPr>
        <p:spPr bwMode="auto">
          <a:xfrm>
            <a:off x="2239645" y="3924300"/>
            <a:ext cx="9702165"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430145" algn="l"/>
              </a:tabLst>
              <a:defRPr>
                <a:solidFill>
                  <a:schemeClr val="tx1"/>
                </a:solidFill>
                <a:latin typeface="Arial" panose="020B0604020202020204" pitchFamily="34" charset="0"/>
              </a:defRPr>
            </a:lvl1pPr>
            <a:lvl2pPr eaLnBrk="0" fontAlgn="base" hangingPunct="0">
              <a:spcBef>
                <a:spcPct val="0"/>
              </a:spcBef>
              <a:spcAft>
                <a:spcPct val="0"/>
              </a:spcAft>
              <a:tabLst>
                <a:tab pos="2430145" algn="l"/>
              </a:tabLst>
              <a:defRPr>
                <a:solidFill>
                  <a:schemeClr val="tx1"/>
                </a:solidFill>
                <a:latin typeface="Arial" panose="020B0604020202020204" pitchFamily="34" charset="0"/>
              </a:defRPr>
            </a:lvl2pPr>
            <a:lvl3pPr eaLnBrk="0" fontAlgn="base" hangingPunct="0">
              <a:spcBef>
                <a:spcPct val="0"/>
              </a:spcBef>
              <a:spcAft>
                <a:spcPct val="0"/>
              </a:spcAft>
              <a:tabLst>
                <a:tab pos="2430145" algn="l"/>
              </a:tabLst>
              <a:defRPr>
                <a:solidFill>
                  <a:schemeClr val="tx1"/>
                </a:solidFill>
                <a:latin typeface="Arial" panose="020B0604020202020204" pitchFamily="34" charset="0"/>
              </a:defRPr>
            </a:lvl3pPr>
            <a:lvl4pPr eaLnBrk="0" fontAlgn="base" hangingPunct="0">
              <a:spcBef>
                <a:spcPct val="0"/>
              </a:spcBef>
              <a:spcAft>
                <a:spcPct val="0"/>
              </a:spcAft>
              <a:tabLst>
                <a:tab pos="2430145" algn="l"/>
              </a:tabLst>
              <a:defRPr>
                <a:solidFill>
                  <a:schemeClr val="tx1"/>
                </a:solidFill>
                <a:latin typeface="Arial" panose="020B0604020202020204" pitchFamily="34" charset="0"/>
              </a:defRPr>
            </a:lvl4pPr>
            <a:lvl5pPr eaLnBrk="0" fontAlgn="base" hangingPunct="0">
              <a:spcBef>
                <a:spcPct val="0"/>
              </a:spcBef>
              <a:spcAft>
                <a:spcPct val="0"/>
              </a:spcAft>
              <a:tabLst>
                <a:tab pos="2430145" algn="l"/>
              </a:tabLst>
              <a:defRPr>
                <a:solidFill>
                  <a:schemeClr val="tx1"/>
                </a:solidFill>
                <a:latin typeface="Arial" panose="020B0604020202020204" pitchFamily="34" charset="0"/>
              </a:defRPr>
            </a:lvl5pPr>
            <a:lvl6pPr eaLnBrk="0" fontAlgn="base" hangingPunct="0">
              <a:spcBef>
                <a:spcPct val="0"/>
              </a:spcBef>
              <a:spcAft>
                <a:spcPct val="0"/>
              </a:spcAft>
              <a:tabLst>
                <a:tab pos="2430145" algn="l"/>
              </a:tabLst>
              <a:defRPr>
                <a:solidFill>
                  <a:schemeClr val="tx1"/>
                </a:solidFill>
                <a:latin typeface="Arial" panose="020B0604020202020204" pitchFamily="34" charset="0"/>
              </a:defRPr>
            </a:lvl6pPr>
            <a:lvl7pPr eaLnBrk="0" fontAlgn="base" hangingPunct="0">
              <a:spcBef>
                <a:spcPct val="0"/>
              </a:spcBef>
              <a:spcAft>
                <a:spcPct val="0"/>
              </a:spcAft>
              <a:tabLst>
                <a:tab pos="2430145" algn="l"/>
              </a:tabLst>
              <a:defRPr>
                <a:solidFill>
                  <a:schemeClr val="tx1"/>
                </a:solidFill>
                <a:latin typeface="Arial" panose="020B0604020202020204" pitchFamily="34" charset="0"/>
              </a:defRPr>
            </a:lvl7pPr>
            <a:lvl8pPr eaLnBrk="0" fontAlgn="base" hangingPunct="0">
              <a:spcBef>
                <a:spcPct val="0"/>
              </a:spcBef>
              <a:spcAft>
                <a:spcPct val="0"/>
              </a:spcAft>
              <a:tabLst>
                <a:tab pos="2430145" algn="l"/>
              </a:tabLst>
              <a:defRPr>
                <a:solidFill>
                  <a:schemeClr val="tx1"/>
                </a:solidFill>
                <a:latin typeface="Arial" panose="020B0604020202020204" pitchFamily="34" charset="0"/>
              </a:defRPr>
            </a:lvl8pPr>
            <a:lvl9pPr eaLnBrk="0" fontAlgn="base" hangingPunct="0">
              <a:spcBef>
                <a:spcPct val="0"/>
              </a:spcBef>
              <a:spcAft>
                <a:spcPct val="0"/>
              </a:spcAft>
              <a:tabLst>
                <a:tab pos="243014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10000"/>
              </a:lnSpc>
              <a:spcBef>
                <a:spcPct val="0"/>
              </a:spcBef>
              <a:spcAft>
                <a:spcPct val="0"/>
              </a:spcAft>
              <a:buClrTx/>
              <a:buSzTx/>
              <a:buFontTx/>
              <a:buNone/>
              <a:tabLst>
                <a:tab pos="2430145" algn="l"/>
              </a:tabLst>
            </a:pPr>
            <a:r>
              <a:rPr kumimoji="0" lang="zh-CN" altLang="en-US" sz="2800" i="0" u="none" strike="noStrike" cap="none" normalizeH="0" baseline="0" dirty="0">
                <a:ln>
                  <a:noFill/>
                </a:ln>
                <a:solidFill>
                  <a:schemeClr val="tx1"/>
                </a:solidFill>
                <a:effectLst/>
                <a:latin typeface="华文中宋" panose="02010600040101010101" charset="-122"/>
                <a:ea typeface="华文中宋" panose="02010600040101010101" charset="-122"/>
                <a:cs typeface="Times New Roman" panose="02020603050405020304" pitchFamily="18" charset="0"/>
              </a:rPr>
              <a:t>被迫打开国门，被迫卷入了资本主义世界市场；国内的关卡逐渐减少。</a:t>
            </a:r>
          </a:p>
        </p:txBody>
      </p:sp>
      <p:sp>
        <p:nvSpPr>
          <p:cNvPr id="14" name="Rectangle 1"/>
          <p:cNvSpPr>
            <a:spLocks noChangeArrowheads="1"/>
          </p:cNvSpPr>
          <p:nvPr/>
        </p:nvSpPr>
        <p:spPr bwMode="auto">
          <a:xfrm>
            <a:off x="2239645" y="4963160"/>
            <a:ext cx="9756140"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430145" algn="l"/>
              </a:tabLst>
              <a:defRPr>
                <a:solidFill>
                  <a:schemeClr val="tx1"/>
                </a:solidFill>
                <a:latin typeface="Arial" panose="020B0604020202020204" pitchFamily="34" charset="0"/>
              </a:defRPr>
            </a:lvl1pPr>
            <a:lvl2pPr eaLnBrk="0" fontAlgn="base" hangingPunct="0">
              <a:spcBef>
                <a:spcPct val="0"/>
              </a:spcBef>
              <a:spcAft>
                <a:spcPct val="0"/>
              </a:spcAft>
              <a:tabLst>
                <a:tab pos="2430145" algn="l"/>
              </a:tabLst>
              <a:defRPr>
                <a:solidFill>
                  <a:schemeClr val="tx1"/>
                </a:solidFill>
                <a:latin typeface="Arial" panose="020B0604020202020204" pitchFamily="34" charset="0"/>
              </a:defRPr>
            </a:lvl2pPr>
            <a:lvl3pPr eaLnBrk="0" fontAlgn="base" hangingPunct="0">
              <a:spcBef>
                <a:spcPct val="0"/>
              </a:spcBef>
              <a:spcAft>
                <a:spcPct val="0"/>
              </a:spcAft>
              <a:tabLst>
                <a:tab pos="2430145" algn="l"/>
              </a:tabLst>
              <a:defRPr>
                <a:solidFill>
                  <a:schemeClr val="tx1"/>
                </a:solidFill>
                <a:latin typeface="Arial" panose="020B0604020202020204" pitchFamily="34" charset="0"/>
              </a:defRPr>
            </a:lvl3pPr>
            <a:lvl4pPr eaLnBrk="0" fontAlgn="base" hangingPunct="0">
              <a:spcBef>
                <a:spcPct val="0"/>
              </a:spcBef>
              <a:spcAft>
                <a:spcPct val="0"/>
              </a:spcAft>
              <a:tabLst>
                <a:tab pos="2430145" algn="l"/>
              </a:tabLst>
              <a:defRPr>
                <a:solidFill>
                  <a:schemeClr val="tx1"/>
                </a:solidFill>
                <a:latin typeface="Arial" panose="020B0604020202020204" pitchFamily="34" charset="0"/>
              </a:defRPr>
            </a:lvl4pPr>
            <a:lvl5pPr eaLnBrk="0" fontAlgn="base" hangingPunct="0">
              <a:spcBef>
                <a:spcPct val="0"/>
              </a:spcBef>
              <a:spcAft>
                <a:spcPct val="0"/>
              </a:spcAft>
              <a:tabLst>
                <a:tab pos="2430145" algn="l"/>
              </a:tabLst>
              <a:defRPr>
                <a:solidFill>
                  <a:schemeClr val="tx1"/>
                </a:solidFill>
                <a:latin typeface="Arial" panose="020B0604020202020204" pitchFamily="34" charset="0"/>
              </a:defRPr>
            </a:lvl5pPr>
            <a:lvl6pPr eaLnBrk="0" fontAlgn="base" hangingPunct="0">
              <a:spcBef>
                <a:spcPct val="0"/>
              </a:spcBef>
              <a:spcAft>
                <a:spcPct val="0"/>
              </a:spcAft>
              <a:tabLst>
                <a:tab pos="2430145" algn="l"/>
              </a:tabLst>
              <a:defRPr>
                <a:solidFill>
                  <a:schemeClr val="tx1"/>
                </a:solidFill>
                <a:latin typeface="Arial" panose="020B0604020202020204" pitchFamily="34" charset="0"/>
              </a:defRPr>
            </a:lvl6pPr>
            <a:lvl7pPr eaLnBrk="0" fontAlgn="base" hangingPunct="0">
              <a:spcBef>
                <a:spcPct val="0"/>
              </a:spcBef>
              <a:spcAft>
                <a:spcPct val="0"/>
              </a:spcAft>
              <a:tabLst>
                <a:tab pos="2430145" algn="l"/>
              </a:tabLst>
              <a:defRPr>
                <a:solidFill>
                  <a:schemeClr val="tx1"/>
                </a:solidFill>
                <a:latin typeface="Arial" panose="020B0604020202020204" pitchFamily="34" charset="0"/>
              </a:defRPr>
            </a:lvl7pPr>
            <a:lvl8pPr eaLnBrk="0" fontAlgn="base" hangingPunct="0">
              <a:spcBef>
                <a:spcPct val="0"/>
              </a:spcBef>
              <a:spcAft>
                <a:spcPct val="0"/>
              </a:spcAft>
              <a:tabLst>
                <a:tab pos="2430145" algn="l"/>
              </a:tabLst>
              <a:defRPr>
                <a:solidFill>
                  <a:schemeClr val="tx1"/>
                </a:solidFill>
                <a:latin typeface="Arial" panose="020B0604020202020204" pitchFamily="34" charset="0"/>
              </a:defRPr>
            </a:lvl8pPr>
            <a:lvl9pPr eaLnBrk="0" fontAlgn="base" hangingPunct="0">
              <a:spcBef>
                <a:spcPct val="0"/>
              </a:spcBef>
              <a:spcAft>
                <a:spcPct val="0"/>
              </a:spcAft>
              <a:tabLst>
                <a:tab pos="243014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30145" algn="l"/>
              </a:tabLst>
            </a:pPr>
            <a:r>
              <a:rPr kumimoji="0" lang="zh-CN" altLang="en-US" sz="2800" i="0" u="none" strike="noStrike" cap="none" normalizeH="0" baseline="0" dirty="0">
                <a:ln>
                  <a:noFill/>
                </a:ln>
                <a:solidFill>
                  <a:schemeClr val="tx1"/>
                </a:solidFill>
                <a:effectLst/>
                <a:latin typeface="华文中宋" panose="02010600040101010101" charset="-122"/>
                <a:ea typeface="华文中宋" panose="02010600040101010101" charset="-122"/>
                <a:cs typeface="Times New Roman" panose="02020603050405020304" pitchFamily="18" charset="0"/>
              </a:rPr>
              <a:t>清政府的商业政策经历了从抑制商业到放宽限制再到鼓励商业的演变。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12" grpId="0" bldLvl="0" animBg="1"/>
      <p:bldP spid="13" grpId="0" bldLvl="0" animBg="1"/>
      <p:bldP spid="14"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2176780"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微软雅黑" panose="020B0503020204020204" charset="-122"/>
                <a:sym typeface="+mn-ea"/>
              </a:rPr>
              <a:t>课堂总结</a:t>
            </a:r>
          </a:p>
        </p:txBody>
      </p:sp>
      <p:sp>
        <p:nvSpPr>
          <p:cNvPr id="7" name="文本框 6"/>
          <p:cNvSpPr txBox="1"/>
          <p:nvPr/>
        </p:nvSpPr>
        <p:spPr>
          <a:xfrm>
            <a:off x="379095" y="981075"/>
            <a:ext cx="7814310" cy="521970"/>
          </a:xfrm>
          <a:prstGeom prst="rect">
            <a:avLst/>
          </a:prstGeom>
          <a:solidFill>
            <a:srgbClr val="595959"/>
          </a:solidFill>
          <a:effectLst>
            <a:outerShdw blurRad="50800" dist="38100" dir="5400000" algn="t"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总结：两次鸦片战争给中国带来了怎样的影响？</a:t>
            </a:r>
          </a:p>
        </p:txBody>
      </p:sp>
      <p:sp>
        <p:nvSpPr>
          <p:cNvPr id="11" name="文本框 10"/>
          <p:cNvSpPr txBox="1"/>
          <p:nvPr/>
        </p:nvSpPr>
        <p:spPr>
          <a:xfrm>
            <a:off x="257810" y="1503045"/>
            <a:ext cx="2611755" cy="4170680"/>
          </a:xfrm>
          <a:prstGeom prst="rect">
            <a:avLst/>
          </a:prstGeom>
          <a:noFill/>
        </p:spPr>
        <p:txBody>
          <a:bodyPr wrap="square" rtlCol="0" anchor="t">
            <a:noAutofit/>
          </a:bodyPr>
          <a:lstStyle/>
          <a:p>
            <a:pPr>
              <a:lnSpc>
                <a:spcPct val="140000"/>
              </a:lnSpc>
            </a:pPr>
            <a:r>
              <a:rPr lang="en-US" altLang="zh-CN" sz="2800" b="1">
                <a:solidFill>
                  <a:schemeClr val="tx1"/>
                </a:solidFill>
                <a:latin typeface="华文中宋" panose="02010600040101010101" charset="-122"/>
                <a:ea typeface="华文中宋" panose="02010600040101010101" charset="-122"/>
                <a:cs typeface="华文中宋" panose="02010600040101010101" charset="-122"/>
              </a:rPr>
              <a:t>1.</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社会性质：</a:t>
            </a:r>
            <a:endParaRPr lang="zh-CN" altLang="en-US" sz="2800" b="1">
              <a:latin typeface="华文中宋" panose="02010600040101010101" charset="-122"/>
              <a:ea typeface="华文中宋" panose="02010600040101010101" charset="-122"/>
              <a:cs typeface="华文中宋" panose="02010600040101010101" charset="-122"/>
            </a:endParaRPr>
          </a:p>
          <a:p>
            <a:pPr>
              <a:lnSpc>
                <a:spcPct val="140000"/>
              </a:lnSpc>
            </a:pPr>
            <a:r>
              <a:rPr lang="en-US" altLang="zh-CN" sz="2800" b="1">
                <a:latin typeface="华文中宋" panose="02010600040101010101" charset="-122"/>
                <a:ea typeface="华文中宋" panose="02010600040101010101" charset="-122"/>
                <a:cs typeface="华文中宋" panose="02010600040101010101" charset="-122"/>
              </a:rPr>
              <a:t>2.</a:t>
            </a:r>
            <a:r>
              <a:rPr lang="zh-CN" altLang="en-US" sz="2800" b="1">
                <a:latin typeface="华文中宋" panose="02010600040101010101" charset="-122"/>
                <a:ea typeface="华文中宋" panose="02010600040101010101" charset="-122"/>
                <a:cs typeface="华文中宋" panose="02010600040101010101" charset="-122"/>
              </a:rPr>
              <a:t>社会矛盾：</a:t>
            </a:r>
          </a:p>
          <a:p>
            <a:pPr>
              <a:lnSpc>
                <a:spcPct val="140000"/>
              </a:lnSpc>
            </a:pPr>
            <a:endParaRPr lang="zh-CN" altLang="en-US" sz="2800" b="1">
              <a:latin typeface="华文中宋" panose="02010600040101010101" charset="-122"/>
              <a:ea typeface="华文中宋" panose="02010600040101010101" charset="-122"/>
              <a:cs typeface="华文中宋" panose="02010600040101010101" charset="-122"/>
            </a:endParaRPr>
          </a:p>
          <a:p>
            <a:pPr>
              <a:lnSpc>
                <a:spcPct val="140000"/>
              </a:lnSpc>
            </a:pPr>
            <a:r>
              <a:rPr lang="en-US" altLang="zh-CN" sz="2800" b="1">
                <a:latin typeface="华文中宋" panose="02010600040101010101" charset="-122"/>
                <a:ea typeface="华文中宋" panose="02010600040101010101" charset="-122"/>
                <a:cs typeface="华文中宋" panose="02010600040101010101" charset="-122"/>
              </a:rPr>
              <a:t>3.</a:t>
            </a:r>
            <a:r>
              <a:rPr lang="zh-CN" altLang="en-US" sz="2800" b="1">
                <a:latin typeface="华文中宋" panose="02010600040101010101" charset="-122"/>
                <a:ea typeface="华文中宋" panose="02010600040101010101" charset="-122"/>
                <a:cs typeface="华文中宋" panose="02010600040101010101" charset="-122"/>
              </a:rPr>
              <a:t>革命任务：</a:t>
            </a:r>
          </a:p>
          <a:p>
            <a:pPr>
              <a:lnSpc>
                <a:spcPct val="140000"/>
              </a:lnSpc>
            </a:pPr>
            <a:r>
              <a:rPr lang="en-US" altLang="zh-CN" sz="2800" b="1">
                <a:latin typeface="华文中宋" panose="02010600040101010101" charset="-122"/>
                <a:ea typeface="华文中宋" panose="02010600040101010101" charset="-122"/>
                <a:cs typeface="华文中宋" panose="02010600040101010101" charset="-122"/>
              </a:rPr>
              <a:t>4.</a:t>
            </a:r>
            <a:r>
              <a:rPr lang="zh-CN" altLang="en-US" sz="2800" b="1">
                <a:latin typeface="华文中宋" panose="02010600040101010101" charset="-122"/>
                <a:ea typeface="华文中宋" panose="02010600040101010101" charset="-122"/>
                <a:cs typeface="华文中宋" panose="02010600040101010101" charset="-122"/>
              </a:rPr>
              <a:t>经济结构：</a:t>
            </a:r>
          </a:p>
          <a:p>
            <a:pPr>
              <a:lnSpc>
                <a:spcPct val="140000"/>
              </a:lnSpc>
            </a:pPr>
            <a:r>
              <a:rPr lang="en-US" altLang="zh-CN" sz="2800" b="1">
                <a:latin typeface="华文中宋" panose="02010600040101010101" charset="-122"/>
                <a:ea typeface="华文中宋" panose="02010600040101010101" charset="-122"/>
                <a:cs typeface="华文中宋" panose="02010600040101010101" charset="-122"/>
              </a:rPr>
              <a:t>5.</a:t>
            </a:r>
            <a:r>
              <a:rPr lang="zh-CN" altLang="en-US" sz="2800" b="1">
                <a:latin typeface="华文中宋" panose="02010600040101010101" charset="-122"/>
                <a:ea typeface="华文中宋" panose="02010600040101010101" charset="-122"/>
                <a:cs typeface="华文中宋" panose="02010600040101010101" charset="-122"/>
              </a:rPr>
              <a:t>思想文化：</a:t>
            </a:r>
          </a:p>
          <a:p>
            <a:pPr>
              <a:lnSpc>
                <a:spcPct val="140000"/>
              </a:lnSpc>
            </a:pPr>
            <a:r>
              <a:rPr lang="en-US" altLang="zh-CN" sz="2800" b="1">
                <a:latin typeface="华文中宋" panose="02010600040101010101" charset="-122"/>
                <a:ea typeface="华文中宋" panose="02010600040101010101" charset="-122"/>
                <a:cs typeface="华文中宋" panose="02010600040101010101" charset="-122"/>
              </a:rPr>
              <a:t>6.</a:t>
            </a:r>
            <a:r>
              <a:rPr lang="zh-CN" altLang="en-US" sz="2800" b="1">
                <a:latin typeface="华文中宋" panose="02010600040101010101" charset="-122"/>
                <a:ea typeface="华文中宋" panose="02010600040101010101" charset="-122"/>
                <a:cs typeface="华文中宋" panose="02010600040101010101" charset="-122"/>
              </a:rPr>
              <a:t>社会生活</a:t>
            </a:r>
          </a:p>
        </p:txBody>
      </p:sp>
      <p:sp>
        <p:nvSpPr>
          <p:cNvPr id="12" name="文本框 11"/>
          <p:cNvSpPr txBox="1"/>
          <p:nvPr/>
        </p:nvSpPr>
        <p:spPr>
          <a:xfrm>
            <a:off x="2414905" y="1682750"/>
            <a:ext cx="9426575" cy="521970"/>
          </a:xfrm>
          <a:prstGeom prst="rect">
            <a:avLst/>
          </a:prstGeom>
          <a:noFill/>
        </p:spPr>
        <p:txBody>
          <a:bodyPr wrap="square" rtlCol="0" anchor="t">
            <a:spAutoFit/>
          </a:bodyPr>
          <a:lstStyle/>
          <a:p>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中国从一个独立的封建社会逐渐沦为半殖民地半封建社会</a:t>
            </a:r>
          </a:p>
        </p:txBody>
      </p:sp>
      <p:sp>
        <p:nvSpPr>
          <p:cNvPr id="13" name="文本框 12"/>
          <p:cNvSpPr txBox="1"/>
          <p:nvPr/>
        </p:nvSpPr>
        <p:spPr>
          <a:xfrm>
            <a:off x="2414905" y="2183130"/>
            <a:ext cx="7712710" cy="1296670"/>
          </a:xfrm>
          <a:prstGeom prst="rect">
            <a:avLst/>
          </a:prstGeom>
          <a:noFill/>
        </p:spPr>
        <p:txBody>
          <a:bodyPr wrap="square" rtlCol="0" anchor="t">
            <a:spAutoFit/>
          </a:bodyPr>
          <a:lstStyle/>
          <a:p>
            <a:pPr>
              <a:lnSpc>
                <a:spcPct val="14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民族矛盾</a:t>
            </a:r>
            <a:r>
              <a:rPr lang="zh-CN" altLang="en-US" sz="2800" b="1">
                <a:latin typeface="华文中宋" panose="02010600040101010101" charset="-122"/>
                <a:ea typeface="华文中宋" panose="02010600040101010101" charset="-122"/>
                <a:cs typeface="华文中宋" panose="02010600040101010101" charset="-122"/>
                <a:sym typeface="+mn-ea"/>
              </a:rPr>
              <a:t>：中华民族与外国列强的矛盾</a:t>
            </a:r>
            <a:endParaRPr lang="zh-CN" altLang="en-US" sz="2800" b="1">
              <a:latin typeface="华文中宋" panose="02010600040101010101" charset="-122"/>
              <a:ea typeface="华文中宋" panose="02010600040101010101" charset="-122"/>
              <a:cs typeface="华文中宋" panose="02010600040101010101" charset="-122"/>
            </a:endParaRPr>
          </a:p>
          <a:p>
            <a:pPr>
              <a:lnSpc>
                <a:spcPct val="14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阶级矛盾：</a:t>
            </a:r>
            <a:r>
              <a:rPr lang="zh-CN" altLang="en-US" sz="2800" b="1">
                <a:latin typeface="华文中宋" panose="02010600040101010101" charset="-122"/>
                <a:ea typeface="华文中宋" panose="02010600040101010101" charset="-122"/>
                <a:cs typeface="华文中宋" panose="02010600040101010101" charset="-122"/>
                <a:sym typeface="+mn-ea"/>
              </a:rPr>
              <a:t>人民大众与封建主义的矛盾</a:t>
            </a:r>
          </a:p>
        </p:txBody>
      </p:sp>
      <p:sp>
        <p:nvSpPr>
          <p:cNvPr id="14" name="文本框 13"/>
          <p:cNvSpPr txBox="1"/>
          <p:nvPr/>
        </p:nvSpPr>
        <p:spPr>
          <a:xfrm>
            <a:off x="2414905" y="3361055"/>
            <a:ext cx="6096000" cy="694055"/>
          </a:xfrm>
          <a:prstGeom prst="rect">
            <a:avLst/>
          </a:prstGeom>
          <a:noFill/>
        </p:spPr>
        <p:txBody>
          <a:bodyPr wrap="square" rtlCol="0" anchor="t">
            <a:spAutoFit/>
          </a:bodyPr>
          <a:lstStyle/>
          <a:p>
            <a:pPr>
              <a:lnSpc>
                <a:spcPct val="14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反侵略、反封建</a:t>
            </a:r>
          </a:p>
        </p:txBody>
      </p:sp>
      <p:sp>
        <p:nvSpPr>
          <p:cNvPr id="15" name="文本框 14"/>
          <p:cNvSpPr txBox="1"/>
          <p:nvPr/>
        </p:nvSpPr>
        <p:spPr>
          <a:xfrm>
            <a:off x="2414905" y="3974465"/>
            <a:ext cx="8254365" cy="694055"/>
          </a:xfrm>
          <a:prstGeom prst="rect">
            <a:avLst/>
          </a:prstGeom>
          <a:noFill/>
        </p:spPr>
        <p:txBody>
          <a:bodyPr wrap="square" rtlCol="0" anchor="t">
            <a:spAutoFit/>
          </a:bodyPr>
          <a:lstStyle/>
          <a:p>
            <a:pPr>
              <a:lnSpc>
                <a:spcPct val="14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中国自然经济逐渐解体，民族资本主义产生</a:t>
            </a:r>
          </a:p>
        </p:txBody>
      </p:sp>
      <p:sp>
        <p:nvSpPr>
          <p:cNvPr id="16" name="文本框 15"/>
          <p:cNvSpPr txBox="1"/>
          <p:nvPr/>
        </p:nvSpPr>
        <p:spPr>
          <a:xfrm>
            <a:off x="2414905" y="4668520"/>
            <a:ext cx="6096000" cy="521970"/>
          </a:xfrm>
          <a:prstGeom prst="rect">
            <a:avLst/>
          </a:prstGeom>
          <a:noFill/>
        </p:spPr>
        <p:txBody>
          <a:bodyPr wrap="square" rtlCol="0" anchor="t">
            <a:spAutoFit/>
          </a:bodyPr>
          <a:lstStyle/>
          <a:p>
            <a:pPr>
              <a:lnSpc>
                <a:spcPct val="10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萌发向西方学习的新思想</a:t>
            </a:r>
          </a:p>
        </p:txBody>
      </p:sp>
      <p:sp>
        <p:nvSpPr>
          <p:cNvPr id="2" name="文本框 1"/>
          <p:cNvSpPr txBox="1"/>
          <p:nvPr/>
        </p:nvSpPr>
        <p:spPr>
          <a:xfrm>
            <a:off x="2415540" y="5211445"/>
            <a:ext cx="9526905" cy="953135"/>
          </a:xfrm>
          <a:prstGeom prst="rect">
            <a:avLst/>
          </a:prstGeom>
          <a:noFill/>
        </p:spPr>
        <p:txBody>
          <a:bodyPr wrap="square" rtlCol="0" anchor="t">
            <a:spAutoFit/>
          </a:bodyPr>
          <a:lstStyle/>
          <a:p>
            <a:pPr algn="l" defTabSz="457200" eaLnBrk="0" hangingPunct="0">
              <a:buFont typeface="Arial" panose="020B0604020202020204" pitchFamily="34" charset="0"/>
              <a:buNone/>
            </a:pPr>
            <a:r>
              <a:rPr lang="zh-CN" altLang="en-US" sz="2800" b="1">
                <a:latin typeface="华文中宋" panose="02010600040101010101" charset="-122"/>
                <a:ea typeface="华文中宋" panose="02010600040101010101" charset="-122"/>
                <a:cs typeface="华文中宋" panose="02010600040101010101" charset="-122"/>
                <a:sym typeface="+mn-ea"/>
              </a:rPr>
              <a:t>西方生活习俗、交通工具等传入中国</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altLang="en-US" sz="2800" b="1">
                <a:latin typeface="华文中宋" panose="02010600040101010101" charset="-122"/>
                <a:ea typeface="华文中宋" panose="02010600040101010101" charset="-122"/>
                <a:cs typeface="华文中宋" panose="02010600040101010101" charset="-122"/>
                <a:sym typeface="+mn-ea"/>
              </a:rPr>
              <a:t>冲击传统习俗，客观上促进中国社会生活</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近代化</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3" grpId="0"/>
      <p:bldP spid="14" grpId="0"/>
      <p:bldP spid="15" grpId="0"/>
      <p:bldP spid="16" grpId="0"/>
      <p:bldP spid="2" grpId="0"/>
      <p:bldP spid="2"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2204720"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p>
        </p:txBody>
      </p:sp>
      <p:sp>
        <p:nvSpPr>
          <p:cNvPr id="2" name="文本框 1"/>
          <p:cNvSpPr txBox="1"/>
          <p:nvPr/>
        </p:nvSpPr>
        <p:spPr>
          <a:xfrm>
            <a:off x="379095" y="945515"/>
            <a:ext cx="11563350" cy="2749550"/>
          </a:xfrm>
          <a:prstGeom prst="rect">
            <a:avLst/>
          </a:prstGeom>
          <a:noFill/>
        </p:spPr>
        <p:txBody>
          <a:bodyPr wrap="square" rtlCol="0" anchor="t">
            <a:spAutoFit/>
          </a:bodyPr>
          <a:lstStyle/>
          <a:p>
            <a:pPr>
              <a:lnSpc>
                <a:spcPct val="120000"/>
              </a:lnSpc>
              <a:buClrTx/>
              <a:buSzTx/>
              <a:buFontTx/>
            </a:pPr>
            <a:r>
              <a:rPr lang="en-US" sz="2400">
                <a:solidFill>
                  <a:srgbClr val="C00000"/>
                </a:solidFill>
                <a:latin typeface="黑体" panose="02010609060101010101" charset="-122"/>
                <a:ea typeface="黑体" panose="02010609060101010101" charset="-122"/>
                <a:cs typeface="黑体" panose="02010609060101010101" charset="-122"/>
                <a:sym typeface="+mn-ea"/>
              </a:rPr>
              <a:t>1</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a:t>
            </a:r>
            <a:r>
              <a:rPr sz="2400">
                <a:solidFill>
                  <a:srgbClr val="C00000"/>
                </a:solidFill>
                <a:latin typeface="黑体" panose="02010609060101010101" charset="-122"/>
                <a:ea typeface="黑体" panose="02010609060101010101" charset="-122"/>
                <a:cs typeface="黑体" panose="02010609060101010101" charset="-122"/>
                <a:sym typeface="+mn-ea"/>
              </a:rPr>
              <a:t>（2022·江苏高考·6）</a:t>
            </a:r>
            <a:r>
              <a:rPr sz="2400">
                <a:latin typeface="黑体" panose="02010609060101010101" charset="-122"/>
                <a:ea typeface="黑体" panose="02010609060101010101" charset="-122"/>
                <a:cs typeface="黑体" panose="02010609060101010101" charset="-122"/>
                <a:sym typeface="+mn-ea"/>
              </a:rPr>
              <a:t>1876年，浙海关税务司文书李圭参加美国万国博览会后写道，博览会“原以昭友谊，广人才，尤在扩充贸易”，而国人出外甚少，“多以无益视之”，若能明了西人办会之意，“亟亟焉图维之，上可以裕国，下可以利民”。李圭的言行表明（　　）</a:t>
            </a:r>
          </a:p>
          <a:p>
            <a:pPr>
              <a:lnSpc>
                <a:spcPct val="120000"/>
              </a:lnSpc>
              <a:buClrTx/>
              <a:buSzTx/>
              <a:buFontTx/>
            </a:pPr>
            <a:r>
              <a:rPr sz="2400">
                <a:latin typeface="黑体" panose="02010609060101010101" charset="-122"/>
                <a:ea typeface="黑体" panose="02010609060101010101" charset="-122"/>
                <a:cs typeface="黑体" panose="02010609060101010101" charset="-122"/>
                <a:sym typeface="+mn-ea"/>
              </a:rPr>
              <a:t>A．中国卷入世界市场体系             B．国人需重视对外交流</a:t>
            </a:r>
          </a:p>
          <a:p>
            <a:pPr>
              <a:lnSpc>
                <a:spcPct val="120000"/>
              </a:lnSpc>
              <a:buClrTx/>
              <a:buSzTx/>
              <a:buFontTx/>
            </a:pPr>
            <a:r>
              <a:rPr sz="2400">
                <a:latin typeface="黑体" panose="02010609060101010101" charset="-122"/>
                <a:ea typeface="黑体" panose="02010609060101010101" charset="-122"/>
                <a:cs typeface="黑体" panose="02010609060101010101" charset="-122"/>
                <a:sym typeface="+mn-ea"/>
              </a:rPr>
              <a:t>C．美国成为世界贸易中心             D．政府应倡导实业救国</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6" name="矩形 3"/>
          <p:cNvSpPr/>
          <p:nvPr/>
        </p:nvSpPr>
        <p:spPr>
          <a:xfrm>
            <a:off x="10435976" y="2263034"/>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B</a:t>
            </a:r>
          </a:p>
        </p:txBody>
      </p:sp>
      <p:sp>
        <p:nvSpPr>
          <p:cNvPr id="5" name="文本框 4"/>
          <p:cNvSpPr txBox="1"/>
          <p:nvPr/>
        </p:nvSpPr>
        <p:spPr>
          <a:xfrm>
            <a:off x="379095" y="3674745"/>
            <a:ext cx="11422380" cy="3183255"/>
          </a:xfrm>
          <a:prstGeom prst="rect">
            <a:avLst/>
          </a:prstGeom>
          <a:noFill/>
        </p:spPr>
        <p:txBody>
          <a:bodyPr wrap="square" rtlCol="0" anchor="t">
            <a:spAutoFit/>
          </a:bodyPr>
          <a:lstStyle/>
          <a:p>
            <a:pPr lvl="0" algn="l">
              <a:lnSpc>
                <a:spcPct val="120000"/>
              </a:lnSpc>
              <a:buClrTx/>
              <a:buSzTx/>
              <a:buFontTx/>
            </a:pPr>
            <a:r>
              <a:rPr lang="en-US" sz="2400">
                <a:solidFill>
                  <a:srgbClr val="C00000"/>
                </a:solidFill>
                <a:latin typeface="黑体" panose="02010609060101010101" charset="-122"/>
                <a:ea typeface="黑体" panose="02010609060101010101" charset="-122"/>
                <a:cs typeface="黑体" panose="02010609060101010101" charset="-122"/>
                <a:sym typeface="+mn-ea"/>
              </a:rPr>
              <a:t>2</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a:t>
            </a:r>
            <a:r>
              <a:rPr sz="2400">
                <a:solidFill>
                  <a:srgbClr val="C00000"/>
                </a:solidFill>
                <a:latin typeface="黑体" panose="02010609060101010101" charset="-122"/>
                <a:ea typeface="黑体" panose="02010609060101010101" charset="-122"/>
                <a:cs typeface="黑体" panose="02010609060101010101" charset="-122"/>
                <a:sym typeface="+mn-ea"/>
              </a:rPr>
              <a:t>（202</a:t>
            </a:r>
            <a:r>
              <a:rPr lang="en-US" sz="2400">
                <a:solidFill>
                  <a:srgbClr val="C00000"/>
                </a:solidFill>
                <a:latin typeface="黑体" panose="02010609060101010101" charset="-122"/>
                <a:ea typeface="黑体" panose="02010609060101010101" charset="-122"/>
                <a:cs typeface="黑体" panose="02010609060101010101" charset="-122"/>
                <a:sym typeface="+mn-ea"/>
              </a:rPr>
              <a:t>3</a:t>
            </a:r>
            <a:r>
              <a:rPr sz="2400">
                <a:solidFill>
                  <a:srgbClr val="C00000"/>
                </a:solidFill>
                <a:latin typeface="黑体" panose="02010609060101010101" charset="-122"/>
                <a:ea typeface="黑体" panose="02010609060101010101" charset="-122"/>
                <a:cs typeface="黑体" panose="02010609060101010101" charset="-122"/>
                <a:sym typeface="+mn-ea"/>
              </a:rPr>
              <a:t>·</a:t>
            </a:r>
            <a:r>
              <a:rPr lang="zh-CN" sz="2400">
                <a:solidFill>
                  <a:srgbClr val="C00000"/>
                </a:solidFill>
                <a:latin typeface="黑体" panose="02010609060101010101" charset="-122"/>
                <a:ea typeface="黑体" panose="02010609060101010101" charset="-122"/>
                <a:cs typeface="黑体" panose="02010609060101010101" charset="-122"/>
                <a:sym typeface="+mn-ea"/>
              </a:rPr>
              <a:t>湖北</a:t>
            </a:r>
            <a:r>
              <a:rPr sz="2400">
                <a:solidFill>
                  <a:srgbClr val="C00000"/>
                </a:solidFill>
                <a:latin typeface="黑体" panose="02010609060101010101" charset="-122"/>
                <a:ea typeface="黑体" panose="02010609060101010101" charset="-122"/>
                <a:cs typeface="黑体" panose="02010609060101010101" charset="-122"/>
                <a:sym typeface="+mn-ea"/>
              </a:rPr>
              <a:t>高考·</a:t>
            </a:r>
            <a:r>
              <a:rPr lang="en-US" sz="2400">
                <a:solidFill>
                  <a:srgbClr val="C00000"/>
                </a:solidFill>
                <a:latin typeface="黑体" panose="02010609060101010101" charset="-122"/>
                <a:ea typeface="黑体" panose="02010609060101010101" charset="-122"/>
                <a:cs typeface="黑体" panose="02010609060101010101" charset="-122"/>
                <a:sym typeface="+mn-ea"/>
              </a:rPr>
              <a:t>6</a:t>
            </a:r>
            <a:r>
              <a:rPr sz="2400">
                <a:solidFill>
                  <a:srgbClr val="C00000"/>
                </a:solidFill>
                <a:latin typeface="黑体" panose="02010609060101010101" charset="-122"/>
                <a:ea typeface="黑体" panose="02010609060101010101" charset="-122"/>
                <a:cs typeface="黑体" panose="02010609060101010101" charset="-122"/>
                <a:sym typeface="+mn-ea"/>
              </a:rPr>
              <a:t>）</a:t>
            </a:r>
            <a:r>
              <a:rPr lang="en-US" sz="2400">
                <a:latin typeface="黑体" panose="02010609060101010101" charset="-122"/>
                <a:ea typeface="黑体" panose="02010609060101010101" charset="-122"/>
                <a:cs typeface="黑体" panose="02010609060101010101" charset="-122"/>
                <a:sym typeface="+mn-ea"/>
              </a:rPr>
              <a:t>鸦片战争后，列强将不平等条约强加给中国，清朝原有的法律体系随之发生改变。《北京条约》签订后，清初制定的海禁律例从根本上被打破。1870年，《大清律例》新增打击拐卖人口出洋、允许华民出洋务工的条文。1909年，清政府颁布《大清国籍条例》，以保护海外华侨。上述材料说明（   ）</a:t>
            </a:r>
          </a:p>
          <a:p>
            <a:pPr marL="457200" lvl="0" indent="-457200" algn="l">
              <a:lnSpc>
                <a:spcPct val="120000"/>
              </a:lnSpc>
              <a:buClrTx/>
              <a:buSzTx/>
              <a:buFontTx/>
              <a:buAutoNum type="alphaUcPeriod"/>
            </a:pPr>
            <a:r>
              <a:rPr lang="en-US" sz="2400">
                <a:latin typeface="黑体" panose="02010609060101010101" charset="-122"/>
                <a:ea typeface="黑体" panose="02010609060101010101" charset="-122"/>
                <a:cs typeface="黑体" panose="02010609060101010101" charset="-122"/>
                <a:sym typeface="+mn-ea"/>
              </a:rPr>
              <a:t>清廷改革受西方法律影响明显	  B. 条约体系与中国国内法关系密切</a:t>
            </a:r>
          </a:p>
          <a:p>
            <a:pPr lvl="0" algn="l">
              <a:lnSpc>
                <a:spcPct val="120000"/>
              </a:lnSpc>
              <a:buClrTx/>
              <a:buSzTx/>
            </a:pPr>
            <a:r>
              <a:rPr lang="en-US" sz="2400">
                <a:latin typeface="黑体" panose="02010609060101010101" charset="-122"/>
                <a:ea typeface="黑体" panose="02010609060101010101" charset="-122"/>
                <a:cs typeface="黑体" panose="02010609060101010101" charset="-122"/>
                <a:sym typeface="+mn-ea"/>
              </a:rPr>
              <a:t>C. 清朝被迫从闭关锁国走向开放	  D. 清政府通过调整法律以应对时局</a:t>
            </a:r>
            <a:r>
              <a:rPr lang="en-US" sz="2345">
                <a:latin typeface="黑体" panose="02010609060101010101" charset="-122"/>
                <a:ea typeface="黑体" panose="02010609060101010101" charset="-122"/>
                <a:cs typeface="黑体" panose="02010609060101010101" charset="-122"/>
                <a:sym typeface="+mn-ea"/>
              </a:rPr>
              <a:t>
</a:t>
            </a:r>
            <a:endParaRPr lang="en-US" altLang="en-US" sz="2345">
              <a:latin typeface="黑体" panose="02010609060101010101" charset="-122"/>
              <a:ea typeface="黑体" panose="02010609060101010101" charset="-122"/>
              <a:cs typeface="黑体" panose="02010609060101010101" charset="-122"/>
              <a:sym typeface="+mn-ea"/>
            </a:endParaRPr>
          </a:p>
        </p:txBody>
      </p:sp>
      <p:sp>
        <p:nvSpPr>
          <p:cNvPr id="7" name="矩形 3"/>
          <p:cNvSpPr/>
          <p:nvPr/>
        </p:nvSpPr>
        <p:spPr>
          <a:xfrm>
            <a:off x="10562976" y="5258964"/>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2204720"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p>
        </p:txBody>
      </p:sp>
      <p:sp>
        <p:nvSpPr>
          <p:cNvPr id="5" name="文本框 4"/>
          <p:cNvSpPr txBox="1"/>
          <p:nvPr/>
        </p:nvSpPr>
        <p:spPr>
          <a:xfrm>
            <a:off x="379095" y="819785"/>
            <a:ext cx="11442065" cy="2582545"/>
          </a:xfrm>
          <a:prstGeom prst="rect">
            <a:avLst/>
          </a:prstGeom>
          <a:noFill/>
        </p:spPr>
        <p:txBody>
          <a:bodyPr wrap="square" rtlCol="0" anchor="t">
            <a:spAutoFit/>
          </a:bodyPr>
          <a:lstStyle/>
          <a:p>
            <a:pPr>
              <a:lnSpc>
                <a:spcPct val="135000"/>
              </a:lnSpc>
            </a:pPr>
            <a:r>
              <a:rPr lang="en-US" altLang="zh-CN" sz="2400" kern="100" dirty="0">
                <a:solidFill>
                  <a:srgbClr val="C00000"/>
                </a:solidFill>
                <a:latin typeface="黑体" panose="02010609060101010101" charset="-122"/>
                <a:ea typeface="黑体" panose="02010609060101010101" charset="-122"/>
                <a:cs typeface="黑体" panose="02010609060101010101" charset="-122"/>
                <a:sym typeface="+mn-ea"/>
              </a:rPr>
              <a:t>3</a:t>
            </a:r>
            <a:r>
              <a:rPr lang="zh-CN" altLang="en-US" sz="2400" kern="100" dirty="0">
                <a:solidFill>
                  <a:srgbClr val="C00000"/>
                </a:solidFill>
                <a:latin typeface="黑体" panose="02010609060101010101" charset="-122"/>
                <a:ea typeface="黑体" panose="02010609060101010101" charset="-122"/>
                <a:cs typeface="黑体" panose="02010609060101010101" charset="-122"/>
                <a:sym typeface="+mn-ea"/>
              </a:rPr>
              <a:t>、（</a:t>
            </a:r>
            <a:r>
              <a:rPr lang="en-US" altLang="zh-CN" sz="2400" kern="100" dirty="0">
                <a:solidFill>
                  <a:srgbClr val="C00000"/>
                </a:solidFill>
                <a:latin typeface="黑体" panose="02010609060101010101" charset="-122"/>
                <a:ea typeface="黑体" panose="02010609060101010101" charset="-122"/>
                <a:cs typeface="黑体" panose="02010609060101010101" charset="-122"/>
                <a:sym typeface="+mn-ea"/>
              </a:rPr>
              <a:t>2022·</a:t>
            </a:r>
            <a:r>
              <a:rPr lang="zh-CN" altLang="en-US" sz="2400" kern="100" dirty="0">
                <a:solidFill>
                  <a:srgbClr val="C00000"/>
                </a:solidFill>
                <a:latin typeface="黑体" panose="02010609060101010101" charset="-122"/>
                <a:ea typeface="黑体" panose="02010609060101010101" charset="-122"/>
                <a:cs typeface="黑体" panose="02010609060101010101" charset="-122"/>
                <a:sym typeface="+mn-ea"/>
              </a:rPr>
              <a:t>湖北高考</a:t>
            </a:r>
            <a:r>
              <a:rPr lang="en-US" altLang="zh-CN" sz="2400" kern="100" dirty="0">
                <a:solidFill>
                  <a:srgbClr val="C00000"/>
                </a:solidFill>
                <a:latin typeface="黑体" panose="02010609060101010101" charset="-122"/>
                <a:ea typeface="黑体" panose="02010609060101010101" charset="-122"/>
                <a:cs typeface="黑体" panose="02010609060101010101" charset="-122"/>
                <a:sym typeface="+mn-ea"/>
              </a:rPr>
              <a:t>·6</a:t>
            </a:r>
            <a:r>
              <a:rPr lang="zh-CN" altLang="en-US" sz="2400" kern="100" dirty="0">
                <a:solidFill>
                  <a:srgbClr val="C00000"/>
                </a:solidFill>
                <a:latin typeface="黑体" panose="02010609060101010101" charset="-122"/>
                <a:ea typeface="黑体" panose="02010609060101010101" charset="-122"/>
                <a:cs typeface="黑体" panose="02010609060101010101" charset="-122"/>
                <a:sym typeface="+mn-ea"/>
              </a:rPr>
              <a:t>）</a:t>
            </a:r>
            <a:r>
              <a:rPr lang="zh-CN" altLang="en-US" sz="2400" dirty="0">
                <a:latin typeface="黑体" panose="02010609060101010101" charset="-122"/>
                <a:ea typeface="黑体" panose="02010609060101010101" charset="-122"/>
                <a:cs typeface="黑体" panose="02010609060101010101" charset="-122"/>
                <a:sym typeface="+mn-ea"/>
              </a:rPr>
              <a:t>英国公使馆</a:t>
            </a:r>
            <a:r>
              <a:rPr lang="en-US" altLang="zh-CN" sz="2400" dirty="0">
                <a:latin typeface="黑体" panose="02010609060101010101" charset="-122"/>
                <a:ea typeface="黑体" panose="02010609060101010101" charset="-122"/>
                <a:cs typeface="黑体" panose="02010609060101010101" charset="-122"/>
                <a:sym typeface="+mn-ea"/>
              </a:rPr>
              <a:t>1861</a:t>
            </a:r>
            <a:r>
              <a:rPr lang="zh-CN" altLang="en-US" sz="2400" dirty="0">
                <a:latin typeface="黑体" panose="02010609060101010101" charset="-122"/>
                <a:ea typeface="黑体" panose="02010609060101010101" charset="-122"/>
                <a:cs typeface="黑体" panose="02010609060101010101" charset="-122"/>
                <a:sym typeface="+mn-ea"/>
              </a:rPr>
              <a:t>年进驻北京后，非常重视中文学习。公使馆负责汉文处的威妥玛将自己的汉学研究成果转化为培训译员的教材，建设汉文处图书馆，归档与总理衙门往来的一切中文资料。以上史料最适合论证（</a:t>
            </a:r>
            <a:r>
              <a:rPr lang="en-US" altLang="zh-CN" sz="2400" dirty="0">
                <a:latin typeface="黑体" panose="02010609060101010101" charset="-122"/>
                <a:ea typeface="黑体" panose="02010609060101010101" charset="-122"/>
                <a:cs typeface="黑体" panose="02010609060101010101" charset="-122"/>
                <a:sym typeface="+mn-ea"/>
              </a:rPr>
              <a:t>    </a:t>
            </a:r>
            <a:r>
              <a:rPr lang="zh-CN" altLang="en-US" sz="2400" dirty="0">
                <a:latin typeface="黑体" panose="02010609060101010101" charset="-122"/>
                <a:ea typeface="黑体" panose="02010609060101010101" charset="-122"/>
                <a:cs typeface="黑体" panose="02010609060101010101" charset="-122"/>
                <a:sym typeface="+mn-ea"/>
              </a:rPr>
              <a:t>）</a:t>
            </a:r>
            <a:endParaRPr lang="zh-CN" altLang="en-US" sz="2400" dirty="0">
              <a:latin typeface="黑体" panose="02010609060101010101" charset="-122"/>
              <a:ea typeface="黑体" panose="02010609060101010101" charset="-122"/>
              <a:cs typeface="黑体" panose="02010609060101010101" charset="-122"/>
            </a:endParaRPr>
          </a:p>
          <a:p>
            <a:pPr>
              <a:lnSpc>
                <a:spcPct val="135000"/>
              </a:lnSpc>
            </a:pPr>
            <a:r>
              <a:rPr lang="en-US" altLang="zh-CN" sz="2400" dirty="0">
                <a:latin typeface="黑体" panose="02010609060101010101" charset="-122"/>
                <a:ea typeface="黑体" panose="02010609060101010101" charset="-122"/>
                <a:cs typeface="黑体" panose="02010609060101010101" charset="-122"/>
                <a:sym typeface="+mn-ea"/>
              </a:rPr>
              <a:t>A</a:t>
            </a:r>
            <a:r>
              <a:rPr lang="zh-CN" altLang="en-US" sz="2400" dirty="0">
                <a:latin typeface="黑体" panose="02010609060101010101" charset="-122"/>
                <a:ea typeface="黑体" panose="02010609060101010101" charset="-122"/>
                <a:cs typeface="黑体" panose="02010609060101010101" charset="-122"/>
                <a:sym typeface="+mn-ea"/>
              </a:rPr>
              <a:t>．中西文化交流的历史与现实          </a:t>
            </a:r>
            <a:r>
              <a:rPr lang="en-US" altLang="zh-CN" sz="2400" dirty="0">
                <a:latin typeface="黑体" panose="02010609060101010101" charset="-122"/>
                <a:ea typeface="黑体" panose="02010609060101010101" charset="-122"/>
                <a:cs typeface="黑体" panose="02010609060101010101" charset="-122"/>
                <a:sym typeface="+mn-ea"/>
              </a:rPr>
              <a:t>B</a:t>
            </a:r>
            <a:r>
              <a:rPr lang="zh-CN" altLang="en-US" sz="2400" dirty="0">
                <a:latin typeface="黑体" panose="02010609060101010101" charset="-122"/>
                <a:ea typeface="黑体" panose="02010609060101010101" charset="-122"/>
                <a:cs typeface="黑体" panose="02010609060101010101" charset="-122"/>
                <a:sym typeface="+mn-ea"/>
              </a:rPr>
              <a:t>．近代西方文明的兼容与创新</a:t>
            </a:r>
            <a:endParaRPr lang="zh-CN" altLang="en-US" sz="2400" dirty="0">
              <a:latin typeface="黑体" panose="02010609060101010101" charset="-122"/>
              <a:ea typeface="黑体" panose="02010609060101010101" charset="-122"/>
              <a:cs typeface="黑体" panose="02010609060101010101" charset="-122"/>
            </a:endParaRPr>
          </a:p>
          <a:p>
            <a:pPr>
              <a:lnSpc>
                <a:spcPct val="135000"/>
              </a:lnSpc>
            </a:pPr>
            <a:r>
              <a:rPr lang="en-US" altLang="zh-CN" sz="2400" dirty="0">
                <a:latin typeface="黑体" panose="02010609060101010101" charset="-122"/>
                <a:ea typeface="黑体" panose="02010609060101010101" charset="-122"/>
                <a:cs typeface="黑体" panose="02010609060101010101" charset="-122"/>
                <a:sym typeface="+mn-ea"/>
              </a:rPr>
              <a:t>C</a:t>
            </a:r>
            <a:r>
              <a:rPr lang="zh-CN" altLang="en-US" sz="2400" dirty="0">
                <a:latin typeface="黑体" panose="02010609060101010101" charset="-122"/>
                <a:ea typeface="黑体" panose="02010609060101010101" charset="-122"/>
                <a:cs typeface="黑体" panose="02010609060101010101" charset="-122"/>
                <a:sym typeface="+mn-ea"/>
              </a:rPr>
              <a:t>．中国传统文化的传承与输出          </a:t>
            </a:r>
            <a:r>
              <a:rPr lang="en-US" altLang="zh-CN" sz="2400" dirty="0">
                <a:latin typeface="黑体" panose="02010609060101010101" charset="-122"/>
                <a:ea typeface="黑体" panose="02010609060101010101" charset="-122"/>
                <a:cs typeface="黑体" panose="02010609060101010101" charset="-122"/>
                <a:sym typeface="+mn-ea"/>
              </a:rPr>
              <a:t>D</a:t>
            </a:r>
            <a:r>
              <a:rPr lang="zh-CN" altLang="en-US" sz="2400" dirty="0">
                <a:latin typeface="黑体" panose="02010609060101010101" charset="-122"/>
                <a:ea typeface="黑体" panose="02010609060101010101" charset="-122"/>
                <a:cs typeface="黑体" panose="02010609060101010101" charset="-122"/>
                <a:sym typeface="+mn-ea"/>
              </a:rPr>
              <a:t>．近代西方对华的认知与研究</a:t>
            </a:r>
          </a:p>
        </p:txBody>
      </p:sp>
      <p:sp>
        <p:nvSpPr>
          <p:cNvPr id="7" name="矩形 3"/>
          <p:cNvSpPr/>
          <p:nvPr/>
        </p:nvSpPr>
        <p:spPr>
          <a:xfrm>
            <a:off x="10904606" y="1952519"/>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D</a:t>
            </a:r>
          </a:p>
        </p:txBody>
      </p:sp>
      <p:grpSp>
        <p:nvGrpSpPr>
          <p:cNvPr id="4" name="组合 3"/>
          <p:cNvGrpSpPr/>
          <p:nvPr/>
        </p:nvGrpSpPr>
        <p:grpSpPr>
          <a:xfrm>
            <a:off x="379095" y="3402330"/>
            <a:ext cx="11316335" cy="3576320"/>
            <a:chOff x="443" y="1411"/>
            <a:chExt cx="17821" cy="5632"/>
          </a:xfrm>
        </p:grpSpPr>
        <p:sp>
          <p:nvSpPr>
            <p:cNvPr id="100" name="文本框 99"/>
            <p:cNvSpPr txBox="1"/>
            <p:nvPr>
              <p:custDataLst>
                <p:tags r:id="rId7"/>
              </p:custDataLst>
            </p:nvPr>
          </p:nvSpPr>
          <p:spPr>
            <a:xfrm>
              <a:off x="443" y="1411"/>
              <a:ext cx="17821" cy="725"/>
            </a:xfrm>
            <a:prstGeom prst="rect">
              <a:avLst/>
            </a:prstGeom>
            <a:noFill/>
            <a:ln w="9525">
              <a:noFill/>
            </a:ln>
          </p:spPr>
          <p:txBody>
            <a:bodyPr wrap="square">
              <a:spAutoFit/>
            </a:bodyPr>
            <a:lstStyle/>
            <a:p>
              <a:pPr indent="0"/>
              <a:r>
                <a:rPr lang="en-US" altLang="zh-CN" sz="2400">
                  <a:solidFill>
                    <a:srgbClr val="C00000"/>
                  </a:solidFill>
                  <a:latin typeface="黑体" panose="02010609060101010101" charset="-122"/>
                  <a:ea typeface="黑体" panose="02010609060101010101" charset="-122"/>
                  <a:cs typeface="黑体" panose="02010609060101010101" charset="-122"/>
                </a:rPr>
                <a:t>4</a:t>
              </a:r>
              <a:r>
                <a:rPr lang="zh-CN" altLang="en-US" sz="2400">
                  <a:solidFill>
                    <a:srgbClr val="C00000"/>
                  </a:solidFill>
                  <a:latin typeface="黑体" panose="02010609060101010101" charset="-122"/>
                  <a:ea typeface="黑体" panose="02010609060101010101" charset="-122"/>
                  <a:cs typeface="黑体" panose="02010609060101010101" charset="-122"/>
                </a:rPr>
                <a:t>、</a:t>
              </a:r>
              <a:r>
                <a:rPr lang="zh-CN" sz="2400">
                  <a:solidFill>
                    <a:srgbClr val="C00000"/>
                  </a:solidFill>
                  <a:latin typeface="黑体" panose="02010609060101010101" charset="-122"/>
                  <a:ea typeface="黑体" panose="02010609060101010101" charset="-122"/>
                  <a:cs typeface="黑体" panose="02010609060101010101" charset="-122"/>
                </a:rPr>
                <a:t>（</a:t>
              </a:r>
              <a:r>
                <a:rPr lang="en-US" sz="2400">
                  <a:solidFill>
                    <a:srgbClr val="C00000"/>
                  </a:solidFill>
                  <a:latin typeface="黑体" panose="02010609060101010101" charset="-122"/>
                  <a:ea typeface="黑体" panose="02010609060101010101" charset="-122"/>
                  <a:cs typeface="黑体" panose="02010609060101010101" charset="-122"/>
                </a:rPr>
                <a:t>2021·</a:t>
              </a:r>
              <a:r>
                <a:rPr lang="zh-CN" sz="2400">
                  <a:solidFill>
                    <a:srgbClr val="C00000"/>
                  </a:solidFill>
                  <a:latin typeface="黑体" panose="02010609060101010101" charset="-122"/>
                  <a:ea typeface="黑体" panose="02010609060101010101" charset="-122"/>
                  <a:cs typeface="黑体" panose="02010609060101010101" charset="-122"/>
                </a:rPr>
                <a:t>北京高考）</a:t>
              </a:r>
              <a:r>
                <a:rPr lang="zh-CN" sz="2400">
                  <a:latin typeface="黑体" panose="02010609060101010101" charset="-122"/>
                  <a:ea typeface="黑体" panose="02010609060101010101" charset="-122"/>
                  <a:cs typeface="黑体" panose="02010609060101010101" charset="-122"/>
                </a:rPr>
                <a:t>读如图，下列表述正确的是</a:t>
              </a:r>
              <a:endParaRPr lang="zh-CN" altLang="en-US" sz="2400">
                <a:latin typeface="黑体" panose="02010609060101010101" charset="-122"/>
                <a:ea typeface="黑体" panose="02010609060101010101" charset="-122"/>
                <a:cs typeface="黑体" panose="02010609060101010101" charset="-122"/>
              </a:endParaRPr>
            </a:p>
          </p:txBody>
        </p:sp>
        <p:sp>
          <p:nvSpPr>
            <p:cNvPr id="102" name="文本框 101"/>
            <p:cNvSpPr txBox="1"/>
            <p:nvPr>
              <p:custDataLst>
                <p:tags r:id="rId8"/>
              </p:custDataLst>
            </p:nvPr>
          </p:nvSpPr>
          <p:spPr>
            <a:xfrm>
              <a:off x="443" y="2016"/>
              <a:ext cx="11495" cy="5027"/>
            </a:xfrm>
            <a:prstGeom prst="rect">
              <a:avLst/>
            </a:prstGeom>
            <a:noFill/>
            <a:ln w="9525">
              <a:noFill/>
            </a:ln>
          </p:spPr>
          <p:txBody>
            <a:bodyPr wrap="square">
              <a:spAutoFit/>
            </a:bodyPr>
            <a:lstStyle/>
            <a:p>
              <a:pPr indent="0">
                <a:lnSpc>
                  <a:spcPct val="140000"/>
                </a:lnSpc>
              </a:pPr>
              <a:r>
                <a:rPr lang="en-US" sz="2400">
                  <a:latin typeface="黑体" panose="02010609060101010101" charset="-122"/>
                  <a:ea typeface="黑体" panose="02010609060101010101" charset="-122"/>
                  <a:cs typeface="黑体" panose="02010609060101010101" charset="-122"/>
                </a:rPr>
                <a:t>①</a:t>
              </a:r>
              <a:r>
                <a:rPr lang="zh-CN" sz="2400">
                  <a:latin typeface="黑体" panose="02010609060101010101" charset="-122"/>
                  <a:ea typeface="黑体" panose="02010609060101010101" charset="-122"/>
                  <a:cs typeface="黑体" panose="02010609060101010101" charset="-122"/>
                </a:rPr>
                <a:t>东南地区通商口岸贸易网络最为密集</a:t>
              </a:r>
              <a:r>
                <a:rPr lang="en-US" altLang="zh-CN" sz="2400">
                  <a:latin typeface="黑体" panose="02010609060101010101" charset="-122"/>
                  <a:ea typeface="黑体" panose="02010609060101010101" charset="-122"/>
                  <a:cs typeface="黑体" panose="02010609060101010101" charset="-122"/>
                </a:rPr>
                <a:t> </a:t>
              </a:r>
            </a:p>
            <a:p>
              <a:pPr indent="0">
                <a:lnSpc>
                  <a:spcPct val="140000"/>
                </a:lnSpc>
              </a:pPr>
              <a:r>
                <a:rPr lang="en-US" sz="2400">
                  <a:latin typeface="黑体" panose="02010609060101010101" charset="-122"/>
                  <a:ea typeface="黑体" panose="02010609060101010101" charset="-122"/>
                  <a:cs typeface="黑体" panose="02010609060101010101" charset="-122"/>
                </a:rPr>
                <a:t>②“</a:t>
              </a:r>
              <a:r>
                <a:rPr lang="zh-CN" sz="2400">
                  <a:latin typeface="黑体" panose="02010609060101010101" charset="-122"/>
                  <a:ea typeface="黑体" panose="02010609060101010101" charset="-122"/>
                  <a:cs typeface="黑体" panose="02010609060101010101" charset="-122"/>
                </a:rPr>
                <a:t>五口通商</a:t>
              </a:r>
              <a:r>
                <a:rPr lang="en-US" sz="2400">
                  <a:latin typeface="黑体" panose="02010609060101010101" charset="-122"/>
                  <a:ea typeface="黑体" panose="02010609060101010101" charset="-122"/>
                  <a:cs typeface="黑体" panose="02010609060101010101" charset="-122"/>
                </a:rPr>
                <a:t>”</a:t>
              </a:r>
              <a:r>
                <a:rPr lang="zh-CN" sz="2400">
                  <a:latin typeface="黑体" panose="02010609060101010101" charset="-122"/>
                  <a:ea typeface="黑体" panose="02010609060101010101" charset="-122"/>
                  <a:cs typeface="黑体" panose="02010609060101010101" charset="-122"/>
                </a:rPr>
                <a:t>中的香港成为贸易中心</a:t>
              </a:r>
            </a:p>
            <a:p>
              <a:pPr indent="0">
                <a:lnSpc>
                  <a:spcPct val="140000"/>
                </a:lnSpc>
              </a:pPr>
              <a:r>
                <a:rPr lang="en-US" sz="2400">
                  <a:latin typeface="黑体" panose="02010609060101010101" charset="-122"/>
                  <a:ea typeface="黑体" panose="02010609060101010101" charset="-122"/>
                  <a:cs typeface="黑体" panose="02010609060101010101" charset="-122"/>
                </a:rPr>
                <a:t>③</a:t>
              </a:r>
              <a:r>
                <a:rPr lang="zh-CN" sz="2400">
                  <a:latin typeface="黑体" panose="02010609060101010101" charset="-122"/>
                  <a:ea typeface="黑体" panose="02010609060101010101" charset="-122"/>
                  <a:cs typeface="黑体" panose="02010609060101010101" charset="-122"/>
                </a:rPr>
                <a:t>天津的口岸贸易在北方居于核心地位</a:t>
              </a:r>
              <a:r>
                <a:rPr lang="en-US" altLang="zh-CN" sz="2400">
                  <a:latin typeface="黑体" panose="02010609060101010101" charset="-122"/>
                  <a:ea typeface="黑体" panose="02010609060101010101" charset="-122"/>
                  <a:cs typeface="黑体" panose="02010609060101010101" charset="-122"/>
                </a:rPr>
                <a:t> </a:t>
              </a:r>
            </a:p>
            <a:p>
              <a:pPr indent="0">
                <a:lnSpc>
                  <a:spcPct val="140000"/>
                </a:lnSpc>
              </a:pPr>
              <a:r>
                <a:rPr lang="en-US" sz="2400">
                  <a:latin typeface="黑体" panose="02010609060101010101" charset="-122"/>
                  <a:ea typeface="黑体" panose="02010609060101010101" charset="-122"/>
                  <a:cs typeface="黑体" panose="02010609060101010101" charset="-122"/>
                </a:rPr>
                <a:t>④</a:t>
              </a:r>
              <a:r>
                <a:rPr lang="zh-CN" sz="2400">
                  <a:latin typeface="黑体" panose="02010609060101010101" charset="-122"/>
                  <a:ea typeface="黑体" panose="02010609060101010101" charset="-122"/>
                  <a:cs typeface="黑体" panose="02010609060101010101" charset="-122"/>
                </a:rPr>
                <a:t>最早开埠的汉口是南北口岸贸易枢纽</a:t>
              </a:r>
            </a:p>
            <a:p>
              <a:pPr indent="0">
                <a:lnSpc>
                  <a:spcPct val="140000"/>
                </a:lnSpc>
              </a:pPr>
              <a:r>
                <a:rPr lang="en-US" sz="2400">
                  <a:latin typeface="黑体" panose="02010609060101010101" charset="-122"/>
                  <a:ea typeface="黑体" panose="02010609060101010101" charset="-122"/>
                  <a:cs typeface="黑体" panose="02010609060101010101" charset="-122"/>
                </a:rPr>
                <a:t>A</a:t>
              </a:r>
              <a:r>
                <a:rPr lang="zh-CN" sz="2400">
                  <a:latin typeface="黑体" panose="02010609060101010101" charset="-122"/>
                  <a:ea typeface="黑体" panose="02010609060101010101" charset="-122"/>
                  <a:cs typeface="黑体" panose="02010609060101010101" charset="-122"/>
                </a:rPr>
                <a:t>．</a:t>
              </a:r>
              <a:r>
                <a:rPr lang="en-US" sz="2400">
                  <a:latin typeface="黑体" panose="02010609060101010101" charset="-122"/>
                  <a:ea typeface="黑体" panose="02010609060101010101" charset="-122"/>
                  <a:cs typeface="黑体" panose="02010609060101010101" charset="-122"/>
                </a:rPr>
                <a:t>①②	B</a:t>
              </a:r>
              <a:r>
                <a:rPr lang="zh-CN" sz="2400">
                  <a:latin typeface="黑体" panose="02010609060101010101" charset="-122"/>
                  <a:ea typeface="黑体" panose="02010609060101010101" charset="-122"/>
                  <a:cs typeface="黑体" panose="02010609060101010101" charset="-122"/>
                </a:rPr>
                <a:t>．</a:t>
              </a:r>
              <a:r>
                <a:rPr lang="en-US" sz="2400">
                  <a:latin typeface="黑体" panose="02010609060101010101" charset="-122"/>
                  <a:ea typeface="黑体" panose="02010609060101010101" charset="-122"/>
                  <a:cs typeface="黑体" panose="02010609060101010101" charset="-122"/>
                </a:rPr>
                <a:t>③④	C</a:t>
              </a:r>
              <a:r>
                <a:rPr lang="zh-CN" sz="2400">
                  <a:latin typeface="黑体" panose="02010609060101010101" charset="-122"/>
                  <a:ea typeface="黑体" panose="02010609060101010101" charset="-122"/>
                  <a:cs typeface="黑体" panose="02010609060101010101" charset="-122"/>
                </a:rPr>
                <a:t>．</a:t>
              </a:r>
              <a:r>
                <a:rPr lang="en-US" sz="2400">
                  <a:latin typeface="黑体" panose="02010609060101010101" charset="-122"/>
                  <a:ea typeface="黑体" panose="02010609060101010101" charset="-122"/>
                  <a:cs typeface="黑体" panose="02010609060101010101" charset="-122"/>
                </a:rPr>
                <a:t>①③	D</a:t>
              </a:r>
              <a:r>
                <a:rPr lang="zh-CN" sz="2400">
                  <a:latin typeface="黑体" panose="02010609060101010101" charset="-122"/>
                  <a:ea typeface="黑体" panose="02010609060101010101" charset="-122"/>
                  <a:cs typeface="黑体" panose="02010609060101010101" charset="-122"/>
                </a:rPr>
                <a:t>．</a:t>
              </a:r>
              <a:r>
                <a:rPr lang="en-US" sz="2400">
                  <a:latin typeface="黑体" panose="02010609060101010101" charset="-122"/>
                  <a:ea typeface="黑体" panose="02010609060101010101" charset="-122"/>
                  <a:cs typeface="黑体" panose="02010609060101010101" charset="-122"/>
                </a:rPr>
                <a:t>②④
</a:t>
              </a:r>
              <a:endParaRPr lang="zh-CN" altLang="en-US" sz="2400">
                <a:solidFill>
                  <a:srgbClr val="FF0000"/>
                </a:solidFill>
                <a:latin typeface="黑体" panose="02010609060101010101" charset="-122"/>
                <a:ea typeface="黑体" panose="02010609060101010101" charset="-122"/>
                <a:cs typeface="黑体" panose="02010609060101010101" charset="-122"/>
              </a:endParaRPr>
            </a:p>
          </p:txBody>
        </p:sp>
      </p:grpSp>
      <p:grpSp>
        <p:nvGrpSpPr>
          <p:cNvPr id="8" name="组合 7"/>
          <p:cNvGrpSpPr/>
          <p:nvPr>
            <p:custDataLst>
              <p:tags r:id="rId4"/>
            </p:custDataLst>
          </p:nvPr>
        </p:nvGrpSpPr>
        <p:grpSpPr>
          <a:xfrm>
            <a:off x="7495540" y="3402330"/>
            <a:ext cx="3166110" cy="3049905"/>
            <a:chOff x="952" y="1944"/>
            <a:chExt cx="7013" cy="3004"/>
          </a:xfrm>
        </p:grpSpPr>
        <p:pic>
          <p:nvPicPr>
            <p:cNvPr id="9" name="图片 8"/>
            <p:cNvPicPr/>
            <p:nvPr>
              <p:custDataLst>
                <p:tags r:id="rId5"/>
              </p:custDataLst>
            </p:nvPr>
          </p:nvPicPr>
          <p:blipFill>
            <a:blip r:embed="rId10">
              <a:clrChange>
                <a:clrFrom>
                  <a:srgbClr val="FFFFFF">
                    <a:alpha val="100000"/>
                  </a:srgbClr>
                </a:clrFrom>
                <a:clrTo>
                  <a:srgbClr val="FFFFFF">
                    <a:alpha val="100000"/>
                    <a:alpha val="0"/>
                  </a:srgbClr>
                </a:clrTo>
              </a:clrChange>
            </a:blip>
            <a:stretch>
              <a:fillRect/>
            </a:stretch>
          </p:blipFill>
          <p:spPr>
            <a:xfrm>
              <a:off x="953" y="1944"/>
              <a:ext cx="7012" cy="2697"/>
            </a:xfrm>
            <a:prstGeom prst="rect">
              <a:avLst/>
            </a:prstGeom>
            <a:noFill/>
            <a:ln w="9525">
              <a:noFill/>
            </a:ln>
          </p:spPr>
        </p:pic>
        <p:pic>
          <p:nvPicPr>
            <p:cNvPr id="10" name="图片 9"/>
            <p:cNvPicPr/>
            <p:nvPr>
              <p:custDataLst>
                <p:tags r:id="rId6"/>
              </p:custDataLst>
            </p:nvPr>
          </p:nvPicPr>
          <p:blipFill>
            <a:blip r:embed="rId11"/>
            <a:stretch>
              <a:fillRect/>
            </a:stretch>
          </p:blipFill>
          <p:spPr>
            <a:xfrm>
              <a:off x="952" y="4641"/>
              <a:ext cx="6751" cy="307"/>
            </a:xfrm>
            <a:prstGeom prst="rect">
              <a:avLst/>
            </a:prstGeom>
            <a:noFill/>
            <a:ln w="9525">
              <a:noFill/>
            </a:ln>
          </p:spPr>
        </p:pic>
      </p:grpSp>
      <p:sp>
        <p:nvSpPr>
          <p:cNvPr id="11" name="矩形 3"/>
          <p:cNvSpPr/>
          <p:nvPr/>
        </p:nvSpPr>
        <p:spPr>
          <a:xfrm>
            <a:off x="10817611" y="3862599"/>
            <a:ext cx="1124585" cy="1598930"/>
          </a:xfrm>
          <a:prstGeom prst="rect">
            <a:avLst/>
          </a:prstGeom>
          <a:noFill/>
        </p:spPr>
        <p:txBody>
          <a:bodyPr wrap="none" lIns="121920" tIns="60960" rIns="121920" bIns="60960">
            <a:spAutoFit/>
          </a:bodyPr>
          <a:lstStyle/>
          <a:p>
            <a:pPr algn="ctr"/>
            <a:r>
              <a:rPr lang="en-US" altLang="zh-CN" sz="9600" b="1" cap="none" spc="0">
                <a:ln w="10541" cmpd="sng">
                  <a:noFill/>
                  <a:prstDash val="solid"/>
                </a:ln>
                <a:solidFill>
                  <a:srgbClr val="C00000"/>
                </a:solidFill>
                <a:effectLst/>
              </a:rPr>
              <a:t>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265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18" name="文本框 17"/>
          <p:cNvSpPr txBox="1"/>
          <p:nvPr/>
        </p:nvSpPr>
        <p:spPr>
          <a:xfrm>
            <a:off x="394335" y="382270"/>
            <a:ext cx="3458210" cy="498475"/>
          </a:xfrm>
          <a:prstGeom prst="rect">
            <a:avLst/>
          </a:prstGeom>
          <a:solidFill>
            <a:srgbClr val="000000"/>
          </a:solidFill>
          <a:effectLst>
            <a:outerShdw blurRad="50800" dist="38100" dir="2700000" algn="tl" rotWithShape="0">
              <a:prstClr val="black">
                <a:alpha val="40000"/>
              </a:prstClr>
            </a:outerShdw>
          </a:effectLst>
        </p:spPr>
        <p:txBody>
          <a:bodyPr wrap="square" rtlCol="0">
            <a:noAutofit/>
          </a:bodyPr>
          <a:lstStyle/>
          <a:p>
            <a:pPr>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板块二：中国近代史</a:t>
            </a:r>
          </a:p>
        </p:txBody>
      </p:sp>
      <p:sp>
        <p:nvSpPr>
          <p:cNvPr id="2" name="文本框 1"/>
          <p:cNvSpPr txBox="1"/>
          <p:nvPr/>
        </p:nvSpPr>
        <p:spPr>
          <a:xfrm>
            <a:off x="257810" y="1056640"/>
            <a:ext cx="2376805" cy="521970"/>
          </a:xfrm>
          <a:prstGeom prst="rect">
            <a:avLst/>
          </a:prstGeom>
          <a:noFill/>
        </p:spPr>
        <p:txBody>
          <a:bodyPr wrap="square" rtlCol="0" anchor="t">
            <a:spAutoFit/>
          </a:bodyPr>
          <a:lstStyle/>
          <a:p>
            <a:pPr>
              <a:lnSpc>
                <a:spcPct val="10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7</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、近代化：</a:t>
            </a:r>
          </a:p>
        </p:txBody>
      </p:sp>
      <p:sp>
        <p:nvSpPr>
          <p:cNvPr id="3" name="文本框 2"/>
          <p:cNvSpPr txBox="1"/>
          <p:nvPr/>
        </p:nvSpPr>
        <p:spPr>
          <a:xfrm>
            <a:off x="0" y="1056640"/>
            <a:ext cx="12044045" cy="1512570"/>
          </a:xfrm>
          <a:prstGeom prst="rect">
            <a:avLst/>
          </a:prstGeom>
          <a:noFill/>
        </p:spPr>
        <p:txBody>
          <a:bodyPr wrap="square" rtlCol="0" anchor="t">
            <a:spAutoFit/>
          </a:bodyPr>
          <a:lstStyle/>
          <a:p>
            <a:pPr indent="0" fontAlgn="base">
              <a:lnSpc>
                <a:spcPct val="110000"/>
              </a:lnSpc>
              <a:buNone/>
            </a:pPr>
            <a:r>
              <a:rPr lang="en-US" altLang="zh-CN" sz="2800">
                <a:effectLst/>
                <a:latin typeface="华文中宋" panose="02010600040101010101" charset="-122"/>
                <a:ea typeface="华文中宋" panose="02010600040101010101" charset="-122"/>
                <a:cs typeface="微软雅黑" panose="020B0503020204020204" charset="-122"/>
                <a:sym typeface="+mn-ea"/>
              </a:rPr>
              <a:t>                   </a:t>
            </a:r>
            <a:r>
              <a:rPr lang="zh-CN" altLang="en-US" sz="2800">
                <a:effectLst/>
                <a:latin typeface="华文中宋" panose="02010600040101010101" charset="-122"/>
                <a:ea typeface="华文中宋" panose="02010600040101010101" charset="-122"/>
                <a:cs typeface="微软雅黑" panose="020B0503020204020204" charset="-122"/>
                <a:sym typeface="+mn-ea"/>
              </a:rPr>
              <a:t>指由</a:t>
            </a:r>
            <a:r>
              <a:rPr lang="zh-CN" altLang="en-US" sz="2800">
                <a:solidFill>
                  <a:srgbClr val="C00000"/>
                </a:solidFill>
                <a:effectLst/>
                <a:latin typeface="华文中宋" panose="02010600040101010101" charset="-122"/>
                <a:ea typeface="华文中宋" panose="02010600040101010101" charset="-122"/>
                <a:cs typeface="微软雅黑" panose="020B0503020204020204" charset="-122"/>
                <a:sym typeface="+mn-ea"/>
              </a:rPr>
              <a:t>传统社会</a:t>
            </a:r>
            <a:r>
              <a:rPr lang="zh-CN" altLang="en-US" sz="2800">
                <a:effectLst/>
                <a:latin typeface="华文中宋" panose="02010600040101010101" charset="-122"/>
                <a:ea typeface="华文中宋" panose="02010600040101010101" charset="-122"/>
                <a:cs typeface="微软雅黑" panose="020B0503020204020204" charset="-122"/>
                <a:sym typeface="+mn-ea"/>
              </a:rPr>
              <a:t>向</a:t>
            </a:r>
            <a:r>
              <a:rPr lang="zh-CN" altLang="en-US" sz="2800">
                <a:solidFill>
                  <a:srgbClr val="C00000"/>
                </a:solidFill>
                <a:effectLst/>
                <a:latin typeface="华文中宋" panose="02010600040101010101" charset="-122"/>
                <a:ea typeface="华文中宋" panose="02010600040101010101" charset="-122"/>
                <a:cs typeface="微软雅黑" panose="020B0503020204020204" charset="-122"/>
                <a:sym typeface="+mn-ea"/>
              </a:rPr>
              <a:t>现代社会</a:t>
            </a:r>
            <a:r>
              <a:rPr lang="zh-CN" altLang="en-US" sz="2800">
                <a:effectLst/>
                <a:latin typeface="华文中宋" panose="02010600040101010101" charset="-122"/>
                <a:ea typeface="华文中宋" panose="02010600040101010101" charset="-122"/>
                <a:cs typeface="微软雅黑" panose="020B0503020204020204" charset="-122"/>
                <a:sym typeface="+mn-ea"/>
              </a:rPr>
              <a:t>变迁的过程（传统农业社会向工业社</a:t>
            </a:r>
          </a:p>
          <a:p>
            <a:pPr indent="0" fontAlgn="base">
              <a:lnSpc>
                <a:spcPct val="110000"/>
              </a:lnSpc>
              <a:buNone/>
            </a:pPr>
            <a:r>
              <a:rPr lang="zh-CN" altLang="en-US" sz="2800">
                <a:effectLst/>
                <a:latin typeface="华文中宋" panose="02010600040101010101" charset="-122"/>
                <a:ea typeface="华文中宋" panose="02010600040101010101" charset="-122"/>
                <a:cs typeface="微软雅黑" panose="020B0503020204020204" charset="-122"/>
                <a:sym typeface="+mn-ea"/>
              </a:rPr>
              <a:t> </a:t>
            </a:r>
            <a:r>
              <a:rPr lang="en-US" altLang="zh-CN" sz="2800">
                <a:effectLst/>
                <a:latin typeface="华文中宋" panose="02010600040101010101" charset="-122"/>
                <a:ea typeface="华文中宋" panose="02010600040101010101" charset="-122"/>
                <a:cs typeface="微软雅黑" panose="020B0503020204020204" charset="-122"/>
                <a:sym typeface="+mn-ea"/>
              </a:rPr>
              <a:t> </a:t>
            </a:r>
            <a:r>
              <a:rPr lang="zh-CN" altLang="en-US" sz="2800">
                <a:effectLst/>
                <a:latin typeface="华文中宋" panose="02010600040101010101" charset="-122"/>
                <a:ea typeface="华文中宋" panose="02010600040101010101" charset="-122"/>
                <a:cs typeface="微软雅黑" panose="020B0503020204020204" charset="-122"/>
                <a:sym typeface="+mn-ea"/>
              </a:rPr>
              <a:t>会过渡），其动力是工业化，涉及整个社会的各个领域，如经济制度、政</a:t>
            </a:r>
          </a:p>
          <a:p>
            <a:pPr indent="0" fontAlgn="base">
              <a:lnSpc>
                <a:spcPct val="110000"/>
              </a:lnSpc>
              <a:buNone/>
            </a:pPr>
            <a:r>
              <a:rPr lang="zh-CN" altLang="en-US" sz="2800">
                <a:effectLst/>
                <a:latin typeface="华文中宋" panose="02010600040101010101" charset="-122"/>
                <a:ea typeface="华文中宋" panose="02010600040101010101" charset="-122"/>
                <a:cs typeface="微软雅黑" panose="020B0503020204020204" charset="-122"/>
                <a:sym typeface="+mn-ea"/>
              </a:rPr>
              <a:t> </a:t>
            </a:r>
            <a:r>
              <a:rPr lang="en-US" altLang="zh-CN" sz="2800">
                <a:effectLst/>
                <a:latin typeface="华文中宋" panose="02010600040101010101" charset="-122"/>
                <a:ea typeface="华文中宋" panose="02010600040101010101" charset="-122"/>
                <a:cs typeface="微软雅黑" panose="020B0503020204020204" charset="-122"/>
                <a:sym typeface="+mn-ea"/>
              </a:rPr>
              <a:t> </a:t>
            </a:r>
            <a:r>
              <a:rPr lang="zh-CN" altLang="en-US" sz="2800">
                <a:effectLst/>
                <a:latin typeface="华文中宋" panose="02010600040101010101" charset="-122"/>
                <a:ea typeface="华文中宋" panose="02010600040101010101" charset="-122"/>
                <a:cs typeface="微软雅黑" panose="020B0503020204020204" charset="-122"/>
                <a:sym typeface="+mn-ea"/>
              </a:rPr>
              <a:t>治制度、文化教育、军事、生活方式乃至思维方式。</a:t>
            </a:r>
          </a:p>
        </p:txBody>
      </p:sp>
      <p:sp>
        <p:nvSpPr>
          <p:cNvPr id="4" name="文本框 3"/>
          <p:cNvSpPr txBox="1"/>
          <p:nvPr>
            <p:custDataLst>
              <p:tags r:id="rId2"/>
            </p:custDataLst>
          </p:nvPr>
        </p:nvSpPr>
        <p:spPr>
          <a:xfrm>
            <a:off x="0" y="2562225"/>
            <a:ext cx="2185035" cy="521970"/>
          </a:xfrm>
          <a:prstGeom prst="rect">
            <a:avLst/>
          </a:prstGeom>
          <a:noFill/>
        </p:spPr>
        <p:txBody>
          <a:bodyPr wrap="none" rtlCol="0" anchor="t">
            <a:spAutoFit/>
          </a:bodyPr>
          <a:lstStyle/>
          <a:p>
            <a:r>
              <a:rPr lang="zh-CN" altLang="en-US"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a:t>
            </a:r>
            <a:r>
              <a:rPr lang="en-US" altLang="zh-CN"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1</a:t>
            </a:r>
            <a:r>
              <a:rPr lang="zh-CN" altLang="en-US"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）核心：</a:t>
            </a:r>
          </a:p>
        </p:txBody>
      </p:sp>
      <p:sp>
        <p:nvSpPr>
          <p:cNvPr id="5" name="文本框 4"/>
          <p:cNvSpPr txBox="1"/>
          <p:nvPr>
            <p:custDataLst>
              <p:tags r:id="rId3"/>
            </p:custDataLst>
          </p:nvPr>
        </p:nvSpPr>
        <p:spPr>
          <a:xfrm>
            <a:off x="2039620" y="2562225"/>
            <a:ext cx="4806315" cy="521970"/>
          </a:xfrm>
          <a:prstGeom prst="rect">
            <a:avLst/>
          </a:prstGeom>
          <a:noFill/>
        </p:spPr>
        <p:txBody>
          <a:bodyPr wrap="none" rtlCol="0" anchor="t">
            <a:spAutoFit/>
          </a:bodyPr>
          <a:lstStyle/>
          <a:p>
            <a:pPr marL="469900" indent="-469900" fontAlgn="base">
              <a:buNone/>
            </a:pPr>
            <a:r>
              <a:rPr lang="zh-CN" altLang="en-US" sz="2800">
                <a:solidFill>
                  <a:srgbClr val="C00000"/>
                </a:solidFill>
                <a:effectLst/>
                <a:latin typeface="华文中宋" panose="02010600040101010101" charset="-122"/>
                <a:ea typeface="华文中宋" panose="02010600040101010101" charset="-122"/>
                <a:cs typeface="微软雅黑" panose="020B0503020204020204" charset="-122"/>
                <a:sym typeface="+mn-ea"/>
              </a:rPr>
              <a:t>经济的工业化和政治的民主</a:t>
            </a:r>
            <a:r>
              <a:rPr lang="zh-CN" altLang="en-US"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化</a:t>
            </a:r>
          </a:p>
        </p:txBody>
      </p:sp>
      <p:sp>
        <p:nvSpPr>
          <p:cNvPr id="6" name="文本框 5"/>
          <p:cNvSpPr txBox="1"/>
          <p:nvPr>
            <p:custDataLst>
              <p:tags r:id="rId4"/>
            </p:custDataLst>
          </p:nvPr>
        </p:nvSpPr>
        <p:spPr>
          <a:xfrm>
            <a:off x="0" y="3084195"/>
            <a:ext cx="2185035" cy="521970"/>
          </a:xfrm>
          <a:prstGeom prst="rect">
            <a:avLst/>
          </a:prstGeom>
          <a:noFill/>
        </p:spPr>
        <p:txBody>
          <a:bodyPr wrap="none" rtlCol="0" anchor="t">
            <a:spAutoFit/>
          </a:bodyPr>
          <a:lstStyle/>
          <a:p>
            <a:r>
              <a:rPr lang="zh-CN" altLang="en-US"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a:t>
            </a:r>
            <a:r>
              <a:rPr lang="en-US" altLang="zh-CN"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2</a:t>
            </a:r>
            <a:r>
              <a:rPr lang="zh-CN" altLang="en-US"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）内容：</a:t>
            </a:r>
          </a:p>
        </p:txBody>
      </p:sp>
      <p:sp>
        <p:nvSpPr>
          <p:cNvPr id="7" name="文本框 6"/>
          <p:cNvSpPr txBox="1"/>
          <p:nvPr>
            <p:custDataLst>
              <p:tags r:id="rId5"/>
            </p:custDataLst>
          </p:nvPr>
        </p:nvSpPr>
        <p:spPr>
          <a:xfrm>
            <a:off x="1981835" y="3135630"/>
            <a:ext cx="1870710"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政治方面</a:t>
            </a:r>
          </a:p>
        </p:txBody>
      </p:sp>
      <p:sp>
        <p:nvSpPr>
          <p:cNvPr id="8" name="文本框 7"/>
          <p:cNvSpPr txBox="1"/>
          <p:nvPr>
            <p:custDataLst>
              <p:tags r:id="rId6"/>
            </p:custDataLst>
          </p:nvPr>
        </p:nvSpPr>
        <p:spPr>
          <a:xfrm>
            <a:off x="1981835" y="3646805"/>
            <a:ext cx="1870710"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经济方面</a:t>
            </a:r>
          </a:p>
        </p:txBody>
      </p:sp>
      <p:sp>
        <p:nvSpPr>
          <p:cNvPr id="9" name="文本框 8"/>
          <p:cNvSpPr txBox="1"/>
          <p:nvPr>
            <p:custDataLst>
              <p:tags r:id="rId7"/>
            </p:custDataLst>
          </p:nvPr>
        </p:nvSpPr>
        <p:spPr>
          <a:xfrm>
            <a:off x="1981835" y="4157980"/>
            <a:ext cx="1870710"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思想方面</a:t>
            </a:r>
          </a:p>
        </p:txBody>
      </p:sp>
      <p:sp>
        <p:nvSpPr>
          <p:cNvPr id="10" name="文本框 9"/>
          <p:cNvSpPr txBox="1"/>
          <p:nvPr>
            <p:custDataLst>
              <p:tags r:id="rId8"/>
            </p:custDataLst>
          </p:nvPr>
        </p:nvSpPr>
        <p:spPr>
          <a:xfrm>
            <a:off x="1981835" y="4669155"/>
            <a:ext cx="1870710"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文化方面</a:t>
            </a:r>
          </a:p>
        </p:txBody>
      </p:sp>
      <p:sp>
        <p:nvSpPr>
          <p:cNvPr id="11" name="文本框 10"/>
          <p:cNvSpPr txBox="1"/>
          <p:nvPr>
            <p:custDataLst>
              <p:tags r:id="rId9"/>
            </p:custDataLst>
          </p:nvPr>
        </p:nvSpPr>
        <p:spPr>
          <a:xfrm>
            <a:off x="1981835" y="5180330"/>
            <a:ext cx="1870710"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社会方面</a:t>
            </a:r>
          </a:p>
        </p:txBody>
      </p:sp>
      <p:sp>
        <p:nvSpPr>
          <p:cNvPr id="13" name="文本框 12"/>
          <p:cNvSpPr txBox="1"/>
          <p:nvPr>
            <p:custDataLst>
              <p:tags r:id="rId10"/>
            </p:custDataLst>
          </p:nvPr>
        </p:nvSpPr>
        <p:spPr>
          <a:xfrm>
            <a:off x="3601720" y="3116580"/>
            <a:ext cx="5734685" cy="521970"/>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rPr>
              <a:t>由专制独裁向</a:t>
            </a:r>
            <a:r>
              <a:rPr lang="zh-CN" altLang="en-US" sz="2800">
                <a:solidFill>
                  <a:srgbClr val="C00000"/>
                </a:solidFill>
                <a:latin typeface="华文中宋" panose="02010600040101010101" charset="-122"/>
                <a:ea typeface="华文中宋" panose="02010600040101010101" charset="-122"/>
              </a:rPr>
              <a:t>民主化</a:t>
            </a:r>
            <a:r>
              <a:rPr lang="zh-CN" altLang="en-US" sz="2800">
                <a:latin typeface="华文中宋" panose="02010600040101010101" charset="-122"/>
                <a:ea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rPr>
              <a:t>法制化</a:t>
            </a:r>
            <a:r>
              <a:rPr lang="zh-CN" altLang="en-US" sz="2800">
                <a:latin typeface="华文中宋" panose="02010600040101010101" charset="-122"/>
                <a:ea typeface="华文中宋" panose="02010600040101010101" charset="-122"/>
              </a:rPr>
              <a:t>转变</a:t>
            </a:r>
          </a:p>
        </p:txBody>
      </p:sp>
      <p:sp>
        <p:nvSpPr>
          <p:cNvPr id="14" name="文本框 13"/>
          <p:cNvSpPr txBox="1"/>
          <p:nvPr>
            <p:custDataLst>
              <p:tags r:id="rId11"/>
            </p:custDataLst>
          </p:nvPr>
        </p:nvSpPr>
        <p:spPr>
          <a:xfrm>
            <a:off x="3601720" y="3634105"/>
            <a:ext cx="7294880" cy="521970"/>
          </a:xfrm>
          <a:prstGeom prst="rect">
            <a:avLst/>
          </a:prstGeom>
          <a:noFill/>
        </p:spPr>
        <p:txBody>
          <a:bodyPr wrap="square" rtlCol="0" anchor="t">
            <a:spAutoFit/>
          </a:bodyPr>
          <a:lstStyle/>
          <a:p>
            <a:pPr marL="469900" indent="-469900" fontAlgn="base">
              <a:buNone/>
            </a:pPr>
            <a:r>
              <a:rPr lang="zh-CN" altLang="en-US" sz="2800">
                <a:effectLst/>
                <a:latin typeface="华文中宋" panose="02010600040101010101" charset="-122"/>
                <a:ea typeface="华文中宋" panose="02010600040101010101" charset="-122"/>
                <a:cs typeface="微软雅黑" panose="020B0503020204020204" charset="-122"/>
                <a:sym typeface="+mn-ea"/>
              </a:rPr>
              <a:t>由传统农业向</a:t>
            </a:r>
            <a:r>
              <a:rPr lang="zh-CN" altLang="en-US" sz="2800">
                <a:solidFill>
                  <a:srgbClr val="C00000"/>
                </a:solidFill>
                <a:effectLst/>
                <a:latin typeface="华文中宋" panose="02010600040101010101" charset="-122"/>
                <a:ea typeface="华文中宋" panose="02010600040101010101" charset="-122"/>
                <a:cs typeface="微软雅黑" panose="020B0503020204020204" charset="-122"/>
                <a:sym typeface="+mn-ea"/>
              </a:rPr>
              <a:t>工业化</a:t>
            </a:r>
            <a:r>
              <a:rPr lang="zh-CN" altLang="en-US" sz="2800">
                <a:effectLst/>
                <a:latin typeface="华文中宋" panose="02010600040101010101" charset="-122"/>
                <a:ea typeface="华文中宋" panose="02010600040101010101" charset="-122"/>
                <a:cs typeface="微软雅黑" panose="020B0503020204020204" charset="-122"/>
                <a:sym typeface="+mn-ea"/>
              </a:rPr>
              <a:t>、自然经济到</a:t>
            </a:r>
            <a:r>
              <a:rPr lang="zh-CN" altLang="en-US" sz="2800">
                <a:solidFill>
                  <a:srgbClr val="C00000"/>
                </a:solidFill>
                <a:effectLst/>
                <a:latin typeface="华文中宋" panose="02010600040101010101" charset="-122"/>
                <a:ea typeface="华文中宋" panose="02010600040101010101" charset="-122"/>
                <a:cs typeface="微软雅黑" panose="020B0503020204020204" charset="-122"/>
                <a:sym typeface="+mn-ea"/>
              </a:rPr>
              <a:t>市场化</a:t>
            </a:r>
            <a:r>
              <a:rPr lang="zh-CN" altLang="en-US" sz="2800">
                <a:effectLst/>
                <a:latin typeface="华文中宋" panose="02010600040101010101" charset="-122"/>
                <a:ea typeface="华文中宋" panose="02010600040101010101" charset="-122"/>
                <a:cs typeface="微软雅黑" panose="020B0503020204020204" charset="-122"/>
                <a:sym typeface="+mn-ea"/>
              </a:rPr>
              <a:t>转变</a:t>
            </a:r>
          </a:p>
        </p:txBody>
      </p:sp>
      <p:sp>
        <p:nvSpPr>
          <p:cNvPr id="15" name="文本框 14"/>
          <p:cNvSpPr txBox="1"/>
          <p:nvPr>
            <p:custDataLst>
              <p:tags r:id="rId12"/>
            </p:custDataLst>
          </p:nvPr>
        </p:nvSpPr>
        <p:spPr>
          <a:xfrm>
            <a:off x="3601720" y="4151630"/>
            <a:ext cx="5516880" cy="521970"/>
          </a:xfrm>
          <a:prstGeom prst="rect">
            <a:avLst/>
          </a:prstGeom>
          <a:noFill/>
        </p:spPr>
        <p:txBody>
          <a:bodyPr wrap="square" rtlCol="0" anchor="t">
            <a:spAutoFit/>
          </a:bodyPr>
          <a:lstStyle/>
          <a:p>
            <a:pPr marL="469900" indent="-469900" fontAlgn="base">
              <a:buNone/>
            </a:pPr>
            <a:r>
              <a:rPr lang="zh-CN" altLang="en-US" sz="2800">
                <a:effectLst/>
                <a:latin typeface="华文中宋" panose="02010600040101010101" charset="-122"/>
                <a:ea typeface="华文中宋" panose="02010600040101010101" charset="-122"/>
                <a:cs typeface="微软雅黑" panose="020B0503020204020204" charset="-122"/>
                <a:sym typeface="+mn-ea"/>
              </a:rPr>
              <a:t>由愚昧迷信向</a:t>
            </a:r>
            <a:r>
              <a:rPr lang="zh-CN" altLang="en-US" sz="2800">
                <a:solidFill>
                  <a:srgbClr val="C00000"/>
                </a:solidFill>
                <a:effectLst/>
                <a:latin typeface="华文中宋" panose="02010600040101010101" charset="-122"/>
                <a:ea typeface="华文中宋" panose="02010600040101010101" charset="-122"/>
                <a:cs typeface="微软雅黑" panose="020B0503020204020204" charset="-122"/>
                <a:sym typeface="+mn-ea"/>
              </a:rPr>
              <a:t>科学化</a:t>
            </a:r>
            <a:r>
              <a:rPr lang="zh-CN" altLang="en-US" sz="2800">
                <a:effectLst/>
                <a:latin typeface="华文中宋" panose="02010600040101010101" charset="-122"/>
                <a:ea typeface="华文中宋" panose="02010600040101010101" charset="-122"/>
                <a:cs typeface="微软雅黑" panose="020B0503020204020204" charset="-122"/>
                <a:sym typeface="+mn-ea"/>
              </a:rPr>
              <a:t>、</a:t>
            </a:r>
            <a:r>
              <a:rPr lang="zh-CN" altLang="en-US" sz="2800">
                <a:solidFill>
                  <a:srgbClr val="C00000"/>
                </a:solidFill>
                <a:effectLst/>
                <a:latin typeface="华文中宋" panose="02010600040101010101" charset="-122"/>
                <a:ea typeface="华文中宋" panose="02010600040101010101" charset="-122"/>
                <a:cs typeface="微软雅黑" panose="020B0503020204020204" charset="-122"/>
                <a:sym typeface="+mn-ea"/>
              </a:rPr>
              <a:t>理性化</a:t>
            </a:r>
            <a:r>
              <a:rPr lang="zh-CN" altLang="en-US" sz="2800">
                <a:effectLst/>
                <a:latin typeface="华文中宋" panose="02010600040101010101" charset="-122"/>
                <a:ea typeface="华文中宋" panose="02010600040101010101" charset="-122"/>
                <a:cs typeface="微软雅黑" panose="020B0503020204020204" charset="-122"/>
                <a:sym typeface="+mn-ea"/>
              </a:rPr>
              <a:t>转变</a:t>
            </a:r>
          </a:p>
        </p:txBody>
      </p:sp>
      <p:sp>
        <p:nvSpPr>
          <p:cNvPr id="12" name="文本框 11"/>
          <p:cNvSpPr txBox="1"/>
          <p:nvPr>
            <p:custDataLst>
              <p:tags r:id="rId13"/>
            </p:custDataLst>
          </p:nvPr>
        </p:nvSpPr>
        <p:spPr>
          <a:xfrm>
            <a:off x="3601720" y="4669155"/>
            <a:ext cx="4450080" cy="521970"/>
          </a:xfrm>
          <a:prstGeom prst="rect">
            <a:avLst/>
          </a:prstGeom>
          <a:noFill/>
        </p:spPr>
        <p:txBody>
          <a:bodyPr wrap="none" rtlCol="0" anchor="t">
            <a:spAutoFit/>
          </a:bodyPr>
          <a:lstStyle/>
          <a:p>
            <a:pPr marL="469900" indent="-469900" fontAlgn="base">
              <a:buNone/>
            </a:pPr>
            <a:r>
              <a:rPr lang="zh-CN" altLang="en-US" sz="2800">
                <a:effectLst/>
                <a:latin typeface="华文中宋" panose="02010600040101010101" charset="-122"/>
                <a:ea typeface="华文中宋" panose="02010600040101010101" charset="-122"/>
                <a:cs typeface="微软雅黑" panose="020B0503020204020204" charset="-122"/>
                <a:sym typeface="+mn-ea"/>
              </a:rPr>
              <a:t>文化向</a:t>
            </a:r>
            <a:r>
              <a:rPr lang="zh-CN" altLang="en-US" sz="2800">
                <a:solidFill>
                  <a:srgbClr val="C00000"/>
                </a:solidFill>
                <a:effectLst/>
                <a:latin typeface="华文中宋" panose="02010600040101010101" charset="-122"/>
                <a:ea typeface="华文中宋" panose="02010600040101010101" charset="-122"/>
                <a:cs typeface="微软雅黑" panose="020B0503020204020204" charset="-122"/>
                <a:sym typeface="+mn-ea"/>
              </a:rPr>
              <a:t>科学化</a:t>
            </a:r>
            <a:r>
              <a:rPr lang="zh-CN" altLang="en-US" sz="2800">
                <a:effectLst/>
                <a:latin typeface="华文中宋" panose="02010600040101010101" charset="-122"/>
                <a:ea typeface="华文中宋" panose="02010600040101010101" charset="-122"/>
                <a:cs typeface="微软雅黑" panose="020B0503020204020204" charset="-122"/>
                <a:sym typeface="+mn-ea"/>
              </a:rPr>
              <a:t>、</a:t>
            </a:r>
            <a:r>
              <a:rPr lang="zh-CN" altLang="en-US" sz="2800">
                <a:solidFill>
                  <a:srgbClr val="C00000"/>
                </a:solidFill>
                <a:effectLst/>
                <a:latin typeface="华文中宋" panose="02010600040101010101" charset="-122"/>
                <a:ea typeface="华文中宋" panose="02010600040101010101" charset="-122"/>
                <a:cs typeface="微软雅黑" panose="020B0503020204020204" charset="-122"/>
                <a:sym typeface="+mn-ea"/>
              </a:rPr>
              <a:t>大众化</a:t>
            </a:r>
            <a:r>
              <a:rPr lang="zh-CN" altLang="en-US" sz="2800">
                <a:effectLst/>
                <a:latin typeface="华文中宋" panose="02010600040101010101" charset="-122"/>
                <a:ea typeface="华文中宋" panose="02010600040101010101" charset="-122"/>
                <a:cs typeface="微软雅黑" panose="020B0503020204020204" charset="-122"/>
                <a:sym typeface="+mn-ea"/>
              </a:rPr>
              <a:t>转变</a:t>
            </a:r>
          </a:p>
        </p:txBody>
      </p:sp>
      <p:sp>
        <p:nvSpPr>
          <p:cNvPr id="17" name="文本框 16"/>
          <p:cNvSpPr txBox="1"/>
          <p:nvPr>
            <p:custDataLst>
              <p:tags r:id="rId14"/>
            </p:custDataLst>
          </p:nvPr>
        </p:nvSpPr>
        <p:spPr>
          <a:xfrm>
            <a:off x="3698875" y="5186680"/>
            <a:ext cx="5516880" cy="521970"/>
          </a:xfrm>
          <a:prstGeom prst="rect">
            <a:avLst/>
          </a:prstGeom>
          <a:noFill/>
        </p:spPr>
        <p:txBody>
          <a:bodyPr wrap="none" rtlCol="0" anchor="t">
            <a:spAutoFit/>
          </a:bodyPr>
          <a:lstStyle/>
          <a:p>
            <a:pPr marL="469900" indent="-469900" fontAlgn="base">
              <a:buNone/>
            </a:pPr>
            <a:r>
              <a:rPr lang="zh-CN" altLang="en-US" sz="2800">
                <a:solidFill>
                  <a:srgbClr val="C00000"/>
                </a:solidFill>
                <a:effectLst/>
                <a:latin typeface="华文中宋" panose="02010600040101010101" charset="-122"/>
                <a:ea typeface="华文中宋" panose="02010600040101010101" charset="-122"/>
                <a:cs typeface="微软雅黑" panose="020B0503020204020204" charset="-122"/>
                <a:sym typeface="+mn-ea"/>
              </a:rPr>
              <a:t>城市化</a:t>
            </a:r>
            <a:r>
              <a:rPr lang="zh-CN" altLang="en-US" sz="2800">
                <a:effectLst/>
                <a:latin typeface="华文中宋" panose="02010600040101010101" charset="-122"/>
                <a:ea typeface="华文中宋" panose="02010600040101010101" charset="-122"/>
                <a:cs typeface="微软雅黑" panose="020B0503020204020204" charset="-122"/>
                <a:sym typeface="+mn-ea"/>
              </a:rPr>
              <a:t>、福利化、多样化、流动化</a:t>
            </a:r>
          </a:p>
        </p:txBody>
      </p:sp>
      <p:sp>
        <p:nvSpPr>
          <p:cNvPr id="19" name="文本框 18"/>
          <p:cNvSpPr txBox="1"/>
          <p:nvPr/>
        </p:nvSpPr>
        <p:spPr>
          <a:xfrm>
            <a:off x="303530" y="5741035"/>
            <a:ext cx="11638915" cy="953135"/>
          </a:xfrm>
          <a:prstGeom prst="rect">
            <a:avLst/>
          </a:prstGeom>
          <a:noFill/>
        </p:spPr>
        <p:txBody>
          <a:bodyPr wrap="square" rtlCol="0">
            <a:spAutoFit/>
          </a:bodyPr>
          <a:lstStyle/>
          <a:p>
            <a:pPr>
              <a:lnSpc>
                <a:spcPct val="100000"/>
              </a:lnSpc>
            </a:pPr>
            <a:r>
              <a:rPr lang="zh-CN" altLang="en-US" sz="2800">
                <a:latin typeface="华文中宋" panose="02010600040101010101" charset="-122"/>
                <a:ea typeface="华文中宋" panose="02010600040101010101" charset="-122"/>
              </a:rPr>
              <a:t>在此过程中，必须解决两个问题：</a:t>
            </a:r>
            <a:r>
              <a:rPr lang="zh-CN" altLang="en-US" sz="2800">
                <a:solidFill>
                  <a:srgbClr val="C00000"/>
                </a:solidFill>
                <a:latin typeface="华文中宋" panose="02010600040101010101" charset="-122"/>
                <a:ea typeface="华文中宋" panose="02010600040101010101" charset="-122"/>
              </a:rPr>
              <a:t>一是国家独立和民族解放</a:t>
            </a:r>
            <a:r>
              <a:rPr lang="zh-CN" altLang="en-US" sz="2800">
                <a:latin typeface="华文中宋" panose="02010600040101010101" charset="-122"/>
                <a:ea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rPr>
              <a:t>二是繁荣富强和持续发展</a:t>
            </a:r>
          </a:p>
        </p:txBody>
      </p:sp>
      <p:pic>
        <p:nvPicPr>
          <p:cNvPr id="20" name="http://photo-static-api.fotomore.com/creative/vcg/veer/400/new/VCG41N480747372.jpg?uid=386&amp;timestamp=1706498862&amp;sign=52ea71265fb96bb0d76c7fe5a50f847b" descr="在齿轮的背景"/>
          <p:cNvPicPr>
            <a:picLocks noChangeAspect="1"/>
          </p:cNvPicPr>
          <p:nvPr/>
        </p:nvPicPr>
        <p:blipFill>
          <a:blip r:embed="rId16">
            <a:clrChange>
              <a:clrFrom>
                <a:srgbClr val="262425">
                  <a:alpha val="100000"/>
                </a:srgbClr>
              </a:clrFrom>
              <a:clrTo>
                <a:srgbClr val="262425">
                  <a:alpha val="100000"/>
                  <a:alpha val="0"/>
                </a:srgbClr>
              </a:clrTo>
            </a:clrChange>
          </a:blip>
          <a:stretch>
            <a:fillRect/>
          </a:stretch>
        </p:blipFill>
        <p:spPr>
          <a:xfrm>
            <a:off x="10896600" y="238760"/>
            <a:ext cx="966470" cy="935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3" grpId="0"/>
      <p:bldP spid="13" grpId="1"/>
      <p:bldP spid="14" grpId="0"/>
      <p:bldP spid="14" grpId="1"/>
      <p:bldP spid="15" grpId="0"/>
      <p:bldP spid="15" grpId="1"/>
      <p:bldP spid="12" grpId="0"/>
      <p:bldP spid="12" grpId="1"/>
      <p:bldP spid="17" grpId="0"/>
      <p:bldP spid="17" grpId="1"/>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18" name="文本框 17"/>
          <p:cNvSpPr txBox="1"/>
          <p:nvPr/>
        </p:nvSpPr>
        <p:spPr>
          <a:xfrm>
            <a:off x="394335" y="382270"/>
            <a:ext cx="3458210" cy="498475"/>
          </a:xfrm>
          <a:prstGeom prst="rect">
            <a:avLst/>
          </a:prstGeom>
          <a:solidFill>
            <a:srgbClr val="000000"/>
          </a:solidFill>
          <a:effectLst>
            <a:outerShdw blurRad="50800" dist="38100" dir="2700000" algn="tl" rotWithShape="0">
              <a:prstClr val="black">
                <a:alpha val="40000"/>
              </a:prstClr>
            </a:outerShdw>
          </a:effectLst>
        </p:spPr>
        <p:txBody>
          <a:bodyPr wrap="square" rtlCol="0">
            <a:noAutofit/>
          </a:bodyPr>
          <a:lstStyle/>
          <a:p>
            <a:pPr>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板块二：中国近代史</a:t>
            </a:r>
          </a:p>
        </p:txBody>
      </p:sp>
      <p:sp>
        <p:nvSpPr>
          <p:cNvPr id="2" name="文本框 1"/>
          <p:cNvSpPr txBox="1"/>
          <p:nvPr/>
        </p:nvSpPr>
        <p:spPr>
          <a:xfrm>
            <a:off x="257810" y="1056640"/>
            <a:ext cx="2376805" cy="521970"/>
          </a:xfrm>
          <a:prstGeom prst="rect">
            <a:avLst/>
          </a:prstGeom>
          <a:noFill/>
        </p:spPr>
        <p:txBody>
          <a:bodyPr wrap="square" rtlCol="0" anchor="t">
            <a:spAutoFit/>
          </a:bodyPr>
          <a:lstStyle/>
          <a:p>
            <a:pPr>
              <a:lnSpc>
                <a:spcPct val="10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7</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、近代化：</a:t>
            </a:r>
          </a:p>
        </p:txBody>
      </p:sp>
      <p:sp>
        <p:nvSpPr>
          <p:cNvPr id="4" name="文本框 3"/>
          <p:cNvSpPr txBox="1"/>
          <p:nvPr/>
        </p:nvSpPr>
        <p:spPr>
          <a:xfrm>
            <a:off x="100965" y="1578610"/>
            <a:ext cx="2185035" cy="521970"/>
          </a:xfrm>
          <a:prstGeom prst="rect">
            <a:avLst/>
          </a:prstGeom>
          <a:noFill/>
        </p:spPr>
        <p:txBody>
          <a:bodyPr wrap="none" rtlCol="0" anchor="t">
            <a:spAutoFit/>
          </a:bodyPr>
          <a:lstStyle/>
          <a:p>
            <a:r>
              <a:rPr lang="zh-CN" altLang="en-US"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a:t>
            </a:r>
            <a:r>
              <a:rPr lang="en-US" altLang="zh-CN"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3</a:t>
            </a:r>
            <a:r>
              <a:rPr lang="zh-CN" altLang="en-US"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）途径：</a:t>
            </a:r>
          </a:p>
        </p:txBody>
      </p:sp>
      <p:sp>
        <p:nvSpPr>
          <p:cNvPr id="3" name="文本框 2"/>
          <p:cNvSpPr txBox="1"/>
          <p:nvPr/>
        </p:nvSpPr>
        <p:spPr>
          <a:xfrm>
            <a:off x="2051050" y="3575685"/>
            <a:ext cx="6096000" cy="1512570"/>
          </a:xfrm>
          <a:prstGeom prst="rect">
            <a:avLst/>
          </a:prstGeom>
          <a:noFill/>
        </p:spPr>
        <p:txBody>
          <a:bodyPr wrap="square" rtlCol="0" anchor="t">
            <a:spAutoFit/>
          </a:bodyPr>
          <a:lstStyle/>
          <a:p>
            <a:pPr>
              <a:lnSpc>
                <a:spcPct val="110000"/>
              </a:lnSpc>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①</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资本主义</a:t>
            </a:r>
            <a:r>
              <a:rPr lang="zh-CN" altLang="en-US"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mn-ea"/>
              </a:rPr>
              <a:t>现代化模式 （</a:t>
            </a:r>
            <a:r>
              <a:rPr lang="en-US"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mn-ea"/>
              </a:rPr>
              <a:t>1</a:t>
            </a:r>
            <a:r>
              <a:rPr lang="zh-CN" altLang="en-US"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mn-ea"/>
              </a:rPr>
              <a:t>线）</a:t>
            </a:r>
            <a:endParaRPr lang="zh-CN" altLang="en-US"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endParaRPr>
          </a:p>
          <a:p>
            <a:pPr>
              <a:lnSpc>
                <a:spcPct val="110000"/>
              </a:lnSpc>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②</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社会主义</a:t>
            </a:r>
            <a:r>
              <a:rPr lang="zh-CN" altLang="en-US"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mn-ea"/>
              </a:rPr>
              <a:t>现代化模式 （</a:t>
            </a:r>
            <a:r>
              <a:rPr lang="en-US"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mn-ea"/>
              </a:rPr>
              <a:t>2</a:t>
            </a:r>
            <a:r>
              <a:rPr lang="zh-CN" altLang="en-US"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mn-ea"/>
              </a:rPr>
              <a:t>线）</a:t>
            </a:r>
            <a:endParaRPr lang="zh-CN" altLang="en-US"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endParaRPr>
          </a:p>
          <a:p>
            <a:pPr>
              <a:lnSpc>
                <a:spcPct val="110000"/>
              </a:lnSpc>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③</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发展中国家</a:t>
            </a:r>
            <a:r>
              <a:rPr lang="zh-CN" altLang="en-US"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mn-ea"/>
              </a:rPr>
              <a:t>现代化模式（</a:t>
            </a:r>
            <a:r>
              <a:rPr lang="en-US"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mn-ea"/>
              </a:rPr>
              <a:t>3</a:t>
            </a:r>
            <a:r>
              <a:rPr lang="zh-CN" altLang="en-US"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mn-ea"/>
              </a:rPr>
              <a:t>线</a:t>
            </a:r>
            <a:r>
              <a:rPr lang="zh-CN" altLang="en-US" sz="2800" b="1">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mn-ea"/>
              </a:rPr>
              <a:t>）</a:t>
            </a:r>
          </a:p>
        </p:txBody>
      </p:sp>
      <p:sp>
        <p:nvSpPr>
          <p:cNvPr id="5" name="文本框 4"/>
          <p:cNvSpPr txBox="1"/>
          <p:nvPr/>
        </p:nvSpPr>
        <p:spPr>
          <a:xfrm>
            <a:off x="394335" y="2100580"/>
            <a:ext cx="11273155" cy="521970"/>
          </a:xfrm>
          <a:prstGeom prst="rect">
            <a:avLst/>
          </a:prstGeom>
          <a:noFill/>
        </p:spPr>
        <p:txBody>
          <a:bodyPr wrap="square" rtlCol="0" anchor="t">
            <a:spAutoFit/>
          </a:bodyPr>
          <a:lstStyle/>
          <a:p>
            <a:pPr lvl="0" eaLnBrk="0" fontAlgn="base" hangingPunct="0">
              <a:spcBef>
                <a:spcPct val="0"/>
              </a:spcBef>
              <a:spcAft>
                <a:spcPct val="0"/>
              </a:spcAft>
            </a:pPr>
            <a:r>
              <a:rPr lang="zh-CN" altLang="en-US" sz="2800" b="1">
                <a:solidFill>
                  <a:srgbClr val="C00000"/>
                </a:solidFill>
                <a:latin typeface="华文中宋" panose="02010600040101010101" charset="-122"/>
                <a:ea typeface="华文中宋" panose="02010600040101010101" charset="-122"/>
                <a:cs typeface="Times New Roman" panose="02020603050405020304" pitchFamily="18" charset="0"/>
                <a:sym typeface="+mn-ea"/>
              </a:rPr>
              <a:t>①原发型：</a:t>
            </a:r>
            <a:r>
              <a:rPr lang="zh-CN" altLang="en-US" sz="2800">
                <a:latin typeface="华文中宋" panose="02010600040101010101" charset="-122"/>
                <a:ea typeface="华文中宋" panose="02010600040101010101" charset="-122"/>
                <a:cs typeface="Times New Roman" panose="02020603050405020304" pitchFamily="18" charset="0"/>
                <a:sym typeface="+mn-ea"/>
              </a:rPr>
              <a:t>指的是</a:t>
            </a:r>
            <a:r>
              <a:rPr lang="zh-CN" altLang="en-US" sz="2800">
                <a:solidFill>
                  <a:srgbClr val="C00000"/>
                </a:solidFill>
                <a:latin typeface="华文中宋" panose="02010600040101010101" charset="-122"/>
                <a:ea typeface="华文中宋" panose="02010600040101010101" charset="-122"/>
                <a:cs typeface="Times New Roman" panose="02020603050405020304" pitchFamily="18" charset="0"/>
                <a:sym typeface="+mn-ea"/>
              </a:rPr>
              <a:t>西欧</a:t>
            </a:r>
            <a:r>
              <a:rPr lang="zh-CN" altLang="en-US" sz="2800">
                <a:latin typeface="华文中宋" panose="02010600040101010101" charset="-122"/>
                <a:ea typeface="华文中宋" panose="02010600040101010101" charset="-122"/>
                <a:cs typeface="Times New Roman" panose="02020603050405020304" pitchFamily="18" charset="0"/>
                <a:sym typeface="+mn-ea"/>
              </a:rPr>
              <a:t>和</a:t>
            </a:r>
            <a:r>
              <a:rPr lang="zh-CN" altLang="en-US" sz="2800">
                <a:solidFill>
                  <a:srgbClr val="C00000"/>
                </a:solidFill>
                <a:latin typeface="华文中宋" panose="02010600040101010101" charset="-122"/>
                <a:ea typeface="华文中宋" panose="02010600040101010101" charset="-122"/>
                <a:cs typeface="Times New Roman" panose="02020603050405020304" pitchFamily="18" charset="0"/>
                <a:sym typeface="+mn-ea"/>
              </a:rPr>
              <a:t>北美</a:t>
            </a:r>
            <a:r>
              <a:rPr lang="zh-CN" altLang="en-US" sz="2800">
                <a:latin typeface="华文中宋" panose="02010600040101010101" charset="-122"/>
                <a:ea typeface="华文中宋" panose="02010600040101010101" charset="-122"/>
                <a:cs typeface="Times New Roman" panose="02020603050405020304" pitchFamily="18" charset="0"/>
                <a:sym typeface="+mn-ea"/>
              </a:rPr>
              <a:t>，主要是</a:t>
            </a:r>
            <a:r>
              <a:rPr lang="zh-CN" altLang="en-US" sz="2800">
                <a:solidFill>
                  <a:srgbClr val="C00000"/>
                </a:solidFill>
                <a:latin typeface="华文中宋" panose="02010600040101010101" charset="-122"/>
                <a:ea typeface="华文中宋" panose="02010600040101010101" charset="-122"/>
                <a:cs typeface="Times New Roman" panose="02020603050405020304" pitchFamily="18" charset="0"/>
                <a:sym typeface="+mn-ea"/>
              </a:rPr>
              <a:t>内部因素的积累</a:t>
            </a:r>
            <a:r>
              <a:rPr lang="zh-CN" altLang="en-US" sz="2800">
                <a:latin typeface="华文中宋" panose="02010600040101010101" charset="-122"/>
                <a:ea typeface="华文中宋" panose="02010600040101010101" charset="-122"/>
                <a:cs typeface="Times New Roman" panose="02020603050405020304" pitchFamily="18" charset="0"/>
                <a:sym typeface="+mn-ea"/>
              </a:rPr>
              <a:t>，</a:t>
            </a:r>
            <a:r>
              <a:rPr lang="zh-CN" altLang="en-US" sz="2800">
                <a:solidFill>
                  <a:srgbClr val="C00000"/>
                </a:solidFill>
                <a:latin typeface="华文中宋" panose="02010600040101010101" charset="-122"/>
                <a:ea typeface="华文中宋" panose="02010600040101010101" charset="-122"/>
                <a:cs typeface="Times New Roman" panose="02020603050405020304" pitchFamily="18" charset="0"/>
                <a:sym typeface="+mn-ea"/>
              </a:rPr>
              <a:t>自发转变</a:t>
            </a:r>
            <a:r>
              <a:rPr lang="zh-CN" altLang="en-US" sz="2800">
                <a:latin typeface="华文中宋" panose="02010600040101010101" charset="-122"/>
                <a:ea typeface="华文中宋" panose="02010600040101010101" charset="-122"/>
                <a:cs typeface="Times New Roman" panose="02020603050405020304" pitchFamily="18" charset="0"/>
                <a:sym typeface="+mn-ea"/>
              </a:rPr>
              <a:t>；</a:t>
            </a:r>
            <a:endParaRPr lang="zh-CN" altLang="en-US" sz="2800">
              <a:solidFill>
                <a:schemeClr val="tx1"/>
              </a:solidFill>
              <a:latin typeface="华文中宋" panose="02010600040101010101" charset="-122"/>
              <a:ea typeface="华文中宋" panose="02010600040101010101" charset="-122"/>
              <a:cs typeface="Times New Roman" panose="02020603050405020304" pitchFamily="18" charset="0"/>
              <a:sym typeface="+mn-ea"/>
            </a:endParaRPr>
          </a:p>
        </p:txBody>
      </p:sp>
      <p:sp>
        <p:nvSpPr>
          <p:cNvPr id="6" name="文本框 5"/>
          <p:cNvSpPr txBox="1"/>
          <p:nvPr/>
        </p:nvSpPr>
        <p:spPr>
          <a:xfrm>
            <a:off x="394335" y="2622550"/>
            <a:ext cx="11474450" cy="953135"/>
          </a:xfrm>
          <a:prstGeom prst="rect">
            <a:avLst/>
          </a:prstGeom>
          <a:noFill/>
        </p:spPr>
        <p:txBody>
          <a:bodyPr wrap="square" rtlCol="0" anchor="t">
            <a:spAutoFit/>
          </a:bodyPr>
          <a:lstStyle/>
          <a:p>
            <a:pPr lvl="0" eaLnBrk="0" fontAlgn="base" hangingPunct="0">
              <a:spcBef>
                <a:spcPct val="0"/>
              </a:spcBef>
              <a:spcAft>
                <a:spcPct val="0"/>
              </a:spcAft>
            </a:pPr>
            <a:r>
              <a:rPr lang="zh-CN" altLang="en-US" sz="2800" b="1">
                <a:solidFill>
                  <a:srgbClr val="C00000"/>
                </a:solidFill>
                <a:latin typeface="华文中宋" panose="02010600040101010101" charset="-122"/>
                <a:ea typeface="华文中宋" panose="02010600040101010101" charset="-122"/>
                <a:cs typeface="Times New Roman" panose="02020603050405020304" pitchFamily="18" charset="0"/>
                <a:sym typeface="+mn-ea"/>
              </a:rPr>
              <a:t>②传导型（继发型）：</a:t>
            </a:r>
            <a:r>
              <a:rPr lang="zh-CN" altLang="en-US" sz="2800">
                <a:latin typeface="华文中宋" panose="02010600040101010101" charset="-122"/>
                <a:ea typeface="华文中宋" panose="02010600040101010101" charset="-122"/>
                <a:cs typeface="Times New Roman" panose="02020603050405020304" pitchFamily="18" charset="0"/>
                <a:sym typeface="+mn-ea"/>
              </a:rPr>
              <a:t>大多数国家都是，主要不是内部因素，是</a:t>
            </a:r>
            <a:r>
              <a:rPr lang="zh-CN" altLang="en-US" sz="2800">
                <a:solidFill>
                  <a:srgbClr val="C00000"/>
                </a:solidFill>
                <a:latin typeface="华文中宋" panose="02010600040101010101" charset="-122"/>
                <a:ea typeface="华文中宋" panose="02010600040101010101" charset="-122"/>
                <a:cs typeface="Times New Roman" panose="02020603050405020304" pitchFamily="18" charset="0"/>
                <a:sym typeface="+mn-ea"/>
              </a:rPr>
              <a:t>外部刺激，是回应和学习</a:t>
            </a:r>
            <a:r>
              <a:rPr lang="zh-CN" altLang="en-US" sz="2800">
                <a:latin typeface="华文中宋" panose="02010600040101010101" charset="-122"/>
                <a:ea typeface="华文中宋" panose="02010600040101010101" charset="-122"/>
                <a:cs typeface="Times New Roman" panose="02020603050405020304" pitchFamily="18" charset="0"/>
                <a:sym typeface="+mn-ea"/>
              </a:rPr>
              <a:t>。</a:t>
            </a:r>
          </a:p>
        </p:txBody>
      </p:sp>
      <p:sp>
        <p:nvSpPr>
          <p:cNvPr id="7" name="文本框 6"/>
          <p:cNvSpPr txBox="1"/>
          <p:nvPr/>
        </p:nvSpPr>
        <p:spPr>
          <a:xfrm>
            <a:off x="100965" y="3575685"/>
            <a:ext cx="2185035" cy="521970"/>
          </a:xfrm>
          <a:prstGeom prst="rect">
            <a:avLst/>
          </a:prstGeom>
          <a:noFill/>
        </p:spPr>
        <p:txBody>
          <a:bodyPr wrap="none" rtlCol="0" anchor="t">
            <a:spAutoFit/>
          </a:bodyPr>
          <a:lstStyle/>
          <a:p>
            <a:r>
              <a:rPr lang="zh-CN" altLang="en-US"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a:t>
            </a:r>
            <a:r>
              <a:rPr lang="en-US" altLang="zh-CN"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4</a:t>
            </a:r>
            <a:r>
              <a:rPr lang="zh-CN" altLang="en-US"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）模式：</a:t>
            </a:r>
          </a:p>
        </p:txBody>
      </p:sp>
      <p:sp>
        <p:nvSpPr>
          <p:cNvPr id="8" name="文本框 7"/>
          <p:cNvSpPr txBox="1"/>
          <p:nvPr/>
        </p:nvSpPr>
        <p:spPr>
          <a:xfrm>
            <a:off x="100965" y="5088255"/>
            <a:ext cx="2897505" cy="521970"/>
          </a:xfrm>
          <a:prstGeom prst="rect">
            <a:avLst/>
          </a:prstGeom>
          <a:noFill/>
        </p:spPr>
        <p:txBody>
          <a:bodyPr wrap="none" rtlCol="0" anchor="t">
            <a:spAutoFit/>
          </a:bodyPr>
          <a:lstStyle/>
          <a:p>
            <a:r>
              <a:rPr lang="zh-CN" altLang="en-US"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a:t>
            </a:r>
            <a:r>
              <a:rPr lang="en-US" altLang="zh-CN"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5</a:t>
            </a:r>
            <a:r>
              <a:rPr lang="zh-CN" altLang="en-US" sz="2800" b="1">
                <a:solidFill>
                  <a:srgbClr val="C00000"/>
                </a:solidFill>
                <a:effectLst/>
                <a:latin typeface="华文中宋" panose="02010600040101010101" charset="-122"/>
                <a:ea typeface="华文中宋" panose="02010600040101010101" charset="-122"/>
                <a:cs typeface="微软雅黑" panose="020B0503020204020204" charset="-122"/>
                <a:sym typeface="+mn-ea"/>
              </a:rPr>
              <a:t>）正确认识：</a:t>
            </a:r>
          </a:p>
        </p:txBody>
      </p:sp>
      <p:sp>
        <p:nvSpPr>
          <p:cNvPr id="9" name="文本框 8"/>
          <p:cNvSpPr txBox="1"/>
          <p:nvPr/>
        </p:nvSpPr>
        <p:spPr>
          <a:xfrm>
            <a:off x="2712720" y="5088255"/>
            <a:ext cx="11022330" cy="1512570"/>
          </a:xfrm>
          <a:prstGeom prst="rect">
            <a:avLst/>
          </a:prstGeom>
          <a:noFill/>
        </p:spPr>
        <p:txBody>
          <a:bodyPr wrap="square" rtlCol="0" anchor="t">
            <a:spAutoFit/>
          </a:bodyPr>
          <a:lstStyle/>
          <a:p>
            <a:pPr>
              <a:lnSpc>
                <a:spcPct val="110000"/>
              </a:lnSpc>
            </a:pPr>
            <a:r>
              <a:rPr lang="zh-CN" altLang="en-US" sz="2800">
                <a:solidFill>
                  <a:schemeClr val="tx1">
                    <a:lumMod val="95000"/>
                    <a:lumOff val="5000"/>
                  </a:schemeClr>
                </a:solidFill>
                <a:latin typeface="华文中宋" panose="02010600040101010101" charset="-122"/>
                <a:ea typeface="华文中宋" panose="02010600040101010101" charset="-122"/>
                <a:cs typeface="楷体" panose="02010609060101010101" charset="-122"/>
                <a:sym typeface="+mn-ea"/>
              </a:rPr>
              <a:t>①不能把现代化看成</a:t>
            </a:r>
            <a:r>
              <a:rPr lang="zh-CN" altLang="en-US" sz="2800">
                <a:solidFill>
                  <a:srgbClr val="C00000"/>
                </a:solidFill>
                <a:latin typeface="华文中宋" panose="02010600040101010101" charset="-122"/>
                <a:ea typeface="华文中宋" panose="02010600040101010101" charset="-122"/>
                <a:cs typeface="楷体" panose="02010609060101010101" charset="-122"/>
                <a:sym typeface="+mn-ea"/>
              </a:rPr>
              <a:t>人类理想目标</a:t>
            </a:r>
            <a:r>
              <a:rPr lang="zh-CN" altLang="en-US" sz="2800">
                <a:solidFill>
                  <a:schemeClr val="tx1">
                    <a:lumMod val="95000"/>
                    <a:lumOff val="5000"/>
                  </a:schemeClr>
                </a:solidFill>
                <a:latin typeface="华文中宋" panose="02010600040101010101" charset="-122"/>
                <a:ea typeface="华文中宋" panose="02010600040101010101" charset="-122"/>
                <a:cs typeface="楷体" panose="02010609060101010101" charset="-122"/>
                <a:sym typeface="+mn-ea"/>
              </a:rPr>
              <a:t>的实现；</a:t>
            </a:r>
            <a:endParaRPr lang="zh-CN" altLang="en-US" sz="2800">
              <a:solidFill>
                <a:schemeClr val="tx1">
                  <a:lumMod val="95000"/>
                  <a:lumOff val="5000"/>
                </a:schemeClr>
              </a:solidFill>
              <a:latin typeface="华文中宋" panose="02010600040101010101" charset="-122"/>
              <a:ea typeface="华文中宋" panose="02010600040101010101" charset="-122"/>
              <a:cs typeface="楷体" panose="02010609060101010101" charset="-122"/>
            </a:endParaRPr>
          </a:p>
          <a:p>
            <a:pPr>
              <a:lnSpc>
                <a:spcPct val="110000"/>
              </a:lnSpc>
            </a:pPr>
            <a:r>
              <a:rPr lang="zh-CN" altLang="en-US" sz="2800">
                <a:solidFill>
                  <a:schemeClr val="tx1">
                    <a:lumMod val="95000"/>
                    <a:lumOff val="5000"/>
                  </a:schemeClr>
                </a:solidFill>
                <a:latin typeface="华文中宋" panose="02010600040101010101" charset="-122"/>
                <a:ea typeface="华文中宋" panose="02010600040101010101" charset="-122"/>
                <a:cs typeface="楷体" panose="02010609060101010101" charset="-122"/>
                <a:sym typeface="+mn-ea"/>
              </a:rPr>
              <a:t>②现代化不是</a:t>
            </a:r>
            <a:r>
              <a:rPr lang="zh-CN" altLang="en-US" sz="2800">
                <a:solidFill>
                  <a:srgbClr val="C00000"/>
                </a:solidFill>
                <a:latin typeface="华文中宋" panose="02010600040101010101" charset="-122"/>
                <a:ea typeface="华文中宋" panose="02010600040101010101" charset="-122"/>
                <a:cs typeface="楷体" panose="02010609060101010101" charset="-122"/>
                <a:sym typeface="+mn-ea"/>
              </a:rPr>
              <a:t>完全西化</a:t>
            </a:r>
            <a:r>
              <a:rPr lang="zh-CN" altLang="en-US" sz="2800">
                <a:solidFill>
                  <a:schemeClr val="tx1">
                    <a:lumMod val="95000"/>
                    <a:lumOff val="5000"/>
                  </a:schemeClr>
                </a:solidFill>
                <a:latin typeface="华文中宋" panose="02010600040101010101" charset="-122"/>
                <a:ea typeface="华文中宋" panose="02010600040101010101" charset="-122"/>
                <a:cs typeface="楷体" panose="02010609060101010101" charset="-122"/>
                <a:sym typeface="+mn-ea"/>
              </a:rPr>
              <a:t>；</a:t>
            </a:r>
            <a:endParaRPr lang="zh-CN" altLang="en-US" sz="2800">
              <a:solidFill>
                <a:schemeClr val="tx1">
                  <a:lumMod val="95000"/>
                  <a:lumOff val="5000"/>
                </a:schemeClr>
              </a:solidFill>
              <a:latin typeface="华文中宋" panose="02010600040101010101" charset="-122"/>
              <a:ea typeface="华文中宋" panose="02010600040101010101" charset="-122"/>
              <a:cs typeface="楷体" panose="02010609060101010101" charset="-122"/>
            </a:endParaRPr>
          </a:p>
          <a:p>
            <a:pPr>
              <a:lnSpc>
                <a:spcPct val="110000"/>
              </a:lnSpc>
            </a:pPr>
            <a:r>
              <a:rPr lang="zh-CN" altLang="en-US" sz="2800">
                <a:solidFill>
                  <a:schemeClr val="tx1">
                    <a:lumMod val="95000"/>
                    <a:lumOff val="5000"/>
                  </a:schemeClr>
                </a:solidFill>
                <a:latin typeface="华文中宋" panose="02010600040101010101" charset="-122"/>
                <a:ea typeface="华文中宋" panose="02010600040101010101" charset="-122"/>
                <a:cs typeface="楷体" panose="02010609060101010101" charset="-122"/>
                <a:sym typeface="+mn-ea"/>
              </a:rPr>
              <a:t>③既保持</a:t>
            </a:r>
            <a:r>
              <a:rPr lang="zh-CN" altLang="en-US" sz="2800">
                <a:solidFill>
                  <a:srgbClr val="C00000"/>
                </a:solidFill>
                <a:latin typeface="华文中宋" panose="02010600040101010101" charset="-122"/>
                <a:ea typeface="华文中宋" panose="02010600040101010101" charset="-122"/>
                <a:cs typeface="楷体" panose="02010609060101010101" charset="-122"/>
                <a:sym typeface="+mn-ea"/>
              </a:rPr>
              <a:t>民族独立、特色</a:t>
            </a:r>
            <a:r>
              <a:rPr lang="zh-CN" altLang="en-US" sz="2800">
                <a:solidFill>
                  <a:schemeClr val="tx1">
                    <a:lumMod val="95000"/>
                    <a:lumOff val="5000"/>
                  </a:schemeClr>
                </a:solidFill>
                <a:latin typeface="华文中宋" panose="02010600040101010101" charset="-122"/>
                <a:ea typeface="华文中宋" panose="02010600040101010101" charset="-122"/>
                <a:cs typeface="楷体" panose="02010609060101010101" charset="-122"/>
                <a:sym typeface="+mn-ea"/>
              </a:rPr>
              <a:t>、又要</a:t>
            </a:r>
            <a:r>
              <a:rPr lang="zh-CN" altLang="en-US" sz="2800">
                <a:solidFill>
                  <a:srgbClr val="C00000"/>
                </a:solidFill>
                <a:latin typeface="华文中宋" panose="02010600040101010101" charset="-122"/>
                <a:ea typeface="华文中宋" panose="02010600040101010101" charset="-122"/>
                <a:cs typeface="楷体" panose="02010609060101010101" charset="-122"/>
                <a:sym typeface="+mn-ea"/>
              </a:rPr>
              <a:t>向西方学习</a:t>
            </a:r>
            <a:r>
              <a:rPr lang="zh-CN" altLang="en-US" sz="2800">
                <a:solidFill>
                  <a:schemeClr val="tx1">
                    <a:lumMod val="95000"/>
                    <a:lumOff val="5000"/>
                  </a:schemeClr>
                </a:solidFill>
                <a:latin typeface="华文中宋" panose="02010600040101010101" charset="-122"/>
                <a:ea typeface="华文中宋" panose="02010600040101010101" charset="-122"/>
                <a:cs typeface="楷体" panose="02010609060101010101" charset="-122"/>
                <a:sym typeface="+mn-ea"/>
              </a:rPr>
              <a:t>。</a:t>
            </a:r>
          </a:p>
        </p:txBody>
      </p:sp>
      <p:pic>
        <p:nvPicPr>
          <p:cNvPr id="11" name="https://photo-static-api.fotomore.com/creative/vcg/400/new/VCG41N1132275244.jpg?uid=386&amp;timestamp=1719195864&amp;sign=e2cd7e7344ac8d35dc92c26f3e45cbb8" descr="齿轮"/>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7990205" y="0"/>
            <a:ext cx="4097020" cy="2545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P spid="5" grpId="0"/>
      <p:bldP spid="5" grpId="1"/>
      <p:bldP spid="6" grpId="0"/>
      <p:bldP spid="6" grpId="1"/>
      <p:bldP spid="7" grpId="0"/>
      <p:bldP spid="7" grpId="1"/>
      <p:bldP spid="8" grpId="0"/>
      <p:bldP spid="8"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18" name="文本框 17"/>
          <p:cNvSpPr txBox="1"/>
          <p:nvPr/>
        </p:nvSpPr>
        <p:spPr>
          <a:xfrm>
            <a:off x="394335" y="382270"/>
            <a:ext cx="3458210" cy="498475"/>
          </a:xfrm>
          <a:prstGeom prst="rect">
            <a:avLst/>
          </a:prstGeom>
          <a:solidFill>
            <a:srgbClr val="000000"/>
          </a:solidFill>
          <a:effectLst>
            <a:outerShdw blurRad="50800" dist="38100" dir="2700000" algn="tl" rotWithShape="0">
              <a:prstClr val="black">
                <a:alpha val="40000"/>
              </a:prstClr>
            </a:outerShdw>
          </a:effectLst>
        </p:spPr>
        <p:txBody>
          <a:bodyPr wrap="square" rtlCol="0">
            <a:noAutofit/>
          </a:bodyPr>
          <a:lstStyle/>
          <a:p>
            <a:pPr>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板块二：中国近代史</a:t>
            </a:r>
          </a:p>
        </p:txBody>
      </p:sp>
      <p:sp>
        <p:nvSpPr>
          <p:cNvPr id="2" name="文本框 1"/>
          <p:cNvSpPr txBox="1"/>
          <p:nvPr/>
        </p:nvSpPr>
        <p:spPr>
          <a:xfrm>
            <a:off x="257810" y="1056640"/>
            <a:ext cx="2376805" cy="521970"/>
          </a:xfrm>
          <a:prstGeom prst="rect">
            <a:avLst/>
          </a:prstGeom>
          <a:noFill/>
        </p:spPr>
        <p:txBody>
          <a:bodyPr wrap="square" rtlCol="0" anchor="t">
            <a:spAutoFit/>
          </a:bodyPr>
          <a:lstStyle/>
          <a:p>
            <a:pPr>
              <a:lnSpc>
                <a:spcPct val="100000"/>
              </a:lnSpc>
              <a:spcBef>
                <a:spcPct val="50000"/>
              </a:spcBef>
            </a:pP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7</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、近代化：</a:t>
            </a:r>
          </a:p>
        </p:txBody>
      </p:sp>
      <p:sp>
        <p:nvSpPr>
          <p:cNvPr id="10" name="文本框 9"/>
          <p:cNvSpPr txBox="1"/>
          <p:nvPr/>
        </p:nvSpPr>
        <p:spPr>
          <a:xfrm>
            <a:off x="394335" y="1613535"/>
            <a:ext cx="7292340" cy="521970"/>
          </a:xfrm>
          <a:prstGeom prst="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探究：明清时期中国为什么没有实现近代化？</a:t>
            </a:r>
          </a:p>
        </p:txBody>
      </p:sp>
      <p:grpSp>
        <p:nvGrpSpPr>
          <p:cNvPr id="17" name="组合 16"/>
          <p:cNvGrpSpPr/>
          <p:nvPr/>
        </p:nvGrpSpPr>
        <p:grpSpPr>
          <a:xfrm>
            <a:off x="394335" y="2293620"/>
            <a:ext cx="1216660" cy="4043045"/>
            <a:chOff x="601" y="4434"/>
            <a:chExt cx="1916" cy="6367"/>
          </a:xfrm>
        </p:grpSpPr>
        <p:sp>
          <p:nvSpPr>
            <p:cNvPr id="11" name="文本框 10"/>
            <p:cNvSpPr txBox="1"/>
            <p:nvPr/>
          </p:nvSpPr>
          <p:spPr>
            <a:xfrm>
              <a:off x="601" y="4434"/>
              <a:ext cx="1916" cy="822"/>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政治：</a:t>
              </a:r>
            </a:p>
          </p:txBody>
        </p:sp>
        <p:sp>
          <p:nvSpPr>
            <p:cNvPr id="12" name="文本框 11"/>
            <p:cNvSpPr txBox="1"/>
            <p:nvPr/>
          </p:nvSpPr>
          <p:spPr>
            <a:xfrm>
              <a:off x="601" y="5543"/>
              <a:ext cx="1916" cy="822"/>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经济：</a:t>
              </a:r>
            </a:p>
          </p:txBody>
        </p:sp>
        <p:sp>
          <p:nvSpPr>
            <p:cNvPr id="13" name="文本框 12"/>
            <p:cNvSpPr txBox="1"/>
            <p:nvPr/>
          </p:nvSpPr>
          <p:spPr>
            <a:xfrm>
              <a:off x="601" y="6652"/>
              <a:ext cx="1916" cy="822"/>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思想：</a:t>
              </a:r>
            </a:p>
          </p:txBody>
        </p:sp>
        <p:sp>
          <p:nvSpPr>
            <p:cNvPr id="14" name="文本框 13"/>
            <p:cNvSpPr txBox="1"/>
            <p:nvPr/>
          </p:nvSpPr>
          <p:spPr>
            <a:xfrm>
              <a:off x="601" y="7761"/>
              <a:ext cx="1916" cy="822"/>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技术：</a:t>
              </a:r>
            </a:p>
          </p:txBody>
        </p:sp>
        <p:sp>
          <p:nvSpPr>
            <p:cNvPr id="15" name="文本框 14"/>
            <p:cNvSpPr txBox="1"/>
            <p:nvPr/>
          </p:nvSpPr>
          <p:spPr>
            <a:xfrm>
              <a:off x="601" y="8870"/>
              <a:ext cx="1916" cy="822"/>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政策：</a:t>
              </a:r>
            </a:p>
          </p:txBody>
        </p:sp>
        <p:sp>
          <p:nvSpPr>
            <p:cNvPr id="16" name="文本框 15"/>
            <p:cNvSpPr txBox="1"/>
            <p:nvPr/>
          </p:nvSpPr>
          <p:spPr>
            <a:xfrm>
              <a:off x="601" y="9979"/>
              <a:ext cx="1916" cy="822"/>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外交：</a:t>
              </a:r>
            </a:p>
          </p:txBody>
        </p:sp>
      </p:grpSp>
      <p:sp>
        <p:nvSpPr>
          <p:cNvPr id="19" name="文本框 18"/>
          <p:cNvSpPr txBox="1"/>
          <p:nvPr/>
        </p:nvSpPr>
        <p:spPr>
          <a:xfrm>
            <a:off x="1468120" y="2298065"/>
            <a:ext cx="5163185" cy="521970"/>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rPr>
              <a:t>君主专制的空前强化</a:t>
            </a:r>
          </a:p>
        </p:txBody>
      </p:sp>
      <p:sp>
        <p:nvSpPr>
          <p:cNvPr id="20" name="文本框 19"/>
          <p:cNvSpPr txBox="1"/>
          <p:nvPr/>
        </p:nvSpPr>
        <p:spPr>
          <a:xfrm>
            <a:off x="1468120" y="3002280"/>
            <a:ext cx="8159115" cy="521970"/>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rPr>
              <a:t>小农经济占主导地位，资本主义萌芽发展缓慢</a:t>
            </a:r>
          </a:p>
        </p:txBody>
      </p:sp>
      <p:sp>
        <p:nvSpPr>
          <p:cNvPr id="21" name="文本框 20"/>
          <p:cNvSpPr txBox="1"/>
          <p:nvPr/>
        </p:nvSpPr>
        <p:spPr>
          <a:xfrm>
            <a:off x="1533525" y="3706495"/>
            <a:ext cx="8977630" cy="521970"/>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rPr>
              <a:t>理学僵化，厉行专制统治，新儒学未提出新的社会构想</a:t>
            </a:r>
          </a:p>
        </p:txBody>
      </p:sp>
      <p:sp>
        <p:nvSpPr>
          <p:cNvPr id="22" name="文本框 21"/>
          <p:cNvSpPr txBox="1"/>
          <p:nvPr/>
        </p:nvSpPr>
        <p:spPr>
          <a:xfrm>
            <a:off x="1533525" y="4410710"/>
            <a:ext cx="8159115" cy="521970"/>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rPr>
              <a:t>传统科技缺乏创新动力</a:t>
            </a:r>
          </a:p>
        </p:txBody>
      </p:sp>
      <p:sp>
        <p:nvSpPr>
          <p:cNvPr id="23" name="文本框 22"/>
          <p:cNvSpPr txBox="1"/>
          <p:nvPr/>
        </p:nvSpPr>
        <p:spPr>
          <a:xfrm>
            <a:off x="1598295" y="5114925"/>
            <a:ext cx="8159115" cy="521970"/>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rPr>
              <a:t>重农抑商、闭关锁国政策阻碍了国内外市场拓展</a:t>
            </a:r>
          </a:p>
        </p:txBody>
      </p:sp>
      <p:sp>
        <p:nvSpPr>
          <p:cNvPr id="24" name="文本框 23"/>
          <p:cNvSpPr txBox="1"/>
          <p:nvPr/>
        </p:nvSpPr>
        <p:spPr>
          <a:xfrm>
            <a:off x="1598295" y="5819140"/>
            <a:ext cx="8912860" cy="521970"/>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rPr>
              <a:t>朝贡外交、闭关锁国，使中国错失汇入世界潮流的契机。</a:t>
            </a:r>
          </a:p>
        </p:txBody>
      </p:sp>
      <p:pic>
        <p:nvPicPr>
          <p:cNvPr id="3" name="图片 2"/>
          <p:cNvPicPr>
            <a:picLocks noChangeAspect="1"/>
          </p:cNvPicPr>
          <p:nvPr/>
        </p:nvPicPr>
        <p:blipFill>
          <a:blip r:embed="rId3"/>
          <a:srcRect t="34259"/>
          <a:stretch>
            <a:fillRect/>
          </a:stretch>
        </p:blipFill>
        <p:spPr>
          <a:xfrm>
            <a:off x="7818755" y="238760"/>
            <a:ext cx="4123690" cy="2652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9" grpId="0"/>
      <p:bldP spid="19" grpId="1"/>
      <p:bldP spid="20" grpId="0"/>
      <p:bldP spid="20" grpId="1"/>
      <p:bldP spid="21" grpId="0"/>
      <p:bldP spid="21" grpId="1"/>
      <p:bldP spid="22" grpId="0"/>
      <p:bldP spid="22" grpId="1"/>
      <p:bldP spid="23" grpId="0"/>
      <p:bldP spid="23" grpId="1"/>
      <p:bldP spid="24" grpId="0"/>
      <p:bldP spid="2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1969770" y="306070"/>
            <a:ext cx="7797800" cy="48069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第五单元：</a:t>
            </a:r>
            <a:r>
              <a:rPr lang="zh-CN" altLang="en-US" sz="2800" b="1" dirty="0">
                <a:effectLst>
                  <a:outerShdw blurRad="38100" dist="38100" dir="2700000" algn="tl">
                    <a:srgbClr val="000000">
                      <a:alpha val="43137"/>
                    </a:srgbClr>
                  </a:outerShdw>
                </a:effectLst>
                <a:latin typeface="华文中宋" panose="02010600040101010101" charset="-122"/>
                <a:ea typeface="华文中宋" panose="02010600040101010101" charset="-122"/>
                <a:cs typeface="阿里巴巴普惠体" panose="00020600040101010101" pitchFamily="18" charset="-122"/>
                <a:sym typeface="+mn-ea"/>
              </a:rPr>
              <a:t>晚清时期的内忧外患与救亡图存</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pic>
        <p:nvPicPr>
          <p:cNvPr id="13576" name="yt_image_13576" title="H_777.9061"/>
          <p:cNvPicPr>
            <a:picLocks noChangeAspect="1" noChangeArrowheads="1"/>
          </p:cNvPicPr>
          <p:nvPr/>
        </p:nvPicPr>
        <p:blipFill>
          <a:blip r:embed="rId5" cstate="print">
            <a:clrChange>
              <a:clrFrom>
                <a:srgbClr val="FFFFFF">
                  <a:alpha val="100000"/>
                </a:srgbClr>
              </a:clrFrom>
              <a:clrTo>
                <a:srgbClr val="FFFFFF">
                  <a:alpha val="100000"/>
                  <a:alpha val="0"/>
                </a:srgbClr>
              </a:clrTo>
            </a:clrChange>
          </a:blip>
          <a:srcRect/>
          <a:stretch>
            <a:fillRect/>
          </a:stretch>
        </p:blipFill>
        <p:spPr bwMode="auto">
          <a:xfrm>
            <a:off x="401320" y="508635"/>
            <a:ext cx="11541760" cy="65176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VhNGJiMWVmZTg4ZjFhYWZhYWFiMzBkODkwYWRkZm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TABLE_ENDDRAG_ORIGIN_RECT" val="902*443"/>
  <p:tag name="TABLE_ENDDRAG_RECT" val="29*70*902*443"/>
</p:tagLst>
</file>

<file path=ppt/tags/tag103.xml><?xml version="1.0" encoding="utf-8"?>
<p:tagLst xmlns:a="http://schemas.openxmlformats.org/drawingml/2006/main" xmlns:r="http://schemas.openxmlformats.org/officeDocument/2006/relationships" xmlns:p="http://schemas.openxmlformats.org/presentationml/2006/main">
  <p:tag name="AS_UNIQUEID" val="430"/>
</p:tagLst>
</file>

<file path=ppt/tags/tag10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TABLE_ENDDRAG_ORIGIN_RECT" val="902*443"/>
  <p:tag name="TABLE_ENDDRAG_RECT" val="29*70*902*443"/>
</p:tagLst>
</file>

<file path=ppt/tags/tag107.xml><?xml version="1.0" encoding="utf-8"?>
<p:tagLst xmlns:a="http://schemas.openxmlformats.org/drawingml/2006/main" xmlns:r="http://schemas.openxmlformats.org/officeDocument/2006/relationships" xmlns:p="http://schemas.openxmlformats.org/presentationml/2006/main">
  <p:tag name="AS_UNIQUEID" val="430"/>
</p:tagLst>
</file>

<file path=ppt/tags/tag10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9.xml><?xml version="1.0" encoding="utf-8"?>
<p:tagLst xmlns:a="http://schemas.openxmlformats.org/drawingml/2006/main" xmlns:r="http://schemas.openxmlformats.org/officeDocument/2006/relationships" xmlns:p="http://schemas.openxmlformats.org/presentationml/2006/main">
  <p:tag name="AS_UNIQUEID" val="43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1.xml><?xml version="1.0" encoding="utf-8"?>
<p:tagLst xmlns:a="http://schemas.openxmlformats.org/drawingml/2006/main" xmlns:r="http://schemas.openxmlformats.org/officeDocument/2006/relationships" xmlns:p="http://schemas.openxmlformats.org/presentationml/2006/main">
  <p:tag name="AS_UNIQUEID" val="430"/>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5.xml><?xml version="1.0" encoding="utf-8"?>
<p:tagLst xmlns:a="http://schemas.openxmlformats.org/drawingml/2006/main" xmlns:r="http://schemas.openxmlformats.org/officeDocument/2006/relationships" xmlns:p="http://schemas.openxmlformats.org/presentationml/2006/main">
  <p:tag name="AS_UNIQUEID" val="430"/>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TABLE_ENDDRAG_ORIGIN_RECT" val="900*438"/>
  <p:tag name="TABLE_ENDDRAG_RECT" val="29*70*900*438"/>
</p:tagLst>
</file>

<file path=ppt/tags/tag1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9.xml><?xml version="1.0" encoding="utf-8"?>
<p:tagLst xmlns:a="http://schemas.openxmlformats.org/drawingml/2006/main" xmlns:r="http://schemas.openxmlformats.org/officeDocument/2006/relationships" xmlns:p="http://schemas.openxmlformats.org/presentationml/2006/main">
  <p:tag name="TABLE_ENDDRAG_ORIGIN_RECT" val="895*432"/>
  <p:tag name="TABLE_ENDDRAG_RECT" val="29*73*895*43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AS_UNIQUEID" val="430"/>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3.xml><?xml version="1.0" encoding="utf-8"?>
<p:tagLst xmlns:a="http://schemas.openxmlformats.org/drawingml/2006/main" xmlns:r="http://schemas.openxmlformats.org/officeDocument/2006/relationships" xmlns:p="http://schemas.openxmlformats.org/presentationml/2006/main">
  <p:tag name="AS_UNIQUEID" val="430"/>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AS_UNIQUEID" val="639"/>
</p:tagLst>
</file>

<file path=ppt/tags/tag126.xml><?xml version="1.0" encoding="utf-8"?>
<p:tagLst xmlns:a="http://schemas.openxmlformats.org/drawingml/2006/main" xmlns:r="http://schemas.openxmlformats.org/officeDocument/2006/relationships" xmlns:p="http://schemas.openxmlformats.org/presentationml/2006/main">
  <p:tag name="AS_UNIQUEID" val="1627"/>
</p:tagLst>
</file>

<file path=ppt/tags/tag127.xml><?xml version="1.0" encoding="utf-8"?>
<p:tagLst xmlns:a="http://schemas.openxmlformats.org/drawingml/2006/main" xmlns:r="http://schemas.openxmlformats.org/officeDocument/2006/relationships" xmlns:p="http://schemas.openxmlformats.org/presentationml/2006/main">
  <p:tag name="AS_UNIQUEID" val="1626"/>
</p:tagLst>
</file>

<file path=ppt/tags/tag128.xml><?xml version="1.0" encoding="utf-8"?>
<p:tagLst xmlns:a="http://schemas.openxmlformats.org/drawingml/2006/main" xmlns:r="http://schemas.openxmlformats.org/officeDocument/2006/relationships" xmlns:p="http://schemas.openxmlformats.org/presentationml/2006/main">
  <p:tag name="AS_UNIQUEID" val="1630"/>
</p:tagLst>
</file>

<file path=ppt/tags/tag129.xml><?xml version="1.0" encoding="utf-8"?>
<p:tagLst xmlns:a="http://schemas.openxmlformats.org/drawingml/2006/main" xmlns:r="http://schemas.openxmlformats.org/officeDocument/2006/relationships" xmlns:p="http://schemas.openxmlformats.org/presentationml/2006/main">
  <p:tag name="AS_UNIQUEID" val="163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AS_UNIQUEID" val="607"/>
</p:tagLst>
</file>

<file path=ppt/tags/tag131.xml><?xml version="1.0" encoding="utf-8"?>
<p:tagLst xmlns:a="http://schemas.openxmlformats.org/drawingml/2006/main" xmlns:r="http://schemas.openxmlformats.org/officeDocument/2006/relationships" xmlns:p="http://schemas.openxmlformats.org/presentationml/2006/main">
  <p:tag name="AS_UNIQUEID" val="608"/>
</p:tagLst>
</file>

<file path=ppt/tags/tag132.xml><?xml version="1.0" encoding="utf-8"?>
<p:tagLst xmlns:a="http://schemas.openxmlformats.org/drawingml/2006/main" xmlns:r="http://schemas.openxmlformats.org/officeDocument/2006/relationships" xmlns:p="http://schemas.openxmlformats.org/presentationml/2006/main">
  <p:tag name="AS_UNIQUEID" val="1634"/>
</p:tagLst>
</file>

<file path=ppt/tags/tag133.xml><?xml version="1.0" encoding="utf-8"?>
<p:tagLst xmlns:a="http://schemas.openxmlformats.org/drawingml/2006/main" xmlns:r="http://schemas.openxmlformats.org/officeDocument/2006/relationships" xmlns:p="http://schemas.openxmlformats.org/presentationml/2006/main">
  <p:tag name="AS_UNIQUEID" val="1643"/>
</p:tagLst>
</file>

<file path=ppt/tags/tag134.xml><?xml version="1.0" encoding="utf-8"?>
<p:tagLst xmlns:a="http://schemas.openxmlformats.org/drawingml/2006/main" xmlns:r="http://schemas.openxmlformats.org/officeDocument/2006/relationships" xmlns:p="http://schemas.openxmlformats.org/presentationml/2006/main">
  <p:tag name="AS_UNIQUEID" val="1636"/>
</p:tagLst>
</file>

<file path=ppt/tags/tag135.xml><?xml version="1.0" encoding="utf-8"?>
<p:tagLst xmlns:a="http://schemas.openxmlformats.org/drawingml/2006/main" xmlns:r="http://schemas.openxmlformats.org/officeDocument/2006/relationships" xmlns:p="http://schemas.openxmlformats.org/presentationml/2006/main">
  <p:tag name="AS_UNIQUEID" val="1638"/>
</p:tagLst>
</file>

<file path=ppt/tags/tag136.xml><?xml version="1.0" encoding="utf-8"?>
<p:tagLst xmlns:a="http://schemas.openxmlformats.org/drawingml/2006/main" xmlns:r="http://schemas.openxmlformats.org/officeDocument/2006/relationships" xmlns:p="http://schemas.openxmlformats.org/presentationml/2006/main">
  <p:tag name="AS_UNIQUEID" val="1638"/>
</p:tagLst>
</file>

<file path=ppt/tags/tag137.xml><?xml version="1.0" encoding="utf-8"?>
<p:tagLst xmlns:a="http://schemas.openxmlformats.org/drawingml/2006/main" xmlns:r="http://schemas.openxmlformats.org/officeDocument/2006/relationships" xmlns:p="http://schemas.openxmlformats.org/presentationml/2006/main">
  <p:tag name="AS_UNIQUEID" val="1638"/>
</p:tagLst>
</file>

<file path=ppt/tags/tag138.xml><?xml version="1.0" encoding="utf-8"?>
<p:tagLst xmlns:a="http://schemas.openxmlformats.org/drawingml/2006/main" xmlns:r="http://schemas.openxmlformats.org/officeDocument/2006/relationships" xmlns:p="http://schemas.openxmlformats.org/presentationml/2006/main">
  <p:tag name="AS_UNIQUEID" val="1638"/>
</p:tagLst>
</file>

<file path=ppt/tags/tag139.xml><?xml version="1.0" encoding="utf-8"?>
<p:tagLst xmlns:a="http://schemas.openxmlformats.org/drawingml/2006/main" xmlns:r="http://schemas.openxmlformats.org/officeDocument/2006/relationships" xmlns:p="http://schemas.openxmlformats.org/presentationml/2006/main">
  <p:tag name="AS_UNIQUEID" val="1638"/>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1.xml><?xml version="1.0" encoding="utf-8"?>
<p:tagLst xmlns:a="http://schemas.openxmlformats.org/drawingml/2006/main" xmlns:r="http://schemas.openxmlformats.org/officeDocument/2006/relationships" xmlns:p="http://schemas.openxmlformats.org/presentationml/2006/main">
  <p:tag name="AS_UNIQUEID" val="430"/>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AS_UNIQUEID" val="639"/>
</p:tagLst>
</file>

<file path=ppt/tags/tag144.xml><?xml version="1.0" encoding="utf-8"?>
<p:tagLst xmlns:a="http://schemas.openxmlformats.org/drawingml/2006/main" xmlns:r="http://schemas.openxmlformats.org/officeDocument/2006/relationships" xmlns:p="http://schemas.openxmlformats.org/presentationml/2006/main">
  <p:tag name="AS_UNIQUEID" val="640"/>
  <p:tag name="KSO_WM_UNIT_TABLE_BEAUTIFY" val="smartTable{c569ab5e-7b48-4648-be0d-b9bad2960923}"/>
  <p:tag name="TABLE_ENDDRAG_ORIGIN_RECT" val="913*322"/>
  <p:tag name="TABLE_ENDDRAG_RECT" val="22*149*913*322"/>
</p:tagLst>
</file>

<file path=ppt/tags/tag145.xml><?xml version="1.0" encoding="utf-8"?>
<p:tagLst xmlns:a="http://schemas.openxmlformats.org/drawingml/2006/main" xmlns:r="http://schemas.openxmlformats.org/officeDocument/2006/relationships" xmlns:p="http://schemas.openxmlformats.org/presentationml/2006/main">
  <p:tag name="AS_UNIQUEID" val="641"/>
</p:tagLst>
</file>

<file path=ppt/tags/tag146.xml><?xml version="1.0" encoding="utf-8"?>
<p:tagLst xmlns:a="http://schemas.openxmlformats.org/drawingml/2006/main" xmlns:r="http://schemas.openxmlformats.org/officeDocument/2006/relationships" xmlns:p="http://schemas.openxmlformats.org/presentationml/2006/main">
  <p:tag name="AS_UNIQUEID" val="642"/>
</p:tagLst>
</file>

<file path=ppt/tags/tag147.xml><?xml version="1.0" encoding="utf-8"?>
<p:tagLst xmlns:a="http://schemas.openxmlformats.org/drawingml/2006/main" xmlns:r="http://schemas.openxmlformats.org/officeDocument/2006/relationships" xmlns:p="http://schemas.openxmlformats.org/presentationml/2006/main">
  <p:tag name="AS_UNIQUEID" val="643"/>
</p:tagLst>
</file>

<file path=ppt/tags/tag148.xml><?xml version="1.0" encoding="utf-8"?>
<p:tagLst xmlns:a="http://schemas.openxmlformats.org/drawingml/2006/main" xmlns:r="http://schemas.openxmlformats.org/officeDocument/2006/relationships" xmlns:p="http://schemas.openxmlformats.org/presentationml/2006/main">
  <p:tag name="AS_UNIQUEID" val="644"/>
</p:tagLst>
</file>

<file path=ppt/tags/tag149.xml><?xml version="1.0" encoding="utf-8"?>
<p:tagLst xmlns:a="http://schemas.openxmlformats.org/drawingml/2006/main" xmlns:r="http://schemas.openxmlformats.org/officeDocument/2006/relationships" xmlns:p="http://schemas.openxmlformats.org/presentationml/2006/main">
  <p:tag name="AS_UNIQUEID" val="645"/>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AS_UNIQUEID" val="646"/>
</p:tagLst>
</file>

<file path=ppt/tags/tag151.xml><?xml version="1.0" encoding="utf-8"?>
<p:tagLst xmlns:a="http://schemas.openxmlformats.org/drawingml/2006/main" xmlns:r="http://schemas.openxmlformats.org/officeDocument/2006/relationships" xmlns:p="http://schemas.openxmlformats.org/presentationml/2006/main">
  <p:tag name="AS_UNIQUEID" val="647"/>
</p:tagLst>
</file>

<file path=ppt/tags/tag152.xml><?xml version="1.0" encoding="utf-8"?>
<p:tagLst xmlns:a="http://schemas.openxmlformats.org/drawingml/2006/main" xmlns:r="http://schemas.openxmlformats.org/officeDocument/2006/relationships" xmlns:p="http://schemas.openxmlformats.org/presentationml/2006/main">
  <p:tag name="AS_UNIQUEID" val="648"/>
</p:tagLst>
</file>

<file path=ppt/tags/tag153.xml><?xml version="1.0" encoding="utf-8"?>
<p:tagLst xmlns:a="http://schemas.openxmlformats.org/drawingml/2006/main" xmlns:r="http://schemas.openxmlformats.org/officeDocument/2006/relationships" xmlns:p="http://schemas.openxmlformats.org/presentationml/2006/main">
  <p:tag name="AS_UNIQUEID" val="649"/>
</p:tagLst>
</file>

<file path=ppt/tags/tag154.xml><?xml version="1.0" encoding="utf-8"?>
<p:tagLst xmlns:a="http://schemas.openxmlformats.org/drawingml/2006/main" xmlns:r="http://schemas.openxmlformats.org/officeDocument/2006/relationships" xmlns:p="http://schemas.openxmlformats.org/presentationml/2006/main">
  <p:tag name="AS_UNIQUEID" val="650"/>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6.xml><?xml version="1.0" encoding="utf-8"?>
<p:tagLst xmlns:a="http://schemas.openxmlformats.org/drawingml/2006/main" xmlns:r="http://schemas.openxmlformats.org/officeDocument/2006/relationships" xmlns:p="http://schemas.openxmlformats.org/presentationml/2006/main">
  <p:tag name="AS_UNIQUEID" val="430"/>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AS_UNIQUEID" val="1651"/>
</p:tagLst>
</file>

<file path=ppt/tags/tag159.xml><?xml version="1.0" encoding="utf-8"?>
<p:tagLst xmlns:a="http://schemas.openxmlformats.org/drawingml/2006/main" xmlns:r="http://schemas.openxmlformats.org/officeDocument/2006/relationships" xmlns:p="http://schemas.openxmlformats.org/presentationml/2006/main">
  <p:tag name="AS_UNIQUEID" val="328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1.xml><?xml version="1.0" encoding="utf-8"?>
<p:tagLst xmlns:a="http://schemas.openxmlformats.org/drawingml/2006/main" xmlns:r="http://schemas.openxmlformats.org/officeDocument/2006/relationships" xmlns:p="http://schemas.openxmlformats.org/presentationml/2006/main">
  <p:tag name="AS_UNIQUEID" val="430"/>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AS_UNIQUEID" val="1651"/>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5.xml><?xml version="1.0" encoding="utf-8"?>
<p:tagLst xmlns:a="http://schemas.openxmlformats.org/drawingml/2006/main" xmlns:r="http://schemas.openxmlformats.org/officeDocument/2006/relationships" xmlns:p="http://schemas.openxmlformats.org/presentationml/2006/main">
  <p:tag name="AS_UNIQUEID" val="430"/>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AS_UNIQUEID" val="1651"/>
</p:tagLst>
</file>

<file path=ppt/tags/tag168.xml><?xml version="1.0" encoding="utf-8"?>
<p:tagLst xmlns:a="http://schemas.openxmlformats.org/drawingml/2006/main" xmlns:r="http://schemas.openxmlformats.org/officeDocument/2006/relationships" xmlns:p="http://schemas.openxmlformats.org/presentationml/2006/main">
  <p:tag name="AS_UNIQUEID" val="712"/>
  <p:tag name="KSO_WM_UNIT_TABLE_BEAUTIFY" val="smartTable{7ed3db32-8ecf-4ad6-84a6-c416b37b3b30}"/>
  <p:tag name="TABLE_ENDDRAG_ORIGIN_RECT" val="603*210"/>
  <p:tag name="TABLE_ENDDRAG_RECT" val="326*167*603*210"/>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AS_UNIQUEID" val="430"/>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AS_UNIQUEID" val="1651"/>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4.xml><?xml version="1.0" encoding="utf-8"?>
<p:tagLst xmlns:a="http://schemas.openxmlformats.org/drawingml/2006/main" xmlns:r="http://schemas.openxmlformats.org/officeDocument/2006/relationships" xmlns:p="http://schemas.openxmlformats.org/presentationml/2006/main">
  <p:tag name="AS_UNIQUEID" val="430"/>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AS_UNIQUEID" val="1651"/>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424,&quot;width&quot;:7852}"/>
</p:tagLst>
</file>

<file path=ppt/tags/tag179.xml><?xml version="1.0" encoding="utf-8"?>
<p:tagLst xmlns:a="http://schemas.openxmlformats.org/drawingml/2006/main" xmlns:r="http://schemas.openxmlformats.org/officeDocument/2006/relationships" xmlns:p="http://schemas.openxmlformats.org/presentationml/2006/main">
  <p:tag name="AS_UNIQUEID" val="430"/>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AS_UNIQUEID" val="1651"/>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3.xml><?xml version="1.0" encoding="utf-8"?>
<p:tagLst xmlns:a="http://schemas.openxmlformats.org/drawingml/2006/main" xmlns:r="http://schemas.openxmlformats.org/officeDocument/2006/relationships" xmlns:p="http://schemas.openxmlformats.org/presentationml/2006/main">
  <p:tag name="AS_UNIQUEID" val="430"/>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AS_UNIQUEID" val="1651"/>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7.xml><?xml version="1.0" encoding="utf-8"?>
<p:tagLst xmlns:a="http://schemas.openxmlformats.org/drawingml/2006/main" xmlns:r="http://schemas.openxmlformats.org/officeDocument/2006/relationships" xmlns:p="http://schemas.openxmlformats.org/presentationml/2006/main">
  <p:tag name="AS_UNIQUEID" val="430"/>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AS_UNIQUEID" val="165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1.xml><?xml version="1.0" encoding="utf-8"?>
<p:tagLst xmlns:a="http://schemas.openxmlformats.org/drawingml/2006/main" xmlns:r="http://schemas.openxmlformats.org/officeDocument/2006/relationships" xmlns:p="http://schemas.openxmlformats.org/presentationml/2006/main">
  <p:tag name="AS_UNIQUEID" val="430"/>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AS_UNIQUEID" val="1651"/>
</p:tagLst>
</file>

<file path=ppt/tags/tag194.xml><?xml version="1.0" encoding="utf-8"?>
<p:tagLst xmlns:a="http://schemas.openxmlformats.org/drawingml/2006/main" xmlns:r="http://schemas.openxmlformats.org/officeDocument/2006/relationships" xmlns:p="http://schemas.openxmlformats.org/presentationml/2006/main">
  <p:tag name="AS_UNIQUEID" val="1692"/>
  <p:tag name="KSO_WM_UNIT_TABLE_BEAUTIFY" val="smartTable{3401e33f-c55e-48a6-95b7-e74daa9470b3}"/>
  <p:tag name="TABLE_ENDDRAG_ORIGIN_RECT" val="913*209"/>
  <p:tag name="TABLE_ENDDRAG_RECT" val="20*114*913*209"/>
</p:tagLst>
</file>

<file path=ppt/tags/tag195.xml><?xml version="1.0" encoding="utf-8"?>
<p:tagLst xmlns:a="http://schemas.openxmlformats.org/drawingml/2006/main" xmlns:r="http://schemas.openxmlformats.org/officeDocument/2006/relationships" xmlns:p="http://schemas.openxmlformats.org/presentationml/2006/main">
  <p:tag name="AS_UNIQUEID" val="1693"/>
</p:tagLst>
</file>

<file path=ppt/tags/tag196.xml><?xml version="1.0" encoding="utf-8"?>
<p:tagLst xmlns:a="http://schemas.openxmlformats.org/drawingml/2006/main" xmlns:r="http://schemas.openxmlformats.org/officeDocument/2006/relationships" xmlns:p="http://schemas.openxmlformats.org/presentationml/2006/main">
  <p:tag name="AS_UNIQUEID" val="1696"/>
</p:tagLst>
</file>

<file path=ppt/tags/tag197.xml><?xml version="1.0" encoding="utf-8"?>
<p:tagLst xmlns:a="http://schemas.openxmlformats.org/drawingml/2006/main" xmlns:r="http://schemas.openxmlformats.org/officeDocument/2006/relationships" xmlns:p="http://schemas.openxmlformats.org/presentationml/2006/main">
  <p:tag name="AS_UNIQUEID" val="1697"/>
</p:tagLst>
</file>

<file path=ppt/tags/tag198.xml><?xml version="1.0" encoding="utf-8"?>
<p:tagLst xmlns:a="http://schemas.openxmlformats.org/drawingml/2006/main" xmlns:r="http://schemas.openxmlformats.org/officeDocument/2006/relationships" xmlns:p="http://schemas.openxmlformats.org/presentationml/2006/main">
  <p:tag name="AS_UNIQUEID" val="1698"/>
</p:tagLst>
</file>

<file path=ppt/tags/tag199.xml><?xml version="1.0" encoding="utf-8"?>
<p:tagLst xmlns:a="http://schemas.openxmlformats.org/drawingml/2006/main" xmlns:r="http://schemas.openxmlformats.org/officeDocument/2006/relationships" xmlns:p="http://schemas.openxmlformats.org/presentationml/2006/main">
  <p:tag name="AS_UNIQUEID" val="1699"/>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AS_UNIQUEID" val="1703"/>
</p:tagLst>
</file>

<file path=ppt/tags/tag201.xml><?xml version="1.0" encoding="utf-8"?>
<p:tagLst xmlns:a="http://schemas.openxmlformats.org/drawingml/2006/main" xmlns:r="http://schemas.openxmlformats.org/officeDocument/2006/relationships" xmlns:p="http://schemas.openxmlformats.org/presentationml/2006/main">
  <p:tag name="AS_UNIQUEID" val="1704"/>
</p:tagLst>
</file>

<file path=ppt/tags/tag202.xml><?xml version="1.0" encoding="utf-8"?>
<p:tagLst xmlns:a="http://schemas.openxmlformats.org/drawingml/2006/main" xmlns:r="http://schemas.openxmlformats.org/officeDocument/2006/relationships" xmlns:p="http://schemas.openxmlformats.org/presentationml/2006/main">
  <p:tag name="AS_UNIQUEID" val="1704"/>
</p:tagLst>
</file>

<file path=ppt/tags/tag203.xml><?xml version="1.0" encoding="utf-8"?>
<p:tagLst xmlns:a="http://schemas.openxmlformats.org/drawingml/2006/main" xmlns:r="http://schemas.openxmlformats.org/officeDocument/2006/relationships" xmlns:p="http://schemas.openxmlformats.org/presentationml/2006/main">
  <p:tag name="AS_UNIQUEID" val="1706"/>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5.xml><?xml version="1.0" encoding="utf-8"?>
<p:tagLst xmlns:a="http://schemas.openxmlformats.org/drawingml/2006/main" xmlns:r="http://schemas.openxmlformats.org/officeDocument/2006/relationships" xmlns:p="http://schemas.openxmlformats.org/presentationml/2006/main">
  <p:tag name="AS_UNIQUEID" val="430"/>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AS_UNIQUEID" val="3535"/>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9.xml><?xml version="1.0" encoding="utf-8"?>
<p:tagLst xmlns:a="http://schemas.openxmlformats.org/drawingml/2006/main" xmlns:r="http://schemas.openxmlformats.org/officeDocument/2006/relationships" xmlns:p="http://schemas.openxmlformats.org/presentationml/2006/main">
  <p:tag name="AS_UNIQUEID" val="430"/>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2.xml><?xml version="1.0" encoding="utf-8"?>
<p:tagLst xmlns:a="http://schemas.openxmlformats.org/drawingml/2006/main" xmlns:r="http://schemas.openxmlformats.org/officeDocument/2006/relationships" xmlns:p="http://schemas.openxmlformats.org/presentationml/2006/main">
  <p:tag name="AS_UNIQUEID" val="430"/>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AS_UNIQUEID" val="1651"/>
</p:tagLst>
</file>

<file path=ppt/tags/tag215.xml><?xml version="1.0" encoding="utf-8"?>
<p:tagLst xmlns:a="http://schemas.openxmlformats.org/drawingml/2006/main" xmlns:r="http://schemas.openxmlformats.org/officeDocument/2006/relationships" xmlns:p="http://schemas.openxmlformats.org/presentationml/2006/main">
  <p:tag name="AS_UNIQUEID" val="1692"/>
  <p:tag name="KSO_WM_UNIT_TABLE_BEAUTIFY" val="smartTable{89ccf372-66a4-4309-935a-a854072d3711}"/>
  <p:tag name="TABLE_ENDDRAG_ORIGIN_RECT" val="913*209"/>
  <p:tag name="TABLE_ENDDRAG_RECT" val="20*114*913*209"/>
</p:tagLst>
</file>

<file path=ppt/tags/tag216.xml><?xml version="1.0" encoding="utf-8"?>
<p:tagLst xmlns:a="http://schemas.openxmlformats.org/drawingml/2006/main" xmlns:r="http://schemas.openxmlformats.org/officeDocument/2006/relationships" xmlns:p="http://schemas.openxmlformats.org/presentationml/2006/main">
  <p:tag name="AS_UNIQUEID" val="1700"/>
</p:tagLst>
</file>

<file path=ppt/tags/tag217.xml><?xml version="1.0" encoding="utf-8"?>
<p:tagLst xmlns:a="http://schemas.openxmlformats.org/drawingml/2006/main" xmlns:r="http://schemas.openxmlformats.org/officeDocument/2006/relationships" xmlns:p="http://schemas.openxmlformats.org/presentationml/2006/main">
  <p:tag name="AS_UNIQUEID" val="1707"/>
</p:tagLst>
</file>

<file path=ppt/tags/tag218.xml><?xml version="1.0" encoding="utf-8"?>
<p:tagLst xmlns:a="http://schemas.openxmlformats.org/drawingml/2006/main" xmlns:r="http://schemas.openxmlformats.org/officeDocument/2006/relationships" xmlns:p="http://schemas.openxmlformats.org/presentationml/2006/main">
  <p:tag name="AS_UNIQUEID" val="1694"/>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AS_UNIQUEID" val="430"/>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AS_UNIQUEID" val="1651"/>
</p:tagLst>
</file>

<file path=ppt/tags/tag223.xml><?xml version="1.0" encoding="utf-8"?>
<p:tagLst xmlns:a="http://schemas.openxmlformats.org/drawingml/2006/main" xmlns:r="http://schemas.openxmlformats.org/officeDocument/2006/relationships" xmlns:p="http://schemas.openxmlformats.org/presentationml/2006/main">
  <p:tag name="AS_UNIQUEID" val="1692"/>
  <p:tag name="KSO_WM_UNIT_TABLE_BEAUTIFY" val="smartTable{6e0a0b9e-67cf-4600-90eb-208266bbf9bd}"/>
  <p:tag name="TABLE_ENDDRAG_ORIGIN_RECT" val="913*209"/>
  <p:tag name="TABLE_ENDDRAG_RECT" val="20*114*913*209"/>
</p:tagLst>
</file>

<file path=ppt/tags/tag224.xml><?xml version="1.0" encoding="utf-8"?>
<p:tagLst xmlns:a="http://schemas.openxmlformats.org/drawingml/2006/main" xmlns:r="http://schemas.openxmlformats.org/officeDocument/2006/relationships" xmlns:p="http://schemas.openxmlformats.org/presentationml/2006/main">
  <p:tag name="AS_UNIQUEID" val="1700"/>
</p:tagLst>
</file>

<file path=ppt/tags/tag225.xml><?xml version="1.0" encoding="utf-8"?>
<p:tagLst xmlns:a="http://schemas.openxmlformats.org/drawingml/2006/main" xmlns:r="http://schemas.openxmlformats.org/officeDocument/2006/relationships" xmlns:p="http://schemas.openxmlformats.org/presentationml/2006/main">
  <p:tag name="AS_UNIQUEID" val="1701"/>
</p:tagLst>
</file>

<file path=ppt/tags/tag226.xml><?xml version="1.0" encoding="utf-8"?>
<p:tagLst xmlns:a="http://schemas.openxmlformats.org/drawingml/2006/main" xmlns:r="http://schemas.openxmlformats.org/officeDocument/2006/relationships" xmlns:p="http://schemas.openxmlformats.org/presentationml/2006/main">
  <p:tag name="AS_UNIQUEID" val="1707"/>
</p:tagLst>
</file>

<file path=ppt/tags/tag227.xml><?xml version="1.0" encoding="utf-8"?>
<p:tagLst xmlns:a="http://schemas.openxmlformats.org/drawingml/2006/main" xmlns:r="http://schemas.openxmlformats.org/officeDocument/2006/relationships" xmlns:p="http://schemas.openxmlformats.org/presentationml/2006/main">
  <p:tag name="AS_UNIQUEID" val="1708"/>
</p:tagLst>
</file>

<file path=ppt/tags/tag228.xml><?xml version="1.0" encoding="utf-8"?>
<p:tagLst xmlns:a="http://schemas.openxmlformats.org/drawingml/2006/main" xmlns:r="http://schemas.openxmlformats.org/officeDocument/2006/relationships" xmlns:p="http://schemas.openxmlformats.org/presentationml/2006/main">
  <p:tag name="AS_UNIQUEID" val="1694"/>
</p:tagLst>
</file>

<file path=ppt/tags/tag229.xml><?xml version="1.0" encoding="utf-8"?>
<p:tagLst xmlns:a="http://schemas.openxmlformats.org/drawingml/2006/main" xmlns:r="http://schemas.openxmlformats.org/officeDocument/2006/relationships" xmlns:p="http://schemas.openxmlformats.org/presentationml/2006/main">
  <p:tag name="AS_UNIQUEID" val="1695"/>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AS_UNIQUEID" val="1702"/>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2.xml><?xml version="1.0" encoding="utf-8"?>
<p:tagLst xmlns:a="http://schemas.openxmlformats.org/drawingml/2006/main" xmlns:r="http://schemas.openxmlformats.org/officeDocument/2006/relationships" xmlns:p="http://schemas.openxmlformats.org/presentationml/2006/main">
  <p:tag name="AS_UNIQUEID" val="430"/>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AS_UNIQUEID" val="1651"/>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6.xml><?xml version="1.0" encoding="utf-8"?>
<p:tagLst xmlns:a="http://schemas.openxmlformats.org/drawingml/2006/main" xmlns:r="http://schemas.openxmlformats.org/officeDocument/2006/relationships" xmlns:p="http://schemas.openxmlformats.org/presentationml/2006/main">
  <p:tag name="AS_UNIQUEID" val="430"/>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AS_UNIQUEID" val="1651"/>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AS_UNIQUEID" val="430"/>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AS_UNIQUEID" val="1651"/>
</p:tagLst>
</file>

<file path=ppt/tags/tag243.xml><?xml version="1.0" encoding="utf-8"?>
<p:tagLst xmlns:a="http://schemas.openxmlformats.org/drawingml/2006/main" xmlns:r="http://schemas.openxmlformats.org/officeDocument/2006/relationships" xmlns:p="http://schemas.openxmlformats.org/presentationml/2006/main">
  <p:tag name="AS_UNIQUEID" val="1769"/>
  <p:tag name="KSO_WM_DIAGRAM_VIRTUALLY_FRAME" val="{&quot;height&quot;:395,&quot;left&quot;:9.2,&quot;top&quot;:134.75,&quot;width&quot;:940.8}"/>
</p:tagLst>
</file>

<file path=ppt/tags/tag244.xml><?xml version="1.0" encoding="utf-8"?>
<p:tagLst xmlns:a="http://schemas.openxmlformats.org/drawingml/2006/main" xmlns:r="http://schemas.openxmlformats.org/officeDocument/2006/relationships" xmlns:p="http://schemas.openxmlformats.org/presentationml/2006/main">
  <p:tag name="KSO_WM_DIAGRAM_VIRTUALLY_FRAME" val="{&quot;height&quot;:395,&quot;left&quot;:9.2,&quot;top&quot;:134.75,&quot;width&quot;:940.8}"/>
</p:tagLst>
</file>

<file path=ppt/tags/tag245.xml><?xml version="1.0" encoding="utf-8"?>
<p:tagLst xmlns:a="http://schemas.openxmlformats.org/drawingml/2006/main" xmlns:r="http://schemas.openxmlformats.org/officeDocument/2006/relationships" xmlns:p="http://schemas.openxmlformats.org/presentationml/2006/main">
  <p:tag name="KSO_WM_DIAGRAM_VIRTUALLY_FRAME" val="{&quot;height&quot;:395,&quot;left&quot;:9.2,&quot;top&quot;:134.75,&quot;width&quot;:940.8}"/>
</p:tagLst>
</file>

<file path=ppt/tags/tag246.xml><?xml version="1.0" encoding="utf-8"?>
<p:tagLst xmlns:a="http://schemas.openxmlformats.org/drawingml/2006/main" xmlns:r="http://schemas.openxmlformats.org/officeDocument/2006/relationships" xmlns:p="http://schemas.openxmlformats.org/presentationml/2006/main">
  <p:tag name="KSO_WM_DIAGRAM_VIRTUALLY_FRAME" val="{&quot;height&quot;:395,&quot;left&quot;:9.2,&quot;top&quot;:134.75,&quot;width&quot;:940.8}"/>
</p:tagLst>
</file>

<file path=ppt/tags/tag247.xml><?xml version="1.0" encoding="utf-8"?>
<p:tagLst xmlns:a="http://schemas.openxmlformats.org/drawingml/2006/main" xmlns:r="http://schemas.openxmlformats.org/officeDocument/2006/relationships" xmlns:p="http://schemas.openxmlformats.org/presentationml/2006/main">
  <p:tag name="AS_UNIQUEID" val="1772"/>
  <p:tag name="KSO_WM_DIAGRAM_VIRTUALLY_FRAME" val="{&quot;height&quot;:395,&quot;left&quot;:9.2,&quot;top&quot;:134.75,&quot;width&quot;:940.8}"/>
</p:tagLst>
</file>

<file path=ppt/tags/tag248.xml><?xml version="1.0" encoding="utf-8"?>
<p:tagLst xmlns:a="http://schemas.openxmlformats.org/drawingml/2006/main" xmlns:r="http://schemas.openxmlformats.org/officeDocument/2006/relationships" xmlns:p="http://schemas.openxmlformats.org/presentationml/2006/main">
  <p:tag name="AS_UNIQUEID" val="1783"/>
  <p:tag name="KSO_WM_DIAGRAM_VIRTUALLY_FRAME" val="{&quot;height&quot;:395,&quot;left&quot;:9.2,&quot;top&quot;:134.75,&quot;width&quot;:940.8}"/>
</p:tagLst>
</file>

<file path=ppt/tags/tag249.xml><?xml version="1.0" encoding="utf-8"?>
<p:tagLst xmlns:a="http://schemas.openxmlformats.org/drawingml/2006/main" xmlns:r="http://schemas.openxmlformats.org/officeDocument/2006/relationships" xmlns:p="http://schemas.openxmlformats.org/presentationml/2006/main">
  <p:tag name="AS_UNIQUEID" val="1780"/>
  <p:tag name="KSO_WM_DIAGRAM_VIRTUALLY_FRAME" val="{&quot;height&quot;:395,&quot;left&quot;:9.2,&quot;top&quot;:134.75,&quot;width&quot;:940.8}"/>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AS_UNIQUEID" val="1777"/>
  <p:tag name="KSO_WM_DIAGRAM_VIRTUALLY_FRAME" val="{&quot;height&quot;:395,&quot;left&quot;:9.2,&quot;top&quot;:134.75,&quot;width&quot;:940.8}"/>
</p:tagLst>
</file>

<file path=ppt/tags/tag251.xml><?xml version="1.0" encoding="utf-8"?>
<p:tagLst xmlns:a="http://schemas.openxmlformats.org/drawingml/2006/main" xmlns:r="http://schemas.openxmlformats.org/officeDocument/2006/relationships" xmlns:p="http://schemas.openxmlformats.org/presentationml/2006/main">
  <p:tag name="KSO_WM_DIAGRAM_VIRTUALLY_FRAME" val="{&quot;height&quot;:395,&quot;left&quot;:9.2,&quot;top&quot;:134.75,&quot;width&quot;:940.8}"/>
</p:tagLst>
</file>

<file path=ppt/tags/tag252.xml><?xml version="1.0" encoding="utf-8"?>
<p:tagLst xmlns:a="http://schemas.openxmlformats.org/drawingml/2006/main" xmlns:r="http://schemas.openxmlformats.org/officeDocument/2006/relationships" xmlns:p="http://schemas.openxmlformats.org/presentationml/2006/main">
  <p:tag name="AS_UNIQUEID" val="1770"/>
  <p:tag name="KSO_WM_DIAGRAM_VIRTUALLY_FRAME" val="{&quot;height&quot;:395,&quot;left&quot;:9.2,&quot;top&quot;:134.75,&quot;width&quot;:940.8}"/>
</p:tagLst>
</file>

<file path=ppt/tags/tag253.xml><?xml version="1.0" encoding="utf-8"?>
<p:tagLst xmlns:a="http://schemas.openxmlformats.org/drawingml/2006/main" xmlns:r="http://schemas.openxmlformats.org/officeDocument/2006/relationships" xmlns:p="http://schemas.openxmlformats.org/presentationml/2006/main">
  <p:tag name="KSO_WM_DIAGRAM_VIRTUALLY_FRAME" val="{&quot;height&quot;:395,&quot;left&quot;:9.2,&quot;top&quot;:134.75,&quot;width&quot;:940.8}"/>
</p:tagLst>
</file>

<file path=ppt/tags/tag254.xml><?xml version="1.0" encoding="utf-8"?>
<p:tagLst xmlns:a="http://schemas.openxmlformats.org/drawingml/2006/main" xmlns:r="http://schemas.openxmlformats.org/officeDocument/2006/relationships" xmlns:p="http://schemas.openxmlformats.org/presentationml/2006/main">
  <p:tag name="AS_UNIQUEID" val="1770"/>
  <p:tag name="KSO_WM_DIAGRAM_VIRTUALLY_FRAME" val="{&quot;height&quot;:395,&quot;left&quot;:9.2,&quot;top&quot;:134.75,&quot;width&quot;:940.8}"/>
</p:tagLst>
</file>

<file path=ppt/tags/tag255.xml><?xml version="1.0" encoding="utf-8"?>
<p:tagLst xmlns:a="http://schemas.openxmlformats.org/drawingml/2006/main" xmlns:r="http://schemas.openxmlformats.org/officeDocument/2006/relationships" xmlns:p="http://schemas.openxmlformats.org/presentationml/2006/main">
  <p:tag name="KSO_WM_DIAGRAM_VIRTUALLY_FRAME" val="{&quot;height&quot;:395,&quot;left&quot;:9.2,&quot;top&quot;:134.75,&quot;width&quot;:940.8}"/>
</p:tagLst>
</file>

<file path=ppt/tags/tag256.xml><?xml version="1.0" encoding="utf-8"?>
<p:tagLst xmlns:a="http://schemas.openxmlformats.org/drawingml/2006/main" xmlns:r="http://schemas.openxmlformats.org/officeDocument/2006/relationships" xmlns:p="http://schemas.openxmlformats.org/presentationml/2006/main">
  <p:tag name="AS_UNIQUEID" val="1770"/>
  <p:tag name="KSO_WM_DIAGRAM_VIRTUALLY_FRAME" val="{&quot;height&quot;:395,&quot;left&quot;:9.2,&quot;top&quot;:134.75,&quot;width&quot;:940.8}"/>
</p:tagLst>
</file>

<file path=ppt/tags/tag25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71,&quot;width&quot;:2066}"/>
  <p:tag name="KSO_WM_DIAGRAM_VIRTUALLY_FRAME" val="{&quot;height&quot;:395,&quot;left&quot;:9.2,&quot;top&quot;:134.75,&quot;width&quot;:940.8}"/>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9.xml><?xml version="1.0" encoding="utf-8"?>
<p:tagLst xmlns:a="http://schemas.openxmlformats.org/drawingml/2006/main" xmlns:r="http://schemas.openxmlformats.org/officeDocument/2006/relationships" xmlns:p="http://schemas.openxmlformats.org/presentationml/2006/main">
  <p:tag name="AS_UNIQUEID" val="430"/>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AS_UNIQUEID" val="1651"/>
</p:tagLst>
</file>

<file path=ppt/tags/tag262.xml><?xml version="1.0" encoding="utf-8"?>
<p:tagLst xmlns:a="http://schemas.openxmlformats.org/drawingml/2006/main" xmlns:r="http://schemas.openxmlformats.org/officeDocument/2006/relationships" xmlns:p="http://schemas.openxmlformats.org/presentationml/2006/main">
  <p:tag name="KSO_WM_UNIT_TABLE_BEAUTIFY" val="smartTable{155effae-8261-4b44-9147-0e534e5d2fae}"/>
  <p:tag name="TABLE_ENDDRAG_ORIGIN_RECT" val="894*350"/>
  <p:tag name="TABLE_ENDDRAG_RECT" val="35*157*894*350"/>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AS_UNIQUEID" val="1328"/>
  <p:tag name="KSO_WM_UNIT_PLACING_PICTURE_USER_VIEWPORT" val="{&quot;height&quot;:3616.9921259842517,&quot;width&quot;:6788.571653543307}"/>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67.xml><?xml version="1.0" encoding="utf-8"?>
<p:tagLst xmlns:a="http://schemas.openxmlformats.org/drawingml/2006/main" xmlns:r="http://schemas.openxmlformats.org/officeDocument/2006/relationships" xmlns:p="http://schemas.openxmlformats.org/presentationml/2006/main">
  <p:tag name="AS_UNIQUEID" val="430"/>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AS_UNIQUEID" val="165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1.xml><?xml version="1.0" encoding="utf-8"?>
<p:tagLst xmlns:a="http://schemas.openxmlformats.org/drawingml/2006/main" xmlns:r="http://schemas.openxmlformats.org/officeDocument/2006/relationships" xmlns:p="http://schemas.openxmlformats.org/presentationml/2006/main">
  <p:tag name="AS_UNIQUEID" val="430"/>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DIAGRAM_VIRTUALLY_FRAME" val="{&quot;height&quot;:415.7,&quot;left&quot;:21.25,&quot;top&quot;:79.3,&quot;width&quot;:919.6}"/>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5.xml><?xml version="1.0" encoding="utf-8"?>
<p:tagLst xmlns:a="http://schemas.openxmlformats.org/drawingml/2006/main" xmlns:r="http://schemas.openxmlformats.org/officeDocument/2006/relationships" xmlns:p="http://schemas.openxmlformats.org/presentationml/2006/main">
  <p:tag name="AS_UNIQUEID" val="430"/>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8.xml><?xml version="1.0" encoding="utf-8"?>
<p:tagLst xmlns:a="http://schemas.openxmlformats.org/drawingml/2006/main" xmlns:r="http://schemas.openxmlformats.org/officeDocument/2006/relationships" xmlns:p="http://schemas.openxmlformats.org/presentationml/2006/main">
  <p:tag name="AS_UNIQUEID" val="430"/>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AS_UNIQUEID" val="1651"/>
</p:tagLst>
</file>

<file path=ppt/tags/tag281.xml><?xml version="1.0" encoding="utf-8"?>
<p:tagLst xmlns:a="http://schemas.openxmlformats.org/drawingml/2006/main" xmlns:r="http://schemas.openxmlformats.org/officeDocument/2006/relationships" xmlns:p="http://schemas.openxmlformats.org/presentationml/2006/main">
  <p:tag name="KSO_WM_UNIT_TABLE_BEAUTIFY" val="smartTable{e6f320d9-4172-4c8a-babe-7207aa017d4d}"/>
  <p:tag name="TABLE_ENDDRAG_ORIGIN_RECT" val="874*126"/>
  <p:tag name="TABLE_ENDDRAG_RECT" val="47*165*874*126"/>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3.xml><?xml version="1.0" encoding="utf-8"?>
<p:tagLst xmlns:a="http://schemas.openxmlformats.org/drawingml/2006/main" xmlns:r="http://schemas.openxmlformats.org/officeDocument/2006/relationships" xmlns:p="http://schemas.openxmlformats.org/presentationml/2006/main">
  <p:tag name="AS_UNIQUEID" val="430"/>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AS_UNIQUEID" val="1651"/>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7.xml><?xml version="1.0" encoding="utf-8"?>
<p:tagLst xmlns:a="http://schemas.openxmlformats.org/drawingml/2006/main" xmlns:r="http://schemas.openxmlformats.org/officeDocument/2006/relationships" xmlns:p="http://schemas.openxmlformats.org/presentationml/2006/main">
  <p:tag name="AS_UNIQUEID" val="430"/>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AS_UNIQUEID" val="5194"/>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1.xml><?xml version="1.0" encoding="utf-8"?>
<p:tagLst xmlns:a="http://schemas.openxmlformats.org/drawingml/2006/main" xmlns:r="http://schemas.openxmlformats.org/officeDocument/2006/relationships" xmlns:p="http://schemas.openxmlformats.org/presentationml/2006/main">
  <p:tag name="AS_UNIQUEID" val="377"/>
</p:tagLst>
</file>

<file path=ppt/tags/tag292.xml><?xml version="1.0" encoding="utf-8"?>
<p:tagLst xmlns:a="http://schemas.openxmlformats.org/drawingml/2006/main" xmlns:r="http://schemas.openxmlformats.org/officeDocument/2006/relationships" xmlns:p="http://schemas.openxmlformats.org/presentationml/2006/main">
  <p:tag name="AS_UNIQUEID" val="430"/>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AS_UNIQUEID" val="1651"/>
</p:tagLst>
</file>

<file path=ppt/tags/tag295.xml><?xml version="1.0" encoding="utf-8"?>
<p:tagLst xmlns:a="http://schemas.openxmlformats.org/drawingml/2006/main" xmlns:r="http://schemas.openxmlformats.org/officeDocument/2006/relationships" xmlns:p="http://schemas.openxmlformats.org/presentationml/2006/main">
  <p:tag name="AS_UNIQUEID" val="3459"/>
</p:tagLst>
</file>

<file path=ppt/tags/tag296.xml><?xml version="1.0" encoding="utf-8"?>
<p:tagLst xmlns:a="http://schemas.openxmlformats.org/drawingml/2006/main" xmlns:r="http://schemas.openxmlformats.org/officeDocument/2006/relationships" xmlns:p="http://schemas.openxmlformats.org/presentationml/2006/main">
  <p:tag name="AS_UNIQUEID" val="3463"/>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8.xml><?xml version="1.0" encoding="utf-8"?>
<p:tagLst xmlns:a="http://schemas.openxmlformats.org/drawingml/2006/main" xmlns:r="http://schemas.openxmlformats.org/officeDocument/2006/relationships" xmlns:p="http://schemas.openxmlformats.org/presentationml/2006/main">
  <p:tag name="AS_UNIQUEID" val="430"/>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AS_UNIQUEID" val="1651"/>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2.xml><?xml version="1.0" encoding="utf-8"?>
<p:tagLst xmlns:a="http://schemas.openxmlformats.org/drawingml/2006/main" xmlns:r="http://schemas.openxmlformats.org/officeDocument/2006/relationships" xmlns:p="http://schemas.openxmlformats.org/presentationml/2006/main">
  <p:tag name="AS_UNIQUEID" val="430"/>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AS_UNIQUEID" val="1651"/>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6.xml><?xml version="1.0" encoding="utf-8"?>
<p:tagLst xmlns:a="http://schemas.openxmlformats.org/drawingml/2006/main" xmlns:r="http://schemas.openxmlformats.org/officeDocument/2006/relationships" xmlns:p="http://schemas.openxmlformats.org/presentationml/2006/main">
  <p:tag name="AS_UNIQUEID" val="430"/>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AS_UNIQUEID" val="1651"/>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AS_UNIQUEID" val="430"/>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AS_UNIQUEID" val="1651"/>
</p:tagLst>
</file>

<file path=ppt/tags/tag313.xml><?xml version="1.0" encoding="utf-8"?>
<p:tagLst xmlns:a="http://schemas.openxmlformats.org/drawingml/2006/main" xmlns:r="http://schemas.openxmlformats.org/officeDocument/2006/relationships" xmlns:p="http://schemas.openxmlformats.org/presentationml/2006/main">
  <p:tag name="KSO_WM_UNIT_TABLE_BEAUTIFY" val="smartTable{878671bc-8112-48f2-b85e-edb50f29035c}"/>
  <p:tag name="TABLE_ENDDRAG_ORIGIN_RECT" val="885*336"/>
  <p:tag name="TABLE_ENDDRAG_RECT" val="31*156*885*336"/>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5.xml><?xml version="1.0" encoding="utf-8"?>
<p:tagLst xmlns:a="http://schemas.openxmlformats.org/drawingml/2006/main" xmlns:r="http://schemas.openxmlformats.org/officeDocument/2006/relationships" xmlns:p="http://schemas.openxmlformats.org/presentationml/2006/main">
  <p:tag name="AS_UNIQUEID" val="430"/>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AS_UNIQUEID" val="1651"/>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9.xml><?xml version="1.0" encoding="utf-8"?>
<p:tagLst xmlns:a="http://schemas.openxmlformats.org/drawingml/2006/main" xmlns:r="http://schemas.openxmlformats.org/officeDocument/2006/relationships" xmlns:p="http://schemas.openxmlformats.org/presentationml/2006/main">
  <p:tag name="AS_UNIQUEID" val="430"/>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TABLE_ENDDRAG_ORIGIN_RECT" val="898*367"/>
  <p:tag name="TABLE_ENDDRAG_RECT" val="29*129*898*367"/>
</p:tagLst>
</file>

<file path=ppt/tags/tag322.xml><?xml version="1.0" encoding="utf-8"?>
<p:tagLst xmlns:a="http://schemas.openxmlformats.org/drawingml/2006/main" xmlns:r="http://schemas.openxmlformats.org/officeDocument/2006/relationships" xmlns:p="http://schemas.openxmlformats.org/presentationml/2006/main">
  <p:tag name="AS_UNIQUEID" val="2947"/>
</p:tagLst>
</file>

<file path=ppt/tags/tag323.xml><?xml version="1.0" encoding="utf-8"?>
<p:tagLst xmlns:a="http://schemas.openxmlformats.org/drawingml/2006/main" xmlns:r="http://schemas.openxmlformats.org/officeDocument/2006/relationships" xmlns:p="http://schemas.openxmlformats.org/presentationml/2006/main">
  <p:tag name="AS_UNIQUEID" val="2948"/>
</p:tagLst>
</file>

<file path=ppt/tags/tag324.xml><?xml version="1.0" encoding="utf-8"?>
<p:tagLst xmlns:a="http://schemas.openxmlformats.org/drawingml/2006/main" xmlns:r="http://schemas.openxmlformats.org/officeDocument/2006/relationships" xmlns:p="http://schemas.openxmlformats.org/presentationml/2006/main">
  <p:tag name="AS_UNIQUEID" val="2949"/>
</p:tagLst>
</file>

<file path=ppt/tags/tag325.xml><?xml version="1.0" encoding="utf-8"?>
<p:tagLst xmlns:a="http://schemas.openxmlformats.org/drawingml/2006/main" xmlns:r="http://schemas.openxmlformats.org/officeDocument/2006/relationships" xmlns:p="http://schemas.openxmlformats.org/presentationml/2006/main">
  <p:tag name="AS_UNIQUEID" val="2950"/>
</p:tagLst>
</file>

<file path=ppt/tags/tag326.xml><?xml version="1.0" encoding="utf-8"?>
<p:tagLst xmlns:a="http://schemas.openxmlformats.org/drawingml/2006/main" xmlns:r="http://schemas.openxmlformats.org/officeDocument/2006/relationships" xmlns:p="http://schemas.openxmlformats.org/presentationml/2006/main">
  <p:tag name="AS_UNIQUEID" val="2951"/>
</p:tagLst>
</file>

<file path=ppt/tags/tag327.xml><?xml version="1.0" encoding="utf-8"?>
<p:tagLst xmlns:a="http://schemas.openxmlformats.org/drawingml/2006/main" xmlns:r="http://schemas.openxmlformats.org/officeDocument/2006/relationships" xmlns:p="http://schemas.openxmlformats.org/presentationml/2006/main">
  <p:tag name="AS_UNIQUEID" val="2952"/>
</p:tagLst>
</file>

<file path=ppt/tags/tag328.xml><?xml version="1.0" encoding="utf-8"?>
<p:tagLst xmlns:a="http://schemas.openxmlformats.org/drawingml/2006/main" xmlns:r="http://schemas.openxmlformats.org/officeDocument/2006/relationships" xmlns:p="http://schemas.openxmlformats.org/presentationml/2006/main">
  <p:tag name="AS_UNIQUEID" val="4801"/>
</p:tagLst>
</file>

<file path=ppt/tags/tag329.xml><?xml version="1.0" encoding="utf-8"?>
<p:tagLst xmlns:a="http://schemas.openxmlformats.org/drawingml/2006/main" xmlns:r="http://schemas.openxmlformats.org/officeDocument/2006/relationships" xmlns:p="http://schemas.openxmlformats.org/presentationml/2006/main">
  <p:tag name="AS_UNIQUEID" val="4802"/>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AS_UNIQUEID" val="4803"/>
</p:tagLst>
</file>

<file path=ppt/tags/tag331.xml><?xml version="1.0" encoding="utf-8"?>
<p:tagLst xmlns:a="http://schemas.openxmlformats.org/drawingml/2006/main" xmlns:r="http://schemas.openxmlformats.org/officeDocument/2006/relationships" xmlns:p="http://schemas.openxmlformats.org/presentationml/2006/main">
  <p:tag name="AS_UNIQUEID" val="4804"/>
</p:tagLst>
</file>

<file path=ppt/tags/tag332.xml><?xml version="1.0" encoding="utf-8"?>
<p:tagLst xmlns:a="http://schemas.openxmlformats.org/drawingml/2006/main" xmlns:r="http://schemas.openxmlformats.org/officeDocument/2006/relationships" xmlns:p="http://schemas.openxmlformats.org/presentationml/2006/main">
  <p:tag name="AS_UNIQUEID" val="4805"/>
</p:tagLst>
</file>

<file path=ppt/tags/tag333.xml><?xml version="1.0" encoding="utf-8"?>
<p:tagLst xmlns:a="http://schemas.openxmlformats.org/drawingml/2006/main" xmlns:r="http://schemas.openxmlformats.org/officeDocument/2006/relationships" xmlns:p="http://schemas.openxmlformats.org/presentationml/2006/main">
  <p:tag name="AS_UNIQUEID" val="4806"/>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35.xml><?xml version="1.0" encoding="utf-8"?>
<p:tagLst xmlns:a="http://schemas.openxmlformats.org/drawingml/2006/main" xmlns:r="http://schemas.openxmlformats.org/officeDocument/2006/relationships" xmlns:p="http://schemas.openxmlformats.org/presentationml/2006/main">
  <p:tag name="AS_UNIQUEID" val="430"/>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38.xml><?xml version="1.0" encoding="utf-8"?>
<p:tagLst xmlns:a="http://schemas.openxmlformats.org/drawingml/2006/main" xmlns:r="http://schemas.openxmlformats.org/officeDocument/2006/relationships" xmlns:p="http://schemas.openxmlformats.org/presentationml/2006/main">
  <p:tag name="AS_UNIQUEID" val="430"/>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42.xml><?xml version="1.0" encoding="utf-8"?>
<p:tagLst xmlns:a="http://schemas.openxmlformats.org/drawingml/2006/main" xmlns:r="http://schemas.openxmlformats.org/officeDocument/2006/relationships" xmlns:p="http://schemas.openxmlformats.org/presentationml/2006/main">
  <p:tag name="AS_UNIQUEID" val="430"/>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DIAGRAM_VIRTUALLY_FRAME" val="{&quot;height&quot;:450.49165354330705,&quot;left&quot;:20.3,&quot;top&quot;:64.55,&quot;width&quot;:920.0303937007873}"/>
</p:tagLst>
</file>

<file path=ppt/tags/tag345.xml><?xml version="1.0" encoding="utf-8"?>
<p:tagLst xmlns:a="http://schemas.openxmlformats.org/drawingml/2006/main" xmlns:r="http://schemas.openxmlformats.org/officeDocument/2006/relationships" xmlns:p="http://schemas.openxmlformats.org/presentationml/2006/main">
  <p:tag name="KSO_WM_DIAGRAM_VIRTUALLY_FRAME" val="{&quot;height&quot;:450.49165354330705,&quot;left&quot;:20.3,&quot;top&quot;:64.55,&quot;width&quot;:920.0303937007873}"/>
</p:tagLst>
</file>

<file path=ppt/tags/tag346.xml><?xml version="1.0" encoding="utf-8"?>
<p:tagLst xmlns:a="http://schemas.openxmlformats.org/drawingml/2006/main" xmlns:r="http://schemas.openxmlformats.org/officeDocument/2006/relationships" xmlns:p="http://schemas.openxmlformats.org/presentationml/2006/main">
  <p:tag name="KSO_WM_DIAGRAM_VIRTUALLY_FRAME" val="{&quot;height&quot;:450.49165354330705,&quot;left&quot;:20.3,&quot;top&quot;:64.55,&quot;width&quot;:920.0303937007873}"/>
</p:tagLst>
</file>

<file path=ppt/tags/tag347.xml><?xml version="1.0" encoding="utf-8"?>
<p:tagLst xmlns:a="http://schemas.openxmlformats.org/drawingml/2006/main" xmlns:r="http://schemas.openxmlformats.org/officeDocument/2006/relationships" xmlns:p="http://schemas.openxmlformats.org/presentationml/2006/main">
  <p:tag name="KSO_WM_DIAGRAM_VIRTUALLY_FRAME" val="{&quot;height&quot;:450.49165354330705,&quot;left&quot;:20.3,&quot;top&quot;:64.55,&quot;width&quot;:920.0303937007873}"/>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49.xml><?xml version="1.0" encoding="utf-8"?>
<p:tagLst xmlns:a="http://schemas.openxmlformats.org/drawingml/2006/main" xmlns:r="http://schemas.openxmlformats.org/officeDocument/2006/relationships" xmlns:p="http://schemas.openxmlformats.org/presentationml/2006/main">
  <p:tag name="AS_UNIQUEID" val="430"/>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UNIT_TABLE_BEAUTIFY" val="smartTable{06a9c20c-5e8d-4f6e-8463-d666ecf5724b}"/>
  <p:tag name="TABLE_ENDDRAG_ORIGIN_RECT" val="932*386"/>
  <p:tag name="TABLE_ENDDRAG_RECT" val="27*91*932*386"/>
  <p:tag name="KSO_WM_FULL_TEXT_BEAUTIFY_COPY_ID" val="5"/>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53.xml><?xml version="1.0" encoding="utf-8"?>
<p:tagLst xmlns:a="http://schemas.openxmlformats.org/drawingml/2006/main" xmlns:r="http://schemas.openxmlformats.org/officeDocument/2006/relationships" xmlns:p="http://schemas.openxmlformats.org/presentationml/2006/main">
  <p:tag name="AS_UNIQUEID" val="430"/>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56.xml><?xml version="1.0" encoding="utf-8"?>
<p:tagLst xmlns:a="http://schemas.openxmlformats.org/drawingml/2006/main" xmlns:r="http://schemas.openxmlformats.org/officeDocument/2006/relationships" xmlns:p="http://schemas.openxmlformats.org/presentationml/2006/main">
  <p:tag name="AS_UNIQUEID" val="430"/>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UNIT_TABLE_BEAUTIFY" val="smartTable{c33f031e-1061-4926-acc9-760827c5d1fd}"/>
  <p:tag name="TABLE_ENDDRAG_ORIGIN_RECT" val="932*386"/>
  <p:tag name="TABLE_ENDDRAG_RECT" val="27*91*932*386"/>
  <p:tag name="KSO_WM_FULL_TEXT_BEAUTIFY_COPY_ID" val="5"/>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AS_UNIQUEID" val="430"/>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63.xml><?xml version="1.0" encoding="utf-8"?>
<p:tagLst xmlns:a="http://schemas.openxmlformats.org/drawingml/2006/main" xmlns:r="http://schemas.openxmlformats.org/officeDocument/2006/relationships" xmlns:p="http://schemas.openxmlformats.org/presentationml/2006/main">
  <p:tag name="AS_UNIQUEID" val="430"/>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66.xml><?xml version="1.0" encoding="utf-8"?>
<p:tagLst xmlns:a="http://schemas.openxmlformats.org/drawingml/2006/main" xmlns:r="http://schemas.openxmlformats.org/officeDocument/2006/relationships" xmlns:p="http://schemas.openxmlformats.org/presentationml/2006/main">
  <p:tag name="AS_UNIQUEID" val="430"/>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AS_UNIQUEID" val="5210"/>
</p:tagLst>
</file>

<file path=ppt/tags/tag369.xml><?xml version="1.0" encoding="utf-8"?>
<p:tagLst xmlns:a="http://schemas.openxmlformats.org/drawingml/2006/main" xmlns:r="http://schemas.openxmlformats.org/officeDocument/2006/relationships" xmlns:p="http://schemas.openxmlformats.org/presentationml/2006/main">
  <p:tag name="AS_UNIQUEID" val="521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AS_UNIQUEID" val="5212"/>
</p:tagLst>
</file>

<file path=ppt/tags/tag371.xml><?xml version="1.0" encoding="utf-8"?>
<p:tagLst xmlns:a="http://schemas.openxmlformats.org/drawingml/2006/main" xmlns:r="http://schemas.openxmlformats.org/officeDocument/2006/relationships" xmlns:p="http://schemas.openxmlformats.org/presentationml/2006/main">
  <p:tag name="AS_UNIQUEID" val="5208"/>
</p:tagLst>
</file>

<file path=ppt/tags/tag372.xml><?xml version="1.0" encoding="utf-8"?>
<p:tagLst xmlns:a="http://schemas.openxmlformats.org/drawingml/2006/main" xmlns:r="http://schemas.openxmlformats.org/officeDocument/2006/relationships" xmlns:p="http://schemas.openxmlformats.org/presentationml/2006/main">
  <p:tag name="AS_UNIQUEID" val="5213"/>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512.5,&quot;left&quot;:31.9,&quot;top&quot;:79.15,&quot;width&quot;:937.65}"/>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512.5,&quot;left&quot;:31.9,&quot;top&quot;:79.15,&quot;width&quot;:937.65}"/>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512.5,&quot;left&quot;:31.9,&quot;top&quot;:79.15,&quot;width&quot;:937.65}"/>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512.5,&quot;left&quot;:31.9,&quot;top&quot;:79.15,&quot;width&quot;:937.65}"/>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512.5,&quot;left&quot;:31.9,&quot;top&quot;:79.15,&quot;width&quot;:937.65}"/>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512.5,&quot;left&quot;:31.9,&quot;top&quot;:79.15,&quot;width&quot;:937.6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512.5,&quot;left&quot;:31.9,&quot;top&quot;:79.15,&quot;width&quot;:937.65}"/>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512.5,&quot;left&quot;:31.9,&quot;top&quot;:79.15,&quot;width&quot;:937.65}"/>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512.5,&quot;left&quot;:31.9,&quot;top&quot;:79.15,&quot;width&quot;:937.65}"/>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77992"/>
  <p:tag name="KSO_WM_UNIT_COMPATIBLE" val="0"/>
  <p:tag name="KSO_WM_UNIT_DIAGRAM_ISNUMVISUAL" val="0"/>
  <p:tag name="KSO_WM_UNIT_DIAGRAM_ISREFERUNIT" val="0"/>
  <p:tag name="KSO_WM_UNIT_HIGHLIGHT" val="0"/>
  <p:tag name="KSO_WM_UNIT_ID" val="custom20177992_28*i*8"/>
  <p:tag name="KSO_WM_UNIT_INDEX" val="8"/>
  <p:tag name="KSO_WM_UNIT_LAYERLEVEL" val="1"/>
  <p:tag name="KSO_WM_UNIT_TYPE" val="i"/>
</p:tagLst>
</file>

<file path=ppt/tags/tag74.xml><?xml version="1.0" encoding="utf-8"?>
<p:tagLst xmlns:a="http://schemas.openxmlformats.org/drawingml/2006/main" xmlns:r="http://schemas.openxmlformats.org/officeDocument/2006/relationships" xmlns:p="http://schemas.openxmlformats.org/presentationml/2006/main">
  <p:tag name="AS_UNIQUEID" val="430"/>
</p:tagLst>
</file>

<file path=ppt/tags/tag75.xml><?xml version="1.0" encoding="utf-8"?>
<p:tagLst xmlns:a="http://schemas.openxmlformats.org/drawingml/2006/main" xmlns:r="http://schemas.openxmlformats.org/officeDocument/2006/relationships" xmlns:p="http://schemas.openxmlformats.org/presentationml/2006/main">
  <p:tag name="AS_UNIQUEID" val="430"/>
</p:tagLst>
</file>

<file path=ppt/tags/tag76.xml><?xml version="1.0" encoding="utf-8"?>
<p:tagLst xmlns:a="http://schemas.openxmlformats.org/drawingml/2006/main" xmlns:r="http://schemas.openxmlformats.org/officeDocument/2006/relationships" xmlns:p="http://schemas.openxmlformats.org/presentationml/2006/main">
  <p:tag name="AS_UNIQUEID" val="430"/>
</p:tagLst>
</file>

<file path=ppt/tags/tag77.xml><?xml version="1.0" encoding="utf-8"?>
<p:tagLst xmlns:a="http://schemas.openxmlformats.org/drawingml/2006/main" xmlns:r="http://schemas.openxmlformats.org/officeDocument/2006/relationships" xmlns:p="http://schemas.openxmlformats.org/presentationml/2006/main">
  <p:tag name="AS_UNIQUEID" val="430"/>
</p:tagLst>
</file>

<file path=ppt/tags/tag78.xml><?xml version="1.0" encoding="utf-8"?>
<p:tagLst xmlns:a="http://schemas.openxmlformats.org/drawingml/2006/main" xmlns:r="http://schemas.openxmlformats.org/officeDocument/2006/relationships" xmlns:p="http://schemas.openxmlformats.org/presentationml/2006/main">
  <p:tag name="AS_UNIQUEID" val="430"/>
</p:tagLst>
</file>

<file path=ppt/tags/tag79.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81.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82.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83.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84.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85.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86.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87.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88.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89.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91.xml><?xml version="1.0" encoding="utf-8"?>
<p:tagLst xmlns:a="http://schemas.openxmlformats.org/drawingml/2006/main" xmlns:r="http://schemas.openxmlformats.org/officeDocument/2006/relationships" xmlns:p="http://schemas.openxmlformats.org/presentationml/2006/main">
  <p:tag name="KSO_WM_DIAGRAM_VIRTUALLY_FRAME" val="{&quot;height&quot;:247.75,&quot;left&quot;:0,&quot;top&quot;:201.75,&quot;width&quot;:858}"/>
</p:tagLst>
</file>

<file path=ppt/tags/tag92.xml><?xml version="1.0" encoding="utf-8"?>
<p:tagLst xmlns:a="http://schemas.openxmlformats.org/drawingml/2006/main" xmlns:r="http://schemas.openxmlformats.org/officeDocument/2006/relationships" xmlns:p="http://schemas.openxmlformats.org/presentationml/2006/main">
  <p:tag name="AS_UNIQUEID" val="430"/>
</p:tagLst>
</file>

<file path=ppt/tags/tag93.xml><?xml version="1.0" encoding="utf-8"?>
<p:tagLst xmlns:a="http://schemas.openxmlformats.org/drawingml/2006/main" xmlns:r="http://schemas.openxmlformats.org/officeDocument/2006/relationships" xmlns:p="http://schemas.openxmlformats.org/presentationml/2006/main">
  <p:tag name="AS_UNIQUEID" val="430"/>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5.xml><?xml version="1.0" encoding="utf-8"?>
<p:tagLst xmlns:a="http://schemas.openxmlformats.org/drawingml/2006/main" xmlns:r="http://schemas.openxmlformats.org/officeDocument/2006/relationships" xmlns:p="http://schemas.openxmlformats.org/presentationml/2006/main">
  <p:tag name="AS_UNIQUEID" val="430"/>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AS_UNIQUEID" val="430"/>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6924</Words>
  <Application>Microsoft Office PowerPoint</Application>
  <PresentationFormat>宽屏</PresentationFormat>
  <Paragraphs>737</Paragraphs>
  <Slides>58</Slides>
  <Notes>0</Notes>
  <HiddenSlides>0</HiddenSlides>
  <MMClips>0</MMClips>
  <ScaleCrop>false</ScaleCrop>
  <HeadingPairs>
    <vt:vector size="8" baseType="variant">
      <vt:variant>
        <vt:lpstr>已用的字体</vt:lpstr>
      </vt:variant>
      <vt:variant>
        <vt:i4>25</vt:i4>
      </vt:variant>
      <vt:variant>
        <vt:lpstr>主题</vt:lpstr>
      </vt:variant>
      <vt:variant>
        <vt:i4>1</vt:i4>
      </vt:variant>
      <vt:variant>
        <vt:lpstr>嵌入 OLE 服务器</vt:lpstr>
      </vt:variant>
      <vt:variant>
        <vt:i4>0</vt:i4>
      </vt:variant>
      <vt:variant>
        <vt:lpstr>幻灯片标题</vt:lpstr>
      </vt:variant>
      <vt:variant>
        <vt:i4>58</vt:i4>
      </vt:variant>
    </vt:vector>
  </HeadingPairs>
  <TitlesOfParts>
    <vt:vector size="84" baseType="lpstr">
      <vt:lpstr>_⨹_1_292d0</vt:lpstr>
      <vt:lpstr>_⨹_15_b2720_⨹_15_e7037_⨹_15_ef54b</vt:lpstr>
      <vt:lpstr>_⨹_27_bf2fa_⨹_27_6ff42_⨹_27_925e5</vt:lpstr>
      <vt:lpstr>_⨹_3_5e124_⨹_3_7a4a2_⨹_3_f5a20</vt:lpstr>
      <vt:lpstr>_⨹_3_bc9e4</vt:lpstr>
      <vt:lpstr>_⨹_4_f7052_⨹_4_60f51_⨹_4_e290e</vt:lpstr>
      <vt:lpstr>_⨹_5_4bb21</vt:lpstr>
      <vt:lpstr>_⨹_5_58274</vt:lpstr>
      <vt:lpstr>_⨹_7_07b1d_⨹_7_83f66_⨹_7_8e06b</vt:lpstr>
      <vt:lpstr>阿里巴巴普惠体</vt:lpstr>
      <vt:lpstr>方正粗黑宋简体</vt:lpstr>
      <vt:lpstr>仿宋</vt:lpstr>
      <vt:lpstr>黑体</vt:lpstr>
      <vt:lpstr>华文仿宋</vt:lpstr>
      <vt:lpstr>华文楷体</vt:lpstr>
      <vt:lpstr>华文新魏</vt:lpstr>
      <vt:lpstr>华文中宋</vt:lpstr>
      <vt:lpstr>楷体</vt:lpstr>
      <vt:lpstr>宋体</vt:lpstr>
      <vt:lpstr>微软雅黑</vt:lpstr>
      <vt:lpstr>字魂95号-手刻宋</vt:lpstr>
      <vt:lpstr>Arial</vt:lpstr>
      <vt:lpstr>Calibri</vt:lpstr>
      <vt:lpstr>Times New Roman</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printer</cp:lastModifiedBy>
  <cp:revision>1</cp:revision>
  <dcterms:created xsi:type="dcterms:W3CDTF">2019-06-19T02:08:00Z</dcterms:created>
  <dcterms:modified xsi:type="dcterms:W3CDTF">2024-07-01T04:39:50Z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B8495DB5430941889DD495CAB62B2655_11</vt:lpwstr>
  </property>
</Properties>
</file>