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1"/>
  </p:notesMasterIdLst>
  <p:sldIdLst>
    <p:sldId id="256" r:id="rId2"/>
    <p:sldId id="430" r:id="rId3"/>
    <p:sldId id="431" r:id="rId4"/>
    <p:sldId id="257" r:id="rId5"/>
    <p:sldId id="258" r:id="rId6"/>
    <p:sldId id="259" r:id="rId7"/>
    <p:sldId id="264" r:id="rId8"/>
    <p:sldId id="267" r:id="rId9"/>
    <p:sldId id="282" r:id="rId10"/>
    <p:sldId id="283" r:id="rId11"/>
    <p:sldId id="268" r:id="rId12"/>
    <p:sldId id="284" r:id="rId13"/>
    <p:sldId id="270" r:id="rId14"/>
    <p:sldId id="269" r:id="rId15"/>
    <p:sldId id="289" r:id="rId16"/>
    <p:sldId id="292" r:id="rId17"/>
    <p:sldId id="293" r:id="rId18"/>
    <p:sldId id="300" r:id="rId19"/>
    <p:sldId id="319" r:id="rId20"/>
    <p:sldId id="318" r:id="rId21"/>
    <p:sldId id="301" r:id="rId22"/>
    <p:sldId id="323" r:id="rId23"/>
    <p:sldId id="291" r:id="rId24"/>
    <p:sldId id="322" r:id="rId25"/>
    <p:sldId id="324" r:id="rId26"/>
    <p:sldId id="325" r:id="rId27"/>
    <p:sldId id="328" r:id="rId28"/>
    <p:sldId id="329" r:id="rId29"/>
    <p:sldId id="327" r:id="rId30"/>
    <p:sldId id="336" r:id="rId31"/>
    <p:sldId id="337" r:id="rId32"/>
    <p:sldId id="338" r:id="rId33"/>
    <p:sldId id="339" r:id="rId34"/>
    <p:sldId id="340" r:id="rId35"/>
    <p:sldId id="351" r:id="rId36"/>
    <p:sldId id="352" r:id="rId37"/>
    <p:sldId id="353" r:id="rId38"/>
    <p:sldId id="265" r:id="rId39"/>
    <p:sldId id="369" r:id="rId40"/>
    <p:sldId id="355" r:id="rId41"/>
    <p:sldId id="357" r:id="rId42"/>
    <p:sldId id="358" r:id="rId43"/>
    <p:sldId id="390" r:id="rId44"/>
    <p:sldId id="393" r:id="rId45"/>
    <p:sldId id="415" r:id="rId46"/>
    <p:sldId id="356" r:id="rId47"/>
    <p:sldId id="354" r:id="rId48"/>
    <p:sldId id="375" r:id="rId49"/>
    <p:sldId id="377" r:id="rId50"/>
    <p:sldId id="386" r:id="rId51"/>
    <p:sldId id="378" r:id="rId52"/>
    <p:sldId id="389" r:id="rId53"/>
    <p:sldId id="392" r:id="rId54"/>
    <p:sldId id="398" r:id="rId55"/>
    <p:sldId id="420" r:id="rId56"/>
    <p:sldId id="402" r:id="rId57"/>
    <p:sldId id="498" r:id="rId58"/>
    <p:sldId id="489" r:id="rId59"/>
    <p:sldId id="488" r:id="rId60"/>
    <p:sldId id="501" r:id="rId61"/>
    <p:sldId id="499" r:id="rId62"/>
    <p:sldId id="490" r:id="rId63"/>
    <p:sldId id="503" r:id="rId64"/>
    <p:sldId id="507" r:id="rId65"/>
    <p:sldId id="421" r:id="rId66"/>
    <p:sldId id="512" r:id="rId67"/>
    <p:sldId id="418" r:id="rId68"/>
    <p:sldId id="419" r:id="rId69"/>
    <p:sldId id="513" r:id="rId70"/>
  </p:sldIdLst>
  <p:sldSz cx="12192000" cy="6858000"/>
  <p:notesSz cx="6858000" cy="9144000"/>
  <p:custDataLst>
    <p:tags r:id="rId7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0" clrIdx="0"/>
  <p:cmAuthor id="1" name="cb nm" initials="c" lastIdx="0" clrIdx="0"/>
  <p:cmAuthor id="44" name="ZhuanZ(无密码)" initials="Z" lastIdx="3" clrIdx="43"/>
  <p:cmAuthor id="2" name="作者" initials="A" lastIdx="0" clrIdx="1"/>
  <p:cmAuthor id="3" name="rebacca" initials="r" lastIdx="0" clrIdx="1"/>
  <p:cmAuthor id="4" name="pc" initials="p" lastIdx="0" clrIdx="0"/>
  <p:cmAuthor id="5" name="宋洁然" initials="宋" lastIdx="0" clrIdx="1"/>
  <p:cmAuthor id="6" name="ming qiu" initials="m" lastIdx="0" clrIdx="1"/>
  <p:cmAuthor id="7" name="1206988966@qq.com" initials="1" lastIdx="0" clrIdx="2"/>
  <p:cmAuthor id="8" name="姜伟光" initials="姜" lastIdx="0" clrIdx="0"/>
  <p:cmAuthor id="9" name="倩文 黄" initials="倩文" lastIdx="0" clrIdx="3"/>
  <p:cmAuthor id="10" name="86136" initials="8" lastIdx="0" clrIdx="9"/>
  <p:cmAuthor id="11" name="xiaoxuan Zeng" initials="x" lastIdx="0" clrIdx="0"/>
  <p:cmAuthor id="12" name="12279" initials="1" lastIdx="0" clrIdx="11"/>
  <p:cmAuthor id="13" name="Rcyz-HL" initials="R" lastIdx="0" clrIdx="12"/>
  <p:cmAuthor id="14" name="文璇璇" initials="文" lastIdx="0" clrIdx="13"/>
  <p:cmAuthor id="15" name="付" initials="付" lastIdx="0" clrIdx="14"/>
  <p:cmAuthor id="16" name="Nicole Li  李倩" initials="N" lastIdx="0" clrIdx="0"/>
  <p:cmAuthor id="17" name="HUAWEI" initials="H" lastIdx="0" clrIdx="16"/>
  <p:cmAuthor id="18" name="DELL" initials="D" lastIdx="0" clrIdx="17"/>
  <p:cmAuthor id="19" name="Mia Vida Villanueva" initials="MVV" lastIdx="0" clrIdx="0"/>
  <p:cmAuthor id="20" name="iwenping" initials="" lastIdx="0" clrIdx="0"/>
  <p:cmAuthor id="21" name="王子涵" initials="" lastIdx="0" clrIdx="0"/>
  <p:cmAuthor id="22" name="User" initials="" lastIdx="0" clrIdx="0"/>
  <p:cmAuthor id="2000" name="张瑞霞" initials="authorId_524709945" lastIdx="0" clrIdx="0"/>
  <p:cmAuthor id="2001" name="骆倩怡_Znauj26B" initials="authorId_382814100" lastIdx="0" clrIdx="0"/>
  <p:cmAuthor id="23" name="administrator-pc" initials="" lastIdx="0" clrIdx="0"/>
  <p:cmAuthor id="49837067" name="刘浩" initials="刘" lastIdx="0" clrIdx="0"/>
  <p:cmAuthor id="24" name="ASUS" initials="A" lastIdx="0" clrIdx="23"/>
  <p:cmAuthor id="25" name="tplife" initials="t" lastIdx="0" clrIdx="0"/>
  <p:cmAuthor id="26" name="??" initials="?" lastIdx="0" clrIdx="0"/>
  <p:cmAuthor id="29" name="韩琳晶" initials="韩" lastIdx="0" clrIdx="28"/>
  <p:cmAuthor id="30" name="LJH" initials="L" lastIdx="0" clrIdx="0"/>
  <p:cmAuthor id="31" name="未知用户1" initials="未" lastIdx="0" clrIdx="22"/>
  <p:cmAuthor id="32" name="陈庆" initials="陈" lastIdx="0" clrIdx="31"/>
  <p:cmAuthor id="76" name="何 龙" initials="何" lastIdx="0" clrIdx="25"/>
  <p:cmAuthor id="34" name="a'su's" initials="a" lastIdx="0" clrIdx="33"/>
  <p:cmAuthor id="35" name="陈芳" initials="" lastIdx="0" clrIdx="35"/>
  <p:cmAuthor id="38" name="邹 嘉豪" initials="" lastIdx="0" clrIdx="25"/>
  <p:cmAuthor id="40" name="乐胜中学微机室" initials="乐" lastIdx="0" clrIdx="39"/>
  <p:cmAuthor id="42" name="hanying" initials="h" lastIdx="0" clrIdx="4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F0B"/>
    <a:srgbClr val="FFFFFF"/>
    <a:srgbClr val="AB7C3F"/>
    <a:srgbClr val="95590C"/>
    <a:srgbClr val="F7F2EC"/>
    <a:srgbClr val="F0E7DC"/>
    <a:srgbClr val="343499"/>
    <a:srgbClr val="4D4D99"/>
    <a:srgbClr val="FFFF99"/>
    <a:srgbClr val="843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6" y="282"/>
      </p:cViewPr>
      <p:guideLst>
        <p:guide orient="horz" pos="2159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2024-07-09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78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65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2024-07-09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2024-07-09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2024-07-09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A5E42060-F4AB-4D46-9080-6D90C8ED3A1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2024-07-09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37602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053888" cy="7173913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sz="quarter" idx="10"/>
          </p:nvPr>
        </p:nvSpPr>
        <p:spPr>
          <a:xfrm>
            <a:off x="452755" y="277495"/>
            <a:ext cx="11296650" cy="6896100"/>
          </a:xfrm>
          <a:prstGeom prst="rect">
            <a:avLst/>
          </a:prstGeom>
        </p:spPr>
        <p:txBody>
          <a:bodyPr/>
          <a:lstStyle>
            <a:lvl1pPr marL="0" indent="0" eaLnBrk="1">
              <a:lnSpc>
                <a:spcPts val="4000"/>
              </a:lnSpc>
              <a:spcBef>
                <a:spcPct val="0"/>
              </a:spcBef>
              <a:buNone/>
              <a:defRPr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marL="0" indent="0" eaLnBrk="1">
              <a:lnSpc>
                <a:spcPts val="4000"/>
              </a:lnSpc>
              <a:spcBef>
                <a:spcPct val="0"/>
              </a:spcBef>
              <a:buNone/>
              <a:defRPr sz="2400" b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defRPr>
            </a:lvl2pPr>
            <a:lvl3pPr marL="0" indent="0" eaLnBrk="1">
              <a:lnSpc>
                <a:spcPts val="4000"/>
              </a:lnSpc>
              <a:spcBef>
                <a:spcPct val="0"/>
              </a:spcBef>
              <a:buNone/>
              <a:defRPr sz="2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defRPr>
            </a:lvl3pPr>
            <a:lvl4pPr marL="0" indent="0" eaLnBrk="1">
              <a:lnSpc>
                <a:spcPts val="4000"/>
              </a:lnSpc>
              <a:spcBef>
                <a:spcPct val="0"/>
              </a:spcBef>
              <a:buNone/>
              <a:defRPr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defRPr>
            </a:lvl4pPr>
            <a:lvl5pPr marL="0" indent="0" eaLnBrk="1">
              <a:lnSpc>
                <a:spcPts val="4000"/>
              </a:lnSpc>
              <a:spcBef>
                <a:spcPct val="0"/>
              </a:spcBef>
              <a:buNone/>
              <a:defRPr sz="2400" b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A5E42060-F4AB-4D46-9080-6D90C8ED3A1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2024-07-09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/>
          <p:cNvSpPr/>
          <p:nvPr userDrawn="1"/>
        </p:nvSpPr>
        <p:spPr>
          <a:xfrm>
            <a:off x="0" y="678741"/>
            <a:ext cx="10093911" cy="62547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2" name="表格 7"/>
          <p:cNvGraphicFramePr>
            <a:graphicFrameLocks noGrp="1"/>
          </p:cNvGraphicFramePr>
          <p:nvPr userDrawn="1"/>
        </p:nvGraphicFramePr>
        <p:xfrm>
          <a:off x="0" y="17583"/>
          <a:ext cx="12192000" cy="62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  <a:gridCol w="2438400"/>
                <a:gridCol w="2438400"/>
              </a:tblGrid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方正粗黑宋简体" panose="02000000000000000000" charset="-122"/>
                          <a:ea typeface="方正粗黑宋简体" panose="02000000000000000000" charset="-122"/>
                          <a:cs typeface="+mn-cs"/>
                        </a:rPr>
                        <a:t>课标解读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charset="-122"/>
                          <a:ea typeface="方正粗黑宋简体" panose="02000000000000000000" charset="-122"/>
                          <a:cs typeface="+mn-cs"/>
                        </a:rPr>
                        <a:t>五年高频考点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bg1"/>
                          </a:solidFill>
                          <a:latin typeface="方正粗黑宋简体" panose="02000000000000000000" charset="-122"/>
                          <a:ea typeface="方正粗黑宋简体" panose="02000000000000000000" charset="-122"/>
                          <a:cs typeface="+mn-cs"/>
                        </a:rPr>
                        <a:t>知识梳理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charset="-122"/>
                          <a:ea typeface="方正粗黑宋简体" panose="02000000000000000000" charset="-122"/>
                          <a:cs typeface="+mn-cs"/>
                        </a:rPr>
                        <a:t>阶段特征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charset="-122"/>
                          <a:ea typeface="方正粗黑宋简体" panose="02000000000000000000" charset="-122"/>
                          <a:cs typeface="+mn-cs"/>
                        </a:rPr>
                        <a:t>命题探究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030" y="6550660"/>
            <a:ext cx="1725295" cy="238760"/>
          </a:xfrm>
          <a:prstGeom prst="rect">
            <a:avLst/>
          </a:prstGeom>
        </p:spPr>
      </p:pic>
      <p:sp>
        <p:nvSpPr>
          <p:cNvPr id="14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2488" y="1819275"/>
            <a:ext cx="9702800" cy="34813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latin typeface="华文中宋" panose="02010600040101010101" charset="-122"/>
                <a:ea typeface="华文中宋" panose="02010600040101010101" charset="-122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/>
              <a:t>默认模板字体：华文中宋</a:t>
            </a:r>
            <a:endParaRPr lang="en-US" altLang="zh-CN" dirty="0"/>
          </a:p>
          <a:p>
            <a:pPr lvl="0"/>
            <a:r>
              <a:rPr lang="zh-CN" altLang="en-US" dirty="0"/>
              <a:t>默认模板字号：</a:t>
            </a:r>
            <a:r>
              <a:rPr lang="en-US" altLang="zh-CN" dirty="0"/>
              <a:t>28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默认模板字距：</a:t>
            </a:r>
            <a:r>
              <a:rPr lang="en-US" altLang="zh-CN" dirty="0"/>
              <a:t>1.2</a:t>
            </a:r>
          </a:p>
          <a:p>
            <a:pPr lvl="0"/>
            <a:endParaRPr lang="en-US" altLang="zh-CN" dirty="0"/>
          </a:p>
          <a:p>
            <a:pPr lvl="0"/>
            <a:r>
              <a:rPr lang="zh-CN" altLang="en-US" dirty="0"/>
              <a:t>如需要修改，请转到“母版”修改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/>
          </p:nvPr>
        </p:nvSpPr>
        <p:spPr>
          <a:xfrm>
            <a:off x="0" y="716048"/>
            <a:ext cx="4077810" cy="550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zh-CN" alt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0"/>
            <a:ext cx="12192000" cy="979488"/>
          </a:xfrm>
          <a:prstGeom prst="rect">
            <a:avLst/>
          </a:prstGeom>
          <a:solidFill>
            <a:srgbClr val="202A3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8" name="表格 19"/>
          <p:cNvGraphicFramePr>
            <a:graphicFrameLocks noGrp="1"/>
          </p:cNvGraphicFramePr>
          <p:nvPr/>
        </p:nvGraphicFramePr>
        <p:xfrm>
          <a:off x="965200" y="0"/>
          <a:ext cx="11226800" cy="1098550"/>
        </p:xfrm>
        <a:graphic>
          <a:graphicData uri="http://schemas.openxmlformats.org/drawingml/2006/table">
            <a:tbl>
              <a:tblPr/>
              <a:tblGrid>
                <a:gridCol w="2806700"/>
                <a:gridCol w="2806700"/>
                <a:gridCol w="2806700"/>
                <a:gridCol w="2806700"/>
              </a:tblGrid>
              <a:tr h="10985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20"/>
          <p:cNvSpPr txBox="1">
            <a:spLocks noChangeArrowheads="1"/>
          </p:cNvSpPr>
          <p:nvPr/>
        </p:nvSpPr>
        <p:spPr bwMode="auto">
          <a:xfrm>
            <a:off x="3919538" y="192088"/>
            <a:ext cx="24050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rPr>
              <a:t>阶段特征</a:t>
            </a:r>
          </a:p>
        </p:txBody>
      </p:sp>
      <p:sp>
        <p:nvSpPr>
          <p:cNvPr id="10" name="矩形 9"/>
          <p:cNvSpPr/>
          <p:nvPr/>
        </p:nvSpPr>
        <p:spPr>
          <a:xfrm>
            <a:off x="6618288" y="0"/>
            <a:ext cx="2720975" cy="9683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6651625" y="214313"/>
            <a:ext cx="53657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</a:rPr>
              <a:t>高考考点     模拟题目</a:t>
            </a:r>
          </a:p>
        </p:txBody>
      </p:sp>
      <p:sp>
        <p:nvSpPr>
          <p:cNvPr id="8207" name="Freeform 11"/>
          <p:cNvSpPr>
            <a:spLocks noEditPoints="1"/>
          </p:cNvSpPr>
          <p:nvPr userDrawn="1"/>
        </p:nvSpPr>
        <p:spPr>
          <a:xfrm>
            <a:off x="39688" y="33338"/>
            <a:ext cx="896937" cy="8699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90" h="306">
                <a:moveTo>
                  <a:pt x="192" y="240"/>
                </a:moveTo>
                <a:cubicBezTo>
                  <a:pt x="187" y="249"/>
                  <a:pt x="185" y="258"/>
                  <a:pt x="186" y="267"/>
                </a:cubicBezTo>
                <a:cubicBezTo>
                  <a:pt x="186" y="275"/>
                  <a:pt x="189" y="284"/>
                  <a:pt x="192" y="293"/>
                </a:cubicBezTo>
                <a:cubicBezTo>
                  <a:pt x="194" y="298"/>
                  <a:pt x="192" y="303"/>
                  <a:pt x="187" y="305"/>
                </a:cubicBezTo>
                <a:cubicBezTo>
                  <a:pt x="184" y="306"/>
                  <a:pt x="181" y="305"/>
                  <a:pt x="178" y="304"/>
                </a:cubicBezTo>
                <a:cubicBezTo>
                  <a:pt x="154" y="287"/>
                  <a:pt x="154" y="287"/>
                  <a:pt x="154" y="287"/>
                </a:cubicBezTo>
                <a:cubicBezTo>
                  <a:pt x="148" y="263"/>
                  <a:pt x="147" y="241"/>
                  <a:pt x="155" y="220"/>
                </a:cubicBezTo>
                <a:cubicBezTo>
                  <a:pt x="137" y="208"/>
                  <a:pt x="137" y="208"/>
                  <a:pt x="137" y="208"/>
                </a:cubicBezTo>
                <a:cubicBezTo>
                  <a:pt x="125" y="229"/>
                  <a:pt x="127" y="257"/>
                  <a:pt x="132" y="27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116" y="251"/>
                  <a:pt x="118" y="224"/>
                  <a:pt x="126" y="201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96" y="216"/>
                  <a:pt x="98" y="238"/>
                  <a:pt x="103" y="252"/>
                </a:cubicBezTo>
                <a:cubicBezTo>
                  <a:pt x="42" y="210"/>
                  <a:pt x="42" y="210"/>
                  <a:pt x="42" y="210"/>
                </a:cubicBezTo>
                <a:cubicBezTo>
                  <a:pt x="37" y="187"/>
                  <a:pt x="36" y="166"/>
                  <a:pt x="44" y="147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2" y="162"/>
                  <a:pt x="20" y="185"/>
                  <a:pt x="27" y="199"/>
                </a:cubicBezTo>
                <a:cubicBezTo>
                  <a:pt x="11" y="188"/>
                  <a:pt x="11" y="188"/>
                  <a:pt x="11" y="188"/>
                </a:cubicBezTo>
                <a:cubicBezTo>
                  <a:pt x="10" y="187"/>
                  <a:pt x="9" y="186"/>
                  <a:pt x="8" y="184"/>
                </a:cubicBezTo>
                <a:cubicBezTo>
                  <a:pt x="4" y="175"/>
                  <a:pt x="1" y="165"/>
                  <a:pt x="0" y="154"/>
                </a:cubicBezTo>
                <a:cubicBezTo>
                  <a:pt x="0" y="143"/>
                  <a:pt x="2" y="132"/>
                  <a:pt x="8" y="120"/>
                </a:cubicBezTo>
                <a:cubicBezTo>
                  <a:pt x="10" y="115"/>
                  <a:pt x="15" y="113"/>
                  <a:pt x="20" y="116"/>
                </a:cubicBezTo>
                <a:cubicBezTo>
                  <a:pt x="20" y="116"/>
                  <a:pt x="21" y="116"/>
                  <a:pt x="21" y="116"/>
                </a:cubicBezTo>
                <a:cubicBezTo>
                  <a:pt x="189" y="229"/>
                  <a:pt x="189" y="229"/>
                  <a:pt x="189" y="229"/>
                </a:cubicBezTo>
                <a:cubicBezTo>
                  <a:pt x="192" y="231"/>
                  <a:pt x="194" y="236"/>
                  <a:pt x="192" y="240"/>
                </a:cubicBezTo>
                <a:cubicBezTo>
                  <a:pt x="192" y="240"/>
                  <a:pt x="192" y="240"/>
                  <a:pt x="192" y="240"/>
                </a:cubicBezTo>
                <a:close/>
                <a:moveTo>
                  <a:pt x="131" y="77"/>
                </a:moveTo>
                <a:cubicBezTo>
                  <a:pt x="121" y="87"/>
                  <a:pt x="121" y="87"/>
                  <a:pt x="121" y="87"/>
                </a:cubicBezTo>
                <a:cubicBezTo>
                  <a:pt x="121" y="115"/>
                  <a:pt x="121" y="115"/>
                  <a:pt x="121" y="115"/>
                </a:cubicBezTo>
                <a:cubicBezTo>
                  <a:pt x="131" y="125"/>
                  <a:pt x="131" y="125"/>
                  <a:pt x="131" y="125"/>
                </a:cubicBezTo>
                <a:cubicBezTo>
                  <a:pt x="188" y="125"/>
                  <a:pt x="188" y="125"/>
                  <a:pt x="188" y="125"/>
                </a:cubicBezTo>
                <a:cubicBezTo>
                  <a:pt x="198" y="115"/>
                  <a:pt x="198" y="115"/>
                  <a:pt x="198" y="115"/>
                </a:cubicBezTo>
                <a:cubicBezTo>
                  <a:pt x="198" y="87"/>
                  <a:pt x="198" y="87"/>
                  <a:pt x="198" y="87"/>
                </a:cubicBezTo>
                <a:cubicBezTo>
                  <a:pt x="188" y="77"/>
                  <a:pt x="188" y="77"/>
                  <a:pt x="188" y="77"/>
                </a:cubicBezTo>
                <a:cubicBezTo>
                  <a:pt x="131" y="77"/>
                  <a:pt x="131" y="77"/>
                  <a:pt x="131" y="77"/>
                </a:cubicBezTo>
                <a:close/>
                <a:moveTo>
                  <a:pt x="327" y="54"/>
                </a:moveTo>
                <a:cubicBezTo>
                  <a:pt x="309" y="0"/>
                  <a:pt x="309" y="0"/>
                  <a:pt x="309" y="0"/>
                </a:cubicBezTo>
                <a:cubicBezTo>
                  <a:pt x="298" y="5"/>
                  <a:pt x="298" y="5"/>
                  <a:pt x="298" y="5"/>
                </a:cubicBezTo>
                <a:cubicBezTo>
                  <a:pt x="295" y="54"/>
                  <a:pt x="295" y="54"/>
                  <a:pt x="295" y="54"/>
                </a:cubicBezTo>
                <a:cubicBezTo>
                  <a:pt x="327" y="54"/>
                  <a:pt x="327" y="54"/>
                  <a:pt x="327" y="54"/>
                </a:cubicBezTo>
                <a:close/>
                <a:moveTo>
                  <a:pt x="107" y="54"/>
                </a:moveTo>
                <a:cubicBezTo>
                  <a:pt x="126" y="0"/>
                  <a:pt x="126" y="0"/>
                  <a:pt x="126" y="0"/>
                </a:cubicBezTo>
                <a:cubicBezTo>
                  <a:pt x="137" y="5"/>
                  <a:pt x="137" y="5"/>
                  <a:pt x="137" y="5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07" y="54"/>
                  <a:pt x="107" y="54"/>
                  <a:pt x="107" y="54"/>
                </a:cubicBezTo>
                <a:close/>
                <a:moveTo>
                  <a:pt x="305" y="77"/>
                </a:moveTo>
                <a:cubicBezTo>
                  <a:pt x="248" y="77"/>
                  <a:pt x="248" y="77"/>
                  <a:pt x="248" y="77"/>
                </a:cubicBezTo>
                <a:cubicBezTo>
                  <a:pt x="238" y="87"/>
                  <a:pt x="238" y="87"/>
                  <a:pt x="238" y="87"/>
                </a:cubicBezTo>
                <a:cubicBezTo>
                  <a:pt x="238" y="115"/>
                  <a:pt x="238" y="115"/>
                  <a:pt x="238" y="115"/>
                </a:cubicBezTo>
                <a:cubicBezTo>
                  <a:pt x="248" y="125"/>
                  <a:pt x="248" y="125"/>
                  <a:pt x="248" y="125"/>
                </a:cubicBezTo>
                <a:cubicBezTo>
                  <a:pt x="305" y="125"/>
                  <a:pt x="305" y="125"/>
                  <a:pt x="305" y="125"/>
                </a:cubicBezTo>
                <a:cubicBezTo>
                  <a:pt x="315" y="115"/>
                  <a:pt x="315" y="115"/>
                  <a:pt x="315" y="115"/>
                </a:cubicBezTo>
                <a:cubicBezTo>
                  <a:pt x="315" y="87"/>
                  <a:pt x="315" y="87"/>
                  <a:pt x="315" y="87"/>
                </a:cubicBezTo>
                <a:cubicBezTo>
                  <a:pt x="305" y="77"/>
                  <a:pt x="305" y="77"/>
                  <a:pt x="305" y="77"/>
                </a:cubicBezTo>
                <a:close/>
                <a:moveTo>
                  <a:pt x="209" y="62"/>
                </a:moveTo>
                <a:cubicBezTo>
                  <a:pt x="209" y="62"/>
                  <a:pt x="209" y="62"/>
                  <a:pt x="209" y="62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121"/>
                  <a:pt x="107" y="121"/>
                  <a:pt x="107" y="121"/>
                </a:cubicBezTo>
                <a:cubicBezTo>
                  <a:pt x="127" y="140"/>
                  <a:pt x="127" y="140"/>
                  <a:pt x="127" y="140"/>
                </a:cubicBezTo>
                <a:cubicBezTo>
                  <a:pt x="192" y="140"/>
                  <a:pt x="192" y="140"/>
                  <a:pt x="192" y="140"/>
                </a:cubicBezTo>
                <a:cubicBezTo>
                  <a:pt x="211" y="121"/>
                  <a:pt x="211" y="121"/>
                  <a:pt x="211" y="121"/>
                </a:cubicBezTo>
                <a:cubicBezTo>
                  <a:pt x="225" y="121"/>
                  <a:pt x="225" y="121"/>
                  <a:pt x="225" y="121"/>
                </a:cubicBezTo>
                <a:cubicBezTo>
                  <a:pt x="244" y="140"/>
                  <a:pt x="244" y="140"/>
                  <a:pt x="244" y="140"/>
                </a:cubicBezTo>
                <a:cubicBezTo>
                  <a:pt x="309" y="140"/>
                  <a:pt x="309" y="140"/>
                  <a:pt x="309" y="140"/>
                </a:cubicBezTo>
                <a:cubicBezTo>
                  <a:pt x="329" y="121"/>
                  <a:pt x="329" y="121"/>
                  <a:pt x="329" y="121"/>
                </a:cubicBezTo>
                <a:cubicBezTo>
                  <a:pt x="329" y="62"/>
                  <a:pt x="329" y="62"/>
                  <a:pt x="329" y="62"/>
                </a:cubicBezTo>
                <a:cubicBezTo>
                  <a:pt x="227" y="62"/>
                  <a:pt x="227" y="62"/>
                  <a:pt x="227" y="62"/>
                </a:cubicBezTo>
                <a:cubicBezTo>
                  <a:pt x="227" y="62"/>
                  <a:pt x="227" y="62"/>
                  <a:pt x="227" y="62"/>
                </a:cubicBezTo>
                <a:cubicBezTo>
                  <a:pt x="218" y="62"/>
                  <a:pt x="218" y="62"/>
                  <a:pt x="218" y="62"/>
                </a:cubicBezTo>
                <a:cubicBezTo>
                  <a:pt x="209" y="62"/>
                  <a:pt x="209" y="62"/>
                  <a:pt x="209" y="62"/>
                </a:cubicBezTo>
                <a:close/>
                <a:moveTo>
                  <a:pt x="208" y="298"/>
                </a:moveTo>
                <a:cubicBezTo>
                  <a:pt x="204" y="300"/>
                  <a:pt x="198" y="298"/>
                  <a:pt x="196" y="294"/>
                </a:cubicBezTo>
                <a:cubicBezTo>
                  <a:pt x="194" y="289"/>
                  <a:pt x="196" y="284"/>
                  <a:pt x="200" y="282"/>
                </a:cubicBezTo>
                <a:cubicBezTo>
                  <a:pt x="376" y="219"/>
                  <a:pt x="376" y="219"/>
                  <a:pt x="376" y="219"/>
                </a:cubicBezTo>
                <a:cubicBezTo>
                  <a:pt x="381" y="217"/>
                  <a:pt x="386" y="219"/>
                  <a:pt x="388" y="223"/>
                </a:cubicBezTo>
                <a:cubicBezTo>
                  <a:pt x="390" y="228"/>
                  <a:pt x="389" y="233"/>
                  <a:pt x="384" y="235"/>
                </a:cubicBezTo>
                <a:cubicBezTo>
                  <a:pt x="208" y="298"/>
                  <a:pt x="208" y="298"/>
                  <a:pt x="208" y="298"/>
                </a:cubicBezTo>
                <a:close/>
                <a:moveTo>
                  <a:pt x="200" y="257"/>
                </a:moveTo>
                <a:cubicBezTo>
                  <a:pt x="376" y="195"/>
                  <a:pt x="376" y="195"/>
                  <a:pt x="376" y="195"/>
                </a:cubicBezTo>
                <a:cubicBezTo>
                  <a:pt x="378" y="194"/>
                  <a:pt x="378" y="192"/>
                  <a:pt x="378" y="191"/>
                </a:cubicBezTo>
                <a:cubicBezTo>
                  <a:pt x="377" y="189"/>
                  <a:pt x="375" y="189"/>
                  <a:pt x="374" y="189"/>
                </a:cubicBezTo>
                <a:cubicBezTo>
                  <a:pt x="198" y="252"/>
                  <a:pt x="198" y="252"/>
                  <a:pt x="198" y="252"/>
                </a:cubicBezTo>
                <a:cubicBezTo>
                  <a:pt x="196" y="253"/>
                  <a:pt x="196" y="254"/>
                  <a:pt x="196" y="256"/>
                </a:cubicBezTo>
                <a:cubicBezTo>
                  <a:pt x="197" y="257"/>
                  <a:pt x="199" y="258"/>
                  <a:pt x="200" y="257"/>
                </a:cubicBezTo>
                <a:close/>
                <a:moveTo>
                  <a:pt x="194" y="222"/>
                </a:moveTo>
                <a:cubicBezTo>
                  <a:pt x="197" y="224"/>
                  <a:pt x="200" y="224"/>
                  <a:pt x="203" y="222"/>
                </a:cubicBezTo>
                <a:cubicBezTo>
                  <a:pt x="203" y="222"/>
                  <a:pt x="203" y="222"/>
                  <a:pt x="203" y="222"/>
                </a:cubicBezTo>
                <a:cubicBezTo>
                  <a:pt x="375" y="163"/>
                  <a:pt x="375" y="163"/>
                  <a:pt x="375" y="163"/>
                </a:cubicBezTo>
                <a:cubicBezTo>
                  <a:pt x="380" y="161"/>
                  <a:pt x="382" y="155"/>
                  <a:pt x="379" y="151"/>
                </a:cubicBezTo>
                <a:cubicBezTo>
                  <a:pt x="379" y="149"/>
                  <a:pt x="377" y="148"/>
                  <a:pt x="376" y="147"/>
                </a:cubicBezTo>
                <a:cubicBezTo>
                  <a:pt x="340" y="124"/>
                  <a:pt x="340" y="124"/>
                  <a:pt x="340" y="124"/>
                </a:cubicBezTo>
                <a:cubicBezTo>
                  <a:pt x="340" y="126"/>
                  <a:pt x="340" y="126"/>
                  <a:pt x="340" y="126"/>
                </a:cubicBezTo>
                <a:cubicBezTo>
                  <a:pt x="328" y="138"/>
                  <a:pt x="328" y="138"/>
                  <a:pt x="328" y="138"/>
                </a:cubicBezTo>
                <a:cubicBezTo>
                  <a:pt x="351" y="152"/>
                  <a:pt x="351" y="152"/>
                  <a:pt x="351" y="152"/>
                </a:cubicBezTo>
                <a:cubicBezTo>
                  <a:pt x="200" y="204"/>
                  <a:pt x="200" y="204"/>
                  <a:pt x="200" y="204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71"/>
                  <a:pt x="95" y="71"/>
                  <a:pt x="95" y="71"/>
                </a:cubicBezTo>
                <a:cubicBezTo>
                  <a:pt x="28" y="94"/>
                  <a:pt x="28" y="94"/>
                  <a:pt x="28" y="94"/>
                </a:cubicBezTo>
                <a:cubicBezTo>
                  <a:pt x="23" y="96"/>
                  <a:pt x="21" y="101"/>
                  <a:pt x="23" y="106"/>
                </a:cubicBezTo>
                <a:cubicBezTo>
                  <a:pt x="24" y="107"/>
                  <a:pt x="25" y="109"/>
                  <a:pt x="26" y="110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194" y="222"/>
                  <a:pt x="194" y="222"/>
                  <a:pt x="194" y="222"/>
                </a:cubicBezTo>
                <a:close/>
                <a:moveTo>
                  <a:pt x="156" y="50"/>
                </a:moveTo>
                <a:cubicBezTo>
                  <a:pt x="197" y="36"/>
                  <a:pt x="197" y="36"/>
                  <a:pt x="197" y="36"/>
                </a:cubicBezTo>
                <a:cubicBezTo>
                  <a:pt x="200" y="35"/>
                  <a:pt x="203" y="35"/>
                  <a:pt x="206" y="37"/>
                </a:cubicBezTo>
                <a:cubicBezTo>
                  <a:pt x="227" y="50"/>
                  <a:pt x="227" y="50"/>
                  <a:pt x="227" y="50"/>
                </a:cubicBezTo>
                <a:cubicBezTo>
                  <a:pt x="218" y="50"/>
                  <a:pt x="218" y="50"/>
                  <a:pt x="218" y="50"/>
                </a:cubicBezTo>
                <a:cubicBezTo>
                  <a:pt x="183" y="50"/>
                  <a:pt x="183" y="50"/>
                  <a:pt x="183" y="50"/>
                </a:cubicBezTo>
                <a:cubicBezTo>
                  <a:pt x="183" y="50"/>
                  <a:pt x="183" y="50"/>
                  <a:pt x="183" y="50"/>
                </a:cubicBezTo>
                <a:cubicBezTo>
                  <a:pt x="156" y="50"/>
                  <a:pt x="156" y="50"/>
                  <a:pt x="156" y="50"/>
                </a:cubicBezTo>
                <a:close/>
                <a:moveTo>
                  <a:pt x="287" y="89"/>
                </a:moveTo>
                <a:cubicBezTo>
                  <a:pt x="303" y="100"/>
                  <a:pt x="303" y="100"/>
                  <a:pt x="303" y="100"/>
                </a:cubicBezTo>
                <a:cubicBezTo>
                  <a:pt x="303" y="110"/>
                  <a:pt x="303" y="110"/>
                  <a:pt x="303" y="110"/>
                </a:cubicBezTo>
                <a:cubicBezTo>
                  <a:pt x="300" y="113"/>
                  <a:pt x="300" y="113"/>
                  <a:pt x="300" y="113"/>
                </a:cubicBezTo>
                <a:cubicBezTo>
                  <a:pt x="291" y="113"/>
                  <a:pt x="291" y="113"/>
                  <a:pt x="291" y="113"/>
                </a:cubicBezTo>
                <a:cubicBezTo>
                  <a:pt x="254" y="89"/>
                  <a:pt x="254" y="89"/>
                  <a:pt x="254" y="89"/>
                </a:cubicBezTo>
                <a:lnTo>
                  <a:pt x="287" y="8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8208" name="图片 12"/>
          <p:cNvPicPr>
            <a:picLocks noChangeAspect="1"/>
          </p:cNvPicPr>
          <p:nvPr userDrawn="1"/>
        </p:nvPicPr>
        <p:blipFill>
          <a:blip r:embed="rId2"/>
          <a:srcRect l="3455" t="9361" r="61157" b="27237"/>
          <a:stretch>
            <a:fillRect/>
          </a:stretch>
        </p:blipFill>
        <p:spPr>
          <a:xfrm>
            <a:off x="1074738" y="125413"/>
            <a:ext cx="2382837" cy="72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A5E42060-F4AB-4D46-9080-6D90C8ED3A1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2024-07-09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37602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2024-07-09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2024-07-09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2024-07-09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2024-07-09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2024-07-09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2024-07-09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2024-07-09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2024-07-09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2024-07-09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9" Type="http://schemas.openxmlformats.org/officeDocument/2006/relationships/slideLayout" Target="../slideLayouts/slideLayout1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42" Type="http://schemas.openxmlformats.org/officeDocument/2006/relationships/image" Target="../media/image20.png"/><Relationship Id="rId47" Type="http://schemas.openxmlformats.org/officeDocument/2006/relationships/image" Target="../media/image25.png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9" Type="http://schemas.openxmlformats.org/officeDocument/2006/relationships/tags" Target="../tags/tag149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tags" Target="../tags/tag157.xml"/><Relationship Id="rId40" Type="http://schemas.openxmlformats.org/officeDocument/2006/relationships/image" Target="../media/image18.png"/><Relationship Id="rId45" Type="http://schemas.openxmlformats.org/officeDocument/2006/relationships/image" Target="../media/image23.jpe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tags" Target="../tags/tag156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4" Type="http://schemas.openxmlformats.org/officeDocument/2006/relationships/image" Target="../media/image22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tags" Target="../tags/tag155.xml"/><Relationship Id="rId43" Type="http://schemas.openxmlformats.org/officeDocument/2006/relationships/image" Target="../media/image21.png"/><Relationship Id="rId48" Type="http://schemas.openxmlformats.org/officeDocument/2006/relationships/image" Target="../media/image26.jpeg"/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tags" Target="../tags/tag158.xml"/><Relationship Id="rId46" Type="http://schemas.openxmlformats.org/officeDocument/2006/relationships/image" Target="../media/image24.png"/><Relationship Id="rId20" Type="http://schemas.openxmlformats.org/officeDocument/2006/relationships/tags" Target="../tags/tag140.xml"/><Relationship Id="rId4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61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3.xml"/><Relationship Id="rId4" Type="http://schemas.openxmlformats.org/officeDocument/2006/relationships/tags" Target="../tags/tag16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5" Type="http://schemas.openxmlformats.org/officeDocument/2006/relationships/tags" Target="../tags/tag168.xml"/><Relationship Id="rId10" Type="http://schemas.openxmlformats.org/officeDocument/2006/relationships/tags" Target="../tags/tag173.xml"/><Relationship Id="rId4" Type="http://schemas.openxmlformats.org/officeDocument/2006/relationships/tags" Target="../tags/tag167.xml"/><Relationship Id="rId9" Type="http://schemas.openxmlformats.org/officeDocument/2006/relationships/tags" Target="../tags/tag17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7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image" Target="../media/image30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6.xml"/><Relationship Id="rId4" Type="http://schemas.openxmlformats.org/officeDocument/2006/relationships/tags" Target="../tags/tag1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04.xml"/><Relationship Id="rId9" Type="http://schemas.openxmlformats.org/officeDocument/2006/relationships/tags" Target="../tags/tag20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1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7" Type="http://schemas.openxmlformats.org/officeDocument/2006/relationships/image" Target="../media/image32.jpeg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6.xml"/><Relationship Id="rId4" Type="http://schemas.openxmlformats.org/officeDocument/2006/relationships/tags" Target="../tags/tag2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39.xml"/><Relationship Id="rId4" Type="http://schemas.openxmlformats.org/officeDocument/2006/relationships/tags" Target="../tags/tag23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tags" Target="../tags/tag242.xml"/><Relationship Id="rId7" Type="http://schemas.openxmlformats.org/officeDocument/2006/relationships/image" Target="../media/image33.jpeg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44.xml"/><Relationship Id="rId4" Type="http://schemas.openxmlformats.org/officeDocument/2006/relationships/tags" Target="../tags/tag24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247.xml"/><Relationship Id="rId7" Type="http://schemas.openxmlformats.org/officeDocument/2006/relationships/image" Target="../media/image36.png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9.png"/><Relationship Id="rId4" Type="http://schemas.openxmlformats.org/officeDocument/2006/relationships/tags" Target="../tags/tag248.xml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25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5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tags" Target="../tags/tag25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5" Type="http://schemas.openxmlformats.org/officeDocument/2006/relationships/tags" Target="../tags/tag265.xml"/><Relationship Id="rId10" Type="http://schemas.openxmlformats.org/officeDocument/2006/relationships/tags" Target="../tags/tag270.xml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276.xml"/><Relationship Id="rId7" Type="http://schemas.openxmlformats.org/officeDocument/2006/relationships/image" Target="../media/image43.png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image" Target="../media/image42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7.xml"/><Relationship Id="rId9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280.xml"/><Relationship Id="rId7" Type="http://schemas.openxmlformats.org/officeDocument/2006/relationships/image" Target="../media/image46.png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82.xml"/><Relationship Id="rId10" Type="http://schemas.openxmlformats.org/officeDocument/2006/relationships/image" Target="../media/image49.jpeg"/><Relationship Id="rId4" Type="http://schemas.openxmlformats.org/officeDocument/2006/relationships/tags" Target="../tags/tag281.xml"/><Relationship Id="rId9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87.xml"/><Relationship Id="rId10" Type="http://schemas.openxmlformats.org/officeDocument/2006/relationships/tags" Target="../tags/tag292.xml"/><Relationship Id="rId4" Type="http://schemas.openxmlformats.org/officeDocument/2006/relationships/tags" Target="../tags/tag286.xml"/><Relationship Id="rId9" Type="http://schemas.openxmlformats.org/officeDocument/2006/relationships/tags" Target="../tags/tag29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9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04.xml"/><Relationship Id="rId4" Type="http://schemas.openxmlformats.org/officeDocument/2006/relationships/tags" Target="../tags/tag30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0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13.xml"/><Relationship Id="rId4" Type="http://schemas.openxmlformats.org/officeDocument/2006/relationships/tags" Target="../tags/tag3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316.xml"/><Relationship Id="rId7" Type="http://schemas.openxmlformats.org/officeDocument/2006/relationships/image" Target="../media/image51.png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18.xml"/><Relationship Id="rId4" Type="http://schemas.openxmlformats.org/officeDocument/2006/relationships/tags" Target="../tags/tag31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21.xml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5" Type="http://schemas.openxmlformats.org/officeDocument/2006/relationships/tags" Target="../tags/tag323.xml"/><Relationship Id="rId10" Type="http://schemas.openxmlformats.org/officeDocument/2006/relationships/tags" Target="../tags/tag328.xml"/><Relationship Id="rId4" Type="http://schemas.openxmlformats.org/officeDocument/2006/relationships/tags" Target="../tags/tag322.xml"/><Relationship Id="rId9" Type="http://schemas.openxmlformats.org/officeDocument/2006/relationships/tags" Target="../tags/tag32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10" Type="http://schemas.openxmlformats.org/officeDocument/2006/relationships/image" Target="../media/image53.jpeg"/><Relationship Id="rId4" Type="http://schemas.openxmlformats.org/officeDocument/2006/relationships/tags" Target="../tags/tag334.xml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76.xml"/><Relationship Id="rId7" Type="http://schemas.openxmlformats.org/officeDocument/2006/relationships/image" Target="../media/image8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5" Type="http://schemas.openxmlformats.org/officeDocument/2006/relationships/tags" Target="../tags/tag342.xml"/><Relationship Id="rId10" Type="http://schemas.openxmlformats.org/officeDocument/2006/relationships/tags" Target="../tags/tag347.xml"/><Relationship Id="rId4" Type="http://schemas.openxmlformats.org/officeDocument/2006/relationships/tags" Target="../tags/tag341.xml"/><Relationship Id="rId9" Type="http://schemas.openxmlformats.org/officeDocument/2006/relationships/tags" Target="../tags/tag3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53.xml"/><Relationship Id="rId4" Type="http://schemas.openxmlformats.org/officeDocument/2006/relationships/tags" Target="../tags/tag35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tags" Target="../tags/tag366.xml"/><Relationship Id="rId18" Type="http://schemas.openxmlformats.org/officeDocument/2006/relationships/image" Target="../media/image55.png"/><Relationship Id="rId3" Type="http://schemas.openxmlformats.org/officeDocument/2006/relationships/tags" Target="../tags/tag356.xml"/><Relationship Id="rId7" Type="http://schemas.openxmlformats.org/officeDocument/2006/relationships/tags" Target="../tags/tag360.xml"/><Relationship Id="rId12" Type="http://schemas.openxmlformats.org/officeDocument/2006/relationships/tags" Target="../tags/tag365.xml"/><Relationship Id="rId17" Type="http://schemas.openxmlformats.org/officeDocument/2006/relationships/image" Target="../media/image54.png"/><Relationship Id="rId2" Type="http://schemas.openxmlformats.org/officeDocument/2006/relationships/tags" Target="../tags/tag355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5" Type="http://schemas.openxmlformats.org/officeDocument/2006/relationships/tags" Target="../tags/tag358.xml"/><Relationship Id="rId15" Type="http://schemas.openxmlformats.org/officeDocument/2006/relationships/tags" Target="../tags/tag368.xml"/><Relationship Id="rId10" Type="http://schemas.openxmlformats.org/officeDocument/2006/relationships/tags" Target="../tags/tag363.xml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tags" Target="../tags/tag37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5" Type="http://schemas.openxmlformats.org/officeDocument/2006/relationships/tags" Target="../tags/tag373.xml"/><Relationship Id="rId4" Type="http://schemas.openxmlformats.org/officeDocument/2006/relationships/tags" Target="../tags/tag37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37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85.xml"/><Relationship Id="rId4" Type="http://schemas.openxmlformats.org/officeDocument/2006/relationships/tags" Target="../tags/tag38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88.xml"/><Relationship Id="rId7" Type="http://schemas.openxmlformats.org/officeDocument/2006/relationships/tags" Target="../tags/tag392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5" Type="http://schemas.openxmlformats.org/officeDocument/2006/relationships/tags" Target="../tags/tag390.xml"/><Relationship Id="rId4" Type="http://schemas.openxmlformats.org/officeDocument/2006/relationships/tags" Target="../tags/tag389.xml"/><Relationship Id="rId9" Type="http://schemas.openxmlformats.org/officeDocument/2006/relationships/slide" Target="slide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95.xml"/><Relationship Id="rId7" Type="http://schemas.openxmlformats.org/officeDocument/2006/relationships/tags" Target="../tags/tag399.xml"/><Relationship Id="rId12" Type="http://schemas.openxmlformats.org/officeDocument/2006/relationships/tags" Target="../tags/tag404.xml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tags" Target="../tags/tag403.xml"/><Relationship Id="rId5" Type="http://schemas.openxmlformats.org/officeDocument/2006/relationships/tags" Target="../tags/tag397.xml"/><Relationship Id="rId10" Type="http://schemas.openxmlformats.org/officeDocument/2006/relationships/tags" Target="../tags/tag402.xml"/><Relationship Id="rId4" Type="http://schemas.openxmlformats.org/officeDocument/2006/relationships/tags" Target="../tags/tag396.xml"/><Relationship Id="rId9" Type="http://schemas.openxmlformats.org/officeDocument/2006/relationships/tags" Target="../tags/tag401.xml"/><Relationship Id="rId1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tags" Target="../tags/tag407.xml"/><Relationship Id="rId7" Type="http://schemas.openxmlformats.org/officeDocument/2006/relationships/image" Target="../media/image58.wmf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2.png"/><Relationship Id="rId5" Type="http://schemas.openxmlformats.org/officeDocument/2006/relationships/tags" Target="../tags/tag409.xml"/><Relationship Id="rId10" Type="http://schemas.openxmlformats.org/officeDocument/2006/relationships/image" Target="../media/image61.jpeg"/><Relationship Id="rId4" Type="http://schemas.openxmlformats.org/officeDocument/2006/relationships/tags" Target="../tags/tag408.xml"/><Relationship Id="rId9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412.xml"/><Relationship Id="rId7" Type="http://schemas.openxmlformats.org/officeDocument/2006/relationships/image" Target="../media/image63.png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14.xml"/><Relationship Id="rId4" Type="http://schemas.openxmlformats.org/officeDocument/2006/relationships/tags" Target="../tags/tag4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417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19.xml"/><Relationship Id="rId4" Type="http://schemas.openxmlformats.org/officeDocument/2006/relationships/tags" Target="../tags/tag4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422.xml"/><Relationship Id="rId7" Type="http://schemas.openxmlformats.org/officeDocument/2006/relationships/image" Target="../media/image65.jpeg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24.xml"/><Relationship Id="rId4" Type="http://schemas.openxmlformats.org/officeDocument/2006/relationships/tags" Target="../tags/tag4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42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5" Type="http://schemas.openxmlformats.org/officeDocument/2006/relationships/tags" Target="../tags/tag429.xml"/><Relationship Id="rId4" Type="http://schemas.openxmlformats.org/officeDocument/2006/relationships/tags" Target="../tags/tag42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12" Type="http://schemas.openxmlformats.org/officeDocument/2006/relationships/image" Target="../media/image66.png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435.xml"/><Relationship Id="rId10" Type="http://schemas.openxmlformats.org/officeDocument/2006/relationships/tags" Target="../tags/tag440.xml"/><Relationship Id="rId4" Type="http://schemas.openxmlformats.org/officeDocument/2006/relationships/tags" Target="../tags/tag434.xml"/><Relationship Id="rId9" Type="http://schemas.openxmlformats.org/officeDocument/2006/relationships/tags" Target="../tags/tag439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44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5" Type="http://schemas.openxmlformats.org/officeDocument/2006/relationships/tags" Target="../tags/tag445.xml"/><Relationship Id="rId10" Type="http://schemas.openxmlformats.org/officeDocument/2006/relationships/image" Target="../media/image69.jpeg"/><Relationship Id="rId4" Type="http://schemas.openxmlformats.org/officeDocument/2006/relationships/tags" Target="../tags/tag444.xml"/><Relationship Id="rId9" Type="http://schemas.openxmlformats.org/officeDocument/2006/relationships/image" Target="../media/image6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449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5" Type="http://schemas.openxmlformats.org/officeDocument/2006/relationships/image" Target="../media/image70.png"/><Relationship Id="rId4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45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tags" Target="../tags/tag45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tags" Target="../tags/tag458.xml"/><Relationship Id="rId7" Type="http://schemas.openxmlformats.org/officeDocument/2006/relationships/image" Target="../media/image73.png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image" Target="../media/image7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6.svg"/><Relationship Id="rId4" Type="http://schemas.openxmlformats.org/officeDocument/2006/relationships/tags" Target="../tags/tag459.xml"/><Relationship Id="rId9" Type="http://schemas.openxmlformats.org/officeDocument/2006/relationships/image" Target="../media/image7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462.xml"/><Relationship Id="rId7" Type="http://schemas.openxmlformats.org/officeDocument/2006/relationships/image" Target="../media/image76.jpeg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6" Type="http://schemas.openxmlformats.org/officeDocument/2006/relationships/image" Target="../media/image75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4.png"/><Relationship Id="rId4" Type="http://schemas.openxmlformats.org/officeDocument/2006/relationships/tags" Target="../tags/tag463.xml"/><Relationship Id="rId9" Type="http://schemas.openxmlformats.org/officeDocument/2006/relationships/image" Target="../media/image74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466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image" Target="../media/image77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7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image" Target="../media/image78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7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478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7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image" Target="../media/image79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8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486.xml"/><Relationship Id="rId2" Type="http://schemas.openxmlformats.org/officeDocument/2006/relationships/tags" Target="../tags/tag485.xml"/><Relationship Id="rId1" Type="http://schemas.openxmlformats.org/officeDocument/2006/relationships/tags" Target="../tags/tag48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8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49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5" Type="http://schemas.openxmlformats.org/officeDocument/2006/relationships/tags" Target="../tags/tag492.xml"/><Relationship Id="rId4" Type="http://schemas.openxmlformats.org/officeDocument/2006/relationships/tags" Target="../tags/tag49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496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98.xml"/><Relationship Id="rId4" Type="http://schemas.openxmlformats.org/officeDocument/2006/relationships/tags" Target="../tags/tag49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501.xml"/><Relationship Id="rId7" Type="http://schemas.openxmlformats.org/officeDocument/2006/relationships/tags" Target="../tags/tag505.xml"/><Relationship Id="rId2" Type="http://schemas.openxmlformats.org/officeDocument/2006/relationships/tags" Target="../tags/tag500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5" Type="http://schemas.openxmlformats.org/officeDocument/2006/relationships/tags" Target="../tags/tag503.xml"/><Relationship Id="rId4" Type="http://schemas.openxmlformats.org/officeDocument/2006/relationships/tags" Target="../tags/tag50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508.xml"/><Relationship Id="rId7" Type="http://schemas.openxmlformats.org/officeDocument/2006/relationships/tags" Target="../tags/tag512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6" Type="http://schemas.openxmlformats.org/officeDocument/2006/relationships/tags" Target="../tags/tag511.xml"/><Relationship Id="rId5" Type="http://schemas.openxmlformats.org/officeDocument/2006/relationships/tags" Target="../tags/tag510.xml"/><Relationship Id="rId4" Type="http://schemas.openxmlformats.org/officeDocument/2006/relationships/tags" Target="../tags/tag50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image" Target="../media/image12.png"/><Relationship Id="rId3" Type="http://schemas.openxmlformats.org/officeDocument/2006/relationships/tags" Target="../tags/tag89.xml"/><Relationship Id="rId21" Type="http://schemas.openxmlformats.org/officeDocument/2006/relationships/image" Target="../media/image15.png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image" Target="../media/image11.jpeg"/><Relationship Id="rId2" Type="http://schemas.openxmlformats.org/officeDocument/2006/relationships/tags" Target="../tags/tag88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image" Target="../media/image9.png"/><Relationship Id="rId10" Type="http://schemas.openxmlformats.org/officeDocument/2006/relationships/tags" Target="../tags/tag96.xml"/><Relationship Id="rId19" Type="http://schemas.openxmlformats.org/officeDocument/2006/relationships/image" Target="../media/image13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04.xml"/><Relationship Id="rId10" Type="http://schemas.openxmlformats.org/officeDocument/2006/relationships/tags" Target="../tags/tag109.xml"/><Relationship Id="rId4" Type="http://schemas.openxmlformats.org/officeDocument/2006/relationships/tags" Target="../tags/tag103.xml"/><Relationship Id="rId9" Type="http://schemas.openxmlformats.org/officeDocument/2006/relationships/tags" Target="../tags/tag10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635" cy="6858000"/>
          </a:xfrm>
          <a:prstGeom prst="rect">
            <a:avLst/>
          </a:prstGeom>
          <a:gradFill rotWithShape="1">
            <a:gsLst>
              <a:gs pos="0">
                <a:srgbClr val="EBE2D9">
                  <a:alpha val="16000"/>
                </a:srgbClr>
              </a:gs>
              <a:gs pos="98000">
                <a:srgbClr val="C09E73">
                  <a:alpha val="100000"/>
                </a:srgb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Freeform 8111"/>
          <p:cNvSpPr/>
          <p:nvPr/>
        </p:nvSpPr>
        <p:spPr bwMode="auto">
          <a:xfrm>
            <a:off x="5799455" y="937895"/>
            <a:ext cx="4058920" cy="1089660"/>
          </a:xfrm>
          <a:custGeom>
            <a:avLst/>
            <a:gdLst>
              <a:gd name="T0" fmla="*/ 1897 w 3772"/>
              <a:gd name="T1" fmla="*/ 1339 h 1451"/>
              <a:gd name="T2" fmla="*/ 2254 w 3772"/>
              <a:gd name="T3" fmla="*/ 1348 h 1451"/>
              <a:gd name="T4" fmla="*/ 2377 w 3772"/>
              <a:gd name="T5" fmla="*/ 1303 h 1451"/>
              <a:gd name="T6" fmla="*/ 2305 w 3772"/>
              <a:gd name="T7" fmla="*/ 1260 h 1451"/>
              <a:gd name="T8" fmla="*/ 2670 w 3772"/>
              <a:gd name="T9" fmla="*/ 1272 h 1451"/>
              <a:gd name="T10" fmla="*/ 3306 w 3772"/>
              <a:gd name="T11" fmla="*/ 1283 h 1451"/>
              <a:gd name="T12" fmla="*/ 3051 w 3772"/>
              <a:gd name="T13" fmla="*/ 1313 h 1451"/>
              <a:gd name="T14" fmla="*/ 3237 w 3772"/>
              <a:gd name="T15" fmla="*/ 1351 h 1451"/>
              <a:gd name="T16" fmla="*/ 3352 w 3772"/>
              <a:gd name="T17" fmla="*/ 1271 h 1451"/>
              <a:gd name="T18" fmla="*/ 3255 w 3772"/>
              <a:gd name="T19" fmla="*/ 1223 h 1451"/>
              <a:gd name="T20" fmla="*/ 3472 w 3772"/>
              <a:gd name="T21" fmla="*/ 1221 h 1451"/>
              <a:gd name="T22" fmla="*/ 3400 w 3772"/>
              <a:gd name="T23" fmla="*/ 1186 h 1451"/>
              <a:gd name="T24" fmla="*/ 3366 w 3772"/>
              <a:gd name="T25" fmla="*/ 1165 h 1451"/>
              <a:gd name="T26" fmla="*/ 3270 w 3772"/>
              <a:gd name="T27" fmla="*/ 1116 h 1451"/>
              <a:gd name="T28" fmla="*/ 3314 w 3772"/>
              <a:gd name="T29" fmla="*/ 1057 h 1451"/>
              <a:gd name="T30" fmla="*/ 3200 w 3772"/>
              <a:gd name="T31" fmla="*/ 1018 h 1451"/>
              <a:gd name="T32" fmla="*/ 3143 w 3772"/>
              <a:gd name="T33" fmla="*/ 1007 h 1451"/>
              <a:gd name="T34" fmla="*/ 3183 w 3772"/>
              <a:gd name="T35" fmla="*/ 985 h 1451"/>
              <a:gd name="T36" fmla="*/ 3091 w 3772"/>
              <a:gd name="T37" fmla="*/ 928 h 1451"/>
              <a:gd name="T38" fmla="*/ 3174 w 3772"/>
              <a:gd name="T39" fmla="*/ 880 h 1451"/>
              <a:gd name="T40" fmla="*/ 2959 w 3772"/>
              <a:gd name="T41" fmla="*/ 813 h 1451"/>
              <a:gd name="T42" fmla="*/ 3087 w 3772"/>
              <a:gd name="T43" fmla="*/ 762 h 1451"/>
              <a:gd name="T44" fmla="*/ 3186 w 3772"/>
              <a:gd name="T45" fmla="*/ 705 h 1451"/>
              <a:gd name="T46" fmla="*/ 3377 w 3772"/>
              <a:gd name="T47" fmla="*/ 672 h 1451"/>
              <a:gd name="T48" fmla="*/ 3091 w 3772"/>
              <a:gd name="T49" fmla="*/ 609 h 1451"/>
              <a:gd name="T50" fmla="*/ 3203 w 3772"/>
              <a:gd name="T51" fmla="*/ 565 h 1451"/>
              <a:gd name="T52" fmla="*/ 3114 w 3772"/>
              <a:gd name="T53" fmla="*/ 513 h 1451"/>
              <a:gd name="T54" fmla="*/ 3036 w 3772"/>
              <a:gd name="T55" fmla="*/ 398 h 1451"/>
              <a:gd name="T56" fmla="*/ 3303 w 3772"/>
              <a:gd name="T57" fmla="*/ 335 h 1451"/>
              <a:gd name="T58" fmla="*/ 2326 w 3772"/>
              <a:gd name="T59" fmla="*/ 246 h 1451"/>
              <a:gd name="T60" fmla="*/ 1636 w 3772"/>
              <a:gd name="T61" fmla="*/ 239 h 1451"/>
              <a:gd name="T62" fmla="*/ 1683 w 3772"/>
              <a:gd name="T63" fmla="*/ 184 h 1451"/>
              <a:gd name="T64" fmla="*/ 1444 w 3772"/>
              <a:gd name="T65" fmla="*/ 171 h 1451"/>
              <a:gd name="T66" fmla="*/ 1598 w 3772"/>
              <a:gd name="T67" fmla="*/ 150 h 1451"/>
              <a:gd name="T68" fmla="*/ 1532 w 3772"/>
              <a:gd name="T69" fmla="*/ 115 h 1451"/>
              <a:gd name="T70" fmla="*/ 1431 w 3772"/>
              <a:gd name="T71" fmla="*/ 129 h 1451"/>
              <a:gd name="T72" fmla="*/ 1433 w 3772"/>
              <a:gd name="T73" fmla="*/ 92 h 1451"/>
              <a:gd name="T74" fmla="*/ 1129 w 3772"/>
              <a:gd name="T75" fmla="*/ 114 h 1451"/>
              <a:gd name="T76" fmla="*/ 1313 w 3772"/>
              <a:gd name="T77" fmla="*/ 75 h 1451"/>
              <a:gd name="T78" fmla="*/ 1510 w 3772"/>
              <a:gd name="T79" fmla="*/ 1 h 1451"/>
              <a:gd name="T80" fmla="*/ 1184 w 3772"/>
              <a:gd name="T81" fmla="*/ 93 h 1451"/>
              <a:gd name="T82" fmla="*/ 842 w 3772"/>
              <a:gd name="T83" fmla="*/ 83 h 1451"/>
              <a:gd name="T84" fmla="*/ 788 w 3772"/>
              <a:gd name="T85" fmla="*/ 127 h 1451"/>
              <a:gd name="T86" fmla="*/ 791 w 3772"/>
              <a:gd name="T87" fmla="*/ 173 h 1451"/>
              <a:gd name="T88" fmla="*/ 625 w 3772"/>
              <a:gd name="T89" fmla="*/ 228 h 1451"/>
              <a:gd name="T90" fmla="*/ 490 w 3772"/>
              <a:gd name="T91" fmla="*/ 241 h 1451"/>
              <a:gd name="T92" fmla="*/ 298 w 3772"/>
              <a:gd name="T93" fmla="*/ 324 h 1451"/>
              <a:gd name="T94" fmla="*/ 293 w 3772"/>
              <a:gd name="T95" fmla="*/ 380 h 1451"/>
              <a:gd name="T96" fmla="*/ 192 w 3772"/>
              <a:gd name="T97" fmla="*/ 461 h 1451"/>
              <a:gd name="T98" fmla="*/ 222 w 3772"/>
              <a:gd name="T99" fmla="*/ 509 h 1451"/>
              <a:gd name="T100" fmla="*/ 139 w 3772"/>
              <a:gd name="T101" fmla="*/ 815 h 1451"/>
              <a:gd name="T102" fmla="*/ 141 w 3772"/>
              <a:gd name="T103" fmla="*/ 919 h 1451"/>
              <a:gd name="T104" fmla="*/ 204 w 3772"/>
              <a:gd name="T105" fmla="*/ 1052 h 1451"/>
              <a:gd name="T106" fmla="*/ 308 w 3772"/>
              <a:gd name="T107" fmla="*/ 1133 h 1451"/>
              <a:gd name="T108" fmla="*/ 389 w 3772"/>
              <a:gd name="T109" fmla="*/ 1160 h 1451"/>
              <a:gd name="T110" fmla="*/ 386 w 3772"/>
              <a:gd name="T111" fmla="*/ 1238 h 1451"/>
              <a:gd name="T112" fmla="*/ 918 w 3772"/>
              <a:gd name="T113" fmla="*/ 1373 h 1451"/>
              <a:gd name="T114" fmla="*/ 956 w 3772"/>
              <a:gd name="T115" fmla="*/ 1335 h 1451"/>
              <a:gd name="T116" fmla="*/ 1199 w 3772"/>
              <a:gd name="T117" fmla="*/ 1351 h 1451"/>
              <a:gd name="T118" fmla="*/ 1354 w 3772"/>
              <a:gd name="T119" fmla="*/ 1333 h 1451"/>
              <a:gd name="T120" fmla="*/ 1290 w 3772"/>
              <a:gd name="T121" fmla="*/ 1354 h 1451"/>
              <a:gd name="T122" fmla="*/ 1533 w 3772"/>
              <a:gd name="T123" fmla="*/ 1379 h 1451"/>
              <a:gd name="T124" fmla="*/ 1661 w 3772"/>
              <a:gd name="T125" fmla="*/ 1383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72" h="1451">
                <a:moveTo>
                  <a:pt x="1883" y="1394"/>
                </a:moveTo>
                <a:cubicBezTo>
                  <a:pt x="1910" y="1393"/>
                  <a:pt x="1928" y="1390"/>
                  <a:pt x="1922" y="1389"/>
                </a:cubicBezTo>
                <a:cubicBezTo>
                  <a:pt x="1913" y="1387"/>
                  <a:pt x="1913" y="1387"/>
                  <a:pt x="1921" y="1386"/>
                </a:cubicBezTo>
                <a:cubicBezTo>
                  <a:pt x="1927" y="1386"/>
                  <a:pt x="1928" y="1385"/>
                  <a:pt x="1925" y="1382"/>
                </a:cubicBezTo>
                <a:cubicBezTo>
                  <a:pt x="1922" y="1380"/>
                  <a:pt x="1927" y="1379"/>
                  <a:pt x="1944" y="1378"/>
                </a:cubicBezTo>
                <a:cubicBezTo>
                  <a:pt x="2003" y="1376"/>
                  <a:pt x="2075" y="1370"/>
                  <a:pt x="2068" y="1368"/>
                </a:cubicBezTo>
                <a:cubicBezTo>
                  <a:pt x="2063" y="1367"/>
                  <a:pt x="2045" y="1368"/>
                  <a:pt x="2028" y="1369"/>
                </a:cubicBezTo>
                <a:cubicBezTo>
                  <a:pt x="1992" y="1373"/>
                  <a:pt x="1932" y="1370"/>
                  <a:pt x="1930" y="1365"/>
                </a:cubicBezTo>
                <a:cubicBezTo>
                  <a:pt x="1929" y="1363"/>
                  <a:pt x="1916" y="1362"/>
                  <a:pt x="1897" y="1363"/>
                </a:cubicBezTo>
                <a:cubicBezTo>
                  <a:pt x="1870" y="1364"/>
                  <a:pt x="1867" y="1363"/>
                  <a:pt x="1880" y="1361"/>
                </a:cubicBezTo>
                <a:cubicBezTo>
                  <a:pt x="1900" y="1356"/>
                  <a:pt x="1943" y="1354"/>
                  <a:pt x="1960" y="1356"/>
                </a:cubicBezTo>
                <a:cubicBezTo>
                  <a:pt x="1998" y="1362"/>
                  <a:pt x="2015" y="1364"/>
                  <a:pt x="2019" y="1363"/>
                </a:cubicBezTo>
                <a:cubicBezTo>
                  <a:pt x="2022" y="1362"/>
                  <a:pt x="2014" y="1360"/>
                  <a:pt x="2002" y="1359"/>
                </a:cubicBezTo>
                <a:cubicBezTo>
                  <a:pt x="1989" y="1357"/>
                  <a:pt x="1969" y="1354"/>
                  <a:pt x="1957" y="1352"/>
                </a:cubicBezTo>
                <a:cubicBezTo>
                  <a:pt x="1945" y="1349"/>
                  <a:pt x="1928" y="1348"/>
                  <a:pt x="1920" y="1347"/>
                </a:cubicBezTo>
                <a:cubicBezTo>
                  <a:pt x="1907" y="1347"/>
                  <a:pt x="1889" y="1340"/>
                  <a:pt x="1897" y="1339"/>
                </a:cubicBezTo>
                <a:cubicBezTo>
                  <a:pt x="1914" y="1336"/>
                  <a:pt x="1964" y="1337"/>
                  <a:pt x="1970" y="1340"/>
                </a:cubicBezTo>
                <a:cubicBezTo>
                  <a:pt x="1975" y="1342"/>
                  <a:pt x="1987" y="1346"/>
                  <a:pt x="1997" y="1347"/>
                </a:cubicBezTo>
                <a:cubicBezTo>
                  <a:pt x="2007" y="1349"/>
                  <a:pt x="2020" y="1352"/>
                  <a:pt x="2027" y="1353"/>
                </a:cubicBezTo>
                <a:cubicBezTo>
                  <a:pt x="2041" y="1356"/>
                  <a:pt x="2130" y="1364"/>
                  <a:pt x="2162" y="1365"/>
                </a:cubicBezTo>
                <a:cubicBezTo>
                  <a:pt x="2189" y="1366"/>
                  <a:pt x="2198" y="1365"/>
                  <a:pt x="2200" y="1363"/>
                </a:cubicBezTo>
                <a:cubicBezTo>
                  <a:pt x="2201" y="1362"/>
                  <a:pt x="2198" y="1361"/>
                  <a:pt x="2193" y="1362"/>
                </a:cubicBezTo>
                <a:cubicBezTo>
                  <a:pt x="2180" y="1363"/>
                  <a:pt x="2167" y="1360"/>
                  <a:pt x="2160" y="1355"/>
                </a:cubicBezTo>
                <a:cubicBezTo>
                  <a:pt x="2155" y="1351"/>
                  <a:pt x="2153" y="1351"/>
                  <a:pt x="2153" y="1354"/>
                </a:cubicBezTo>
                <a:cubicBezTo>
                  <a:pt x="2153" y="1357"/>
                  <a:pt x="2149" y="1357"/>
                  <a:pt x="2139" y="1356"/>
                </a:cubicBezTo>
                <a:cubicBezTo>
                  <a:pt x="2131" y="1355"/>
                  <a:pt x="2123" y="1354"/>
                  <a:pt x="2120" y="1354"/>
                </a:cubicBezTo>
                <a:cubicBezTo>
                  <a:pt x="2117" y="1355"/>
                  <a:pt x="2116" y="1353"/>
                  <a:pt x="2117" y="1350"/>
                </a:cubicBezTo>
                <a:cubicBezTo>
                  <a:pt x="2117" y="1346"/>
                  <a:pt x="2124" y="1345"/>
                  <a:pt x="2150" y="1345"/>
                </a:cubicBezTo>
                <a:cubicBezTo>
                  <a:pt x="2167" y="1345"/>
                  <a:pt x="2186" y="1346"/>
                  <a:pt x="2191" y="1346"/>
                </a:cubicBezTo>
                <a:cubicBezTo>
                  <a:pt x="2198" y="1347"/>
                  <a:pt x="2200" y="1347"/>
                  <a:pt x="2197" y="1344"/>
                </a:cubicBezTo>
                <a:cubicBezTo>
                  <a:pt x="2191" y="1340"/>
                  <a:pt x="2207" y="1339"/>
                  <a:pt x="2218" y="1343"/>
                </a:cubicBezTo>
                <a:cubicBezTo>
                  <a:pt x="2222" y="1345"/>
                  <a:pt x="2238" y="1347"/>
                  <a:pt x="2254" y="1348"/>
                </a:cubicBezTo>
                <a:cubicBezTo>
                  <a:pt x="2270" y="1349"/>
                  <a:pt x="2318" y="1352"/>
                  <a:pt x="2361" y="1354"/>
                </a:cubicBezTo>
                <a:cubicBezTo>
                  <a:pt x="2464" y="1360"/>
                  <a:pt x="2510" y="1362"/>
                  <a:pt x="2532" y="1361"/>
                </a:cubicBezTo>
                <a:cubicBezTo>
                  <a:pt x="2561" y="1359"/>
                  <a:pt x="2539" y="1355"/>
                  <a:pt x="2495" y="1354"/>
                </a:cubicBezTo>
                <a:cubicBezTo>
                  <a:pt x="2474" y="1354"/>
                  <a:pt x="2458" y="1353"/>
                  <a:pt x="2458" y="1352"/>
                </a:cubicBezTo>
                <a:cubicBezTo>
                  <a:pt x="2459" y="1351"/>
                  <a:pt x="2477" y="1349"/>
                  <a:pt x="2497" y="1348"/>
                </a:cubicBezTo>
                <a:cubicBezTo>
                  <a:pt x="2529" y="1347"/>
                  <a:pt x="2533" y="1346"/>
                  <a:pt x="2525" y="1343"/>
                </a:cubicBezTo>
                <a:cubicBezTo>
                  <a:pt x="2510" y="1338"/>
                  <a:pt x="2507" y="1335"/>
                  <a:pt x="2511" y="1331"/>
                </a:cubicBezTo>
                <a:cubicBezTo>
                  <a:pt x="2514" y="1329"/>
                  <a:pt x="2511" y="1328"/>
                  <a:pt x="2504" y="1328"/>
                </a:cubicBezTo>
                <a:cubicBezTo>
                  <a:pt x="2498" y="1328"/>
                  <a:pt x="2488" y="1327"/>
                  <a:pt x="2482" y="1326"/>
                </a:cubicBezTo>
                <a:cubicBezTo>
                  <a:pt x="2476" y="1324"/>
                  <a:pt x="2453" y="1322"/>
                  <a:pt x="2431" y="1321"/>
                </a:cubicBezTo>
                <a:cubicBezTo>
                  <a:pt x="2409" y="1321"/>
                  <a:pt x="2389" y="1319"/>
                  <a:pt x="2387" y="1318"/>
                </a:cubicBezTo>
                <a:cubicBezTo>
                  <a:pt x="2385" y="1317"/>
                  <a:pt x="2377" y="1317"/>
                  <a:pt x="2371" y="1318"/>
                </a:cubicBezTo>
                <a:cubicBezTo>
                  <a:pt x="2364" y="1318"/>
                  <a:pt x="2359" y="1318"/>
                  <a:pt x="2360" y="1316"/>
                </a:cubicBezTo>
                <a:cubicBezTo>
                  <a:pt x="2363" y="1312"/>
                  <a:pt x="2435" y="1305"/>
                  <a:pt x="2447" y="1307"/>
                </a:cubicBezTo>
                <a:cubicBezTo>
                  <a:pt x="2453" y="1309"/>
                  <a:pt x="2460" y="1308"/>
                  <a:pt x="2464" y="1306"/>
                </a:cubicBezTo>
                <a:cubicBezTo>
                  <a:pt x="2473" y="1302"/>
                  <a:pt x="2427" y="1300"/>
                  <a:pt x="2377" y="1303"/>
                </a:cubicBezTo>
                <a:cubicBezTo>
                  <a:pt x="2317" y="1307"/>
                  <a:pt x="2225" y="1308"/>
                  <a:pt x="2226" y="1304"/>
                </a:cubicBezTo>
                <a:cubicBezTo>
                  <a:pt x="2227" y="1303"/>
                  <a:pt x="2237" y="1301"/>
                  <a:pt x="2247" y="1300"/>
                </a:cubicBezTo>
                <a:cubicBezTo>
                  <a:pt x="2261" y="1299"/>
                  <a:pt x="2266" y="1298"/>
                  <a:pt x="2262" y="1296"/>
                </a:cubicBezTo>
                <a:cubicBezTo>
                  <a:pt x="2260" y="1294"/>
                  <a:pt x="2254" y="1293"/>
                  <a:pt x="2250" y="1294"/>
                </a:cubicBezTo>
                <a:cubicBezTo>
                  <a:pt x="2212" y="1296"/>
                  <a:pt x="2183" y="1296"/>
                  <a:pt x="2183" y="1294"/>
                </a:cubicBezTo>
                <a:cubicBezTo>
                  <a:pt x="2183" y="1292"/>
                  <a:pt x="2170" y="1290"/>
                  <a:pt x="2155" y="1290"/>
                </a:cubicBezTo>
                <a:cubicBezTo>
                  <a:pt x="2139" y="1289"/>
                  <a:pt x="2120" y="1289"/>
                  <a:pt x="2112" y="1288"/>
                </a:cubicBezTo>
                <a:cubicBezTo>
                  <a:pt x="2103" y="1288"/>
                  <a:pt x="2073" y="1287"/>
                  <a:pt x="2045" y="1287"/>
                </a:cubicBezTo>
                <a:cubicBezTo>
                  <a:pt x="2016" y="1286"/>
                  <a:pt x="1978" y="1285"/>
                  <a:pt x="1960" y="1284"/>
                </a:cubicBezTo>
                <a:cubicBezTo>
                  <a:pt x="1941" y="1284"/>
                  <a:pt x="1909" y="1283"/>
                  <a:pt x="1888" y="1283"/>
                </a:cubicBezTo>
                <a:cubicBezTo>
                  <a:pt x="1867" y="1283"/>
                  <a:pt x="1848" y="1281"/>
                  <a:pt x="1846" y="1279"/>
                </a:cubicBezTo>
                <a:cubicBezTo>
                  <a:pt x="1843" y="1277"/>
                  <a:pt x="1852" y="1276"/>
                  <a:pt x="1872" y="1277"/>
                </a:cubicBezTo>
                <a:cubicBezTo>
                  <a:pt x="1888" y="1277"/>
                  <a:pt x="1941" y="1276"/>
                  <a:pt x="1988" y="1275"/>
                </a:cubicBezTo>
                <a:cubicBezTo>
                  <a:pt x="2059" y="1273"/>
                  <a:pt x="2076" y="1272"/>
                  <a:pt x="2084" y="1267"/>
                </a:cubicBezTo>
                <a:cubicBezTo>
                  <a:pt x="2093" y="1262"/>
                  <a:pt x="2181" y="1256"/>
                  <a:pt x="2227" y="1258"/>
                </a:cubicBezTo>
                <a:cubicBezTo>
                  <a:pt x="2239" y="1258"/>
                  <a:pt x="2274" y="1259"/>
                  <a:pt x="2305" y="1260"/>
                </a:cubicBezTo>
                <a:cubicBezTo>
                  <a:pt x="2348" y="1261"/>
                  <a:pt x="2362" y="1262"/>
                  <a:pt x="2366" y="1266"/>
                </a:cubicBezTo>
                <a:cubicBezTo>
                  <a:pt x="2370" y="1269"/>
                  <a:pt x="2372" y="1270"/>
                  <a:pt x="2373" y="1267"/>
                </a:cubicBezTo>
                <a:cubicBezTo>
                  <a:pt x="2375" y="1263"/>
                  <a:pt x="2393" y="1258"/>
                  <a:pt x="2391" y="1262"/>
                </a:cubicBezTo>
                <a:cubicBezTo>
                  <a:pt x="2390" y="1264"/>
                  <a:pt x="2396" y="1265"/>
                  <a:pt x="2403" y="1265"/>
                </a:cubicBezTo>
                <a:cubicBezTo>
                  <a:pt x="2411" y="1264"/>
                  <a:pt x="2417" y="1262"/>
                  <a:pt x="2418" y="1260"/>
                </a:cubicBezTo>
                <a:cubicBezTo>
                  <a:pt x="2418" y="1256"/>
                  <a:pt x="2420" y="1256"/>
                  <a:pt x="2425" y="1259"/>
                </a:cubicBezTo>
                <a:cubicBezTo>
                  <a:pt x="2432" y="1263"/>
                  <a:pt x="2432" y="1263"/>
                  <a:pt x="2432" y="1263"/>
                </a:cubicBezTo>
                <a:cubicBezTo>
                  <a:pt x="2425" y="1263"/>
                  <a:pt x="2425" y="1263"/>
                  <a:pt x="2425" y="1263"/>
                </a:cubicBezTo>
                <a:cubicBezTo>
                  <a:pt x="2422" y="1264"/>
                  <a:pt x="2416" y="1266"/>
                  <a:pt x="2413" y="1267"/>
                </a:cubicBezTo>
                <a:cubicBezTo>
                  <a:pt x="2410" y="1270"/>
                  <a:pt x="2419" y="1270"/>
                  <a:pt x="2439" y="1269"/>
                </a:cubicBezTo>
                <a:cubicBezTo>
                  <a:pt x="2457" y="1269"/>
                  <a:pt x="2469" y="1267"/>
                  <a:pt x="2468" y="1265"/>
                </a:cubicBezTo>
                <a:cubicBezTo>
                  <a:pt x="2466" y="1261"/>
                  <a:pt x="2495" y="1262"/>
                  <a:pt x="2503" y="1266"/>
                </a:cubicBezTo>
                <a:cubicBezTo>
                  <a:pt x="2507" y="1268"/>
                  <a:pt x="2531" y="1269"/>
                  <a:pt x="2558" y="1269"/>
                </a:cubicBezTo>
                <a:cubicBezTo>
                  <a:pt x="2629" y="1268"/>
                  <a:pt x="2672" y="1270"/>
                  <a:pt x="2660" y="1272"/>
                </a:cubicBezTo>
                <a:cubicBezTo>
                  <a:pt x="2649" y="1273"/>
                  <a:pt x="2649" y="1273"/>
                  <a:pt x="2658" y="1274"/>
                </a:cubicBezTo>
                <a:cubicBezTo>
                  <a:pt x="2663" y="1275"/>
                  <a:pt x="2669" y="1274"/>
                  <a:pt x="2670" y="1272"/>
                </a:cubicBezTo>
                <a:cubicBezTo>
                  <a:pt x="2672" y="1270"/>
                  <a:pt x="2688" y="1269"/>
                  <a:pt x="2706" y="1269"/>
                </a:cubicBezTo>
                <a:cubicBezTo>
                  <a:pt x="2739" y="1269"/>
                  <a:pt x="2739" y="1269"/>
                  <a:pt x="2739" y="1269"/>
                </a:cubicBezTo>
                <a:cubicBezTo>
                  <a:pt x="2717" y="1272"/>
                  <a:pt x="2717" y="1272"/>
                  <a:pt x="2717" y="1272"/>
                </a:cubicBezTo>
                <a:cubicBezTo>
                  <a:pt x="2703" y="1274"/>
                  <a:pt x="2712" y="1275"/>
                  <a:pt x="2746" y="1273"/>
                </a:cubicBezTo>
                <a:cubicBezTo>
                  <a:pt x="2777" y="1272"/>
                  <a:pt x="2793" y="1270"/>
                  <a:pt x="2788" y="1268"/>
                </a:cubicBezTo>
                <a:cubicBezTo>
                  <a:pt x="2782" y="1267"/>
                  <a:pt x="2785" y="1266"/>
                  <a:pt x="2796" y="1267"/>
                </a:cubicBezTo>
                <a:cubicBezTo>
                  <a:pt x="2806" y="1267"/>
                  <a:pt x="2835" y="1267"/>
                  <a:pt x="2862" y="1267"/>
                </a:cubicBezTo>
                <a:cubicBezTo>
                  <a:pt x="2956" y="1265"/>
                  <a:pt x="2974" y="1265"/>
                  <a:pt x="2992" y="1267"/>
                </a:cubicBezTo>
                <a:cubicBezTo>
                  <a:pt x="3002" y="1269"/>
                  <a:pt x="3013" y="1270"/>
                  <a:pt x="3016" y="1270"/>
                </a:cubicBezTo>
                <a:cubicBezTo>
                  <a:pt x="3019" y="1269"/>
                  <a:pt x="3029" y="1271"/>
                  <a:pt x="3038" y="1272"/>
                </a:cubicBezTo>
                <a:cubicBezTo>
                  <a:pt x="3047" y="1274"/>
                  <a:pt x="3064" y="1276"/>
                  <a:pt x="3075" y="1276"/>
                </a:cubicBezTo>
                <a:cubicBezTo>
                  <a:pt x="3086" y="1277"/>
                  <a:pt x="3096" y="1278"/>
                  <a:pt x="3097" y="1279"/>
                </a:cubicBezTo>
                <a:cubicBezTo>
                  <a:pt x="3101" y="1281"/>
                  <a:pt x="3170" y="1286"/>
                  <a:pt x="3208" y="1286"/>
                </a:cubicBezTo>
                <a:cubicBezTo>
                  <a:pt x="3228" y="1286"/>
                  <a:pt x="3245" y="1288"/>
                  <a:pt x="3247" y="1289"/>
                </a:cubicBezTo>
                <a:cubicBezTo>
                  <a:pt x="3252" y="1293"/>
                  <a:pt x="3300" y="1293"/>
                  <a:pt x="3299" y="1289"/>
                </a:cubicBezTo>
                <a:cubicBezTo>
                  <a:pt x="3299" y="1286"/>
                  <a:pt x="3302" y="1284"/>
                  <a:pt x="3306" y="1283"/>
                </a:cubicBezTo>
                <a:cubicBezTo>
                  <a:pt x="3314" y="1282"/>
                  <a:pt x="3314" y="1282"/>
                  <a:pt x="3314" y="1282"/>
                </a:cubicBezTo>
                <a:cubicBezTo>
                  <a:pt x="3306" y="1294"/>
                  <a:pt x="3306" y="1294"/>
                  <a:pt x="3306" y="1294"/>
                </a:cubicBezTo>
                <a:cubicBezTo>
                  <a:pt x="3291" y="1315"/>
                  <a:pt x="3286" y="1317"/>
                  <a:pt x="3254" y="1318"/>
                </a:cubicBezTo>
                <a:cubicBezTo>
                  <a:pt x="3220" y="1318"/>
                  <a:pt x="3145" y="1315"/>
                  <a:pt x="3142" y="1313"/>
                </a:cubicBezTo>
                <a:cubicBezTo>
                  <a:pt x="3141" y="1312"/>
                  <a:pt x="3131" y="1312"/>
                  <a:pt x="3120" y="1311"/>
                </a:cubicBezTo>
                <a:cubicBezTo>
                  <a:pt x="3109" y="1311"/>
                  <a:pt x="3092" y="1311"/>
                  <a:pt x="3083" y="1310"/>
                </a:cubicBezTo>
                <a:cubicBezTo>
                  <a:pt x="3074" y="1309"/>
                  <a:pt x="3061" y="1308"/>
                  <a:pt x="3055" y="1308"/>
                </a:cubicBezTo>
                <a:cubicBezTo>
                  <a:pt x="3048" y="1307"/>
                  <a:pt x="3035" y="1306"/>
                  <a:pt x="3026" y="1306"/>
                </a:cubicBezTo>
                <a:cubicBezTo>
                  <a:pt x="2979" y="1303"/>
                  <a:pt x="2909" y="1302"/>
                  <a:pt x="2897" y="1305"/>
                </a:cubicBezTo>
                <a:cubicBezTo>
                  <a:pt x="2890" y="1306"/>
                  <a:pt x="2881" y="1306"/>
                  <a:pt x="2878" y="1305"/>
                </a:cubicBezTo>
                <a:cubicBezTo>
                  <a:pt x="2874" y="1303"/>
                  <a:pt x="2857" y="1303"/>
                  <a:pt x="2840" y="1305"/>
                </a:cubicBezTo>
                <a:cubicBezTo>
                  <a:pt x="2823" y="1307"/>
                  <a:pt x="2805" y="1307"/>
                  <a:pt x="2798" y="1306"/>
                </a:cubicBezTo>
                <a:cubicBezTo>
                  <a:pt x="2792" y="1305"/>
                  <a:pt x="2765" y="1304"/>
                  <a:pt x="2737" y="1304"/>
                </a:cubicBezTo>
                <a:cubicBezTo>
                  <a:pt x="2704" y="1305"/>
                  <a:pt x="2694" y="1306"/>
                  <a:pt x="2708" y="1307"/>
                </a:cubicBezTo>
                <a:cubicBezTo>
                  <a:pt x="2754" y="1310"/>
                  <a:pt x="2831" y="1311"/>
                  <a:pt x="2889" y="1309"/>
                </a:cubicBezTo>
                <a:cubicBezTo>
                  <a:pt x="2945" y="1308"/>
                  <a:pt x="2983" y="1309"/>
                  <a:pt x="3051" y="1313"/>
                </a:cubicBezTo>
                <a:cubicBezTo>
                  <a:pt x="3066" y="1314"/>
                  <a:pt x="3082" y="1315"/>
                  <a:pt x="3087" y="1315"/>
                </a:cubicBezTo>
                <a:cubicBezTo>
                  <a:pt x="3092" y="1314"/>
                  <a:pt x="3097" y="1316"/>
                  <a:pt x="3098" y="1318"/>
                </a:cubicBezTo>
                <a:cubicBezTo>
                  <a:pt x="3099" y="1321"/>
                  <a:pt x="3094" y="1321"/>
                  <a:pt x="3080" y="1321"/>
                </a:cubicBezTo>
                <a:cubicBezTo>
                  <a:pt x="3068" y="1320"/>
                  <a:pt x="3044" y="1320"/>
                  <a:pt x="3025" y="1320"/>
                </a:cubicBezTo>
                <a:cubicBezTo>
                  <a:pt x="2985" y="1320"/>
                  <a:pt x="3003" y="1324"/>
                  <a:pt x="3051" y="1325"/>
                </a:cubicBezTo>
                <a:cubicBezTo>
                  <a:pt x="3079" y="1326"/>
                  <a:pt x="3085" y="1329"/>
                  <a:pt x="3070" y="1334"/>
                </a:cubicBezTo>
                <a:cubicBezTo>
                  <a:pt x="3066" y="1335"/>
                  <a:pt x="3070" y="1335"/>
                  <a:pt x="3078" y="1334"/>
                </a:cubicBezTo>
                <a:cubicBezTo>
                  <a:pt x="3086" y="1332"/>
                  <a:pt x="3099" y="1330"/>
                  <a:pt x="3106" y="1329"/>
                </a:cubicBezTo>
                <a:cubicBezTo>
                  <a:pt x="3120" y="1327"/>
                  <a:pt x="3126" y="1323"/>
                  <a:pt x="3115" y="1323"/>
                </a:cubicBezTo>
                <a:cubicBezTo>
                  <a:pt x="3110" y="1324"/>
                  <a:pt x="3109" y="1323"/>
                  <a:pt x="3113" y="1320"/>
                </a:cubicBezTo>
                <a:cubicBezTo>
                  <a:pt x="3118" y="1316"/>
                  <a:pt x="3150" y="1317"/>
                  <a:pt x="3216" y="1322"/>
                </a:cubicBezTo>
                <a:cubicBezTo>
                  <a:pt x="3240" y="1324"/>
                  <a:pt x="3244" y="1325"/>
                  <a:pt x="3245" y="1331"/>
                </a:cubicBezTo>
                <a:cubicBezTo>
                  <a:pt x="3245" y="1340"/>
                  <a:pt x="3235" y="1346"/>
                  <a:pt x="3224" y="1344"/>
                </a:cubicBezTo>
                <a:cubicBezTo>
                  <a:pt x="3219" y="1343"/>
                  <a:pt x="3215" y="1344"/>
                  <a:pt x="3215" y="1346"/>
                </a:cubicBezTo>
                <a:cubicBezTo>
                  <a:pt x="3215" y="1348"/>
                  <a:pt x="3219" y="1349"/>
                  <a:pt x="3224" y="1349"/>
                </a:cubicBezTo>
                <a:cubicBezTo>
                  <a:pt x="3229" y="1349"/>
                  <a:pt x="3235" y="1350"/>
                  <a:pt x="3237" y="1351"/>
                </a:cubicBezTo>
                <a:cubicBezTo>
                  <a:pt x="3242" y="1355"/>
                  <a:pt x="3263" y="1348"/>
                  <a:pt x="3280" y="1337"/>
                </a:cubicBezTo>
                <a:cubicBezTo>
                  <a:pt x="3293" y="1327"/>
                  <a:pt x="3295" y="1327"/>
                  <a:pt x="3321" y="1328"/>
                </a:cubicBezTo>
                <a:cubicBezTo>
                  <a:pt x="3335" y="1329"/>
                  <a:pt x="3352" y="1330"/>
                  <a:pt x="3357" y="1329"/>
                </a:cubicBezTo>
                <a:cubicBezTo>
                  <a:pt x="3365" y="1329"/>
                  <a:pt x="3367" y="1331"/>
                  <a:pt x="3367" y="1334"/>
                </a:cubicBezTo>
                <a:cubicBezTo>
                  <a:pt x="3366" y="1336"/>
                  <a:pt x="3366" y="1338"/>
                  <a:pt x="3368" y="1338"/>
                </a:cubicBezTo>
                <a:cubicBezTo>
                  <a:pt x="3383" y="1339"/>
                  <a:pt x="3445" y="1335"/>
                  <a:pt x="3451" y="1333"/>
                </a:cubicBezTo>
                <a:cubicBezTo>
                  <a:pt x="3457" y="1331"/>
                  <a:pt x="3449" y="1331"/>
                  <a:pt x="3429" y="1331"/>
                </a:cubicBezTo>
                <a:cubicBezTo>
                  <a:pt x="3411" y="1332"/>
                  <a:pt x="3402" y="1331"/>
                  <a:pt x="3407" y="1329"/>
                </a:cubicBezTo>
                <a:cubicBezTo>
                  <a:pt x="3414" y="1327"/>
                  <a:pt x="3413" y="1326"/>
                  <a:pt x="3398" y="1325"/>
                </a:cubicBezTo>
                <a:cubicBezTo>
                  <a:pt x="3388" y="1324"/>
                  <a:pt x="3371" y="1324"/>
                  <a:pt x="3359" y="1324"/>
                </a:cubicBezTo>
                <a:cubicBezTo>
                  <a:pt x="3337" y="1325"/>
                  <a:pt x="3332" y="1323"/>
                  <a:pt x="3337" y="1318"/>
                </a:cubicBezTo>
                <a:cubicBezTo>
                  <a:pt x="3340" y="1316"/>
                  <a:pt x="3336" y="1316"/>
                  <a:pt x="3328" y="1318"/>
                </a:cubicBezTo>
                <a:cubicBezTo>
                  <a:pt x="3322" y="1319"/>
                  <a:pt x="3314" y="1319"/>
                  <a:pt x="3311" y="1318"/>
                </a:cubicBezTo>
                <a:cubicBezTo>
                  <a:pt x="3307" y="1315"/>
                  <a:pt x="3308" y="1312"/>
                  <a:pt x="3320" y="1292"/>
                </a:cubicBezTo>
                <a:cubicBezTo>
                  <a:pt x="3333" y="1270"/>
                  <a:pt x="3333" y="1270"/>
                  <a:pt x="3333" y="1270"/>
                </a:cubicBezTo>
                <a:cubicBezTo>
                  <a:pt x="3352" y="1271"/>
                  <a:pt x="3352" y="1271"/>
                  <a:pt x="3352" y="1271"/>
                </a:cubicBezTo>
                <a:cubicBezTo>
                  <a:pt x="3370" y="1272"/>
                  <a:pt x="3371" y="1272"/>
                  <a:pt x="3361" y="1268"/>
                </a:cubicBezTo>
                <a:cubicBezTo>
                  <a:pt x="3350" y="1265"/>
                  <a:pt x="3350" y="1265"/>
                  <a:pt x="3350" y="1265"/>
                </a:cubicBezTo>
                <a:cubicBezTo>
                  <a:pt x="3361" y="1259"/>
                  <a:pt x="3361" y="1259"/>
                  <a:pt x="3361" y="1259"/>
                </a:cubicBezTo>
                <a:cubicBezTo>
                  <a:pt x="3373" y="1254"/>
                  <a:pt x="3375" y="1250"/>
                  <a:pt x="3367" y="1247"/>
                </a:cubicBezTo>
                <a:cubicBezTo>
                  <a:pt x="3359" y="1245"/>
                  <a:pt x="3451" y="1247"/>
                  <a:pt x="3464" y="1249"/>
                </a:cubicBezTo>
                <a:cubicBezTo>
                  <a:pt x="3470" y="1250"/>
                  <a:pt x="3473" y="1249"/>
                  <a:pt x="3473" y="1247"/>
                </a:cubicBezTo>
                <a:cubicBezTo>
                  <a:pt x="3473" y="1245"/>
                  <a:pt x="3468" y="1243"/>
                  <a:pt x="3463" y="1243"/>
                </a:cubicBezTo>
                <a:cubicBezTo>
                  <a:pt x="3457" y="1243"/>
                  <a:pt x="3451" y="1243"/>
                  <a:pt x="3448" y="1242"/>
                </a:cubicBezTo>
                <a:cubicBezTo>
                  <a:pt x="3446" y="1242"/>
                  <a:pt x="3429" y="1242"/>
                  <a:pt x="3411" y="1241"/>
                </a:cubicBezTo>
                <a:cubicBezTo>
                  <a:pt x="3384" y="1240"/>
                  <a:pt x="3377" y="1239"/>
                  <a:pt x="3377" y="1235"/>
                </a:cubicBezTo>
                <a:cubicBezTo>
                  <a:pt x="3377" y="1232"/>
                  <a:pt x="3375" y="1231"/>
                  <a:pt x="3370" y="1233"/>
                </a:cubicBezTo>
                <a:cubicBezTo>
                  <a:pt x="3364" y="1236"/>
                  <a:pt x="3364" y="1236"/>
                  <a:pt x="3348" y="1234"/>
                </a:cubicBezTo>
                <a:cubicBezTo>
                  <a:pt x="3333" y="1232"/>
                  <a:pt x="3300" y="1232"/>
                  <a:pt x="3276" y="1233"/>
                </a:cubicBezTo>
                <a:cubicBezTo>
                  <a:pt x="3263" y="1233"/>
                  <a:pt x="3256" y="1232"/>
                  <a:pt x="3257" y="1230"/>
                </a:cubicBezTo>
                <a:cubicBezTo>
                  <a:pt x="3258" y="1228"/>
                  <a:pt x="3257" y="1227"/>
                  <a:pt x="3254" y="1227"/>
                </a:cubicBezTo>
                <a:cubicBezTo>
                  <a:pt x="3250" y="1227"/>
                  <a:pt x="3250" y="1226"/>
                  <a:pt x="3255" y="1223"/>
                </a:cubicBezTo>
                <a:cubicBezTo>
                  <a:pt x="3259" y="1221"/>
                  <a:pt x="3275" y="1220"/>
                  <a:pt x="3299" y="1221"/>
                </a:cubicBezTo>
                <a:cubicBezTo>
                  <a:pt x="3351" y="1223"/>
                  <a:pt x="3400" y="1226"/>
                  <a:pt x="3415" y="1227"/>
                </a:cubicBezTo>
                <a:cubicBezTo>
                  <a:pt x="3418" y="1228"/>
                  <a:pt x="3432" y="1229"/>
                  <a:pt x="3445" y="1229"/>
                </a:cubicBezTo>
                <a:cubicBezTo>
                  <a:pt x="3458" y="1230"/>
                  <a:pt x="3469" y="1231"/>
                  <a:pt x="3469" y="1233"/>
                </a:cubicBezTo>
                <a:cubicBezTo>
                  <a:pt x="3470" y="1235"/>
                  <a:pt x="3473" y="1235"/>
                  <a:pt x="3476" y="1233"/>
                </a:cubicBezTo>
                <a:cubicBezTo>
                  <a:pt x="3483" y="1229"/>
                  <a:pt x="3510" y="1229"/>
                  <a:pt x="3567" y="1233"/>
                </a:cubicBezTo>
                <a:cubicBezTo>
                  <a:pt x="3574" y="1234"/>
                  <a:pt x="3594" y="1235"/>
                  <a:pt x="3611" y="1236"/>
                </a:cubicBezTo>
                <a:cubicBezTo>
                  <a:pt x="3627" y="1236"/>
                  <a:pt x="3655" y="1238"/>
                  <a:pt x="3671" y="1239"/>
                </a:cubicBezTo>
                <a:cubicBezTo>
                  <a:pt x="3688" y="1240"/>
                  <a:pt x="3714" y="1241"/>
                  <a:pt x="3730" y="1241"/>
                </a:cubicBezTo>
                <a:cubicBezTo>
                  <a:pt x="3746" y="1241"/>
                  <a:pt x="3762" y="1242"/>
                  <a:pt x="3766" y="1243"/>
                </a:cubicBezTo>
                <a:cubicBezTo>
                  <a:pt x="3772" y="1245"/>
                  <a:pt x="3772" y="1244"/>
                  <a:pt x="3764" y="1239"/>
                </a:cubicBezTo>
                <a:cubicBezTo>
                  <a:pt x="3757" y="1233"/>
                  <a:pt x="3749" y="1233"/>
                  <a:pt x="3708" y="1233"/>
                </a:cubicBezTo>
                <a:cubicBezTo>
                  <a:pt x="3681" y="1233"/>
                  <a:pt x="3657" y="1233"/>
                  <a:pt x="3654" y="1232"/>
                </a:cubicBezTo>
                <a:cubicBezTo>
                  <a:pt x="3651" y="1232"/>
                  <a:pt x="3630" y="1230"/>
                  <a:pt x="3608" y="1229"/>
                </a:cubicBezTo>
                <a:cubicBezTo>
                  <a:pt x="3585" y="1228"/>
                  <a:pt x="3558" y="1226"/>
                  <a:pt x="3547" y="1225"/>
                </a:cubicBezTo>
                <a:cubicBezTo>
                  <a:pt x="3523" y="1222"/>
                  <a:pt x="3484" y="1220"/>
                  <a:pt x="3472" y="1221"/>
                </a:cubicBezTo>
                <a:cubicBezTo>
                  <a:pt x="3462" y="1222"/>
                  <a:pt x="3462" y="1222"/>
                  <a:pt x="3462" y="1222"/>
                </a:cubicBezTo>
                <a:cubicBezTo>
                  <a:pt x="3470" y="1218"/>
                  <a:pt x="3470" y="1218"/>
                  <a:pt x="3470" y="1218"/>
                </a:cubicBezTo>
                <a:cubicBezTo>
                  <a:pt x="3474" y="1215"/>
                  <a:pt x="3477" y="1212"/>
                  <a:pt x="3475" y="1211"/>
                </a:cubicBezTo>
                <a:cubicBezTo>
                  <a:pt x="3470" y="1208"/>
                  <a:pt x="3457" y="1209"/>
                  <a:pt x="3452" y="1213"/>
                </a:cubicBezTo>
                <a:cubicBezTo>
                  <a:pt x="3446" y="1217"/>
                  <a:pt x="3409" y="1220"/>
                  <a:pt x="3394" y="1218"/>
                </a:cubicBezTo>
                <a:cubicBezTo>
                  <a:pt x="3387" y="1216"/>
                  <a:pt x="3385" y="1214"/>
                  <a:pt x="3386" y="1211"/>
                </a:cubicBezTo>
                <a:cubicBezTo>
                  <a:pt x="3387" y="1204"/>
                  <a:pt x="3380" y="1202"/>
                  <a:pt x="3367" y="1207"/>
                </a:cubicBezTo>
                <a:cubicBezTo>
                  <a:pt x="3360" y="1210"/>
                  <a:pt x="3348" y="1212"/>
                  <a:pt x="3340" y="1212"/>
                </a:cubicBezTo>
                <a:cubicBezTo>
                  <a:pt x="3332" y="1212"/>
                  <a:pt x="3318" y="1212"/>
                  <a:pt x="3311" y="1213"/>
                </a:cubicBezTo>
                <a:cubicBezTo>
                  <a:pt x="3303" y="1213"/>
                  <a:pt x="3296" y="1212"/>
                  <a:pt x="3296" y="1210"/>
                </a:cubicBezTo>
                <a:cubicBezTo>
                  <a:pt x="3296" y="1209"/>
                  <a:pt x="3298" y="1207"/>
                  <a:pt x="3300" y="1207"/>
                </a:cubicBezTo>
                <a:cubicBezTo>
                  <a:pt x="3302" y="1207"/>
                  <a:pt x="3304" y="1205"/>
                  <a:pt x="3305" y="1203"/>
                </a:cubicBezTo>
                <a:cubicBezTo>
                  <a:pt x="3305" y="1200"/>
                  <a:pt x="3313" y="1196"/>
                  <a:pt x="3321" y="1193"/>
                </a:cubicBezTo>
                <a:cubicBezTo>
                  <a:pt x="3329" y="1190"/>
                  <a:pt x="3336" y="1186"/>
                  <a:pt x="3336" y="1184"/>
                </a:cubicBezTo>
                <a:cubicBezTo>
                  <a:pt x="3336" y="1181"/>
                  <a:pt x="3371" y="1181"/>
                  <a:pt x="3391" y="1184"/>
                </a:cubicBezTo>
                <a:cubicBezTo>
                  <a:pt x="3400" y="1186"/>
                  <a:pt x="3400" y="1186"/>
                  <a:pt x="3400" y="1186"/>
                </a:cubicBezTo>
                <a:cubicBezTo>
                  <a:pt x="3391" y="1189"/>
                  <a:pt x="3391" y="1189"/>
                  <a:pt x="3391" y="1189"/>
                </a:cubicBezTo>
                <a:cubicBezTo>
                  <a:pt x="3381" y="1192"/>
                  <a:pt x="3381" y="1192"/>
                  <a:pt x="3381" y="1192"/>
                </a:cubicBezTo>
                <a:cubicBezTo>
                  <a:pt x="3392" y="1192"/>
                  <a:pt x="3392" y="1192"/>
                  <a:pt x="3392" y="1192"/>
                </a:cubicBezTo>
                <a:cubicBezTo>
                  <a:pt x="3399" y="1192"/>
                  <a:pt x="3405" y="1193"/>
                  <a:pt x="3407" y="1195"/>
                </a:cubicBezTo>
                <a:cubicBezTo>
                  <a:pt x="3409" y="1198"/>
                  <a:pt x="3417" y="1198"/>
                  <a:pt x="3438" y="1193"/>
                </a:cubicBezTo>
                <a:cubicBezTo>
                  <a:pt x="3460" y="1188"/>
                  <a:pt x="3473" y="1187"/>
                  <a:pt x="3508" y="1189"/>
                </a:cubicBezTo>
                <a:cubicBezTo>
                  <a:pt x="3551" y="1191"/>
                  <a:pt x="3593" y="1186"/>
                  <a:pt x="3618" y="1177"/>
                </a:cubicBezTo>
                <a:cubicBezTo>
                  <a:pt x="3633" y="1171"/>
                  <a:pt x="3630" y="1166"/>
                  <a:pt x="3612" y="1169"/>
                </a:cubicBezTo>
                <a:cubicBezTo>
                  <a:pt x="3604" y="1170"/>
                  <a:pt x="3579" y="1173"/>
                  <a:pt x="3558" y="1175"/>
                </a:cubicBezTo>
                <a:cubicBezTo>
                  <a:pt x="3526" y="1178"/>
                  <a:pt x="3519" y="1178"/>
                  <a:pt x="3519" y="1174"/>
                </a:cubicBezTo>
                <a:cubicBezTo>
                  <a:pt x="3519" y="1170"/>
                  <a:pt x="3515" y="1170"/>
                  <a:pt x="3506" y="1172"/>
                </a:cubicBezTo>
                <a:cubicBezTo>
                  <a:pt x="3498" y="1173"/>
                  <a:pt x="3494" y="1173"/>
                  <a:pt x="3495" y="1171"/>
                </a:cubicBezTo>
                <a:cubicBezTo>
                  <a:pt x="3496" y="1168"/>
                  <a:pt x="3490" y="1168"/>
                  <a:pt x="3481" y="1169"/>
                </a:cubicBezTo>
                <a:cubicBezTo>
                  <a:pt x="3465" y="1171"/>
                  <a:pt x="3390" y="1176"/>
                  <a:pt x="3351" y="1177"/>
                </a:cubicBezTo>
                <a:cubicBezTo>
                  <a:pt x="3331" y="1178"/>
                  <a:pt x="3330" y="1178"/>
                  <a:pt x="3334" y="1173"/>
                </a:cubicBezTo>
                <a:cubicBezTo>
                  <a:pt x="3338" y="1169"/>
                  <a:pt x="3348" y="1167"/>
                  <a:pt x="3366" y="1165"/>
                </a:cubicBezTo>
                <a:cubicBezTo>
                  <a:pt x="3394" y="1163"/>
                  <a:pt x="3394" y="1163"/>
                  <a:pt x="3394" y="1163"/>
                </a:cubicBezTo>
                <a:cubicBezTo>
                  <a:pt x="3367" y="1163"/>
                  <a:pt x="3367" y="1163"/>
                  <a:pt x="3367" y="1163"/>
                </a:cubicBezTo>
                <a:cubicBezTo>
                  <a:pt x="3344" y="1164"/>
                  <a:pt x="3340" y="1163"/>
                  <a:pt x="3341" y="1158"/>
                </a:cubicBezTo>
                <a:cubicBezTo>
                  <a:pt x="3342" y="1154"/>
                  <a:pt x="3341" y="1153"/>
                  <a:pt x="3338" y="1156"/>
                </a:cubicBezTo>
                <a:cubicBezTo>
                  <a:pt x="3335" y="1157"/>
                  <a:pt x="3328" y="1159"/>
                  <a:pt x="3321" y="1160"/>
                </a:cubicBezTo>
                <a:cubicBezTo>
                  <a:pt x="3309" y="1162"/>
                  <a:pt x="3309" y="1162"/>
                  <a:pt x="3309" y="1162"/>
                </a:cubicBezTo>
                <a:cubicBezTo>
                  <a:pt x="3318" y="1157"/>
                  <a:pt x="3318" y="1157"/>
                  <a:pt x="3318" y="1157"/>
                </a:cubicBezTo>
                <a:cubicBezTo>
                  <a:pt x="3334" y="1149"/>
                  <a:pt x="3343" y="1142"/>
                  <a:pt x="3343" y="1137"/>
                </a:cubicBezTo>
                <a:cubicBezTo>
                  <a:pt x="3343" y="1134"/>
                  <a:pt x="3348" y="1129"/>
                  <a:pt x="3356" y="1126"/>
                </a:cubicBezTo>
                <a:cubicBezTo>
                  <a:pt x="3367" y="1122"/>
                  <a:pt x="3368" y="1120"/>
                  <a:pt x="3364" y="1117"/>
                </a:cubicBezTo>
                <a:cubicBezTo>
                  <a:pt x="3361" y="1115"/>
                  <a:pt x="3357" y="1116"/>
                  <a:pt x="3351" y="1118"/>
                </a:cubicBezTo>
                <a:cubicBezTo>
                  <a:pt x="3338" y="1125"/>
                  <a:pt x="3325" y="1125"/>
                  <a:pt x="3324" y="1118"/>
                </a:cubicBezTo>
                <a:cubicBezTo>
                  <a:pt x="3324" y="1114"/>
                  <a:pt x="3323" y="1113"/>
                  <a:pt x="3319" y="1115"/>
                </a:cubicBezTo>
                <a:cubicBezTo>
                  <a:pt x="3309" y="1121"/>
                  <a:pt x="3273" y="1133"/>
                  <a:pt x="3260" y="1135"/>
                </a:cubicBezTo>
                <a:cubicBezTo>
                  <a:pt x="3248" y="1138"/>
                  <a:pt x="3246" y="1137"/>
                  <a:pt x="3247" y="1133"/>
                </a:cubicBezTo>
                <a:cubicBezTo>
                  <a:pt x="3249" y="1128"/>
                  <a:pt x="3264" y="1116"/>
                  <a:pt x="3270" y="1116"/>
                </a:cubicBezTo>
                <a:cubicBezTo>
                  <a:pt x="3272" y="1116"/>
                  <a:pt x="3275" y="1114"/>
                  <a:pt x="3277" y="1112"/>
                </a:cubicBezTo>
                <a:cubicBezTo>
                  <a:pt x="3278" y="1109"/>
                  <a:pt x="3287" y="1105"/>
                  <a:pt x="3297" y="1102"/>
                </a:cubicBezTo>
                <a:cubicBezTo>
                  <a:pt x="3314" y="1097"/>
                  <a:pt x="3314" y="1097"/>
                  <a:pt x="3314" y="1097"/>
                </a:cubicBezTo>
                <a:cubicBezTo>
                  <a:pt x="3294" y="1097"/>
                  <a:pt x="3294" y="1097"/>
                  <a:pt x="3294" y="1097"/>
                </a:cubicBezTo>
                <a:cubicBezTo>
                  <a:pt x="3284" y="1097"/>
                  <a:pt x="3272" y="1097"/>
                  <a:pt x="3267" y="1097"/>
                </a:cubicBezTo>
                <a:cubicBezTo>
                  <a:pt x="3262" y="1097"/>
                  <a:pt x="3259" y="1096"/>
                  <a:pt x="3259" y="1092"/>
                </a:cubicBezTo>
                <a:cubicBezTo>
                  <a:pt x="3258" y="1089"/>
                  <a:pt x="3263" y="1087"/>
                  <a:pt x="3273" y="1085"/>
                </a:cubicBezTo>
                <a:cubicBezTo>
                  <a:pt x="3288" y="1082"/>
                  <a:pt x="3288" y="1082"/>
                  <a:pt x="3288" y="1082"/>
                </a:cubicBezTo>
                <a:cubicBezTo>
                  <a:pt x="3274" y="1081"/>
                  <a:pt x="3274" y="1081"/>
                  <a:pt x="3274" y="1081"/>
                </a:cubicBezTo>
                <a:cubicBezTo>
                  <a:pt x="3263" y="1081"/>
                  <a:pt x="3261" y="1079"/>
                  <a:pt x="3260" y="1073"/>
                </a:cubicBezTo>
                <a:cubicBezTo>
                  <a:pt x="3258" y="1065"/>
                  <a:pt x="3258" y="1065"/>
                  <a:pt x="3258" y="1065"/>
                </a:cubicBezTo>
                <a:cubicBezTo>
                  <a:pt x="3301" y="1065"/>
                  <a:pt x="3301" y="1065"/>
                  <a:pt x="3301" y="1065"/>
                </a:cubicBezTo>
                <a:cubicBezTo>
                  <a:pt x="3343" y="1064"/>
                  <a:pt x="3363" y="1060"/>
                  <a:pt x="3336" y="1057"/>
                </a:cubicBezTo>
                <a:cubicBezTo>
                  <a:pt x="3329" y="1056"/>
                  <a:pt x="3319" y="1055"/>
                  <a:pt x="3314" y="1054"/>
                </a:cubicBezTo>
                <a:cubicBezTo>
                  <a:pt x="3306" y="1052"/>
                  <a:pt x="3306" y="1052"/>
                  <a:pt x="3306" y="1052"/>
                </a:cubicBezTo>
                <a:cubicBezTo>
                  <a:pt x="3314" y="1057"/>
                  <a:pt x="3314" y="1057"/>
                  <a:pt x="3314" y="1057"/>
                </a:cubicBezTo>
                <a:cubicBezTo>
                  <a:pt x="3323" y="1062"/>
                  <a:pt x="3322" y="1062"/>
                  <a:pt x="3305" y="1061"/>
                </a:cubicBezTo>
                <a:cubicBezTo>
                  <a:pt x="3295" y="1061"/>
                  <a:pt x="3277" y="1059"/>
                  <a:pt x="3264" y="1058"/>
                </a:cubicBezTo>
                <a:cubicBezTo>
                  <a:pt x="3252" y="1057"/>
                  <a:pt x="3240" y="1057"/>
                  <a:pt x="3239" y="1058"/>
                </a:cubicBezTo>
                <a:cubicBezTo>
                  <a:pt x="3237" y="1059"/>
                  <a:pt x="3236" y="1059"/>
                  <a:pt x="3237" y="1057"/>
                </a:cubicBezTo>
                <a:cubicBezTo>
                  <a:pt x="3239" y="1053"/>
                  <a:pt x="3230" y="1053"/>
                  <a:pt x="3199" y="1055"/>
                </a:cubicBezTo>
                <a:cubicBezTo>
                  <a:pt x="3189" y="1055"/>
                  <a:pt x="3170" y="1055"/>
                  <a:pt x="3158" y="1053"/>
                </a:cubicBezTo>
                <a:cubicBezTo>
                  <a:pt x="3146" y="1052"/>
                  <a:pt x="3129" y="1050"/>
                  <a:pt x="3120" y="1050"/>
                </a:cubicBezTo>
                <a:cubicBezTo>
                  <a:pt x="3103" y="1048"/>
                  <a:pt x="3103" y="1048"/>
                  <a:pt x="3103" y="1048"/>
                </a:cubicBezTo>
                <a:cubicBezTo>
                  <a:pt x="3115" y="1043"/>
                  <a:pt x="3115" y="1043"/>
                  <a:pt x="3115" y="1043"/>
                </a:cubicBezTo>
                <a:cubicBezTo>
                  <a:pt x="3122" y="1041"/>
                  <a:pt x="3132" y="1036"/>
                  <a:pt x="3139" y="1032"/>
                </a:cubicBezTo>
                <a:cubicBezTo>
                  <a:pt x="3145" y="1029"/>
                  <a:pt x="3157" y="1026"/>
                  <a:pt x="3166" y="1025"/>
                </a:cubicBezTo>
                <a:cubicBezTo>
                  <a:pt x="3177" y="1024"/>
                  <a:pt x="3179" y="1023"/>
                  <a:pt x="3173" y="1022"/>
                </a:cubicBezTo>
                <a:cubicBezTo>
                  <a:pt x="3165" y="1020"/>
                  <a:pt x="3165" y="1020"/>
                  <a:pt x="3165" y="1020"/>
                </a:cubicBezTo>
                <a:cubicBezTo>
                  <a:pt x="3175" y="1015"/>
                  <a:pt x="3175" y="1015"/>
                  <a:pt x="3175" y="1015"/>
                </a:cubicBezTo>
                <a:cubicBezTo>
                  <a:pt x="3182" y="1011"/>
                  <a:pt x="3186" y="1011"/>
                  <a:pt x="3192" y="1014"/>
                </a:cubicBezTo>
                <a:cubicBezTo>
                  <a:pt x="3200" y="1018"/>
                  <a:pt x="3200" y="1018"/>
                  <a:pt x="3200" y="1018"/>
                </a:cubicBezTo>
                <a:cubicBezTo>
                  <a:pt x="3192" y="1020"/>
                  <a:pt x="3192" y="1020"/>
                  <a:pt x="3192" y="1020"/>
                </a:cubicBezTo>
                <a:cubicBezTo>
                  <a:pt x="3186" y="1022"/>
                  <a:pt x="3189" y="1023"/>
                  <a:pt x="3206" y="1025"/>
                </a:cubicBezTo>
                <a:cubicBezTo>
                  <a:pt x="3218" y="1026"/>
                  <a:pt x="3230" y="1027"/>
                  <a:pt x="3232" y="1026"/>
                </a:cubicBezTo>
                <a:cubicBezTo>
                  <a:pt x="3234" y="1026"/>
                  <a:pt x="3253" y="1027"/>
                  <a:pt x="3273" y="1028"/>
                </a:cubicBezTo>
                <a:cubicBezTo>
                  <a:pt x="3330" y="1032"/>
                  <a:pt x="3357" y="1033"/>
                  <a:pt x="3355" y="1030"/>
                </a:cubicBezTo>
                <a:cubicBezTo>
                  <a:pt x="3353" y="1029"/>
                  <a:pt x="3339" y="1027"/>
                  <a:pt x="3322" y="1025"/>
                </a:cubicBezTo>
                <a:cubicBezTo>
                  <a:pt x="3305" y="1023"/>
                  <a:pt x="3289" y="1020"/>
                  <a:pt x="3287" y="1018"/>
                </a:cubicBezTo>
                <a:cubicBezTo>
                  <a:pt x="3284" y="1016"/>
                  <a:pt x="3273" y="1015"/>
                  <a:pt x="3260" y="1015"/>
                </a:cubicBezTo>
                <a:cubicBezTo>
                  <a:pt x="3247" y="1016"/>
                  <a:pt x="3236" y="1015"/>
                  <a:pt x="3235" y="1014"/>
                </a:cubicBezTo>
                <a:cubicBezTo>
                  <a:pt x="3234" y="1013"/>
                  <a:pt x="3238" y="1009"/>
                  <a:pt x="3244" y="1004"/>
                </a:cubicBezTo>
                <a:cubicBezTo>
                  <a:pt x="3249" y="1000"/>
                  <a:pt x="3256" y="995"/>
                  <a:pt x="3258" y="993"/>
                </a:cubicBezTo>
                <a:cubicBezTo>
                  <a:pt x="3262" y="989"/>
                  <a:pt x="3262" y="988"/>
                  <a:pt x="3239" y="998"/>
                </a:cubicBezTo>
                <a:cubicBezTo>
                  <a:pt x="3233" y="1000"/>
                  <a:pt x="3223" y="1000"/>
                  <a:pt x="3211" y="998"/>
                </a:cubicBezTo>
                <a:cubicBezTo>
                  <a:pt x="3197" y="996"/>
                  <a:pt x="3191" y="996"/>
                  <a:pt x="3189" y="999"/>
                </a:cubicBezTo>
                <a:cubicBezTo>
                  <a:pt x="3187" y="1002"/>
                  <a:pt x="3180" y="1003"/>
                  <a:pt x="3171" y="1002"/>
                </a:cubicBezTo>
                <a:cubicBezTo>
                  <a:pt x="3162" y="1001"/>
                  <a:pt x="3153" y="1003"/>
                  <a:pt x="3143" y="1007"/>
                </a:cubicBezTo>
                <a:cubicBezTo>
                  <a:pt x="3124" y="1016"/>
                  <a:pt x="3110" y="1015"/>
                  <a:pt x="3109" y="1005"/>
                </a:cubicBezTo>
                <a:cubicBezTo>
                  <a:pt x="3109" y="1000"/>
                  <a:pt x="3107" y="998"/>
                  <a:pt x="3101" y="996"/>
                </a:cubicBezTo>
                <a:cubicBezTo>
                  <a:pt x="3097" y="996"/>
                  <a:pt x="3092" y="996"/>
                  <a:pt x="3090" y="997"/>
                </a:cubicBezTo>
                <a:cubicBezTo>
                  <a:pt x="3084" y="1000"/>
                  <a:pt x="3061" y="997"/>
                  <a:pt x="3061" y="993"/>
                </a:cubicBezTo>
                <a:cubicBezTo>
                  <a:pt x="3061" y="991"/>
                  <a:pt x="3064" y="989"/>
                  <a:pt x="3069" y="989"/>
                </a:cubicBezTo>
                <a:cubicBezTo>
                  <a:pt x="3078" y="988"/>
                  <a:pt x="3078" y="988"/>
                  <a:pt x="3078" y="988"/>
                </a:cubicBezTo>
                <a:cubicBezTo>
                  <a:pt x="3069" y="987"/>
                  <a:pt x="3069" y="987"/>
                  <a:pt x="3069" y="987"/>
                </a:cubicBezTo>
                <a:cubicBezTo>
                  <a:pt x="3064" y="986"/>
                  <a:pt x="3058" y="983"/>
                  <a:pt x="3056" y="979"/>
                </a:cubicBezTo>
                <a:cubicBezTo>
                  <a:pt x="3052" y="971"/>
                  <a:pt x="3048" y="971"/>
                  <a:pt x="3036" y="982"/>
                </a:cubicBezTo>
                <a:cubicBezTo>
                  <a:pt x="3026" y="991"/>
                  <a:pt x="3026" y="991"/>
                  <a:pt x="2994" y="989"/>
                </a:cubicBezTo>
                <a:cubicBezTo>
                  <a:pt x="2970" y="987"/>
                  <a:pt x="2962" y="985"/>
                  <a:pt x="2961" y="982"/>
                </a:cubicBezTo>
                <a:cubicBezTo>
                  <a:pt x="2961" y="975"/>
                  <a:pt x="2979" y="966"/>
                  <a:pt x="2989" y="967"/>
                </a:cubicBezTo>
                <a:cubicBezTo>
                  <a:pt x="2994" y="968"/>
                  <a:pt x="3008" y="969"/>
                  <a:pt x="3021" y="969"/>
                </a:cubicBezTo>
                <a:cubicBezTo>
                  <a:pt x="3034" y="970"/>
                  <a:pt x="3061" y="971"/>
                  <a:pt x="3081" y="972"/>
                </a:cubicBezTo>
                <a:cubicBezTo>
                  <a:pt x="3102" y="972"/>
                  <a:pt x="3121" y="973"/>
                  <a:pt x="3124" y="973"/>
                </a:cubicBezTo>
                <a:cubicBezTo>
                  <a:pt x="3143" y="973"/>
                  <a:pt x="3172" y="979"/>
                  <a:pt x="3183" y="985"/>
                </a:cubicBezTo>
                <a:cubicBezTo>
                  <a:pt x="3192" y="990"/>
                  <a:pt x="3200" y="992"/>
                  <a:pt x="3208" y="992"/>
                </a:cubicBezTo>
                <a:cubicBezTo>
                  <a:pt x="3220" y="991"/>
                  <a:pt x="3220" y="991"/>
                  <a:pt x="3211" y="989"/>
                </a:cubicBezTo>
                <a:cubicBezTo>
                  <a:pt x="3202" y="987"/>
                  <a:pt x="3202" y="987"/>
                  <a:pt x="3218" y="982"/>
                </a:cubicBezTo>
                <a:cubicBezTo>
                  <a:pt x="3235" y="976"/>
                  <a:pt x="3267" y="973"/>
                  <a:pt x="3335" y="971"/>
                </a:cubicBezTo>
                <a:cubicBezTo>
                  <a:pt x="3369" y="970"/>
                  <a:pt x="3380" y="969"/>
                  <a:pt x="3386" y="964"/>
                </a:cubicBezTo>
                <a:cubicBezTo>
                  <a:pt x="3393" y="959"/>
                  <a:pt x="3393" y="959"/>
                  <a:pt x="3393" y="959"/>
                </a:cubicBezTo>
                <a:cubicBezTo>
                  <a:pt x="3386" y="958"/>
                  <a:pt x="3386" y="958"/>
                  <a:pt x="3386" y="958"/>
                </a:cubicBezTo>
                <a:cubicBezTo>
                  <a:pt x="3381" y="957"/>
                  <a:pt x="3371" y="956"/>
                  <a:pt x="3363" y="955"/>
                </a:cubicBezTo>
                <a:cubicBezTo>
                  <a:pt x="3338" y="953"/>
                  <a:pt x="3336" y="951"/>
                  <a:pt x="3345" y="945"/>
                </a:cubicBezTo>
                <a:cubicBezTo>
                  <a:pt x="3359" y="935"/>
                  <a:pt x="3355" y="934"/>
                  <a:pt x="3305" y="934"/>
                </a:cubicBezTo>
                <a:cubicBezTo>
                  <a:pt x="3292" y="934"/>
                  <a:pt x="3272" y="934"/>
                  <a:pt x="3262" y="934"/>
                </a:cubicBezTo>
                <a:cubicBezTo>
                  <a:pt x="3246" y="935"/>
                  <a:pt x="3244" y="934"/>
                  <a:pt x="3246" y="930"/>
                </a:cubicBezTo>
                <a:cubicBezTo>
                  <a:pt x="3248" y="926"/>
                  <a:pt x="3247" y="925"/>
                  <a:pt x="3240" y="924"/>
                </a:cubicBezTo>
                <a:cubicBezTo>
                  <a:pt x="3236" y="924"/>
                  <a:pt x="3226" y="925"/>
                  <a:pt x="3219" y="927"/>
                </a:cubicBezTo>
                <a:cubicBezTo>
                  <a:pt x="3212" y="929"/>
                  <a:pt x="3191" y="930"/>
                  <a:pt x="3168" y="929"/>
                </a:cubicBezTo>
                <a:cubicBezTo>
                  <a:pt x="3147" y="928"/>
                  <a:pt x="3112" y="928"/>
                  <a:pt x="3091" y="928"/>
                </a:cubicBezTo>
                <a:cubicBezTo>
                  <a:pt x="3069" y="927"/>
                  <a:pt x="3052" y="926"/>
                  <a:pt x="3052" y="924"/>
                </a:cubicBezTo>
                <a:cubicBezTo>
                  <a:pt x="3052" y="923"/>
                  <a:pt x="3054" y="921"/>
                  <a:pt x="3057" y="921"/>
                </a:cubicBezTo>
                <a:cubicBezTo>
                  <a:pt x="3060" y="921"/>
                  <a:pt x="3062" y="919"/>
                  <a:pt x="3062" y="917"/>
                </a:cubicBezTo>
                <a:cubicBezTo>
                  <a:pt x="3062" y="915"/>
                  <a:pt x="3065" y="910"/>
                  <a:pt x="3068" y="905"/>
                </a:cubicBezTo>
                <a:cubicBezTo>
                  <a:pt x="3075" y="895"/>
                  <a:pt x="3075" y="895"/>
                  <a:pt x="3061" y="897"/>
                </a:cubicBezTo>
                <a:cubicBezTo>
                  <a:pt x="3055" y="897"/>
                  <a:pt x="3050" y="896"/>
                  <a:pt x="3049" y="894"/>
                </a:cubicBezTo>
                <a:cubicBezTo>
                  <a:pt x="3044" y="886"/>
                  <a:pt x="3222" y="890"/>
                  <a:pt x="3245" y="899"/>
                </a:cubicBezTo>
                <a:cubicBezTo>
                  <a:pt x="3251" y="901"/>
                  <a:pt x="3256" y="901"/>
                  <a:pt x="3256" y="900"/>
                </a:cubicBezTo>
                <a:cubicBezTo>
                  <a:pt x="3256" y="898"/>
                  <a:pt x="3258" y="897"/>
                  <a:pt x="3260" y="898"/>
                </a:cubicBezTo>
                <a:cubicBezTo>
                  <a:pt x="3267" y="900"/>
                  <a:pt x="3305" y="901"/>
                  <a:pt x="3301" y="900"/>
                </a:cubicBezTo>
                <a:cubicBezTo>
                  <a:pt x="3299" y="899"/>
                  <a:pt x="3291" y="897"/>
                  <a:pt x="3282" y="895"/>
                </a:cubicBezTo>
                <a:cubicBezTo>
                  <a:pt x="3271" y="893"/>
                  <a:pt x="3267" y="891"/>
                  <a:pt x="3269" y="889"/>
                </a:cubicBezTo>
                <a:cubicBezTo>
                  <a:pt x="3271" y="888"/>
                  <a:pt x="3265" y="887"/>
                  <a:pt x="3256" y="889"/>
                </a:cubicBezTo>
                <a:cubicBezTo>
                  <a:pt x="3245" y="891"/>
                  <a:pt x="3239" y="890"/>
                  <a:pt x="3239" y="888"/>
                </a:cubicBezTo>
                <a:cubicBezTo>
                  <a:pt x="3239" y="886"/>
                  <a:pt x="3230" y="884"/>
                  <a:pt x="3220" y="884"/>
                </a:cubicBezTo>
                <a:cubicBezTo>
                  <a:pt x="3210" y="883"/>
                  <a:pt x="3189" y="881"/>
                  <a:pt x="3174" y="880"/>
                </a:cubicBezTo>
                <a:cubicBezTo>
                  <a:pt x="3159" y="879"/>
                  <a:pt x="3124" y="878"/>
                  <a:pt x="3097" y="878"/>
                </a:cubicBezTo>
                <a:cubicBezTo>
                  <a:pt x="3070" y="878"/>
                  <a:pt x="3045" y="876"/>
                  <a:pt x="3042" y="874"/>
                </a:cubicBezTo>
                <a:cubicBezTo>
                  <a:pt x="3039" y="872"/>
                  <a:pt x="3030" y="872"/>
                  <a:pt x="3021" y="874"/>
                </a:cubicBezTo>
                <a:cubicBezTo>
                  <a:pt x="3011" y="875"/>
                  <a:pt x="3005" y="875"/>
                  <a:pt x="3005" y="873"/>
                </a:cubicBezTo>
                <a:cubicBezTo>
                  <a:pt x="3005" y="869"/>
                  <a:pt x="3018" y="865"/>
                  <a:pt x="3036" y="864"/>
                </a:cubicBezTo>
                <a:cubicBezTo>
                  <a:pt x="3044" y="863"/>
                  <a:pt x="3053" y="862"/>
                  <a:pt x="3056" y="860"/>
                </a:cubicBezTo>
                <a:cubicBezTo>
                  <a:pt x="3063" y="858"/>
                  <a:pt x="3064" y="850"/>
                  <a:pt x="3058" y="848"/>
                </a:cubicBezTo>
                <a:cubicBezTo>
                  <a:pt x="3055" y="846"/>
                  <a:pt x="3056" y="845"/>
                  <a:pt x="3058" y="842"/>
                </a:cubicBezTo>
                <a:cubicBezTo>
                  <a:pt x="3061" y="839"/>
                  <a:pt x="3058" y="838"/>
                  <a:pt x="3043" y="840"/>
                </a:cubicBezTo>
                <a:cubicBezTo>
                  <a:pt x="3033" y="840"/>
                  <a:pt x="3020" y="841"/>
                  <a:pt x="3015" y="841"/>
                </a:cubicBezTo>
                <a:cubicBezTo>
                  <a:pt x="3005" y="841"/>
                  <a:pt x="3005" y="841"/>
                  <a:pt x="3010" y="835"/>
                </a:cubicBezTo>
                <a:cubicBezTo>
                  <a:pt x="3015" y="830"/>
                  <a:pt x="3015" y="830"/>
                  <a:pt x="3003" y="833"/>
                </a:cubicBezTo>
                <a:cubicBezTo>
                  <a:pt x="2986" y="836"/>
                  <a:pt x="2891" y="841"/>
                  <a:pt x="2889" y="839"/>
                </a:cubicBezTo>
                <a:cubicBezTo>
                  <a:pt x="2888" y="837"/>
                  <a:pt x="2892" y="831"/>
                  <a:pt x="2897" y="824"/>
                </a:cubicBezTo>
                <a:cubicBezTo>
                  <a:pt x="2906" y="814"/>
                  <a:pt x="2909" y="812"/>
                  <a:pt x="2916" y="813"/>
                </a:cubicBezTo>
                <a:cubicBezTo>
                  <a:pt x="2921" y="814"/>
                  <a:pt x="2940" y="814"/>
                  <a:pt x="2959" y="813"/>
                </a:cubicBezTo>
                <a:cubicBezTo>
                  <a:pt x="2977" y="812"/>
                  <a:pt x="3010" y="812"/>
                  <a:pt x="3032" y="812"/>
                </a:cubicBezTo>
                <a:cubicBezTo>
                  <a:pt x="3054" y="813"/>
                  <a:pt x="3096" y="814"/>
                  <a:pt x="3124" y="815"/>
                </a:cubicBezTo>
                <a:cubicBezTo>
                  <a:pt x="3191" y="816"/>
                  <a:pt x="3257" y="823"/>
                  <a:pt x="3282" y="832"/>
                </a:cubicBezTo>
                <a:cubicBezTo>
                  <a:pt x="3285" y="833"/>
                  <a:pt x="3288" y="832"/>
                  <a:pt x="3288" y="831"/>
                </a:cubicBezTo>
                <a:cubicBezTo>
                  <a:pt x="3288" y="829"/>
                  <a:pt x="3277" y="825"/>
                  <a:pt x="3265" y="822"/>
                </a:cubicBezTo>
                <a:cubicBezTo>
                  <a:pt x="3242" y="817"/>
                  <a:pt x="3242" y="817"/>
                  <a:pt x="3242" y="817"/>
                </a:cubicBezTo>
                <a:cubicBezTo>
                  <a:pt x="3256" y="812"/>
                  <a:pt x="3256" y="812"/>
                  <a:pt x="3256" y="812"/>
                </a:cubicBezTo>
                <a:cubicBezTo>
                  <a:pt x="3268" y="808"/>
                  <a:pt x="3265" y="808"/>
                  <a:pt x="3227" y="810"/>
                </a:cubicBezTo>
                <a:cubicBezTo>
                  <a:pt x="3196" y="811"/>
                  <a:pt x="3183" y="810"/>
                  <a:pt x="3173" y="806"/>
                </a:cubicBezTo>
                <a:cubicBezTo>
                  <a:pt x="3162" y="802"/>
                  <a:pt x="3147" y="801"/>
                  <a:pt x="3100" y="803"/>
                </a:cubicBezTo>
                <a:cubicBezTo>
                  <a:pt x="3068" y="804"/>
                  <a:pt x="3035" y="804"/>
                  <a:pt x="3026" y="803"/>
                </a:cubicBezTo>
                <a:cubicBezTo>
                  <a:pt x="3018" y="802"/>
                  <a:pt x="3014" y="800"/>
                  <a:pt x="3017" y="800"/>
                </a:cubicBezTo>
                <a:cubicBezTo>
                  <a:pt x="3020" y="799"/>
                  <a:pt x="3024" y="797"/>
                  <a:pt x="3026" y="794"/>
                </a:cubicBezTo>
                <a:cubicBezTo>
                  <a:pt x="3028" y="791"/>
                  <a:pt x="3031" y="788"/>
                  <a:pt x="3033" y="788"/>
                </a:cubicBezTo>
                <a:cubicBezTo>
                  <a:pt x="3035" y="788"/>
                  <a:pt x="3037" y="787"/>
                  <a:pt x="3037" y="785"/>
                </a:cubicBezTo>
                <a:cubicBezTo>
                  <a:pt x="3038" y="781"/>
                  <a:pt x="3072" y="765"/>
                  <a:pt x="3087" y="762"/>
                </a:cubicBezTo>
                <a:cubicBezTo>
                  <a:pt x="3095" y="761"/>
                  <a:pt x="3102" y="758"/>
                  <a:pt x="3102" y="757"/>
                </a:cubicBezTo>
                <a:cubicBezTo>
                  <a:pt x="3103" y="755"/>
                  <a:pt x="3107" y="753"/>
                  <a:pt x="3112" y="753"/>
                </a:cubicBezTo>
                <a:cubicBezTo>
                  <a:pt x="3116" y="753"/>
                  <a:pt x="3120" y="751"/>
                  <a:pt x="3121" y="750"/>
                </a:cubicBezTo>
                <a:cubicBezTo>
                  <a:pt x="3123" y="745"/>
                  <a:pt x="3141" y="741"/>
                  <a:pt x="3149" y="745"/>
                </a:cubicBezTo>
                <a:cubicBezTo>
                  <a:pt x="3158" y="749"/>
                  <a:pt x="3252" y="763"/>
                  <a:pt x="3261" y="762"/>
                </a:cubicBezTo>
                <a:cubicBezTo>
                  <a:pt x="3264" y="762"/>
                  <a:pt x="3259" y="760"/>
                  <a:pt x="3250" y="758"/>
                </a:cubicBezTo>
                <a:cubicBezTo>
                  <a:pt x="3241" y="756"/>
                  <a:pt x="3230" y="753"/>
                  <a:pt x="3225" y="751"/>
                </a:cubicBezTo>
                <a:cubicBezTo>
                  <a:pt x="3217" y="748"/>
                  <a:pt x="3217" y="748"/>
                  <a:pt x="3217" y="748"/>
                </a:cubicBezTo>
                <a:cubicBezTo>
                  <a:pt x="3225" y="747"/>
                  <a:pt x="3225" y="747"/>
                  <a:pt x="3225" y="747"/>
                </a:cubicBezTo>
                <a:cubicBezTo>
                  <a:pt x="3232" y="746"/>
                  <a:pt x="3232" y="746"/>
                  <a:pt x="3227" y="744"/>
                </a:cubicBezTo>
                <a:cubicBezTo>
                  <a:pt x="3224" y="742"/>
                  <a:pt x="3219" y="741"/>
                  <a:pt x="3215" y="741"/>
                </a:cubicBezTo>
                <a:cubicBezTo>
                  <a:pt x="3209" y="741"/>
                  <a:pt x="3209" y="742"/>
                  <a:pt x="3212" y="745"/>
                </a:cubicBezTo>
                <a:cubicBezTo>
                  <a:pt x="3217" y="749"/>
                  <a:pt x="3210" y="748"/>
                  <a:pt x="3183" y="740"/>
                </a:cubicBezTo>
                <a:cubicBezTo>
                  <a:pt x="3165" y="736"/>
                  <a:pt x="3165" y="736"/>
                  <a:pt x="3165" y="736"/>
                </a:cubicBezTo>
                <a:cubicBezTo>
                  <a:pt x="3174" y="725"/>
                  <a:pt x="3174" y="725"/>
                  <a:pt x="3174" y="725"/>
                </a:cubicBezTo>
                <a:cubicBezTo>
                  <a:pt x="3179" y="720"/>
                  <a:pt x="3184" y="711"/>
                  <a:pt x="3186" y="705"/>
                </a:cubicBezTo>
                <a:cubicBezTo>
                  <a:pt x="3187" y="699"/>
                  <a:pt x="3190" y="694"/>
                  <a:pt x="3191" y="694"/>
                </a:cubicBezTo>
                <a:cubicBezTo>
                  <a:pt x="3193" y="694"/>
                  <a:pt x="3193" y="692"/>
                  <a:pt x="3191" y="689"/>
                </a:cubicBezTo>
                <a:cubicBezTo>
                  <a:pt x="3183" y="679"/>
                  <a:pt x="3195" y="679"/>
                  <a:pt x="3217" y="689"/>
                </a:cubicBezTo>
                <a:cubicBezTo>
                  <a:pt x="3223" y="692"/>
                  <a:pt x="3232" y="696"/>
                  <a:pt x="3236" y="697"/>
                </a:cubicBezTo>
                <a:cubicBezTo>
                  <a:pt x="3244" y="698"/>
                  <a:pt x="3242" y="697"/>
                  <a:pt x="3229" y="691"/>
                </a:cubicBezTo>
                <a:cubicBezTo>
                  <a:pt x="3223" y="689"/>
                  <a:pt x="3223" y="688"/>
                  <a:pt x="3226" y="685"/>
                </a:cubicBezTo>
                <a:cubicBezTo>
                  <a:pt x="3229" y="683"/>
                  <a:pt x="3228" y="682"/>
                  <a:pt x="3223" y="682"/>
                </a:cubicBezTo>
                <a:cubicBezTo>
                  <a:pt x="3219" y="682"/>
                  <a:pt x="3211" y="680"/>
                  <a:pt x="3205" y="676"/>
                </a:cubicBezTo>
                <a:cubicBezTo>
                  <a:pt x="3194" y="670"/>
                  <a:pt x="3194" y="670"/>
                  <a:pt x="3194" y="670"/>
                </a:cubicBezTo>
                <a:cubicBezTo>
                  <a:pt x="3202" y="670"/>
                  <a:pt x="3202" y="670"/>
                  <a:pt x="3202" y="670"/>
                </a:cubicBezTo>
                <a:cubicBezTo>
                  <a:pt x="3206" y="669"/>
                  <a:pt x="3214" y="670"/>
                  <a:pt x="3220" y="672"/>
                </a:cubicBezTo>
                <a:cubicBezTo>
                  <a:pt x="3239" y="678"/>
                  <a:pt x="3278" y="685"/>
                  <a:pt x="3278" y="682"/>
                </a:cubicBezTo>
                <a:cubicBezTo>
                  <a:pt x="3278" y="680"/>
                  <a:pt x="3281" y="679"/>
                  <a:pt x="3284" y="679"/>
                </a:cubicBezTo>
                <a:cubicBezTo>
                  <a:pt x="3293" y="678"/>
                  <a:pt x="3293" y="673"/>
                  <a:pt x="3285" y="671"/>
                </a:cubicBezTo>
                <a:cubicBezTo>
                  <a:pt x="3273" y="667"/>
                  <a:pt x="3281" y="666"/>
                  <a:pt x="3302" y="668"/>
                </a:cubicBezTo>
                <a:cubicBezTo>
                  <a:pt x="3313" y="669"/>
                  <a:pt x="3347" y="671"/>
                  <a:pt x="3377" y="672"/>
                </a:cubicBezTo>
                <a:cubicBezTo>
                  <a:pt x="3407" y="674"/>
                  <a:pt x="3435" y="676"/>
                  <a:pt x="3439" y="676"/>
                </a:cubicBezTo>
                <a:cubicBezTo>
                  <a:pt x="3446" y="678"/>
                  <a:pt x="3446" y="678"/>
                  <a:pt x="3438" y="673"/>
                </a:cubicBezTo>
                <a:cubicBezTo>
                  <a:pt x="3427" y="666"/>
                  <a:pt x="3428" y="661"/>
                  <a:pt x="3439" y="663"/>
                </a:cubicBezTo>
                <a:cubicBezTo>
                  <a:pt x="3455" y="666"/>
                  <a:pt x="3445" y="661"/>
                  <a:pt x="3423" y="655"/>
                </a:cubicBezTo>
                <a:cubicBezTo>
                  <a:pt x="3398" y="648"/>
                  <a:pt x="3355" y="643"/>
                  <a:pt x="3353" y="646"/>
                </a:cubicBezTo>
                <a:cubicBezTo>
                  <a:pt x="3352" y="647"/>
                  <a:pt x="3354" y="648"/>
                  <a:pt x="3357" y="647"/>
                </a:cubicBezTo>
                <a:cubicBezTo>
                  <a:pt x="3368" y="647"/>
                  <a:pt x="3367" y="654"/>
                  <a:pt x="3357" y="655"/>
                </a:cubicBezTo>
                <a:cubicBezTo>
                  <a:pt x="3346" y="656"/>
                  <a:pt x="3346" y="656"/>
                  <a:pt x="3346" y="656"/>
                </a:cubicBezTo>
                <a:cubicBezTo>
                  <a:pt x="3357" y="658"/>
                  <a:pt x="3357" y="658"/>
                  <a:pt x="3357" y="658"/>
                </a:cubicBezTo>
                <a:cubicBezTo>
                  <a:pt x="3363" y="658"/>
                  <a:pt x="3345" y="660"/>
                  <a:pt x="3316" y="661"/>
                </a:cubicBezTo>
                <a:cubicBezTo>
                  <a:pt x="3272" y="662"/>
                  <a:pt x="3260" y="661"/>
                  <a:pt x="3235" y="655"/>
                </a:cubicBezTo>
                <a:cubicBezTo>
                  <a:pt x="3219" y="651"/>
                  <a:pt x="3205" y="646"/>
                  <a:pt x="3203" y="643"/>
                </a:cubicBezTo>
                <a:cubicBezTo>
                  <a:pt x="3201" y="641"/>
                  <a:pt x="3191" y="637"/>
                  <a:pt x="3181" y="634"/>
                </a:cubicBezTo>
                <a:cubicBezTo>
                  <a:pt x="3170" y="632"/>
                  <a:pt x="3156" y="628"/>
                  <a:pt x="3150" y="624"/>
                </a:cubicBezTo>
                <a:cubicBezTo>
                  <a:pt x="3132" y="615"/>
                  <a:pt x="3117" y="611"/>
                  <a:pt x="3104" y="613"/>
                </a:cubicBezTo>
                <a:cubicBezTo>
                  <a:pt x="3095" y="615"/>
                  <a:pt x="3092" y="614"/>
                  <a:pt x="3091" y="609"/>
                </a:cubicBezTo>
                <a:cubicBezTo>
                  <a:pt x="3089" y="601"/>
                  <a:pt x="3095" y="601"/>
                  <a:pt x="3118" y="608"/>
                </a:cubicBezTo>
                <a:cubicBezTo>
                  <a:pt x="3128" y="612"/>
                  <a:pt x="3144" y="614"/>
                  <a:pt x="3154" y="614"/>
                </a:cubicBezTo>
                <a:cubicBezTo>
                  <a:pt x="3163" y="614"/>
                  <a:pt x="3173" y="614"/>
                  <a:pt x="3176" y="616"/>
                </a:cubicBezTo>
                <a:cubicBezTo>
                  <a:pt x="3190" y="624"/>
                  <a:pt x="3221" y="637"/>
                  <a:pt x="3229" y="638"/>
                </a:cubicBezTo>
                <a:cubicBezTo>
                  <a:pt x="3240" y="640"/>
                  <a:pt x="3237" y="639"/>
                  <a:pt x="3213" y="627"/>
                </a:cubicBezTo>
                <a:cubicBezTo>
                  <a:pt x="3201" y="622"/>
                  <a:pt x="3198" y="619"/>
                  <a:pt x="3196" y="610"/>
                </a:cubicBezTo>
                <a:cubicBezTo>
                  <a:pt x="3195" y="604"/>
                  <a:pt x="3192" y="595"/>
                  <a:pt x="3190" y="590"/>
                </a:cubicBezTo>
                <a:cubicBezTo>
                  <a:pt x="3185" y="581"/>
                  <a:pt x="3185" y="581"/>
                  <a:pt x="3185" y="581"/>
                </a:cubicBezTo>
                <a:cubicBezTo>
                  <a:pt x="3196" y="580"/>
                  <a:pt x="3196" y="580"/>
                  <a:pt x="3196" y="580"/>
                </a:cubicBezTo>
                <a:cubicBezTo>
                  <a:pt x="3202" y="580"/>
                  <a:pt x="3220" y="584"/>
                  <a:pt x="3236" y="589"/>
                </a:cubicBezTo>
                <a:cubicBezTo>
                  <a:pt x="3266" y="597"/>
                  <a:pt x="3283" y="599"/>
                  <a:pt x="3280" y="594"/>
                </a:cubicBezTo>
                <a:cubicBezTo>
                  <a:pt x="3279" y="592"/>
                  <a:pt x="3274" y="590"/>
                  <a:pt x="3267" y="589"/>
                </a:cubicBezTo>
                <a:cubicBezTo>
                  <a:pt x="3258" y="588"/>
                  <a:pt x="3248" y="583"/>
                  <a:pt x="3240" y="575"/>
                </a:cubicBezTo>
                <a:cubicBezTo>
                  <a:pt x="3239" y="575"/>
                  <a:pt x="3240" y="573"/>
                  <a:pt x="3241" y="572"/>
                </a:cubicBezTo>
                <a:cubicBezTo>
                  <a:pt x="3243" y="570"/>
                  <a:pt x="3238" y="569"/>
                  <a:pt x="3230" y="569"/>
                </a:cubicBezTo>
                <a:cubicBezTo>
                  <a:pt x="3222" y="569"/>
                  <a:pt x="3210" y="567"/>
                  <a:pt x="3203" y="565"/>
                </a:cubicBezTo>
                <a:cubicBezTo>
                  <a:pt x="3191" y="561"/>
                  <a:pt x="3139" y="550"/>
                  <a:pt x="3121" y="548"/>
                </a:cubicBezTo>
                <a:cubicBezTo>
                  <a:pt x="3110" y="547"/>
                  <a:pt x="3104" y="540"/>
                  <a:pt x="3111" y="535"/>
                </a:cubicBezTo>
                <a:cubicBezTo>
                  <a:pt x="3113" y="533"/>
                  <a:pt x="3117" y="533"/>
                  <a:pt x="3120" y="536"/>
                </a:cubicBezTo>
                <a:cubicBezTo>
                  <a:pt x="3127" y="541"/>
                  <a:pt x="3131" y="540"/>
                  <a:pt x="3131" y="534"/>
                </a:cubicBezTo>
                <a:cubicBezTo>
                  <a:pt x="3130" y="531"/>
                  <a:pt x="3128" y="529"/>
                  <a:pt x="3125" y="529"/>
                </a:cubicBezTo>
                <a:cubicBezTo>
                  <a:pt x="3122" y="529"/>
                  <a:pt x="3119" y="527"/>
                  <a:pt x="3119" y="524"/>
                </a:cubicBezTo>
                <a:cubicBezTo>
                  <a:pt x="3119" y="520"/>
                  <a:pt x="3123" y="519"/>
                  <a:pt x="3141" y="520"/>
                </a:cubicBezTo>
                <a:cubicBezTo>
                  <a:pt x="3167" y="520"/>
                  <a:pt x="3223" y="524"/>
                  <a:pt x="3227" y="525"/>
                </a:cubicBezTo>
                <a:cubicBezTo>
                  <a:pt x="3229" y="526"/>
                  <a:pt x="3233" y="524"/>
                  <a:pt x="3237" y="521"/>
                </a:cubicBezTo>
                <a:cubicBezTo>
                  <a:pt x="3242" y="517"/>
                  <a:pt x="3242" y="516"/>
                  <a:pt x="3238" y="516"/>
                </a:cubicBezTo>
                <a:cubicBezTo>
                  <a:pt x="3236" y="516"/>
                  <a:pt x="3234" y="515"/>
                  <a:pt x="3234" y="512"/>
                </a:cubicBezTo>
                <a:cubicBezTo>
                  <a:pt x="3234" y="503"/>
                  <a:pt x="3233" y="499"/>
                  <a:pt x="3227" y="500"/>
                </a:cubicBezTo>
                <a:cubicBezTo>
                  <a:pt x="3221" y="500"/>
                  <a:pt x="3220" y="512"/>
                  <a:pt x="3226" y="515"/>
                </a:cubicBezTo>
                <a:cubicBezTo>
                  <a:pt x="3228" y="516"/>
                  <a:pt x="3217" y="516"/>
                  <a:pt x="3201" y="515"/>
                </a:cubicBezTo>
                <a:cubicBezTo>
                  <a:pt x="3185" y="515"/>
                  <a:pt x="3159" y="515"/>
                  <a:pt x="3143" y="516"/>
                </a:cubicBezTo>
                <a:cubicBezTo>
                  <a:pt x="3120" y="517"/>
                  <a:pt x="3114" y="517"/>
                  <a:pt x="3114" y="513"/>
                </a:cubicBezTo>
                <a:cubicBezTo>
                  <a:pt x="3115" y="510"/>
                  <a:pt x="3113" y="509"/>
                  <a:pt x="3107" y="509"/>
                </a:cubicBezTo>
                <a:cubicBezTo>
                  <a:pt x="3102" y="510"/>
                  <a:pt x="3099" y="508"/>
                  <a:pt x="3099" y="505"/>
                </a:cubicBezTo>
                <a:cubicBezTo>
                  <a:pt x="3099" y="502"/>
                  <a:pt x="3100" y="499"/>
                  <a:pt x="3101" y="499"/>
                </a:cubicBezTo>
                <a:cubicBezTo>
                  <a:pt x="3107" y="499"/>
                  <a:pt x="3104" y="489"/>
                  <a:pt x="3096" y="481"/>
                </a:cubicBezTo>
                <a:cubicBezTo>
                  <a:pt x="3092" y="476"/>
                  <a:pt x="3089" y="472"/>
                  <a:pt x="3089" y="471"/>
                </a:cubicBezTo>
                <a:cubicBezTo>
                  <a:pt x="3090" y="470"/>
                  <a:pt x="3097" y="467"/>
                  <a:pt x="3105" y="463"/>
                </a:cubicBezTo>
                <a:cubicBezTo>
                  <a:pt x="3120" y="457"/>
                  <a:pt x="3120" y="457"/>
                  <a:pt x="3120" y="457"/>
                </a:cubicBezTo>
                <a:cubicBezTo>
                  <a:pt x="3099" y="460"/>
                  <a:pt x="3099" y="460"/>
                  <a:pt x="3099" y="460"/>
                </a:cubicBezTo>
                <a:cubicBezTo>
                  <a:pt x="3087" y="461"/>
                  <a:pt x="3077" y="461"/>
                  <a:pt x="3076" y="459"/>
                </a:cubicBezTo>
                <a:cubicBezTo>
                  <a:pt x="3075" y="457"/>
                  <a:pt x="3077" y="457"/>
                  <a:pt x="3079" y="458"/>
                </a:cubicBezTo>
                <a:cubicBezTo>
                  <a:pt x="3083" y="460"/>
                  <a:pt x="3083" y="459"/>
                  <a:pt x="3078" y="453"/>
                </a:cubicBezTo>
                <a:cubicBezTo>
                  <a:pt x="3071" y="445"/>
                  <a:pt x="3070" y="442"/>
                  <a:pt x="3073" y="432"/>
                </a:cubicBezTo>
                <a:cubicBezTo>
                  <a:pt x="3076" y="426"/>
                  <a:pt x="3069" y="421"/>
                  <a:pt x="3040" y="410"/>
                </a:cubicBezTo>
                <a:cubicBezTo>
                  <a:pt x="3035" y="408"/>
                  <a:pt x="3031" y="405"/>
                  <a:pt x="3031" y="403"/>
                </a:cubicBezTo>
                <a:cubicBezTo>
                  <a:pt x="3031" y="402"/>
                  <a:pt x="3028" y="400"/>
                  <a:pt x="3025" y="399"/>
                </a:cubicBezTo>
                <a:cubicBezTo>
                  <a:pt x="3021" y="398"/>
                  <a:pt x="3026" y="398"/>
                  <a:pt x="3036" y="398"/>
                </a:cubicBezTo>
                <a:cubicBezTo>
                  <a:pt x="3046" y="399"/>
                  <a:pt x="3056" y="401"/>
                  <a:pt x="3059" y="402"/>
                </a:cubicBezTo>
                <a:cubicBezTo>
                  <a:pt x="3069" y="408"/>
                  <a:pt x="3069" y="400"/>
                  <a:pt x="3060" y="384"/>
                </a:cubicBezTo>
                <a:cubicBezTo>
                  <a:pt x="3051" y="368"/>
                  <a:pt x="3051" y="368"/>
                  <a:pt x="3051" y="368"/>
                </a:cubicBezTo>
                <a:cubicBezTo>
                  <a:pt x="3060" y="367"/>
                  <a:pt x="3060" y="367"/>
                  <a:pt x="3060" y="367"/>
                </a:cubicBezTo>
                <a:cubicBezTo>
                  <a:pt x="3069" y="366"/>
                  <a:pt x="3069" y="366"/>
                  <a:pt x="3069" y="366"/>
                </a:cubicBezTo>
                <a:cubicBezTo>
                  <a:pt x="3059" y="363"/>
                  <a:pt x="3059" y="363"/>
                  <a:pt x="3059" y="363"/>
                </a:cubicBezTo>
                <a:cubicBezTo>
                  <a:pt x="3047" y="359"/>
                  <a:pt x="3031" y="348"/>
                  <a:pt x="3023" y="338"/>
                </a:cubicBezTo>
                <a:cubicBezTo>
                  <a:pt x="3018" y="331"/>
                  <a:pt x="3018" y="331"/>
                  <a:pt x="3018" y="331"/>
                </a:cubicBezTo>
                <a:cubicBezTo>
                  <a:pt x="3029" y="333"/>
                  <a:pt x="3029" y="333"/>
                  <a:pt x="3029" y="333"/>
                </a:cubicBezTo>
                <a:cubicBezTo>
                  <a:pt x="3041" y="334"/>
                  <a:pt x="3063" y="335"/>
                  <a:pt x="3149" y="335"/>
                </a:cubicBezTo>
                <a:cubicBezTo>
                  <a:pt x="3183" y="336"/>
                  <a:pt x="3211" y="336"/>
                  <a:pt x="3214" y="337"/>
                </a:cubicBezTo>
                <a:cubicBezTo>
                  <a:pt x="3216" y="338"/>
                  <a:pt x="3230" y="339"/>
                  <a:pt x="3244" y="339"/>
                </a:cubicBezTo>
                <a:cubicBezTo>
                  <a:pt x="3258" y="339"/>
                  <a:pt x="3274" y="341"/>
                  <a:pt x="3280" y="342"/>
                </a:cubicBezTo>
                <a:cubicBezTo>
                  <a:pt x="3287" y="344"/>
                  <a:pt x="3292" y="344"/>
                  <a:pt x="3294" y="342"/>
                </a:cubicBezTo>
                <a:cubicBezTo>
                  <a:pt x="3296" y="340"/>
                  <a:pt x="3301" y="338"/>
                  <a:pt x="3305" y="337"/>
                </a:cubicBezTo>
                <a:cubicBezTo>
                  <a:pt x="3313" y="335"/>
                  <a:pt x="3313" y="335"/>
                  <a:pt x="3303" y="335"/>
                </a:cubicBezTo>
                <a:cubicBezTo>
                  <a:pt x="3298" y="335"/>
                  <a:pt x="3284" y="333"/>
                  <a:pt x="3273" y="331"/>
                </a:cubicBezTo>
                <a:cubicBezTo>
                  <a:pt x="3250" y="326"/>
                  <a:pt x="3142" y="322"/>
                  <a:pt x="3108" y="323"/>
                </a:cubicBezTo>
                <a:cubicBezTo>
                  <a:pt x="3099" y="324"/>
                  <a:pt x="3072" y="323"/>
                  <a:pt x="3048" y="322"/>
                </a:cubicBezTo>
                <a:cubicBezTo>
                  <a:pt x="3003" y="319"/>
                  <a:pt x="2997" y="317"/>
                  <a:pt x="2983" y="300"/>
                </a:cubicBezTo>
                <a:cubicBezTo>
                  <a:pt x="2979" y="296"/>
                  <a:pt x="2975" y="293"/>
                  <a:pt x="2972" y="293"/>
                </a:cubicBezTo>
                <a:cubicBezTo>
                  <a:pt x="2970" y="293"/>
                  <a:pt x="2961" y="289"/>
                  <a:pt x="2952" y="285"/>
                </a:cubicBezTo>
                <a:cubicBezTo>
                  <a:pt x="2938" y="277"/>
                  <a:pt x="2937" y="276"/>
                  <a:pt x="2942" y="275"/>
                </a:cubicBezTo>
                <a:cubicBezTo>
                  <a:pt x="2950" y="273"/>
                  <a:pt x="2979" y="286"/>
                  <a:pt x="2983" y="292"/>
                </a:cubicBezTo>
                <a:cubicBezTo>
                  <a:pt x="2984" y="294"/>
                  <a:pt x="2988" y="295"/>
                  <a:pt x="2992" y="295"/>
                </a:cubicBezTo>
                <a:cubicBezTo>
                  <a:pt x="2998" y="294"/>
                  <a:pt x="2998" y="294"/>
                  <a:pt x="2994" y="293"/>
                </a:cubicBezTo>
                <a:cubicBezTo>
                  <a:pt x="2991" y="292"/>
                  <a:pt x="2985" y="289"/>
                  <a:pt x="2981" y="286"/>
                </a:cubicBezTo>
                <a:cubicBezTo>
                  <a:pt x="2967" y="274"/>
                  <a:pt x="2926" y="258"/>
                  <a:pt x="2914" y="259"/>
                </a:cubicBezTo>
                <a:cubicBezTo>
                  <a:pt x="2907" y="259"/>
                  <a:pt x="2892" y="256"/>
                  <a:pt x="2877" y="250"/>
                </a:cubicBezTo>
                <a:cubicBezTo>
                  <a:pt x="2849" y="239"/>
                  <a:pt x="2837" y="239"/>
                  <a:pt x="2749" y="241"/>
                </a:cubicBezTo>
                <a:cubicBezTo>
                  <a:pt x="2721" y="242"/>
                  <a:pt x="2678" y="242"/>
                  <a:pt x="2653" y="242"/>
                </a:cubicBezTo>
                <a:cubicBezTo>
                  <a:pt x="2552" y="238"/>
                  <a:pt x="2472" y="240"/>
                  <a:pt x="2326" y="246"/>
                </a:cubicBezTo>
                <a:cubicBezTo>
                  <a:pt x="2242" y="250"/>
                  <a:pt x="2162" y="252"/>
                  <a:pt x="2147" y="252"/>
                </a:cubicBezTo>
                <a:cubicBezTo>
                  <a:pt x="2133" y="251"/>
                  <a:pt x="2113" y="252"/>
                  <a:pt x="2103" y="252"/>
                </a:cubicBezTo>
                <a:cubicBezTo>
                  <a:pt x="1987" y="263"/>
                  <a:pt x="1606" y="277"/>
                  <a:pt x="1606" y="271"/>
                </a:cubicBezTo>
                <a:cubicBezTo>
                  <a:pt x="1606" y="269"/>
                  <a:pt x="1604" y="269"/>
                  <a:pt x="1603" y="271"/>
                </a:cubicBezTo>
                <a:cubicBezTo>
                  <a:pt x="1601" y="272"/>
                  <a:pt x="1583" y="275"/>
                  <a:pt x="1564" y="276"/>
                </a:cubicBezTo>
                <a:cubicBezTo>
                  <a:pt x="1544" y="277"/>
                  <a:pt x="1511" y="280"/>
                  <a:pt x="1489" y="283"/>
                </a:cubicBezTo>
                <a:cubicBezTo>
                  <a:pt x="1408" y="291"/>
                  <a:pt x="1353" y="295"/>
                  <a:pt x="1352" y="292"/>
                </a:cubicBezTo>
                <a:cubicBezTo>
                  <a:pt x="1352" y="290"/>
                  <a:pt x="1351" y="289"/>
                  <a:pt x="1350" y="290"/>
                </a:cubicBezTo>
                <a:cubicBezTo>
                  <a:pt x="1349" y="291"/>
                  <a:pt x="1347" y="291"/>
                  <a:pt x="1346" y="289"/>
                </a:cubicBezTo>
                <a:cubicBezTo>
                  <a:pt x="1344" y="287"/>
                  <a:pt x="1346" y="285"/>
                  <a:pt x="1349" y="285"/>
                </a:cubicBezTo>
                <a:cubicBezTo>
                  <a:pt x="1351" y="285"/>
                  <a:pt x="1356" y="282"/>
                  <a:pt x="1360" y="279"/>
                </a:cubicBezTo>
                <a:cubicBezTo>
                  <a:pt x="1363" y="276"/>
                  <a:pt x="1368" y="274"/>
                  <a:pt x="1371" y="274"/>
                </a:cubicBezTo>
                <a:cubicBezTo>
                  <a:pt x="1375" y="274"/>
                  <a:pt x="1381" y="273"/>
                  <a:pt x="1384" y="270"/>
                </a:cubicBezTo>
                <a:cubicBezTo>
                  <a:pt x="1395" y="264"/>
                  <a:pt x="1462" y="251"/>
                  <a:pt x="1482" y="252"/>
                </a:cubicBezTo>
                <a:cubicBezTo>
                  <a:pt x="1522" y="254"/>
                  <a:pt x="1562" y="253"/>
                  <a:pt x="1560" y="251"/>
                </a:cubicBezTo>
                <a:cubicBezTo>
                  <a:pt x="1558" y="247"/>
                  <a:pt x="1601" y="241"/>
                  <a:pt x="1636" y="239"/>
                </a:cubicBezTo>
                <a:cubicBezTo>
                  <a:pt x="1653" y="238"/>
                  <a:pt x="1659" y="237"/>
                  <a:pt x="1656" y="235"/>
                </a:cubicBezTo>
                <a:cubicBezTo>
                  <a:pt x="1654" y="233"/>
                  <a:pt x="1644" y="232"/>
                  <a:pt x="1635" y="232"/>
                </a:cubicBezTo>
                <a:cubicBezTo>
                  <a:pt x="1625" y="233"/>
                  <a:pt x="1618" y="232"/>
                  <a:pt x="1619" y="230"/>
                </a:cubicBezTo>
                <a:cubicBezTo>
                  <a:pt x="1620" y="229"/>
                  <a:pt x="1618" y="226"/>
                  <a:pt x="1615" y="226"/>
                </a:cubicBezTo>
                <a:cubicBezTo>
                  <a:pt x="1612" y="225"/>
                  <a:pt x="1609" y="226"/>
                  <a:pt x="1609" y="227"/>
                </a:cubicBezTo>
                <a:cubicBezTo>
                  <a:pt x="1608" y="230"/>
                  <a:pt x="1476" y="239"/>
                  <a:pt x="1474" y="236"/>
                </a:cubicBezTo>
                <a:cubicBezTo>
                  <a:pt x="1471" y="233"/>
                  <a:pt x="1541" y="225"/>
                  <a:pt x="1604" y="222"/>
                </a:cubicBezTo>
                <a:cubicBezTo>
                  <a:pt x="1641" y="220"/>
                  <a:pt x="1671" y="217"/>
                  <a:pt x="1670" y="216"/>
                </a:cubicBezTo>
                <a:cubicBezTo>
                  <a:pt x="1669" y="215"/>
                  <a:pt x="1672" y="214"/>
                  <a:pt x="1677" y="215"/>
                </a:cubicBezTo>
                <a:cubicBezTo>
                  <a:pt x="1682" y="216"/>
                  <a:pt x="1685" y="216"/>
                  <a:pt x="1685" y="213"/>
                </a:cubicBezTo>
                <a:cubicBezTo>
                  <a:pt x="1685" y="209"/>
                  <a:pt x="1681" y="208"/>
                  <a:pt x="1676" y="209"/>
                </a:cubicBezTo>
                <a:cubicBezTo>
                  <a:pt x="1667" y="212"/>
                  <a:pt x="1534" y="219"/>
                  <a:pt x="1533" y="217"/>
                </a:cubicBezTo>
                <a:cubicBezTo>
                  <a:pt x="1530" y="211"/>
                  <a:pt x="1607" y="198"/>
                  <a:pt x="1662" y="195"/>
                </a:cubicBezTo>
                <a:cubicBezTo>
                  <a:pt x="1710" y="193"/>
                  <a:pt x="1710" y="193"/>
                  <a:pt x="1686" y="191"/>
                </a:cubicBezTo>
                <a:cubicBezTo>
                  <a:pt x="1661" y="188"/>
                  <a:pt x="1661" y="188"/>
                  <a:pt x="1661" y="188"/>
                </a:cubicBezTo>
                <a:cubicBezTo>
                  <a:pt x="1683" y="184"/>
                  <a:pt x="1683" y="184"/>
                  <a:pt x="1683" y="184"/>
                </a:cubicBezTo>
                <a:cubicBezTo>
                  <a:pt x="1695" y="182"/>
                  <a:pt x="1719" y="180"/>
                  <a:pt x="1736" y="179"/>
                </a:cubicBezTo>
                <a:cubicBezTo>
                  <a:pt x="1772" y="177"/>
                  <a:pt x="1797" y="173"/>
                  <a:pt x="1788" y="169"/>
                </a:cubicBezTo>
                <a:cubicBezTo>
                  <a:pt x="1785" y="168"/>
                  <a:pt x="1769" y="168"/>
                  <a:pt x="1753" y="170"/>
                </a:cubicBezTo>
                <a:cubicBezTo>
                  <a:pt x="1736" y="172"/>
                  <a:pt x="1684" y="175"/>
                  <a:pt x="1636" y="176"/>
                </a:cubicBezTo>
                <a:cubicBezTo>
                  <a:pt x="1551" y="178"/>
                  <a:pt x="1549" y="178"/>
                  <a:pt x="1547" y="171"/>
                </a:cubicBezTo>
                <a:cubicBezTo>
                  <a:pt x="1545" y="164"/>
                  <a:pt x="1545" y="164"/>
                  <a:pt x="1543" y="172"/>
                </a:cubicBezTo>
                <a:cubicBezTo>
                  <a:pt x="1542" y="176"/>
                  <a:pt x="1540" y="178"/>
                  <a:pt x="1538" y="177"/>
                </a:cubicBezTo>
                <a:cubicBezTo>
                  <a:pt x="1536" y="176"/>
                  <a:pt x="1534" y="177"/>
                  <a:pt x="1533" y="178"/>
                </a:cubicBezTo>
                <a:cubicBezTo>
                  <a:pt x="1532" y="183"/>
                  <a:pt x="1473" y="189"/>
                  <a:pt x="1473" y="185"/>
                </a:cubicBezTo>
                <a:cubicBezTo>
                  <a:pt x="1473" y="184"/>
                  <a:pt x="1475" y="182"/>
                  <a:pt x="1478" y="182"/>
                </a:cubicBezTo>
                <a:cubicBezTo>
                  <a:pt x="1481" y="182"/>
                  <a:pt x="1484" y="180"/>
                  <a:pt x="1484" y="178"/>
                </a:cubicBezTo>
                <a:cubicBezTo>
                  <a:pt x="1484" y="177"/>
                  <a:pt x="1488" y="175"/>
                  <a:pt x="1493" y="175"/>
                </a:cubicBezTo>
                <a:cubicBezTo>
                  <a:pt x="1498" y="174"/>
                  <a:pt x="1503" y="172"/>
                  <a:pt x="1504" y="170"/>
                </a:cubicBezTo>
                <a:cubicBezTo>
                  <a:pt x="1505" y="168"/>
                  <a:pt x="1502" y="167"/>
                  <a:pt x="1498" y="167"/>
                </a:cubicBezTo>
                <a:cubicBezTo>
                  <a:pt x="1493" y="167"/>
                  <a:pt x="1484" y="167"/>
                  <a:pt x="1478" y="168"/>
                </a:cubicBezTo>
                <a:cubicBezTo>
                  <a:pt x="1471" y="168"/>
                  <a:pt x="1456" y="169"/>
                  <a:pt x="1444" y="171"/>
                </a:cubicBezTo>
                <a:cubicBezTo>
                  <a:pt x="1429" y="174"/>
                  <a:pt x="1424" y="174"/>
                  <a:pt x="1427" y="171"/>
                </a:cubicBezTo>
                <a:cubicBezTo>
                  <a:pt x="1432" y="168"/>
                  <a:pt x="1432" y="168"/>
                  <a:pt x="1425" y="168"/>
                </a:cubicBezTo>
                <a:cubicBezTo>
                  <a:pt x="1420" y="168"/>
                  <a:pt x="1418" y="170"/>
                  <a:pt x="1419" y="172"/>
                </a:cubicBezTo>
                <a:cubicBezTo>
                  <a:pt x="1421" y="174"/>
                  <a:pt x="1405" y="173"/>
                  <a:pt x="1401" y="170"/>
                </a:cubicBezTo>
                <a:cubicBezTo>
                  <a:pt x="1396" y="165"/>
                  <a:pt x="1412" y="162"/>
                  <a:pt x="1461" y="157"/>
                </a:cubicBezTo>
                <a:cubicBezTo>
                  <a:pt x="1496" y="154"/>
                  <a:pt x="1500" y="154"/>
                  <a:pt x="1495" y="159"/>
                </a:cubicBezTo>
                <a:cubicBezTo>
                  <a:pt x="1490" y="164"/>
                  <a:pt x="1491" y="164"/>
                  <a:pt x="1499" y="164"/>
                </a:cubicBezTo>
                <a:cubicBezTo>
                  <a:pt x="1504" y="164"/>
                  <a:pt x="1508" y="162"/>
                  <a:pt x="1507" y="160"/>
                </a:cubicBezTo>
                <a:cubicBezTo>
                  <a:pt x="1507" y="155"/>
                  <a:pt x="1533" y="151"/>
                  <a:pt x="1540" y="155"/>
                </a:cubicBezTo>
                <a:cubicBezTo>
                  <a:pt x="1547" y="158"/>
                  <a:pt x="1547" y="158"/>
                  <a:pt x="1541" y="153"/>
                </a:cubicBezTo>
                <a:cubicBezTo>
                  <a:pt x="1536" y="149"/>
                  <a:pt x="1537" y="148"/>
                  <a:pt x="1558" y="147"/>
                </a:cubicBezTo>
                <a:cubicBezTo>
                  <a:pt x="1573" y="146"/>
                  <a:pt x="1578" y="147"/>
                  <a:pt x="1575" y="150"/>
                </a:cubicBezTo>
                <a:cubicBezTo>
                  <a:pt x="1572" y="152"/>
                  <a:pt x="1573" y="153"/>
                  <a:pt x="1579" y="153"/>
                </a:cubicBezTo>
                <a:cubicBezTo>
                  <a:pt x="1584" y="153"/>
                  <a:pt x="1586" y="151"/>
                  <a:pt x="1585" y="149"/>
                </a:cubicBezTo>
                <a:cubicBezTo>
                  <a:pt x="1583" y="146"/>
                  <a:pt x="1584" y="146"/>
                  <a:pt x="1589" y="149"/>
                </a:cubicBezTo>
                <a:cubicBezTo>
                  <a:pt x="1592" y="151"/>
                  <a:pt x="1596" y="151"/>
                  <a:pt x="1598" y="150"/>
                </a:cubicBezTo>
                <a:cubicBezTo>
                  <a:pt x="1602" y="146"/>
                  <a:pt x="1619" y="145"/>
                  <a:pt x="1638" y="148"/>
                </a:cubicBezTo>
                <a:cubicBezTo>
                  <a:pt x="1656" y="150"/>
                  <a:pt x="1656" y="150"/>
                  <a:pt x="1648" y="155"/>
                </a:cubicBezTo>
                <a:cubicBezTo>
                  <a:pt x="1638" y="161"/>
                  <a:pt x="1646" y="161"/>
                  <a:pt x="1658" y="155"/>
                </a:cubicBezTo>
                <a:cubicBezTo>
                  <a:pt x="1664" y="152"/>
                  <a:pt x="1665" y="150"/>
                  <a:pt x="1662" y="148"/>
                </a:cubicBezTo>
                <a:cubicBezTo>
                  <a:pt x="1660" y="146"/>
                  <a:pt x="1663" y="145"/>
                  <a:pt x="1671" y="144"/>
                </a:cubicBezTo>
                <a:cubicBezTo>
                  <a:pt x="1683" y="143"/>
                  <a:pt x="1683" y="143"/>
                  <a:pt x="1683" y="143"/>
                </a:cubicBezTo>
                <a:cubicBezTo>
                  <a:pt x="1672" y="141"/>
                  <a:pt x="1672" y="141"/>
                  <a:pt x="1672" y="141"/>
                </a:cubicBezTo>
                <a:cubicBezTo>
                  <a:pt x="1650" y="138"/>
                  <a:pt x="1673" y="133"/>
                  <a:pt x="1736" y="128"/>
                </a:cubicBezTo>
                <a:cubicBezTo>
                  <a:pt x="1794" y="123"/>
                  <a:pt x="1796" y="122"/>
                  <a:pt x="1769" y="121"/>
                </a:cubicBezTo>
                <a:cubicBezTo>
                  <a:pt x="1754" y="121"/>
                  <a:pt x="1695" y="123"/>
                  <a:pt x="1639" y="128"/>
                </a:cubicBezTo>
                <a:cubicBezTo>
                  <a:pt x="1497" y="138"/>
                  <a:pt x="1457" y="134"/>
                  <a:pt x="1561" y="120"/>
                </a:cubicBezTo>
                <a:cubicBezTo>
                  <a:pt x="1601" y="114"/>
                  <a:pt x="1617" y="110"/>
                  <a:pt x="1600" y="110"/>
                </a:cubicBezTo>
                <a:cubicBezTo>
                  <a:pt x="1597" y="110"/>
                  <a:pt x="1586" y="110"/>
                  <a:pt x="1576" y="110"/>
                </a:cubicBezTo>
                <a:cubicBezTo>
                  <a:pt x="1566" y="110"/>
                  <a:pt x="1557" y="111"/>
                  <a:pt x="1555" y="114"/>
                </a:cubicBezTo>
                <a:cubicBezTo>
                  <a:pt x="1552" y="117"/>
                  <a:pt x="1551" y="117"/>
                  <a:pt x="1549" y="114"/>
                </a:cubicBezTo>
                <a:cubicBezTo>
                  <a:pt x="1547" y="110"/>
                  <a:pt x="1535" y="110"/>
                  <a:pt x="1532" y="115"/>
                </a:cubicBezTo>
                <a:cubicBezTo>
                  <a:pt x="1532" y="116"/>
                  <a:pt x="1526" y="118"/>
                  <a:pt x="1519" y="120"/>
                </a:cubicBezTo>
                <a:cubicBezTo>
                  <a:pt x="1510" y="122"/>
                  <a:pt x="1508" y="121"/>
                  <a:pt x="1512" y="119"/>
                </a:cubicBezTo>
                <a:cubicBezTo>
                  <a:pt x="1517" y="116"/>
                  <a:pt x="1517" y="115"/>
                  <a:pt x="1510" y="115"/>
                </a:cubicBezTo>
                <a:cubicBezTo>
                  <a:pt x="1502" y="116"/>
                  <a:pt x="1498" y="121"/>
                  <a:pt x="1503" y="124"/>
                </a:cubicBezTo>
                <a:cubicBezTo>
                  <a:pt x="1505" y="124"/>
                  <a:pt x="1503" y="125"/>
                  <a:pt x="1498" y="126"/>
                </a:cubicBezTo>
                <a:cubicBezTo>
                  <a:pt x="1489" y="127"/>
                  <a:pt x="1486" y="122"/>
                  <a:pt x="1492" y="119"/>
                </a:cubicBezTo>
                <a:cubicBezTo>
                  <a:pt x="1494" y="118"/>
                  <a:pt x="1493" y="118"/>
                  <a:pt x="1490" y="119"/>
                </a:cubicBezTo>
                <a:cubicBezTo>
                  <a:pt x="1482" y="122"/>
                  <a:pt x="1466" y="122"/>
                  <a:pt x="1464" y="118"/>
                </a:cubicBezTo>
                <a:cubicBezTo>
                  <a:pt x="1464" y="117"/>
                  <a:pt x="1459" y="115"/>
                  <a:pt x="1455" y="115"/>
                </a:cubicBezTo>
                <a:cubicBezTo>
                  <a:pt x="1451" y="116"/>
                  <a:pt x="1449" y="117"/>
                  <a:pt x="1450" y="119"/>
                </a:cubicBezTo>
                <a:cubicBezTo>
                  <a:pt x="1451" y="121"/>
                  <a:pt x="1453" y="122"/>
                  <a:pt x="1456" y="121"/>
                </a:cubicBezTo>
                <a:cubicBezTo>
                  <a:pt x="1459" y="120"/>
                  <a:pt x="1463" y="121"/>
                  <a:pt x="1466" y="123"/>
                </a:cubicBezTo>
                <a:cubicBezTo>
                  <a:pt x="1471" y="128"/>
                  <a:pt x="1471" y="128"/>
                  <a:pt x="1461" y="127"/>
                </a:cubicBezTo>
                <a:cubicBezTo>
                  <a:pt x="1454" y="126"/>
                  <a:pt x="1445" y="125"/>
                  <a:pt x="1440" y="124"/>
                </a:cubicBezTo>
                <a:cubicBezTo>
                  <a:pt x="1433" y="122"/>
                  <a:pt x="1431" y="123"/>
                  <a:pt x="1433" y="126"/>
                </a:cubicBezTo>
                <a:cubicBezTo>
                  <a:pt x="1435" y="129"/>
                  <a:pt x="1434" y="130"/>
                  <a:pt x="1431" y="129"/>
                </a:cubicBezTo>
                <a:cubicBezTo>
                  <a:pt x="1428" y="127"/>
                  <a:pt x="1420" y="127"/>
                  <a:pt x="1412" y="127"/>
                </a:cubicBezTo>
                <a:cubicBezTo>
                  <a:pt x="1395" y="127"/>
                  <a:pt x="1399" y="126"/>
                  <a:pt x="1424" y="121"/>
                </a:cubicBezTo>
                <a:cubicBezTo>
                  <a:pt x="1454" y="116"/>
                  <a:pt x="1442" y="112"/>
                  <a:pt x="1402" y="113"/>
                </a:cubicBezTo>
                <a:cubicBezTo>
                  <a:pt x="1369" y="115"/>
                  <a:pt x="1367" y="114"/>
                  <a:pt x="1384" y="112"/>
                </a:cubicBezTo>
                <a:cubicBezTo>
                  <a:pt x="1396" y="110"/>
                  <a:pt x="1415" y="109"/>
                  <a:pt x="1427" y="110"/>
                </a:cubicBezTo>
                <a:cubicBezTo>
                  <a:pt x="1439" y="111"/>
                  <a:pt x="1449" y="111"/>
                  <a:pt x="1450" y="110"/>
                </a:cubicBezTo>
                <a:cubicBezTo>
                  <a:pt x="1454" y="107"/>
                  <a:pt x="1492" y="102"/>
                  <a:pt x="1493" y="105"/>
                </a:cubicBezTo>
                <a:cubicBezTo>
                  <a:pt x="1494" y="106"/>
                  <a:pt x="1514" y="105"/>
                  <a:pt x="1536" y="103"/>
                </a:cubicBezTo>
                <a:cubicBezTo>
                  <a:pt x="1558" y="101"/>
                  <a:pt x="1592" y="97"/>
                  <a:pt x="1611" y="96"/>
                </a:cubicBezTo>
                <a:cubicBezTo>
                  <a:pt x="1635" y="94"/>
                  <a:pt x="1639" y="93"/>
                  <a:pt x="1626" y="93"/>
                </a:cubicBezTo>
                <a:cubicBezTo>
                  <a:pt x="1614" y="93"/>
                  <a:pt x="1608" y="91"/>
                  <a:pt x="1610" y="89"/>
                </a:cubicBezTo>
                <a:cubicBezTo>
                  <a:pt x="1617" y="84"/>
                  <a:pt x="1594" y="82"/>
                  <a:pt x="1555" y="86"/>
                </a:cubicBezTo>
                <a:cubicBezTo>
                  <a:pt x="1524" y="89"/>
                  <a:pt x="1456" y="90"/>
                  <a:pt x="1470" y="87"/>
                </a:cubicBezTo>
                <a:cubicBezTo>
                  <a:pt x="1478" y="85"/>
                  <a:pt x="1473" y="79"/>
                  <a:pt x="1465" y="80"/>
                </a:cubicBezTo>
                <a:cubicBezTo>
                  <a:pt x="1461" y="81"/>
                  <a:pt x="1457" y="84"/>
                  <a:pt x="1457" y="86"/>
                </a:cubicBezTo>
                <a:cubicBezTo>
                  <a:pt x="1457" y="89"/>
                  <a:pt x="1451" y="91"/>
                  <a:pt x="1433" y="92"/>
                </a:cubicBezTo>
                <a:cubicBezTo>
                  <a:pt x="1420" y="93"/>
                  <a:pt x="1400" y="95"/>
                  <a:pt x="1388" y="96"/>
                </a:cubicBezTo>
                <a:cubicBezTo>
                  <a:pt x="1374" y="98"/>
                  <a:pt x="1367" y="98"/>
                  <a:pt x="1370" y="96"/>
                </a:cubicBezTo>
                <a:cubicBezTo>
                  <a:pt x="1372" y="93"/>
                  <a:pt x="1372" y="92"/>
                  <a:pt x="1368" y="90"/>
                </a:cubicBezTo>
                <a:cubicBezTo>
                  <a:pt x="1362" y="88"/>
                  <a:pt x="1358" y="88"/>
                  <a:pt x="1360" y="92"/>
                </a:cubicBezTo>
                <a:cubicBezTo>
                  <a:pt x="1361" y="93"/>
                  <a:pt x="1360" y="96"/>
                  <a:pt x="1358" y="98"/>
                </a:cubicBezTo>
                <a:cubicBezTo>
                  <a:pt x="1353" y="104"/>
                  <a:pt x="1275" y="117"/>
                  <a:pt x="1226" y="120"/>
                </a:cubicBezTo>
                <a:cubicBezTo>
                  <a:pt x="1211" y="121"/>
                  <a:pt x="1211" y="121"/>
                  <a:pt x="1222" y="123"/>
                </a:cubicBezTo>
                <a:cubicBezTo>
                  <a:pt x="1233" y="125"/>
                  <a:pt x="1233" y="125"/>
                  <a:pt x="1233" y="125"/>
                </a:cubicBezTo>
                <a:cubicBezTo>
                  <a:pt x="1224" y="127"/>
                  <a:pt x="1224" y="127"/>
                  <a:pt x="1224" y="127"/>
                </a:cubicBezTo>
                <a:cubicBezTo>
                  <a:pt x="1219" y="128"/>
                  <a:pt x="1192" y="130"/>
                  <a:pt x="1165" y="131"/>
                </a:cubicBezTo>
                <a:cubicBezTo>
                  <a:pt x="1129" y="133"/>
                  <a:pt x="1115" y="133"/>
                  <a:pt x="1113" y="130"/>
                </a:cubicBezTo>
                <a:cubicBezTo>
                  <a:pt x="1111" y="128"/>
                  <a:pt x="1104" y="125"/>
                  <a:pt x="1098" y="124"/>
                </a:cubicBezTo>
                <a:cubicBezTo>
                  <a:pt x="1085" y="122"/>
                  <a:pt x="1085" y="122"/>
                  <a:pt x="1085" y="122"/>
                </a:cubicBezTo>
                <a:cubicBezTo>
                  <a:pt x="1103" y="118"/>
                  <a:pt x="1103" y="118"/>
                  <a:pt x="1103" y="118"/>
                </a:cubicBezTo>
                <a:cubicBezTo>
                  <a:pt x="1114" y="116"/>
                  <a:pt x="1124" y="114"/>
                  <a:pt x="1126" y="112"/>
                </a:cubicBezTo>
                <a:cubicBezTo>
                  <a:pt x="1129" y="111"/>
                  <a:pt x="1130" y="111"/>
                  <a:pt x="1129" y="114"/>
                </a:cubicBezTo>
                <a:cubicBezTo>
                  <a:pt x="1128" y="116"/>
                  <a:pt x="1131" y="118"/>
                  <a:pt x="1136" y="119"/>
                </a:cubicBezTo>
                <a:cubicBezTo>
                  <a:pt x="1150" y="123"/>
                  <a:pt x="1200" y="121"/>
                  <a:pt x="1207" y="117"/>
                </a:cubicBezTo>
                <a:cubicBezTo>
                  <a:pt x="1210" y="115"/>
                  <a:pt x="1220" y="111"/>
                  <a:pt x="1227" y="109"/>
                </a:cubicBezTo>
                <a:cubicBezTo>
                  <a:pt x="1234" y="107"/>
                  <a:pt x="1250" y="103"/>
                  <a:pt x="1262" y="100"/>
                </a:cubicBezTo>
                <a:cubicBezTo>
                  <a:pt x="1274" y="96"/>
                  <a:pt x="1300" y="92"/>
                  <a:pt x="1319" y="89"/>
                </a:cubicBezTo>
                <a:cubicBezTo>
                  <a:pt x="1352" y="85"/>
                  <a:pt x="1368" y="81"/>
                  <a:pt x="1408" y="67"/>
                </a:cubicBezTo>
                <a:cubicBezTo>
                  <a:pt x="1417" y="64"/>
                  <a:pt x="1428" y="61"/>
                  <a:pt x="1432" y="59"/>
                </a:cubicBezTo>
                <a:cubicBezTo>
                  <a:pt x="1441" y="57"/>
                  <a:pt x="1445" y="53"/>
                  <a:pt x="1439" y="54"/>
                </a:cubicBezTo>
                <a:cubicBezTo>
                  <a:pt x="1437" y="54"/>
                  <a:pt x="1427" y="57"/>
                  <a:pt x="1418" y="61"/>
                </a:cubicBezTo>
                <a:cubicBezTo>
                  <a:pt x="1408" y="64"/>
                  <a:pt x="1395" y="67"/>
                  <a:pt x="1388" y="68"/>
                </a:cubicBezTo>
                <a:cubicBezTo>
                  <a:pt x="1381" y="69"/>
                  <a:pt x="1375" y="70"/>
                  <a:pt x="1374" y="72"/>
                </a:cubicBezTo>
                <a:cubicBezTo>
                  <a:pt x="1373" y="73"/>
                  <a:pt x="1360" y="76"/>
                  <a:pt x="1344" y="77"/>
                </a:cubicBezTo>
                <a:cubicBezTo>
                  <a:pt x="1329" y="79"/>
                  <a:pt x="1313" y="81"/>
                  <a:pt x="1309" y="83"/>
                </a:cubicBezTo>
                <a:cubicBezTo>
                  <a:pt x="1305" y="84"/>
                  <a:pt x="1301" y="84"/>
                  <a:pt x="1300" y="82"/>
                </a:cubicBezTo>
                <a:cubicBezTo>
                  <a:pt x="1299" y="80"/>
                  <a:pt x="1298" y="78"/>
                  <a:pt x="1298" y="78"/>
                </a:cubicBezTo>
                <a:cubicBezTo>
                  <a:pt x="1299" y="78"/>
                  <a:pt x="1305" y="77"/>
                  <a:pt x="1313" y="75"/>
                </a:cubicBezTo>
                <a:cubicBezTo>
                  <a:pt x="1320" y="74"/>
                  <a:pt x="1329" y="70"/>
                  <a:pt x="1333" y="67"/>
                </a:cubicBezTo>
                <a:cubicBezTo>
                  <a:pt x="1337" y="65"/>
                  <a:pt x="1346" y="62"/>
                  <a:pt x="1352" y="62"/>
                </a:cubicBezTo>
                <a:cubicBezTo>
                  <a:pt x="1358" y="61"/>
                  <a:pt x="1363" y="59"/>
                  <a:pt x="1364" y="56"/>
                </a:cubicBezTo>
                <a:cubicBezTo>
                  <a:pt x="1368" y="49"/>
                  <a:pt x="1412" y="38"/>
                  <a:pt x="1446" y="36"/>
                </a:cubicBezTo>
                <a:cubicBezTo>
                  <a:pt x="1464" y="35"/>
                  <a:pt x="1480" y="33"/>
                  <a:pt x="1483" y="31"/>
                </a:cubicBezTo>
                <a:cubicBezTo>
                  <a:pt x="1486" y="29"/>
                  <a:pt x="1471" y="29"/>
                  <a:pt x="1448" y="31"/>
                </a:cubicBezTo>
                <a:cubicBezTo>
                  <a:pt x="1408" y="35"/>
                  <a:pt x="1407" y="35"/>
                  <a:pt x="1420" y="29"/>
                </a:cubicBezTo>
                <a:cubicBezTo>
                  <a:pt x="1427" y="26"/>
                  <a:pt x="1438" y="23"/>
                  <a:pt x="1444" y="23"/>
                </a:cubicBezTo>
                <a:cubicBezTo>
                  <a:pt x="1449" y="22"/>
                  <a:pt x="1454" y="20"/>
                  <a:pt x="1455" y="18"/>
                </a:cubicBezTo>
                <a:cubicBezTo>
                  <a:pt x="1457" y="15"/>
                  <a:pt x="1453" y="15"/>
                  <a:pt x="1441" y="17"/>
                </a:cubicBezTo>
                <a:cubicBezTo>
                  <a:pt x="1431" y="18"/>
                  <a:pt x="1427" y="18"/>
                  <a:pt x="1429" y="16"/>
                </a:cubicBezTo>
                <a:cubicBezTo>
                  <a:pt x="1431" y="15"/>
                  <a:pt x="1441" y="12"/>
                  <a:pt x="1450" y="10"/>
                </a:cubicBezTo>
                <a:cubicBezTo>
                  <a:pt x="1459" y="9"/>
                  <a:pt x="1469" y="7"/>
                  <a:pt x="1473" y="5"/>
                </a:cubicBezTo>
                <a:cubicBezTo>
                  <a:pt x="1476" y="4"/>
                  <a:pt x="1483" y="5"/>
                  <a:pt x="1487" y="6"/>
                </a:cubicBezTo>
                <a:cubicBezTo>
                  <a:pt x="1492" y="8"/>
                  <a:pt x="1496" y="8"/>
                  <a:pt x="1498" y="6"/>
                </a:cubicBezTo>
                <a:cubicBezTo>
                  <a:pt x="1500" y="4"/>
                  <a:pt x="1505" y="2"/>
                  <a:pt x="1510" y="1"/>
                </a:cubicBezTo>
                <a:cubicBezTo>
                  <a:pt x="1516" y="0"/>
                  <a:pt x="1504" y="0"/>
                  <a:pt x="1484" y="2"/>
                </a:cubicBezTo>
                <a:cubicBezTo>
                  <a:pt x="1465" y="4"/>
                  <a:pt x="1442" y="7"/>
                  <a:pt x="1433" y="9"/>
                </a:cubicBezTo>
                <a:cubicBezTo>
                  <a:pt x="1424" y="12"/>
                  <a:pt x="1409" y="16"/>
                  <a:pt x="1400" y="18"/>
                </a:cubicBezTo>
                <a:cubicBezTo>
                  <a:pt x="1391" y="20"/>
                  <a:pt x="1376" y="25"/>
                  <a:pt x="1367" y="29"/>
                </a:cubicBezTo>
                <a:cubicBezTo>
                  <a:pt x="1357" y="33"/>
                  <a:pt x="1343" y="38"/>
                  <a:pt x="1336" y="40"/>
                </a:cubicBezTo>
                <a:cubicBezTo>
                  <a:pt x="1328" y="42"/>
                  <a:pt x="1311" y="46"/>
                  <a:pt x="1298" y="50"/>
                </a:cubicBezTo>
                <a:cubicBezTo>
                  <a:pt x="1285" y="53"/>
                  <a:pt x="1270" y="57"/>
                  <a:pt x="1265" y="57"/>
                </a:cubicBezTo>
                <a:cubicBezTo>
                  <a:pt x="1260" y="57"/>
                  <a:pt x="1256" y="58"/>
                  <a:pt x="1257" y="59"/>
                </a:cubicBezTo>
                <a:cubicBezTo>
                  <a:pt x="1260" y="65"/>
                  <a:pt x="1220" y="74"/>
                  <a:pt x="1164" y="80"/>
                </a:cubicBezTo>
                <a:cubicBezTo>
                  <a:pt x="1150" y="82"/>
                  <a:pt x="1137" y="85"/>
                  <a:pt x="1136" y="87"/>
                </a:cubicBezTo>
                <a:cubicBezTo>
                  <a:pt x="1134" y="89"/>
                  <a:pt x="1140" y="89"/>
                  <a:pt x="1149" y="88"/>
                </a:cubicBezTo>
                <a:cubicBezTo>
                  <a:pt x="1204" y="80"/>
                  <a:pt x="1255" y="74"/>
                  <a:pt x="1258" y="76"/>
                </a:cubicBezTo>
                <a:cubicBezTo>
                  <a:pt x="1260" y="78"/>
                  <a:pt x="1191" y="101"/>
                  <a:pt x="1181" y="101"/>
                </a:cubicBezTo>
                <a:cubicBezTo>
                  <a:pt x="1179" y="101"/>
                  <a:pt x="1180" y="99"/>
                  <a:pt x="1184" y="96"/>
                </a:cubicBezTo>
                <a:cubicBezTo>
                  <a:pt x="1190" y="90"/>
                  <a:pt x="1190" y="90"/>
                  <a:pt x="1190" y="90"/>
                </a:cubicBezTo>
                <a:cubicBezTo>
                  <a:pt x="1184" y="93"/>
                  <a:pt x="1184" y="93"/>
                  <a:pt x="1184" y="93"/>
                </a:cubicBezTo>
                <a:cubicBezTo>
                  <a:pt x="1158" y="102"/>
                  <a:pt x="1124" y="105"/>
                  <a:pt x="1079" y="103"/>
                </a:cubicBezTo>
                <a:cubicBezTo>
                  <a:pt x="1042" y="102"/>
                  <a:pt x="1033" y="102"/>
                  <a:pt x="1031" y="106"/>
                </a:cubicBezTo>
                <a:cubicBezTo>
                  <a:pt x="1030" y="109"/>
                  <a:pt x="1024" y="110"/>
                  <a:pt x="1008" y="109"/>
                </a:cubicBezTo>
                <a:cubicBezTo>
                  <a:pt x="996" y="109"/>
                  <a:pt x="974" y="108"/>
                  <a:pt x="959" y="108"/>
                </a:cubicBezTo>
                <a:cubicBezTo>
                  <a:pt x="937" y="108"/>
                  <a:pt x="934" y="109"/>
                  <a:pt x="946" y="110"/>
                </a:cubicBezTo>
                <a:cubicBezTo>
                  <a:pt x="954" y="111"/>
                  <a:pt x="961" y="113"/>
                  <a:pt x="963" y="115"/>
                </a:cubicBezTo>
                <a:cubicBezTo>
                  <a:pt x="964" y="116"/>
                  <a:pt x="959" y="116"/>
                  <a:pt x="952" y="115"/>
                </a:cubicBezTo>
                <a:cubicBezTo>
                  <a:pt x="945" y="114"/>
                  <a:pt x="927" y="114"/>
                  <a:pt x="911" y="115"/>
                </a:cubicBezTo>
                <a:cubicBezTo>
                  <a:pt x="896" y="116"/>
                  <a:pt x="880" y="115"/>
                  <a:pt x="877" y="114"/>
                </a:cubicBezTo>
                <a:cubicBezTo>
                  <a:pt x="873" y="112"/>
                  <a:pt x="881" y="111"/>
                  <a:pt x="899" y="110"/>
                </a:cubicBezTo>
                <a:cubicBezTo>
                  <a:pt x="915" y="109"/>
                  <a:pt x="928" y="108"/>
                  <a:pt x="929" y="107"/>
                </a:cubicBezTo>
                <a:cubicBezTo>
                  <a:pt x="930" y="105"/>
                  <a:pt x="861" y="104"/>
                  <a:pt x="811" y="105"/>
                </a:cubicBezTo>
                <a:cubicBezTo>
                  <a:pt x="770" y="106"/>
                  <a:pt x="769" y="106"/>
                  <a:pt x="773" y="103"/>
                </a:cubicBezTo>
                <a:cubicBezTo>
                  <a:pt x="778" y="99"/>
                  <a:pt x="831" y="89"/>
                  <a:pt x="856" y="87"/>
                </a:cubicBezTo>
                <a:cubicBezTo>
                  <a:pt x="872" y="86"/>
                  <a:pt x="874" y="86"/>
                  <a:pt x="867" y="83"/>
                </a:cubicBezTo>
                <a:cubicBezTo>
                  <a:pt x="862" y="82"/>
                  <a:pt x="851" y="82"/>
                  <a:pt x="842" y="83"/>
                </a:cubicBezTo>
                <a:cubicBezTo>
                  <a:pt x="832" y="85"/>
                  <a:pt x="825" y="85"/>
                  <a:pt x="825" y="83"/>
                </a:cubicBezTo>
                <a:cubicBezTo>
                  <a:pt x="824" y="77"/>
                  <a:pt x="835" y="74"/>
                  <a:pt x="853" y="76"/>
                </a:cubicBezTo>
                <a:cubicBezTo>
                  <a:pt x="863" y="77"/>
                  <a:pt x="871" y="76"/>
                  <a:pt x="871" y="75"/>
                </a:cubicBezTo>
                <a:cubicBezTo>
                  <a:pt x="871" y="74"/>
                  <a:pt x="863" y="72"/>
                  <a:pt x="855" y="70"/>
                </a:cubicBezTo>
                <a:cubicBezTo>
                  <a:pt x="837" y="67"/>
                  <a:pt x="824" y="71"/>
                  <a:pt x="815" y="84"/>
                </a:cubicBezTo>
                <a:cubicBezTo>
                  <a:pt x="811" y="89"/>
                  <a:pt x="810" y="90"/>
                  <a:pt x="808" y="86"/>
                </a:cubicBezTo>
                <a:cubicBezTo>
                  <a:pt x="806" y="83"/>
                  <a:pt x="805" y="83"/>
                  <a:pt x="803" y="86"/>
                </a:cubicBezTo>
                <a:cubicBezTo>
                  <a:pt x="801" y="90"/>
                  <a:pt x="775" y="99"/>
                  <a:pt x="761" y="99"/>
                </a:cubicBezTo>
                <a:cubicBezTo>
                  <a:pt x="755" y="100"/>
                  <a:pt x="754" y="99"/>
                  <a:pt x="756" y="97"/>
                </a:cubicBezTo>
                <a:cubicBezTo>
                  <a:pt x="759" y="94"/>
                  <a:pt x="756" y="93"/>
                  <a:pt x="747" y="91"/>
                </a:cubicBezTo>
                <a:cubicBezTo>
                  <a:pt x="739" y="89"/>
                  <a:pt x="733" y="88"/>
                  <a:pt x="732" y="89"/>
                </a:cubicBezTo>
                <a:cubicBezTo>
                  <a:pt x="732" y="90"/>
                  <a:pt x="735" y="93"/>
                  <a:pt x="740" y="96"/>
                </a:cubicBezTo>
                <a:cubicBezTo>
                  <a:pt x="745" y="100"/>
                  <a:pt x="748" y="103"/>
                  <a:pt x="747" y="105"/>
                </a:cubicBezTo>
                <a:cubicBezTo>
                  <a:pt x="746" y="106"/>
                  <a:pt x="749" y="107"/>
                  <a:pt x="753" y="107"/>
                </a:cubicBezTo>
                <a:cubicBezTo>
                  <a:pt x="757" y="107"/>
                  <a:pt x="762" y="108"/>
                  <a:pt x="765" y="109"/>
                </a:cubicBezTo>
                <a:cubicBezTo>
                  <a:pt x="781" y="118"/>
                  <a:pt x="787" y="122"/>
                  <a:pt x="788" y="127"/>
                </a:cubicBezTo>
                <a:cubicBezTo>
                  <a:pt x="789" y="131"/>
                  <a:pt x="786" y="133"/>
                  <a:pt x="776" y="133"/>
                </a:cubicBezTo>
                <a:cubicBezTo>
                  <a:pt x="721" y="137"/>
                  <a:pt x="672" y="144"/>
                  <a:pt x="628" y="154"/>
                </a:cubicBezTo>
                <a:cubicBezTo>
                  <a:pt x="617" y="156"/>
                  <a:pt x="613" y="163"/>
                  <a:pt x="618" y="173"/>
                </a:cubicBezTo>
                <a:cubicBezTo>
                  <a:pt x="622" y="180"/>
                  <a:pt x="622" y="179"/>
                  <a:pt x="628" y="171"/>
                </a:cubicBezTo>
                <a:cubicBezTo>
                  <a:pt x="634" y="164"/>
                  <a:pt x="638" y="162"/>
                  <a:pt x="665" y="159"/>
                </a:cubicBezTo>
                <a:cubicBezTo>
                  <a:pt x="682" y="157"/>
                  <a:pt x="700" y="153"/>
                  <a:pt x="705" y="151"/>
                </a:cubicBezTo>
                <a:cubicBezTo>
                  <a:pt x="710" y="148"/>
                  <a:pt x="720" y="147"/>
                  <a:pt x="726" y="148"/>
                </a:cubicBezTo>
                <a:cubicBezTo>
                  <a:pt x="734" y="148"/>
                  <a:pt x="745" y="146"/>
                  <a:pt x="753" y="143"/>
                </a:cubicBezTo>
                <a:cubicBezTo>
                  <a:pt x="767" y="138"/>
                  <a:pt x="768" y="138"/>
                  <a:pt x="769" y="143"/>
                </a:cubicBezTo>
                <a:cubicBezTo>
                  <a:pt x="770" y="147"/>
                  <a:pt x="775" y="153"/>
                  <a:pt x="779" y="157"/>
                </a:cubicBezTo>
                <a:cubicBezTo>
                  <a:pt x="784" y="161"/>
                  <a:pt x="787" y="165"/>
                  <a:pt x="786" y="167"/>
                </a:cubicBezTo>
                <a:cubicBezTo>
                  <a:pt x="784" y="171"/>
                  <a:pt x="770" y="172"/>
                  <a:pt x="767" y="168"/>
                </a:cubicBezTo>
                <a:cubicBezTo>
                  <a:pt x="766" y="166"/>
                  <a:pt x="762" y="165"/>
                  <a:pt x="758" y="165"/>
                </a:cubicBezTo>
                <a:cubicBezTo>
                  <a:pt x="751" y="166"/>
                  <a:pt x="751" y="166"/>
                  <a:pt x="751" y="166"/>
                </a:cubicBezTo>
                <a:cubicBezTo>
                  <a:pt x="759" y="170"/>
                  <a:pt x="759" y="170"/>
                  <a:pt x="759" y="170"/>
                </a:cubicBezTo>
                <a:cubicBezTo>
                  <a:pt x="764" y="173"/>
                  <a:pt x="777" y="174"/>
                  <a:pt x="791" y="173"/>
                </a:cubicBezTo>
                <a:cubicBezTo>
                  <a:pt x="804" y="173"/>
                  <a:pt x="820" y="173"/>
                  <a:pt x="826" y="174"/>
                </a:cubicBezTo>
                <a:cubicBezTo>
                  <a:pt x="839" y="176"/>
                  <a:pt x="842" y="181"/>
                  <a:pt x="833" y="185"/>
                </a:cubicBezTo>
                <a:cubicBezTo>
                  <a:pt x="830" y="186"/>
                  <a:pt x="826" y="190"/>
                  <a:pt x="822" y="193"/>
                </a:cubicBezTo>
                <a:cubicBezTo>
                  <a:pt x="814" y="201"/>
                  <a:pt x="818" y="208"/>
                  <a:pt x="829" y="204"/>
                </a:cubicBezTo>
                <a:cubicBezTo>
                  <a:pt x="835" y="203"/>
                  <a:pt x="839" y="203"/>
                  <a:pt x="841" y="206"/>
                </a:cubicBezTo>
                <a:cubicBezTo>
                  <a:pt x="844" y="210"/>
                  <a:pt x="838" y="212"/>
                  <a:pt x="802" y="216"/>
                </a:cubicBezTo>
                <a:cubicBezTo>
                  <a:pt x="765" y="220"/>
                  <a:pt x="759" y="220"/>
                  <a:pt x="756" y="215"/>
                </a:cubicBezTo>
                <a:cubicBezTo>
                  <a:pt x="754" y="212"/>
                  <a:pt x="748" y="210"/>
                  <a:pt x="744" y="210"/>
                </a:cubicBezTo>
                <a:cubicBezTo>
                  <a:pt x="739" y="211"/>
                  <a:pt x="735" y="210"/>
                  <a:pt x="734" y="208"/>
                </a:cubicBezTo>
                <a:cubicBezTo>
                  <a:pt x="733" y="206"/>
                  <a:pt x="726" y="207"/>
                  <a:pt x="718" y="209"/>
                </a:cubicBezTo>
                <a:cubicBezTo>
                  <a:pt x="710" y="210"/>
                  <a:pt x="697" y="212"/>
                  <a:pt x="689" y="213"/>
                </a:cubicBezTo>
                <a:cubicBezTo>
                  <a:pt x="680" y="214"/>
                  <a:pt x="672" y="217"/>
                  <a:pt x="669" y="220"/>
                </a:cubicBezTo>
                <a:cubicBezTo>
                  <a:pt x="666" y="222"/>
                  <a:pt x="661" y="225"/>
                  <a:pt x="658" y="225"/>
                </a:cubicBezTo>
                <a:cubicBezTo>
                  <a:pt x="653" y="225"/>
                  <a:pt x="653" y="225"/>
                  <a:pt x="656" y="221"/>
                </a:cubicBezTo>
                <a:cubicBezTo>
                  <a:pt x="659" y="218"/>
                  <a:pt x="659" y="218"/>
                  <a:pt x="655" y="220"/>
                </a:cubicBezTo>
                <a:cubicBezTo>
                  <a:pt x="652" y="221"/>
                  <a:pt x="639" y="225"/>
                  <a:pt x="625" y="228"/>
                </a:cubicBezTo>
                <a:cubicBezTo>
                  <a:pt x="604" y="232"/>
                  <a:pt x="596" y="232"/>
                  <a:pt x="583" y="229"/>
                </a:cubicBezTo>
                <a:cubicBezTo>
                  <a:pt x="575" y="227"/>
                  <a:pt x="564" y="226"/>
                  <a:pt x="561" y="226"/>
                </a:cubicBezTo>
                <a:cubicBezTo>
                  <a:pt x="521" y="232"/>
                  <a:pt x="450" y="229"/>
                  <a:pt x="419" y="220"/>
                </a:cubicBezTo>
                <a:cubicBezTo>
                  <a:pt x="399" y="214"/>
                  <a:pt x="362" y="211"/>
                  <a:pt x="347" y="214"/>
                </a:cubicBezTo>
                <a:cubicBezTo>
                  <a:pt x="330" y="218"/>
                  <a:pt x="280" y="251"/>
                  <a:pt x="280" y="258"/>
                </a:cubicBezTo>
                <a:cubicBezTo>
                  <a:pt x="281" y="263"/>
                  <a:pt x="284" y="263"/>
                  <a:pt x="287" y="258"/>
                </a:cubicBezTo>
                <a:cubicBezTo>
                  <a:pt x="289" y="257"/>
                  <a:pt x="297" y="250"/>
                  <a:pt x="306" y="243"/>
                </a:cubicBezTo>
                <a:cubicBezTo>
                  <a:pt x="320" y="232"/>
                  <a:pt x="324" y="231"/>
                  <a:pt x="351" y="228"/>
                </a:cubicBezTo>
                <a:cubicBezTo>
                  <a:pt x="370" y="226"/>
                  <a:pt x="381" y="226"/>
                  <a:pt x="384" y="229"/>
                </a:cubicBezTo>
                <a:cubicBezTo>
                  <a:pt x="386" y="232"/>
                  <a:pt x="385" y="233"/>
                  <a:pt x="379" y="233"/>
                </a:cubicBezTo>
                <a:cubicBezTo>
                  <a:pt x="368" y="233"/>
                  <a:pt x="353" y="244"/>
                  <a:pt x="341" y="260"/>
                </a:cubicBezTo>
                <a:cubicBezTo>
                  <a:pt x="329" y="277"/>
                  <a:pt x="327" y="285"/>
                  <a:pt x="337" y="279"/>
                </a:cubicBezTo>
                <a:cubicBezTo>
                  <a:pt x="340" y="276"/>
                  <a:pt x="344" y="271"/>
                  <a:pt x="345" y="267"/>
                </a:cubicBezTo>
                <a:cubicBezTo>
                  <a:pt x="349" y="254"/>
                  <a:pt x="369" y="243"/>
                  <a:pt x="392" y="242"/>
                </a:cubicBezTo>
                <a:cubicBezTo>
                  <a:pt x="449" y="239"/>
                  <a:pt x="469" y="239"/>
                  <a:pt x="472" y="241"/>
                </a:cubicBezTo>
                <a:cubicBezTo>
                  <a:pt x="474" y="242"/>
                  <a:pt x="482" y="242"/>
                  <a:pt x="490" y="241"/>
                </a:cubicBezTo>
                <a:cubicBezTo>
                  <a:pt x="502" y="240"/>
                  <a:pt x="504" y="241"/>
                  <a:pt x="501" y="244"/>
                </a:cubicBezTo>
                <a:cubicBezTo>
                  <a:pt x="498" y="246"/>
                  <a:pt x="496" y="249"/>
                  <a:pt x="496" y="251"/>
                </a:cubicBezTo>
                <a:cubicBezTo>
                  <a:pt x="496" y="256"/>
                  <a:pt x="504" y="254"/>
                  <a:pt x="507" y="248"/>
                </a:cubicBezTo>
                <a:cubicBezTo>
                  <a:pt x="508" y="244"/>
                  <a:pt x="514" y="242"/>
                  <a:pt x="529" y="240"/>
                </a:cubicBezTo>
                <a:cubicBezTo>
                  <a:pt x="548" y="237"/>
                  <a:pt x="550" y="237"/>
                  <a:pt x="549" y="243"/>
                </a:cubicBezTo>
                <a:cubicBezTo>
                  <a:pt x="549" y="247"/>
                  <a:pt x="547" y="250"/>
                  <a:pt x="544" y="251"/>
                </a:cubicBezTo>
                <a:cubicBezTo>
                  <a:pt x="541" y="252"/>
                  <a:pt x="528" y="257"/>
                  <a:pt x="516" y="262"/>
                </a:cubicBezTo>
                <a:cubicBezTo>
                  <a:pt x="503" y="267"/>
                  <a:pt x="487" y="272"/>
                  <a:pt x="480" y="274"/>
                </a:cubicBezTo>
                <a:cubicBezTo>
                  <a:pt x="461" y="278"/>
                  <a:pt x="442" y="290"/>
                  <a:pt x="440" y="299"/>
                </a:cubicBezTo>
                <a:cubicBezTo>
                  <a:pt x="439" y="305"/>
                  <a:pt x="437" y="305"/>
                  <a:pt x="418" y="306"/>
                </a:cubicBezTo>
                <a:cubicBezTo>
                  <a:pt x="407" y="307"/>
                  <a:pt x="398" y="307"/>
                  <a:pt x="398" y="305"/>
                </a:cubicBezTo>
                <a:cubicBezTo>
                  <a:pt x="398" y="304"/>
                  <a:pt x="400" y="301"/>
                  <a:pt x="402" y="298"/>
                </a:cubicBezTo>
                <a:cubicBezTo>
                  <a:pt x="409" y="291"/>
                  <a:pt x="401" y="292"/>
                  <a:pt x="392" y="300"/>
                </a:cubicBezTo>
                <a:cubicBezTo>
                  <a:pt x="385" y="305"/>
                  <a:pt x="381" y="306"/>
                  <a:pt x="354" y="304"/>
                </a:cubicBezTo>
                <a:cubicBezTo>
                  <a:pt x="320" y="302"/>
                  <a:pt x="304" y="305"/>
                  <a:pt x="297" y="315"/>
                </a:cubicBezTo>
                <a:cubicBezTo>
                  <a:pt x="292" y="323"/>
                  <a:pt x="292" y="323"/>
                  <a:pt x="298" y="324"/>
                </a:cubicBezTo>
                <a:cubicBezTo>
                  <a:pt x="301" y="325"/>
                  <a:pt x="307" y="326"/>
                  <a:pt x="310" y="326"/>
                </a:cubicBezTo>
                <a:cubicBezTo>
                  <a:pt x="313" y="326"/>
                  <a:pt x="318" y="327"/>
                  <a:pt x="320" y="330"/>
                </a:cubicBezTo>
                <a:cubicBezTo>
                  <a:pt x="325" y="335"/>
                  <a:pt x="367" y="335"/>
                  <a:pt x="436" y="331"/>
                </a:cubicBezTo>
                <a:cubicBezTo>
                  <a:pt x="488" y="327"/>
                  <a:pt x="488" y="327"/>
                  <a:pt x="488" y="327"/>
                </a:cubicBezTo>
                <a:cubicBezTo>
                  <a:pt x="480" y="336"/>
                  <a:pt x="480" y="336"/>
                  <a:pt x="480" y="336"/>
                </a:cubicBezTo>
                <a:cubicBezTo>
                  <a:pt x="472" y="346"/>
                  <a:pt x="470" y="346"/>
                  <a:pt x="449" y="343"/>
                </a:cubicBezTo>
                <a:cubicBezTo>
                  <a:pt x="439" y="341"/>
                  <a:pt x="433" y="341"/>
                  <a:pt x="431" y="344"/>
                </a:cubicBezTo>
                <a:cubicBezTo>
                  <a:pt x="430" y="346"/>
                  <a:pt x="431" y="347"/>
                  <a:pt x="436" y="347"/>
                </a:cubicBezTo>
                <a:cubicBezTo>
                  <a:pt x="441" y="347"/>
                  <a:pt x="443" y="348"/>
                  <a:pt x="442" y="350"/>
                </a:cubicBezTo>
                <a:cubicBezTo>
                  <a:pt x="441" y="352"/>
                  <a:pt x="437" y="354"/>
                  <a:pt x="432" y="354"/>
                </a:cubicBezTo>
                <a:cubicBezTo>
                  <a:pt x="427" y="354"/>
                  <a:pt x="393" y="356"/>
                  <a:pt x="355" y="359"/>
                </a:cubicBezTo>
                <a:cubicBezTo>
                  <a:pt x="301" y="363"/>
                  <a:pt x="283" y="365"/>
                  <a:pt x="270" y="371"/>
                </a:cubicBezTo>
                <a:cubicBezTo>
                  <a:pt x="247" y="380"/>
                  <a:pt x="205" y="401"/>
                  <a:pt x="206" y="402"/>
                </a:cubicBezTo>
                <a:cubicBezTo>
                  <a:pt x="207" y="403"/>
                  <a:pt x="221" y="398"/>
                  <a:pt x="237" y="390"/>
                </a:cubicBezTo>
                <a:cubicBezTo>
                  <a:pt x="274" y="373"/>
                  <a:pt x="286" y="370"/>
                  <a:pt x="286" y="378"/>
                </a:cubicBezTo>
                <a:cubicBezTo>
                  <a:pt x="286" y="381"/>
                  <a:pt x="288" y="382"/>
                  <a:pt x="293" y="380"/>
                </a:cubicBezTo>
                <a:cubicBezTo>
                  <a:pt x="308" y="373"/>
                  <a:pt x="348" y="370"/>
                  <a:pt x="377" y="372"/>
                </a:cubicBezTo>
                <a:cubicBezTo>
                  <a:pt x="394" y="374"/>
                  <a:pt x="409" y="374"/>
                  <a:pt x="411" y="373"/>
                </a:cubicBezTo>
                <a:cubicBezTo>
                  <a:pt x="412" y="373"/>
                  <a:pt x="417" y="373"/>
                  <a:pt x="420" y="374"/>
                </a:cubicBezTo>
                <a:cubicBezTo>
                  <a:pt x="426" y="377"/>
                  <a:pt x="423" y="378"/>
                  <a:pt x="405" y="383"/>
                </a:cubicBezTo>
                <a:cubicBezTo>
                  <a:pt x="387" y="387"/>
                  <a:pt x="374" y="388"/>
                  <a:pt x="338" y="386"/>
                </a:cubicBezTo>
                <a:cubicBezTo>
                  <a:pt x="282" y="384"/>
                  <a:pt x="259" y="388"/>
                  <a:pt x="213" y="410"/>
                </a:cubicBezTo>
                <a:cubicBezTo>
                  <a:pt x="179" y="427"/>
                  <a:pt x="166" y="436"/>
                  <a:pt x="166" y="445"/>
                </a:cubicBezTo>
                <a:cubicBezTo>
                  <a:pt x="167" y="450"/>
                  <a:pt x="168" y="450"/>
                  <a:pt x="176" y="445"/>
                </a:cubicBezTo>
                <a:cubicBezTo>
                  <a:pt x="184" y="440"/>
                  <a:pt x="185" y="440"/>
                  <a:pt x="184" y="444"/>
                </a:cubicBezTo>
                <a:cubicBezTo>
                  <a:pt x="182" y="451"/>
                  <a:pt x="184" y="451"/>
                  <a:pt x="197" y="442"/>
                </a:cubicBezTo>
                <a:cubicBezTo>
                  <a:pt x="203" y="437"/>
                  <a:pt x="209" y="435"/>
                  <a:pt x="212" y="436"/>
                </a:cubicBezTo>
                <a:cubicBezTo>
                  <a:pt x="215" y="437"/>
                  <a:pt x="223" y="436"/>
                  <a:pt x="230" y="433"/>
                </a:cubicBezTo>
                <a:cubicBezTo>
                  <a:pt x="238" y="431"/>
                  <a:pt x="244" y="430"/>
                  <a:pt x="245" y="431"/>
                </a:cubicBezTo>
                <a:cubicBezTo>
                  <a:pt x="246" y="432"/>
                  <a:pt x="220" y="444"/>
                  <a:pt x="212" y="446"/>
                </a:cubicBezTo>
                <a:cubicBezTo>
                  <a:pt x="204" y="448"/>
                  <a:pt x="197" y="452"/>
                  <a:pt x="197" y="456"/>
                </a:cubicBezTo>
                <a:cubicBezTo>
                  <a:pt x="197" y="457"/>
                  <a:pt x="195" y="460"/>
                  <a:pt x="192" y="461"/>
                </a:cubicBezTo>
                <a:cubicBezTo>
                  <a:pt x="189" y="462"/>
                  <a:pt x="187" y="465"/>
                  <a:pt x="188" y="467"/>
                </a:cubicBezTo>
                <a:cubicBezTo>
                  <a:pt x="190" y="471"/>
                  <a:pt x="171" y="491"/>
                  <a:pt x="166" y="492"/>
                </a:cubicBezTo>
                <a:cubicBezTo>
                  <a:pt x="164" y="492"/>
                  <a:pt x="164" y="493"/>
                  <a:pt x="165" y="495"/>
                </a:cubicBezTo>
                <a:cubicBezTo>
                  <a:pt x="167" y="499"/>
                  <a:pt x="180" y="495"/>
                  <a:pt x="182" y="490"/>
                </a:cubicBezTo>
                <a:cubicBezTo>
                  <a:pt x="183" y="489"/>
                  <a:pt x="190" y="483"/>
                  <a:pt x="198" y="478"/>
                </a:cubicBezTo>
                <a:cubicBezTo>
                  <a:pt x="213" y="469"/>
                  <a:pt x="213" y="469"/>
                  <a:pt x="213" y="469"/>
                </a:cubicBezTo>
                <a:cubicBezTo>
                  <a:pt x="202" y="471"/>
                  <a:pt x="202" y="471"/>
                  <a:pt x="202" y="471"/>
                </a:cubicBezTo>
                <a:cubicBezTo>
                  <a:pt x="191" y="473"/>
                  <a:pt x="191" y="473"/>
                  <a:pt x="198" y="468"/>
                </a:cubicBezTo>
                <a:cubicBezTo>
                  <a:pt x="207" y="460"/>
                  <a:pt x="214" y="460"/>
                  <a:pt x="214" y="467"/>
                </a:cubicBezTo>
                <a:cubicBezTo>
                  <a:pt x="214" y="472"/>
                  <a:pt x="215" y="472"/>
                  <a:pt x="218" y="469"/>
                </a:cubicBezTo>
                <a:cubicBezTo>
                  <a:pt x="222" y="463"/>
                  <a:pt x="224" y="463"/>
                  <a:pt x="226" y="472"/>
                </a:cubicBezTo>
                <a:cubicBezTo>
                  <a:pt x="228" y="478"/>
                  <a:pt x="229" y="479"/>
                  <a:pt x="231" y="475"/>
                </a:cubicBezTo>
                <a:cubicBezTo>
                  <a:pt x="235" y="470"/>
                  <a:pt x="262" y="468"/>
                  <a:pt x="265" y="472"/>
                </a:cubicBezTo>
                <a:cubicBezTo>
                  <a:pt x="266" y="474"/>
                  <a:pt x="264" y="477"/>
                  <a:pt x="261" y="478"/>
                </a:cubicBezTo>
                <a:cubicBezTo>
                  <a:pt x="252" y="482"/>
                  <a:pt x="205" y="514"/>
                  <a:pt x="206" y="515"/>
                </a:cubicBezTo>
                <a:cubicBezTo>
                  <a:pt x="207" y="516"/>
                  <a:pt x="214" y="513"/>
                  <a:pt x="222" y="509"/>
                </a:cubicBezTo>
                <a:cubicBezTo>
                  <a:pt x="240" y="500"/>
                  <a:pt x="245" y="500"/>
                  <a:pt x="247" y="506"/>
                </a:cubicBezTo>
                <a:cubicBezTo>
                  <a:pt x="251" y="516"/>
                  <a:pt x="224" y="526"/>
                  <a:pt x="187" y="528"/>
                </a:cubicBezTo>
                <a:cubicBezTo>
                  <a:pt x="152" y="530"/>
                  <a:pt x="138" y="539"/>
                  <a:pt x="96" y="586"/>
                </a:cubicBezTo>
                <a:cubicBezTo>
                  <a:pt x="81" y="602"/>
                  <a:pt x="61" y="616"/>
                  <a:pt x="20" y="639"/>
                </a:cubicBezTo>
                <a:cubicBezTo>
                  <a:pt x="10" y="645"/>
                  <a:pt x="1" y="651"/>
                  <a:pt x="1" y="653"/>
                </a:cubicBezTo>
                <a:cubicBezTo>
                  <a:pt x="0" y="655"/>
                  <a:pt x="2" y="670"/>
                  <a:pt x="4" y="686"/>
                </a:cubicBezTo>
                <a:cubicBezTo>
                  <a:pt x="7" y="708"/>
                  <a:pt x="7" y="720"/>
                  <a:pt x="4" y="738"/>
                </a:cubicBezTo>
                <a:cubicBezTo>
                  <a:pt x="1" y="761"/>
                  <a:pt x="1" y="762"/>
                  <a:pt x="11" y="801"/>
                </a:cubicBezTo>
                <a:cubicBezTo>
                  <a:pt x="12" y="806"/>
                  <a:pt x="11" y="812"/>
                  <a:pt x="9" y="815"/>
                </a:cubicBezTo>
                <a:cubicBezTo>
                  <a:pt x="5" y="821"/>
                  <a:pt x="5" y="823"/>
                  <a:pt x="10" y="835"/>
                </a:cubicBezTo>
                <a:cubicBezTo>
                  <a:pt x="14" y="846"/>
                  <a:pt x="17" y="850"/>
                  <a:pt x="27" y="854"/>
                </a:cubicBezTo>
                <a:cubicBezTo>
                  <a:pt x="40" y="860"/>
                  <a:pt x="40" y="860"/>
                  <a:pt x="45" y="853"/>
                </a:cubicBezTo>
                <a:cubicBezTo>
                  <a:pt x="49" y="849"/>
                  <a:pt x="56" y="843"/>
                  <a:pt x="62" y="841"/>
                </a:cubicBezTo>
                <a:cubicBezTo>
                  <a:pt x="68" y="838"/>
                  <a:pt x="78" y="833"/>
                  <a:pt x="84" y="828"/>
                </a:cubicBezTo>
                <a:cubicBezTo>
                  <a:pt x="92" y="823"/>
                  <a:pt x="104" y="820"/>
                  <a:pt x="118" y="818"/>
                </a:cubicBezTo>
                <a:cubicBezTo>
                  <a:pt x="139" y="815"/>
                  <a:pt x="139" y="815"/>
                  <a:pt x="139" y="815"/>
                </a:cubicBezTo>
                <a:cubicBezTo>
                  <a:pt x="135" y="822"/>
                  <a:pt x="135" y="822"/>
                  <a:pt x="135" y="822"/>
                </a:cubicBezTo>
                <a:cubicBezTo>
                  <a:pt x="129" y="830"/>
                  <a:pt x="85" y="849"/>
                  <a:pt x="62" y="853"/>
                </a:cubicBezTo>
                <a:cubicBezTo>
                  <a:pt x="52" y="855"/>
                  <a:pt x="48" y="857"/>
                  <a:pt x="48" y="860"/>
                </a:cubicBezTo>
                <a:cubicBezTo>
                  <a:pt x="49" y="862"/>
                  <a:pt x="54" y="863"/>
                  <a:pt x="60" y="862"/>
                </a:cubicBezTo>
                <a:cubicBezTo>
                  <a:pt x="68" y="861"/>
                  <a:pt x="70" y="861"/>
                  <a:pt x="69" y="867"/>
                </a:cubicBezTo>
                <a:cubicBezTo>
                  <a:pt x="69" y="872"/>
                  <a:pt x="71" y="873"/>
                  <a:pt x="82" y="871"/>
                </a:cubicBezTo>
                <a:cubicBezTo>
                  <a:pt x="94" y="869"/>
                  <a:pt x="95" y="870"/>
                  <a:pt x="94" y="876"/>
                </a:cubicBezTo>
                <a:cubicBezTo>
                  <a:pt x="93" y="882"/>
                  <a:pt x="93" y="883"/>
                  <a:pt x="97" y="881"/>
                </a:cubicBezTo>
                <a:cubicBezTo>
                  <a:pt x="99" y="880"/>
                  <a:pt x="109" y="881"/>
                  <a:pt x="119" y="883"/>
                </a:cubicBezTo>
                <a:cubicBezTo>
                  <a:pt x="130" y="885"/>
                  <a:pt x="140" y="886"/>
                  <a:pt x="141" y="885"/>
                </a:cubicBezTo>
                <a:cubicBezTo>
                  <a:pt x="143" y="885"/>
                  <a:pt x="145" y="886"/>
                  <a:pt x="145" y="889"/>
                </a:cubicBezTo>
                <a:cubicBezTo>
                  <a:pt x="145" y="892"/>
                  <a:pt x="146" y="892"/>
                  <a:pt x="147" y="889"/>
                </a:cubicBezTo>
                <a:cubicBezTo>
                  <a:pt x="151" y="881"/>
                  <a:pt x="169" y="873"/>
                  <a:pt x="179" y="874"/>
                </a:cubicBezTo>
                <a:cubicBezTo>
                  <a:pt x="190" y="876"/>
                  <a:pt x="191" y="882"/>
                  <a:pt x="182" y="898"/>
                </a:cubicBezTo>
                <a:cubicBezTo>
                  <a:pt x="177" y="908"/>
                  <a:pt x="174" y="910"/>
                  <a:pt x="166" y="911"/>
                </a:cubicBezTo>
                <a:cubicBezTo>
                  <a:pt x="160" y="911"/>
                  <a:pt x="149" y="915"/>
                  <a:pt x="141" y="919"/>
                </a:cubicBezTo>
                <a:cubicBezTo>
                  <a:pt x="133" y="923"/>
                  <a:pt x="122" y="929"/>
                  <a:pt x="117" y="931"/>
                </a:cubicBezTo>
                <a:cubicBezTo>
                  <a:pt x="106" y="936"/>
                  <a:pt x="97" y="945"/>
                  <a:pt x="104" y="945"/>
                </a:cubicBezTo>
                <a:cubicBezTo>
                  <a:pt x="106" y="945"/>
                  <a:pt x="115" y="943"/>
                  <a:pt x="124" y="941"/>
                </a:cubicBezTo>
                <a:cubicBezTo>
                  <a:pt x="140" y="937"/>
                  <a:pt x="164" y="937"/>
                  <a:pt x="164" y="942"/>
                </a:cubicBezTo>
                <a:cubicBezTo>
                  <a:pt x="164" y="943"/>
                  <a:pt x="159" y="947"/>
                  <a:pt x="154" y="951"/>
                </a:cubicBezTo>
                <a:cubicBezTo>
                  <a:pt x="143" y="957"/>
                  <a:pt x="140" y="966"/>
                  <a:pt x="148" y="969"/>
                </a:cubicBezTo>
                <a:cubicBezTo>
                  <a:pt x="150" y="970"/>
                  <a:pt x="152" y="974"/>
                  <a:pt x="152" y="979"/>
                </a:cubicBezTo>
                <a:cubicBezTo>
                  <a:pt x="153" y="993"/>
                  <a:pt x="159" y="995"/>
                  <a:pt x="180" y="987"/>
                </a:cubicBezTo>
                <a:cubicBezTo>
                  <a:pt x="191" y="983"/>
                  <a:pt x="202" y="981"/>
                  <a:pt x="207" y="983"/>
                </a:cubicBezTo>
                <a:cubicBezTo>
                  <a:pt x="213" y="985"/>
                  <a:pt x="213" y="985"/>
                  <a:pt x="199" y="990"/>
                </a:cubicBezTo>
                <a:cubicBezTo>
                  <a:pt x="162" y="1003"/>
                  <a:pt x="140" y="1018"/>
                  <a:pt x="152" y="1022"/>
                </a:cubicBezTo>
                <a:cubicBezTo>
                  <a:pt x="154" y="1023"/>
                  <a:pt x="167" y="1018"/>
                  <a:pt x="181" y="1011"/>
                </a:cubicBezTo>
                <a:cubicBezTo>
                  <a:pt x="195" y="1004"/>
                  <a:pt x="209" y="998"/>
                  <a:pt x="212" y="998"/>
                </a:cubicBezTo>
                <a:cubicBezTo>
                  <a:pt x="216" y="998"/>
                  <a:pt x="223" y="1002"/>
                  <a:pt x="229" y="1009"/>
                </a:cubicBezTo>
                <a:cubicBezTo>
                  <a:pt x="240" y="1021"/>
                  <a:pt x="240" y="1022"/>
                  <a:pt x="222" y="1034"/>
                </a:cubicBezTo>
                <a:cubicBezTo>
                  <a:pt x="216" y="1039"/>
                  <a:pt x="208" y="1046"/>
                  <a:pt x="204" y="1052"/>
                </a:cubicBezTo>
                <a:cubicBezTo>
                  <a:pt x="197" y="1061"/>
                  <a:pt x="197" y="1062"/>
                  <a:pt x="202" y="1066"/>
                </a:cubicBezTo>
                <a:cubicBezTo>
                  <a:pt x="205" y="1068"/>
                  <a:pt x="211" y="1070"/>
                  <a:pt x="216" y="1070"/>
                </a:cubicBezTo>
                <a:cubicBezTo>
                  <a:pt x="224" y="1070"/>
                  <a:pt x="224" y="1070"/>
                  <a:pt x="219" y="1075"/>
                </a:cubicBezTo>
                <a:cubicBezTo>
                  <a:pt x="216" y="1078"/>
                  <a:pt x="211" y="1082"/>
                  <a:pt x="209" y="1085"/>
                </a:cubicBezTo>
                <a:cubicBezTo>
                  <a:pt x="204" y="1089"/>
                  <a:pt x="204" y="1090"/>
                  <a:pt x="210" y="1097"/>
                </a:cubicBezTo>
                <a:cubicBezTo>
                  <a:pt x="214" y="1103"/>
                  <a:pt x="217" y="1104"/>
                  <a:pt x="229" y="1101"/>
                </a:cubicBezTo>
                <a:cubicBezTo>
                  <a:pt x="241" y="1099"/>
                  <a:pt x="243" y="1099"/>
                  <a:pt x="243" y="1104"/>
                </a:cubicBezTo>
                <a:cubicBezTo>
                  <a:pt x="244" y="1108"/>
                  <a:pt x="241" y="1110"/>
                  <a:pt x="235" y="1110"/>
                </a:cubicBezTo>
                <a:cubicBezTo>
                  <a:pt x="224" y="1111"/>
                  <a:pt x="176" y="1129"/>
                  <a:pt x="164" y="1136"/>
                </a:cubicBezTo>
                <a:cubicBezTo>
                  <a:pt x="155" y="1142"/>
                  <a:pt x="153" y="1150"/>
                  <a:pt x="158" y="1153"/>
                </a:cubicBezTo>
                <a:cubicBezTo>
                  <a:pt x="159" y="1154"/>
                  <a:pt x="166" y="1151"/>
                  <a:pt x="173" y="1146"/>
                </a:cubicBezTo>
                <a:cubicBezTo>
                  <a:pt x="180" y="1141"/>
                  <a:pt x="190" y="1136"/>
                  <a:pt x="195" y="1134"/>
                </a:cubicBezTo>
                <a:cubicBezTo>
                  <a:pt x="201" y="1133"/>
                  <a:pt x="211" y="1129"/>
                  <a:pt x="218" y="1126"/>
                </a:cubicBezTo>
                <a:cubicBezTo>
                  <a:pt x="238" y="1118"/>
                  <a:pt x="257" y="1118"/>
                  <a:pt x="263" y="1126"/>
                </a:cubicBezTo>
                <a:cubicBezTo>
                  <a:pt x="267" y="1131"/>
                  <a:pt x="272" y="1132"/>
                  <a:pt x="282" y="1132"/>
                </a:cubicBezTo>
                <a:cubicBezTo>
                  <a:pt x="289" y="1132"/>
                  <a:pt x="301" y="1132"/>
                  <a:pt x="308" y="1133"/>
                </a:cubicBezTo>
                <a:cubicBezTo>
                  <a:pt x="318" y="1135"/>
                  <a:pt x="319" y="1136"/>
                  <a:pt x="314" y="1138"/>
                </a:cubicBezTo>
                <a:cubicBezTo>
                  <a:pt x="311" y="1140"/>
                  <a:pt x="302" y="1140"/>
                  <a:pt x="293" y="1140"/>
                </a:cubicBezTo>
                <a:cubicBezTo>
                  <a:pt x="278" y="1138"/>
                  <a:pt x="237" y="1147"/>
                  <a:pt x="238" y="1152"/>
                </a:cubicBezTo>
                <a:cubicBezTo>
                  <a:pt x="238" y="1153"/>
                  <a:pt x="245" y="1153"/>
                  <a:pt x="255" y="1151"/>
                </a:cubicBezTo>
                <a:cubicBezTo>
                  <a:pt x="264" y="1149"/>
                  <a:pt x="277" y="1148"/>
                  <a:pt x="283" y="1148"/>
                </a:cubicBezTo>
                <a:cubicBezTo>
                  <a:pt x="342" y="1148"/>
                  <a:pt x="354" y="1147"/>
                  <a:pt x="341" y="1146"/>
                </a:cubicBezTo>
                <a:cubicBezTo>
                  <a:pt x="332" y="1145"/>
                  <a:pt x="324" y="1144"/>
                  <a:pt x="323" y="1142"/>
                </a:cubicBezTo>
                <a:cubicBezTo>
                  <a:pt x="320" y="1138"/>
                  <a:pt x="341" y="1139"/>
                  <a:pt x="357" y="1143"/>
                </a:cubicBezTo>
                <a:cubicBezTo>
                  <a:pt x="366" y="1145"/>
                  <a:pt x="378" y="1148"/>
                  <a:pt x="384" y="1148"/>
                </a:cubicBezTo>
                <a:cubicBezTo>
                  <a:pt x="390" y="1149"/>
                  <a:pt x="397" y="1150"/>
                  <a:pt x="400" y="1151"/>
                </a:cubicBezTo>
                <a:cubicBezTo>
                  <a:pt x="404" y="1152"/>
                  <a:pt x="407" y="1152"/>
                  <a:pt x="407" y="1152"/>
                </a:cubicBezTo>
                <a:cubicBezTo>
                  <a:pt x="408" y="1152"/>
                  <a:pt x="407" y="1154"/>
                  <a:pt x="405" y="1156"/>
                </a:cubicBezTo>
                <a:cubicBezTo>
                  <a:pt x="403" y="1158"/>
                  <a:pt x="399" y="1159"/>
                  <a:pt x="396" y="1158"/>
                </a:cubicBezTo>
                <a:cubicBezTo>
                  <a:pt x="393" y="1157"/>
                  <a:pt x="389" y="1156"/>
                  <a:pt x="386" y="1155"/>
                </a:cubicBezTo>
                <a:cubicBezTo>
                  <a:pt x="383" y="1154"/>
                  <a:pt x="380" y="1155"/>
                  <a:pt x="380" y="1157"/>
                </a:cubicBezTo>
                <a:cubicBezTo>
                  <a:pt x="380" y="1159"/>
                  <a:pt x="384" y="1161"/>
                  <a:pt x="389" y="1160"/>
                </a:cubicBezTo>
                <a:cubicBezTo>
                  <a:pt x="399" y="1160"/>
                  <a:pt x="399" y="1165"/>
                  <a:pt x="389" y="1172"/>
                </a:cubicBezTo>
                <a:cubicBezTo>
                  <a:pt x="380" y="1179"/>
                  <a:pt x="381" y="1185"/>
                  <a:pt x="391" y="1184"/>
                </a:cubicBezTo>
                <a:cubicBezTo>
                  <a:pt x="396" y="1184"/>
                  <a:pt x="398" y="1186"/>
                  <a:pt x="398" y="1190"/>
                </a:cubicBezTo>
                <a:cubicBezTo>
                  <a:pt x="399" y="1194"/>
                  <a:pt x="399" y="1195"/>
                  <a:pt x="401" y="1192"/>
                </a:cubicBezTo>
                <a:cubicBezTo>
                  <a:pt x="402" y="1188"/>
                  <a:pt x="413" y="1187"/>
                  <a:pt x="440" y="1188"/>
                </a:cubicBezTo>
                <a:cubicBezTo>
                  <a:pt x="442" y="1188"/>
                  <a:pt x="441" y="1191"/>
                  <a:pt x="440" y="1194"/>
                </a:cubicBezTo>
                <a:cubicBezTo>
                  <a:pt x="435" y="1202"/>
                  <a:pt x="439" y="1204"/>
                  <a:pt x="452" y="1199"/>
                </a:cubicBezTo>
                <a:cubicBezTo>
                  <a:pt x="465" y="1195"/>
                  <a:pt x="487" y="1195"/>
                  <a:pt x="489" y="1200"/>
                </a:cubicBezTo>
                <a:cubicBezTo>
                  <a:pt x="489" y="1202"/>
                  <a:pt x="491" y="1202"/>
                  <a:pt x="492" y="1201"/>
                </a:cubicBezTo>
                <a:cubicBezTo>
                  <a:pt x="493" y="1200"/>
                  <a:pt x="502" y="1204"/>
                  <a:pt x="512" y="1209"/>
                </a:cubicBezTo>
                <a:cubicBezTo>
                  <a:pt x="528" y="1217"/>
                  <a:pt x="529" y="1218"/>
                  <a:pt x="522" y="1219"/>
                </a:cubicBezTo>
                <a:cubicBezTo>
                  <a:pt x="490" y="1222"/>
                  <a:pt x="456" y="1219"/>
                  <a:pt x="437" y="1211"/>
                </a:cubicBezTo>
                <a:cubicBezTo>
                  <a:pt x="433" y="1209"/>
                  <a:pt x="432" y="1210"/>
                  <a:pt x="433" y="1212"/>
                </a:cubicBezTo>
                <a:cubicBezTo>
                  <a:pt x="435" y="1216"/>
                  <a:pt x="405" y="1226"/>
                  <a:pt x="399" y="1223"/>
                </a:cubicBezTo>
                <a:cubicBezTo>
                  <a:pt x="394" y="1221"/>
                  <a:pt x="379" y="1232"/>
                  <a:pt x="379" y="1237"/>
                </a:cubicBezTo>
                <a:cubicBezTo>
                  <a:pt x="379" y="1239"/>
                  <a:pt x="382" y="1240"/>
                  <a:pt x="386" y="1238"/>
                </a:cubicBezTo>
                <a:cubicBezTo>
                  <a:pt x="399" y="1233"/>
                  <a:pt x="426" y="1231"/>
                  <a:pt x="430" y="1234"/>
                </a:cubicBezTo>
                <a:cubicBezTo>
                  <a:pt x="432" y="1236"/>
                  <a:pt x="434" y="1236"/>
                  <a:pt x="435" y="1234"/>
                </a:cubicBezTo>
                <a:cubicBezTo>
                  <a:pt x="438" y="1225"/>
                  <a:pt x="483" y="1230"/>
                  <a:pt x="515" y="1243"/>
                </a:cubicBezTo>
                <a:cubicBezTo>
                  <a:pt x="524" y="1247"/>
                  <a:pt x="546" y="1254"/>
                  <a:pt x="565" y="1260"/>
                </a:cubicBezTo>
                <a:cubicBezTo>
                  <a:pt x="609" y="1273"/>
                  <a:pt x="638" y="1282"/>
                  <a:pt x="647" y="1284"/>
                </a:cubicBezTo>
                <a:cubicBezTo>
                  <a:pt x="654" y="1287"/>
                  <a:pt x="654" y="1287"/>
                  <a:pt x="641" y="1293"/>
                </a:cubicBezTo>
                <a:cubicBezTo>
                  <a:pt x="638" y="1294"/>
                  <a:pt x="636" y="1296"/>
                  <a:pt x="637" y="1297"/>
                </a:cubicBezTo>
                <a:cubicBezTo>
                  <a:pt x="638" y="1298"/>
                  <a:pt x="643" y="1296"/>
                  <a:pt x="649" y="1293"/>
                </a:cubicBezTo>
                <a:cubicBezTo>
                  <a:pt x="660" y="1287"/>
                  <a:pt x="660" y="1287"/>
                  <a:pt x="660" y="1287"/>
                </a:cubicBezTo>
                <a:cubicBezTo>
                  <a:pt x="719" y="1308"/>
                  <a:pt x="719" y="1308"/>
                  <a:pt x="719" y="1308"/>
                </a:cubicBezTo>
                <a:cubicBezTo>
                  <a:pt x="752" y="1320"/>
                  <a:pt x="787" y="1333"/>
                  <a:pt x="796" y="1336"/>
                </a:cubicBezTo>
                <a:cubicBezTo>
                  <a:pt x="805" y="1339"/>
                  <a:pt x="824" y="1345"/>
                  <a:pt x="838" y="1350"/>
                </a:cubicBezTo>
                <a:cubicBezTo>
                  <a:pt x="852" y="1355"/>
                  <a:pt x="865" y="1359"/>
                  <a:pt x="867" y="1359"/>
                </a:cubicBezTo>
                <a:cubicBezTo>
                  <a:pt x="870" y="1359"/>
                  <a:pt x="873" y="1361"/>
                  <a:pt x="874" y="1363"/>
                </a:cubicBezTo>
                <a:cubicBezTo>
                  <a:pt x="876" y="1366"/>
                  <a:pt x="882" y="1368"/>
                  <a:pt x="888" y="1369"/>
                </a:cubicBezTo>
                <a:cubicBezTo>
                  <a:pt x="894" y="1370"/>
                  <a:pt x="908" y="1372"/>
                  <a:pt x="918" y="1373"/>
                </a:cubicBezTo>
                <a:cubicBezTo>
                  <a:pt x="929" y="1375"/>
                  <a:pt x="941" y="1376"/>
                  <a:pt x="946" y="1377"/>
                </a:cubicBezTo>
                <a:cubicBezTo>
                  <a:pt x="953" y="1378"/>
                  <a:pt x="953" y="1378"/>
                  <a:pt x="948" y="1375"/>
                </a:cubicBezTo>
                <a:cubicBezTo>
                  <a:pt x="944" y="1374"/>
                  <a:pt x="933" y="1371"/>
                  <a:pt x="923" y="1369"/>
                </a:cubicBezTo>
                <a:cubicBezTo>
                  <a:pt x="913" y="1368"/>
                  <a:pt x="901" y="1366"/>
                  <a:pt x="897" y="1365"/>
                </a:cubicBezTo>
                <a:cubicBezTo>
                  <a:pt x="891" y="1363"/>
                  <a:pt x="891" y="1363"/>
                  <a:pt x="900" y="1360"/>
                </a:cubicBezTo>
                <a:cubicBezTo>
                  <a:pt x="909" y="1357"/>
                  <a:pt x="909" y="1357"/>
                  <a:pt x="901" y="1357"/>
                </a:cubicBezTo>
                <a:cubicBezTo>
                  <a:pt x="896" y="1357"/>
                  <a:pt x="890" y="1355"/>
                  <a:pt x="887" y="1352"/>
                </a:cubicBezTo>
                <a:cubicBezTo>
                  <a:pt x="882" y="1348"/>
                  <a:pt x="883" y="1347"/>
                  <a:pt x="904" y="1347"/>
                </a:cubicBezTo>
                <a:cubicBezTo>
                  <a:pt x="916" y="1347"/>
                  <a:pt x="926" y="1348"/>
                  <a:pt x="927" y="1349"/>
                </a:cubicBezTo>
                <a:cubicBezTo>
                  <a:pt x="927" y="1353"/>
                  <a:pt x="941" y="1354"/>
                  <a:pt x="948" y="1351"/>
                </a:cubicBezTo>
                <a:cubicBezTo>
                  <a:pt x="953" y="1349"/>
                  <a:pt x="950" y="1348"/>
                  <a:pt x="931" y="1343"/>
                </a:cubicBezTo>
                <a:cubicBezTo>
                  <a:pt x="919" y="1341"/>
                  <a:pt x="907" y="1337"/>
                  <a:pt x="905" y="1336"/>
                </a:cubicBezTo>
                <a:cubicBezTo>
                  <a:pt x="902" y="1332"/>
                  <a:pt x="920" y="1331"/>
                  <a:pt x="930" y="1335"/>
                </a:cubicBezTo>
                <a:cubicBezTo>
                  <a:pt x="935" y="1336"/>
                  <a:pt x="942" y="1338"/>
                  <a:pt x="947" y="1339"/>
                </a:cubicBezTo>
                <a:cubicBezTo>
                  <a:pt x="953" y="1340"/>
                  <a:pt x="954" y="1340"/>
                  <a:pt x="951" y="1337"/>
                </a:cubicBezTo>
                <a:cubicBezTo>
                  <a:pt x="947" y="1334"/>
                  <a:pt x="948" y="1334"/>
                  <a:pt x="956" y="1335"/>
                </a:cubicBezTo>
                <a:cubicBezTo>
                  <a:pt x="961" y="1336"/>
                  <a:pt x="977" y="1337"/>
                  <a:pt x="993" y="1337"/>
                </a:cubicBezTo>
                <a:cubicBezTo>
                  <a:pt x="1010" y="1338"/>
                  <a:pt x="1018" y="1339"/>
                  <a:pt x="1015" y="1341"/>
                </a:cubicBezTo>
                <a:cubicBezTo>
                  <a:pt x="1011" y="1343"/>
                  <a:pt x="1012" y="1344"/>
                  <a:pt x="1021" y="1344"/>
                </a:cubicBezTo>
                <a:cubicBezTo>
                  <a:pt x="1045" y="1345"/>
                  <a:pt x="1084" y="1342"/>
                  <a:pt x="1085" y="1340"/>
                </a:cubicBezTo>
                <a:cubicBezTo>
                  <a:pt x="1086" y="1338"/>
                  <a:pt x="1093" y="1338"/>
                  <a:pt x="1102" y="1339"/>
                </a:cubicBezTo>
                <a:cubicBezTo>
                  <a:pt x="1117" y="1340"/>
                  <a:pt x="1117" y="1340"/>
                  <a:pt x="1113" y="1345"/>
                </a:cubicBezTo>
                <a:cubicBezTo>
                  <a:pt x="1104" y="1353"/>
                  <a:pt x="1106" y="1360"/>
                  <a:pt x="1118" y="1359"/>
                </a:cubicBezTo>
                <a:cubicBezTo>
                  <a:pt x="1128" y="1358"/>
                  <a:pt x="1128" y="1358"/>
                  <a:pt x="1121" y="1355"/>
                </a:cubicBezTo>
                <a:cubicBezTo>
                  <a:pt x="1114" y="1352"/>
                  <a:pt x="1114" y="1352"/>
                  <a:pt x="1114" y="1352"/>
                </a:cubicBezTo>
                <a:cubicBezTo>
                  <a:pt x="1121" y="1349"/>
                  <a:pt x="1121" y="1349"/>
                  <a:pt x="1121" y="1349"/>
                </a:cubicBezTo>
                <a:cubicBezTo>
                  <a:pt x="1130" y="1345"/>
                  <a:pt x="1143" y="1344"/>
                  <a:pt x="1143" y="1347"/>
                </a:cubicBezTo>
                <a:cubicBezTo>
                  <a:pt x="1143" y="1349"/>
                  <a:pt x="1146" y="1350"/>
                  <a:pt x="1149" y="1350"/>
                </a:cubicBezTo>
                <a:cubicBezTo>
                  <a:pt x="1152" y="1350"/>
                  <a:pt x="1161" y="1352"/>
                  <a:pt x="1167" y="1354"/>
                </a:cubicBezTo>
                <a:cubicBezTo>
                  <a:pt x="1175" y="1357"/>
                  <a:pt x="1180" y="1358"/>
                  <a:pt x="1180" y="1355"/>
                </a:cubicBezTo>
                <a:cubicBezTo>
                  <a:pt x="1181" y="1353"/>
                  <a:pt x="1186" y="1352"/>
                  <a:pt x="1190" y="1353"/>
                </a:cubicBezTo>
                <a:cubicBezTo>
                  <a:pt x="1194" y="1354"/>
                  <a:pt x="1199" y="1353"/>
                  <a:pt x="1199" y="1351"/>
                </a:cubicBezTo>
                <a:cubicBezTo>
                  <a:pt x="1200" y="1349"/>
                  <a:pt x="1198" y="1348"/>
                  <a:pt x="1194" y="1348"/>
                </a:cubicBezTo>
                <a:cubicBezTo>
                  <a:pt x="1169" y="1348"/>
                  <a:pt x="1145" y="1345"/>
                  <a:pt x="1145" y="1340"/>
                </a:cubicBezTo>
                <a:cubicBezTo>
                  <a:pt x="1145" y="1338"/>
                  <a:pt x="1147" y="1338"/>
                  <a:pt x="1150" y="1339"/>
                </a:cubicBezTo>
                <a:cubicBezTo>
                  <a:pt x="1153" y="1340"/>
                  <a:pt x="1171" y="1340"/>
                  <a:pt x="1190" y="1339"/>
                </a:cubicBezTo>
                <a:cubicBezTo>
                  <a:pt x="1223" y="1337"/>
                  <a:pt x="1236" y="1338"/>
                  <a:pt x="1274" y="1345"/>
                </a:cubicBezTo>
                <a:cubicBezTo>
                  <a:pt x="1291" y="1348"/>
                  <a:pt x="1296" y="1345"/>
                  <a:pt x="1280" y="1341"/>
                </a:cubicBezTo>
                <a:cubicBezTo>
                  <a:pt x="1264" y="1336"/>
                  <a:pt x="1262" y="1331"/>
                  <a:pt x="1277" y="1330"/>
                </a:cubicBezTo>
                <a:cubicBezTo>
                  <a:pt x="1285" y="1330"/>
                  <a:pt x="1287" y="1331"/>
                  <a:pt x="1284" y="1333"/>
                </a:cubicBezTo>
                <a:cubicBezTo>
                  <a:pt x="1278" y="1339"/>
                  <a:pt x="1287" y="1340"/>
                  <a:pt x="1313" y="1338"/>
                </a:cubicBezTo>
                <a:cubicBezTo>
                  <a:pt x="1329" y="1336"/>
                  <a:pt x="1342" y="1337"/>
                  <a:pt x="1349" y="1339"/>
                </a:cubicBezTo>
                <a:cubicBezTo>
                  <a:pt x="1355" y="1342"/>
                  <a:pt x="1362" y="1343"/>
                  <a:pt x="1364" y="1341"/>
                </a:cubicBezTo>
                <a:cubicBezTo>
                  <a:pt x="1366" y="1340"/>
                  <a:pt x="1366" y="1341"/>
                  <a:pt x="1366" y="1343"/>
                </a:cubicBezTo>
                <a:cubicBezTo>
                  <a:pt x="1365" y="1345"/>
                  <a:pt x="1365" y="1346"/>
                  <a:pt x="1367" y="1346"/>
                </a:cubicBezTo>
                <a:cubicBezTo>
                  <a:pt x="1369" y="1346"/>
                  <a:pt x="1370" y="1344"/>
                  <a:pt x="1370" y="1341"/>
                </a:cubicBezTo>
                <a:cubicBezTo>
                  <a:pt x="1369" y="1336"/>
                  <a:pt x="1366" y="1335"/>
                  <a:pt x="1356" y="1336"/>
                </a:cubicBezTo>
                <a:cubicBezTo>
                  <a:pt x="1355" y="1336"/>
                  <a:pt x="1354" y="1335"/>
                  <a:pt x="1354" y="1333"/>
                </a:cubicBezTo>
                <a:cubicBezTo>
                  <a:pt x="1356" y="1329"/>
                  <a:pt x="1394" y="1331"/>
                  <a:pt x="1398" y="1335"/>
                </a:cubicBezTo>
                <a:cubicBezTo>
                  <a:pt x="1399" y="1336"/>
                  <a:pt x="1405" y="1338"/>
                  <a:pt x="1410" y="1337"/>
                </a:cubicBezTo>
                <a:cubicBezTo>
                  <a:pt x="1416" y="1337"/>
                  <a:pt x="1429" y="1339"/>
                  <a:pt x="1440" y="1342"/>
                </a:cubicBezTo>
                <a:cubicBezTo>
                  <a:pt x="1459" y="1347"/>
                  <a:pt x="1459" y="1347"/>
                  <a:pt x="1459" y="1347"/>
                </a:cubicBezTo>
                <a:cubicBezTo>
                  <a:pt x="1437" y="1351"/>
                  <a:pt x="1437" y="1351"/>
                  <a:pt x="1437" y="1351"/>
                </a:cubicBezTo>
                <a:cubicBezTo>
                  <a:pt x="1412" y="1355"/>
                  <a:pt x="1396" y="1356"/>
                  <a:pt x="1385" y="1353"/>
                </a:cubicBezTo>
                <a:cubicBezTo>
                  <a:pt x="1376" y="1350"/>
                  <a:pt x="1367" y="1352"/>
                  <a:pt x="1368" y="1357"/>
                </a:cubicBezTo>
                <a:cubicBezTo>
                  <a:pt x="1368" y="1359"/>
                  <a:pt x="1374" y="1360"/>
                  <a:pt x="1381" y="1359"/>
                </a:cubicBezTo>
                <a:cubicBezTo>
                  <a:pt x="1399" y="1358"/>
                  <a:pt x="1402" y="1364"/>
                  <a:pt x="1386" y="1368"/>
                </a:cubicBezTo>
                <a:cubicBezTo>
                  <a:pt x="1373" y="1371"/>
                  <a:pt x="1298" y="1372"/>
                  <a:pt x="1295" y="1369"/>
                </a:cubicBezTo>
                <a:cubicBezTo>
                  <a:pt x="1292" y="1366"/>
                  <a:pt x="1317" y="1359"/>
                  <a:pt x="1340" y="1357"/>
                </a:cubicBezTo>
                <a:cubicBezTo>
                  <a:pt x="1359" y="1356"/>
                  <a:pt x="1363" y="1354"/>
                  <a:pt x="1357" y="1352"/>
                </a:cubicBezTo>
                <a:cubicBezTo>
                  <a:pt x="1350" y="1350"/>
                  <a:pt x="1300" y="1357"/>
                  <a:pt x="1290" y="1363"/>
                </a:cubicBezTo>
                <a:cubicBezTo>
                  <a:pt x="1288" y="1364"/>
                  <a:pt x="1286" y="1363"/>
                  <a:pt x="1286" y="1361"/>
                </a:cubicBezTo>
                <a:cubicBezTo>
                  <a:pt x="1286" y="1360"/>
                  <a:pt x="1289" y="1357"/>
                  <a:pt x="1293" y="1356"/>
                </a:cubicBezTo>
                <a:cubicBezTo>
                  <a:pt x="1299" y="1355"/>
                  <a:pt x="1299" y="1354"/>
                  <a:pt x="1290" y="1354"/>
                </a:cubicBezTo>
                <a:cubicBezTo>
                  <a:pt x="1282" y="1354"/>
                  <a:pt x="1281" y="1355"/>
                  <a:pt x="1282" y="1359"/>
                </a:cubicBezTo>
                <a:cubicBezTo>
                  <a:pt x="1284" y="1365"/>
                  <a:pt x="1279" y="1367"/>
                  <a:pt x="1276" y="1361"/>
                </a:cubicBezTo>
                <a:cubicBezTo>
                  <a:pt x="1275" y="1359"/>
                  <a:pt x="1273" y="1359"/>
                  <a:pt x="1272" y="1360"/>
                </a:cubicBezTo>
                <a:cubicBezTo>
                  <a:pt x="1271" y="1361"/>
                  <a:pt x="1262" y="1363"/>
                  <a:pt x="1253" y="1364"/>
                </a:cubicBezTo>
                <a:cubicBezTo>
                  <a:pt x="1243" y="1365"/>
                  <a:pt x="1230" y="1368"/>
                  <a:pt x="1224" y="1369"/>
                </a:cubicBezTo>
                <a:cubicBezTo>
                  <a:pt x="1217" y="1371"/>
                  <a:pt x="1212" y="1371"/>
                  <a:pt x="1211" y="1369"/>
                </a:cubicBezTo>
                <a:cubicBezTo>
                  <a:pt x="1210" y="1367"/>
                  <a:pt x="1210" y="1365"/>
                  <a:pt x="1212" y="1365"/>
                </a:cubicBezTo>
                <a:cubicBezTo>
                  <a:pt x="1213" y="1365"/>
                  <a:pt x="1215" y="1363"/>
                  <a:pt x="1215" y="1361"/>
                </a:cubicBezTo>
                <a:cubicBezTo>
                  <a:pt x="1215" y="1359"/>
                  <a:pt x="1212" y="1360"/>
                  <a:pt x="1209" y="1362"/>
                </a:cubicBezTo>
                <a:cubicBezTo>
                  <a:pt x="1201" y="1368"/>
                  <a:pt x="1195" y="1376"/>
                  <a:pt x="1197" y="1378"/>
                </a:cubicBezTo>
                <a:cubicBezTo>
                  <a:pt x="1198" y="1379"/>
                  <a:pt x="1260" y="1386"/>
                  <a:pt x="1266" y="1386"/>
                </a:cubicBezTo>
                <a:cubicBezTo>
                  <a:pt x="1267" y="1386"/>
                  <a:pt x="1268" y="1387"/>
                  <a:pt x="1267" y="1389"/>
                </a:cubicBezTo>
                <a:cubicBezTo>
                  <a:pt x="1266" y="1390"/>
                  <a:pt x="1309" y="1389"/>
                  <a:pt x="1363" y="1387"/>
                </a:cubicBezTo>
                <a:cubicBezTo>
                  <a:pt x="1438" y="1384"/>
                  <a:pt x="1460" y="1383"/>
                  <a:pt x="1463" y="1379"/>
                </a:cubicBezTo>
                <a:cubicBezTo>
                  <a:pt x="1466" y="1376"/>
                  <a:pt x="1473" y="1375"/>
                  <a:pt x="1486" y="1376"/>
                </a:cubicBezTo>
                <a:cubicBezTo>
                  <a:pt x="1496" y="1377"/>
                  <a:pt x="1517" y="1378"/>
                  <a:pt x="1533" y="1379"/>
                </a:cubicBezTo>
                <a:cubicBezTo>
                  <a:pt x="1562" y="1380"/>
                  <a:pt x="1584" y="1387"/>
                  <a:pt x="1596" y="1399"/>
                </a:cubicBezTo>
                <a:cubicBezTo>
                  <a:pt x="1602" y="1406"/>
                  <a:pt x="1638" y="1417"/>
                  <a:pt x="1654" y="1417"/>
                </a:cubicBezTo>
                <a:cubicBezTo>
                  <a:pt x="1660" y="1417"/>
                  <a:pt x="1673" y="1419"/>
                  <a:pt x="1682" y="1421"/>
                </a:cubicBezTo>
                <a:cubicBezTo>
                  <a:pt x="1691" y="1423"/>
                  <a:pt x="1712" y="1428"/>
                  <a:pt x="1729" y="1431"/>
                </a:cubicBezTo>
                <a:cubicBezTo>
                  <a:pt x="1746" y="1435"/>
                  <a:pt x="1762" y="1440"/>
                  <a:pt x="1766" y="1442"/>
                </a:cubicBezTo>
                <a:cubicBezTo>
                  <a:pt x="1770" y="1444"/>
                  <a:pt x="1779" y="1447"/>
                  <a:pt x="1787" y="1448"/>
                </a:cubicBezTo>
                <a:cubicBezTo>
                  <a:pt x="1787" y="1448"/>
                  <a:pt x="1787" y="1448"/>
                  <a:pt x="1787" y="1448"/>
                </a:cubicBezTo>
                <a:cubicBezTo>
                  <a:pt x="1795" y="1449"/>
                  <a:pt x="1802" y="1450"/>
                  <a:pt x="1804" y="1450"/>
                </a:cubicBezTo>
                <a:cubicBezTo>
                  <a:pt x="1808" y="1451"/>
                  <a:pt x="1795" y="1442"/>
                  <a:pt x="1788" y="1440"/>
                </a:cubicBezTo>
                <a:cubicBezTo>
                  <a:pt x="1760" y="1431"/>
                  <a:pt x="1716" y="1415"/>
                  <a:pt x="1713" y="1412"/>
                </a:cubicBezTo>
                <a:cubicBezTo>
                  <a:pt x="1712" y="1410"/>
                  <a:pt x="1703" y="1407"/>
                  <a:pt x="1695" y="1406"/>
                </a:cubicBezTo>
                <a:cubicBezTo>
                  <a:pt x="1687" y="1406"/>
                  <a:pt x="1675" y="1401"/>
                  <a:pt x="1667" y="1397"/>
                </a:cubicBezTo>
                <a:cubicBezTo>
                  <a:pt x="1656" y="1391"/>
                  <a:pt x="1653" y="1390"/>
                  <a:pt x="1649" y="1395"/>
                </a:cubicBezTo>
                <a:cubicBezTo>
                  <a:pt x="1646" y="1397"/>
                  <a:pt x="1645" y="1401"/>
                  <a:pt x="1646" y="1402"/>
                </a:cubicBezTo>
                <a:cubicBezTo>
                  <a:pt x="1653" y="1411"/>
                  <a:pt x="1592" y="1396"/>
                  <a:pt x="1584" y="1387"/>
                </a:cubicBezTo>
                <a:cubicBezTo>
                  <a:pt x="1581" y="1382"/>
                  <a:pt x="1583" y="1382"/>
                  <a:pt x="1661" y="1383"/>
                </a:cubicBezTo>
                <a:cubicBezTo>
                  <a:pt x="1711" y="1383"/>
                  <a:pt x="1725" y="1384"/>
                  <a:pt x="1747" y="1390"/>
                </a:cubicBezTo>
                <a:cubicBezTo>
                  <a:pt x="1762" y="1394"/>
                  <a:pt x="1777" y="1398"/>
                  <a:pt x="1782" y="1399"/>
                </a:cubicBezTo>
                <a:cubicBezTo>
                  <a:pt x="1790" y="1400"/>
                  <a:pt x="1790" y="1400"/>
                  <a:pt x="1790" y="1400"/>
                </a:cubicBezTo>
                <a:cubicBezTo>
                  <a:pt x="1781" y="1395"/>
                  <a:pt x="1781" y="1395"/>
                  <a:pt x="1781" y="1395"/>
                </a:cubicBezTo>
                <a:cubicBezTo>
                  <a:pt x="1776" y="1393"/>
                  <a:pt x="1772" y="1390"/>
                  <a:pt x="1772" y="1389"/>
                </a:cubicBezTo>
                <a:cubicBezTo>
                  <a:pt x="1772" y="1389"/>
                  <a:pt x="1783" y="1387"/>
                  <a:pt x="1797" y="1386"/>
                </a:cubicBezTo>
                <a:cubicBezTo>
                  <a:pt x="1820" y="1384"/>
                  <a:pt x="1824" y="1385"/>
                  <a:pt x="1828" y="1390"/>
                </a:cubicBezTo>
                <a:cubicBezTo>
                  <a:pt x="1833" y="1396"/>
                  <a:pt x="1838" y="1396"/>
                  <a:pt x="1883" y="1394"/>
                </a:cubicBezTo>
                <a:close/>
              </a:path>
            </a:pathLst>
          </a:custGeom>
          <a:solidFill>
            <a:srgbClr val="95590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8" name="图片 107"/>
          <p:cNvPicPr/>
          <p:nvPr/>
        </p:nvPicPr>
        <p:blipFill>
          <a:blip r:embed="rId5">
            <a:alphaModFix amt="96000"/>
          </a:blip>
          <a:stretch>
            <a:fillRect/>
          </a:stretch>
        </p:blipFill>
        <p:spPr>
          <a:xfrm>
            <a:off x="9346565" y="4758055"/>
            <a:ext cx="2380615" cy="2099945"/>
          </a:xfrm>
          <a:prstGeom prst="rect">
            <a:avLst/>
          </a:prstGeom>
          <a:noFill/>
          <a:ln w="9525">
            <a:noFill/>
          </a:ln>
          <a:effectLst>
            <a:outerShdw blurRad="635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" name="图片 101"/>
          <p:cNvPicPr/>
          <p:nvPr/>
        </p:nvPicPr>
        <p:blipFill>
          <a:blip r:embed="rId6"/>
          <a:stretch>
            <a:fillRect/>
          </a:stretch>
        </p:blipFill>
        <p:spPr>
          <a:xfrm>
            <a:off x="3569335" y="2058035"/>
            <a:ext cx="8710930" cy="2669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rcRect l="5223" t="7471" r="14993"/>
          <a:stretch>
            <a:fillRect/>
          </a:stretch>
        </p:blipFill>
        <p:spPr>
          <a:xfrm>
            <a:off x="0" y="239395"/>
            <a:ext cx="4402455" cy="637794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8"/>
          <a:stretch>
            <a:fillRect/>
          </a:stretch>
        </p:blipFill>
        <p:spPr>
          <a:xfrm>
            <a:off x="6570345" y="1119505"/>
            <a:ext cx="2517140" cy="9385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9467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（一）农民阶级的探索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太平天国运动（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1851-1864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095" y="1444625"/>
            <a:ext cx="1779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、背景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7480" y="1868805"/>
            <a:ext cx="880110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）根本原因：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清政府吏治腐败，阶级矛盾激化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）客观原因：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外国资本主义侵略，民族矛盾加剧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）直接原因：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自然灾害严重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）理论指导：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洪秀全创立拜上帝教</a:t>
            </a:r>
          </a:p>
        </p:txBody>
      </p:sp>
      <p:pic>
        <p:nvPicPr>
          <p:cNvPr id="7" name="图片 6" descr="微信图片_20221109212954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4805" y="2033270"/>
            <a:ext cx="2131695" cy="2078355"/>
          </a:xfrm>
          <a:prstGeom prst="rect">
            <a:avLst/>
          </a:prstGeom>
        </p:spPr>
      </p:pic>
      <p:sp>
        <p:nvSpPr>
          <p:cNvPr id="8" name="文本框 7" descr="7b0a20202020227461726765744d6f64756c65223a202270726f636573734f6e6c696e65466f6e7473220a7d0a"/>
          <p:cNvSpPr txBox="1"/>
          <p:nvPr/>
        </p:nvSpPr>
        <p:spPr>
          <a:xfrm>
            <a:off x="508000" y="4700905"/>
            <a:ext cx="11294745" cy="9531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汉仪小隶书简" panose="02010600000101010101" charset="-128"/>
              </a:rPr>
              <a:t>阶级矛盾是根本原因，而鸦片战争后的外国资本主义侵略激化了国内的阶级矛盾，加速了太平天国运动的爆发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9467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（一）农民阶级的探索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太平天国运动（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1851-1864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095" y="1444625"/>
            <a:ext cx="1779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、过程</a:t>
            </a: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0"/>
          <a:srcRect l="977" t="665" r="30356" b="1066"/>
          <a:stretch>
            <a:fillRect/>
          </a:stretch>
        </p:blipFill>
        <p:spPr>
          <a:xfrm>
            <a:off x="278765" y="1966595"/>
            <a:ext cx="3468370" cy="453517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组合 28"/>
          <p:cNvGrpSpPr/>
          <p:nvPr/>
        </p:nvGrpSpPr>
        <p:grpSpPr>
          <a:xfrm>
            <a:off x="3750310" y="2059305"/>
            <a:ext cx="1416685" cy="4344035"/>
            <a:chOff x="5992" y="3472"/>
            <a:chExt cx="2231" cy="6841"/>
          </a:xfrm>
        </p:grpSpPr>
        <p:sp>
          <p:nvSpPr>
            <p:cNvPr id="129" name="文本框 2"/>
            <p:cNvSpPr txBox="1"/>
            <p:nvPr>
              <p:custDataLst>
                <p:tags r:id="rId30"/>
              </p:custDataLst>
            </p:nvPr>
          </p:nvSpPr>
          <p:spPr>
            <a:xfrm>
              <a:off x="6031" y="3488"/>
              <a:ext cx="197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7330" indent="-22733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Calibri" panose="020F0502020204030204"/>
                </a:rPr>
                <a:t>1851</a:t>
              </a:r>
              <a:r>
                <a:rPr lang="zh-CN" altLang="en-US" sz="24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Calibri" panose="020F0502020204030204"/>
                </a:rPr>
                <a:t>年</a:t>
              </a:r>
            </a:p>
          </p:txBody>
        </p:sp>
        <p:sp>
          <p:nvSpPr>
            <p:cNvPr id="130" name="文本框 84"/>
            <p:cNvSpPr txBox="1"/>
            <p:nvPr>
              <p:custDataLst>
                <p:tags r:id="rId31"/>
              </p:custDataLst>
            </p:nvPr>
          </p:nvSpPr>
          <p:spPr>
            <a:xfrm>
              <a:off x="6048" y="4328"/>
              <a:ext cx="205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7330" indent="-22733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Calibri" panose="020F0502020204030204"/>
                </a:rPr>
                <a:t>1851</a:t>
              </a:r>
              <a:r>
                <a:rPr lang="zh-CN" altLang="en-US" sz="24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Calibri" panose="020F0502020204030204"/>
                </a:rPr>
                <a:t>年</a:t>
              </a:r>
            </a:p>
          </p:txBody>
        </p:sp>
        <p:sp>
          <p:nvSpPr>
            <p:cNvPr id="131" name="文本框 86"/>
            <p:cNvSpPr txBox="1"/>
            <p:nvPr>
              <p:custDataLst>
                <p:tags r:id="rId32"/>
              </p:custDataLst>
            </p:nvPr>
          </p:nvSpPr>
          <p:spPr>
            <a:xfrm>
              <a:off x="6014" y="5149"/>
              <a:ext cx="20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7330" indent="-22733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Calibri" panose="020F0502020204030204"/>
                </a:rPr>
                <a:t>1853</a:t>
              </a:r>
              <a:r>
                <a:rPr lang="zh-CN" altLang="en-US" sz="24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Calibri" panose="020F0502020204030204"/>
                </a:rPr>
                <a:t>年</a:t>
              </a:r>
            </a:p>
          </p:txBody>
        </p:sp>
        <p:sp>
          <p:nvSpPr>
            <p:cNvPr id="5" name="文本框 86"/>
            <p:cNvSpPr txBox="1"/>
            <p:nvPr>
              <p:custDataLst>
                <p:tags r:id="rId33"/>
              </p:custDataLst>
            </p:nvPr>
          </p:nvSpPr>
          <p:spPr>
            <a:xfrm>
              <a:off x="6014" y="5970"/>
              <a:ext cx="20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7330" indent="-22733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Calibri" panose="020F0502020204030204"/>
                </a:rPr>
                <a:t>1853</a:t>
              </a:r>
              <a:r>
                <a:rPr lang="zh-CN" altLang="en-US" sz="24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Calibri" panose="020F0502020204030204"/>
                </a:rPr>
                <a:t>年</a:t>
              </a:r>
            </a:p>
          </p:txBody>
        </p:sp>
        <p:sp>
          <p:nvSpPr>
            <p:cNvPr id="125" name="文本框 90"/>
            <p:cNvSpPr txBox="1"/>
            <p:nvPr>
              <p:custDataLst>
                <p:tags r:id="rId34"/>
              </p:custDataLst>
            </p:nvPr>
          </p:nvSpPr>
          <p:spPr>
            <a:xfrm>
              <a:off x="5992" y="6791"/>
              <a:ext cx="205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7330" indent="-22733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Calibri" panose="020F0502020204030204"/>
                </a:rPr>
                <a:t>1856</a:t>
              </a:r>
              <a:r>
                <a:rPr lang="zh-CN" altLang="en-US" sz="24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Calibri" panose="020F0502020204030204"/>
                </a:rPr>
                <a:t>年</a:t>
              </a:r>
            </a:p>
          </p:txBody>
        </p:sp>
        <p:sp>
          <p:nvSpPr>
            <p:cNvPr id="126" name="文本框 92"/>
            <p:cNvSpPr txBox="1"/>
            <p:nvPr>
              <p:custDataLst>
                <p:tags r:id="rId35"/>
              </p:custDataLst>
            </p:nvPr>
          </p:nvSpPr>
          <p:spPr>
            <a:xfrm>
              <a:off x="6037" y="7677"/>
              <a:ext cx="200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7330" indent="-22733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Calibri" panose="020F0502020204030204"/>
                </a:rPr>
                <a:t>1856</a:t>
              </a:r>
              <a:r>
                <a:rPr lang="zh-CN" altLang="en-US" sz="24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Calibri" panose="020F0502020204030204"/>
                </a:rPr>
                <a:t>年</a:t>
              </a:r>
            </a:p>
          </p:txBody>
        </p:sp>
        <p:sp>
          <p:nvSpPr>
            <p:cNvPr id="10" name="文本框 94"/>
            <p:cNvSpPr txBox="1"/>
            <p:nvPr>
              <p:custDataLst>
                <p:tags r:id="rId36"/>
              </p:custDataLst>
            </p:nvPr>
          </p:nvSpPr>
          <p:spPr>
            <a:xfrm>
              <a:off x="6054" y="8518"/>
              <a:ext cx="216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7330" indent="-22733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Calibri" panose="020F0502020204030204"/>
                </a:rPr>
                <a:t>1859</a:t>
              </a:r>
              <a:r>
                <a:rPr lang="zh-CN" altLang="en-US" sz="24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Calibri" panose="020F0502020204030204"/>
                </a:rPr>
                <a:t>年</a:t>
              </a:r>
            </a:p>
          </p:txBody>
        </p:sp>
        <p:sp>
          <p:nvSpPr>
            <p:cNvPr id="124" name="文本框 94"/>
            <p:cNvSpPr txBox="1"/>
            <p:nvPr>
              <p:custDataLst>
                <p:tags r:id="rId37"/>
              </p:custDataLst>
            </p:nvPr>
          </p:nvSpPr>
          <p:spPr>
            <a:xfrm>
              <a:off x="6054" y="9359"/>
              <a:ext cx="216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7330" indent="-22733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Calibri" panose="020F0502020204030204"/>
                </a:rPr>
                <a:t>1864</a:t>
              </a:r>
              <a:r>
                <a:rPr lang="zh-CN" altLang="en-US" sz="24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Calibri" panose="020F0502020204030204"/>
                </a:rPr>
                <a:t>年</a:t>
              </a:r>
            </a:p>
          </p:txBody>
        </p:sp>
        <p:cxnSp>
          <p:nvCxnSpPr>
            <p:cNvPr id="8" name="直接箭头连接符 7"/>
            <p:cNvCxnSpPr/>
            <p:nvPr>
              <p:custDataLst>
                <p:tags r:id="rId38"/>
              </p:custDataLst>
            </p:nvPr>
          </p:nvCxnSpPr>
          <p:spPr>
            <a:xfrm>
              <a:off x="8215" y="3472"/>
              <a:ext cx="0" cy="684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文本框 87"/>
          <p:cNvSpPr txBox="1"/>
          <p:nvPr>
            <p:custDataLst>
              <p:tags r:id="rId6"/>
            </p:custDataLst>
          </p:nvPr>
        </p:nvSpPr>
        <p:spPr>
          <a:xfrm>
            <a:off x="5297170" y="2069465"/>
            <a:ext cx="1656715" cy="460375"/>
          </a:xfrm>
          <a:prstGeom prst="rect">
            <a:avLst/>
          </a:prstGeom>
          <a:solidFill>
            <a:srgbClr val="AB7C3F"/>
          </a:solidFill>
          <a:ln w="9525">
            <a:noFill/>
          </a:ln>
        </p:spPr>
        <p:txBody>
          <a:bodyPr wrap="square">
            <a:spAutoFit/>
          </a:bodyPr>
          <a:lstStyle>
            <a:lvl1pPr marL="227330" indent="-22733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Calibri" panose="020F0502020204030204"/>
              </a:rPr>
              <a:t>金田起义</a:t>
            </a:r>
          </a:p>
        </p:txBody>
      </p:sp>
      <p:sp>
        <p:nvSpPr>
          <p:cNvPr id="83" name="文本框 82"/>
          <p:cNvSpPr txBox="1"/>
          <p:nvPr>
            <p:custDataLst>
              <p:tags r:id="rId7"/>
            </p:custDataLst>
          </p:nvPr>
        </p:nvSpPr>
        <p:spPr>
          <a:xfrm>
            <a:off x="5288915" y="2603500"/>
            <a:ext cx="1659255" cy="460375"/>
          </a:xfrm>
          <a:prstGeom prst="rect">
            <a:avLst/>
          </a:prstGeom>
          <a:solidFill>
            <a:srgbClr val="AB7C3F"/>
          </a:solidFill>
          <a:ln w="9525">
            <a:noFill/>
          </a:ln>
        </p:spPr>
        <p:txBody>
          <a:bodyPr wrap="square">
            <a:spAutoFit/>
          </a:bodyPr>
          <a:lstStyle>
            <a:lvl1pPr marL="227330" indent="-22733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Calibri" panose="020F0502020204030204"/>
              </a:rPr>
              <a:t>永安建制</a:t>
            </a:r>
          </a:p>
        </p:txBody>
      </p:sp>
      <p:sp>
        <p:nvSpPr>
          <p:cNvPr id="96" name="文本框 95"/>
          <p:cNvSpPr txBox="1"/>
          <p:nvPr>
            <p:custDataLst>
              <p:tags r:id="rId8"/>
            </p:custDataLst>
          </p:nvPr>
        </p:nvSpPr>
        <p:spPr>
          <a:xfrm>
            <a:off x="5288915" y="3137535"/>
            <a:ext cx="1658620" cy="460375"/>
          </a:xfrm>
          <a:prstGeom prst="rect">
            <a:avLst/>
          </a:prstGeom>
          <a:solidFill>
            <a:srgbClr val="AB7C3F"/>
          </a:solidFill>
          <a:ln w="9525">
            <a:noFill/>
          </a:ln>
        </p:spPr>
        <p:txBody>
          <a:bodyPr wrap="square">
            <a:spAutoFit/>
          </a:bodyPr>
          <a:lstStyle>
            <a:lvl1pPr marL="227330" indent="-22733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Calibri" panose="020F0502020204030204"/>
              </a:rPr>
              <a:t>定都天京</a:t>
            </a:r>
          </a:p>
        </p:txBody>
      </p:sp>
      <p:sp>
        <p:nvSpPr>
          <p:cNvPr id="97" name="文本框 96"/>
          <p:cNvSpPr txBox="1"/>
          <p:nvPr>
            <p:custDataLst>
              <p:tags r:id="rId9"/>
            </p:custDataLst>
          </p:nvPr>
        </p:nvSpPr>
        <p:spPr>
          <a:xfrm>
            <a:off x="5297170" y="3671570"/>
            <a:ext cx="1667510" cy="460375"/>
          </a:xfrm>
          <a:prstGeom prst="rect">
            <a:avLst/>
          </a:prstGeom>
          <a:solidFill>
            <a:srgbClr val="AB7C3F"/>
          </a:solidFill>
          <a:ln w="9525">
            <a:noFill/>
          </a:ln>
        </p:spPr>
        <p:txBody>
          <a:bodyPr wrap="square">
            <a:spAutoFit/>
          </a:bodyPr>
          <a:lstStyle>
            <a:lvl1pPr marL="227330" indent="-22733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Calibri" panose="020F0502020204030204"/>
              </a:rPr>
              <a:t>颁布纲领</a:t>
            </a:r>
          </a:p>
        </p:txBody>
      </p:sp>
      <p:sp>
        <p:nvSpPr>
          <p:cNvPr id="98" name="文本框 97"/>
          <p:cNvSpPr txBox="1"/>
          <p:nvPr>
            <p:custDataLst>
              <p:tags r:id="rId10"/>
            </p:custDataLst>
          </p:nvPr>
        </p:nvSpPr>
        <p:spPr>
          <a:xfrm>
            <a:off x="5313680" y="4205605"/>
            <a:ext cx="1660525" cy="460375"/>
          </a:xfrm>
          <a:prstGeom prst="rect">
            <a:avLst/>
          </a:prstGeom>
          <a:solidFill>
            <a:srgbClr val="AB7C3F"/>
          </a:solidFill>
          <a:ln w="9525">
            <a:noFill/>
          </a:ln>
        </p:spPr>
        <p:txBody>
          <a:bodyPr wrap="square">
            <a:spAutoFit/>
          </a:bodyPr>
          <a:lstStyle>
            <a:lvl1pPr marL="227330" indent="-22733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Calibri" panose="020F0502020204030204"/>
              </a:rPr>
              <a:t>全盛时期</a:t>
            </a:r>
          </a:p>
        </p:txBody>
      </p:sp>
      <p:sp>
        <p:nvSpPr>
          <p:cNvPr id="99" name="文本框 98"/>
          <p:cNvSpPr txBox="1"/>
          <p:nvPr>
            <p:custDataLst>
              <p:tags r:id="rId11"/>
            </p:custDataLst>
          </p:nvPr>
        </p:nvSpPr>
        <p:spPr>
          <a:xfrm>
            <a:off x="5292090" y="4739640"/>
            <a:ext cx="1674495" cy="460375"/>
          </a:xfrm>
          <a:prstGeom prst="rect">
            <a:avLst/>
          </a:prstGeom>
          <a:solidFill>
            <a:srgbClr val="AB7C3F"/>
          </a:solidFill>
          <a:ln w="9525">
            <a:noFill/>
          </a:ln>
        </p:spPr>
        <p:txBody>
          <a:bodyPr wrap="square">
            <a:spAutoFit/>
          </a:bodyPr>
          <a:lstStyle>
            <a:lvl1pPr marL="227330" indent="-22733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Calibri" panose="020F0502020204030204"/>
              </a:rPr>
              <a:t>天京变乱</a:t>
            </a:r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5287010" y="5273675"/>
            <a:ext cx="1660525" cy="460375"/>
          </a:xfrm>
          <a:prstGeom prst="rect">
            <a:avLst/>
          </a:prstGeom>
          <a:solidFill>
            <a:srgbClr val="AB7C3F"/>
          </a:solidFill>
          <a:ln w="9525">
            <a:noFill/>
          </a:ln>
        </p:spPr>
        <p:txBody>
          <a:bodyPr wrap="square">
            <a:spAutoFit/>
          </a:bodyPr>
          <a:lstStyle>
            <a:lvl1pPr marL="227330" indent="-22733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Calibri" panose="020F0502020204030204"/>
              </a:rPr>
              <a:t>颁布纲领</a:t>
            </a:r>
          </a:p>
        </p:txBody>
      </p:sp>
      <p:sp>
        <p:nvSpPr>
          <p:cNvPr id="100" name="文本框 99"/>
          <p:cNvSpPr txBox="1"/>
          <p:nvPr>
            <p:custDataLst>
              <p:tags r:id="rId13"/>
            </p:custDataLst>
          </p:nvPr>
        </p:nvSpPr>
        <p:spPr>
          <a:xfrm>
            <a:off x="5307965" y="5807710"/>
            <a:ext cx="1645920" cy="460375"/>
          </a:xfrm>
          <a:prstGeom prst="rect">
            <a:avLst/>
          </a:prstGeom>
          <a:solidFill>
            <a:srgbClr val="AB7C3F"/>
          </a:solidFill>
          <a:ln w="9525">
            <a:noFill/>
          </a:ln>
        </p:spPr>
        <p:txBody>
          <a:bodyPr wrap="square">
            <a:spAutoFit/>
          </a:bodyPr>
          <a:lstStyle>
            <a:lvl1pPr marL="227330" indent="-22733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Calibri" panose="020F0502020204030204"/>
              </a:rPr>
              <a:t>天京陷落</a:t>
            </a:r>
          </a:p>
        </p:txBody>
      </p:sp>
      <p:cxnSp>
        <p:nvCxnSpPr>
          <p:cNvPr id="9" name="直接箭头连接符 8"/>
          <p:cNvCxnSpPr/>
          <p:nvPr>
            <p:custDataLst>
              <p:tags r:id="rId14"/>
            </p:custDataLst>
          </p:nvPr>
        </p:nvCxnSpPr>
        <p:spPr>
          <a:xfrm flipV="1">
            <a:off x="7089140" y="2377440"/>
            <a:ext cx="722630" cy="1460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>
            <p:custDataLst>
              <p:tags r:id="rId15"/>
            </p:custDataLst>
          </p:nvPr>
        </p:nvCxnSpPr>
        <p:spPr>
          <a:xfrm flipV="1">
            <a:off x="7089140" y="2825750"/>
            <a:ext cx="722630" cy="1460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>
            <p:custDataLst>
              <p:tags r:id="rId16"/>
            </p:custDataLst>
          </p:nvPr>
        </p:nvCxnSpPr>
        <p:spPr>
          <a:xfrm flipV="1">
            <a:off x="7089140" y="3347085"/>
            <a:ext cx="722630" cy="1460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>
            <p:custDataLst>
              <p:tags r:id="rId17"/>
            </p:custDataLst>
          </p:nvPr>
        </p:nvCxnSpPr>
        <p:spPr>
          <a:xfrm flipV="1">
            <a:off x="7089140" y="3931920"/>
            <a:ext cx="722630" cy="1460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>
            <p:custDataLst>
              <p:tags r:id="rId18"/>
            </p:custDataLst>
          </p:nvPr>
        </p:nvCxnSpPr>
        <p:spPr>
          <a:xfrm flipV="1">
            <a:off x="7089140" y="4369435"/>
            <a:ext cx="722630" cy="1460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>
            <p:custDataLst>
              <p:tags r:id="rId19"/>
            </p:custDataLst>
          </p:nvPr>
        </p:nvCxnSpPr>
        <p:spPr>
          <a:xfrm flipV="1">
            <a:off x="7089140" y="5018405"/>
            <a:ext cx="722630" cy="1460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>
            <p:custDataLst>
              <p:tags r:id="rId20"/>
            </p:custDataLst>
          </p:nvPr>
        </p:nvCxnSpPr>
        <p:spPr>
          <a:xfrm flipV="1">
            <a:off x="7057390" y="5567045"/>
            <a:ext cx="722630" cy="1460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>
            <p:custDataLst>
              <p:tags r:id="rId21"/>
            </p:custDataLst>
          </p:nvPr>
        </p:nvCxnSpPr>
        <p:spPr>
          <a:xfrm flipV="1">
            <a:off x="7037705" y="6115685"/>
            <a:ext cx="722630" cy="1460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>
            <p:custDataLst>
              <p:tags r:id="rId22"/>
            </p:custDataLst>
          </p:nvPr>
        </p:nvSpPr>
        <p:spPr>
          <a:xfrm>
            <a:off x="7760335" y="2059305"/>
            <a:ext cx="3686810" cy="510221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</a:rPr>
              <a:t>标志着太平天国运动开始</a:t>
            </a:r>
          </a:p>
        </p:txBody>
      </p:sp>
      <p:sp>
        <p:nvSpPr>
          <p:cNvPr id="22" name="文本框 21"/>
          <p:cNvSpPr txBox="1"/>
          <p:nvPr>
            <p:custDataLst>
              <p:tags r:id="rId23"/>
            </p:custDataLst>
          </p:nvPr>
        </p:nvSpPr>
        <p:spPr>
          <a:xfrm>
            <a:off x="7811770" y="2529840"/>
            <a:ext cx="3686810" cy="510185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分封诸王，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</a:rPr>
              <a:t>初步建立政权</a:t>
            </a:r>
          </a:p>
        </p:txBody>
      </p:sp>
      <p:sp>
        <p:nvSpPr>
          <p:cNvPr id="23" name="文本框 22"/>
          <p:cNvSpPr txBox="1"/>
          <p:nvPr>
            <p:custDataLst>
              <p:tags r:id="rId24"/>
            </p:custDataLst>
          </p:nvPr>
        </p:nvSpPr>
        <p:spPr>
          <a:xfrm>
            <a:off x="7780020" y="2926080"/>
            <a:ext cx="3943350" cy="919739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正式建立政权，与清廷对峙局面正式形成</a:t>
            </a:r>
          </a:p>
        </p:txBody>
      </p:sp>
      <p:sp>
        <p:nvSpPr>
          <p:cNvPr id="24" name="文本框 23"/>
          <p:cNvSpPr txBox="1"/>
          <p:nvPr>
            <p:custDataLst>
              <p:tags r:id="rId25"/>
            </p:custDataLst>
          </p:nvPr>
        </p:nvSpPr>
        <p:spPr>
          <a:xfrm>
            <a:off x="7760335" y="3695065"/>
            <a:ext cx="3263900" cy="510259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《天朝田亩制度》</a:t>
            </a:r>
          </a:p>
        </p:txBody>
      </p:sp>
      <p:sp>
        <p:nvSpPr>
          <p:cNvPr id="26" name="文本框 25"/>
          <p:cNvSpPr txBox="1"/>
          <p:nvPr>
            <p:custDataLst>
              <p:tags r:id="rId26"/>
            </p:custDataLst>
          </p:nvPr>
        </p:nvSpPr>
        <p:spPr>
          <a:xfrm>
            <a:off x="7780020" y="4166870"/>
            <a:ext cx="5498465" cy="510185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太平军北伐、西征巩固政权</a:t>
            </a:r>
          </a:p>
        </p:txBody>
      </p:sp>
      <p:sp>
        <p:nvSpPr>
          <p:cNvPr id="37" name="文本框 36"/>
          <p:cNvSpPr txBox="1"/>
          <p:nvPr>
            <p:custDataLst>
              <p:tags r:id="rId27"/>
            </p:custDataLst>
          </p:nvPr>
        </p:nvSpPr>
        <p:spPr>
          <a:xfrm>
            <a:off x="7811770" y="4753610"/>
            <a:ext cx="3974465" cy="510221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标志太平天国运动由盛转衰</a:t>
            </a:r>
          </a:p>
        </p:txBody>
      </p:sp>
      <p:sp>
        <p:nvSpPr>
          <p:cNvPr id="27" name="文本框 26"/>
          <p:cNvSpPr txBox="1"/>
          <p:nvPr>
            <p:custDataLst>
              <p:tags r:id="rId28"/>
            </p:custDataLst>
          </p:nvPr>
        </p:nvSpPr>
        <p:spPr>
          <a:xfrm>
            <a:off x="7760335" y="5293995"/>
            <a:ext cx="3100705" cy="513715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no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洪仁玕《资政新篇》</a:t>
            </a:r>
          </a:p>
        </p:txBody>
      </p:sp>
      <p:sp>
        <p:nvSpPr>
          <p:cNvPr id="28" name="文本框 27"/>
          <p:cNvSpPr txBox="1"/>
          <p:nvPr>
            <p:custDataLst>
              <p:tags r:id="rId29"/>
            </p:custDataLst>
          </p:nvPr>
        </p:nvSpPr>
        <p:spPr>
          <a:xfrm>
            <a:off x="7780020" y="5797550"/>
            <a:ext cx="3686810" cy="510185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</a:rPr>
              <a:t>标志着太平天国运动失败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210185" y="1966595"/>
            <a:ext cx="3637280" cy="3239770"/>
            <a:chOff x="9682" y="2762"/>
            <a:chExt cx="6122" cy="5102"/>
          </a:xfrm>
        </p:grpSpPr>
        <p:grpSp>
          <p:nvGrpSpPr>
            <p:cNvPr id="43" name="组合 42"/>
            <p:cNvGrpSpPr/>
            <p:nvPr/>
          </p:nvGrpSpPr>
          <p:grpSpPr>
            <a:xfrm>
              <a:off x="9682" y="2762"/>
              <a:ext cx="5978" cy="4614"/>
              <a:chOff x="9682" y="2762"/>
              <a:chExt cx="5978" cy="4614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11336" y="2762"/>
                <a:ext cx="2762" cy="2411"/>
                <a:chOff x="11336" y="2762"/>
                <a:chExt cx="2762" cy="2411"/>
              </a:xfrm>
            </p:grpSpPr>
            <p:pic>
              <p:nvPicPr>
                <p:cNvPr id="45" name="图片 44"/>
                <p:cNvPicPr/>
                <p:nvPr/>
              </p:nvPicPr>
              <p:blipFill>
                <a:blip r:embed="rId41"/>
                <a:srcRect l="4890" r="5649" b="7375"/>
                <a:stretch>
                  <a:fillRect/>
                </a:stretch>
              </p:blipFill>
              <p:spPr>
                <a:xfrm>
                  <a:off x="11837" y="2762"/>
                  <a:ext cx="1760" cy="1758"/>
                </a:xfrm>
                <a:prstGeom prst="ellipse">
                  <a:avLst/>
                </a:prstGeom>
                <a:noFill/>
                <a:ln w="952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6" name="文本框 45"/>
                <p:cNvSpPr txBox="1"/>
                <p:nvPr/>
              </p:nvSpPr>
              <p:spPr>
                <a:xfrm>
                  <a:off x="11336" y="4545"/>
                  <a:ext cx="2762" cy="62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/>
                  <a:r>
                    <a:rPr lang="zh-CN" altLang="en-US" sz="2000" b="1">
                      <a:latin typeface="华文仿宋" panose="02010600040101010101" charset="-122"/>
                      <a:ea typeface="华文仿宋" panose="02010600040101010101" charset="-122"/>
                      <a:sym typeface="+mn-ea"/>
                    </a:rPr>
                    <a:t>天王洪秀全</a:t>
                  </a:r>
                </a:p>
              </p:txBody>
            </p:sp>
          </p:grpSp>
          <p:sp>
            <p:nvSpPr>
              <p:cNvPr id="47" name="左大括号 46"/>
              <p:cNvSpPr/>
              <p:nvPr/>
            </p:nvSpPr>
            <p:spPr>
              <a:xfrm rot="5400000">
                <a:off x="12660" y="3683"/>
                <a:ext cx="115" cy="3322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42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t="68928" b="7961"/>
              <a:stretch>
                <a:fillRect/>
              </a:stretch>
            </p:blipFill>
            <p:spPr>
              <a:xfrm>
                <a:off x="9775" y="5997"/>
                <a:ext cx="5885" cy="1379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43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  <a:biLevel thresh="50000"/>
              </a:blip>
              <a:srcRect t="58730" b="32871"/>
              <a:stretch>
                <a:fillRect/>
              </a:stretch>
            </p:blipFill>
            <p:spPr>
              <a:xfrm>
                <a:off x="9682" y="5290"/>
                <a:ext cx="5978" cy="590"/>
              </a:xfrm>
              <a:prstGeom prst="rect">
                <a:avLst/>
              </a:prstGeom>
            </p:spPr>
          </p:pic>
        </p:grp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4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grayscl/>
            </a:blip>
            <a:srcRect t="91270"/>
            <a:stretch>
              <a:fillRect/>
            </a:stretch>
          </p:blipFill>
          <p:spPr>
            <a:xfrm>
              <a:off x="9682" y="7296"/>
              <a:ext cx="6123" cy="568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/>
        </p:nvGrpSpPr>
        <p:grpSpPr>
          <a:xfrm>
            <a:off x="135264" y="1982470"/>
            <a:ext cx="3743951" cy="3436930"/>
            <a:chOff x="6656" y="1788"/>
            <a:chExt cx="7453" cy="6625"/>
          </a:xfrm>
        </p:grpSpPr>
        <p:grpSp>
          <p:nvGrpSpPr>
            <p:cNvPr id="52" name="组合 51"/>
            <p:cNvGrpSpPr/>
            <p:nvPr/>
          </p:nvGrpSpPr>
          <p:grpSpPr>
            <a:xfrm>
              <a:off x="6656" y="4986"/>
              <a:ext cx="7453" cy="3427"/>
              <a:chOff x="6656" y="4164"/>
              <a:chExt cx="7453" cy="3427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9211" y="4180"/>
                <a:ext cx="2311" cy="3411"/>
                <a:chOff x="9211" y="4180"/>
                <a:chExt cx="2311" cy="3411"/>
              </a:xfrm>
            </p:grpSpPr>
            <p:pic>
              <p:nvPicPr>
                <p:cNvPr id="54" name="图片 53"/>
                <p:cNvPicPr/>
                <p:nvPr/>
              </p:nvPicPr>
              <p:blipFill>
                <a:blip r:embed="rId45"/>
                <a:srcRect l="16277" r="24465" b="10760"/>
                <a:stretch>
                  <a:fillRect/>
                </a:stretch>
              </p:blipFill>
              <p:spPr>
                <a:xfrm>
                  <a:off x="9211" y="4180"/>
                  <a:ext cx="2226" cy="2049"/>
                </a:xfrm>
                <a:prstGeom prst="ellipse">
                  <a:avLst/>
                </a:prstGeom>
                <a:noFill/>
                <a:ln w="952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55" name="文本框 54"/>
                <p:cNvSpPr txBox="1"/>
                <p:nvPr/>
              </p:nvSpPr>
              <p:spPr>
                <a:xfrm>
                  <a:off x="9211" y="6229"/>
                  <a:ext cx="2311" cy="13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000" b="1">
                      <a:latin typeface="华文仿宋" panose="02010600040101010101" charset="-122"/>
                      <a:ea typeface="华文仿宋" panose="02010600040101010101" charset="-122"/>
                    </a:rPr>
                    <a:t>忠王</a:t>
                  </a:r>
                </a:p>
                <a:p>
                  <a:pPr algn="ctr"/>
                  <a:r>
                    <a:rPr lang="zh-CN" altLang="en-US" sz="2000" b="1">
                      <a:latin typeface="华文仿宋" panose="02010600040101010101" charset="-122"/>
                      <a:ea typeface="华文仿宋" panose="02010600040101010101" charset="-122"/>
                    </a:rPr>
                    <a:t>李秀成</a:t>
                  </a: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11798" y="4164"/>
                <a:ext cx="2311" cy="3426"/>
                <a:chOff x="11893" y="4165"/>
                <a:chExt cx="2311" cy="3426"/>
              </a:xfrm>
            </p:grpSpPr>
            <p:pic>
              <p:nvPicPr>
                <p:cNvPr id="57" name="图片 56"/>
                <p:cNvPicPr>
                  <a:picLocks noChangeAspect="1"/>
                </p:cNvPicPr>
                <p:nvPr/>
              </p:nvPicPr>
              <p:blipFill>
                <a:blip r:embed="rId46"/>
                <a:srcRect l="19695" t="13761" r="6708" b="35601"/>
                <a:stretch>
                  <a:fillRect/>
                </a:stretch>
              </p:blipFill>
              <p:spPr>
                <a:xfrm>
                  <a:off x="11893" y="4165"/>
                  <a:ext cx="2115" cy="2065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58" name="文本框 57"/>
                <p:cNvSpPr txBox="1"/>
                <p:nvPr/>
              </p:nvSpPr>
              <p:spPr>
                <a:xfrm>
                  <a:off x="11893" y="6229"/>
                  <a:ext cx="2311" cy="13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000" b="1">
                      <a:latin typeface="华文仿宋" panose="02010600040101010101" charset="-122"/>
                      <a:ea typeface="华文仿宋" panose="02010600040101010101" charset="-122"/>
                    </a:rPr>
                    <a:t>干王</a:t>
                  </a:r>
                </a:p>
                <a:p>
                  <a:pPr algn="ctr"/>
                  <a:r>
                    <a:rPr lang="zh-CN" altLang="en-US" sz="2000" b="1">
                      <a:latin typeface="华文仿宋" panose="02010600040101010101" charset="-122"/>
                      <a:ea typeface="华文仿宋" panose="02010600040101010101" charset="-122"/>
                    </a:rPr>
                    <a:t>洪仁玕</a:t>
                  </a:r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>
                <a:off x="6656" y="4164"/>
                <a:ext cx="2194" cy="3427"/>
                <a:chOff x="6656" y="4164"/>
                <a:chExt cx="2194" cy="3427"/>
              </a:xfrm>
            </p:grpSpPr>
            <p:pic>
              <p:nvPicPr>
                <p:cNvPr id="60" name="图片 59"/>
                <p:cNvPicPr>
                  <a:picLocks noChangeAspect="1"/>
                </p:cNvPicPr>
                <p:nvPr/>
              </p:nvPicPr>
              <p:blipFill>
                <a:blip r:embed="rId47"/>
                <a:srcRect l="56367" t="11671" r="21238" b="58829"/>
                <a:stretch>
                  <a:fillRect/>
                </a:stretch>
              </p:blipFill>
              <p:spPr>
                <a:xfrm>
                  <a:off x="6680" y="4164"/>
                  <a:ext cx="2170" cy="2065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61" name="文本框 60"/>
                <p:cNvSpPr txBox="1"/>
                <p:nvPr/>
              </p:nvSpPr>
              <p:spPr>
                <a:xfrm>
                  <a:off x="6656" y="6229"/>
                  <a:ext cx="2098" cy="13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000" b="1">
                      <a:latin typeface="华文仿宋" panose="02010600040101010101" charset="-122"/>
                      <a:ea typeface="华文仿宋" panose="02010600040101010101" charset="-122"/>
                    </a:rPr>
                    <a:t>英王</a:t>
                  </a:r>
                </a:p>
                <a:p>
                  <a:pPr algn="ctr"/>
                  <a:r>
                    <a:rPr lang="zh-CN" altLang="en-US" sz="2000" b="1">
                      <a:latin typeface="华文仿宋" panose="02010600040101010101" charset="-122"/>
                      <a:ea typeface="华文仿宋" panose="02010600040101010101" charset="-122"/>
                    </a:rPr>
                    <a:t>陈玉成</a:t>
                  </a:r>
                </a:p>
              </p:txBody>
            </p:sp>
          </p:grpSp>
        </p:grpSp>
        <p:grpSp>
          <p:nvGrpSpPr>
            <p:cNvPr id="62" name="组合 61"/>
            <p:cNvGrpSpPr/>
            <p:nvPr/>
          </p:nvGrpSpPr>
          <p:grpSpPr>
            <a:xfrm>
              <a:off x="8619" y="1788"/>
              <a:ext cx="3491" cy="2890"/>
              <a:chOff x="8441" y="1453"/>
              <a:chExt cx="3491" cy="2890"/>
            </a:xfrm>
          </p:grpSpPr>
          <p:pic>
            <p:nvPicPr>
              <p:cNvPr id="63" name="图片 62"/>
              <p:cNvPicPr/>
              <p:nvPr/>
            </p:nvPicPr>
            <p:blipFill>
              <a:blip r:embed="rId48"/>
              <a:srcRect l="4890" r="5649" b="7375"/>
              <a:stretch>
                <a:fillRect/>
              </a:stretch>
            </p:blipFill>
            <p:spPr>
              <a:xfrm>
                <a:off x="9033" y="1453"/>
                <a:ext cx="2225" cy="2152"/>
              </a:xfrm>
              <a:prstGeom prst="ellipse">
                <a:avLst/>
              </a:prstGeom>
              <a:noFill/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4" name="文本框 63"/>
              <p:cNvSpPr txBox="1"/>
              <p:nvPr/>
            </p:nvSpPr>
            <p:spPr>
              <a:xfrm>
                <a:off x="8441" y="3574"/>
                <a:ext cx="3491" cy="76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zh-CN" altLang="en-US" sz="2000" b="1">
                    <a:latin typeface="华文仿宋" panose="02010600040101010101" charset="-122"/>
                    <a:ea typeface="华文仿宋" panose="02010600040101010101" charset="-122"/>
                    <a:sym typeface="+mn-ea"/>
                  </a:rPr>
                  <a:t>天王洪秀全</a:t>
                </a:r>
              </a:p>
            </p:txBody>
          </p:sp>
        </p:grpSp>
        <p:sp>
          <p:nvSpPr>
            <p:cNvPr id="65" name="左大括号 64"/>
            <p:cNvSpPr/>
            <p:nvPr/>
          </p:nvSpPr>
          <p:spPr>
            <a:xfrm rot="5400000">
              <a:off x="10296" y="2685"/>
              <a:ext cx="141" cy="419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83" grpId="0" animBg="1"/>
      <p:bldP spid="83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7" grpId="0" animBg="1"/>
      <p:bldP spid="7" grpId="1" animBg="1"/>
      <p:bldP spid="100" grpId="0" animBg="1"/>
      <p:bldP spid="100" grpId="1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37" grpId="0"/>
      <p:bldP spid="37" grpId="1"/>
      <p:bldP spid="27" grpId="0"/>
      <p:bldP spid="27" grpId="1"/>
      <p:bldP spid="28" grpId="0"/>
      <p:bldP spid="2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9467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（一）农民阶级的探索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太平天国运动（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1851-1864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37" name="文本框 36" descr="7b0a202020202262756c6c6574223a20227b5c2263617465676f727949645c223a31303030352c5c2274656d706c61746549645c223a32303233313436397d220a7d0a"/>
          <p:cNvSpPr txBox="1"/>
          <p:nvPr/>
        </p:nvSpPr>
        <p:spPr>
          <a:xfrm>
            <a:off x="508000" y="1547495"/>
            <a:ext cx="6014720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1853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年《天朝田亩制度》的内容</a:t>
            </a:r>
          </a:p>
        </p:txBody>
      </p:sp>
      <p:pic>
        <p:nvPicPr>
          <p:cNvPr id="42" name="图片 4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599805" y="1904365"/>
            <a:ext cx="3249295" cy="2336165"/>
          </a:xfrm>
          <a:prstGeom prst="rect">
            <a:avLst/>
          </a:prstGeom>
        </p:spPr>
      </p:pic>
      <p:sp>
        <p:nvSpPr>
          <p:cNvPr id="43" name="Rectangle 6"/>
          <p:cNvSpPr/>
          <p:nvPr/>
        </p:nvSpPr>
        <p:spPr>
          <a:xfrm>
            <a:off x="395605" y="2146300"/>
            <a:ext cx="32264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土地分配：（核心）</a:t>
            </a:r>
          </a:p>
        </p:txBody>
      </p:sp>
      <p:sp>
        <p:nvSpPr>
          <p:cNvPr id="44" name="Text Box 12"/>
          <p:cNvSpPr txBox="1"/>
          <p:nvPr/>
        </p:nvSpPr>
        <p:spPr>
          <a:xfrm>
            <a:off x="3543300" y="2146300"/>
            <a:ext cx="47256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凡天下田，天下人同耕</a:t>
            </a:r>
            <a:r>
              <a:rPr lang="en-US" alt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endParaRPr lang="zh-CN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5" name="Rectangle 8"/>
          <p:cNvSpPr/>
          <p:nvPr/>
        </p:nvSpPr>
        <p:spPr>
          <a:xfrm>
            <a:off x="436245" y="3190875"/>
            <a:ext cx="19488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产品分配：</a:t>
            </a:r>
          </a:p>
        </p:txBody>
      </p:sp>
      <p:sp>
        <p:nvSpPr>
          <p:cNvPr id="46" name="Text Box 15"/>
          <p:cNvSpPr txBox="1"/>
          <p:nvPr/>
        </p:nvSpPr>
        <p:spPr>
          <a:xfrm>
            <a:off x="2150745" y="3235960"/>
            <a:ext cx="52139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rPr>
              <a:t>“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rPr>
              <a:t>人人不受私，物物归上主</a:t>
            </a:r>
            <a:r>
              <a:rPr lang="en-US" alt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rPr>
              <a:t>”</a:t>
            </a:r>
          </a:p>
        </p:txBody>
      </p:sp>
      <p:sp>
        <p:nvSpPr>
          <p:cNvPr id="47" name="Text Box 16"/>
          <p:cNvSpPr txBox="1"/>
          <p:nvPr/>
        </p:nvSpPr>
        <p:spPr>
          <a:xfrm>
            <a:off x="395605" y="3718560"/>
            <a:ext cx="82042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每户留足口粮，其余归国库</a:t>
            </a:r>
            <a:r>
              <a:rPr lang="zh-CN" altLang="en-US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（绝对平均的圣库制度）</a:t>
            </a:r>
          </a:p>
        </p:txBody>
      </p:sp>
      <p:sp>
        <p:nvSpPr>
          <p:cNvPr id="48" name="Text Box 14"/>
          <p:cNvSpPr txBox="1"/>
          <p:nvPr/>
        </p:nvSpPr>
        <p:spPr>
          <a:xfrm>
            <a:off x="436245" y="2691130"/>
            <a:ext cx="78327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以户为单位，不论男女，按人口和年龄平分土地</a:t>
            </a:r>
          </a:p>
        </p:txBody>
      </p:sp>
      <p:sp>
        <p:nvSpPr>
          <p:cNvPr id="49" name="Text Box 11"/>
          <p:cNvSpPr txBox="1"/>
          <p:nvPr/>
        </p:nvSpPr>
        <p:spPr>
          <a:xfrm>
            <a:off x="436245" y="4235450"/>
            <a:ext cx="1133348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rPr>
              <a:t>         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rPr>
              <a:t>建立一个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四有二无（有田同耕、有饭同食、有衣同穿、有钱同使、无处不均匀、无处不饱暖）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rPr>
              <a:t>的理想社会</a:t>
            </a:r>
          </a:p>
        </p:txBody>
      </p:sp>
      <p:sp>
        <p:nvSpPr>
          <p:cNvPr id="52" name="Rectangle 8"/>
          <p:cNvSpPr/>
          <p:nvPr/>
        </p:nvSpPr>
        <p:spPr>
          <a:xfrm>
            <a:off x="436245" y="4235450"/>
            <a:ext cx="13214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目标：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95605" y="5233670"/>
            <a:ext cx="11374120" cy="1330325"/>
          </a:xfrm>
          <a:prstGeom prst="rect">
            <a:avLst/>
          </a:prstGeom>
          <a:noFill/>
          <a:ln w="12700" cmpd="sng">
            <a:solidFill>
              <a:srgbClr val="C19D70"/>
            </a:solidFill>
            <a:prstDash val="solid"/>
          </a:ln>
        </p:spPr>
        <p:txBody>
          <a:bodyPr wrap="square" rtlCol="0" anchor="t">
            <a:no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圣库制度：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太平天国时期实行的一种公有共享经济制度，即公库、国库。农民留足口粮，其余产品全部缴纳圣库。前期在保障部队供给，吸引农民革命和保障军纪等都发挥积极作用；后期诸王、将领取用的来源。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2" grpId="0"/>
      <p:bldP spid="52" grpId="1"/>
      <p:bldP spid="53" grpId="0" animBg="1"/>
      <p:bldP spid="5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9467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（一）农民阶级的探索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太平天国运动（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1851-1864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37" name="文本框 36" descr="7b0a202020202262756c6c6574223a20227b5c2263617465676f727949645c223a31303030352c5c2274656d706c61746549645c223a32303233313436397d220a7d0a"/>
          <p:cNvSpPr txBox="1"/>
          <p:nvPr/>
        </p:nvSpPr>
        <p:spPr>
          <a:xfrm>
            <a:off x="508000" y="1547495"/>
            <a:ext cx="5901055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1853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年《天朝田亩制度》的评价</a:t>
            </a:r>
          </a:p>
        </p:txBody>
      </p:sp>
      <p:sp>
        <p:nvSpPr>
          <p:cNvPr id="8" name="Text Box 89"/>
          <p:cNvSpPr txBox="1"/>
          <p:nvPr>
            <p:custDataLst>
              <p:tags r:id="rId5"/>
            </p:custDataLst>
          </p:nvPr>
        </p:nvSpPr>
        <p:spPr>
          <a:xfrm>
            <a:off x="257810" y="2246630"/>
            <a:ext cx="2268855" cy="5848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）积极：</a:t>
            </a: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2049145" y="2246630"/>
            <a:ext cx="980567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否定封建地主土地所有制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是农民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反封建斗争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思想结晶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</a:p>
        </p:txBody>
      </p:sp>
      <p:sp>
        <p:nvSpPr>
          <p:cNvPr id="7" name="Text Box 89"/>
          <p:cNvSpPr txBox="1"/>
          <p:nvPr>
            <p:custDataLst>
              <p:tags r:id="rId7"/>
            </p:custDataLst>
          </p:nvPr>
        </p:nvSpPr>
        <p:spPr>
          <a:xfrm>
            <a:off x="257810" y="2839720"/>
            <a:ext cx="2268855" cy="58483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）消极：</a:t>
            </a:r>
          </a:p>
        </p:txBody>
      </p:sp>
      <p:sp>
        <p:nvSpPr>
          <p:cNvPr id="11" name="Text Box 89"/>
          <p:cNvSpPr txBox="1"/>
          <p:nvPr>
            <p:custDataLst>
              <p:tags r:id="rId8"/>
            </p:custDataLst>
          </p:nvPr>
        </p:nvSpPr>
        <p:spPr>
          <a:xfrm>
            <a:off x="508317" y="3499962"/>
            <a:ext cx="7630478" cy="49911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①追求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小农经济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的目标，违背时代潮流。</a:t>
            </a:r>
          </a:p>
        </p:txBody>
      </p:sp>
      <p:sp>
        <p:nvSpPr>
          <p:cNvPr id="2" name="Text Box 89"/>
          <p:cNvSpPr txBox="1"/>
          <p:nvPr>
            <p:custDataLst>
              <p:tags r:id="rId9"/>
            </p:custDataLst>
          </p:nvPr>
        </p:nvSpPr>
        <p:spPr>
          <a:xfrm>
            <a:off x="508000" y="3999230"/>
            <a:ext cx="11081385" cy="54229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 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绝对平均主义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思想，严重脱离实际，在战争环境下，根本无法实现。</a:t>
            </a:r>
          </a:p>
        </p:txBody>
      </p:sp>
      <p:sp>
        <p:nvSpPr>
          <p:cNvPr id="14" name="文本框 13314"/>
          <p:cNvSpPr txBox="1"/>
          <p:nvPr>
            <p:custDataLst>
              <p:tags r:id="rId10"/>
            </p:custDataLst>
          </p:nvPr>
        </p:nvSpPr>
        <p:spPr>
          <a:xfrm>
            <a:off x="10067925" y="2854325"/>
            <a:ext cx="1271905" cy="499110"/>
          </a:xfrm>
          <a:prstGeom prst="rect">
            <a:avLst/>
          </a:prstGeom>
          <a:solidFill>
            <a:srgbClr val="C00000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革命性</a:t>
            </a:r>
          </a:p>
        </p:txBody>
      </p:sp>
      <p:sp>
        <p:nvSpPr>
          <p:cNvPr id="9" name="文本框 13314"/>
          <p:cNvSpPr txBox="1"/>
          <p:nvPr>
            <p:custDataLst>
              <p:tags r:id="rId11"/>
            </p:custDataLst>
          </p:nvPr>
        </p:nvSpPr>
        <p:spPr>
          <a:xfrm>
            <a:off x="6963410" y="3500120"/>
            <a:ext cx="1271905" cy="499110"/>
          </a:xfrm>
          <a:prstGeom prst="rect">
            <a:avLst/>
          </a:prstGeom>
          <a:solidFill>
            <a:srgbClr val="C00000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落后性</a:t>
            </a:r>
          </a:p>
        </p:txBody>
      </p:sp>
      <p:sp>
        <p:nvSpPr>
          <p:cNvPr id="10" name="文本框 13314"/>
          <p:cNvSpPr txBox="1"/>
          <p:nvPr/>
        </p:nvSpPr>
        <p:spPr>
          <a:xfrm>
            <a:off x="581025" y="4692650"/>
            <a:ext cx="1271905" cy="499110"/>
          </a:xfrm>
          <a:prstGeom prst="rect">
            <a:avLst/>
          </a:prstGeom>
          <a:solidFill>
            <a:srgbClr val="C00000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空想性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81025" y="5342890"/>
            <a:ext cx="11228705" cy="930275"/>
          </a:xfrm>
          <a:prstGeom prst="rect">
            <a:avLst/>
          </a:prstGeom>
          <a:noFill/>
          <a:ln w="12700" cmpd="sng">
            <a:solidFill>
              <a:srgbClr val="C00000"/>
            </a:solidFill>
            <a:prstDash val="solid"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注意：尤其是圣库制度违背了小生产者的阶级属性，不能调动农民的生产积极性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0"/>
      <p:bldP spid="3" grpId="1"/>
      <p:bldP spid="7" grpId="0"/>
      <p:bldP spid="7" grpId="1"/>
      <p:bldP spid="11" grpId="0"/>
      <p:bldP spid="11" grpId="1"/>
      <p:bldP spid="2" grpId="0"/>
      <p:bldP spid="2" grpId="1"/>
      <p:bldP spid="14" grpId="0" animBg="1"/>
      <p:bldP spid="14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9467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（一）农民阶级的探索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太平天国运动（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1851-1864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37" name="文本框 36" descr="7b0a202020202262756c6c6574223a20227b5c2263617465676f727949645c223a31303030352c5c2274656d706c61746549645c223a32303233313436397d220a7d0a"/>
          <p:cNvSpPr txBox="1"/>
          <p:nvPr/>
        </p:nvSpPr>
        <p:spPr>
          <a:xfrm>
            <a:off x="508000" y="1547495"/>
            <a:ext cx="6248400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1859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年《资政新篇》的内容及评价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08000" y="2197735"/>
            <a:ext cx="11358245" cy="2461260"/>
            <a:chOff x="800" y="3461"/>
            <a:chExt cx="17887" cy="3876"/>
          </a:xfrm>
        </p:grpSpPr>
        <p:sp>
          <p:nvSpPr>
            <p:cNvPr id="12" name="文本框 11"/>
            <p:cNvSpPr txBox="1"/>
            <p:nvPr>
              <p:custDataLst>
                <p:tags r:id="rId5"/>
              </p:custDataLst>
            </p:nvPr>
          </p:nvSpPr>
          <p:spPr>
            <a:xfrm>
              <a:off x="800" y="3461"/>
              <a:ext cx="14246" cy="38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t">
              <a:spAutoFit/>
            </a:bodyPr>
            <a:lstStyle/>
            <a:p>
              <a:pPr indent="0">
                <a:lnSpc>
                  <a:spcPct val="110000"/>
                </a:lnSpc>
              </a:pPr>
              <a:r>
                <a:rPr lang="zh-CN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政治：</a:t>
              </a:r>
              <a:r>
                <a:rPr lang="zh-CN" altLang="en-US" sz="2800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向西方学习</a:t>
              </a:r>
              <a:r>
                <a:rPr lang="zh-CN" altLang="en-US" sz="28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，以法治国，官吏由公众选举产生</a:t>
              </a:r>
              <a:endPara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 indent="0">
                <a:lnSpc>
                  <a:spcPct val="110000"/>
                </a:lnSpc>
              </a:pPr>
              <a:r>
                <a:rPr lang="zh-CN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经济：</a:t>
              </a:r>
              <a:r>
                <a:rPr 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主张仿效</a:t>
              </a:r>
              <a:r>
                <a:rPr lang="zh-CN" sz="2800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西方资本主义</a:t>
              </a:r>
              <a:r>
                <a:rPr 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的某些制度，发展工商业，奖励科技发明。</a:t>
              </a:r>
              <a:r>
                <a:rPr 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
</a:t>
              </a:r>
              <a:r>
                <a:rPr lang="zh-CN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对外：</a:t>
              </a:r>
              <a:r>
                <a:rPr 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中外自由通商，平等往来，坚持</a:t>
              </a:r>
              <a:r>
                <a:rPr lang="zh-CN" sz="28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独立自主</a:t>
              </a:r>
              <a:r>
                <a:rPr 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的外交</a:t>
              </a:r>
            </a:p>
            <a:p>
              <a:pPr indent="0">
                <a:lnSpc>
                  <a:spcPct val="110000"/>
                </a:lnSpc>
              </a:pPr>
              <a:r>
                <a:rPr lang="zh-CN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文教：</a:t>
              </a:r>
              <a:r>
                <a:rPr 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兴办学馆，建立医院，设立社会福利机构。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3887" t="3638" r="4227" b="9992"/>
            <a:stretch>
              <a:fillRect/>
            </a:stretch>
          </p:blipFill>
          <p:spPr>
            <a:xfrm>
              <a:off x="15046" y="3461"/>
              <a:ext cx="3641" cy="3876"/>
            </a:xfrm>
            <a:prstGeom prst="rect">
              <a:avLst/>
            </a:prstGeom>
          </p:spPr>
        </p:pic>
      </p:grpSp>
      <p:pic>
        <p:nvPicPr>
          <p:cNvPr id="102" name="图片 101"/>
          <p:cNvPicPr/>
          <p:nvPr/>
        </p:nvPicPr>
        <p:blipFill>
          <a:blip r:embed="rId9"/>
          <a:stretch>
            <a:fillRect/>
          </a:stretch>
        </p:blipFill>
        <p:spPr>
          <a:xfrm>
            <a:off x="10073640" y="220345"/>
            <a:ext cx="1793240" cy="19773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0073640" y="238760"/>
            <a:ext cx="551815" cy="14573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latin typeface="华文仿宋" panose="02010600040101010101" charset="-122"/>
                <a:ea typeface="华文仿宋" panose="02010600040101010101" charset="-122"/>
              </a:rPr>
              <a:t>◎洪仁玕</a:t>
            </a:r>
          </a:p>
        </p:txBody>
      </p:sp>
      <p:sp>
        <p:nvSpPr>
          <p:cNvPr id="9" name="Text Box 89"/>
          <p:cNvSpPr txBox="1"/>
          <p:nvPr/>
        </p:nvSpPr>
        <p:spPr>
          <a:xfrm>
            <a:off x="257810" y="4658995"/>
            <a:ext cx="11766550" cy="1016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）积极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（进步性）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是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先进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的中国人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最早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提出的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发展资本主义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的方案，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顺应了时代发展的潮流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0" name="Text Box 89"/>
          <p:cNvSpPr txBox="1"/>
          <p:nvPr/>
        </p:nvSpPr>
        <p:spPr>
          <a:xfrm>
            <a:off x="288290" y="5601335"/>
            <a:ext cx="11735435" cy="1016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）局限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（空想性）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不是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农民革命实践的产物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缺乏社会基础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实施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</a:p>
          <a:p>
            <a:pPr indent="0" fontAlgn="auto">
              <a:lnSpc>
                <a:spcPct val="110000"/>
              </a:lnSpc>
              <a:spcBef>
                <a:spcPts val="0"/>
              </a:spcBef>
            </a:pP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条件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，难以真正推行。</a:t>
            </a:r>
            <a:endParaRPr lang="zh-CN" altLang="en-US" sz="28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9467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（一）农民阶级的探索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太平天国运动（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1851-1864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）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5"/>
            </p:custDataLst>
          </p:nvPr>
        </p:nvGraphicFramePr>
        <p:xfrm>
          <a:off x="528955" y="1547495"/>
          <a:ext cx="11367135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080"/>
                <a:gridCol w="4756785"/>
                <a:gridCol w="5462270"/>
              </a:tblGrid>
              <a:tr h="44894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《</a:t>
                      </a:r>
                      <a:r>
                        <a:rPr lang="zh-CN" altLang="en-US" sz="240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天朝田亩制度</a:t>
                      </a:r>
                      <a:r>
                        <a:rPr lang="en-US" altLang="zh-CN" sz="240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》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《</a:t>
                      </a:r>
                      <a:r>
                        <a:rPr lang="zh-CN" altLang="en-US" sz="240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资政新篇</a:t>
                      </a:r>
                      <a:r>
                        <a:rPr lang="en-US" altLang="zh-CN" sz="240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》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背景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2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经济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主张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群众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基础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2898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空想性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相同点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436" name="文本框 17435"/>
          <p:cNvSpPr txBox="1"/>
          <p:nvPr>
            <p:custDataLst>
              <p:tags r:id="rId6"/>
            </p:custDataLst>
          </p:nvPr>
        </p:nvSpPr>
        <p:spPr>
          <a:xfrm>
            <a:off x="1655445" y="2013585"/>
            <a:ext cx="4871085" cy="7664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1853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定都天京后颁布，处于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强盛时期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</a:p>
        </p:txBody>
      </p:sp>
      <p:sp>
        <p:nvSpPr>
          <p:cNvPr id="17437" name="文本框 17436"/>
          <p:cNvSpPr txBox="1"/>
          <p:nvPr>
            <p:custDataLst>
              <p:tags r:id="rId7"/>
            </p:custDataLst>
          </p:nvPr>
        </p:nvSpPr>
        <p:spPr>
          <a:xfrm>
            <a:off x="6429375" y="2012950"/>
            <a:ext cx="5276215" cy="767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1859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天京事变后为挽救危局颁布，处于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衰落时期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</a:p>
        </p:txBody>
      </p:sp>
      <p:sp>
        <p:nvSpPr>
          <p:cNvPr id="17439" name="文本框 17438"/>
          <p:cNvSpPr txBox="1"/>
          <p:nvPr>
            <p:custDataLst>
              <p:tags r:id="rId8"/>
            </p:custDataLst>
          </p:nvPr>
        </p:nvSpPr>
        <p:spPr>
          <a:xfrm>
            <a:off x="1655445" y="2787650"/>
            <a:ext cx="4773930" cy="822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以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小农经济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为基础，以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绝对平均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主义为分配原则，主张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公有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。</a:t>
            </a:r>
          </a:p>
        </p:txBody>
      </p:sp>
      <p:sp>
        <p:nvSpPr>
          <p:cNvPr id="17440" name="文本框 17439"/>
          <p:cNvSpPr txBox="1"/>
          <p:nvPr>
            <p:custDataLst>
              <p:tags r:id="rId9"/>
            </p:custDataLst>
          </p:nvPr>
        </p:nvSpPr>
        <p:spPr>
          <a:xfrm>
            <a:off x="6429375" y="2780030"/>
            <a:ext cx="54438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学习西方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，发展工商业和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资本主义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经济，主张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私有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。</a:t>
            </a:r>
          </a:p>
        </p:txBody>
      </p:sp>
      <p:sp>
        <p:nvSpPr>
          <p:cNvPr id="17444" name="文本框 17443"/>
          <p:cNvSpPr txBox="1"/>
          <p:nvPr>
            <p:custDataLst>
              <p:tags r:id="rId10"/>
            </p:custDataLst>
          </p:nvPr>
        </p:nvSpPr>
        <p:spPr>
          <a:xfrm>
            <a:off x="1655445" y="3609975"/>
            <a:ext cx="4457700" cy="7156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调动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了农民的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革命积极性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，拥有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广泛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的群众基础 。</a:t>
            </a:r>
          </a:p>
        </p:txBody>
      </p: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6430645" y="3609975"/>
            <a:ext cx="53714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未能反映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农民的迫切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愿望和要求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，无法调动农民的革命积极性。 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1655445" y="4439920"/>
            <a:ext cx="4870450" cy="7924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lnSpc>
                <a:spcPct val="95000"/>
              </a:lnSpc>
              <a:buClrTx/>
              <a:buSzTx/>
              <a:buFontTx/>
              <a:defRPr/>
            </a:pPr>
            <a:r>
              <a:rPr kumimoji="0" lang="zh-CN" altLang="en-US" sz="2400" kern="1200" cap="none" spc="0" normalizeH="0" baseline="0" noProof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绝对平均主义</a:t>
            </a:r>
            <a:r>
              <a:rPr kumimoji="0" lang="zh-CN" altLang="en-US" sz="2400" kern="1200" cap="none" spc="0" normalizeH="0" baseline="0" noProof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，违背小生产者阶级属性，</a:t>
            </a:r>
            <a:r>
              <a:rPr kumimoji="0" lang="zh-CN" altLang="en-US" sz="2400" kern="1200" cap="none" spc="0" normalizeH="0" baseline="0" noProof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脱离实际</a:t>
            </a: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6526742" y="4512945"/>
            <a:ext cx="4284133" cy="4419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lnSpc>
                <a:spcPct val="95000"/>
              </a:lnSpc>
              <a:buClrTx/>
              <a:buSzTx/>
              <a:buFontTx/>
              <a:defRPr/>
            </a:pPr>
            <a:r>
              <a:rPr kumimoji="0" lang="zh-CN" altLang="en-US" sz="2400" kern="1200" cap="none" spc="0" normalizeH="0" baseline="0" noProof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缺乏社会基础</a:t>
            </a:r>
            <a:r>
              <a:rPr kumimoji="0" lang="zh-CN" altLang="en-US" sz="2400" kern="1200" cap="none" spc="0" normalizeH="0" baseline="0" noProof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和</a:t>
            </a:r>
            <a:r>
              <a:rPr kumimoji="0" lang="zh-CN" altLang="en-US" sz="2400" kern="1200" cap="none" spc="0" normalizeH="0" baseline="0" noProof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实施条件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06245" y="5232400"/>
            <a:ext cx="10096500" cy="792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defTabSz="914400">
              <a:lnSpc>
                <a:spcPct val="95000"/>
              </a:lnSpc>
              <a:buClrTx/>
              <a:buSzTx/>
              <a:buFontTx/>
              <a:defRPr/>
            </a:pPr>
            <a:r>
              <a:rPr lang="en-US" altLang="zh-CN" sz="2400" noProof="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</a:t>
            </a:r>
            <a:r>
              <a:rPr lang="zh-CN" altLang="en-US" sz="2400" noProof="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都具有</a:t>
            </a:r>
            <a:r>
              <a:rPr lang="zh-CN" altLang="en-US" sz="2400" noProof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反封建</a:t>
            </a:r>
            <a:r>
              <a:rPr lang="zh-CN" altLang="en-US" sz="2400" noProof="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性；②都是太平天国的</a:t>
            </a:r>
            <a:r>
              <a:rPr lang="zh-CN" altLang="en-US" sz="2400" noProof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纲领性文件</a:t>
            </a:r>
            <a:r>
              <a:rPr lang="zh-CN" altLang="en-US" sz="2400" noProof="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；③都因</a:t>
            </a:r>
            <a:r>
              <a:rPr lang="zh-CN" altLang="en-US" sz="2400" noProof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空想性</a:t>
            </a:r>
            <a:r>
              <a:rPr lang="zh-CN" altLang="en-US" sz="2400" noProof="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未能真正实施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6" grpId="0" bldLvl="0" animBg="1"/>
      <p:bldP spid="17437" grpId="0" bldLvl="0" animBg="1"/>
      <p:bldP spid="17439" grpId="0" bldLvl="0" animBg="1"/>
      <p:bldP spid="17440" grpId="0" bldLvl="0" animBg="1"/>
      <p:bldP spid="17444" grpId="0" bldLvl="0" animBg="1"/>
      <p:bldP spid="5" grpId="0"/>
      <p:bldP spid="6" grpId="0" bldLvl="0" animBg="1"/>
      <p:bldP spid="6" grpId="1" animBg="1"/>
      <p:bldP spid="7" grpId="0" bldLvl="0" animBg="1"/>
      <p:bldP spid="7" grpId="1" animBg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9467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（一）农民阶级的探索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太平天国运动（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1851-1864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095" y="1444625"/>
            <a:ext cx="3055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、失败原因</a:t>
            </a: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79095" y="1966595"/>
            <a:ext cx="11685270" cy="216662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材料：太平天国定都天京后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洪秀全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大兴土木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，将两江总督府扩建为豪华壮丽的天王府，还从民间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挑选嫔妃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。其他诸王也竞相效尤，冠冕服饰，仪卫舆马，无不奢华。太平天国还颁布了一套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“贵贱宜分上下，制度必判尊卑”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的礼制。</a:t>
            </a:r>
          </a:p>
          <a:p>
            <a:pPr>
              <a:lnSpc>
                <a:spcPct val="10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                               ——“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马工程”：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中国近代史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7480" y="3965575"/>
            <a:ext cx="86810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）农民阶级的局限性（根本原因）</a:t>
            </a:r>
          </a:p>
        </p:txBody>
      </p:sp>
      <p:sp>
        <p:nvSpPr>
          <p:cNvPr id="62466" name="内容占位符 2"/>
          <p:cNvSpPr>
            <a:spLocks noGrp="1"/>
          </p:cNvSpPr>
          <p:nvPr/>
        </p:nvSpPr>
        <p:spPr>
          <a:xfrm>
            <a:off x="379095" y="4487545"/>
            <a:ext cx="11067415" cy="1979930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①经济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  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农民是分散的个体的小生产者，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不是先进生产力的代表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</a:p>
          <a:p>
            <a:pPr marL="0" indent="0" algn="l" fontAlgn="auto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②政治：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农民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提不出切实可行的革命纲领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</a:p>
          <a:p>
            <a:pPr marL="0" indent="0" algn="l" fontAlgn="auto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③思想：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缺乏科学的革命理论和纲领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，只能求助于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宗教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目光短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浅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 </a:t>
            </a:r>
            <a:endParaRPr lang="zh-CN" altLang="en-US" sz="28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indent="0" algn="l" fontAlgn="auto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④组织：自私性和分散性，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很难形成统一的、坚强的领导核心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846705" y="74295"/>
            <a:ext cx="9345295" cy="1892300"/>
            <a:chOff x="4483" y="205"/>
            <a:chExt cx="14717" cy="29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/>
            <a:srcRect l="7507"/>
            <a:stretch>
              <a:fillRect/>
            </a:stretch>
          </p:blipFill>
          <p:spPr>
            <a:xfrm>
              <a:off x="15673" y="205"/>
              <a:ext cx="3527" cy="2980"/>
            </a:xfrm>
            <a:prstGeom prst="rect">
              <a:avLst/>
            </a:prstGeom>
          </p:spPr>
        </p:pic>
        <p:sp>
          <p:nvSpPr>
            <p:cNvPr id="8" name="圆角矩形标注 7"/>
            <p:cNvSpPr/>
            <p:nvPr/>
          </p:nvSpPr>
          <p:spPr>
            <a:xfrm>
              <a:off x="4483" y="2369"/>
              <a:ext cx="11694" cy="809"/>
            </a:xfrm>
            <a:prstGeom prst="wedgeRoundRectCallout">
              <a:avLst>
                <a:gd name="adj1" fmla="val 54951"/>
                <a:gd name="adj2" fmla="val -43943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zh-CN" altLang="en-US" sz="28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反封建的人没有办法洗清自己身上的封建东西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864" y="205"/>
              <a:ext cx="869" cy="22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◎陈旭麓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9467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（一）农民阶级的探索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太平天国运动（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1851-1864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095" y="1444625"/>
            <a:ext cx="3055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、失败原因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9095" y="1966595"/>
            <a:ext cx="11563985" cy="3586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：在未能消灭敌人有生力量的情况下，匆忙派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孤军深入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清朝统治比较巩固、军事力量比较雄厚的京畿地区，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是太平天国在军事战略上出现的重大失误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  <a:p>
            <a:pPr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——马光遥《简析太平天国运动失败的原因》</a:t>
            </a:r>
          </a:p>
          <a:p>
            <a:pPr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：“现在说到我朝祸害之源，即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洋人助妖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之事，自我军两位勇猛王爵英王、翼王死后，我军确受重大损失，但如洋人不助敌军，则吾人断可长久支持。”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     </a:t>
            </a:r>
          </a:p>
          <a:p>
            <a:pPr>
              <a:lnSpc>
                <a:spcPct val="10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     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——引自《洪仁环自述》</a:t>
            </a:r>
          </a:p>
          <a:p>
            <a:pPr>
              <a:lnSpc>
                <a:spcPct val="110000"/>
              </a:lnSpc>
            </a:pP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5125085"/>
            <a:ext cx="60979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buNone/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、战略上的失误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（如北伐孤军深入）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9095" y="5735955"/>
            <a:ext cx="68160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buNone/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、中外反动势力的联合绞杀（客观原因）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9467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（一）农民阶级的探索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太平天国运动（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1851-1864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095" y="1444625"/>
            <a:ext cx="3055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4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、影响</a:t>
            </a:r>
          </a:p>
        </p:txBody>
      </p:sp>
      <p:sp>
        <p:nvSpPr>
          <p:cNvPr id="29700" name="文本框 1"/>
          <p:cNvSpPr txBox="1"/>
          <p:nvPr>
            <p:custDataLst>
              <p:tags r:id="rId5"/>
            </p:custDataLst>
          </p:nvPr>
        </p:nvSpPr>
        <p:spPr>
          <a:xfrm>
            <a:off x="157480" y="1966595"/>
            <a:ext cx="2056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）性质：</a:t>
            </a:r>
            <a:endParaRPr lang="zh-CN" altLang="en-US" sz="2800" b="1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84070" y="196659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反封建、反侵略的农民革命战争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9095" y="4045585"/>
            <a:ext cx="11344275" cy="1814830"/>
          </a:xfrm>
          <a:prstGeom prst="rect">
            <a:avLst/>
          </a:prstGeom>
          <a:solidFill>
            <a:srgbClr val="F5EEE7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历史学家胡绳：</a:t>
            </a:r>
            <a:r>
              <a:rPr lang="zh-CN" altLang="en-US" sz="2800" dirty="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太平天国颁布《天朝田亩制度》, 坚持战斗14年，势力发展到18省，先后攻取600多座城市，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加速了清王朝和整个封建制度的衰落和崩溃</a:t>
            </a:r>
            <a:r>
              <a:rPr lang="zh-CN" altLang="en-US" sz="2800" dirty="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；不予承认侵略者攫取的侵略权，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使西方列强把中国迅速殖民地化的阴谋大大推迟了</a:t>
            </a:r>
            <a:r>
              <a:rPr lang="zh-CN" altLang="en-US" sz="2800" dirty="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</a:t>
            </a:r>
          </a:p>
        </p:txBody>
      </p:sp>
      <p:sp>
        <p:nvSpPr>
          <p:cNvPr id="84994" name="矩形 84993"/>
          <p:cNvSpPr/>
          <p:nvPr>
            <p:custDataLst>
              <p:tags r:id="rId6"/>
            </p:custDataLst>
          </p:nvPr>
        </p:nvSpPr>
        <p:spPr>
          <a:xfrm>
            <a:off x="507921" y="2610565"/>
            <a:ext cx="6595110" cy="521970"/>
          </a:xfrm>
          <a:prstGeom prst="rect">
            <a:avLst/>
          </a:prstGeom>
          <a:noFill/>
          <a:ln w="9525" cap="flat" cmpd="sng">
            <a:solidFill>
              <a:srgbClr val="95590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问题：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近代中国人民的主要任务是什么？</a:t>
            </a:r>
          </a:p>
        </p:txBody>
      </p:sp>
      <p:sp>
        <p:nvSpPr>
          <p:cNvPr id="84995" name="矩形 84994"/>
          <p:cNvSpPr/>
          <p:nvPr>
            <p:custDataLst>
              <p:tags r:id="rId7"/>
            </p:custDataLst>
          </p:nvPr>
        </p:nvSpPr>
        <p:spPr>
          <a:xfrm>
            <a:off x="507762" y="3327876"/>
            <a:ext cx="6951345" cy="521970"/>
          </a:xfrm>
          <a:prstGeom prst="rect">
            <a:avLst/>
          </a:prstGeom>
          <a:noFill/>
          <a:ln w="9525" cap="flat" cmpd="sng">
            <a:solidFill>
              <a:srgbClr val="95590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问题：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</a:rPr>
              <a:t>太平天国承担了这一历史任务了吗？</a:t>
            </a:r>
          </a:p>
        </p:txBody>
      </p:sp>
      <p:sp>
        <p:nvSpPr>
          <p:cNvPr id="84997" name="矩形 84996"/>
          <p:cNvSpPr/>
          <p:nvPr>
            <p:custDataLst>
              <p:tags r:id="rId8"/>
            </p:custDataLst>
          </p:nvPr>
        </p:nvSpPr>
        <p:spPr>
          <a:xfrm>
            <a:off x="7844155" y="2518410"/>
            <a:ext cx="3032760" cy="521970"/>
          </a:xfrm>
          <a:prstGeom prst="rect">
            <a:avLst/>
          </a:prstGeom>
          <a:solidFill>
            <a:srgbClr val="C00000"/>
          </a:solidFill>
          <a:ln w="12700" cmpd="sng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反侵略  ，反封建</a:t>
            </a:r>
          </a:p>
        </p:txBody>
      </p:sp>
      <p:sp>
        <p:nvSpPr>
          <p:cNvPr id="84998" name="矩形 84997"/>
          <p:cNvSpPr/>
          <p:nvPr>
            <p:custDataLst>
              <p:tags r:id="rId9"/>
            </p:custDataLst>
          </p:nvPr>
        </p:nvSpPr>
        <p:spPr>
          <a:xfrm>
            <a:off x="7843997" y="3317002"/>
            <a:ext cx="3032760" cy="521970"/>
          </a:xfrm>
          <a:prstGeom prst="rect">
            <a:avLst/>
          </a:prstGeom>
          <a:solidFill>
            <a:srgbClr val="C00000"/>
          </a:solidFill>
          <a:ln w="12700" cmpd="sng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既反封建又反侵略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7810" y="5860415"/>
            <a:ext cx="8241030" cy="521970"/>
          </a:xfrm>
          <a:prstGeom prst="rect">
            <a:avLst/>
          </a:prstGeom>
          <a:solidFill>
            <a:srgbClr val="FBF7F6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）沉重打击了清王朝的统治和外国侵略者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" grpId="0"/>
      <p:bldP spid="2" grpId="1"/>
      <p:bldP spid="5" grpId="0" animBg="1"/>
      <p:bldP spid="5" grpId="1" animBg="1"/>
      <p:bldP spid="84994" grpId="0" bldLvl="0" animBg="1"/>
      <p:bldP spid="84995" grpId="0" bldLvl="0" animBg="1"/>
      <p:bldP spid="84997" grpId="0" bldLvl="0" animBg="1"/>
      <p:bldP spid="84998" grpId="0" bldLvl="0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9467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（一）农民阶级的探索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太平天国运动（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1851-1864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095" y="1444625"/>
            <a:ext cx="3055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4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、影响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413385" y="3949065"/>
            <a:ext cx="11408410" cy="1743710"/>
          </a:xfrm>
          <a:ln w="12700" cmpd="sng">
            <a:solidFill>
              <a:srgbClr val="C19D70"/>
            </a:solidFill>
            <a:prstDash val="solid"/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材料：咸丰三年，清廷为了尽快平息太平天国起义，让曾国藩出任湖南团练大臣，创建湘军。清朝执政者对以曾国藩为首的地方督抚，由重用而变为依赖，授予的权力也越来越大。</a:t>
            </a:r>
            <a:endParaRPr lang="en-US" altLang="zh-CN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——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摘自朱云天《督抚制与中央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地方权力之争》</a:t>
            </a:r>
          </a:p>
          <a:p>
            <a:pPr algn="l">
              <a:lnSpc>
                <a:spcPct val="100000"/>
              </a:lnSpc>
              <a:spcAft>
                <a:spcPts val="0"/>
              </a:spcAft>
              <a:buFont typeface="+mj-ea"/>
            </a:pP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2115" y="1966595"/>
          <a:ext cx="11409680" cy="1911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5185"/>
                <a:gridCol w="4970780"/>
                <a:gridCol w="1783715"/>
              </a:tblGrid>
              <a:tr h="3822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pitchFamily="49" charset="-122"/>
                        </a:rPr>
                        <a:t>晚清四杰（晚清中兴四大名臣）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pitchFamily="49" charset="-122"/>
                        </a:rPr>
                        <a:t>官至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pitchFamily="49" charset="-122"/>
                        </a:rPr>
                        <a:t>军队名称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左宗棠（1812-1885）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solidFill>
                            <a:srgbClr val="C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pitchFamily="49" charset="-122"/>
                        </a:rPr>
                        <a:t>闽浙总督、陕甘总督、两江总督</a:t>
                      </a:r>
                      <a:endParaRPr lang="en-US" altLang="en-US" sz="2400" b="0">
                        <a:solidFill>
                          <a:srgbClr val="C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C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pitchFamily="49" charset="-122"/>
                        </a:rPr>
                        <a:t>楚军</a:t>
                      </a:r>
                      <a:endParaRPr lang="en-US" altLang="en-US" sz="2400" b="0">
                        <a:solidFill>
                          <a:srgbClr val="C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李鸿章（1823-1901）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solidFill>
                            <a:srgbClr val="C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pitchFamily="49" charset="-122"/>
                        </a:rPr>
                        <a:t>直隶总督、军机首辅</a:t>
                      </a:r>
                      <a:endParaRPr lang="en-US" altLang="en-US" sz="2400" b="0">
                        <a:solidFill>
                          <a:srgbClr val="C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C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pitchFamily="49" charset="-122"/>
                        </a:rPr>
                        <a:t>淮军</a:t>
                      </a:r>
                      <a:endParaRPr lang="en-US" altLang="en-US" sz="2400" b="0">
                        <a:solidFill>
                          <a:srgbClr val="C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曾国藩（1811-1872）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solidFill>
                            <a:srgbClr val="C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pitchFamily="49" charset="-122"/>
                        </a:rPr>
                        <a:t>直隶总督、两江总督</a:t>
                      </a:r>
                      <a:endParaRPr lang="en-US" altLang="en-US" sz="2400" b="0">
                        <a:solidFill>
                          <a:srgbClr val="C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C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pitchFamily="49" charset="-122"/>
                        </a:rPr>
                        <a:t>湘军</a:t>
                      </a:r>
                      <a:endParaRPr lang="en-US" altLang="en-US" sz="2400" b="0">
                        <a:solidFill>
                          <a:srgbClr val="C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张之洞（1837-1909）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0">
                          <a:solidFill>
                            <a:srgbClr val="C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pitchFamily="49" charset="-122"/>
                        </a:rPr>
                        <a:t>两广总督、湖广总督、军机首辅</a:t>
                      </a:r>
                      <a:endParaRPr lang="en-US" altLang="en-US" sz="2400" b="0">
                        <a:solidFill>
                          <a:srgbClr val="C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C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黑体" panose="02010609060101010101" pitchFamily="49" charset="-122"/>
                        </a:rPr>
                        <a:t>新军</a:t>
                      </a:r>
                      <a:endParaRPr lang="en-US" altLang="en-US" sz="2400" b="0">
                        <a:solidFill>
                          <a:srgbClr val="C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39065" y="5692775"/>
            <a:ext cx="116827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+mj-ea"/>
              <a:buNone/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）引起政治和权力结构的变化，随着湘淮系官僚集团（地方势力）的</a:t>
            </a:r>
          </a:p>
          <a:p>
            <a:pPr indent="0">
              <a:buFont typeface="+mj-ea"/>
              <a:buNone/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崛起，中央权力下移，对此后历史的发展产生了重大影响。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31735" y="1426845"/>
            <a:ext cx="4410710" cy="5245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ts val="338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8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3</a:t>
            </a:r>
            <a:r>
              <a:rPr lang="zh-CN" sz="28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）</a:t>
            </a:r>
            <a:r>
              <a:rPr sz="28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促进洋务运动的兴起</a:t>
            </a:r>
            <a:r>
              <a:rPr lang="zh-CN" sz="28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。</a:t>
            </a:r>
            <a:endParaRPr lang="zh-CN" altLang="en-US" sz="2800" b="1"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6880860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阶段特征：晚清时期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1840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1912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年）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379095" y="894080"/>
          <a:ext cx="11461750" cy="5545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1750"/>
              </a:tblGrid>
              <a:tr h="33705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政治上：</a:t>
                      </a:r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经济上：</a:t>
                      </a: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79095" y="1390015"/>
            <a:ext cx="11563350" cy="2934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fontAlgn="ctr" latinLnBrk="0" hangingPunct="0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西方列强发动一系列侵华战争，清政府被迫签订一系列不平等条约，中国的主权遭到破坏，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_⨹_3_5e124_⨹_3_7a4a2_⨹_3_f5a20"/>
              </a:rPr>
              <a:t>半殖民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地半封建化程度不断加深；</a:t>
            </a:r>
          </a:p>
          <a:p>
            <a:pPr algn="l" eaLnBrk="1" fontAlgn="ctr" latinLnBrk="0" hangingPunct="0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_⨹_15_b2720_⨹_15_e7037_⨹_15_ef54b"/>
              </a:rPr>
              <a:t>中国社会各阶级为救亡图存先后发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_⨹_27_bf2fa_⨹_27_6ff42_⨹_27_925e5"/>
              </a:rPr>
              <a:t>起了太平天国运动、戊戌变法、义和团运动、辛亥革命等一系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列斗争，中华民族在斗争探索中不断觉醒；</a:t>
            </a:r>
          </a:p>
          <a:p>
            <a:pPr algn="l" eaLnBrk="1" fontAlgn="ctr" latinLnBrk="0" hangingPunct="0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、清政府由闭关锁国到被迫开放,宗藩体制走向近代外交;</a:t>
            </a:r>
          </a:p>
          <a:p>
            <a:pPr algn="l" eaLnBrk="1" fontAlgn="ctr" latinLnBrk="0" hangingPunct="0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、中央逐渐式微,地方势力逐步崛起。</a:t>
            </a:r>
            <a:endParaRPr lang="zh-CN" altLang="en-US" sz="2800" dirty="0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9095" y="4739005"/>
            <a:ext cx="1146175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678180" eaLnBrk="0" fontAlgn="auto" latinLnBrk="1" hangingPunct="0">
              <a:lnSpc>
                <a:spcPct val="100000"/>
              </a:lnSpc>
            </a:pP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、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随着列强侵略，中国的经济结构发生变动，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自然经济开始解体，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中国被纳入资本主义世界市场；</a:t>
            </a:r>
            <a:endParaRPr lang="zh-CN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algn="l" defTabSz="678180" eaLnBrk="0" fontAlgn="auto" latinLnBrk="1" hangingPunct="0">
              <a:lnSpc>
                <a:spcPct val="100000"/>
              </a:lnSpc>
            </a:pP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、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洋务企业的创办标志着中国近代化的起步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;</a:t>
            </a:r>
          </a:p>
          <a:p>
            <a:pPr algn="l" defTabSz="678180" eaLnBrk="0" fontAlgn="auto" latinLnBrk="1" hangingPunct="0">
              <a:lnSpc>
                <a:spcPct val="100000"/>
              </a:lnSpc>
            </a:pP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3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、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中国民族资本主义产生并获得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初步发展。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Arial" panose="020B0604020202020204"/>
            </a:endParaRPr>
          </a:p>
        </p:txBody>
      </p:sp>
      <p:sp>
        <p:nvSpPr>
          <p:cNvPr id="51202" name="矩形 4"/>
          <p:cNvSpPr/>
          <p:nvPr>
            <p:custDataLst>
              <p:tags r:id="rId4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l="19322" t="29509" r="16689" b="30967"/>
          <a:stretch>
            <a:fillRect/>
          </a:stretch>
        </p:blipFill>
        <p:spPr>
          <a:xfrm>
            <a:off x="9323070" y="238760"/>
            <a:ext cx="2523490" cy="1727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202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4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5"/>
            </p:custDataLst>
          </p:nvPr>
        </p:nvSpPr>
        <p:spPr>
          <a:xfrm>
            <a:off x="157480" y="922655"/>
            <a:ext cx="9467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（一）农民阶级的探索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太平天国运动（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1851-1864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79095" y="1444625"/>
            <a:ext cx="7122160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  <a:buFontTx/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【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互动探究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】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太平天国运动对近代化的影响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6"/>
            </p:custDataLst>
          </p:nvPr>
        </p:nvGraphicFramePr>
        <p:xfrm>
          <a:off x="378460" y="2038350"/>
          <a:ext cx="11467465" cy="425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45"/>
                <a:gridCol w="10929620"/>
              </a:tblGrid>
              <a:tr h="772795"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促进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391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391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39140"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阻碍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260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401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94080" y="2038350"/>
            <a:ext cx="110483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①太平天国运动沉重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打击了清朝的封建统治</a:t>
            </a:r>
            <a:r>
              <a:rPr lang="zh-CN" altLang="en-US" sz="24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和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外国侵略势力</a:t>
            </a:r>
            <a:r>
              <a:rPr lang="zh-CN" altLang="en-US" sz="24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减轻</a:t>
            </a:r>
            <a:r>
              <a:rPr lang="zh-CN" altLang="en-US" sz="24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了中国近代化的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阻碍</a:t>
            </a:r>
            <a:r>
              <a:rPr lang="zh-CN" altLang="en-US" sz="24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因素。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4080" y="2767965"/>
            <a:ext cx="11049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②《资政新篇</a:t>
            </a:r>
            <a:r>
              <a:rPr lang="zh-CN" altLang="en-US" sz="24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》</a:t>
            </a:r>
            <a:r>
              <a:rPr lang="en-US" altLang="zh-CN" sz="24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最早提出在中国</a:t>
            </a:r>
            <a:r>
              <a:rPr lang="en-US" altLang="zh-CN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发展资本主义</a:t>
            </a:r>
            <a:r>
              <a:rPr lang="en-US" altLang="zh-CN" sz="24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的设想，对当时的思想和经济发展均有影响。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4080" y="3528695"/>
            <a:ext cx="110305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  <a:buFontTx/>
            </a:pPr>
            <a:r>
              <a:rPr lang="en-US" altLang="zh-CN" sz="24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</a:t>
            </a:r>
            <a:r>
              <a:rPr lang="en-US" altLang="zh-CN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催生了洋务运动</a:t>
            </a:r>
            <a:r>
              <a:rPr lang="en-US" altLang="zh-CN" sz="24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的产生。为了镇压太平天国运动，洋务运动前期创办了部分军事工业，而洋务运动迈出了中国近代化的第一步。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4080" y="4286250"/>
            <a:ext cx="108521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①《天朝田亩制度》旨在建立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小农经济</a:t>
            </a:r>
            <a:r>
              <a:rPr lang="zh-CN" altLang="en-US" sz="24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绝对平均主义</a:t>
            </a:r>
            <a:r>
              <a:rPr lang="zh-CN" altLang="en-US" sz="24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的天国，这与发展资本主义的时代潮流相违背。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4395" y="5019040"/>
            <a:ext cx="109715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②太平天国运动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破坏了富饶地区</a:t>
            </a:r>
            <a:r>
              <a:rPr lang="zh-CN" altLang="en-US" sz="24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生产力</a:t>
            </a:r>
            <a:r>
              <a:rPr lang="zh-CN" altLang="en-US" sz="24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，迟滞了这些省份的近代化进程。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94080" y="5479415"/>
            <a:ext cx="1095248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  <a:buFontTx/>
            </a:pPr>
            <a:r>
              <a:rPr lang="zh-CN" altLang="en-US" sz="24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③中国内乱给外国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侵略者</a:t>
            </a:r>
            <a:r>
              <a:rPr lang="zh-CN" altLang="en-US" sz="24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以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可乘之机</a:t>
            </a:r>
            <a:r>
              <a:rPr lang="zh-CN" altLang="en-US" sz="24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，发动第二次鸦片放争，使中国丧失近代化的大好时机。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080266ffd47ad7a9174e067a708e5d27"/>
          <p:cNvPicPr>
            <a:picLocks noChangeAspect="1"/>
          </p:cNvPicPr>
          <p:nvPr/>
        </p:nvPicPr>
        <p:blipFill>
          <a:blip r:embed="rId7">
            <a:alphaModFix amt="42000"/>
            <a:clrChange>
              <a:clrFrom>
                <a:srgbClr val="F1FCFE">
                  <a:alpha val="100000"/>
                </a:srgbClr>
              </a:clrFrom>
              <a:clrTo>
                <a:srgbClr val="F1FC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75345" y="1832610"/>
            <a:ext cx="3467100" cy="4780915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468630" y="2104390"/>
          <a:ext cx="11211560" cy="4213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005"/>
                <a:gridCol w="9901555"/>
              </a:tblGrid>
              <a:tr h="458470">
                <a:tc rowSpan="6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49271A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49271A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9271A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楷体" panose="02010609060101010101" charset="-122"/>
                          <a:sym typeface="+mn-ea"/>
                        </a:rPr>
                        <a:t>新</a:t>
                      </a:r>
                      <a:r>
                        <a:rPr kumimoji="1" lang="zh-CN" altLang="en-US" sz="2800" b="1">
                          <a:solidFill>
                            <a:srgbClr val="49271A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楷体" panose="02010609060101010101" charset="-122"/>
                          <a:sym typeface="+mn-ea"/>
                        </a:rPr>
                        <a:t>特点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470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36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022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908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46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4230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9271A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成因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202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4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5"/>
            </p:custDataLst>
          </p:nvPr>
        </p:nvSpPr>
        <p:spPr>
          <a:xfrm>
            <a:off x="157480" y="922655"/>
            <a:ext cx="9467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（一）农民阶级的探索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太平天国运动（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1851-1864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9265" y="1444625"/>
            <a:ext cx="11406505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lvl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  <a:sym typeface="+mn-ea"/>
              </a:rPr>
              <a:t>同中国古代农民起义相比，太平天国运动有哪些新的时代特点？为什么？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782445" y="2033905"/>
            <a:ext cx="3323590" cy="293433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91440" tIns="45720" rIns="91440" bIns="45720">
            <a:spAutoFit/>
          </a:bodyPr>
          <a:lstStyle/>
          <a:p>
            <a:pPr indent="0" fontAlgn="auto">
              <a:lnSpc>
                <a:spcPct val="110000"/>
              </a:lnSpc>
              <a:spcBef>
                <a:spcPts val="0"/>
              </a:spcBef>
            </a:pP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①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起义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背景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</a:p>
          <a:p>
            <a:pPr indent="0" fontAlgn="auto">
              <a:lnSpc>
                <a:spcPct val="110000"/>
              </a:lnSpc>
              <a:spcBef>
                <a:spcPts val="0"/>
              </a:spcBef>
            </a:pP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②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理论来源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</a:p>
          <a:p>
            <a:pPr indent="0" fontAlgn="auto">
              <a:lnSpc>
                <a:spcPct val="110000"/>
              </a:lnSpc>
              <a:spcBef>
                <a:spcPts val="0"/>
              </a:spcBef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③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治国方案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</a:p>
          <a:p>
            <a:pPr indent="0" fontAlgn="auto">
              <a:lnSpc>
                <a:spcPct val="110000"/>
              </a:lnSpc>
              <a:spcBef>
                <a:spcPts val="0"/>
              </a:spcBef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④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担负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任务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 </a:t>
            </a:r>
          </a:p>
          <a:p>
            <a:pPr indent="0" fontAlgn="auto">
              <a:lnSpc>
                <a:spcPct val="110000"/>
              </a:lnSpc>
              <a:spcBef>
                <a:spcPts val="0"/>
              </a:spcBef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⑤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失败原因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</a:p>
          <a:p>
            <a:pPr indent="0" fontAlgn="auto">
              <a:lnSpc>
                <a:spcPct val="110000"/>
              </a:lnSpc>
              <a:spcBef>
                <a:spcPts val="0"/>
              </a:spcBef>
            </a:pP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⑥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所属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范畴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4712560" y="2145349"/>
            <a:ext cx="5897033" cy="4781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半殖民地半封建社会</a:t>
            </a: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4769499" y="2978785"/>
            <a:ext cx="595418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提出了发展资本主义的方案</a:t>
            </a:r>
          </a:p>
        </p:txBody>
      </p: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4769285" y="3448686"/>
            <a:ext cx="591396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反封建同时反侵略</a:t>
            </a: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4769490" y="3970656"/>
            <a:ext cx="5937249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中外反动势力联合绞杀</a:t>
            </a: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4752557" y="4434524"/>
            <a:ext cx="595418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旧民主主义革命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4752353" y="2591119"/>
            <a:ext cx="5897033" cy="4781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利用外来基督教思想</a:t>
            </a:r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1782445" y="4890877"/>
            <a:ext cx="56642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</a:rPr>
              <a:t>①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社会性质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发生了变化</a:t>
            </a:r>
            <a:endParaRPr lang="zh-CN" altLang="en-US" sz="2800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1782446" y="5390093"/>
            <a:ext cx="619336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</a:rPr>
              <a:t>②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社会主要矛盾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发生了变化</a:t>
            </a:r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1782445" y="5890895"/>
            <a:ext cx="79311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③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鸦片战争后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,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萌发了一股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向西方学习的新思潮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/>
      <p:bldP spid="100359" grpId="1"/>
      <p:bldP spid="100362" grpId="0"/>
      <p:bldP spid="100362" grpId="1"/>
      <p:bldP spid="100363" grpId="0"/>
      <p:bldP spid="100363" grpId="1"/>
      <p:bldP spid="100364" grpId="0"/>
      <p:bldP spid="100364" grpId="1"/>
      <p:bldP spid="100365" grpId="0"/>
      <p:bldP spid="100365" grpId="1"/>
      <p:bldP spid="100366" grpId="0"/>
      <p:bldP spid="100366" grpId="1"/>
      <p:bldP spid="100367" grpId="0"/>
      <p:bldP spid="100367" grpId="1"/>
      <p:bldP spid="100368" grpId="0"/>
      <p:bldP spid="100368" grpId="1"/>
      <p:bldP spid="100370" grpId="0"/>
      <p:bldP spid="100370" grpId="1"/>
      <p:bldP spid="100371" grpId="0"/>
      <p:bldP spid="10037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9467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（一）农民阶级的探索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太平天国运动（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1851-1864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9265" y="1444625"/>
            <a:ext cx="9954895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lvl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  <a:sym typeface="+mn-ea"/>
              </a:rPr>
              <a:t>拓展：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正确认识农民阶级在近代中国民主革命中的地位及作用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0365" y="1966595"/>
            <a:ext cx="11811635" cy="2934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①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农民阶级是中国民主革命的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同盟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军。</a:t>
            </a:r>
            <a:endParaRPr lang="zh-CN" altLang="en-US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②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农民阶级由于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阶级和时代局限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不能领导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中国民主革命取得胜利。</a:t>
            </a:r>
            <a:endParaRPr lang="zh-CN" altLang="en-US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③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中国革命如果失去了农民的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广泛支持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同样不能取得胜利，这是由中国特殊的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国情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决定了的。</a:t>
            </a:r>
            <a:endParaRPr lang="zh-CN" altLang="en-US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④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毛泽东指出国民革命的中心问题是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农民问题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，农民问题的关键则是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土地问题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9265" y="4900930"/>
            <a:ext cx="11338560" cy="1640205"/>
          </a:xfrm>
          <a:prstGeom prst="rect">
            <a:avLst/>
          </a:prstGeom>
          <a:noFill/>
          <a:ln w="12700" cmpd="sng">
            <a:solidFill>
              <a:srgbClr val="C00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启示：农民阶级是近代民主革命的主要力量，但依靠单纯的农民运动无法完成民主革命的任务，也无法实现中国的现代化。农民必须在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先进力量组织领导下，科学理论的指导下，参加民主革命和建设，才能恰当地发挥农民的力量。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60350" y="819785"/>
            <a:ext cx="11682095" cy="2691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38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（2021·全国甲卷高考）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1861年，慈禧发动政变处置政敌时，特别把“不能尽心和议”列为罪状。英国人在华创办的《北华捷报》称：“在这个特别的关头，我们要比我们同中国发生联系的其他任何时期，更有必要去支持帝国的现存政府。”由此可知（　　）</a:t>
            </a: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A．太平天国将面临更严峻的形势      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B．清政府沦为洋人的朝廷</a:t>
            </a: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C．清廷顽固派势力地位得到加强      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D．传统的外交体制被抛弃</a:t>
            </a:r>
          </a:p>
        </p:txBody>
      </p:sp>
      <p:sp>
        <p:nvSpPr>
          <p:cNvPr id="49155" name="文本框 49154"/>
          <p:cNvSpPr txBox="1">
            <a:spLocks noChangeArrowheads="1"/>
          </p:cNvSpPr>
          <p:nvPr/>
        </p:nvSpPr>
        <p:spPr bwMode="auto">
          <a:xfrm>
            <a:off x="10438130" y="2111375"/>
            <a:ext cx="1063625" cy="154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no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6" name="矩形 5"/>
          <p:cNvSpPr/>
          <p:nvPr/>
        </p:nvSpPr>
        <p:spPr>
          <a:xfrm>
            <a:off x="260350" y="3657600"/>
            <a:ext cx="11563985" cy="23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、（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2018·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海南高考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·7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1853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年，太平天国定都天京后，正式建立了县试、省试、京试三级考试制度。考试科目以诗、文为主，试题不取自“四书五经”，而出自太平天国颁布的诏令。由此可知，太平天国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　　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．否定程朱理学的统治地位  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．照搬明清科举制度</a:t>
            </a: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．用传统文化排除外来思想   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D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．获得士人广泛支持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438130" y="4728210"/>
            <a:ext cx="1063625" cy="154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no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60350" y="911225"/>
            <a:ext cx="11682095" cy="572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38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（2023·湖北·统考高考真题）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下表是有关太平天国运动领导人洪秀全的描述，对此解读最准确的是（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   ）</a:t>
            </a:r>
          </a:p>
          <a:p>
            <a:pPr fontAlgn="auto">
              <a:lnSpc>
                <a:spcPts val="3380"/>
              </a:lnSpc>
            </a:pP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ts val="3380"/>
              </a:lnSpc>
            </a:pP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ts val="3380"/>
              </a:lnSpc>
            </a:pP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ts val="3380"/>
              </a:lnSpc>
            </a:pP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ts val="3380"/>
              </a:lnSpc>
            </a:pP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ts val="3380"/>
              </a:lnSpc>
            </a:pP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ts val="3380"/>
              </a:lnSpc>
            </a:pP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A．不同史料对人物的记载不同	</a:t>
            </a: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B．不同的描述体现人物的多面性</a:t>
            </a: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C．不同立场影响对人物的描述	</a:t>
            </a: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D．不同时期对人物描述有所侧重</a:t>
            </a:r>
          </a:p>
        </p:txBody>
      </p:sp>
      <p:sp>
        <p:nvSpPr>
          <p:cNvPr id="51202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4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79095" y="1881505"/>
          <a:ext cx="11419205" cy="2839085"/>
        </p:xfrm>
        <a:graphic>
          <a:graphicData uri="http://schemas.openxmlformats.org/drawingml/2006/table">
            <a:tbl>
              <a:tblPr/>
              <a:tblGrid>
                <a:gridCol w="1557020"/>
                <a:gridCol w="9862185"/>
              </a:tblGrid>
              <a:tr h="448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仿宋" panose="02010609060101010101" charset="-122"/>
                        </a:rPr>
                        <a:t>来源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仿宋" panose="02010609060101010101" charset="-122"/>
                      </a:endParaRPr>
                    </a:p>
                  </a:txBody>
                  <a:tcPr marL="76200" marR="76200" marT="47616" marB="47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仿宋" panose="02010609060101010101" charset="-122"/>
                        </a:rPr>
                        <a:t>内容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仿宋" panose="02010609060101010101" charset="-122"/>
                      </a:endParaRPr>
                    </a:p>
                  </a:txBody>
                  <a:tcPr marL="76200" marR="76200" marT="47616" marB="47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仿宋" panose="02010609060101010101" charset="-122"/>
                        </a:rPr>
                        <a:t>太平天国方面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仿宋" panose="02010609060101010101" charset="-122"/>
                      </a:endParaRPr>
                    </a:p>
                  </a:txBody>
                  <a:tcPr marL="76200" marR="76200" marT="47616" marB="47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仿宋" panose="02010609060101010101" charset="-122"/>
                        </a:rPr>
                        <a:t>躯长大，面微圆而白，鼻高耳圆而小，其声音响亮而沉重，笑时屋为之震，有极大之膂力与极敏捷之知觉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仿宋" panose="02010609060101010101" charset="-122"/>
                      </a:endParaRPr>
                    </a:p>
                  </a:txBody>
                  <a:tcPr marL="76200" marR="76200" marT="47616" marB="47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仿宋" panose="02010609060101010101" charset="-122"/>
                        </a:rPr>
                        <a:t>清廷方面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仿宋" panose="02010609060101010101" charset="-122"/>
                      </a:endParaRPr>
                    </a:p>
                  </a:txBody>
                  <a:tcPr marL="76200" marR="76200" marT="47616" marB="47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仿宋" panose="02010609060101010101" charset="-122"/>
                        </a:rPr>
                        <a:t>身材魁硕，赤面高颧，有须，粗通文墨，素无赖，日事赌博；体质肥钝，了无异人处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仿宋" panose="02010609060101010101" charset="-122"/>
                      </a:endParaRPr>
                    </a:p>
                  </a:txBody>
                  <a:tcPr marL="76200" marR="76200" marT="47616" marB="47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仿宋" panose="02010609060101010101" charset="-122"/>
                        </a:rPr>
                        <a:t>民国前后革命党人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仿宋" panose="02010609060101010101" charset="-122"/>
                      </a:endParaRPr>
                    </a:p>
                  </a:txBody>
                  <a:tcPr marL="76200" marR="76200" marT="47616" marB="47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仿宋" panose="02010609060101010101" charset="-122"/>
                        </a:rPr>
                        <a:t>面长丰满，红须，手垂过膝；身干长大，富雄姿，豪迈博学，治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《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仿宋" panose="02010609060101010101" charset="-122"/>
                        </a:rPr>
                        <a:t>春秋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》《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仿宋" panose="02010609060101010101" charset="-122"/>
                        </a:rPr>
                        <a:t>汉书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》</a:t>
                      </a:r>
                      <a:endParaRPr kumimoji="0" lang="en-US" altLang="zh-C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仿宋" panose="02010609060101010101" charset="-122"/>
                      </a:endParaRPr>
                    </a:p>
                  </a:txBody>
                  <a:tcPr marL="76200" marR="76200" marT="47616" marB="47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9893300" y="4914900"/>
            <a:ext cx="1063625" cy="154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no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40849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（二）地主阶级的探索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740150" y="92265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洋务运动（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19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世纪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60-90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年代）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9095" y="1444625"/>
            <a:ext cx="192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、背景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440930" y="1610995"/>
            <a:ext cx="4657725" cy="3669651"/>
            <a:chOff x="11725" y="3083"/>
            <a:chExt cx="8248" cy="5812"/>
          </a:xfrm>
        </p:grpSpPr>
        <p:pic>
          <p:nvPicPr>
            <p:cNvPr id="2097160" name="图片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81" y="3084"/>
              <a:ext cx="3867" cy="5016"/>
            </a:xfrm>
            <a:prstGeom prst="rect">
              <a:avLst/>
            </a:prstGeom>
          </p:spPr>
        </p:pic>
        <p:pic>
          <p:nvPicPr>
            <p:cNvPr id="2097161" name="图片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947" y="3083"/>
              <a:ext cx="3780" cy="5017"/>
            </a:xfrm>
            <a:prstGeom prst="rect">
              <a:avLst/>
            </a:prstGeom>
          </p:spPr>
        </p:pic>
        <p:sp>
          <p:nvSpPr>
            <p:cNvPr id="1048722" name="文本框 11"/>
            <p:cNvSpPr txBox="1"/>
            <p:nvPr/>
          </p:nvSpPr>
          <p:spPr>
            <a:xfrm>
              <a:off x="11725" y="8202"/>
              <a:ext cx="4578" cy="69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/>
                  </a:solidFill>
                  <a:latin typeface="华文仿宋" panose="02010600040101010101" charset="-122"/>
                  <a:ea typeface="华文仿宋" panose="02010600040101010101" charset="-122"/>
                </a:rPr>
                <a:t>太平天国运动</a:t>
              </a:r>
            </a:p>
          </p:txBody>
        </p:sp>
        <p:sp>
          <p:nvSpPr>
            <p:cNvPr id="1048723" name="文本框 12"/>
            <p:cNvSpPr txBox="1"/>
            <p:nvPr/>
          </p:nvSpPr>
          <p:spPr>
            <a:xfrm>
              <a:off x="15828" y="8184"/>
              <a:ext cx="4145" cy="69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l" fontAlgn="auto"/>
              <a:r>
                <a:rPr lang="zh-CN" altLang="en-US" sz="2400">
                  <a:solidFill>
                    <a:schemeClr val="tx1"/>
                  </a:solidFill>
                  <a:latin typeface="华文仿宋" panose="02010600040101010101" charset="-122"/>
                  <a:ea typeface="华文仿宋" panose="02010600040101010101" charset="-122"/>
                </a:rPr>
                <a:t>第二次鸦片战争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57480" y="1873885"/>
            <a:ext cx="39509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）清政府内忧外患</a:t>
            </a: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157480" y="3434715"/>
            <a:ext cx="4766945" cy="4368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kumimoji="1"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（</a:t>
            </a:r>
            <a:r>
              <a:rPr kumimoji="1"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2</a:t>
            </a:r>
            <a:r>
              <a:rPr kumimoji="1"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）湘淮系官僚集团崛起起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79095" y="2395855"/>
            <a:ext cx="770064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内忧：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太平天国运动沉重打击了封建统治者。</a:t>
            </a:r>
            <a:endParaRPr lang="en-US" altLang="zh-CN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外患：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两次鸦片战争战败，丧失大片领土主权。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79095" y="4030345"/>
            <a:ext cx="192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、目的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79095" y="4505960"/>
            <a:ext cx="7529195" cy="60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AF9F7"/>
                </a:solidFill>
              </a14:hiddenFill>
            </a:ext>
          </a:extLst>
        </p:spPr>
        <p:txBody>
          <a:bodyPr wrap="square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直接：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对内镇压农民起义，对外抵抗外来侵略</a:t>
            </a:r>
          </a:p>
          <a:p>
            <a:pPr>
              <a:lnSpc>
                <a:spcPct val="140000"/>
              </a:lnSpc>
            </a:pP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9095" y="5010785"/>
            <a:ext cx="53816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根本：维护清政府的封建统治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0855" y="5583555"/>
            <a:ext cx="11450955" cy="931545"/>
          </a:xfrm>
          <a:prstGeom prst="rect">
            <a:avLst/>
          </a:prstGeom>
          <a:solidFill>
            <a:srgbClr val="F5EEE7"/>
          </a:solidFill>
          <a:ln w="12700" cmpd="sng">
            <a:solidFill>
              <a:srgbClr val="C00000"/>
            </a:solidFill>
            <a:prstDash val="solid"/>
          </a:ln>
        </p:spPr>
        <p:txBody>
          <a:bodyPr wrap="square" rtlCol="0" anchor="t">
            <a:noAutofit/>
          </a:bodyPr>
          <a:lstStyle/>
          <a:p>
            <a:pPr algn="l"/>
            <a:r>
              <a:rPr lang="zh-CN" sz="2800">
                <a:ln>
                  <a:noFill/>
                </a:ln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洋务</a:t>
            </a:r>
            <a:r>
              <a:rPr lang="zh-CN" sz="2800">
                <a:ln>
                  <a:noFill/>
                </a:ln>
                <a:solidFill>
                  <a:srgbClr val="2C2C2C"/>
                </a:solidFill>
                <a:effectLst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：</a:t>
            </a:r>
            <a:r>
              <a:rPr lang="zh-CN" sz="280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是指诸如外事交涉、订条约、派遣留学生、购买洋枪洋炮、开矿办厂等</a:t>
            </a:r>
            <a:r>
              <a:rPr lang="zh-CN" sz="280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与外国资本主义相关的事情</a:t>
            </a:r>
            <a:endParaRPr lang="zh-CN" altLang="en-US" sz="2800">
              <a:ln>
                <a:noFill/>
              </a:ln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3126105" y="4031615"/>
            <a:ext cx="1407160" cy="406400"/>
          </a:xfrm>
          <a:prstGeom prst="wedgeRoundRectCallout">
            <a:avLst>
              <a:gd name="adj1" fmla="val -1895"/>
              <a:gd name="adj2" fmla="val 82500"/>
              <a:gd name="adj3" fmla="val 16667"/>
            </a:avLst>
          </a:prstGeom>
          <a:noFill/>
          <a:ln>
            <a:solidFill>
              <a:srgbClr val="9559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843F0B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剿发逆</a:t>
            </a:r>
          </a:p>
        </p:txBody>
      </p:sp>
      <p:sp>
        <p:nvSpPr>
          <p:cNvPr id="19" name="圆角矩形标注 18"/>
          <p:cNvSpPr/>
          <p:nvPr/>
        </p:nvSpPr>
        <p:spPr>
          <a:xfrm>
            <a:off x="5760720" y="4041775"/>
            <a:ext cx="1363345" cy="384175"/>
          </a:xfrm>
          <a:prstGeom prst="wedgeRoundRectCallout">
            <a:avLst>
              <a:gd name="adj1" fmla="val -35243"/>
              <a:gd name="adj2" fmla="val 79843"/>
              <a:gd name="adj3" fmla="val 16667"/>
            </a:avLst>
          </a:prstGeom>
          <a:noFill/>
          <a:ln>
            <a:solidFill>
              <a:srgbClr val="9559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843F0B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勤远略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  <p:bldP spid="8205" grpId="1"/>
      <p:bldP spid="2" grpId="0"/>
      <p:bldP spid="2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8" grpId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106489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（二）地主阶级的探索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洋务运动（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19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世纪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60-90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年代）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9095" y="1444625"/>
            <a:ext cx="2520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、指导思想：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35250" y="1444625"/>
            <a:ext cx="4093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中学为体，西学为用</a:t>
            </a:r>
          </a:p>
        </p:txBody>
      </p:sp>
      <p:sp>
        <p:nvSpPr>
          <p:cNvPr id="26629" name="Rectangle 9"/>
          <p:cNvSpPr/>
          <p:nvPr/>
        </p:nvSpPr>
        <p:spPr>
          <a:xfrm>
            <a:off x="257810" y="1969770"/>
            <a:ext cx="22002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dirty="0">
                <a:solidFill>
                  <a:srgbClr val="A5002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800" dirty="0">
                <a:solidFill>
                  <a:srgbClr val="A5002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中学为体”</a:t>
            </a:r>
          </a:p>
        </p:txBody>
      </p:sp>
      <p:sp>
        <p:nvSpPr>
          <p:cNvPr id="26630" name="Rectangle 11"/>
          <p:cNvSpPr/>
          <p:nvPr/>
        </p:nvSpPr>
        <p:spPr>
          <a:xfrm>
            <a:off x="257810" y="2519680"/>
            <a:ext cx="2477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dirty="0">
                <a:solidFill>
                  <a:srgbClr val="A5002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800" dirty="0">
                <a:solidFill>
                  <a:srgbClr val="A5002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西学为用”</a:t>
            </a:r>
          </a:p>
        </p:txBody>
      </p:sp>
      <p:sp>
        <p:nvSpPr>
          <p:cNvPr id="497673" name="Rectangle 10"/>
          <p:cNvSpPr/>
          <p:nvPr/>
        </p:nvSpPr>
        <p:spPr>
          <a:xfrm>
            <a:off x="2458085" y="1991995"/>
            <a:ext cx="9900285" cy="4781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强调以中国的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封建纲常伦理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作为国家安身立命的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根本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。</a:t>
            </a:r>
          </a:p>
        </p:txBody>
      </p:sp>
      <p:sp>
        <p:nvSpPr>
          <p:cNvPr id="497675" name="Rectangle 12"/>
          <p:cNvSpPr/>
          <p:nvPr/>
        </p:nvSpPr>
        <p:spPr>
          <a:xfrm>
            <a:off x="2458085" y="2563495"/>
            <a:ext cx="6875780" cy="4781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主张学习采用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西方先进科学技术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0040" y="3041650"/>
            <a:ext cx="3705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4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、代表人物：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4330" y="3453765"/>
            <a:ext cx="8742045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①中央：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恭亲王奕䜣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②地方：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曾国藩、左宗棠、李鸿章、张之洞</a:t>
            </a:r>
          </a:p>
        </p:txBody>
      </p:sp>
      <p:grpSp>
        <p:nvGrpSpPr>
          <p:cNvPr id="81" name="组合 80"/>
          <p:cNvGrpSpPr/>
          <p:nvPr/>
        </p:nvGrpSpPr>
        <p:grpSpPr>
          <a:xfrm>
            <a:off x="9558020" y="3046730"/>
            <a:ext cx="2171700" cy="2055495"/>
            <a:chOff x="10079" y="1442"/>
            <a:chExt cx="2249" cy="2420"/>
          </a:xfrm>
        </p:grpSpPr>
        <p:pic>
          <p:nvPicPr>
            <p:cNvPr id="18" name="图片 17" descr="E:\高一（下）课件\第11课\pic\图片11.png图片1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0079" y="1442"/>
              <a:ext cx="2101" cy="2420"/>
            </a:xfrm>
            <a:prstGeom prst="rect">
              <a:avLst/>
            </a:prstGeom>
          </p:spPr>
        </p:pic>
        <p:sp>
          <p:nvSpPr>
            <p:cNvPr id="80" name="文本框 79"/>
            <p:cNvSpPr txBox="1"/>
            <p:nvPr/>
          </p:nvSpPr>
          <p:spPr>
            <a:xfrm>
              <a:off x="11820" y="1921"/>
              <a:ext cx="508" cy="1669"/>
            </a:xfrm>
            <a:prstGeom prst="rect">
              <a:avLst/>
            </a:prstGeom>
            <a:noFill/>
            <a:effectLst/>
          </p:spPr>
          <p:txBody>
            <a:bodyPr vert="eaVert" wrap="square" rtlCol="0">
              <a:spAutoFit/>
            </a:bodyPr>
            <a:lstStyle/>
            <a:p>
              <a:pPr algn="l"/>
              <a:r>
                <a:rPr lang="en-US" altLang="zh-CN" sz="2000" b="1">
                  <a:solidFill>
                    <a:schemeClr val="tx1"/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  <a:latin typeface="楷体" panose="02010609060101010101" charset="-122"/>
                  <a:ea typeface="楷体" panose="02010609060101010101" charset="-122"/>
                </a:rPr>
                <a:t>奕</a:t>
              </a:r>
              <a:r>
                <a:rPr lang="zh-CN" altLang="en-US" sz="2000" b="1">
                  <a:solidFill>
                    <a:schemeClr val="tx1"/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  <a:latin typeface="楷体" panose="02010609060101010101" charset="-122"/>
                  <a:ea typeface="楷体" panose="02010609060101010101" charset="-122"/>
                </a:rPr>
                <a:t>䜣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54330" y="4796155"/>
            <a:ext cx="2118360" cy="1704340"/>
            <a:chOff x="10370" y="3825"/>
            <a:chExt cx="3013" cy="2684"/>
          </a:xfrm>
        </p:grpSpPr>
        <p:pic>
          <p:nvPicPr>
            <p:cNvPr id="20" name="图片 19" descr="图片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70" y="3825"/>
              <a:ext cx="2870" cy="2684"/>
            </a:xfrm>
            <a:prstGeom prst="rect">
              <a:avLst/>
            </a:prstGeom>
          </p:spPr>
        </p:pic>
        <p:sp>
          <p:nvSpPr>
            <p:cNvPr id="84" name="文本框 83"/>
            <p:cNvSpPr txBox="1"/>
            <p:nvPr/>
          </p:nvSpPr>
          <p:spPr>
            <a:xfrm>
              <a:off x="12686" y="4071"/>
              <a:ext cx="697" cy="1344"/>
            </a:xfrm>
            <a:prstGeom prst="rect">
              <a:avLst/>
            </a:prstGeom>
            <a:noFill/>
            <a:effectLst>
              <a:glow rad="596900">
                <a:schemeClr val="bg1">
                  <a:alpha val="98000"/>
                </a:schemeClr>
              </a:glow>
            </a:effectLst>
          </p:spPr>
          <p:txBody>
            <a:bodyPr vert="eaVert" wrap="square" rtlCol="0">
              <a:spAutoFit/>
            </a:bodyPr>
            <a:lstStyle/>
            <a:p>
              <a:pPr algn="l"/>
              <a:r>
                <a:rPr lang="zh-CN" altLang="en-US" sz="2000">
                  <a:effectLst>
                    <a:glow rad="139700">
                      <a:schemeClr val="bg1">
                        <a:alpha val="62000"/>
                      </a:schemeClr>
                    </a:glow>
                  </a:effectLst>
                  <a:latin typeface="楷体" panose="02010609060101010101" charset="-122"/>
                  <a:ea typeface="楷体" panose="02010609060101010101" charset="-122"/>
                </a:rPr>
                <a:t>曾国藩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5359400" y="4952365"/>
            <a:ext cx="1929765" cy="1590040"/>
            <a:chOff x="13505" y="3807"/>
            <a:chExt cx="3039" cy="2504"/>
          </a:xfrm>
        </p:grpSpPr>
        <p:pic>
          <p:nvPicPr>
            <p:cNvPr id="6" name="图片 5" descr="图片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05" y="3807"/>
              <a:ext cx="2354" cy="2504"/>
            </a:xfrm>
            <a:prstGeom prst="rect">
              <a:avLst/>
            </a:prstGeom>
          </p:spPr>
        </p:pic>
        <p:sp>
          <p:nvSpPr>
            <p:cNvPr id="86" name="文本框 85"/>
            <p:cNvSpPr txBox="1"/>
            <p:nvPr/>
          </p:nvSpPr>
          <p:spPr>
            <a:xfrm>
              <a:off x="15772" y="3854"/>
              <a:ext cx="772" cy="1344"/>
            </a:xfrm>
            <a:prstGeom prst="rect">
              <a:avLst/>
            </a:prstGeom>
            <a:noFill/>
            <a:effectLst>
              <a:glow rad="596900">
                <a:schemeClr val="bg1">
                  <a:alpha val="98000"/>
                </a:schemeClr>
              </a:glow>
            </a:effectLst>
          </p:spPr>
          <p:txBody>
            <a:bodyPr vert="eaVert" wrap="none" rtlCol="0">
              <a:spAutoFit/>
            </a:bodyPr>
            <a:lstStyle/>
            <a:p>
              <a:pPr algn="l"/>
              <a:r>
                <a:rPr lang="zh-CN" altLang="en-US" sz="2000">
                  <a:effectLst>
                    <a:glow rad="215900">
                      <a:schemeClr val="bg1">
                        <a:alpha val="83000"/>
                      </a:schemeClr>
                    </a:glow>
                  </a:effectLst>
                  <a:latin typeface="楷体" panose="02010609060101010101" charset="-122"/>
                  <a:ea typeface="楷体" panose="02010609060101010101" charset="-122"/>
                </a:rPr>
                <a:t>李鸿章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471479" y="4964430"/>
            <a:ext cx="2088902" cy="1678914"/>
            <a:chOff x="6961" y="3859"/>
            <a:chExt cx="3376" cy="2815"/>
          </a:xfrm>
        </p:grpSpPr>
        <p:pic>
          <p:nvPicPr>
            <p:cNvPr id="19" name="图片 18" descr="QQ图片201704050107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61" y="3859"/>
              <a:ext cx="3077" cy="2815"/>
            </a:xfrm>
            <a:prstGeom prst="rect">
              <a:avLst/>
            </a:prstGeom>
          </p:spPr>
        </p:pic>
        <p:sp>
          <p:nvSpPr>
            <p:cNvPr id="82" name="文本框 81"/>
            <p:cNvSpPr txBox="1"/>
            <p:nvPr/>
          </p:nvSpPr>
          <p:spPr>
            <a:xfrm>
              <a:off x="9545" y="3859"/>
              <a:ext cx="792" cy="2318"/>
            </a:xfrm>
            <a:prstGeom prst="rect">
              <a:avLst/>
            </a:prstGeom>
            <a:noFill/>
            <a:effectLst>
              <a:glow rad="596900">
                <a:schemeClr val="bg1">
                  <a:alpha val="98000"/>
                </a:schemeClr>
              </a:glow>
            </a:effectLst>
          </p:spPr>
          <p:txBody>
            <a:bodyPr vert="eaVert" wrap="square" rtlCol="0">
              <a:spAutoFit/>
            </a:bodyPr>
            <a:lstStyle/>
            <a:p>
              <a:pPr algn="l"/>
              <a:r>
                <a:rPr lang="zh-CN" altLang="en-US" sz="2000">
                  <a:effectLst>
                    <a:glow rad="139700">
                      <a:schemeClr val="bg1">
                        <a:alpha val="62000"/>
                      </a:schemeClr>
                    </a:glow>
                  </a:effectLst>
                  <a:latin typeface="楷体" panose="02010609060101010101" charset="-122"/>
                  <a:ea typeface="楷体" panose="02010609060101010101" charset="-122"/>
                </a:rPr>
                <a:t>张之洞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61945" y="4785360"/>
            <a:ext cx="2221865" cy="1821180"/>
            <a:chOff x="4507" y="7536"/>
            <a:chExt cx="3499" cy="2868"/>
          </a:xfrm>
        </p:grpSpPr>
        <p:sp>
          <p:nvSpPr>
            <p:cNvPr id="88" name="文本框 87"/>
            <p:cNvSpPr txBox="1"/>
            <p:nvPr/>
          </p:nvSpPr>
          <p:spPr>
            <a:xfrm>
              <a:off x="7236" y="7818"/>
              <a:ext cx="771" cy="1344"/>
            </a:xfrm>
            <a:prstGeom prst="rect">
              <a:avLst/>
            </a:prstGeom>
            <a:noFill/>
            <a:effectLst>
              <a:glow rad="596900">
                <a:sysClr val="window" lastClr="FFFFFF">
                  <a:alpha val="98000"/>
                </a:sysClr>
              </a:glow>
            </a:effectLst>
          </p:spPr>
          <p:txBody>
            <a:bodyPr vert="eaVert" wrap="square" rtlCol="0">
              <a:spAutoFit/>
            </a:bodyPr>
            <a:lstStyle/>
            <a:p>
              <a:pPr algn="l"/>
              <a:r>
                <a:rPr lang="zh-CN" altLang="en-US" sz="2000">
                  <a:effectLst>
                    <a:glow rad="215900">
                      <a:sysClr val="window" lastClr="FFFFFF">
                        <a:alpha val="83000"/>
                      </a:sysClr>
                    </a:glow>
                  </a:effectLst>
                  <a:latin typeface="楷体" panose="02010609060101010101" charset="-122"/>
                  <a:ea typeface="楷体" panose="02010609060101010101" charset="-122"/>
                </a:rPr>
                <a:t>左宗棠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07" y="7536"/>
              <a:ext cx="2855" cy="2868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26629" grpId="0"/>
      <p:bldP spid="26630" grpId="0"/>
      <p:bldP spid="497673" grpId="0"/>
      <p:bldP spid="497675" grpId="0"/>
      <p:bldP spid="5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106489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（二）地主阶级的探索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洋务运动（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19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世纪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60-90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年代）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9095" y="1444625"/>
            <a:ext cx="2520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5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、实践：</a:t>
            </a:r>
          </a:p>
        </p:txBody>
      </p:sp>
      <p:pic>
        <p:nvPicPr>
          <p:cNvPr id="24589" name="图片 4" descr="近代经济结构变动111_1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/>
          <a:srcRect l="5659"/>
          <a:stretch>
            <a:fillRect/>
          </a:stretch>
        </p:blipFill>
        <p:spPr bwMode="auto">
          <a:xfrm>
            <a:off x="6240780" y="1966595"/>
            <a:ext cx="5582285" cy="397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表格 7"/>
          <p:cNvGraphicFramePr/>
          <p:nvPr>
            <p:custDataLst>
              <p:tags r:id="rId6"/>
            </p:custDataLst>
          </p:nvPr>
        </p:nvGraphicFramePr>
        <p:xfrm>
          <a:off x="495300" y="2591435"/>
          <a:ext cx="5543550" cy="330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295"/>
                <a:gridCol w="4580255"/>
              </a:tblGrid>
              <a:tr h="3194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时间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旗号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87375"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内容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873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861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035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57480" y="1966595"/>
            <a:ext cx="434403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）创办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官办军事工业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04670" y="2574290"/>
            <a:ext cx="3740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前期：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世纪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60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年代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10790" y="3129915"/>
            <a:ext cx="2188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自强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51635" y="3685540"/>
            <a:ext cx="4046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方正粗黑宋简体" panose="02000000000000000000" charset="-122"/>
                <a:sym typeface="+mn-ea"/>
              </a:rPr>
              <a:t>曾国藩：安庆内军械所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51635" y="4241165"/>
            <a:ext cx="59759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方正粗黑宋简体" panose="02000000000000000000" charset="-122"/>
                <a:sym typeface="+mn-ea"/>
              </a:rPr>
              <a:t>李鸿章：江南制造总局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51635" y="4872355"/>
            <a:ext cx="54051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方正粗黑宋简体" panose="02000000000000000000" charset="-122"/>
                <a:sym typeface="+mn-ea"/>
              </a:rPr>
              <a:t>左宗棠：福州船政局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51635" y="5424805"/>
            <a:ext cx="54051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方正粗黑宋简体" panose="02000000000000000000" charset="-122"/>
                <a:sym typeface="+mn-ea"/>
              </a:rPr>
              <a:t>崇厚：天津机器制造局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ldLvl="0" animBg="1"/>
      <p:bldP spid="2" grpId="0"/>
      <p:bldP spid="11" grpId="0"/>
      <p:bldP spid="12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106489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（二）地主阶级的探索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洋务运动（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19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世纪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60-90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年代）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9095" y="1444625"/>
            <a:ext cx="2520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5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、实践：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7480" y="1966595"/>
            <a:ext cx="480123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）创办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官督商办民用工业</a:t>
            </a:r>
          </a:p>
        </p:txBody>
      </p:sp>
      <p:graphicFrame>
        <p:nvGraphicFramePr>
          <p:cNvPr id="7" name="表格 6"/>
          <p:cNvGraphicFramePr/>
          <p:nvPr>
            <p:custDataLst>
              <p:tags r:id="rId5"/>
            </p:custDataLst>
          </p:nvPr>
        </p:nvGraphicFramePr>
        <p:xfrm>
          <a:off x="490220" y="2591435"/>
          <a:ext cx="5662295" cy="330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295"/>
                <a:gridCol w="4699000"/>
              </a:tblGrid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时间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旗号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87375"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内容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873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861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035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839595" y="2591435"/>
            <a:ext cx="4390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后期：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世纪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70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年代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649855" y="3114675"/>
            <a:ext cx="2188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求富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839595" y="3627120"/>
            <a:ext cx="38093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方正粗黑宋简体" panose="02000000000000000000" charset="-122"/>
                <a:sym typeface="+mn-ea"/>
              </a:rPr>
              <a:t>李鸿章：开平煤矿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839595" y="4267835"/>
            <a:ext cx="41611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方正粗黑宋简体" panose="02000000000000000000" charset="-122"/>
                <a:sym typeface="+mn-ea"/>
              </a:rPr>
              <a:t>李鸿章：上海轮船招商局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839595" y="4844415"/>
            <a:ext cx="42532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方正粗黑宋简体" panose="02000000000000000000" charset="-122"/>
                <a:sym typeface="+mn-ea"/>
              </a:rPr>
              <a:t>李鸿章：上海机器织布局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839595" y="5420995"/>
            <a:ext cx="38093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方正粗黑宋简体" panose="02000000000000000000" charset="-122"/>
                <a:sym typeface="+mn-ea"/>
              </a:rPr>
              <a:t>张之洞：湖北汉阳铁厂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398895" y="1966595"/>
            <a:ext cx="5410200" cy="3940810"/>
            <a:chOff x="10077" y="3097"/>
            <a:chExt cx="8520" cy="6206"/>
          </a:xfrm>
        </p:grpSpPr>
        <p:pic>
          <p:nvPicPr>
            <p:cNvPr id="24591" name="图片 5" descr="近代经济结构变动111_14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8"/>
            <a:srcRect l="7095"/>
            <a:stretch>
              <a:fillRect/>
            </a:stretch>
          </p:blipFill>
          <p:spPr bwMode="auto">
            <a:xfrm>
              <a:off x="10077" y="3097"/>
              <a:ext cx="8521" cy="6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矩形标注 1"/>
            <p:cNvSpPr/>
            <p:nvPr/>
          </p:nvSpPr>
          <p:spPr>
            <a:xfrm>
              <a:off x="14909" y="5081"/>
              <a:ext cx="3689" cy="896"/>
            </a:xfrm>
            <a:prstGeom prst="wedgeRectCallout">
              <a:avLst>
                <a:gd name="adj1" fmla="val -19883"/>
                <a:gd name="adj2" fmla="val 78236"/>
              </a:avLst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1878</a:t>
              </a:r>
              <a:r>
                <a:rPr lang="zh-CN" altLang="en-US" sz="16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年</a:t>
              </a:r>
              <a:r>
                <a:rPr lang="en-US" altLang="zh-CN" sz="16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</a:t>
              </a:r>
              <a:r>
                <a:rPr lang="zh-CN" altLang="en-US" sz="16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上海机器织布局</a:t>
              </a:r>
            </a:p>
            <a:p>
              <a:pPr algn="ctr"/>
              <a:r>
                <a:rPr lang="zh-CN" altLang="en-US" sz="1600" b="1">
                  <a:solidFill>
                    <a:srgbClr val="343499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李鸿章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106489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（二）地主阶级的探索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洋务运动（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19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世纪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60-90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年代）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3540" y="1444625"/>
            <a:ext cx="7059295" cy="521970"/>
          </a:xfrm>
          <a:prstGeom prst="rect">
            <a:avLst/>
          </a:prstGeom>
          <a:solidFill>
            <a:srgbClr val="AB7C3F"/>
          </a:solidFill>
        </p:spPr>
        <p:txBody>
          <a:bodyPr wrap="square" rtlCol="0" anchor="t">
            <a:spAutoFit/>
          </a:bodyPr>
          <a:lstStyle/>
          <a:p>
            <a:r>
              <a:rPr 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历史比较：洋务运动的军事工业与民用工业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5"/>
            </p:custDataLst>
          </p:nvPr>
        </p:nvGraphicFramePr>
        <p:xfrm>
          <a:off x="379095" y="2100580"/>
          <a:ext cx="11461115" cy="4001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40"/>
                <a:gridCol w="4917440"/>
                <a:gridCol w="4852035"/>
              </a:tblGrid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军事工业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民用工业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资金来源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19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主要形式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312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企业性质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生产目的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963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共同点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3764915" y="2654300"/>
            <a:ext cx="17837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buNone/>
            </a:pPr>
            <a:r>
              <a:rPr lang="en-US" sz="28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官府出资</a:t>
            </a:r>
            <a:endParaRPr lang="en-US" altLang="en-US" sz="280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7727315" y="2642870"/>
            <a:ext cx="35109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招商集股，官商合资</a:t>
            </a: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4060825" y="3176270"/>
            <a:ext cx="10928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buNone/>
            </a:pPr>
            <a:r>
              <a:rPr 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官办</a:t>
            </a:r>
            <a:endParaRPr lang="en-US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7179310" y="3190875"/>
            <a:ext cx="45935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官办、官督商办、官商合办</a:t>
            </a: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2122170" y="3682365"/>
            <a:ext cx="49028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带有资本主义因素的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封建性质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的企业</a:t>
            </a:r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7189470" y="3738880"/>
            <a:ext cx="47821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带有封建性的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资本主义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企业</a:t>
            </a: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3764915" y="4635500"/>
            <a:ext cx="20281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军事需要</a:t>
            </a:r>
          </a:p>
        </p:txBody>
      </p: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8354060" y="4560570"/>
            <a:ext cx="24523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面向市场为主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988820" y="5074920"/>
            <a:ext cx="97840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buNone/>
            </a:pPr>
            <a:r>
              <a:rPr lang="en-US" altLang="en-US" sz="28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①都采用机器生产，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雇佣劳动，</a:t>
            </a:r>
            <a:r>
              <a:rPr lang="en-US" altLang="en-US" sz="28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都推动了</a:t>
            </a:r>
            <a:r>
              <a:rPr lang="en-US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中国的近代化</a:t>
            </a:r>
            <a:r>
              <a:rPr lang="en-US" altLang="en-US" sz="28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；</a:t>
            </a:r>
            <a:endParaRPr lang="en-US" altLang="en-US" sz="2800" b="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en-US" sz="28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②民用工业和民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资</a:t>
            </a:r>
            <a:r>
              <a:rPr lang="en-US" altLang="en-US" sz="28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工业都在一定程度上</a:t>
            </a:r>
            <a:r>
              <a:rPr lang="en-US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抵制了外国的经济侵略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6880860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阶段特征：晚清时期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1840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1912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年）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379095" y="894080"/>
          <a:ext cx="11461750" cy="4389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1750"/>
              </a:tblGrid>
              <a:tr h="27609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思想文化上：</a:t>
                      </a:r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社会生活上：</a:t>
                      </a: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57810" y="1410335"/>
            <a:ext cx="11462385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 latinLnBrk="1" hangingPunct="0">
              <a:lnSpc>
                <a:spcPct val="12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“天朝上国”的思想受到冲击，向西方学习成为救亡图存的主流；</a:t>
            </a:r>
            <a:endParaRPr lang="zh-CN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fontAlgn="ctr" latinLnBrk="1" hangingPunct="0"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向西方的学习从“器物”深入到“制度”，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从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师夷之长技以制夷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”“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中体西用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_⨹_4_f7052_⨹_4_60f51_⨹_4_e290e"/>
              </a:rPr>
              <a:t>到维新思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想，推动着中国人思想的启蒙和民族的觉醒；</a:t>
            </a:r>
          </a:p>
          <a:p>
            <a:pPr algn="l" fontAlgn="ctr" latinLnBrk="1" hangingPunct="0">
              <a:lnSpc>
                <a:spcPct val="120000"/>
              </a:lnSpc>
            </a:pPr>
            <a:r>
              <a:rPr lang="en-US" altLang="zh-CN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_⨹_7_07b1d_⨹_7_83f66_⨹_7_8e06b"/>
              </a:rPr>
              <a:t>近代教育兴起发</a:t>
            </a:r>
            <a:r>
              <a:rPr lang="zh-CN" altLang="zh-CN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展，推动中国社会进步。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0365" y="4159250"/>
            <a:ext cx="111620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西方生活方式传入并与中国社会生活碰撞交融，传统生活方式和社会礼仪受到冲击，一定程度上推动了中国的近代化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34" charset="-120"/>
                <a:sym typeface="微软雅黑" panose="020B0503020204020204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0365" y="5459730"/>
            <a:ext cx="11461115" cy="95313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l" defTabSz="678180" eaLnBrk="0" fontAlgn="auto" latinLnBrk="1" hangingPunct="0">
              <a:lnSpc>
                <a:spcPct val="100000"/>
              </a:lnSpc>
            </a:pPr>
            <a:r>
              <a: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晚清是中国逐步沦为半殖民地半封建社会，中国人民进行抗争和探索救国之路的时期，逐渐由旧民主主义革命过渡到新民主主义革命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51202" name="矩形 4"/>
          <p:cNvSpPr/>
          <p:nvPr>
            <p:custDataLst>
              <p:tags r:id="rId4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  <p:bldP spid="10" grpId="0" bldLvl="0" animBg="1"/>
      <p:bldP spid="1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106489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（二）地主阶级的探索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洋务运动（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19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世纪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60-90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年代）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095" y="1444625"/>
            <a:ext cx="2520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5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、实践：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7480" y="1966595"/>
            <a:ext cx="387223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）兴办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近代教育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66440" y="1966595"/>
            <a:ext cx="43072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——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培养翻译和军事人才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6982" name="文本框 126981"/>
          <p:cNvSpPr txBox="1">
            <a:spLocks noChangeArrowheads="1"/>
          </p:cNvSpPr>
          <p:nvPr/>
        </p:nvSpPr>
        <p:spPr bwMode="auto">
          <a:xfrm>
            <a:off x="157480" y="2488565"/>
            <a:ext cx="71132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①创办新式学堂 ，如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1862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年的京师同文馆；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270750" y="2500630"/>
            <a:ext cx="30219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②派遣留学生 </a:t>
            </a:r>
          </a:p>
        </p:txBody>
      </p:sp>
      <p:grpSp>
        <p:nvGrpSpPr>
          <p:cNvPr id="114" name="Group 12"/>
          <p:cNvGrpSpPr/>
          <p:nvPr/>
        </p:nvGrpSpPr>
        <p:grpSpPr>
          <a:xfrm>
            <a:off x="461645" y="3121025"/>
            <a:ext cx="3263900" cy="2824256"/>
            <a:chOff x="1828" y="1039"/>
            <a:chExt cx="4196" cy="3368"/>
          </a:xfrm>
        </p:grpSpPr>
        <p:pic>
          <p:nvPicPr>
            <p:cNvPr id="2097191" name="Picture 13" descr="詹天佑等30名赴美留学儿童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8" y="1039"/>
              <a:ext cx="4196" cy="2716"/>
            </a:xfrm>
            <a:prstGeom prst="roundRect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8959" name="Text Box 14"/>
            <p:cNvSpPr txBox="1"/>
            <p:nvPr/>
          </p:nvSpPr>
          <p:spPr>
            <a:xfrm>
              <a:off x="2237" y="3858"/>
              <a:ext cx="3787" cy="54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◎</a:t>
              </a:r>
              <a:r>
                <a:rPr lang="en-US" altLang="zh-CN" sz="240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30</a:t>
              </a: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名赴美留学儿童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270115" y="3061335"/>
            <a:ext cx="2731770" cy="2867784"/>
            <a:chOff x="1430" y="3481"/>
            <a:chExt cx="9736" cy="9058"/>
          </a:xfrm>
        </p:grpSpPr>
        <p:pic>
          <p:nvPicPr>
            <p:cNvPr id="20" name="图片 19" descr="E:\高一（下）课件\第11课\pic\皇长子.png皇长子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721" y="3481"/>
              <a:ext cx="7452" cy="6438"/>
            </a:xfrm>
            <a:prstGeom prst="rect">
              <a:avLst/>
            </a:prstGeom>
          </p:spPr>
        </p:pic>
        <p:sp>
          <p:nvSpPr>
            <p:cNvPr id="21" name="Text Box 18"/>
            <p:cNvSpPr txBox="1"/>
            <p:nvPr/>
          </p:nvSpPr>
          <p:spPr>
            <a:xfrm>
              <a:off x="1430" y="9918"/>
              <a:ext cx="9736" cy="2621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>
                <a:spcBef>
                  <a:spcPct val="0"/>
                </a:spcBef>
              </a:pPr>
              <a:r>
                <a:rPr lang="zh-CN" altLang="en-US" sz="2400" b="0" dirty="0">
                  <a:solidFill>
                    <a:schemeClr val="tx1"/>
                  </a:solidFill>
                  <a:effectLst>
                    <a:glow rad="330200">
                      <a:schemeClr val="bg1">
                        <a:alpha val="84000"/>
                      </a:schemeClr>
                    </a:glow>
                  </a:effectLst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詹天佑</a:t>
              </a:r>
            </a:p>
            <a:p>
              <a:pPr lvl="0" algn="ctr">
                <a:spcBef>
                  <a:spcPct val="0"/>
                </a:spcBef>
              </a:pPr>
              <a:r>
                <a:rPr lang="en-US" altLang="zh-CN" sz="2400" b="0" dirty="0">
                  <a:solidFill>
                    <a:schemeClr val="tx1"/>
                  </a:solidFill>
                  <a:effectLst>
                    <a:glow rad="330200">
                      <a:schemeClr val="bg1">
                        <a:alpha val="84000"/>
                      </a:schemeClr>
                    </a:glow>
                  </a:effectLst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“</a:t>
              </a:r>
              <a:r>
                <a:rPr lang="zh-CN" altLang="en-US" sz="2400" b="0" dirty="0">
                  <a:solidFill>
                    <a:schemeClr val="tx1"/>
                  </a:solidFill>
                  <a:effectLst>
                    <a:glow rad="330200">
                      <a:schemeClr val="bg1">
                        <a:alpha val="84000"/>
                      </a:schemeClr>
                    </a:glow>
                  </a:effectLst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中国铁路之父</a:t>
              </a:r>
              <a:r>
                <a:rPr lang="en-US" altLang="zh-CN" sz="2400" b="0" dirty="0">
                  <a:solidFill>
                    <a:schemeClr val="tx1"/>
                  </a:solidFill>
                  <a:effectLst>
                    <a:glow rad="330200">
                      <a:schemeClr val="bg1">
                        <a:alpha val="84000"/>
                      </a:schemeClr>
                    </a:glow>
                  </a:effectLst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”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697085" y="3034665"/>
            <a:ext cx="2445385" cy="2906206"/>
            <a:chOff x="3450" y="2167"/>
            <a:chExt cx="9128" cy="10049"/>
          </a:xfrm>
        </p:grpSpPr>
        <p:pic>
          <p:nvPicPr>
            <p:cNvPr id="23" name="图片 22" descr="E:\高一（下）课件\第11课\pic\tangshaiyi.pngtangshaiyi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721" y="2167"/>
              <a:ext cx="6587" cy="7181"/>
            </a:xfrm>
            <a:prstGeom prst="rect">
              <a:avLst/>
            </a:prstGeom>
          </p:spPr>
        </p:pic>
        <p:sp>
          <p:nvSpPr>
            <p:cNvPr id="24" name="Text Box 18"/>
            <p:cNvSpPr txBox="1"/>
            <p:nvPr/>
          </p:nvSpPr>
          <p:spPr>
            <a:xfrm>
              <a:off x="3450" y="9346"/>
              <a:ext cx="9128" cy="287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lvl="0" algn="ctr">
                <a:spcBef>
                  <a:spcPct val="0"/>
                </a:spcBef>
              </a:pPr>
              <a:r>
                <a:rPr lang="zh-CN" altLang="en-US" sz="2400" b="0" dirty="0">
                  <a:solidFill>
                    <a:schemeClr val="tx1"/>
                  </a:solidFill>
                  <a:effectLst/>
                  <a:latin typeface="华文仿宋" panose="02010600040101010101" charset="-122"/>
                  <a:ea typeface="华文仿宋" panose="02010600040101010101" charset="-122"/>
                </a:rPr>
                <a:t>唐绍仪</a:t>
              </a:r>
            </a:p>
            <a:p>
              <a:pPr lvl="0" algn="ctr">
                <a:spcBef>
                  <a:spcPct val="0"/>
                </a:spcBef>
              </a:pPr>
              <a:r>
                <a:rPr lang="zh-CN" altLang="en-US" sz="2400" b="0" dirty="0">
                  <a:solidFill>
                    <a:schemeClr val="tx1"/>
                  </a:solidFill>
                  <a:effectLst/>
                  <a:latin typeface="华文仿宋" panose="02010600040101010101" charset="-122"/>
                  <a:ea typeface="华文仿宋" panose="02010600040101010101" charset="-122"/>
                </a:rPr>
                <a:t>民国第一任总理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968750" y="3124200"/>
            <a:ext cx="3300730" cy="2847975"/>
            <a:chOff x="6250" y="4920"/>
            <a:chExt cx="5198" cy="4485"/>
          </a:xfrm>
        </p:grpSpPr>
        <p:pic>
          <p:nvPicPr>
            <p:cNvPr id="25" name="图片 24" descr="E:\高一（下）课件\第11课\pic\01300543392970143960156203753_s.jpg01300543392970143960156203753_s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250" y="4920"/>
              <a:ext cx="5199" cy="358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Text Box 14"/>
            <p:cNvSpPr txBox="1"/>
            <p:nvPr/>
          </p:nvSpPr>
          <p:spPr>
            <a:xfrm>
              <a:off x="6963" y="8681"/>
              <a:ext cx="3391" cy="72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◎</a:t>
              </a: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京师同文馆</a:t>
              </a:r>
            </a:p>
          </p:txBody>
        </p:sp>
      </p:grpSp>
      <p:sp>
        <p:nvSpPr>
          <p:cNvPr id="156686" name="Rectangle 14"/>
          <p:cNvSpPr>
            <a:spLocks noChangeArrowheads="1"/>
          </p:cNvSpPr>
          <p:nvPr/>
        </p:nvSpPr>
        <p:spPr bwMode="auto">
          <a:xfrm>
            <a:off x="1172210" y="5945505"/>
            <a:ext cx="9695815" cy="52197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这些留美学生回来后，绝大多数人热心报国，成为栋梁之才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7428865" y="1939925"/>
            <a:ext cx="3141980" cy="52197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开近代教育之先河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26982" grpId="0"/>
      <p:bldP spid="126982" grpId="1"/>
      <p:bldP spid="15" grpId="0"/>
      <p:bldP spid="15" grpId="1"/>
      <p:bldP spid="156686" grpId="0" animBg="1"/>
      <p:bldP spid="156686" grpId="1" animBg="1"/>
      <p:bldP spid="29" grpId="0" animBg="1"/>
      <p:bldP spid="2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106489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（二）地主阶级的探索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洋务运动（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19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世纪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60-90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年代）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7480" y="1966595"/>
            <a:ext cx="387223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）筹划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近代海防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095" y="1444625"/>
            <a:ext cx="2520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5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、实践：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3323590" y="1966595"/>
            <a:ext cx="7746365" cy="52197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——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创办三支新式海军（北洋、南洋、福建）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9700" y="2288540"/>
            <a:ext cx="5515610" cy="369252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498715" y="237490"/>
            <a:ext cx="4599940" cy="1729105"/>
            <a:chOff x="11809" y="374"/>
            <a:chExt cx="7244" cy="2723"/>
          </a:xfrm>
        </p:grpSpPr>
        <p:pic>
          <p:nvPicPr>
            <p:cNvPr id="2097187" name="内容占位符 23553" descr="Img3813370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153" y="374"/>
              <a:ext cx="5654" cy="2723"/>
            </a:xfrm>
            <a:prstGeom prst="rect">
              <a:avLst/>
            </a:prstGeom>
            <a:noFill/>
            <a:ln w="9525">
              <a:noFill/>
            </a:ln>
            <a:effectLst/>
          </p:spPr>
        </p:pic>
        <p:sp>
          <p:nvSpPr>
            <p:cNvPr id="2" name="文本框 1"/>
            <p:cNvSpPr txBox="1"/>
            <p:nvPr/>
          </p:nvSpPr>
          <p:spPr>
            <a:xfrm>
              <a:off x="11809" y="534"/>
              <a:ext cx="7244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  <a:sym typeface="+mn-ea"/>
                </a:rPr>
                <a:t>◎北洋海军主力战舰“定远”舰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57480" y="2488565"/>
            <a:ext cx="655193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5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1861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年设立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总理衙门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外交机构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79095" y="5371465"/>
            <a:ext cx="734060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+mn-ea"/>
                <a:sym typeface="+mn-ea"/>
              </a:rPr>
              <a:t>总揽对外事务，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仿宋" panose="02010600040101010101" charset="-122"/>
                <a:sym typeface="+mn-ea"/>
              </a:rPr>
              <a:t>标志朝贡外交向近代外交转变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41960" y="3016885"/>
            <a:ext cx="6038215" cy="2266315"/>
            <a:chOff x="699" y="4705"/>
            <a:chExt cx="9479" cy="43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0" name="图片 9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699" y="4705"/>
              <a:ext cx="4710" cy="43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" name="图片 101"/>
            <p:cNvPicPr/>
            <p:nvPr/>
          </p:nvPicPr>
          <p:blipFill>
            <a:blip r:embed="rId10"/>
            <a:srcRect l="16335"/>
            <a:stretch>
              <a:fillRect/>
            </a:stretch>
          </p:blipFill>
          <p:spPr>
            <a:xfrm>
              <a:off x="5439" y="4706"/>
              <a:ext cx="4739" cy="42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" name="文本框 11"/>
          <p:cNvSpPr txBox="1"/>
          <p:nvPr/>
        </p:nvSpPr>
        <p:spPr>
          <a:xfrm>
            <a:off x="379095" y="5981700"/>
            <a:ext cx="2520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6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、结果：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03730" y="5981700"/>
            <a:ext cx="99263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 fontAlgn="auto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1895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年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甲午战争中北洋舰队全军覆没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标志着洋务运动失败。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6" grpId="0"/>
      <p:bldP spid="6" grpId="1"/>
      <p:bldP spid="14" grpId="0" animBg="1"/>
      <p:bldP spid="14" grpId="1" animBg="1"/>
      <p:bldP spid="12" grpId="0"/>
      <p:bldP spid="12" grpId="1"/>
      <p:bldP spid="13" grpId="0"/>
      <p:bldP spid="1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106489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（二）地主阶级的探索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洋务运动（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19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世纪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60-90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年代）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79095" y="1444625"/>
            <a:ext cx="2520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6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、评价：</a:t>
            </a: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57480" y="1920240"/>
            <a:ext cx="22212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）性质：</a:t>
            </a: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1967865" y="1898650"/>
            <a:ext cx="7764780" cy="5651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</a:t>
            </a:r>
            <a:r>
              <a:rPr lang="zh-CN" altLang="en-US" sz="2800" smtClean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方正粗黑宋简体" panose="02000000000000000000" charset="-122"/>
                <a:sym typeface="+mn-ea"/>
              </a:rPr>
              <a:t>地主阶级为维护清王朝统治而进行的自救运动。</a:t>
            </a: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157480" y="2395855"/>
            <a:ext cx="21094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）积极：</a:t>
            </a: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2065655" y="2395855"/>
            <a:ext cx="101263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方正北魏楷书简体" panose="03000509000000000000" charset="-122"/>
                <a:sym typeface="+mn-ea"/>
              </a:rPr>
              <a:t>引进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方正北魏楷书简体" panose="03000509000000000000" charset="-122"/>
                <a:sym typeface="+mn-ea"/>
              </a:rPr>
              <a:t>资本主义国家的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方正北魏楷书简体" panose="03000509000000000000" charset="-122"/>
                <a:sym typeface="+mn-ea"/>
              </a:rPr>
              <a:t>机器生产技术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方正北魏楷书简体" panose="03000509000000000000" charset="-122"/>
                <a:sym typeface="+mn-ea"/>
              </a:rPr>
              <a:t>，是</a:t>
            </a:r>
            <a:r>
              <a:rPr lang="zh-CN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方正北魏楷书简体" panose="03000509000000000000" charset="-122"/>
                <a:sym typeface="+mn-ea"/>
              </a:rPr>
              <a:t>中国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方正北魏楷书简体" panose="03000509000000000000" charset="-122"/>
                <a:sym typeface="+mn-ea"/>
              </a:rPr>
              <a:t>早期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方正北魏楷书简体" panose="03000509000000000000" charset="-122"/>
                <a:sym typeface="+mn-ea"/>
              </a:rPr>
              <a:t>现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方正北魏楷书简体" panose="03000509000000000000" charset="-122"/>
                <a:sym typeface="+mn-ea"/>
              </a:rPr>
              <a:t>代化</a:t>
            </a:r>
            <a:r>
              <a:rPr lang="zh-CN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方正北魏楷书简体" panose="03000509000000000000" charset="-122"/>
                <a:sym typeface="+mn-ea"/>
              </a:rPr>
              <a:t>的尝试。</a:t>
            </a:r>
          </a:p>
        </p:txBody>
      </p:sp>
      <p:graphicFrame>
        <p:nvGraphicFramePr>
          <p:cNvPr id="7" name="表格 6"/>
          <p:cNvGraphicFramePr/>
          <p:nvPr>
            <p:custDataLst>
              <p:tags r:id="rId10"/>
            </p:custDataLst>
          </p:nvPr>
        </p:nvGraphicFramePr>
        <p:xfrm>
          <a:off x="379095" y="2917825"/>
          <a:ext cx="11457940" cy="366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/>
                <a:gridCol w="10486390"/>
              </a:tblGrid>
              <a:tr h="944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经济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43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政治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44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教育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43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军事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44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外交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43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思想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418590" y="2917825"/>
            <a:ext cx="105244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一定程度上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增强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国力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，引进西方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先进技术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，促进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经济近代化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，客观上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抵制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了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外国经济侵略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促进中国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民族资本主义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产生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25245" y="3836035"/>
            <a:ext cx="1061720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促进中国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社会阶级结构变化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，使中国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资产阶级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和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无产阶级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成长起来。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25880" y="4392930"/>
            <a:ext cx="97021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培养了一批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近代化人才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，加快了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近代教育事业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的发展。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25245" y="4914900"/>
            <a:ext cx="83070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创建了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近代海军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，开始了中国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军事近代化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的历程。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25880" y="5514975"/>
            <a:ext cx="87757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洋务运动使中国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外交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开始向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近代化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转变（总理衙门）。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25880" y="6036945"/>
            <a:ext cx="106616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“中体西用”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冲击传统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“天朝上国”“夷夏之辨”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等思想观念。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2" grpId="0"/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4" grpId="0"/>
      <p:bldP spid="14" grpId="1"/>
      <p:bldP spid="15" grpId="0"/>
      <p:bldP spid="1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106489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（二）地主阶级的探索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洋务运动（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19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世纪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60-90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年代）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79095" y="1444625"/>
            <a:ext cx="2520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6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、评价：</a:t>
            </a:r>
          </a:p>
        </p:txBody>
      </p:sp>
      <p:pic>
        <p:nvPicPr>
          <p:cNvPr id="8" name="Picture 2" descr="WDU78DO[NJ}EZL(L}$AU5AK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/>
          <a:srcRect t="1334" r="1646" b="1334"/>
          <a:stretch>
            <a:fillRect/>
          </a:stretch>
        </p:blipFill>
        <p:spPr bwMode="auto">
          <a:xfrm>
            <a:off x="7364730" y="1730375"/>
            <a:ext cx="4364355" cy="339534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157480" y="1920240"/>
            <a:ext cx="22212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）局限：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9095" y="2442210"/>
            <a:ext cx="69583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+mj-ea"/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①洋务派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未能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达到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保障国家安全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抵抗外敌侵略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的目的。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8460" y="3395345"/>
            <a:ext cx="6958965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②其初衷不是改变封建统治，只是引进资本主义国家新的军事和生产技术，是在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封建制度基础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上的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修补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，其失败是必然的。</a:t>
            </a:r>
          </a:p>
        </p:txBody>
      </p:sp>
      <p:sp>
        <p:nvSpPr>
          <p:cNvPr id="1048979" name="文本框 15362"/>
          <p:cNvSpPr txBox="1"/>
          <p:nvPr/>
        </p:nvSpPr>
        <p:spPr>
          <a:xfrm>
            <a:off x="1466850" y="5411470"/>
            <a:ext cx="8522335" cy="499110"/>
          </a:xfrm>
          <a:prstGeom prst="rect">
            <a:avLst/>
          </a:prstGeom>
          <a:solidFill>
            <a:srgbClr val="C00000"/>
          </a:solidFill>
          <a:ln w="28575" cap="flat" cmpd="sng">
            <a:noFill/>
            <a:prstDash val="sysDot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客观效果上的历史进步性，主观目的上的阶级局限性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7" grpId="0"/>
      <p:bldP spid="10" grpId="0"/>
      <p:bldP spid="1048979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106489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（二）地主阶级的探索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洋务运动（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19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世纪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60-90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年代）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9105" y="1444625"/>
            <a:ext cx="10549255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思考探究：洋务运动自强未强，求富未富，其失败的原因是什么？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5"/>
            </p:custDataLst>
          </p:nvPr>
        </p:nvGraphicFramePr>
        <p:xfrm>
          <a:off x="459105" y="2118995"/>
          <a:ext cx="11358245" cy="3502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235"/>
                <a:gridCol w="9351010"/>
              </a:tblGrid>
              <a:tr h="5619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学习目的上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学习内容上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38557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solidFill>
                          <a:schemeClr val="accent2">
                            <a:lumMod val="50000"/>
                          </a:schemeClr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企业管理上</a:t>
                      </a: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chemeClr val="accent2">
                            <a:lumMod val="50000"/>
                          </a:schemeClr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060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国内环境上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6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外部环境上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463800" y="2118995"/>
            <a:ext cx="94786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洋务派学习西方先进科学技术的目的是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维护清朝的封建统治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90140" y="2640965"/>
            <a:ext cx="95523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lnSpc>
                <a:spcPct val="10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洋务派只学习西方科学技术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不变革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腐朽的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封建制度（根本）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63800" y="3162935"/>
            <a:ext cx="919988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lnSpc>
                <a:spcPct val="10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采用官办、官督商办、官商合办形式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管理制度混乱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。存在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机构臃肿，冗员甚多，不懂经营管理，消耗高而效率低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存在严重腐败和官僚主义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等弊端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严重制约了自身的发展。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63800" y="4546600"/>
            <a:ext cx="947864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lnSpc>
                <a:spcPct val="10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在中央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缺乏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一个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坚强的领导核心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;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与洋务派对立的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顽固派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盲目排外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极力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阻挠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洋务运动。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63800" y="5495290"/>
            <a:ext cx="9353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西方列强并不希望中国真正富强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洋匠挟技居奇、唯利是图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106489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（二）地主阶级的探索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洋务运动（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19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世纪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60-90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年代）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095" y="1444625"/>
            <a:ext cx="11321415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拓展：洋务运动为什么在不同的时期侧重点不同</a:t>
            </a:r>
            <a:r>
              <a:rPr lang="en-US" altLang="zh-CN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?(</a:t>
            </a:r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由军工</a:t>
            </a:r>
            <a:r>
              <a:rPr lang="en-US" altLang="zh-CN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</a:t>
            </a:r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民企</a:t>
            </a:r>
            <a:r>
              <a:rPr lang="en-US" altLang="zh-CN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</a:t>
            </a:r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海防</a:t>
            </a:r>
            <a:r>
              <a:rPr lang="en-US" altLang="zh-CN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)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7810" y="2083435"/>
            <a:ext cx="11684635" cy="4356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19</a:t>
            </a:r>
            <a:r>
              <a:rPr lang="zh-CN" altLang="en-US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世纪</a:t>
            </a:r>
            <a:r>
              <a:rPr lang="en-US" altLang="zh-CN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60</a:t>
            </a:r>
            <a:r>
              <a:rPr lang="zh-CN" altLang="en-US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年代初</a:t>
            </a:r>
            <a:r>
              <a:rPr lang="zh-CN" altLang="en-US" sz="28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，在</a:t>
            </a:r>
            <a:r>
              <a:rPr lang="zh-CN" altLang="en-US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太平天国运动</a:t>
            </a:r>
            <a:r>
              <a:rPr lang="zh-CN" altLang="en-US" sz="28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和</a:t>
            </a:r>
            <a:r>
              <a:rPr lang="zh-CN" altLang="en-US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第二次鸦片战争</a:t>
            </a:r>
            <a:r>
              <a:rPr lang="zh-CN" altLang="en-US" sz="28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的沉重打击下，洋务派认识到要想维清朝的封建统治，就必须有强大的</a:t>
            </a:r>
            <a:r>
              <a:rPr lang="zh-CN" altLang="en-US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军事力量</a:t>
            </a:r>
            <a:r>
              <a:rPr lang="zh-CN" altLang="en-US" sz="28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，因此洋务运动之初最先引进了西方先进的</a:t>
            </a:r>
            <a:r>
              <a:rPr lang="zh-CN" altLang="en-US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军事技术</a:t>
            </a:r>
            <a:r>
              <a:rPr lang="zh-CN" altLang="en-US" sz="28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，创办</a:t>
            </a:r>
            <a:r>
              <a:rPr lang="zh-CN" altLang="en-US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军事工业</a:t>
            </a:r>
            <a:r>
              <a:rPr lang="zh-CN" altLang="en-US" sz="28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en-US" altLang="zh-CN" sz="2800" b="1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en-US" altLang="zh-CN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19</a:t>
            </a:r>
            <a:r>
              <a:rPr lang="zh-CN" altLang="en-US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世纪</a:t>
            </a:r>
            <a:r>
              <a:rPr lang="en-US" altLang="zh-CN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70</a:t>
            </a:r>
            <a:r>
              <a:rPr lang="zh-CN" altLang="en-US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年代初</a:t>
            </a:r>
            <a:r>
              <a:rPr lang="zh-CN" altLang="en-US" sz="28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，洋务派意识到</a:t>
            </a:r>
            <a:r>
              <a:rPr lang="zh-CN" altLang="en-US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没有强大的经济作为后盾</a:t>
            </a:r>
            <a:r>
              <a:rPr lang="zh-CN" altLang="en-US" sz="28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，仅靠军事工业是不足以维护清王朝的封建统治的，为了解决军事工业的发展所面临的一些困难，于是洋务派又提出“求富”的旗号创办民用工业。</a:t>
            </a:r>
            <a:endParaRPr lang="en-US" altLang="zh-CN" sz="2800" b="1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</a:t>
            </a:r>
            <a:r>
              <a:rPr lang="en-US" altLang="zh-CN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19</a:t>
            </a:r>
            <a:r>
              <a:rPr lang="zh-CN" altLang="en-US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世纪</a:t>
            </a:r>
            <a:r>
              <a:rPr lang="en-US" altLang="zh-CN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70</a:t>
            </a:r>
            <a:r>
              <a:rPr lang="zh-CN" altLang="en-US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年代中期</a:t>
            </a:r>
            <a:r>
              <a:rPr lang="zh-CN" altLang="en-US" sz="28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，随着</a:t>
            </a:r>
            <a:r>
              <a:rPr lang="zh-CN" altLang="en-US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边疆危机</a:t>
            </a:r>
            <a:r>
              <a:rPr lang="zh-CN" altLang="en-US" sz="28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和</a:t>
            </a:r>
            <a:r>
              <a:rPr lang="zh-CN" altLang="en-US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海防危机</a:t>
            </a:r>
            <a:r>
              <a:rPr lang="zh-CN" altLang="en-US" sz="28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的出现，洋务派认识到没有强大的海军不足以维护祖国的海防，于是洋务派又转向</a:t>
            </a:r>
            <a:r>
              <a:rPr lang="zh-CN" altLang="en-US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整顿海防、兴建海军</a:t>
            </a:r>
            <a:r>
              <a:rPr lang="zh-CN" altLang="en-US" sz="28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79095" y="921385"/>
            <a:ext cx="11684000" cy="2009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、(2023·广东高考)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晚清洋务派创办各种新式企业;日本明治政府推行“殖产兴业”政策。二者的共同点是（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A.引进了资本主义的经济体制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B.以实现富国强兵为目的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C.主要采用官督商办经营方式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D.瓦解了封建统治的基础</a:t>
            </a: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0655300" y="1605280"/>
            <a:ext cx="8407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0205" y="3032760"/>
            <a:ext cx="1135062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、(2023·海南高考)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轮船招商局采用“官督商办”的经营管理模式。创办初期,李鸿章通过允许其承运官物、免税、贷款和缓息等多种途径,使它在与外国轮运公司的竞争中未曾处于劣势。从1874年到1892年,年年盈利。由此可知，该局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A.得益官方扶助,实力匹敌洋商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B.过于依赖官方，不利自身成长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C.专意谋取贴补,影响竞争公平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D.享有垄断特权,助推同业发展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534650" y="4778375"/>
            <a:ext cx="8407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01955" y="967105"/>
            <a:ext cx="11541125" cy="357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400" kern="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</a:t>
            </a:r>
            <a:r>
              <a:rPr lang="zh-CN" altLang="en-US" sz="2400" kern="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、（</a:t>
            </a:r>
            <a:r>
              <a:rPr lang="en-US" altLang="zh-CN" sz="2400" kern="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2021·</a:t>
            </a:r>
            <a:r>
              <a:rPr lang="zh-CN" altLang="en-US" sz="2400" kern="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福建高考</a:t>
            </a:r>
            <a:r>
              <a:rPr lang="en-US" altLang="zh-CN" sz="2400" kern="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·6</a:t>
            </a:r>
            <a:r>
              <a:rPr lang="zh-CN" altLang="en-US" sz="2400" kern="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图</a:t>
            </a:r>
            <a:r>
              <a:rPr lang="en-US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为甲午战争前晚清主要军工企业的资本来源构成图。这主要说明该时期（</a:t>
            </a:r>
            <a:r>
              <a:rPr lang="en-US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              </a:t>
            </a:r>
            <a:endParaRPr lang="en-US" altLang="zh-CN" sz="2400" kern="1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</a:t>
            </a: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．中央政府对地方控制的削弱         </a:t>
            </a:r>
            <a:endParaRPr lang="en-US" altLang="zh-CN" sz="2400" kern="1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</a:t>
            </a: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．近代军工企业的半殖民地性</a:t>
            </a:r>
            <a:endParaRPr lang="zh-CN" altLang="en-US" sz="2400" kern="1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</a:t>
            </a: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．国家资本对近代工业兴起的重要性   </a:t>
            </a:r>
            <a:endParaRPr lang="en-US" altLang="zh-CN" sz="2400" kern="1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</a:t>
            </a: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．民族资本投资近代军工企业的热忱</a:t>
            </a:r>
            <a:endParaRPr lang="zh-CN" altLang="en-US" sz="2400" kern="1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35000"/>
              </a:lnSpc>
            </a:pPr>
            <a:endParaRPr lang="zh-CN" altLang="en-US" sz="2400" kern="1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845425" y="1548765"/>
            <a:ext cx="3989070" cy="2283184"/>
            <a:chOff x="11260" y="2601"/>
            <a:chExt cx="7002" cy="398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260" y="2601"/>
              <a:ext cx="7002" cy="398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6090" y="5278"/>
              <a:ext cx="2022" cy="89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35000"/>
                </a:lnSpc>
              </a:pPr>
              <a:r>
                <a:rPr lang="zh-CN" altLang="en-US" sz="2400" kern="100" dirty="0">
                  <a:latin typeface="Times New Roman" panose="02020603050405020304" pitchFamily="18" charset="0"/>
                  <a:ea typeface="方正清刻本悦宋简体" panose="02000000000000000000" charset="-122"/>
                  <a:cs typeface="Times New Roman" panose="02020603050405020304" pitchFamily="18" charset="0"/>
                  <a:sym typeface="+mn-ea"/>
                </a:rPr>
                <a:t>   </a:t>
              </a:r>
              <a:r>
                <a:rPr lang="zh-CN" altLang="en-US" sz="2400" kern="100" dirty="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  <a:sym typeface="+mn-ea"/>
                </a:rPr>
                <a:t>图</a:t>
              </a:r>
              <a:r>
                <a:rPr lang="en-US" altLang="zh-CN" sz="2400" kern="100" dirty="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  <a:sym typeface="+mn-ea"/>
                </a:rPr>
                <a:t>2</a:t>
              </a: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309360" y="2263775"/>
            <a:ext cx="8407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9095" y="3978910"/>
            <a:ext cx="1156398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 fontAlgn="auto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7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2016·新课标全国Ⅰ卷文综）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甲午中日战争爆发前夕，有些西方人士认为中国拥有一定的军备优势，“毫无疑问的是日本必然最后被彻底粉碎”。他们做出上述判断的主要依据应是，中国（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endParaRPr lang="zh-CN" altLang="en-US" sz="24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indent="0" algn="l" fontAlgn="auto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A．已完成对军队的西式改革  B．集权制度有利于作战指挥</a:t>
            </a:r>
            <a:endParaRPr lang="zh-CN" altLang="en-US" sz="24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indent="0" algn="l" fontAlgn="auto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C．近代化努力收到较大成效  D．能获得更广泛的外部援助</a:t>
            </a: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0596880" y="5048885"/>
            <a:ext cx="8407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二、侵略加剧危机深重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30238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（一）边疆危机：</a:t>
            </a:r>
          </a:p>
        </p:txBody>
      </p:sp>
      <p:graphicFrame>
        <p:nvGraphicFramePr>
          <p:cNvPr id="7" name="表格 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93065" y="1896110"/>
          <a:ext cx="11415395" cy="402272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4235"/>
                <a:gridCol w="3345180"/>
                <a:gridCol w="3683000"/>
                <a:gridCol w="3522980"/>
              </a:tblGrid>
              <a:tr h="4730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区域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危机表现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应对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结果</a:t>
                      </a:r>
                    </a:p>
                  </a:txBody>
                  <a:tcPr anchor="ctr">
                    <a:noFill/>
                  </a:tcPr>
                </a:tc>
              </a:tr>
              <a:tr h="117030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24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西北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endParaRPr lang="zh-CN" altLang="en-US" sz="24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noFill/>
                  </a:tcPr>
                </a:tc>
              </a:tr>
              <a:tr h="15201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西南</a:t>
                      </a:r>
                      <a:endParaRPr lang="en-US" altLang="zh-CN" sz="24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algn="ctr"/>
                      <a:endParaRPr lang="en-US" altLang="zh-CN" sz="24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 sz="24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noFill/>
                  </a:tcPr>
                </a:tc>
              </a:tr>
              <a:tr h="8591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东南</a:t>
                      </a:r>
                      <a:endParaRPr lang="zh-CN" altLang="en-US" sz="24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 sz="24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57810" y="942975"/>
            <a:ext cx="116846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          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19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世纪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60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年代后，在第二次工业革命的推动下，列强加紧在世界范围内争夺殖民地，中国边疆危机严重。</a:t>
            </a: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1199515" y="2355850"/>
            <a:ext cx="34194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1864年</a:t>
            </a:r>
            <a:r>
              <a:rPr 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英国</a:t>
            </a: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支持</a:t>
            </a:r>
            <a:r>
              <a:rPr lang="en-US" sz="2400" err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阿古柏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入侵</a:t>
            </a:r>
            <a:r>
              <a:rPr lang="en-US" sz="240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新疆，</a:t>
            </a:r>
            <a:r>
              <a:rPr lang="en-US" sz="2400" err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俄国</a:t>
            </a:r>
            <a:r>
              <a:rPr lang="en-US" sz="240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出兵占领</a:t>
            </a:r>
            <a:r>
              <a:rPr lang="en-US" sz="2400" err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伊犁</a:t>
            </a:r>
            <a:r>
              <a:rPr lang="zh-CN" altLang="en-US" sz="2400" err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4618990" y="2355850"/>
            <a:ext cx="3540125" cy="569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>
              <a:buNone/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1878年</a:t>
            </a:r>
            <a:r>
              <a:rPr 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左宗棠</a:t>
            </a: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收复新疆</a:t>
            </a:r>
            <a:endParaRPr lang="en-US" altLang="en-US"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8611030" y="2356120"/>
            <a:ext cx="282586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1884年新疆建省</a:t>
            </a:r>
            <a:endParaRPr lang="en-US" altLang="en-US" sz="24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algn="l">
              <a:buNone/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西北边疆度过危机</a:t>
            </a:r>
            <a:endParaRPr lang="en-US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1278255" y="3554095"/>
            <a:ext cx="3566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1883</a:t>
            </a: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</a:t>
            </a:r>
            <a:r>
              <a:rPr 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法国</a:t>
            </a: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控制</a:t>
            </a:r>
            <a:r>
              <a:rPr 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越南</a:t>
            </a: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，入侵中国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4618990" y="3554095"/>
            <a:ext cx="3765550" cy="1483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>
              <a:buNone/>
            </a:pP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1884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福建水师覆没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法军进攻台湾，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被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刘铭传击退。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1885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冯子材取得</a:t>
            </a:r>
            <a:r>
              <a:rPr lang="en-US" altLang="zh-CN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镇南关大捷</a:t>
            </a: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8258810" y="3554730"/>
            <a:ext cx="36836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1885</a:t>
            </a: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</a:t>
            </a:r>
            <a:r>
              <a:rPr 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《越南条款</a:t>
            </a:r>
            <a:r>
              <a:rPr lang="en-US" sz="24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》</a:t>
            </a:r>
            <a:r>
              <a:rPr lang="en-US" sz="24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清政府</a:t>
            </a:r>
            <a:r>
              <a:rPr lang="en-US" sz="24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承认法国占领越南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，中国西南门户打开</a:t>
            </a:r>
            <a:r>
              <a:rPr 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r>
              <a:rPr 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1885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</a:t>
            </a:r>
            <a:r>
              <a:rPr lang="en-US" sz="2400" err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台湾建省</a:t>
            </a:r>
            <a:r>
              <a:rPr lang="zh-CN" altLang="en-US" sz="2400" err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1147445" y="5133340"/>
            <a:ext cx="3094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None/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1879年日本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侵占</a:t>
            </a:r>
            <a:r>
              <a:rPr lang="en-US" sz="2400" err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琉球</a:t>
            </a:r>
            <a:endParaRPr lang="en-US" altLang="en-US" sz="2400" err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34305" y="5123180"/>
            <a:ext cx="23088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承认日本占领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258810" y="5123180"/>
            <a:ext cx="37833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buNone/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琉球改名冲绳，与中国的</a:t>
            </a:r>
            <a:r>
              <a:rPr lang="en-US" sz="2400" err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宗藩关系解体</a:t>
            </a:r>
            <a:endParaRPr lang="en-US" altLang="en-US" sz="2400" err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2295" y="5974715"/>
            <a:ext cx="1085532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100000"/>
              </a:lnSpc>
              <a:buNone/>
            </a:pPr>
            <a:r>
              <a:rPr lang="en-US" sz="28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洋务运动一定程度提高了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国家实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力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，存在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海防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与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塞防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之争。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611235" y="3185795"/>
            <a:ext cx="2705735" cy="46037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中法战争不败而败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  <p:bldP spid="2" grpId="0"/>
      <p:bldP spid="2" grpId="1"/>
      <p:bldP spid="3" grpId="0"/>
      <p:bldP spid="3" grpId="1"/>
      <p:bldP spid="5" grpId="0"/>
      <p:bldP spid="5" grpId="1"/>
      <p:bldP spid="10" grpId="0"/>
      <p:bldP spid="10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7" grpId="0" animBg="1"/>
      <p:bldP spid="1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二、侵略加剧危机深重</a:t>
            </a:r>
          </a:p>
        </p:txBody>
      </p:sp>
      <p:sp>
        <p:nvSpPr>
          <p:cNvPr id="2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7176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（二）甲午中日战争（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1894—1895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年）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79095" y="1444625"/>
            <a:ext cx="2520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、背景：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79095" y="1966595"/>
            <a:ext cx="4658360" cy="3614320"/>
            <a:chOff x="4419" y="1850"/>
            <a:chExt cx="9858" cy="8137"/>
          </a:xfrm>
        </p:grpSpPr>
        <p:pic>
          <p:nvPicPr>
            <p:cNvPr id="41988" name="图片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19" y="1850"/>
              <a:ext cx="9858" cy="71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文本框 6"/>
            <p:cNvSpPr txBox="1"/>
            <p:nvPr/>
          </p:nvSpPr>
          <p:spPr>
            <a:xfrm>
              <a:off x="4419" y="8951"/>
              <a:ext cx="9858" cy="1036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 w="9525">
              <a:noFill/>
              <a:miter/>
            </a:ln>
          </p:spPr>
          <p:txBody>
            <a:bodyPr wrap="square" rtlCol="0" anchor="t">
              <a:spAutoFit/>
            </a:bodyPr>
            <a:lstStyle/>
            <a:p>
              <a:pPr algn="ctr" fontAlgn="auto"/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◎</a:t>
              </a:r>
              <a:r>
                <a:rPr lang="en-US" altLang="zh-CN" sz="2400" noProof="1">
                  <a:solidFill>
                    <a:schemeClr val="tx1"/>
                  </a:solidFill>
                  <a:effectLst/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  <a:sym typeface="+mn-ea"/>
                </a:rPr>
                <a:t>19</a:t>
              </a:r>
              <a:r>
                <a:rPr lang="zh-CN" altLang="en-US" sz="2400" noProof="1">
                  <a:solidFill>
                    <a:schemeClr val="tx1"/>
                  </a:solidFill>
                  <a:effectLst/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  <a:sym typeface="+mn-ea"/>
                </a:rPr>
                <a:t>世纪末的一张滑稽世界地图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037455" y="1966595"/>
            <a:ext cx="690499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日本在</a:t>
            </a:r>
            <a:r>
              <a:rPr lang="zh-CN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“明治维新”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以后，大力发展资本主义，国力逐渐强盛。但国内市场狭小，统治集团急需从对外侵略扩张中寻求出路，制定了以侵略中国为中心的</a:t>
            </a:r>
            <a:r>
              <a:rPr lang="zh-CN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“大陆政策”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 eaLnBrk="1" hangingPunct="1">
              <a:lnSpc>
                <a:spcPct val="100000"/>
              </a:lnSpc>
            </a:pP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材料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2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：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明治大帝遗策是第一期征服台湾，第二期征服朝鲜，第三期征服满蒙，第四期征服支那，第五期征服世界。               </a:t>
            </a:r>
          </a:p>
          <a:p>
            <a:pPr algn="just" eaLnBrk="1" hangingPunct="1">
              <a:lnSpc>
                <a:spcPct val="100000"/>
              </a:lnSpc>
            </a:pP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        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        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  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——（日）田中义一</a:t>
            </a:r>
          </a:p>
        </p:txBody>
      </p:sp>
      <p:sp>
        <p:nvSpPr>
          <p:cNvPr id="63505" name="文本框 63504"/>
          <p:cNvSpPr txBox="1"/>
          <p:nvPr/>
        </p:nvSpPr>
        <p:spPr>
          <a:xfrm>
            <a:off x="257810" y="5059045"/>
            <a:ext cx="10620375" cy="521970"/>
          </a:xfrm>
          <a:prstGeom prst="rect">
            <a:avLst/>
          </a:prstGeom>
          <a:solidFill>
            <a:srgbClr val="C00000"/>
          </a:solidFill>
          <a:ln w="9525">
            <a:noFill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l" fontAlgn="auto">
              <a:spcBef>
                <a:spcPct val="50000"/>
              </a:spcBef>
            </a:pPr>
            <a:r>
              <a:rPr lang="zh-CN" altLang="en-US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①世界形势：列强进入帝国主义阶段，掀起了瓜分世界的狂潮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7810" y="5642610"/>
            <a:ext cx="11756390" cy="953135"/>
          </a:xfrm>
          <a:prstGeom prst="rect">
            <a:avLst/>
          </a:prstGeom>
          <a:solidFill>
            <a:srgbClr val="C00000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②日本：“明治维新”后，资本主义发展，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出台“大陆政策”，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实行对外扩张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（根本原因）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601585" y="186690"/>
            <a:ext cx="4340860" cy="1779270"/>
            <a:chOff x="11971" y="294"/>
            <a:chExt cx="6836" cy="2802"/>
          </a:xfrm>
        </p:grpSpPr>
        <p:grpSp>
          <p:nvGrpSpPr>
            <p:cNvPr id="8" name="组合 7"/>
            <p:cNvGrpSpPr/>
            <p:nvPr/>
          </p:nvGrpSpPr>
          <p:grpSpPr>
            <a:xfrm>
              <a:off x="11971" y="294"/>
              <a:ext cx="6836" cy="2803"/>
              <a:chOff x="11971" y="294"/>
              <a:chExt cx="6836" cy="2803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1971" y="295"/>
                <a:ext cx="6836" cy="2802"/>
                <a:chOff x="11971" y="295"/>
                <a:chExt cx="6836" cy="2802"/>
              </a:xfrm>
            </p:grpSpPr>
            <p:pic>
              <p:nvPicPr>
                <p:cNvPr id="17411" name="Picture 3" descr="earth_a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b="57472"/>
                <a:stretch>
                  <a:fillRect/>
                </a:stretch>
              </p:blipFill>
              <p:spPr>
                <a:xfrm>
                  <a:off x="11971" y="376"/>
                  <a:ext cx="6836" cy="27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0492" name="Oval 1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6907" y="1998"/>
                  <a:ext cx="356" cy="316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>
                  <a:noFill/>
                  <a:prstDash val="solid"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 anchorCtr="0"/>
                <a:lstStyle/>
                <a:p>
                  <a:endParaRPr lang="zh-CN" altLang="zh-CN" sz="135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24" name="Text Box 13"/>
                <p:cNvSpPr txBox="1"/>
                <p:nvPr/>
              </p:nvSpPr>
              <p:spPr>
                <a:xfrm>
                  <a:off x="17263" y="1867"/>
                  <a:ext cx="1440" cy="7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4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</a:rPr>
                    <a:t>日本</a:t>
                  </a:r>
                </a:p>
              </p:txBody>
            </p:sp>
            <p:sp>
              <p:nvSpPr>
                <p:cNvPr id="16391" name="Oval 7"/>
                <p:cNvSpPr/>
                <p:nvPr/>
              </p:nvSpPr>
              <p:spPr>
                <a:xfrm>
                  <a:off x="16066" y="1709"/>
                  <a:ext cx="700" cy="605"/>
                </a:xfrm>
                <a:prstGeom prst="ellipse">
                  <a:avLst/>
                </a:prstGeom>
                <a:noFill/>
                <a:ln w="57150" cap="flat" cmpd="sng">
                  <a:solidFill>
                    <a:srgbClr val="C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algn="ctr"/>
                  <a:endParaRPr lang="zh-CN" altLang="zh-CN" sz="1350" b="1" dirty="0">
                    <a:solidFill>
                      <a:srgbClr val="FAF51B"/>
                    </a:solidFill>
                    <a:latin typeface="Arial" panose="020B0604020202020204" pitchFamily="34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6393" name="Text Box 9"/>
                <p:cNvSpPr txBox="1"/>
                <p:nvPr/>
              </p:nvSpPr>
              <p:spPr>
                <a:xfrm>
                  <a:off x="16535" y="1207"/>
                  <a:ext cx="1579" cy="7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2400" b="1" dirty="0">
                      <a:solidFill>
                        <a:srgbClr val="FAF51B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</a:rPr>
                    <a:t>朝鲜</a:t>
                  </a:r>
                </a:p>
              </p:txBody>
            </p:sp>
            <p:sp>
              <p:nvSpPr>
                <p:cNvPr id="16387" name="Oval 3"/>
                <p:cNvSpPr/>
                <p:nvPr/>
              </p:nvSpPr>
              <p:spPr>
                <a:xfrm>
                  <a:off x="14195" y="1503"/>
                  <a:ext cx="1729" cy="1104"/>
                </a:xfrm>
                <a:prstGeom prst="ellipse">
                  <a:avLst/>
                </a:prstGeom>
                <a:noFill/>
                <a:ln w="57150" cap="flat" cmpd="sng">
                  <a:solidFill>
                    <a:srgbClr val="C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algn="ctr"/>
                  <a:endParaRPr lang="zh-CN" altLang="zh-CN" sz="1350" b="1" dirty="0">
                    <a:solidFill>
                      <a:srgbClr val="FAF51B"/>
                    </a:solidFill>
                    <a:latin typeface="Arial" panose="020B0604020202020204" pitchFamily="34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6395" name="Text Box 11"/>
                <p:cNvSpPr txBox="1"/>
                <p:nvPr/>
              </p:nvSpPr>
              <p:spPr>
                <a:xfrm>
                  <a:off x="14356" y="1867"/>
                  <a:ext cx="1710" cy="7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2400" b="1" dirty="0">
                      <a:solidFill>
                        <a:srgbClr val="FAF51B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</a:rPr>
                    <a:t>中国</a:t>
                  </a:r>
                </a:p>
              </p:txBody>
            </p:sp>
            <p:sp>
              <p:nvSpPr>
                <p:cNvPr id="16389" name="Oval 5"/>
                <p:cNvSpPr/>
                <p:nvPr/>
              </p:nvSpPr>
              <p:spPr>
                <a:xfrm>
                  <a:off x="12073" y="295"/>
                  <a:ext cx="6631" cy="2803"/>
                </a:xfrm>
                <a:prstGeom prst="ellipse">
                  <a:avLst/>
                </a:prstGeom>
                <a:noFill/>
                <a:ln w="57150" cap="flat" cmpd="sng">
                  <a:solidFill>
                    <a:srgbClr val="C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algn="ctr"/>
                  <a:endParaRPr lang="zh-CN" altLang="zh-CN" sz="1350" b="1" dirty="0">
                    <a:solidFill>
                      <a:srgbClr val="FAF51B"/>
                    </a:solidFill>
                    <a:latin typeface="Arial" panose="020B0604020202020204" pitchFamily="34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6390" name="Oval 6"/>
                <p:cNvSpPr/>
                <p:nvPr/>
              </p:nvSpPr>
              <p:spPr>
                <a:xfrm>
                  <a:off x="15040" y="1050"/>
                  <a:ext cx="1390" cy="627"/>
                </a:xfrm>
                <a:prstGeom prst="ellipse">
                  <a:avLst/>
                </a:prstGeom>
                <a:noFill/>
                <a:ln w="57150" cap="flat" cmpd="sng">
                  <a:solidFill>
                    <a:srgbClr val="C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algn="ctr"/>
                  <a:endParaRPr lang="zh-CN" altLang="zh-CN" sz="1350" b="1" dirty="0">
                    <a:solidFill>
                      <a:srgbClr val="FAF51B"/>
                    </a:solidFill>
                    <a:latin typeface="Arial" panose="020B0604020202020204" pitchFamily="34" charset="0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16396" name="Text Box 12"/>
              <p:cNvSpPr txBox="1"/>
              <p:nvPr/>
            </p:nvSpPr>
            <p:spPr>
              <a:xfrm>
                <a:off x="13372" y="294"/>
                <a:ext cx="3891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FAF51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中宋" panose="02010600040101010101" charset="-122"/>
                    <a:ea typeface="华文中宋" panose="02010600040101010101" charset="-122"/>
                  </a:rPr>
                  <a:t>亚洲乃至全世界</a:t>
                </a:r>
              </a:p>
            </p:txBody>
          </p:sp>
        </p:grpSp>
        <p:sp>
          <p:nvSpPr>
            <p:cNvPr id="16394" name="Text Box 10"/>
            <p:cNvSpPr txBox="1"/>
            <p:nvPr/>
          </p:nvSpPr>
          <p:spPr>
            <a:xfrm>
              <a:off x="15040" y="983"/>
              <a:ext cx="1389" cy="5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lstStyle/>
            <a:p>
              <a:r>
                <a:rPr lang="zh-CN" altLang="en-US" sz="2400" b="1" dirty="0">
                  <a:solidFill>
                    <a:srgbClr val="FAF51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满蒙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63505" grpId="0" animBg="1"/>
      <p:bldP spid="63505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时空坐标</a:t>
            </a:r>
          </a:p>
        </p:txBody>
      </p:sp>
      <p:sp>
        <p:nvSpPr>
          <p:cNvPr id="2" name="圆角矩形 1"/>
          <p:cNvSpPr/>
          <p:nvPr>
            <p:custDataLst>
              <p:tags r:id="rId4"/>
            </p:custDataLst>
          </p:nvPr>
        </p:nvSpPr>
        <p:spPr>
          <a:xfrm>
            <a:off x="379095" y="4253230"/>
            <a:ext cx="2204720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课程标准</a:t>
            </a:r>
          </a:p>
        </p:txBody>
      </p:sp>
      <p:pic>
        <p:nvPicPr>
          <p:cNvPr id="3" name="图片 -21474824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095" y="949325"/>
            <a:ext cx="11563350" cy="3074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379095" y="4843145"/>
            <a:ext cx="11563350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、认识列强侵华对中国社会的影响，概述晚清时期中国人民反抗外来侵略的斗争事迹，理解其性质和意义；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、认识社会各阶级为挽救危局所做的努力及存在的局限性。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二、侵略加剧危机深重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7176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（二）甲午中日战争（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1894—1895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年）</a:t>
            </a:r>
          </a:p>
        </p:txBody>
      </p:sp>
      <p:sp>
        <p:nvSpPr>
          <p:cNvPr id="66564" name="矩形 66563"/>
          <p:cNvSpPr/>
          <p:nvPr>
            <p:custDataLst>
              <p:tags r:id="rId5"/>
            </p:custDataLst>
          </p:nvPr>
        </p:nvSpPr>
        <p:spPr>
          <a:xfrm>
            <a:off x="257810" y="3775710"/>
            <a:ext cx="11684635" cy="181483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材料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4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19世纪末,对于日本即将发动的对大清的战争列强各打着自己的算盘: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美国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希望日本成为其侵略中国和朝鲜的助手;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英国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企图利用日本牵制俄国在远东发展势力;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德法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想乘机在中国夺取新的侵略权益;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俄国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采取不干涉政策。</a:t>
            </a: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257810" y="1983105"/>
            <a:ext cx="1156271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：洋务运动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中体西用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为纲领，清政府并未像日本那样变革国家制度；清朝政治十分腐败，统治集团内部矛盾尖锐，官场中各派系明争暗斗、尔虞我诈；军队外强中干，纪律松弛。人民生活困苦，社会矛盾激烈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</a:p>
        </p:txBody>
      </p:sp>
      <p:sp>
        <p:nvSpPr>
          <p:cNvPr id="5" name="文本框 10"/>
          <p:cNvSpPr txBox="1"/>
          <p:nvPr>
            <p:custDataLst>
              <p:tags r:id="rId7"/>
            </p:custDataLst>
          </p:nvPr>
        </p:nvSpPr>
        <p:spPr>
          <a:xfrm>
            <a:off x="258445" y="5444490"/>
            <a:ext cx="11684000" cy="9531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：甲午战争为朝鲜而战，就是因为朝鲜离北京太近，这就是地缘政治，朝鲜在中国手里面，就是中国国防的外围。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                 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   </a:t>
            </a:r>
            <a:endParaRPr lang="en-US" altLang="zh-CN" sz="2800" dirty="0"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379095" y="1444625"/>
            <a:ext cx="2520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、背景：</a:t>
            </a: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379095" y="3166745"/>
            <a:ext cx="563245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③中国：政治腐败，军备废弛</a:t>
            </a: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379095" y="4888865"/>
            <a:ext cx="9155430" cy="521970"/>
          </a:xfrm>
          <a:prstGeom prst="rect">
            <a:avLst/>
          </a:prstGeom>
          <a:solidFill>
            <a:srgbClr val="C00000"/>
          </a:solidFill>
          <a:ln w="9525">
            <a:noFill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</a:pPr>
            <a:r>
              <a:rPr lang="zh-CN" altLang="en-US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④</a:t>
            </a:r>
            <a:r>
              <a:rPr lang="en-US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欧美列强：默许或支持日本侵略（有利的国际环境）</a:t>
            </a:r>
            <a:endParaRPr lang="en-US" altLang="en-US" sz="28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379095" y="6336030"/>
            <a:ext cx="7833360" cy="521970"/>
          </a:xfrm>
          <a:prstGeom prst="rect">
            <a:avLst/>
          </a:prstGeom>
          <a:solidFill>
            <a:srgbClr val="C00000"/>
          </a:solidFill>
          <a:ln w="9525">
            <a:noFill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</a:pPr>
            <a:r>
              <a:rPr lang="zh-CN" altLang="en-US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⑤导火线</a:t>
            </a:r>
            <a:r>
              <a:rPr lang="en-US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r>
              <a:rPr lang="zh-CN" altLang="en-US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1894年朝鲜东学党起义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（直接原因）</a:t>
            </a:r>
            <a:endParaRPr lang="zh-CN" altLang="en-US" sz="28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二、侵略加剧危机深重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7176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（二）甲午中日战争（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1894—1895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年）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379095" y="1444625"/>
            <a:ext cx="2520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、背景：</a:t>
            </a:r>
          </a:p>
        </p:txBody>
      </p:sp>
      <p:sp>
        <p:nvSpPr>
          <p:cNvPr id="63505" name="文本框 63504"/>
          <p:cNvSpPr txBox="1"/>
          <p:nvPr/>
        </p:nvSpPr>
        <p:spPr>
          <a:xfrm>
            <a:off x="157480" y="1966595"/>
            <a:ext cx="11052175" cy="52197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 fontAlgn="auto">
              <a:spcBef>
                <a:spcPct val="50000"/>
              </a:spcBef>
            </a:pPr>
            <a:r>
              <a:rPr lang="zh-CN" altLang="en-US" sz="2800" b="1" noProof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 noProof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 noProof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）世界形势：</a:t>
            </a:r>
            <a:r>
              <a:rPr lang="zh-CN" altLang="en-US" sz="2800" noProof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列强进入帝国主义阶段，掀起了瓜分世界的狂潮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7480" y="2511425"/>
            <a:ext cx="113874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/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）日本：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“明治维新”后，资本主义发展，</a:t>
            </a:r>
            <a:r>
              <a:rPr lang="en-US" sz="28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出台“大陆政策”，</a:t>
            </a:r>
            <a:r>
              <a:rPr lang="zh-CN" altLang="en-US" sz="28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实</a:t>
            </a:r>
            <a:r>
              <a:rPr lang="en-US" altLang="zh-CN" sz="28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</a:p>
          <a:p>
            <a:pPr fontAlgn="auto"/>
            <a:r>
              <a:rPr lang="en-US" altLang="zh-CN" sz="28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</a:t>
            </a:r>
            <a:r>
              <a:rPr lang="zh-CN" altLang="en-US" sz="28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行对外扩张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（根本原因）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7480" y="3487420"/>
            <a:ext cx="61391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）中国：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政治腐败，军备废弛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7480" y="4032250"/>
            <a:ext cx="9679940" cy="5219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</a:pPr>
            <a:r>
              <a:rPr lang="zh-CN" altLang="en-US" sz="2800" b="1" noProof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noProof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 b="1" noProof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sz="2800" b="1" noProof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欧美列强：</a:t>
            </a:r>
            <a:r>
              <a:rPr lang="en-US" sz="2800" noProof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默许或支持日本侵略（有利的国际环境）</a:t>
            </a:r>
            <a:endParaRPr lang="en-US" altLang="en-US" sz="2800" noProof="1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7480" y="4577080"/>
            <a:ext cx="10199370" cy="5219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</a:pPr>
            <a:r>
              <a:rPr lang="zh-CN" altLang="en-US" sz="2800" b="1" noProof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noProof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lang="zh-CN" altLang="en-US" sz="2800" b="1" noProof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）导火线</a:t>
            </a:r>
            <a:r>
              <a:rPr lang="en-US" sz="2800" b="1" noProof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r>
              <a:rPr lang="zh-CN" altLang="en-US" sz="2800" noProof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1894年朝鲜东学党起义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（直接原因）</a:t>
            </a:r>
            <a:endParaRPr lang="zh-CN" altLang="en-US" sz="2800" noProof="1"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5" grpId="0" bldLvl="0" animBg="1"/>
      <p:bldP spid="63505" grpId="1"/>
      <p:bldP spid="3" grpId="0" bldLvl="0" animBg="1"/>
      <p:bldP spid="6" grpId="0"/>
      <p:bldP spid="7" grpId="0" bldLvl="0" animBg="1"/>
      <p:bldP spid="7" grpId="1"/>
      <p:bldP spid="8" grpId="0" bldLvl="0" animBg="1"/>
      <p:bldP spid="8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二、侵略加剧危机深重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7176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（二）甲午中日战争（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1894—1895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年）</a:t>
            </a: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93065" y="1966595"/>
            <a:ext cx="4945380" cy="437578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379095" y="1444625"/>
            <a:ext cx="2520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、过程：</a:t>
            </a:r>
          </a:p>
        </p:txBody>
      </p:sp>
      <p:sp>
        <p:nvSpPr>
          <p:cNvPr id="64" name="文本框 63"/>
          <p:cNvSpPr txBox="1"/>
          <p:nvPr>
            <p:custDataLst>
              <p:tags r:id="rId7"/>
            </p:custDataLst>
          </p:nvPr>
        </p:nvSpPr>
        <p:spPr>
          <a:xfrm>
            <a:off x="5424805" y="2007870"/>
            <a:ext cx="3171190" cy="460375"/>
          </a:xfrm>
          <a:prstGeom prst="rect">
            <a:avLst/>
          </a:prstGeom>
          <a:solidFill>
            <a:srgbClr val="AB7C3F"/>
          </a:solidFill>
          <a:ln>
            <a:noFill/>
          </a:ln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4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1894.8</a:t>
            </a:r>
            <a:r>
              <a:rPr kumimoji="0" lang="zh-CN" altLang="en-US" sz="24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丰岛海战</a:t>
            </a:r>
          </a:p>
        </p:txBody>
      </p:sp>
      <p:sp>
        <p:nvSpPr>
          <p:cNvPr id="66" name="下箭头 65"/>
          <p:cNvSpPr/>
          <p:nvPr>
            <p:custDataLst>
              <p:tags r:id="rId8"/>
            </p:custDataLst>
          </p:nvPr>
        </p:nvSpPr>
        <p:spPr>
          <a:xfrm>
            <a:off x="6804025" y="2479675"/>
            <a:ext cx="327660" cy="32639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" name="文本框 66"/>
          <p:cNvSpPr txBox="1"/>
          <p:nvPr>
            <p:custDataLst>
              <p:tags r:id="rId9"/>
            </p:custDataLst>
          </p:nvPr>
        </p:nvSpPr>
        <p:spPr>
          <a:xfrm>
            <a:off x="5424805" y="2806065"/>
            <a:ext cx="3171190" cy="460375"/>
          </a:xfrm>
          <a:prstGeom prst="rect">
            <a:avLst/>
          </a:prstGeom>
          <a:solidFill>
            <a:srgbClr val="AB7C3F"/>
          </a:solidFill>
          <a:ln>
            <a:noFill/>
          </a:ln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4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1894.9</a:t>
            </a:r>
            <a:r>
              <a:rPr kumimoji="0" lang="zh-CN" altLang="en-US" sz="24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平壤战役</a:t>
            </a:r>
          </a:p>
        </p:txBody>
      </p:sp>
      <p:sp>
        <p:nvSpPr>
          <p:cNvPr id="69" name="下箭头 68"/>
          <p:cNvSpPr/>
          <p:nvPr>
            <p:custDataLst>
              <p:tags r:id="rId10"/>
            </p:custDataLst>
          </p:nvPr>
        </p:nvSpPr>
        <p:spPr>
          <a:xfrm>
            <a:off x="6804025" y="3331845"/>
            <a:ext cx="327660" cy="33337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" name="文本框 69"/>
          <p:cNvSpPr txBox="1"/>
          <p:nvPr>
            <p:custDataLst>
              <p:tags r:id="rId11"/>
            </p:custDataLst>
          </p:nvPr>
        </p:nvSpPr>
        <p:spPr>
          <a:xfrm>
            <a:off x="5403215" y="3697605"/>
            <a:ext cx="3171190" cy="467360"/>
          </a:xfrm>
          <a:prstGeom prst="rect">
            <a:avLst/>
          </a:prstGeom>
          <a:solidFill>
            <a:srgbClr val="AB7C3F"/>
          </a:solidFill>
          <a:ln>
            <a:noFill/>
          </a:ln>
        </p:spPr>
        <p:txBody>
          <a:bodyPr wrap="square">
            <a:no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4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1894.9</a:t>
            </a:r>
            <a:r>
              <a:rPr kumimoji="0" lang="zh-CN" altLang="en-US" sz="24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黄海海战</a:t>
            </a:r>
          </a:p>
        </p:txBody>
      </p:sp>
      <p:sp>
        <p:nvSpPr>
          <p:cNvPr id="72" name="下箭头 71"/>
          <p:cNvSpPr/>
          <p:nvPr>
            <p:custDataLst>
              <p:tags r:id="rId12"/>
            </p:custDataLst>
          </p:nvPr>
        </p:nvSpPr>
        <p:spPr>
          <a:xfrm>
            <a:off x="6835775" y="4269740"/>
            <a:ext cx="327660" cy="54165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文本框 72"/>
          <p:cNvSpPr txBox="1"/>
          <p:nvPr>
            <p:custDataLst>
              <p:tags r:id="rId13"/>
            </p:custDataLst>
          </p:nvPr>
        </p:nvSpPr>
        <p:spPr>
          <a:xfrm>
            <a:off x="5424805" y="4877435"/>
            <a:ext cx="3171190" cy="460375"/>
          </a:xfrm>
          <a:prstGeom prst="rect">
            <a:avLst/>
          </a:prstGeom>
          <a:solidFill>
            <a:srgbClr val="AB7C3F"/>
          </a:solidFill>
          <a:ln>
            <a:noFill/>
          </a:ln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4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1894.10</a:t>
            </a:r>
            <a:r>
              <a:rPr kumimoji="0" lang="zh-CN" altLang="en-US" sz="24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辽东战役</a:t>
            </a:r>
          </a:p>
        </p:txBody>
      </p:sp>
      <p:sp>
        <p:nvSpPr>
          <p:cNvPr id="75" name="下箭头 74"/>
          <p:cNvSpPr/>
          <p:nvPr>
            <p:custDataLst>
              <p:tags r:id="rId14"/>
            </p:custDataLst>
          </p:nvPr>
        </p:nvSpPr>
        <p:spPr>
          <a:xfrm>
            <a:off x="6857365" y="5415915"/>
            <a:ext cx="327660" cy="33210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" name="文本框 75"/>
          <p:cNvSpPr txBox="1"/>
          <p:nvPr>
            <p:custDataLst>
              <p:tags r:id="rId15"/>
            </p:custDataLst>
          </p:nvPr>
        </p:nvSpPr>
        <p:spPr>
          <a:xfrm>
            <a:off x="5424805" y="5814695"/>
            <a:ext cx="3171190" cy="460375"/>
          </a:xfrm>
          <a:prstGeom prst="rect">
            <a:avLst/>
          </a:prstGeom>
          <a:solidFill>
            <a:srgbClr val="AB7C3F"/>
          </a:solidFill>
          <a:ln>
            <a:noFill/>
          </a:ln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4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1895.2</a:t>
            </a:r>
            <a:r>
              <a:rPr kumimoji="0" lang="zh-CN" altLang="en-US" sz="24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威海卫战役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712835" y="3550920"/>
            <a:ext cx="31661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/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邓世昌、林永升</a:t>
            </a:r>
            <a:r>
              <a:rPr lang="zh-CN" altLang="en-US" sz="24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牺牲李鸿章</a:t>
            </a:r>
            <a:r>
              <a:rPr lang="en-US" altLang="zh-CN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避战保船</a:t>
            </a:r>
            <a:r>
              <a:rPr lang="en-US" altLang="zh-CN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，日本控制黄海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制海权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70620" y="4878070"/>
            <a:ext cx="21297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旅顺大屠杀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509000" y="5629910"/>
            <a:ext cx="33064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hangingPunct="1"/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北洋舰队全军覆没</a:t>
            </a:r>
          </a:p>
          <a:p>
            <a:pPr algn="ctr" eaLnBrk="1" hangingPunct="1"/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（标志洋务运动失败）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682355" y="2000885"/>
            <a:ext cx="29597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hangingPunct="1"/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日本袭击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清军运兵船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82355" y="2592705"/>
            <a:ext cx="32188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hangingPunct="1"/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清军大败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左宝贵牺牲， 叶志超弃城逃跑</a:t>
            </a:r>
            <a:endParaRPr lang="zh-CN" altLang="en-US" sz="24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202805" y="208280"/>
            <a:ext cx="4739640" cy="1732915"/>
            <a:chOff x="11343" y="328"/>
            <a:chExt cx="7464" cy="2729"/>
          </a:xfrm>
        </p:grpSpPr>
        <p:pic>
          <p:nvPicPr>
            <p:cNvPr id="48" name="图片 47" descr="C:/Users/ASUS/AppData/Local/Temp/kaimatting/20201103201806/output_aiMatting_20201103202041.pngoutput_aiMatting_20201103202041"/>
            <p:cNvPicPr>
              <a:picLocks noChangeAspect="1"/>
            </p:cNvPicPr>
            <p:nvPr/>
          </p:nvPicPr>
          <p:blipFill>
            <a:blip r:embed="rId18"/>
            <a:srcRect l="1637" b="34386"/>
            <a:stretch>
              <a:fillRect/>
            </a:stretch>
          </p:blipFill>
          <p:spPr>
            <a:xfrm flipH="1">
              <a:off x="11343" y="328"/>
              <a:ext cx="7464" cy="272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1343" y="762"/>
              <a:ext cx="2524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◎致远舰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 bldLvl="0" animBg="1"/>
      <p:bldP spid="66" grpId="0" bldLvl="0" animBg="1"/>
      <p:bldP spid="67" grpId="0" bldLvl="0" animBg="1"/>
      <p:bldP spid="69" grpId="0" bldLvl="0" animBg="1"/>
      <p:bldP spid="70" grpId="0" bldLvl="0" animBg="1"/>
      <p:bldP spid="72" grpId="0" bldLvl="0" animBg="1"/>
      <p:bldP spid="73" grpId="0" bldLvl="0" animBg="1"/>
      <p:bldP spid="75" grpId="0" bldLvl="0" animBg="1"/>
      <p:bldP spid="76" grpId="0" bldLvl="0" animBg="1"/>
      <p:bldP spid="3" grpId="0"/>
      <p:bldP spid="5" grpId="0"/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二、侵略加剧危机深重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7176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（二）甲午中日战争（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1894—1895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年）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79095" y="1444625"/>
            <a:ext cx="1703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、结果：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93265" y="1444625"/>
            <a:ext cx="75209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 fontAlgn="base"/>
            <a:r>
              <a:rPr lang="en-US" altLang="zh-CN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1895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年</a:t>
            </a:r>
            <a:r>
              <a:rPr lang="zh-CN" altLang="en-US" sz="28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，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中国战败</a:t>
            </a:r>
            <a:r>
              <a:rPr lang="zh-CN" altLang="en-US" sz="28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，</a:t>
            </a:r>
            <a:r>
              <a:rPr lang="zh-CN" altLang="en-US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中日代表在日本马关签订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《马关条约》</a:t>
            </a: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379095" y="1989455"/>
            <a:ext cx="5728335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思考</a:t>
            </a:r>
            <a:r>
              <a:rPr lang="en-US" altLang="zh-CN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: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甲午中日战争中国战败的原因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38918" name="F20SZFX1LZTRJTYLS3B.ep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095" y="2677160"/>
            <a:ext cx="4254500" cy="324739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4728845" y="2677160"/>
            <a:ext cx="7066915" cy="3208020"/>
          </a:xfrm>
          <a:prstGeom prst="rect">
            <a:avLst/>
          </a:prstGeom>
          <a:solidFill>
            <a:srgbClr val="F7F3F0"/>
          </a:solidFill>
          <a:ln w="12700" cmpd="sng">
            <a:noFill/>
            <a:prstDash val="solid"/>
          </a:ln>
        </p:spPr>
        <p:txBody>
          <a:bodyPr wrap="square" rtlCol="0" anchor="t">
            <a:no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材料：北洋舰队船只被围在威海卫港向日军投降时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鱼雷巡洋舰“广丙”号管带竟然提出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本舰属于广东水师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只是参加海上会操才来到威海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此时“应予放行南返”。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在其心目中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好像不是自己的国家而只是北洋水师同日本进入了战争状态</a:t>
            </a:r>
            <a:endParaRPr lang="zh-CN" altLang="en-US" sz="28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张海鹏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甲午战争百廿年祭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8" grpId="1" animBg="1"/>
      <p:bldP spid="9" grpId="0" animBg="1"/>
      <p:bldP spid="9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二、侵略加剧危机深重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7176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（二）甲午中日战争（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1894—1895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年）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79095" y="1444625"/>
            <a:ext cx="1703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、结果：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93265" y="1444625"/>
            <a:ext cx="75209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 fontAlgn="base"/>
            <a:r>
              <a:rPr lang="en-US" altLang="zh-CN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1895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年</a:t>
            </a:r>
            <a:r>
              <a:rPr lang="zh-CN" altLang="en-US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中日代表在日本马关签订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《马关条约》</a:t>
            </a: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379095" y="1989455"/>
            <a:ext cx="5728335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思考</a:t>
            </a:r>
            <a:r>
              <a:rPr lang="en-US" altLang="zh-CN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: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甲午中日战争中国战败的原因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810" y="2591435"/>
            <a:ext cx="1112774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）外因: 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日本蓄谋已久,准备充分；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列强默许或支持日本侵华。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）内因：</a:t>
            </a:r>
          </a:p>
          <a:p>
            <a:pPr>
              <a:lnSpc>
                <a:spcPct val="120000"/>
              </a:lnSpc>
            </a:pP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44742" name="Text Box 13"/>
          <p:cNvSpPr txBox="1">
            <a:spLocks noChangeArrowheads="1"/>
          </p:cNvSpPr>
          <p:nvPr/>
        </p:nvSpPr>
        <p:spPr bwMode="auto">
          <a:xfrm>
            <a:off x="1648460" y="5839460"/>
            <a:ext cx="8895080" cy="499110"/>
          </a:xfrm>
          <a:prstGeom prst="rect">
            <a:avLst/>
          </a:prstGeom>
          <a:solidFill>
            <a:srgbClr val="C00000"/>
          </a:solidFill>
          <a:ln w="2857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根本原因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没落封建制度无法对抗先进的资本主义制度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9095" y="3681095"/>
            <a:ext cx="11563985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 清朝统治腐败，统治集团买办化；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  避战求和政策，依靠外国调停，放弃和丧失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制海权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  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③清军防务松弛、官兵临阵脱逃、武器装备落后；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④缺乏国家意识、民族意识。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  <p:bldP spid="3" grpId="0"/>
      <p:bldP spid="7" grpId="0"/>
      <p:bldP spid="244742" grpId="1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095" y="819785"/>
            <a:ext cx="11563985" cy="3192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4000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8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(2018·全国I卷高考)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甲午战争时期，日本制定舆论宣传策略，把中国和日本分别“包装”成野蛮与文明的代表，并运用公关手段让许多欧美舆论倒向日方。一些西方媒体甚至宣称，清政府战败“将意味着数百万人从愚蒙、专制和独裁中得到解放”。对此，清政府却无所作为。这反映了(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)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4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A.欧美舆论宣传左右了战争进程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B.日本力图变更中国的君主政体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40000"/>
              </a:lnSpc>
            </a:pP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C.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清朝政府昏庸不谙熟近代外交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D.西方媒体鼓动中国的民主革命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652760" y="2443480"/>
            <a:ext cx="8407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9095" y="4011930"/>
            <a:ext cx="11441430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9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(2018·全国II卷</a:t>
            </a:r>
            <a:r>
              <a:rPr 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19世纪70年代，针对日本阻止琉球国向中国进贡，有地方督抚在上奏中强调:琉球向来是中国的藩属，日本“不应阻贡”;中国使臣应邀请西方各国驻日公使，“ 按照万国公法与评直曲”。这说明当时(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)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A.日本借助西方列强侵害中国权益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B.传统朝贡体系已经解体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C.地方督抚干预朝廷外交事务决策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D.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近代外交观念影响中国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0779760" y="4856480"/>
            <a:ext cx="8407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4" name="圆角矩形 13"/>
          <p:cNvSpPr/>
          <p:nvPr>
            <p:custDataLst>
              <p:tags r:id="rId5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二、侵略加剧危机深重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二、侵略加剧危机深重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7176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（二）甲午中日战争（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1894—1895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年）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379095" y="1444625"/>
            <a:ext cx="1703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、结果：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6"/>
            </p:custDataLst>
          </p:nvPr>
        </p:nvGraphicFramePr>
        <p:xfrm>
          <a:off x="495300" y="1965960"/>
          <a:ext cx="11327130" cy="345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3565"/>
                <a:gridCol w="5663565"/>
              </a:tblGrid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条款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影响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194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95300" y="3169285"/>
            <a:ext cx="5507990" cy="49911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楷体_GB2312" pitchFamily="1" charset="-122"/>
              </a:rPr>
              <a:t>辽东半岛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楷体_GB2312" pitchFamily="1" charset="-122"/>
              </a:rPr>
              <a:t>、台湾全岛、澎湖列岛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6895" y="4084320"/>
            <a:ext cx="2749550" cy="49911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Times New Roman" panose="02020603050405020304" pitchFamily="18" charset="0"/>
              </a:rPr>
              <a:t>赔款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Times New Roman" panose="02020603050405020304" pitchFamily="18" charset="0"/>
              </a:rPr>
              <a:t>亿两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Times New Roman" panose="02020603050405020304" pitchFamily="18" charset="0"/>
              </a:rPr>
              <a:t>白银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6895" y="4841240"/>
            <a:ext cx="5368925" cy="49911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Times New Roman" panose="02020603050405020304" pitchFamily="18" charset="0"/>
              </a:rPr>
              <a:t>开放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Times New Roman" panose="02020603050405020304" pitchFamily="18" charset="0"/>
              </a:rPr>
              <a:t>沙市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Times New Roman" panose="02020603050405020304" pitchFamily="18" charset="0"/>
              </a:rPr>
              <a:t>、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Times New Roman" panose="02020603050405020304" pitchFamily="18" charset="0"/>
              </a:rPr>
              <a:t>重庆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Times New Roman" panose="02020603050405020304" pitchFamily="18" charset="0"/>
              </a:rPr>
              <a:t>、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Times New Roman" panose="02020603050405020304" pitchFamily="18" charset="0"/>
              </a:rPr>
              <a:t>苏州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Times New Roman" panose="02020603050405020304" pitchFamily="18" charset="0"/>
              </a:rPr>
              <a:t>、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Times New Roman" panose="02020603050405020304" pitchFamily="18" charset="0"/>
              </a:rPr>
              <a:t>杭州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6895" y="5460365"/>
            <a:ext cx="5279390" cy="49911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楷体_GB2312" pitchFamily="1" charset="-122"/>
              </a:rPr>
              <a:t>在通商口岸开设工厂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楷体_GB2312" pitchFamily="1" charset="-122"/>
              </a:rPr>
              <a:t>，免内地税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5300" y="2520950"/>
            <a:ext cx="28111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楷体_GB2312" pitchFamily="1" charset="-122"/>
              </a:rPr>
              <a:t>承认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楷体_GB2312" pitchFamily="1" charset="-122"/>
              </a:rPr>
              <a:t>朝鲜独立</a:t>
            </a:r>
          </a:p>
        </p:txBody>
      </p:sp>
      <p:sp>
        <p:nvSpPr>
          <p:cNvPr id="29733" name="圆角矩形 17"/>
          <p:cNvSpPr/>
          <p:nvPr/>
        </p:nvSpPr>
        <p:spPr>
          <a:xfrm>
            <a:off x="6112510" y="2981325"/>
            <a:ext cx="5709920" cy="87566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vert="horz" wrap="square" lIns="68580" tIns="34290" rIns="68580" bIns="34290" anchor="ctr"/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Wingdings 2" panose="05020102010507070707" pitchFamily="2" charset="2"/>
              </a:rPr>
              <a:t>领土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Wingdings 2" panose="05020102010507070707" pitchFamily="2" charset="2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Wingdings 2" panose="05020102010507070707" pitchFamily="2" charset="2"/>
              </a:rPr>
              <a:t>主权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Wingdings 2" panose="05020102010507070707" pitchFamily="2" charset="2"/>
              </a:rPr>
              <a:t>进一步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Wingdings 2" panose="05020102010507070707" pitchFamily="2" charset="2"/>
              </a:rPr>
              <a:t>沦丧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Wingdings 2" panose="05020102010507070707" pitchFamily="2" charset="2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Wingdings 2" panose="05020102010507070707" pitchFamily="2" charset="2"/>
              </a:rPr>
              <a:t>刺激了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Wingdings 2" panose="05020102010507070707" pitchFamily="2" charset="2"/>
              </a:rPr>
              <a:t>列强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Wingdings 2" panose="05020102010507070707" pitchFamily="2" charset="2"/>
              </a:rPr>
              <a:t>瓜分中国的野心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Wingdings 2" panose="05020102010507070707" pitchFamily="2" charset="2"/>
              </a:rPr>
              <a:t> </a:t>
            </a:r>
            <a:endParaRPr lang="zh-CN" altLang="en-US" sz="28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Wingdings 2" panose="05020102010507070707" pitchFamily="2" charset="2"/>
              <a:hlinkClick r:id="rId9" action="ppaction://hlinksldjump"/>
            </a:endParaRPr>
          </a:p>
        </p:txBody>
      </p:sp>
      <p:sp>
        <p:nvSpPr>
          <p:cNvPr id="29734" name="圆角矩形 18"/>
          <p:cNvSpPr/>
          <p:nvPr/>
        </p:nvSpPr>
        <p:spPr>
          <a:xfrm>
            <a:off x="5897880" y="3509010"/>
            <a:ext cx="5568315" cy="154559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vert="horz" wrap="square" lIns="68580" tIns="34290" rIns="68580" bIns="34290" anchor="ctr"/>
          <a:lstStyle/>
          <a:p>
            <a:pPr>
              <a:lnSpc>
                <a:spcPct val="100000"/>
              </a:lnSpc>
            </a:pPr>
            <a:endParaRPr lang="zh-CN" altLang="en-US" sz="28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sym typeface="Times New Roman" panose="02020603050405020304" pitchFamily="18" charset="0"/>
            </a:endParaRPr>
          </a:p>
        </p:txBody>
      </p:sp>
      <p:sp>
        <p:nvSpPr>
          <p:cNvPr id="29735" name="圆角矩形 19"/>
          <p:cNvSpPr/>
          <p:nvPr/>
        </p:nvSpPr>
        <p:spPr>
          <a:xfrm>
            <a:off x="6734175" y="5039995"/>
            <a:ext cx="2607310" cy="204914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100000"/>
                  </a:schemeClr>
                </a:solidFill>
              </a14:hiddenFill>
            </a:ext>
          </a:extLst>
        </p:spPr>
        <p:txBody>
          <a:bodyPr vert="horz" wrap="square" lIns="68580" tIns="34290" rIns="68580" bIns="34290" anchor="ctr"/>
          <a:lstStyle/>
          <a:p>
            <a:endParaRPr lang="zh-CN" altLang="en-US" sz="2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9736" name="圆角矩形 20"/>
          <p:cNvSpPr/>
          <p:nvPr/>
        </p:nvSpPr>
        <p:spPr>
          <a:xfrm>
            <a:off x="9175750" y="5038725"/>
            <a:ext cx="2524760" cy="205041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100000"/>
                  </a:schemeClr>
                </a:solidFill>
              </a14:hiddenFill>
            </a:ext>
          </a:extLst>
        </p:spPr>
        <p:txBody>
          <a:bodyPr vert="horz" wrap="square" lIns="68580" tIns="34290" rIns="68580" bIns="34290" anchor="ctr"/>
          <a:lstStyle/>
          <a:p>
            <a:endParaRPr lang="zh-CN" altLang="en-US" sz="2400" b="1">
              <a:latin typeface="华文中宋" panose="02010600040101010101" charset="-122"/>
              <a:ea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6112510" y="2459355"/>
            <a:ext cx="62001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None/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国际地位降低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，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宗藩体系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彻底崩溃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12510" y="3856990"/>
            <a:ext cx="57499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Times New Roman" panose="02020603050405020304" pitchFamily="18" charset="0"/>
              </a:rPr>
              <a:t>加剧人民的负担，列强通过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Times New Roman" panose="02020603050405020304" pitchFamily="18" charset="0"/>
              </a:rPr>
              <a:t>贷款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Times New Roman" panose="02020603050405020304" pitchFamily="18" charset="0"/>
              </a:rPr>
              <a:t>进一步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Times New Roman" panose="02020603050405020304" pitchFamily="18" charset="0"/>
              </a:rPr>
              <a:t>控制中国经济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12510" y="480949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帝国主义侵略势力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深入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到中国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内地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92520" y="5331460"/>
            <a:ext cx="57499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Calibri" panose="020F0502020204030204"/>
              </a:rPr>
              <a:t>商品输出到资本输出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Calibri" panose="020F0502020204030204"/>
              </a:rPr>
              <a:t>；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阻碍中国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民族工业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的发展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993265" y="1444625"/>
            <a:ext cx="75209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 fontAlgn="base"/>
            <a:r>
              <a:rPr lang="en-US" altLang="zh-CN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1895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年</a:t>
            </a:r>
            <a:r>
              <a:rPr lang="zh-CN" altLang="en-US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中日代表在日本马关签订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《马关条约》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29733" grpId="0"/>
      <p:bldP spid="14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二、侵略加剧危机深重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7176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（二）甲午中日战争（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1894—1895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年）</a:t>
            </a: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367665" y="1473835"/>
            <a:ext cx="5728335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【对比提升】商品输出与资本输出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367665" y="2155825"/>
          <a:ext cx="11269980" cy="36137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8565"/>
                <a:gridCol w="2006600"/>
                <a:gridCol w="1688465"/>
                <a:gridCol w="2983626"/>
                <a:gridCol w="2102724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经济侵略方式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时期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本质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表现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目的</a:t>
                      </a:r>
                    </a:p>
                  </a:txBody>
                  <a:tcPr anchor="ctr"/>
                </a:tc>
              </a:tr>
              <a:tr h="145224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CN" altLang="en-US" sz="2800" b="1" kern="1200">
                        <a:solidFill>
                          <a:srgbClr val="C65F10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2800" b="1" kern="120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宋体" panose="02010600030101010101" pitchFamily="2" charset="-122"/>
                        </a:rPr>
                        <a:t>商品</a:t>
                      </a:r>
                      <a:r>
                        <a:rPr lang="zh-CN" altLang="en-US" sz="2800" b="1" kern="1200" smtClean="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输出为</a:t>
                      </a:r>
                      <a:r>
                        <a:rPr lang="zh-CN" altLang="en-US" sz="2800" b="1" kern="120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宋体" panose="02010600030101010101" pitchFamily="2" charset="-122"/>
                        </a:rPr>
                        <a:t>主</a:t>
                      </a:r>
                      <a:endParaRPr lang="zh-CN" altLang="en-US" sz="2800" b="1" kern="1200" smtClean="0">
                        <a:solidFill>
                          <a:srgbClr val="C65F1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2800" b="1" kern="1200" smtClean="0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资本输出为辅</a:t>
                      </a:r>
                      <a:endParaRPr lang="zh-CN" altLang="en-US" sz="2800" b="1" kern="1200" smtClean="0">
                        <a:solidFill>
                          <a:srgbClr val="C65F10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  <a:p>
                      <a:pPr algn="ctr"/>
                      <a:endParaRPr lang="zh-CN" altLang="en-US" sz="2800" b="1" kern="1200" smtClean="0">
                        <a:solidFill>
                          <a:srgbClr val="C65F10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rgbClr val="C65F1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C65F1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rgbClr val="C65F1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rgbClr val="C65F1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</a:tr>
              <a:tr h="16433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buClrTx/>
                        <a:buSzTx/>
                        <a:buNone/>
                      </a:pPr>
                      <a:endParaRPr lang="zh-CN" altLang="en-US" sz="2800" b="1" kern="1200">
                        <a:solidFill>
                          <a:srgbClr val="C65F10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buClrTx/>
                        <a:buSzTx/>
                        <a:buNone/>
                      </a:pPr>
                      <a:r>
                        <a:rPr lang="zh-CN" altLang="en-US" sz="2800" b="1" kern="120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宋体" panose="02010600030101010101" pitchFamily="2" charset="-122"/>
                        </a:rPr>
                        <a:t>资本</a:t>
                      </a:r>
                      <a:r>
                        <a:rPr lang="zh-CN" altLang="en-US" sz="2800" b="1" kern="1200" smtClean="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输出为</a:t>
                      </a:r>
                      <a:r>
                        <a:rPr lang="zh-CN" altLang="en-US" sz="2800" b="1" kern="120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宋体" panose="02010600030101010101" pitchFamily="2" charset="-122"/>
                        </a:rPr>
                        <a:t>主</a:t>
                      </a:r>
                      <a:endParaRPr lang="zh-CN" altLang="en-US" sz="2800" b="1" kern="1200" smtClean="0">
                        <a:solidFill>
                          <a:srgbClr val="C65F1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buClrTx/>
                        <a:buSzTx/>
                        <a:buNone/>
                      </a:pPr>
                      <a:r>
                        <a:rPr lang="zh-CN" altLang="en-US" sz="2800" b="1" kern="1200" smtClean="0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商品输出为辅</a:t>
                      </a:r>
                      <a:endParaRPr lang="zh-CN" altLang="en-US" sz="2800" b="1" kern="1200" smtClean="0">
                        <a:solidFill>
                          <a:srgbClr val="C65F1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marL="0" algn="ctr" defTabSz="914400" rtl="0" eaLnBrk="1" latinLnBrk="0" hangingPunct="1">
                        <a:buClrTx/>
                        <a:buSzTx/>
                        <a:buNone/>
                      </a:pPr>
                      <a:endParaRPr lang="zh-CN" altLang="en-US" sz="2800" b="1" kern="1200" smtClean="0">
                        <a:solidFill>
                          <a:srgbClr val="C65F1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rgbClr val="C65F1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C65F1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rgbClr val="C65F1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2854325" y="3097530"/>
            <a:ext cx="203771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第一次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工业革命后</a:t>
            </a: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2854325" y="5068570"/>
            <a:ext cx="203771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第二次</a:t>
            </a:r>
          </a:p>
          <a:p>
            <a:pPr algn="ctr"/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工业革命后</a:t>
            </a:r>
          </a:p>
        </p:txBody>
      </p:sp>
      <p:sp>
        <p:nvSpPr>
          <p:cNvPr id="16" name="矩形 15"/>
          <p:cNvSpPr/>
          <p:nvPr>
            <p:custDataLst>
              <p:tags r:id="rId9"/>
            </p:custDataLst>
          </p:nvPr>
        </p:nvSpPr>
        <p:spPr>
          <a:xfrm>
            <a:off x="4892040" y="3097530"/>
            <a:ext cx="183769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控制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殖民地的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市场</a:t>
            </a:r>
          </a:p>
        </p:txBody>
      </p:sp>
      <p:sp>
        <p:nvSpPr>
          <p:cNvPr id="17" name="矩形 16"/>
          <p:cNvSpPr/>
          <p:nvPr>
            <p:custDataLst>
              <p:tags r:id="rId10"/>
            </p:custDataLst>
          </p:nvPr>
        </p:nvSpPr>
        <p:spPr>
          <a:xfrm>
            <a:off x="4892040" y="4853305"/>
            <a:ext cx="183705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控制殖民地的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经济命脉</a:t>
            </a: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6637020" y="2981325"/>
            <a:ext cx="277368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开放通商口岸、降低关税、倾销商品、掠夺原料</a:t>
            </a:r>
          </a:p>
        </p:txBody>
      </p:sp>
      <p:sp>
        <p:nvSpPr>
          <p:cNvPr id="19" name="矩形 18"/>
          <p:cNvSpPr/>
          <p:nvPr>
            <p:custDataLst>
              <p:tags r:id="rId12"/>
            </p:custDataLst>
          </p:nvPr>
        </p:nvSpPr>
        <p:spPr>
          <a:xfrm>
            <a:off x="6637020" y="4946015"/>
            <a:ext cx="275082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开银行、办工厂、修铁路、开矿、贷款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640570" y="3747135"/>
            <a:ext cx="199644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都是列强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经济侵略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掠夺财富的手段</a:t>
            </a:r>
          </a:p>
        </p:txBody>
      </p:sp>
      <p:pic>
        <p:nvPicPr>
          <p:cNvPr id="3" name="https://photo-static-api.fotomore.com/creative/vcg/400/version23/VCG41468999963.jpg" descr="财富"/>
          <p:cNvPicPr>
            <a:picLocks noChangeAspect="1"/>
          </p:cNvPicPr>
          <p:nvPr/>
        </p:nvPicPr>
        <p:blipFill>
          <a:blip r:embed="rId14"/>
          <a:srcRect t="17965"/>
          <a:stretch>
            <a:fillRect/>
          </a:stretch>
        </p:blipFill>
        <p:spPr>
          <a:xfrm>
            <a:off x="9057640" y="285115"/>
            <a:ext cx="2580005" cy="21151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二、侵略加剧危机深重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7176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（二）甲午中日战争（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1894—1895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年）</a:t>
            </a: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367665" y="1473835"/>
            <a:ext cx="10052050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拓展：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这几种资本输出的方式分别对当时的中国造成哪些危害？</a:t>
            </a:r>
            <a:endParaRPr lang="zh-CN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auto">
          <a:xfrm>
            <a:off x="257705" y="2025016"/>
            <a:ext cx="10728325" cy="31921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①借款：</a:t>
            </a:r>
            <a:r>
              <a:rPr kumimoji="1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列强控制了中国的经济命脉</a:t>
            </a:r>
            <a:r>
              <a:rPr kumimoji="1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,</a:t>
            </a:r>
            <a:r>
              <a:rPr kumimoji="1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扩大了在华的政治势力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②修路：</a:t>
            </a:r>
            <a:r>
              <a:rPr kumimoji="1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列强控制了铁路沿线土地和资源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③开矿：</a:t>
            </a:r>
            <a:r>
              <a:rPr kumimoji="1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掠夺矿藏，使中国重工业无从发展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④设厂：</a:t>
            </a:r>
            <a:r>
              <a:rPr kumimoji="1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直接利用中国廉价原料和劳动力</a:t>
            </a:r>
            <a:r>
              <a:rPr kumimoji="1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,</a:t>
            </a:r>
            <a:r>
              <a:rPr kumimoji="1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占领中国市场，严重阻碍中国民族工业的发展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⑤开行：</a:t>
            </a:r>
            <a:r>
              <a:rPr kumimoji="1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成为列强资本输出的主要工具，控制了中国的财政、金融。</a:t>
            </a:r>
          </a:p>
        </p:txBody>
      </p:sp>
      <p:sp>
        <p:nvSpPr>
          <p:cNvPr id="51234" name="Rectangle 34"/>
          <p:cNvSpPr/>
          <p:nvPr/>
        </p:nvSpPr>
        <p:spPr>
          <a:xfrm>
            <a:off x="367665" y="5246370"/>
            <a:ext cx="11447780" cy="953135"/>
          </a:xfrm>
          <a:prstGeom prst="rect">
            <a:avLst/>
          </a:prstGeom>
          <a:solidFill>
            <a:srgbClr val="C00000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总之，列强通过资本输出加强了对中国经济、政治的控制，使民族危机加深。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982460" y="102235"/>
            <a:ext cx="5114290" cy="1407160"/>
            <a:chOff x="10996" y="161"/>
            <a:chExt cx="8054" cy="2216"/>
          </a:xfrm>
        </p:grpSpPr>
        <p:pic>
          <p:nvPicPr>
            <p:cNvPr id="37905" name="Picture 37" descr="4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58" y="570"/>
              <a:ext cx="1270" cy="87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913" name="Picture 22" descr="BD06288_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19" y="463"/>
              <a:ext cx="1243" cy="11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0" name="图片 99"/>
            <p:cNvPicPr/>
            <p:nvPr/>
          </p:nvPicPr>
          <p:blipFill>
            <a:blip r:embed="rId9"/>
            <a:srcRect l="12246" t="12803" r="13301" b="14502"/>
            <a:stretch>
              <a:fillRect/>
            </a:stretch>
          </p:blipFill>
          <p:spPr>
            <a:xfrm>
              <a:off x="14139" y="376"/>
              <a:ext cx="1593" cy="12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https://photo-static-api.fotomore.com/creative/vcg/400/new/VCG41N1323316088.jpg" descr="工厂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732" y="161"/>
              <a:ext cx="1816" cy="1671"/>
            </a:xfrm>
            <a:prstGeom prst="rect">
              <a:avLst/>
            </a:prstGeom>
          </p:spPr>
        </p:pic>
        <p:pic>
          <p:nvPicPr>
            <p:cNvPr id="37897" name="Picture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318" y="376"/>
              <a:ext cx="1477" cy="12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文本框 8"/>
            <p:cNvSpPr txBox="1"/>
            <p:nvPr/>
          </p:nvSpPr>
          <p:spPr>
            <a:xfrm>
              <a:off x="10996" y="1653"/>
              <a:ext cx="805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  </a:t>
              </a: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贷款</a:t>
              </a:r>
              <a:r>
                <a:rPr lang="en-US" altLang="zh-CN" sz="240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      </a:t>
              </a: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铁路</a:t>
              </a:r>
              <a:r>
                <a:rPr lang="en-US" altLang="zh-CN" sz="240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      </a:t>
              </a: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开矿</a:t>
              </a:r>
              <a:r>
                <a:rPr lang="en-US" altLang="zh-CN" sz="240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     </a:t>
              </a: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办厂</a:t>
              </a:r>
              <a:r>
                <a:rPr lang="en-US" altLang="zh-CN" sz="240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   </a:t>
              </a: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设行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6" grpId="0" build="p"/>
      <p:bldP spid="51234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二、侵略加剧危机深重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7176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（二）甲午中日战争（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1894—1895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年）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79095" y="1444625"/>
            <a:ext cx="1703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4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、影响：</a:t>
            </a:r>
          </a:p>
        </p:txBody>
      </p:sp>
      <p:sp>
        <p:nvSpPr>
          <p:cNvPr id="11" name="矩形 10"/>
          <p:cNvSpPr/>
          <p:nvPr/>
        </p:nvSpPr>
        <p:spPr>
          <a:xfrm>
            <a:off x="2005330" y="1943735"/>
            <a:ext cx="11231245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民族危机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空前严重，</a:t>
            </a:r>
            <a:r>
              <a:rPr lang="zh-CN" altLang="en-US" sz="2800">
                <a:solidFill>
                  <a:srgbClr val="20202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中国社会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半殖民地化</a:t>
            </a:r>
            <a:r>
              <a:rPr lang="zh-CN" altLang="en-US" sz="2800">
                <a:solidFill>
                  <a:srgbClr val="20202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程度大大加深</a:t>
            </a:r>
          </a:p>
        </p:txBody>
      </p:sp>
      <p:sp>
        <p:nvSpPr>
          <p:cNvPr id="4" name="矩形 3"/>
          <p:cNvSpPr/>
          <p:nvPr/>
        </p:nvSpPr>
        <p:spPr>
          <a:xfrm>
            <a:off x="2005330" y="2465705"/>
            <a:ext cx="4267200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洋务运动破产</a:t>
            </a:r>
          </a:p>
        </p:txBody>
      </p:sp>
      <p:sp>
        <p:nvSpPr>
          <p:cNvPr id="13" name="矩形 12"/>
          <p:cNvSpPr/>
          <p:nvPr/>
        </p:nvSpPr>
        <p:spPr>
          <a:xfrm>
            <a:off x="2005330" y="2987675"/>
            <a:ext cx="7877810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③刺激了西方列强，掀起了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瓜分中国的狂潮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7480" y="1943735"/>
            <a:ext cx="21971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）消极：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7480" y="3509645"/>
            <a:ext cx="28575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）客观进步：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4180" y="4008755"/>
            <a:ext cx="115182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①政治：促进了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中华民族的新觉醒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各阶层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民众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展开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多种形式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救亡图存斗争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24180" y="4871720"/>
            <a:ext cx="1139063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清政府：军事改革，编练新军；</a:t>
            </a:r>
          </a:p>
          <a:p>
            <a:pPr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资产阶级：维新变法、辛亥革命、张謇实业救国；</a:t>
            </a:r>
          </a:p>
          <a:p>
            <a:pPr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农民阶级：义和团运动；</a:t>
            </a:r>
          </a:p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台湾人民反割台斗争：刘永福、徐骧、丘逢甲）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949565" y="339090"/>
            <a:ext cx="3865245" cy="1396365"/>
          </a:xfrm>
          <a:prstGeom prst="rect">
            <a:avLst/>
          </a:prstGeom>
          <a:solidFill>
            <a:srgbClr val="F7F3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  <a:spcBef>
                <a:spcPts val="50"/>
              </a:spcBef>
              <a:spcAft>
                <a:spcPct val="0"/>
              </a:spcAft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愿人人战死而失台，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</a:p>
          <a:p>
            <a:pPr fontAlgn="auto">
              <a:lnSpc>
                <a:spcPct val="100000"/>
              </a:lnSpc>
              <a:spcBef>
                <a:spcPts val="50"/>
              </a:spcBef>
              <a:spcAft>
                <a:spcPct val="0"/>
              </a:spcAft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决不愿拱手而让台。</a:t>
            </a:r>
          </a:p>
          <a:p>
            <a:pPr fontAlgn="auto">
              <a:lnSpc>
                <a:spcPct val="100000"/>
              </a:lnSpc>
              <a:spcBef>
                <a:spcPts val="50"/>
              </a:spcBef>
              <a:spcAft>
                <a:spcPct val="0"/>
              </a:spcAft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——《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台民布告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750810" y="4309745"/>
            <a:ext cx="4191000" cy="2547620"/>
            <a:chOff x="12206" y="6787"/>
            <a:chExt cx="6600" cy="4012"/>
          </a:xfrm>
        </p:grpSpPr>
        <p:grpSp>
          <p:nvGrpSpPr>
            <p:cNvPr id="20" name="组合 19"/>
            <p:cNvGrpSpPr/>
            <p:nvPr/>
          </p:nvGrpSpPr>
          <p:grpSpPr>
            <a:xfrm>
              <a:off x="14572" y="6787"/>
              <a:ext cx="4234" cy="4012"/>
              <a:chOff x="14572" y="6787"/>
              <a:chExt cx="4234" cy="4012"/>
            </a:xfrm>
          </p:grpSpPr>
          <p:pic>
            <p:nvPicPr>
              <p:cNvPr id="102" name="图片 101"/>
              <p:cNvPicPr/>
              <p:nvPr/>
            </p:nvPicPr>
            <p:blipFill>
              <a:blip r:embed="rId7">
                <a:grayscl/>
                <a:lum contrast="6000"/>
              </a:blip>
              <a:srcRect l="14700" t="15952" r="9760" b="30765"/>
              <a:stretch>
                <a:fillRect/>
              </a:stretch>
            </p:blipFill>
            <p:spPr>
              <a:xfrm>
                <a:off x="14572" y="6787"/>
                <a:ext cx="4235" cy="4013"/>
              </a:xfrm>
              <a:prstGeom prst="rect">
                <a:avLst/>
              </a:prstGeom>
              <a:noFill/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18"/>
              <p:cNvSpPr txBox="1"/>
              <p:nvPr/>
            </p:nvSpPr>
            <p:spPr>
              <a:xfrm>
                <a:off x="17938" y="6982"/>
                <a:ext cx="869" cy="229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>
                    <a:latin typeface="华文仿宋" panose="02010600040101010101" charset="-122"/>
                    <a:ea typeface="华文仿宋" panose="02010600040101010101" charset="-122"/>
                  </a:rPr>
                  <a:t>◎刘永福</a:t>
                </a:r>
              </a:p>
            </p:txBody>
          </p:sp>
        </p:grpSp>
        <p:pic>
          <p:nvPicPr>
            <p:cNvPr id="104" name="图片 103"/>
            <p:cNvPicPr/>
            <p:nvPr/>
          </p:nvPicPr>
          <p:blipFill>
            <a:blip r:embed="rId8">
              <a:alphaModFix amt="54000"/>
            </a:blip>
            <a:stretch>
              <a:fillRect/>
            </a:stretch>
          </p:blipFill>
          <p:spPr>
            <a:xfrm>
              <a:off x="12206" y="6949"/>
              <a:ext cx="4012" cy="385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1" grpId="1"/>
      <p:bldP spid="4" grpId="0"/>
      <p:bldP spid="4" grpId="1"/>
      <p:bldP spid="13" grpId="0"/>
      <p:bldP spid="13" grpId="1"/>
      <p:bldP spid="5" grpId="0"/>
      <p:bldP spid="5" grpId="1"/>
      <p:bldP spid="7" grpId="0"/>
      <p:bldP spid="7" grpId="1"/>
      <p:bldP spid="14" grpId="0"/>
      <p:bldP spid="14" grpId="1"/>
      <p:bldP spid="17" grpId="0"/>
      <p:bldP spid="17" grpId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选必链接</a:t>
            </a:r>
          </a:p>
        </p:txBody>
      </p:sp>
      <p:graphicFrame>
        <p:nvGraphicFramePr>
          <p:cNvPr id="12" name="表格 11"/>
          <p:cNvGraphicFramePr/>
          <p:nvPr>
            <p:custDataLst>
              <p:tags r:id="rId4"/>
            </p:custDataLst>
          </p:nvPr>
        </p:nvGraphicFramePr>
        <p:xfrm>
          <a:off x="379095" y="890270"/>
          <a:ext cx="11441430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485"/>
                <a:gridCol w="9973945"/>
              </a:tblGrid>
              <a:tr h="5695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纲要上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896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纲要下</a:t>
                      </a: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选必一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3252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选必二</a:t>
                      </a: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455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选必三</a:t>
                      </a: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1999615" y="906145"/>
            <a:ext cx="84601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17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课：国家出路的探索与列强侵略的加剧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999615" y="1471295"/>
            <a:ext cx="99421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10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 ：</a:t>
            </a:r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影响世界的工业革命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12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</a:t>
            </a:r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资本主义世界殖民体系的形成</a:t>
            </a:r>
            <a:endParaRPr lang="en-US" altLang="zh-CN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99615" y="2467610"/>
            <a:ext cx="99421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15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课：货币的使用与世界货币体系的形成  </a:t>
            </a:r>
          </a:p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16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 ：中国赋税制度的演变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99615" y="3279140"/>
            <a:ext cx="994219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课：工业革命与工厂制度</a:t>
            </a:r>
          </a:p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8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 ：世界市场与商业贸易</a:t>
            </a:r>
          </a:p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11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课：近代以来的城市化进程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000250" y="4662805"/>
            <a:ext cx="99421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课：中华文化的世界意义</a:t>
            </a:r>
          </a:p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11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课：近代战争与西方文化的扩张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二、侵略加剧危机深重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7176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（二）甲午中日战争（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1894—1895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年）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79095" y="1444625"/>
            <a:ext cx="1703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4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、影响：</a:t>
            </a:r>
          </a:p>
        </p:txBody>
      </p:sp>
      <p:sp>
        <p:nvSpPr>
          <p:cNvPr id="11" name="矩形 10"/>
          <p:cNvSpPr/>
          <p:nvPr/>
        </p:nvSpPr>
        <p:spPr>
          <a:xfrm>
            <a:off x="2005330" y="1943735"/>
            <a:ext cx="11231245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民族危机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空前严重，</a:t>
            </a:r>
            <a:r>
              <a:rPr lang="zh-CN" altLang="en-US" sz="2800">
                <a:solidFill>
                  <a:srgbClr val="20202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中国社会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半殖民地化</a:t>
            </a:r>
            <a:r>
              <a:rPr lang="zh-CN" altLang="en-US" sz="2800">
                <a:solidFill>
                  <a:srgbClr val="20202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程度大大加深</a:t>
            </a:r>
          </a:p>
        </p:txBody>
      </p:sp>
      <p:sp>
        <p:nvSpPr>
          <p:cNvPr id="4" name="矩形 3"/>
          <p:cNvSpPr/>
          <p:nvPr/>
        </p:nvSpPr>
        <p:spPr>
          <a:xfrm>
            <a:off x="2005330" y="2465705"/>
            <a:ext cx="4267200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洋务运动破产</a:t>
            </a:r>
          </a:p>
        </p:txBody>
      </p:sp>
      <p:sp>
        <p:nvSpPr>
          <p:cNvPr id="13" name="矩形 12"/>
          <p:cNvSpPr/>
          <p:nvPr/>
        </p:nvSpPr>
        <p:spPr>
          <a:xfrm>
            <a:off x="2005330" y="2987675"/>
            <a:ext cx="7877810" cy="4991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③刺激了西方列强，掀起了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瓜分中国的狂潮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7480" y="1943735"/>
            <a:ext cx="21971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）消极：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7480" y="3509645"/>
            <a:ext cx="28575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）客观进步：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4180" y="4008755"/>
            <a:ext cx="115182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①政治：促进了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中华民族的新觉醒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各阶层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民众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展开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多种形式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救亡图存斗争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9095" y="4974590"/>
            <a:ext cx="942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 eaLnBrk="1" latinLnBrk="0" hangingPunct="1"/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②经济：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促使自然经济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进一步解体</a:t>
            </a:r>
            <a:r>
              <a:rPr lang="zh-CN" altLang="en-US" sz="2800">
                <a:solidFill>
                  <a:srgbClr val="20202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，</a:t>
            </a:r>
            <a:r>
              <a:rPr lang="zh-CN" altLang="en-US" sz="2800">
                <a:solidFill>
                  <a:srgbClr val="20202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民族资本主义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初步发展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7810" y="5509260"/>
            <a:ext cx="74091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 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③思想：</a:t>
            </a:r>
            <a:r>
              <a:rPr lang="zh-CN" altLang="en-US" sz="2800">
                <a:solidFill>
                  <a:srgbClr val="20202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促使先进中国人向西方学习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政治制度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  <p:bldP spid="6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文本框 72710"/>
          <p:cNvSpPr txBox="1"/>
          <p:nvPr/>
        </p:nvSpPr>
        <p:spPr>
          <a:xfrm>
            <a:off x="257810" y="2096770"/>
            <a:ext cx="7579360" cy="15125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Arial" panose="020B0604020202020204" pitchFamily="34" charset="0"/>
              </a:rPr>
              <a:t>                  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Arial" panose="020B0604020202020204" pitchFamily="34" charset="0"/>
              </a:rPr>
              <a:t>提高了日本的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Arial" panose="020B0604020202020204" pitchFamily="34" charset="0"/>
              </a:rPr>
              <a:t>国际地位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Arial" panose="020B0604020202020204" pitchFamily="34" charset="0"/>
              </a:rPr>
              <a:t>；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Arial" panose="020B0604020202020204" pitchFamily="34" charset="0"/>
              </a:rPr>
              <a:t>获得了稀缺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Arial" panose="020B0604020202020204" pitchFamily="34" charset="0"/>
              </a:rPr>
              <a:t>资金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Arial" panose="020B0604020202020204" pitchFamily="34" charset="0"/>
              </a:rPr>
              <a:t>，扩大了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Arial" panose="020B0604020202020204" pitchFamily="34" charset="0"/>
              </a:rPr>
              <a:t>市场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Arial" panose="020B0604020202020204" pitchFamily="34" charset="0"/>
              </a:rPr>
              <a:t>，推动了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Arial" panose="020B0604020202020204" pitchFamily="34" charset="0"/>
              </a:rPr>
              <a:t>资本主义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Arial" panose="020B0604020202020204" pitchFamily="34" charset="0"/>
              </a:rPr>
              <a:t>发展；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刺激了日本对外扩张的野心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二、侵略加剧危机深重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7176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（二）甲午中日战争（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1894—1895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年）</a:t>
            </a: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367665" y="1473835"/>
            <a:ext cx="8919845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拓展：甲午中日战争对其他国家和整个远东地区的影响</a:t>
            </a:r>
            <a:endParaRPr lang="zh-CN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2025015"/>
            <a:ext cx="2256790" cy="31743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zh-CN" altLang="zh-CN" sz="2800" b="1" noProof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 noProof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 noProof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）对日本：</a:t>
            </a:r>
          </a:p>
          <a:p>
            <a:pPr defTabSz="685800">
              <a:lnSpc>
                <a:spcPct val="120000"/>
              </a:lnSpc>
              <a:defRPr/>
            </a:pPr>
            <a:endParaRPr lang="zh-CN" altLang="en-US" sz="2800" b="1" noProof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defTabSz="685800">
              <a:lnSpc>
                <a:spcPct val="120000"/>
              </a:lnSpc>
              <a:defRPr/>
            </a:pPr>
            <a:endParaRPr lang="zh-CN" altLang="en-US" sz="2800" b="1" noProof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defTabSz="685800">
              <a:lnSpc>
                <a:spcPct val="120000"/>
              </a:lnSpc>
              <a:defRPr/>
            </a:pPr>
            <a:r>
              <a:rPr lang="zh-CN" altLang="en-US" sz="2800" b="1" noProof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 noProof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 noProof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）对朝鲜：</a:t>
            </a:r>
          </a:p>
          <a:p>
            <a:pPr defTabSz="685800">
              <a:lnSpc>
                <a:spcPct val="120000"/>
              </a:lnSpc>
              <a:defRPr/>
            </a:pPr>
            <a:endParaRPr lang="zh-CN" altLang="en-US" sz="2800" b="1" noProof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defTabSz="685800">
              <a:lnSpc>
                <a:spcPct val="120000"/>
              </a:lnSpc>
              <a:defRPr/>
            </a:pPr>
            <a:r>
              <a:rPr lang="zh-CN" altLang="en-US" sz="2800" b="1" noProof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 noProof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800" b="1" noProof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）对远东：</a:t>
            </a:r>
          </a:p>
          <a:p>
            <a:pPr defTabSz="685800">
              <a:lnSpc>
                <a:spcPct val="100000"/>
              </a:lnSpc>
              <a:defRPr/>
            </a:pPr>
            <a:endParaRPr lang="zh-CN" altLang="en-US" sz="2800" b="1" noProof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defTabSz="685800">
              <a:lnSpc>
                <a:spcPct val="100000"/>
              </a:lnSpc>
              <a:defRPr/>
            </a:pPr>
            <a:endParaRPr lang="zh-CN" altLang="en-US" sz="2800" b="1" noProof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7"/>
          <a:stretch>
            <a:fillRect/>
          </a:stretch>
        </p:blipFill>
        <p:spPr>
          <a:xfrm>
            <a:off x="8004810" y="2153285"/>
            <a:ext cx="3812540" cy="345884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257810" y="3609340"/>
            <a:ext cx="767969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                  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日本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清政府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势力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排挤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出朝鲜，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加强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了对朝鲜的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控制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，朝鲜逐渐成为日本的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殖民地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7810" y="4648200"/>
            <a:ext cx="741172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lnSpc>
                <a:spcPct val="110000"/>
              </a:lnSpc>
              <a:defRPr/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加速了</a:t>
            </a: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中国的衰落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和</a:t>
            </a: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日本的崛起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加剧了列强在远东的争夺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  <p:bldP spid="72711" grpId="1"/>
      <p:bldP spid="5" grpId="0"/>
      <p:bldP spid="5" grpId="1"/>
      <p:bldP spid="4" grpId="0"/>
      <p:bldP spid="4" grpId="1"/>
      <p:bldP spid="6" grpId="0"/>
      <p:bldP spid="6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二、侵略加剧危机深重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7176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（二）甲午中日战争（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1894—1895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年）</a:t>
            </a: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367665" y="1473835"/>
            <a:ext cx="7093585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唯物史观：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甲午中日战争中国近代的分水岭</a:t>
            </a:r>
            <a:endParaRPr lang="zh-CN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aphicFrame>
        <p:nvGraphicFramePr>
          <p:cNvPr id="364788" name="Group 244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379095" y="2081530"/>
          <a:ext cx="11430000" cy="4223385"/>
        </p:xfrm>
        <a:graphic>
          <a:graphicData uri="http://schemas.openxmlformats.org/drawingml/2006/table">
            <a:tbl>
              <a:tblPr/>
              <a:tblGrid>
                <a:gridCol w="1722755"/>
                <a:gridCol w="9707245"/>
              </a:tblGrid>
              <a:tr h="494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43F0B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角度</a:t>
                      </a:r>
                    </a:p>
                  </a:txBody>
                  <a:tcPr marL="121898" marR="121898" marT="54878" marB="548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43F0B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影响</a:t>
                      </a:r>
                    </a:p>
                  </a:txBody>
                  <a:tcPr marL="121898" marR="121898" marT="54878" marB="548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50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43F0B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侵华特征</a:t>
                      </a:r>
                    </a:p>
                  </a:txBody>
                  <a:tcPr marL="121898" marR="121898" marT="54878" marB="548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121898" marR="121898" marT="54878" marB="548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43F0B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主要矛盾</a:t>
                      </a:r>
                    </a:p>
                  </a:txBody>
                  <a:tcPr marL="121898" marR="121898" marT="54878" marB="548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121898" marR="121898" marT="54878" marB="548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43F0B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经济结构</a:t>
                      </a:r>
                    </a:p>
                  </a:txBody>
                  <a:tcPr marL="121898" marR="121898" marT="54878" marB="548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121898" marR="121898" marT="54878" marB="548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50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43F0B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救亡图存</a:t>
                      </a:r>
                    </a:p>
                  </a:txBody>
                  <a:tcPr marL="121898" marR="121898" marT="54878" marB="548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121898" marR="121898" marT="54878" marB="548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43F0B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学习</a:t>
                      </a:r>
                      <a:r>
                        <a:rPr lang="zh-CN" altLang="en-US" sz="2400" b="1">
                          <a:ln>
                            <a:noFill/>
                          </a:ln>
                          <a:solidFill>
                            <a:srgbClr val="843F0B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a:t>西方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843F0B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21898" marR="121898" marT="54878" marB="548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121898" marR="121898" marT="54878" marB="548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43F0B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政策调整</a:t>
                      </a:r>
                    </a:p>
                  </a:txBody>
                  <a:tcPr marL="121898" marR="121898" marT="54878" marB="548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中宋" panose="02010600040101010101" charset="-122"/>
                        <a:ea typeface="华文中宋" panose="02010600040101010101" charset="-122"/>
                        <a:cs typeface="黑体" panose="02010609060101010101" pitchFamily="49" charset="-122"/>
                        <a:sym typeface="微软雅黑" panose="020B0503020204020204" charset="-122"/>
                      </a:endParaRPr>
                    </a:p>
                  </a:txBody>
                  <a:tcPr marL="121898" marR="121898" marT="54878" marB="548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117725" y="2649855"/>
            <a:ext cx="96907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列强侵华进入</a:t>
            </a:r>
            <a:r>
              <a:rPr lang="zh-CN" altLang="en-US" sz="240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新的阶段</a:t>
            </a:r>
            <a:r>
              <a:rPr lang="en-US" altLang="zh-CN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呈现出以</a:t>
            </a:r>
            <a:r>
              <a:rPr lang="zh-CN" altLang="en-US" sz="240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资本输出为特征</a:t>
            </a:r>
            <a:r>
              <a:rPr lang="zh-CN" altLang="en-US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的侵略</a:t>
            </a:r>
            <a:r>
              <a:rPr lang="en-US" altLang="zh-CN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并掀起</a:t>
            </a:r>
            <a:r>
              <a:rPr lang="zh-CN" altLang="en-US" sz="240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瓜分中国的狂潮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17725" y="3479800"/>
            <a:ext cx="91554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民族矛盾</a:t>
            </a:r>
            <a:r>
              <a:rPr lang="zh-CN" altLang="en-US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进一步激化</a:t>
            </a:r>
            <a:r>
              <a:rPr lang="en-US" altLang="zh-CN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民族危机加深</a:t>
            </a:r>
            <a:r>
              <a:rPr lang="en-US" altLang="zh-CN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中国半殖民地化程度大大加深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17725" y="3940175"/>
            <a:ext cx="93345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自然经济</a:t>
            </a:r>
            <a:r>
              <a:rPr lang="zh-CN" altLang="en-US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进一步解体</a:t>
            </a:r>
            <a:r>
              <a:rPr lang="en-US" altLang="zh-CN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40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民族资本主义经济</a:t>
            </a:r>
            <a:r>
              <a:rPr lang="zh-CN" altLang="en-US" sz="240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得到</a:t>
            </a:r>
            <a:r>
              <a:rPr lang="zh-CN" altLang="en-US" sz="240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初步发展</a:t>
            </a:r>
            <a:r>
              <a:rPr lang="en-US" altLang="zh-CN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40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洋务运动</a:t>
            </a:r>
            <a:r>
              <a:rPr lang="zh-CN" altLang="en-US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破产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17725" y="4400550"/>
            <a:ext cx="96907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民族资产阶级</a:t>
            </a:r>
            <a:r>
              <a:rPr lang="zh-CN" altLang="en-US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登上政治舞台</a:t>
            </a:r>
            <a:r>
              <a:rPr lang="en-US" altLang="zh-CN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领导戊戌变法、辛亥革命</a:t>
            </a:r>
            <a:r>
              <a:rPr lang="en-US" altLang="zh-CN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;</a:t>
            </a:r>
            <a:r>
              <a:rPr lang="zh-CN" altLang="en-US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中华民族新觉醒</a:t>
            </a:r>
            <a:r>
              <a:rPr lang="en-US" altLang="zh-CN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更</a:t>
            </a:r>
            <a:r>
              <a:rPr lang="zh-CN" altLang="en-US" sz="240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多阶级</a:t>
            </a:r>
            <a:r>
              <a:rPr lang="zh-CN" altLang="en-US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en-US" sz="240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阶层</a:t>
            </a:r>
            <a:r>
              <a:rPr lang="zh-CN" altLang="en-US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投入救亡图存行列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17725" y="530987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向西方学习由从</a:t>
            </a:r>
            <a:r>
              <a:rPr lang="zh-CN" altLang="en-US" sz="240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技术层面转向制度层面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17725" y="5793105"/>
            <a:ext cx="91770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240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微软雅黑" panose="020B0503020204020204" charset="-122"/>
              </a:rPr>
              <a:t>清政府被迫调整政策</a:t>
            </a:r>
            <a:r>
              <a:rPr sz="2400" noProof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微软雅黑" panose="020B0503020204020204" charset="-122"/>
              </a:rPr>
              <a:t>，推行新政</a:t>
            </a:r>
            <a:r>
              <a:rPr sz="240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微软雅黑" panose="020B0503020204020204" charset="-122"/>
              </a:rPr>
              <a:t>，客观上</a:t>
            </a:r>
            <a:r>
              <a:rPr sz="2400" noProof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微软雅黑" panose="020B0503020204020204" charset="-122"/>
              </a:rPr>
              <a:t>加速</a:t>
            </a:r>
            <a:r>
              <a:rPr sz="240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微软雅黑" panose="020B0503020204020204" charset="-122"/>
              </a:rPr>
              <a:t>了</a:t>
            </a:r>
            <a:r>
              <a:rPr sz="2400" noProof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微软雅黑" panose="020B0503020204020204" charset="-122"/>
              </a:rPr>
              <a:t>辛亥革命</a:t>
            </a:r>
            <a:r>
              <a:rPr sz="240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微软雅黑" panose="020B0503020204020204" charset="-122"/>
              </a:rPr>
              <a:t>的到来</a:t>
            </a:r>
            <a:endParaRPr lang="zh-CN" altLang="en-US" sz="240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二、侵略加剧危机深重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7176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（三）瓜分中国的狂潮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79095" y="1444625"/>
            <a:ext cx="2520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、背景：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39290" y="1444625"/>
            <a:ext cx="81356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甲午战争中国的战败，刺激了列强瓜分中国的野心。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1785" y="3368675"/>
            <a:ext cx="7811770" cy="1986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①俄国：企图独霸中国东北，策划干涉；</a:t>
            </a: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②法国：履行对俄结盟义务，支持干涉；</a:t>
            </a: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③德国：意欲在远东扩大侵略势力，缓和与俄在欧洲的矛盾，支持干涉。</a:t>
            </a: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379095" y="1966595"/>
            <a:ext cx="2520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、开端：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122920" y="3368675"/>
            <a:ext cx="3566795" cy="1927928"/>
            <a:chOff x="13659" y="4207"/>
            <a:chExt cx="5117" cy="3187"/>
          </a:xfrm>
        </p:grpSpPr>
        <p:pic>
          <p:nvPicPr>
            <p:cNvPr id="14" name="图片 13" descr="C:/Users/ASUS/AppData/Local/Temp/kaimatting/20201107075224/output_aiMatting_20201107075525.pngoutput_aiMatting_202011070755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659" y="4207"/>
              <a:ext cx="5117" cy="27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文本框 20"/>
            <p:cNvSpPr txBox="1"/>
            <p:nvPr/>
          </p:nvSpPr>
          <p:spPr>
            <a:xfrm>
              <a:off x="13659" y="6859"/>
              <a:ext cx="5117" cy="5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sz="2400">
                  <a:solidFill>
                    <a:schemeClr val="tx1"/>
                  </a:solidFill>
                  <a:effectLst/>
                  <a:latin typeface="华文仿宋" panose="02010600040101010101" charset="-122"/>
                  <a:ea typeface="华文仿宋" panose="02010600040101010101" charset="-122"/>
                </a:rPr>
                <a:t>◎漫画《三国干涉还辽》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939290" y="1966595"/>
            <a:ext cx="26784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三国干涉还辽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57810" y="2406650"/>
            <a:ext cx="1168463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             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《马关条约》的签订，严重损害了俄、德、法在华的侵略利益，三国向日本提出照会，并以武力强迫日本放弃侵占辽东半岛。</a:t>
            </a: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157480" y="2406650"/>
            <a:ext cx="2207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）原因：</a:t>
            </a:r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157480" y="5320030"/>
            <a:ext cx="2207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）结果：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028825" y="5320030"/>
            <a:ext cx="104190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日本被迫归还辽东半岛，但向清政府索取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3000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万两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赎辽费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</a:p>
        </p:txBody>
      </p:sp>
      <p:sp>
        <p:nvSpPr>
          <p:cNvPr id="22" name="文本框 21"/>
          <p:cNvSpPr txBox="1"/>
          <p:nvPr>
            <p:custDataLst>
              <p:tags r:id="rId9"/>
            </p:custDataLst>
          </p:nvPr>
        </p:nvSpPr>
        <p:spPr>
          <a:xfrm>
            <a:off x="157480" y="5795010"/>
            <a:ext cx="2207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）影响：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028825" y="5795010"/>
            <a:ext cx="110051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为偿还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亿两白银，清政府向列强以高额利息借款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亿两白银。</a:t>
            </a: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2028825" y="6316980"/>
            <a:ext cx="783272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实质：帝国主义之间既相互勾结、又相互斗争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  <p:bldP spid="8205" grpId="1"/>
      <p:bldP spid="3" grpId="0"/>
      <p:bldP spid="3" grpId="1"/>
      <p:bldP spid="5" grpId="0"/>
      <p:bldP spid="5" grpId="1"/>
      <p:bldP spid="9" grpId="0"/>
      <p:bldP spid="9" grpId="1"/>
      <p:bldP spid="11" grpId="0"/>
      <p:bldP spid="11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  <p:bldP spid="24" grpId="0" animBg="1"/>
      <p:bldP spid="24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二、侵略加剧危机深重</a:t>
            </a:r>
          </a:p>
        </p:txBody>
      </p:sp>
      <p:sp>
        <p:nvSpPr>
          <p:cNvPr id="4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7176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（三）瓜分中国的狂潮</a:t>
            </a: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79095" y="1444625"/>
            <a:ext cx="2520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、狂潮：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6835" y="1966595"/>
            <a:ext cx="87407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）政治上：划分势力范围、强占租借地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095" y="2488565"/>
            <a:ext cx="6065520" cy="3149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444615" y="2488565"/>
            <a:ext cx="2580640" cy="31762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6835" y="5660390"/>
            <a:ext cx="94735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）经济上：争相成为中国债主、抢夺路权、工矿利权</a:t>
            </a:r>
          </a:p>
        </p:txBody>
      </p:sp>
      <p:pic>
        <p:nvPicPr>
          <p:cNvPr id="105" name="图片 104"/>
          <p:cNvPicPr/>
          <p:nvPr/>
        </p:nvPicPr>
        <p:blipFill>
          <a:blip r:embed="rId10"/>
          <a:stretch>
            <a:fillRect/>
          </a:stretch>
        </p:blipFill>
        <p:spPr>
          <a:xfrm>
            <a:off x="9025255" y="2488565"/>
            <a:ext cx="2736215" cy="31489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7810" y="819785"/>
            <a:ext cx="7556500" cy="2968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、(2023·重庆高考·7)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图1为1908年著名漫画家马星驰创作的一幅时事漫画(局部),它反映了(  )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A.列强在华利益彼此冲突对立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C.攫取路权是列强扩大侵华的工具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B.清廷力拒外资实现铁路国有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D.东北地区成为列强在华争夺焦点</a:t>
            </a: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l="47982" t="6667" r="20745" b="17778"/>
          <a:stretch>
            <a:fillRect/>
          </a:stretch>
        </p:blipFill>
        <p:spPr>
          <a:xfrm>
            <a:off x="8161655" y="473075"/>
            <a:ext cx="3488690" cy="38379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9095" y="3968115"/>
            <a:ext cx="11378565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11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（2022·北京高考·7）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1898年，英国发出照会，要求清政府“确切保证不将扬子江（注：长江）沿岸各省租押或以其他名义让予他国”。清政府答复称：“查扬子江沿岸地方均属中国要地，中国断不让予或租给他国。”这意味着（　　）</a:t>
            </a: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A．英国将长江流域辟为殖民地         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B．长江流域成为英国势力范围</a:t>
            </a: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C．“门户开放”政策宣告失败          D．清政府成功维护了主权完整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6" name="矩形 3"/>
          <p:cNvSpPr/>
          <p:nvPr/>
        </p:nvSpPr>
        <p:spPr>
          <a:xfrm>
            <a:off x="10817860" y="5018405"/>
            <a:ext cx="1124585" cy="159893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altLang="zh-CN" sz="9600" b="1" cap="none" spc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</a:rPr>
              <a:t>B</a:t>
            </a:r>
          </a:p>
        </p:txBody>
      </p:sp>
      <p:sp>
        <p:nvSpPr>
          <p:cNvPr id="7" name="矩形 3"/>
          <p:cNvSpPr/>
          <p:nvPr/>
        </p:nvSpPr>
        <p:spPr>
          <a:xfrm>
            <a:off x="6689725" y="1716405"/>
            <a:ext cx="1124585" cy="159893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altLang="zh-CN" sz="9600" b="1" cap="none" spc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</a:rPr>
              <a:t>B</a:t>
            </a:r>
          </a:p>
        </p:txBody>
      </p:sp>
      <p:sp>
        <p:nvSpPr>
          <p:cNvPr id="8" name="圆角矩形 7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二、侵略加剧危机深重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二、侵略加剧危机深重</a:t>
            </a:r>
          </a:p>
        </p:txBody>
      </p:sp>
      <p:sp>
        <p:nvSpPr>
          <p:cNvPr id="4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7176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（三）瓜分中国的狂潮</a:t>
            </a: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79095" y="1444625"/>
            <a:ext cx="2520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</a:rPr>
              <a:t>、新阶段：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52345" y="1358900"/>
            <a:ext cx="458025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1899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美国提出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门户开放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379095" y="1966595"/>
          <a:ext cx="11394440" cy="3339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640"/>
                <a:gridCol w="10591800"/>
              </a:tblGrid>
              <a:tr h="499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提出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ct val="50000"/>
                        </a:spcBef>
                      </a:pPr>
                      <a:r>
                        <a:rPr lang="en-US" altLang="en-US" sz="2400" b="0" smtClean="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1899</a:t>
                      </a:r>
                      <a:r>
                        <a:rPr lang="zh-CN" altLang="en-US" sz="2400" b="0" smtClean="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年</a:t>
                      </a:r>
                      <a:r>
                        <a:rPr lang="zh-CN" altLang="en-US" sz="24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瓜分狂潮末期提出，</a:t>
                      </a:r>
                      <a:r>
                        <a:rPr lang="en-US" altLang="zh-CN" sz="24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1922</a:t>
                      </a:r>
                      <a:r>
                        <a:rPr lang="zh-CN" altLang="en-US" sz="24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年</a:t>
                      </a:r>
                      <a:r>
                        <a:rPr lang="zh-CN" altLang="en-US" sz="2400" b="0" smtClean="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华盛顿会议</a:t>
                      </a:r>
                      <a:r>
                        <a:rPr lang="zh-CN" altLang="en-US" sz="24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中通过</a:t>
                      </a:r>
                      <a:r>
                        <a:rPr lang="en-US" altLang="zh-CN" sz="2400" b="0" smtClean="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《</a:t>
                      </a:r>
                      <a:r>
                        <a:rPr lang="zh-CN" altLang="en-US" sz="2400" b="0" smtClean="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九国公约</a:t>
                      </a:r>
                      <a:r>
                        <a:rPr lang="en-US" altLang="zh-CN" sz="2400" b="0" smtClean="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》</a:t>
                      </a:r>
                      <a:r>
                        <a:rPr lang="zh-CN" altLang="en-US" sz="24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实现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651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内容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ct val="50000"/>
                        </a:spcBef>
                      </a:pPr>
                      <a:endParaRPr lang="zh-CN" altLang="en-US" sz="2400" b="0" smtClean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18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评价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4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①美国第一次独立的提出了侵略中国的政策，有利于</a:t>
                      </a:r>
                      <a:r>
                        <a:rPr lang="zh-CN" altLang="en-US" sz="2400" b="0" smtClean="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美国工商业进入中国市场</a:t>
                      </a:r>
                      <a:r>
                        <a:rPr lang="zh-CN" altLang="en-US" sz="24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；②</a:t>
                      </a:r>
                      <a:r>
                        <a:rPr lang="zh-CN" altLang="en-US" sz="2400" b="0" smtClean="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缓和列强矛盾</a:t>
                      </a:r>
                      <a:r>
                        <a:rPr lang="zh-CN" altLang="en-US" sz="24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，形成</a:t>
                      </a:r>
                      <a:r>
                        <a:rPr lang="zh-CN" altLang="en-US" sz="2400" b="0" smtClean="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共同宰割中国</a:t>
                      </a:r>
                      <a:r>
                        <a:rPr lang="zh-CN" altLang="en-US" sz="24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的局面；</a:t>
                      </a:r>
                    </a:p>
                    <a:p>
                      <a:pPr indent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4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③使得中国暂免被瓜分，</a:t>
                      </a:r>
                      <a:r>
                        <a:rPr lang="zh-CN" altLang="en-US" sz="2400" b="0" smtClean="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消弭</a:t>
                      </a:r>
                      <a:r>
                        <a:rPr lang="zh-CN" altLang="en-US" sz="2400" b="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中国人的</a:t>
                      </a:r>
                      <a:r>
                        <a:rPr lang="zh-CN" altLang="en-US" sz="2400" b="0" smtClean="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反抗。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237615" y="2505710"/>
            <a:ext cx="104216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</a:t>
            </a:r>
            <a:r>
              <a:rPr lang="zh-CN" altLang="en-US" sz="24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承认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各国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在中国的</a:t>
            </a:r>
            <a:r>
              <a:rPr lang="en-US" altLang="zh-CN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势力范围</a:t>
            </a:r>
            <a:r>
              <a:rPr lang="en-US" altLang="zh-CN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和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既得特权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，同时要求在</a:t>
            </a:r>
            <a:r>
              <a:rPr lang="zh-CN" altLang="en-US" sz="24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各国 </a:t>
            </a:r>
            <a:r>
              <a:rPr lang="en-US" altLang="zh-CN" sz="24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势力范围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享有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均等贸易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zh-CN" altLang="en-US" sz="24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机会，即商业</a:t>
            </a:r>
            <a:r>
              <a:rPr lang="zh-CN" altLang="en-US" sz="24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“机会均等”</a:t>
            </a:r>
            <a:r>
              <a:rPr lang="zh-CN" altLang="en-US" sz="24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endParaRPr lang="zh-CN" altLang="en-US" sz="240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37615" y="3300095"/>
            <a:ext cx="105359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②主张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保持中国领土和行政</a:t>
            </a:r>
            <a:r>
              <a:rPr lang="zh-CN" altLang="en-US" sz="24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完整</a:t>
            </a:r>
            <a:r>
              <a:rPr lang="zh-CN" altLang="en-US" sz="24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（如果各国将“势力范围”变成殖民地必将损害美国贸易）。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57810" y="5463540"/>
            <a:ext cx="11280140" cy="953135"/>
          </a:xfrm>
          <a:prstGeom prst="rect">
            <a:avLst/>
          </a:prstGeom>
          <a:solidFill>
            <a:srgbClr val="F7F2EC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当西方列强和日本在中国掀起瓜分狂潮的时候，美国正热衷于同西班牙争夺菲律宾的战争（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1898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年美西战争）。</a:t>
            </a:r>
          </a:p>
        </p:txBody>
      </p:sp>
      <p:pic>
        <p:nvPicPr>
          <p:cNvPr id="100" name="图片 99"/>
          <p:cNvPicPr/>
          <p:nvPr/>
        </p:nvPicPr>
        <p:blipFill>
          <a:blip r:embed="rId8"/>
          <a:stretch>
            <a:fillRect/>
          </a:stretch>
        </p:blipFill>
        <p:spPr>
          <a:xfrm>
            <a:off x="8420100" y="0"/>
            <a:ext cx="3353435" cy="21278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  <p:bldP spid="12" grpId="0"/>
      <p:bldP spid="12" grpId="1"/>
      <p:bldP spid="14" grpId="0" animBg="1"/>
      <p:bldP spid="14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207327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课堂总结</a:t>
            </a: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367665" y="951865"/>
            <a:ext cx="8448675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知识补充：近代中国民族资本主义的产生与初步发展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6710" y="1605915"/>
            <a:ext cx="11450320" cy="1814830"/>
          </a:xfrm>
          <a:prstGeom prst="rect">
            <a:avLst/>
          </a:prstGeom>
          <a:noFill/>
          <a:ln w="12700" cmpd="sng">
            <a:solidFill>
              <a:srgbClr val="AB7C3F">
                <a:alpha val="40000"/>
              </a:srgbClr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民族资本主义：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是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半殖民地半封建社会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的旧中国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土生土长的资本主义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。也是建立在生产资料私有制、剥削劳动者和阶级对抗之上的，但是在两半社会它是一种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进步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的经济成分，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有利于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国家的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现代化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，其发展与当时中国人民要求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经济独立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政治民主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的愿望是一致的。</a:t>
            </a:r>
          </a:p>
        </p:txBody>
      </p:sp>
      <p:sp>
        <p:nvSpPr>
          <p:cNvPr id="1048664" name="Rectangle 3"/>
          <p:cNvSpPr>
            <a:spLocks noGrp="1" noChangeArrowheads="1"/>
          </p:cNvSpPr>
          <p:nvPr/>
        </p:nvSpPr>
        <p:spPr>
          <a:xfrm>
            <a:off x="347345" y="3552825"/>
            <a:ext cx="11450320" cy="2676525"/>
          </a:xfrm>
          <a:prstGeom prst="rect">
            <a:avLst/>
          </a:prstGeom>
          <a:solidFill>
            <a:srgbClr val="F7F2EC"/>
          </a:solidFill>
          <a:ln w="9525">
            <a:noFill/>
          </a:ln>
        </p:spPr>
        <p:txBody>
          <a:bodyPr>
            <a:normAutofit fontScale="92500"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zh-CN" altLang="en-US" sz="2800" b="1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近代工业：</a:t>
            </a:r>
            <a:r>
              <a:rPr lang="zh-CN" altLang="en-US" sz="280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以</a:t>
            </a:r>
            <a:r>
              <a:rPr lang="zh-CN" altLang="en-US" sz="2800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机器大生产</a:t>
            </a:r>
            <a:r>
              <a:rPr lang="zh-CN" altLang="en-US" sz="280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为代表的生产方式</a:t>
            </a:r>
            <a:r>
              <a:rPr lang="zh-CN" altLang="en-US" sz="2800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包括中外的机器工业</a:t>
            </a:r>
            <a:r>
              <a:rPr lang="zh-CN" altLang="en-US" sz="280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zh-CN" altLang="zh-CN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中国境内最早出现的近代企业是鸦片战争后在通商口岸出现的</a:t>
            </a:r>
            <a:r>
              <a:rPr lang="zh-CN" altLang="zh-CN"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外国资本主义企业</a:t>
            </a:r>
            <a:r>
              <a:rPr lang="zh-CN" altLang="zh-CN" sz="2800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2800"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zh-CN" altLang="en-US" sz="2800" b="1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近代民族工业：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中国人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开办并使用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机器生产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的企业。</a:t>
            </a:r>
            <a:endParaRPr 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zh-CN" altLang="en-US" sz="2800" b="1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近代民族资本主义工业：</a:t>
            </a:r>
            <a:r>
              <a:rPr lang="zh-CN" altLang="en-US" sz="280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产生于半殖民地半封建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zh-CN" altLang="en-US" sz="280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中国的</a:t>
            </a:r>
            <a:r>
              <a:rPr lang="zh-CN" altLang="en-US" sz="2800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民办</a:t>
            </a:r>
            <a:r>
              <a:rPr lang="zh-CN" altLang="en-US" sz="280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的</a:t>
            </a:r>
            <a:r>
              <a:rPr lang="zh-CN" altLang="en-US" sz="2800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资本主义机器工业</a:t>
            </a:r>
            <a:r>
              <a:rPr lang="zh-CN" altLang="en-US" sz="280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5155" y="4421505"/>
            <a:ext cx="3829050" cy="2128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工厂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883265" y="692150"/>
            <a:ext cx="914400" cy="913765"/>
          </a:xfrm>
          <a:prstGeom prst="rect">
            <a:avLst/>
          </a:prstGeom>
        </p:spPr>
      </p:pic>
      <p:pic>
        <p:nvPicPr>
          <p:cNvPr id="11" name="图片 10" descr="工厂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968865" y="819785"/>
            <a:ext cx="914400" cy="914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48664" grpId="0" animBg="1"/>
      <p:bldP spid="1048664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9831070" y="4702810"/>
            <a:ext cx="2223135" cy="2155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https://photo-static-api.fotomore.com/creative/vcg/400/new/VCG41N1204457395.jpg" descr="没有迹象表明图标。红叉圆矢量设计。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1830" y="4402455"/>
            <a:ext cx="2761615" cy="2573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207327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课堂总结</a:t>
            </a: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367665" y="951865"/>
            <a:ext cx="8448675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知识补充：近代中国民族资本主义的产生与初步发展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6710" y="1605915"/>
            <a:ext cx="11450320" cy="1814830"/>
          </a:xfrm>
          <a:prstGeom prst="rect">
            <a:avLst/>
          </a:prstGeom>
          <a:noFill/>
          <a:ln w="12700" cmpd="sng">
            <a:solidFill>
              <a:srgbClr val="AB7C3F">
                <a:alpha val="40000"/>
              </a:srgbClr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民族资本主义：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是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半殖民地半封建社会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的旧中国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土生土长的资本主义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。也是建立在生产资料私有制、剥削劳动者和阶级对抗之上的，但是在两半社会它是一种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进步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的经济成分，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有利于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国家的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现代化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，其发展与当时中国人民要求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经济独立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政治民主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的愿望是一致的。</a:t>
            </a:r>
          </a:p>
        </p:txBody>
      </p:sp>
      <p:pic>
        <p:nvPicPr>
          <p:cNvPr id="9" name="图片 8" descr="工厂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883265" y="692150"/>
            <a:ext cx="914400" cy="913765"/>
          </a:xfrm>
          <a:prstGeom prst="rect">
            <a:avLst/>
          </a:prstGeom>
        </p:spPr>
      </p:pic>
      <p:pic>
        <p:nvPicPr>
          <p:cNvPr id="11" name="图片 10" descr="工厂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68865" y="819785"/>
            <a:ext cx="914400" cy="9144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9095" y="3552825"/>
            <a:ext cx="11418570" cy="1383665"/>
          </a:xfrm>
          <a:prstGeom prst="rect">
            <a:avLst/>
          </a:prstGeom>
          <a:noFill/>
          <a:ln w="12700" cmpd="sng">
            <a:solidFill>
              <a:srgbClr val="C00000"/>
            </a:solidFill>
            <a:prstDash val="solid"/>
          </a:ln>
          <a:effectLst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注意：中国明朝中后期产生了资本主义萌芽（原发型）；但是外国资本主义入侵时，其独立发展的路径被阻断，在两半社会的环境下，又产生了新的民族资本主义（继发型）。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9095" y="5068570"/>
            <a:ext cx="454850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资本主义萌芽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手工工场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46710" y="5722620"/>
            <a:ext cx="454787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民族资本主义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机器工厂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207327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课堂总结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367665" y="951865"/>
            <a:ext cx="8448675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知识补充：近代中国民族资本主义的产生与初步发展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7810" y="1605915"/>
            <a:ext cx="42913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一、民族资本主义的产生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1760" y="2038350"/>
            <a:ext cx="4291330" cy="3709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（一）时间：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（二）背景：</a:t>
            </a:r>
          </a:p>
          <a:p>
            <a:pPr>
              <a:lnSpc>
                <a:spcPct val="120000"/>
              </a:lnSpc>
            </a:pPr>
            <a:endParaRPr lang="zh-CN" altLang="en-US" sz="2800" b="1">
              <a:solidFill>
                <a:schemeClr val="accent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>
              <a:solidFill>
                <a:schemeClr val="accent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>
              <a:solidFill>
                <a:schemeClr val="accent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>
              <a:solidFill>
                <a:schemeClr val="accent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（三）代表企业：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164715" y="2127885"/>
            <a:ext cx="3891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世纪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60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70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年代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67665" y="3149600"/>
            <a:ext cx="7062470" cy="1986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en-US" sz="2800" kern="1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/>
                <a:sym typeface="+mn-ea"/>
              </a:rPr>
              <a:t>①</a:t>
            </a:r>
            <a:r>
              <a:rPr lang="zh-CN" sz="2800" kern="1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/>
                <a:sym typeface="+mn-ea"/>
              </a:rPr>
              <a:t>自然经济</a:t>
            </a:r>
            <a:r>
              <a:rPr lang="zh-CN" sz="2800" kern="1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/>
                <a:sym typeface="+mn-ea"/>
              </a:rPr>
              <a:t>逐步</a:t>
            </a:r>
            <a:r>
              <a:rPr lang="zh-CN" sz="2800" kern="1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/>
                <a:sym typeface="+mn-ea"/>
              </a:rPr>
              <a:t>瓦解</a:t>
            </a:r>
            <a:r>
              <a:rPr lang="zh-CN" sz="2800" kern="1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/>
                <a:sym typeface="+mn-ea"/>
              </a:rPr>
              <a:t>；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en-US" sz="2800" kern="1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/>
                <a:sym typeface="+mn-ea"/>
              </a:rPr>
              <a:t>②</a:t>
            </a:r>
            <a:r>
              <a:rPr lang="zh-CN" sz="2800" kern="1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/>
                <a:sym typeface="+mn-ea"/>
              </a:rPr>
              <a:t>外商企业</a:t>
            </a:r>
            <a:r>
              <a:rPr lang="zh-CN" sz="2800" kern="1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/>
                <a:sym typeface="+mn-ea"/>
              </a:rPr>
              <a:t>丰厚利润的</a:t>
            </a:r>
            <a:r>
              <a:rPr lang="zh-CN" sz="2800" kern="1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/>
                <a:sym typeface="+mn-ea"/>
              </a:rPr>
              <a:t>刺激</a:t>
            </a:r>
            <a:r>
              <a:rPr lang="zh-CN" sz="2800" kern="1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/>
                <a:sym typeface="+mn-ea"/>
              </a:rPr>
              <a:t>；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en-US" sz="2800" kern="1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/>
                <a:sym typeface="+mn-ea"/>
              </a:rPr>
              <a:t>③</a:t>
            </a:r>
            <a:r>
              <a:rPr lang="zh-CN" sz="2800" kern="1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/>
                <a:sym typeface="+mn-ea"/>
              </a:rPr>
              <a:t>洋务派</a:t>
            </a:r>
            <a:r>
              <a:rPr lang="zh-CN" sz="2800" kern="1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/>
                <a:sym typeface="+mn-ea"/>
              </a:rPr>
              <a:t>引进西方先进生产技术的</a:t>
            </a:r>
            <a:r>
              <a:rPr lang="zh-CN" sz="2800" kern="1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/>
                <a:sym typeface="+mn-ea"/>
              </a:rPr>
              <a:t>诱导</a:t>
            </a:r>
            <a:r>
              <a:rPr lang="zh-CN" sz="2800" kern="1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/>
                <a:sym typeface="+mn-ea"/>
              </a:rPr>
              <a:t>；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zh-CN" sz="2800" kern="1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/>
                <a:sym typeface="+mn-ea"/>
              </a:rPr>
              <a:t>④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明中后期的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资本主义萌芽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提供了条件。</a:t>
            </a:r>
            <a:endParaRPr lang="zh-CN" altLang="en-US" sz="2800" kern="1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Times New Roman" panose="02020603050405020304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035" y="1605280"/>
            <a:ext cx="5030470" cy="48609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67665" y="5635625"/>
            <a:ext cx="63893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上海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发昌机器厂、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广东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南海继昌隆缫丝厂、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天津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贻来牟机器磨坊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5" grpId="0"/>
      <p:bldP spid="15" grpId="1"/>
      <p:bldP spid="16" grpId="0"/>
      <p:bldP spid="16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考情考向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379095" y="937260"/>
          <a:ext cx="11370310" cy="5889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5068570"/>
                <a:gridCol w="5463540"/>
              </a:tblGrid>
              <a:tr h="457200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考情分析</a:t>
                      </a: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全国卷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地方卷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7108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2023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全国甲卷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民族资本主义初步发展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2020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全国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甲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卷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·太平天国的严峻形势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2020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全国Ⅱ卷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资本输出</a:t>
                      </a:r>
                      <a:endParaRPr lang="zh-CN" sz="2400" b="0" kern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2020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全国Ⅰ卷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洋务运动民用企业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2019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年全国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Ⅰ卷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近代经济因素成长</a:t>
                      </a:r>
                      <a:endParaRPr lang="zh-CN" altLang="en-US" sz="2400" b="0" kern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2023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北京卷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甲午中日战争基本过程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 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2023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海南卷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洋务运动官督商办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2023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湖北卷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对洪秀全的文物描述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2023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广东卷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洋务运动与明治维新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2022重庆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卷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·《马关条约》增开口岸</a:t>
                      </a:r>
                    </a:p>
                    <a:p>
                      <a:pPr algn="l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2022江苏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卷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·洋务运动</a:t>
                      </a:r>
                    </a:p>
                    <a:p>
                      <a:pPr algn="l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2022北京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卷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·瓜分中国的狂潮         </a:t>
                      </a:r>
                    </a:p>
                    <a:p>
                      <a:pPr algn="l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2021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湖南卷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民族工业的发展</a:t>
                      </a:r>
                    </a:p>
                    <a:p>
                      <a:pPr algn="l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2021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湖北卷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中体西用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考向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分析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546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考查方式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188085" y="5631180"/>
            <a:ext cx="105613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中国近代化问题成为中国历史学界的热点，本专题在高考中占有非常重要的地位，复习要紧抓两条主要线索：晚清政治的演变与中国社会的近代化进程。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77620" y="4728210"/>
            <a:ext cx="7284085" cy="902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1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抗争的史实，各阶层的努力措施及其局限；</a:t>
            </a:r>
          </a:p>
          <a:p>
            <a:pPr marL="0" lvl="0" indent="0">
              <a:lnSpc>
                <a:spcPct val="11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中国社会的近代化进程、向西方学习的深入。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207327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课堂总结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367665" y="951865"/>
            <a:ext cx="8448675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知识补充：近代中国民族资本主义的产生与初步发展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7810" y="1605915"/>
            <a:ext cx="88512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一、民族资本主义的产生（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19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世纪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60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70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年代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）</a:t>
            </a:r>
          </a:p>
        </p:txBody>
      </p:sp>
      <p:sp>
        <p:nvSpPr>
          <p:cNvPr id="17410" name="Text Box 2"/>
          <p:cNvSpPr txBox="1"/>
          <p:nvPr/>
        </p:nvSpPr>
        <p:spPr>
          <a:xfrm>
            <a:off x="257810" y="2127885"/>
            <a:ext cx="11775440" cy="953135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材料1：法国商人在上海开办的宝昌丝厂一家就有资本110万，接近上海六家丝厂资本的总和。</a:t>
            </a:r>
          </a:p>
        </p:txBody>
      </p:sp>
      <p:sp>
        <p:nvSpPr>
          <p:cNvPr id="17414" name="Text Box 6"/>
          <p:cNvSpPr txBox="1"/>
          <p:nvPr/>
        </p:nvSpPr>
        <p:spPr>
          <a:xfrm>
            <a:off x="257810" y="3081020"/>
            <a:ext cx="11775440" cy="1383665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2：发昌机器厂制造小火轮时虽然“俱用华人”，但是自身技术力量还很薄弱，“发动机系英国制造”。到19世纪80年代，受外商企业的排挤，发昌机器厂日趋衰落。后来，它被英商在上海开办的耶松船厂吞并。</a:t>
            </a:r>
          </a:p>
        </p:txBody>
      </p:sp>
      <p:sp>
        <p:nvSpPr>
          <p:cNvPr id="17416" name="Text Box 8"/>
          <p:cNvSpPr txBox="1"/>
          <p:nvPr/>
        </p:nvSpPr>
        <p:spPr>
          <a:xfrm>
            <a:off x="257810" y="4389120"/>
            <a:ext cx="11684635" cy="521970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：洋商见我工商竞用新法，深中其忌，百计阻抑，勒价停市。</a:t>
            </a:r>
          </a:p>
        </p:txBody>
      </p:sp>
      <p:sp>
        <p:nvSpPr>
          <p:cNvPr id="5" name="Text Box 10"/>
          <p:cNvSpPr txBox="1"/>
          <p:nvPr/>
        </p:nvSpPr>
        <p:spPr>
          <a:xfrm>
            <a:off x="257810" y="4914265"/>
            <a:ext cx="11776075" cy="1383665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1893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年，李福明设立机器磨坊，京城官员见生意兴隆，存心勒索，今天令他降价，明天令他捐献，李福明不甘压迫到官府讲理，反被清政府作为“不安分”的“刁商”，李福明的面粉厂也被迫关闭。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027795" y="1605915"/>
            <a:ext cx="2676525" cy="5219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资金少、规模小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384030" y="2533650"/>
            <a:ext cx="2320290" cy="5219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技术力量薄弱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959090" y="3461385"/>
            <a:ext cx="3745230" cy="5219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行业、地域分布不平衡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59090" y="4389120"/>
            <a:ext cx="3745230" cy="5219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受外国资本主义的压迫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959090" y="5775960"/>
            <a:ext cx="3745230" cy="5219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受本国封建主义的压迫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207327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课堂总结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367665" y="951865"/>
            <a:ext cx="8448675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知识补充：近代中国民族资本主义的产生与初步发展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7810" y="1605915"/>
            <a:ext cx="80340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一、民族资本主义的产生（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19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世纪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60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70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年代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1760" y="2038350"/>
            <a:ext cx="429133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（四）特点：</a:t>
            </a:r>
          </a:p>
        </p:txBody>
      </p:sp>
      <p:sp>
        <p:nvSpPr>
          <p:cNvPr id="38914" name="文本框 39940"/>
          <p:cNvSpPr/>
          <p:nvPr/>
        </p:nvSpPr>
        <p:spPr>
          <a:xfrm>
            <a:off x="257810" y="2558415"/>
            <a:ext cx="11759565" cy="2675255"/>
          </a:xfrm>
          <a:prstGeom prst="rect">
            <a:avLst/>
          </a:prstGeom>
          <a:noFill/>
          <a:ln w="22225" cap="flat" cmpd="sng">
            <a:noFill/>
            <a:prstDash val="dash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①</a:t>
            </a:r>
            <a:r>
              <a:rPr lang="zh-CN" altLang="en-US" sz="28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先天不足：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资金少、规模小、技术力量薄弱 </a:t>
            </a: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②</a:t>
            </a:r>
            <a:r>
              <a:rPr lang="zh-CN" altLang="en-US" sz="28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后天畸形：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地域分布、产业结构不平衡，未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能形成独立完整的工业体</a:t>
            </a: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（轻工业、东南沿海）</a:t>
            </a: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③受到本国封建主义和外国资本主义</a:t>
            </a:r>
            <a:r>
              <a:rPr lang="zh-CN" altLang="en-US" sz="28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双重压迫（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半殖民地半封建社会性质决定，民族资产阶级两面性：革命性、妥协、软弱性</a:t>
            </a:r>
            <a:r>
              <a:rPr lang="zh-CN" altLang="en-US" sz="28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endParaRPr lang="zh-CN" altLang="en-US" sz="2800"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578850" y="339090"/>
            <a:ext cx="3613177" cy="2850036"/>
            <a:chOff x="13593" y="889"/>
            <a:chExt cx="5461" cy="4137"/>
          </a:xfrm>
        </p:grpSpPr>
        <p:pic>
          <p:nvPicPr>
            <p:cNvPr id="9" name="图片 8" descr="mz"/>
            <p:cNvPicPr>
              <a:picLocks noChangeAspect="1"/>
            </p:cNvPicPr>
            <p:nvPr/>
          </p:nvPicPr>
          <p:blipFill>
            <a:blip r:embed="rId6"/>
            <a:srcRect b="16698"/>
            <a:stretch>
              <a:fillRect/>
            </a:stretch>
          </p:blipFill>
          <p:spPr>
            <a:xfrm>
              <a:off x="13593" y="889"/>
              <a:ext cx="5461" cy="35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14593" y="4358"/>
              <a:ext cx="4461" cy="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反抗</a:t>
              </a:r>
              <a:r>
                <a:rPr lang="en-US" altLang="zh-CN" sz="240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               </a:t>
              </a: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妥协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207327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课堂总结</a:t>
            </a: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367665" y="951865"/>
            <a:ext cx="8448675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知识补充：近代中国民族资本主义的产生与初步发展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7810" y="1605915"/>
            <a:ext cx="80340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一、民族资本主义的产生（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19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世纪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60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70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年代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）</a:t>
            </a:r>
          </a:p>
        </p:txBody>
      </p:sp>
      <p:sp>
        <p:nvSpPr>
          <p:cNvPr id="24578" name="Rectangle 2"/>
          <p:cNvSpPr/>
          <p:nvPr/>
        </p:nvSpPr>
        <p:spPr>
          <a:xfrm>
            <a:off x="257810" y="2511425"/>
            <a:ext cx="11795125" cy="2934335"/>
          </a:xfrm>
          <a:prstGeom prst="rect">
            <a:avLst/>
          </a:prstGeom>
          <a:noFill/>
          <a:ln w="9525">
            <a:noFill/>
          </a:ln>
        </p:spPr>
        <p:txBody>
          <a:bodyPr wrap="square" lIns="180000" rIns="28800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①经济：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对外国资本主义的经济入侵有一定的抵制作用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，加剧了自然经济的瓦解，推动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了中国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的经济近代化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②政治：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产生了民族资产阶级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，壮大了无产阶级力量，推动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了中国的政治民主化进程</a:t>
            </a: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③思想文化：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为西方思想在中国的传播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创造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了有利条件，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产生了早期维新思想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1760" y="2038350"/>
            <a:ext cx="429133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（五）影响：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7665" y="5364480"/>
            <a:ext cx="11474450" cy="1163320"/>
          </a:xfrm>
          <a:prstGeom prst="rect">
            <a:avLst/>
          </a:prstGeom>
          <a:noFill/>
          <a:ln w="12700" cmpd="sng">
            <a:solidFill>
              <a:srgbClr val="AB7C3F">
                <a:alpha val="58000"/>
              </a:srgbClr>
            </a:solidFill>
            <a:prstDash val="solid"/>
          </a:ln>
        </p:spPr>
        <p:txBody>
          <a:bodyPr wrap="square" rtlCol="0" anchor="t">
            <a:noAutofit/>
          </a:bodyPr>
          <a:lstStyle/>
          <a:p>
            <a:pPr indent="0">
              <a:lnSpc>
                <a:spcPct val="90000"/>
              </a:lnSpc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注意：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中国的无产阶级诞生于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19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世纪四五十年代的外商企业，比中国民族资产阶级诞生的时间（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19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世纪六七十年代）要早，这是由中国半殖民地半封建社会的性质造成的。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8" grpId="1"/>
      <p:bldP spid="6" grpId="0" animBg="1"/>
      <p:bldP spid="6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207327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课堂总结</a:t>
            </a: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367665" y="951865"/>
            <a:ext cx="8448675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知识补充：近代中国民族资本主义的产生与初步发展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7810" y="1605915"/>
            <a:ext cx="96361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二、民族资本主义的初步发展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1760" y="2038350"/>
            <a:ext cx="4291330" cy="4096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（一）时间：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（二）背景：</a:t>
            </a:r>
          </a:p>
          <a:p>
            <a:pPr>
              <a:lnSpc>
                <a:spcPct val="120000"/>
              </a:lnSpc>
            </a:pPr>
            <a:endParaRPr lang="zh-CN" altLang="en-US" sz="2800" b="1">
              <a:solidFill>
                <a:schemeClr val="accent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>
              <a:solidFill>
                <a:schemeClr val="accent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>
              <a:solidFill>
                <a:schemeClr val="accent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>
              <a:solidFill>
                <a:schemeClr val="accent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>
              <a:solidFill>
                <a:schemeClr val="accent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（三）代表企业：</a:t>
            </a:r>
          </a:p>
        </p:txBody>
      </p:sp>
      <p:sp>
        <p:nvSpPr>
          <p:cNvPr id="8" name="文本框 101383"/>
          <p:cNvSpPr txBox="1"/>
          <p:nvPr/>
        </p:nvSpPr>
        <p:spPr>
          <a:xfrm>
            <a:off x="2245360" y="2127885"/>
            <a:ext cx="85909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1895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-1911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年（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19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世纪末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20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世纪初）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7810" y="2951480"/>
            <a:ext cx="11794490" cy="267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①甲午战后，列强加紧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资本输出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，进一步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瓦解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中国的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自然经济（主要原因）</a:t>
            </a: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为反对帝国主义掠夺路矿权利，国人掀起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收回利权运动</a:t>
            </a:r>
            <a:endParaRPr lang="zh-CN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清政府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为扩大税源，解决财政危机，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放宽了对民间设厂的限制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1903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年设立商部，奖励工商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（直接原因）</a:t>
            </a:r>
            <a:endParaRPr lang="zh-CN" altLang="en-US" sz="28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④民族危机空前严重，民族资产阶级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实业救国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热潮兴起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8445" y="5626735"/>
            <a:ext cx="11684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                      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张謇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在江苏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南通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创办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大生纱厂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；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荣宗敬、荣德生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兄弟创办的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荣氏企业（面粉厂）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；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周学熙</a:t>
            </a:r>
            <a:r>
              <a:rPr kumimoji="1" lang="zh-CN" altLang="en-US" sz="2800" dirty="0"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  <a:sym typeface="+mn-ea"/>
              </a:rPr>
              <a:t>创办了</a:t>
            </a:r>
            <a:r>
              <a:rPr kumimoji="1"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  <a:sym typeface="+mn-ea"/>
              </a:rPr>
              <a:t>华新纺织公司</a:t>
            </a:r>
            <a:r>
              <a:rPr kumimoji="1" lang="zh-CN" altLang="en-US" sz="2800" dirty="0"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  <a:sym typeface="+mn-ea"/>
              </a:rPr>
              <a:t>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9565640" y="325755"/>
            <a:ext cx="2376170" cy="2625725"/>
            <a:chOff x="14665" y="513"/>
            <a:chExt cx="3742" cy="4135"/>
          </a:xfrm>
        </p:grpSpPr>
        <p:pic>
          <p:nvPicPr>
            <p:cNvPr id="101" name="图片 100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4665" y="513"/>
              <a:ext cx="3742" cy="41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文本框 18"/>
            <p:cNvSpPr txBox="1"/>
            <p:nvPr/>
          </p:nvSpPr>
          <p:spPr>
            <a:xfrm>
              <a:off x="17538" y="742"/>
              <a:ext cx="869" cy="22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◎张謇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207327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课堂总结</a:t>
            </a: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367665" y="951865"/>
            <a:ext cx="8448675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知识补充：近代中国民族资本主义的产生与初步发展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7810" y="1605915"/>
            <a:ext cx="96361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二、民族资本主义的初步发展（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1895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年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—1911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年）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1760" y="2038350"/>
            <a:ext cx="429133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（四）表现：</a:t>
            </a:r>
          </a:p>
        </p:txBody>
      </p:sp>
      <p:sp>
        <p:nvSpPr>
          <p:cNvPr id="30729" name="文本框 101385"/>
          <p:cNvSpPr txBox="1"/>
          <p:nvPr/>
        </p:nvSpPr>
        <p:spPr>
          <a:xfrm>
            <a:off x="257810" y="2506980"/>
            <a:ext cx="11470640" cy="164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①民族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资本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总额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增加了一倍多</a:t>
            </a: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②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商办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企业数量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增加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规模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扩大，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纺织业和面粉业等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轻工业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发展较快</a:t>
            </a:r>
            <a:endParaRPr lang="en-US" altLang="zh-CN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③由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沿海向内地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扩展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1760" y="4036695"/>
            <a:ext cx="282384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（五）影响：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7810" y="5509895"/>
            <a:ext cx="117836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②政治：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民族资产阶级作为新的政治力量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，开始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登上历史舞台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，先后发动了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维新变法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辛亥革命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（中国向西方学习由器物层面开始提升到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制度层面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7810" y="4644390"/>
            <a:ext cx="11711940" cy="8655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①经济：进一步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瓦解了自然经济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，一定程度上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抵制了外国的经济侵略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，推动了中国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近代化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13" grpId="0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328930" y="3987165"/>
            <a:ext cx="1169797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（202</a:t>
            </a:r>
            <a:r>
              <a:rPr 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·全国</a:t>
            </a:r>
            <a:r>
              <a:rPr 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甲卷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学者认为，绅商是个新兴的社会阶层，主要活跃于19世纪末20世纪初。他们已开始接触和使用新的资本主义营运方式，生活方式和思想意识开始带有近代趋向，但在很多方面依然非常守旧和传统。这可用于说明当时中国(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A.绅士是社会转型的主要阻力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B.“尊士践商”的积习遭弃</a:t>
            </a: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C.传统社会阶级结构已被颠覆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D.民族资产阶级的两面性</a:t>
            </a:r>
          </a:p>
        </p:txBody>
      </p:sp>
      <p:sp>
        <p:nvSpPr>
          <p:cNvPr id="11" name="文本框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878820" y="5071110"/>
            <a:ext cx="1063625" cy="154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no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5" name="矩形 4"/>
          <p:cNvSpPr/>
          <p:nvPr/>
        </p:nvSpPr>
        <p:spPr>
          <a:xfrm>
            <a:off x="257810" y="909955"/>
            <a:ext cx="1180274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24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、（</a:t>
            </a:r>
            <a:r>
              <a:rPr lang="en-US" altLang="zh-CN" sz="24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2019·</a:t>
            </a:r>
            <a:r>
              <a:rPr lang="zh-CN" altLang="en-US" sz="24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全国</a:t>
            </a:r>
            <a:r>
              <a:rPr lang="en-US" altLang="zh-CN" sz="24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下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表是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世纪末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世纪初毗邻上海的川沙县部分名人的简历，说明当时国内（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</a:p>
        </p:txBody>
      </p:sp>
      <p:pic>
        <p:nvPicPr>
          <p:cNvPr id="8" name="图片 7" descr="figure"/>
          <p:cNvPicPr>
            <a:picLocks noChangeAspect="1"/>
          </p:cNvPicPr>
          <p:nvPr/>
        </p:nvPicPr>
        <p:blipFill>
          <a:blip r:embed="rId8"/>
          <a:srcRect t="3463"/>
          <a:stretch>
            <a:fillRect/>
          </a:stretch>
        </p:blipFill>
        <p:spPr>
          <a:xfrm>
            <a:off x="257810" y="1739900"/>
            <a:ext cx="8795385" cy="151955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57810" y="3084195"/>
            <a:ext cx="11598910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1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．科举取士转向选拔实务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B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．传统社会结构受到冲击</a:t>
            </a:r>
          </a:p>
          <a:p>
            <a:pPr fontAlgn="ctr">
              <a:lnSpc>
                <a:spcPct val="11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．儒家的义利观念被抛弃	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．新式工业在经济中居于主导</a:t>
            </a:r>
          </a:p>
        </p:txBody>
      </p:sp>
      <p:sp>
        <p:nvSpPr>
          <p:cNvPr id="12" name="文本框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81335" y="1830070"/>
            <a:ext cx="1063625" cy="154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no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" name="圆角矩形 1"/>
          <p:cNvSpPr/>
          <p:nvPr>
            <p:custDataLst>
              <p:tags r:id="rId6"/>
            </p:custDataLst>
          </p:nvPr>
        </p:nvSpPr>
        <p:spPr>
          <a:xfrm>
            <a:off x="379095" y="339090"/>
            <a:ext cx="207327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课堂总结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57810" y="904875"/>
            <a:ext cx="11595100" cy="319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、（2022·湖南高考）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1899年南通大生纱厂开业，其生产的机纱推动了周边农民家庭手工棉纺织业发展。棉纺织业发展对机纱的大量需求，又在大生纱厂濒临破产之际挽救了纱厂，并推动它走上迅速扩展之路。这一现象反映</a:t>
            </a: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A．机器大生产导致了小农经济破产     </a:t>
            </a: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B．个体手工业阻碍机器大生产发展</a:t>
            </a: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C．“织”“耕”分离瓦解了自然经济    </a:t>
            </a: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D．个体手工业可纳入新的经济体系</a:t>
            </a:r>
          </a:p>
        </p:txBody>
      </p:sp>
      <p:sp>
        <p:nvSpPr>
          <p:cNvPr id="51202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351770" y="2191385"/>
            <a:ext cx="1063625" cy="154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no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9095" y="4286250"/>
            <a:ext cx="113398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题干体现的是农民家庭手工棉纺织业与大生纱厂之间的互相促进，说明个体手工业是可以纳入民族资本主义为代表的新经济体系的</a:t>
            </a:r>
          </a:p>
        </p:txBody>
      </p:sp>
      <p:sp>
        <p:nvSpPr>
          <p:cNvPr id="14" name="圆角矩形 13"/>
          <p:cNvSpPr/>
          <p:nvPr>
            <p:custDataLst>
              <p:tags r:id="rId5"/>
            </p:custDataLst>
          </p:nvPr>
        </p:nvSpPr>
        <p:spPr>
          <a:xfrm>
            <a:off x="379095" y="339090"/>
            <a:ext cx="207327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课堂总结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3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207327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当堂检测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79095" y="946150"/>
            <a:ext cx="11563350" cy="2009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、清政府曾严禁商人参预朝廷饷银的汇况业务，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1862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年却准许户部请求，利用民间票号的资金和汇兑网络解决朝廷饷银的调度问题。这一变化反映出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　　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)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．票号成为清政府财政的支柱     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．太平天国运动影响清政府财政运作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．洋务派开始控制国家金融体系  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D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．清政府利用商人应对外国资本冲击</a:t>
            </a:r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785475" y="1614170"/>
            <a:ext cx="1063625" cy="154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no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9095" y="2955925"/>
            <a:ext cx="6096000" cy="3448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buClrTx/>
              <a:buSzPct val="100000"/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4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、</a:t>
            </a:r>
            <a:r>
              <a:rPr lang="zh-CN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2022</a:t>
            </a:r>
            <a:r>
              <a:rPr lang="zh-CN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·广东高考·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6</a:t>
            </a:r>
            <a:r>
              <a:rPr lang="zh-CN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）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表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1 1889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年张之洞与李鸿章的争论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buClrTx/>
              <a:buSzPct val="100000"/>
            </a:pP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二人争论的问题是（　　）</a:t>
            </a:r>
          </a:p>
          <a:p>
            <a:pPr>
              <a:lnSpc>
                <a:spcPct val="130000"/>
              </a:lnSpc>
              <a:buClrTx/>
              <a:buSzPct val="100000"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A.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洋务运动要不要借鉴明治维新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      </a:t>
            </a:r>
          </a:p>
          <a:p>
            <a:pPr>
              <a:lnSpc>
                <a:spcPct val="130000"/>
              </a:lnSpc>
              <a:buClrTx/>
              <a:buSzPct val="100000"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B.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兴办炼铁业可否举借外债</a:t>
            </a:r>
          </a:p>
          <a:p>
            <a:pPr>
              <a:lnSpc>
                <a:spcPct val="130000"/>
              </a:lnSpc>
              <a:buClrTx/>
              <a:buSzPct val="100000"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C.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军事工业和民用工业孰重孰轻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       </a:t>
            </a:r>
          </a:p>
          <a:p>
            <a:pPr>
              <a:lnSpc>
                <a:spcPct val="130000"/>
              </a:lnSpc>
              <a:buClrTx/>
              <a:buSzPct val="100000"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D.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修筑铁路与炼铁孰先孰后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6378575" y="3132455"/>
          <a:ext cx="5470525" cy="3301365"/>
        </p:xfrm>
        <a:graphic>
          <a:graphicData uri="http://schemas.openxmlformats.org/drawingml/2006/table">
            <a:tbl>
              <a:tblPr firstRow="1" firstCol="1" bandRow="1"/>
              <a:tblGrid>
                <a:gridCol w="556895"/>
                <a:gridCol w="4913630"/>
              </a:tblGrid>
              <a:tr h="3752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/>
                        </a:rPr>
                        <a:t> </a:t>
                      </a:r>
                    </a:p>
                  </a:txBody>
                  <a:tcPr marL="75565" marR="75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/>
                        </a:rPr>
                        <a:t>主张</a:t>
                      </a:r>
                    </a:p>
                  </a:txBody>
                  <a:tcPr marL="75565" marR="75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/>
                        </a:rPr>
                        <a:t>张之洞</a:t>
                      </a:r>
                    </a:p>
                  </a:txBody>
                  <a:tcPr marL="75565" marR="75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Arial" panose="020B0604020202020204"/>
                        </a:rPr>
                        <a:t>储铁宜急，勘路宜缓……前六七年积款积铁，后三四年兴工修造（铁路）……岂有地球之上独中华之铁皆是弃物？</a:t>
                      </a:r>
                    </a:p>
                  </a:txBody>
                  <a:tcPr marL="75565" marR="75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/>
                        </a:rPr>
                        <a:t>李鸿章</a:t>
                      </a:r>
                    </a:p>
                  </a:txBody>
                  <a:tcPr marL="75565" marR="75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Arial" panose="020B0604020202020204"/>
                        </a:rPr>
                        <a:t>筹划开矿，炼成铁条（钢轨），器款甚巨，岂能各省同开？……日本铁路日增，至今工料皆用土产，惟钢轨等项仍购西洋。</a:t>
                      </a:r>
                    </a:p>
                  </a:txBody>
                  <a:tcPr marL="75565" marR="75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文本框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32375" y="4179570"/>
            <a:ext cx="1063625" cy="154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no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207327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当堂检测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57810" y="819785"/>
            <a:ext cx="1156335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、（2020·江苏高考）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《申报》曾报道，"奉天为我圣祖神宗当日发祥之地，今虽势不能敌，岂可轻以尺寸与人”，还有旅顺、威海皆军事要地，因而“中国万不可允倭人割地之请”。与此报道相关的战争应是（     ）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A．鸦片战争	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B．第二次鸦片战争	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C．甲午中日战争	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D．八国联军侵华战争</a:t>
            </a: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06075" y="1882775"/>
            <a:ext cx="1063625" cy="154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no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257810" y="3202305"/>
            <a:ext cx="1131189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、（2019·海南高考）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1897年，清政府根据两年来很多官员的建议，发布上谕，决定逐步将江南制造总局从上海迁往湖南，同时在内地大力兴建与扩充军事工厂。这一决定旨在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A．降低生产成本	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B．调整轻重工业的比例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C．加强国防安全	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D．缓解区域发展不平衡</a:t>
            </a:r>
          </a:p>
        </p:txBody>
      </p:sp>
      <p:sp>
        <p:nvSpPr>
          <p:cNvPr id="5" name="文本框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506075" y="4333875"/>
            <a:ext cx="1063625" cy="154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no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5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83540" y="896620"/>
            <a:ext cx="5713095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知识回顾：地主阶级抵抗派的探索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7985" y="1519555"/>
            <a:ext cx="28054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 fontAlgn="auto"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b="1" smtClean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 smtClean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、开眼看世界</a:t>
            </a:r>
            <a:endParaRPr lang="zh-CN" altLang="en-US" sz="280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56865" y="1542415"/>
            <a:ext cx="4564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地主阶级抵抗派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7985" y="2040255"/>
            <a:ext cx="112204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林则徐、魏源、徐继畲，主张学习西方，提出了</a:t>
            </a:r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“师夷长技以制夷”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19710" y="2433955"/>
            <a:ext cx="3014345" cy="2289175"/>
            <a:chOff x="343" y="6447"/>
            <a:chExt cx="4747" cy="3605"/>
          </a:xfrm>
        </p:grpSpPr>
        <p:grpSp>
          <p:nvGrpSpPr>
            <p:cNvPr id="9" name="组合 8"/>
            <p:cNvGrpSpPr/>
            <p:nvPr/>
          </p:nvGrpSpPr>
          <p:grpSpPr>
            <a:xfrm>
              <a:off x="528" y="6447"/>
              <a:ext cx="4562" cy="3151"/>
              <a:chOff x="446" y="6602"/>
              <a:chExt cx="4562" cy="3151"/>
            </a:xfrm>
          </p:grpSpPr>
          <p:pic>
            <p:nvPicPr>
              <p:cNvPr id="7" name="图片 6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446" y="6602"/>
                <a:ext cx="1957" cy="2724"/>
              </a:xfrm>
              <a:prstGeom prst="rect">
                <a:avLst/>
              </a:prstGeom>
              <a:ln w="152400" cap="sq" cmpd="thickThin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3" name="图片 102"/>
              <p:cNvPicPr/>
              <p:nvPr>
                <p:custDataLst>
                  <p:tags r:id="rId13"/>
                </p:custDataLst>
              </p:nvPr>
            </p:nvPicPr>
            <p:blipFill>
              <a:blip r:embed="rId16"/>
              <a:stretch>
                <a:fillRect/>
              </a:stretch>
            </p:blipFill>
            <p:spPr>
              <a:xfrm>
                <a:off x="2447" y="6602"/>
                <a:ext cx="2561" cy="3151"/>
              </a:xfrm>
              <a:prstGeom prst="rect">
                <a:avLst/>
              </a:prstGeom>
              <a:noFill/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4" name="文本框 13"/>
            <p:cNvSpPr txBox="1"/>
            <p:nvPr>
              <p:custDataLst>
                <p:tags r:id="rId11"/>
              </p:custDataLst>
            </p:nvPr>
          </p:nvSpPr>
          <p:spPr>
            <a:xfrm>
              <a:off x="343" y="9327"/>
              <a:ext cx="459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◎林则徐《四洲志》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932430" y="2581275"/>
            <a:ext cx="3478530" cy="2169795"/>
            <a:chOff x="4614" y="6696"/>
            <a:chExt cx="5478" cy="3417"/>
          </a:xfrm>
        </p:grpSpPr>
        <p:grpSp>
          <p:nvGrpSpPr>
            <p:cNvPr id="11" name="组合 10"/>
            <p:cNvGrpSpPr/>
            <p:nvPr/>
          </p:nvGrpSpPr>
          <p:grpSpPr>
            <a:xfrm>
              <a:off x="5178" y="6696"/>
              <a:ext cx="3900" cy="2601"/>
              <a:chOff x="9630" y="6798"/>
              <a:chExt cx="3900" cy="2601"/>
            </a:xfrm>
          </p:grpSpPr>
          <p:pic>
            <p:nvPicPr>
              <p:cNvPr id="100" name="图片 99"/>
              <p:cNvPicPr/>
              <p:nvPr>
                <p:custDataLst>
                  <p:tags r:id="rId9"/>
                </p:custDataLst>
              </p:nvPr>
            </p:nvPicPr>
            <p:blipFill>
              <a:blip r:embed="rId17"/>
              <a:srcRect l="51859" t="7098"/>
              <a:stretch>
                <a:fillRect/>
              </a:stretch>
            </p:blipFill>
            <p:spPr>
              <a:xfrm>
                <a:off x="11490" y="6880"/>
                <a:ext cx="2040" cy="2519"/>
              </a:xfrm>
              <a:prstGeom prst="rect">
                <a:avLst/>
              </a:prstGeom>
              <a:noFill/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1" name="图片 100"/>
              <p:cNvPicPr/>
              <p:nvPr>
                <p:custDataLst>
                  <p:tags r:id="rId10"/>
                </p:custDataLst>
              </p:nvPr>
            </p:nvPicPr>
            <p:blipFill>
              <a:blip r:embed="rId18"/>
              <a:stretch>
                <a:fillRect/>
              </a:stretch>
            </p:blipFill>
            <p:spPr>
              <a:xfrm>
                <a:off x="9630" y="6798"/>
                <a:ext cx="1734" cy="2554"/>
              </a:xfrm>
              <a:prstGeom prst="rect">
                <a:avLst/>
              </a:prstGeom>
              <a:noFill/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6" name="文本框 15"/>
            <p:cNvSpPr txBox="1"/>
            <p:nvPr>
              <p:custDataLst>
                <p:tags r:id="rId8"/>
              </p:custDataLst>
            </p:nvPr>
          </p:nvSpPr>
          <p:spPr>
            <a:xfrm>
              <a:off x="4614" y="9388"/>
              <a:ext cx="547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◎徐继畲《瀛寰志略》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698490" y="2541270"/>
            <a:ext cx="3766185" cy="2204720"/>
            <a:chOff x="8887" y="6665"/>
            <a:chExt cx="5931" cy="3472"/>
          </a:xfrm>
        </p:grpSpPr>
        <p:grpSp>
          <p:nvGrpSpPr>
            <p:cNvPr id="10" name="组合 9"/>
            <p:cNvGrpSpPr/>
            <p:nvPr/>
          </p:nvGrpSpPr>
          <p:grpSpPr>
            <a:xfrm>
              <a:off x="8887" y="6665"/>
              <a:ext cx="4706" cy="2736"/>
              <a:chOff x="4410" y="6663"/>
              <a:chExt cx="4706" cy="2736"/>
            </a:xfrm>
          </p:grpSpPr>
          <p:pic>
            <p:nvPicPr>
              <p:cNvPr id="25" name="图片 24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9">
                <a:clrChange>
                  <a:clrFrom>
                    <a:srgbClr val="FEFEFE">
                      <a:alpha val="100000"/>
                    </a:srgbClr>
                  </a:clrFrom>
                  <a:clrTo>
                    <a:srgbClr val="FEFEFE">
                      <a:alpha val="100000"/>
                      <a:alpha val="0"/>
                    </a:srgbClr>
                  </a:clrTo>
                </a:clrChange>
              </a:blip>
              <a:srcRect l="40250"/>
              <a:stretch>
                <a:fillRect/>
              </a:stretch>
            </p:blipFill>
            <p:spPr>
              <a:xfrm>
                <a:off x="6675" y="6663"/>
                <a:ext cx="2441" cy="273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2" name="图片 101"/>
              <p:cNvPicPr/>
              <p:nvPr>
                <p:custDataLst>
                  <p:tags r:id="rId7"/>
                </p:custDataLst>
              </p:nvPr>
            </p:nvPicPr>
            <p:blipFill>
              <a:blip r:embed="rId20"/>
              <a:stretch>
                <a:fillRect/>
              </a:stretch>
            </p:blipFill>
            <p:spPr>
              <a:xfrm>
                <a:off x="4410" y="6799"/>
                <a:ext cx="2720" cy="2479"/>
              </a:xfrm>
              <a:prstGeom prst="rect">
                <a:avLst/>
              </a:prstGeom>
              <a:noFill/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文本框 14"/>
            <p:cNvSpPr txBox="1"/>
            <p:nvPr>
              <p:custDataLst>
                <p:tags r:id="rId5"/>
              </p:custDataLst>
            </p:nvPr>
          </p:nvSpPr>
          <p:spPr>
            <a:xfrm>
              <a:off x="9340" y="9412"/>
              <a:ext cx="547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◎魏源《海国图志》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786495" y="2585085"/>
            <a:ext cx="3084195" cy="1814830"/>
          </a:xfrm>
          <a:prstGeom prst="rect">
            <a:avLst/>
          </a:prstGeom>
          <a:solidFill>
            <a:srgbClr val="F0E9E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善</a:t>
            </a:r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师</a:t>
            </a:r>
            <a:r>
              <a:rPr lang="zh-CN" altLang="en-US" sz="2800" dirty="0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四</a:t>
            </a:r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夷</a:t>
            </a:r>
            <a:r>
              <a:rPr lang="zh-CN" altLang="en-US" sz="2800" dirty="0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者，能</a:t>
            </a:r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制</a:t>
            </a:r>
            <a:r>
              <a:rPr lang="zh-CN" altLang="en-US" sz="2800" dirty="0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四</a:t>
            </a:r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夷</a:t>
            </a:r>
            <a:r>
              <a:rPr lang="zh-CN" altLang="en-US" sz="2800" dirty="0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夷之长技三：一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战舰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，二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火器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，三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养兵练兵之法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</p:txBody>
      </p:sp>
      <p:pic>
        <p:nvPicPr>
          <p:cNvPr id="8" name="图片 7"/>
          <p:cNvPicPr/>
          <p:nvPr/>
        </p:nvPicPr>
        <p:blipFill>
          <a:blip r:embed="rId21"/>
          <a:stretch>
            <a:fillRect/>
          </a:stretch>
        </p:blipFill>
        <p:spPr>
          <a:xfrm>
            <a:off x="9057005" y="238760"/>
            <a:ext cx="2731770" cy="1855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矩形 489478"/>
          <p:cNvSpPr/>
          <p:nvPr/>
        </p:nvSpPr>
        <p:spPr>
          <a:xfrm>
            <a:off x="337185" y="4625340"/>
            <a:ext cx="116579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积极：①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开近代中国向西方学习之先河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，向西方学习逐渐成为中国近代的思想主流。②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为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洋务派思想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的形成及其实践奠定了思想基础。</a:t>
            </a:r>
            <a:endParaRPr lang="zh-CN" altLang="en-US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7" name="矩形 489478"/>
          <p:cNvSpPr/>
          <p:nvPr/>
        </p:nvSpPr>
        <p:spPr>
          <a:xfrm>
            <a:off x="337185" y="5578475"/>
            <a:ext cx="11657965" cy="1038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局限：</a:t>
            </a:r>
            <a:r>
              <a:rPr lang="zh-CN" altLang="en-US" sz="28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①局限于著书立说，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未付诸实践</a:t>
            </a:r>
            <a:r>
              <a:rPr lang="zh-CN" altLang="en-US" sz="28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。②对西方的学习停留在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技术或器物</a:t>
            </a:r>
            <a:r>
              <a:rPr lang="zh-CN" altLang="en-US" sz="28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层面上，未涉及到变革封建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制度</a:t>
            </a:r>
            <a:r>
              <a:rPr lang="zh-CN" altLang="en-US" sz="28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。③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保留了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封建纲常色彩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  <p:bldP spid="5" grpId="0"/>
      <p:bldP spid="5" grpId="1"/>
      <p:bldP spid="12" grpId="0" bldLvl="0" animBg="1"/>
      <p:bldP spid="12" grpId="1" animBg="1"/>
      <p:bldP spid="20484" grpId="0"/>
      <p:bldP spid="20484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39300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（一）农民阶级的探索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1170" y="1444625"/>
            <a:ext cx="7481570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探究：结合材料分析太平天国运动爆发的原因</a:t>
            </a: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79095" y="3065145"/>
            <a:ext cx="11562715" cy="138366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：鸦片战争后，鸦片走私导致白银外流、银价激涨，洋货涌入导致传统手工业破产，巨额赔款加重人民负担，所以有史学家评价说：太平天国运动是“鸦片战争炮声的回声”。</a:t>
            </a: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79095" y="2112010"/>
            <a:ext cx="11485880" cy="95313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：满洲纵贪官污吏，布满天下，使剥民脂膏，士女皆哭泣道路，是欲我中国之人贫穷也。</a:t>
            </a: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379095" y="4571365"/>
            <a:ext cx="11485245" cy="18148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：广西夏季水灾严重，而秋、春、冬季的旱灾也同样不轻。晚晴广西旱灾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22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次，平均不到三年就发生一次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晚清广西大蝗灾就有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21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次，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1848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年，广西飞蝗蔽日，如暴风骤雨之至，飒飒有风，所下之处禾苗菽麦嚼食一空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   </a:t>
            </a: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6282055" y="3952875"/>
            <a:ext cx="5600065" cy="49593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外国资本主义侵略，民族矛盾加剧</a:t>
            </a: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6549390" y="2591435"/>
            <a:ext cx="5314950" cy="49593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清政府吏治腐败，阶级矛盾激化</a:t>
            </a: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9472295" y="5980430"/>
            <a:ext cx="2409825" cy="49593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自然灾害严重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96360" y="92265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太平天国运动（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1851-1864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  <p:bldP spid="5" grpId="0" bldLvl="0" animBg="1"/>
      <p:bldP spid="9" grpId="0"/>
      <p:bldP spid="7" grpId="0"/>
      <p:bldP spid="13" grpId="0"/>
      <p:bldP spid="10" grpId="0" bldLvl="0" animBg="1"/>
      <p:bldP spid="11" grpId="0" bldLvl="0" animBg="1"/>
      <p:bldP spid="12" grpId="0" bldLvl="0" animBg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9559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3862705" cy="480695"/>
          </a:xfrm>
          <a:prstGeom prst="roundRect">
            <a:avLst/>
          </a:prstGeom>
          <a:solidFill>
            <a:srgbClr val="9559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一、救亡图存探索出路</a:t>
            </a:r>
          </a:p>
        </p:txBody>
      </p:sp>
      <p:sp>
        <p:nvSpPr>
          <p:cNvPr id="8205" name="矩形 14"/>
          <p:cNvSpPr/>
          <p:nvPr>
            <p:custDataLst>
              <p:tags r:id="rId4"/>
            </p:custDataLst>
          </p:nvPr>
        </p:nvSpPr>
        <p:spPr>
          <a:xfrm>
            <a:off x="157480" y="922655"/>
            <a:ext cx="9467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（一）农民阶级的探索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太平天国运动（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1851-1864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1170" y="1444625"/>
            <a:ext cx="7481570" cy="521970"/>
          </a:xfrm>
          <a:prstGeom prst="rect">
            <a:avLst/>
          </a:prstGeom>
          <a:solidFill>
            <a:srgbClr val="AB7C3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探究：结合材料分析太平天国运动爆发的原因</a:t>
            </a:r>
          </a:p>
        </p:txBody>
      </p:sp>
      <p:sp>
        <p:nvSpPr>
          <p:cNvPr id="61442" name="文本框 61441"/>
          <p:cNvSpPr txBox="1"/>
          <p:nvPr/>
        </p:nvSpPr>
        <p:spPr>
          <a:xfrm>
            <a:off x="471170" y="2091690"/>
            <a:ext cx="11336655" cy="2343150"/>
          </a:xfrm>
          <a:prstGeom prst="rect">
            <a:avLst/>
          </a:prstGeom>
          <a:noFill/>
          <a:ln w="9525" cap="flat" cmpd="sng">
            <a:solidFill>
              <a:srgbClr val="C19D7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pPr marR="0" lvl="0" indent="0" algn="l" defTabSz="914400" rtl="0" fontAlgn="auto">
              <a:lnSpc>
                <a:spcPts val="30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：洪秀全（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1814―1864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），</a:t>
            </a:r>
            <a:r>
              <a:rPr lang="zh-CN" alt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生于广东花县，家境贫寒。</a:t>
            </a:r>
            <a:endParaRPr kumimoji="0" lang="zh-CN" alt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R="0" lvl="0" indent="0" algn="l" defTabSz="914400" rtl="0" fontAlgn="auto">
              <a:lnSpc>
                <a:spcPts val="30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幸得族人相助，</a:t>
            </a:r>
            <a:r>
              <a:rPr lang="en-US" altLang="zh-CN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7</a:t>
            </a:r>
            <a:r>
              <a:rPr lang="zh-CN" alt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岁入私塾读书。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曾几次赴广州应考秀才，均名落孙山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屡试不第后，受基督教的小册子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劝世良言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的启发下，洪秀全创立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“拜上帝教”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写出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原道救世歌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》《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原道醒世训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》《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原道觉世训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等文章。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他假说自己是上帝的次子，特下凡除妖魔，以此号召群众起来推翻清政府。 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9624695" y="238760"/>
            <a:ext cx="2317115" cy="2086610"/>
            <a:chOff x="15157" y="534"/>
            <a:chExt cx="3649" cy="3286"/>
          </a:xfrm>
        </p:grpSpPr>
        <p:grpSp>
          <p:nvGrpSpPr>
            <p:cNvPr id="2" name="组合 1"/>
            <p:cNvGrpSpPr/>
            <p:nvPr>
              <p:custDataLst>
                <p:tags r:id="rId5"/>
              </p:custDataLst>
            </p:nvPr>
          </p:nvGrpSpPr>
          <p:grpSpPr>
            <a:xfrm>
              <a:off x="15157" y="534"/>
              <a:ext cx="3303" cy="3286"/>
              <a:chOff x="563" y="1743"/>
              <a:chExt cx="4919" cy="4624"/>
            </a:xfrm>
            <a:effectLst/>
          </p:grpSpPr>
          <p:pic>
            <p:nvPicPr>
              <p:cNvPr id="3" name="图片 2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9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63" y="1743"/>
                <a:ext cx="4919" cy="4241"/>
              </a:xfrm>
              <a:prstGeom prst="rect">
                <a:avLst/>
              </a:prstGeom>
            </p:spPr>
          </p:pic>
          <p:sp>
            <p:nvSpPr>
              <p:cNvPr id="6" name="文本框 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821" y="5627"/>
                <a:ext cx="813" cy="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7938" y="534"/>
              <a:ext cx="869" cy="22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◎洪秀全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70535" y="4537075"/>
            <a:ext cx="11330940" cy="1383665"/>
          </a:xfrm>
          <a:prstGeom prst="rect">
            <a:avLst/>
          </a:prstGeom>
          <a:solidFill>
            <a:srgbClr val="ECE1D3"/>
          </a:solidFill>
          <a:effectLst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原道醒世训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天下多男人，尽是兄弟之辈；天下多女子，尽是姊妹之群。何得存此疆彼界之私？何可起尔吞我并之念。 建立“天下一家，共享太平”的大同社会。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70535" y="6022975"/>
            <a:ext cx="1133030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拜上帝教”：混杂着基督教义、儒家大同思想、农民平均主义思想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3&quot;:[4532414]}"/>
  <p:tag name="COMMONDATA" val="eyJoZGlkIjoiZjVhNGJiMWVmZTg4ZjFhYWZhYWFiMzBkODkwYWRkZ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9"/>
  <p:tag name="KSO_WM_DIAGRAM_VIRTUALLY_FRAME" val="{&quot;height&quot;:322.6,&quot;left&quot;:37.1,&quot;top&quot;:181.95,&quot;width&quot;:898.5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7"/>
  <p:tag name="KSO_WM_DIAGRAM_VIRTUALLY_FRAME" val="{&quot;height&quot;:322.6,&quot;left&quot;:37.1,&quot;top&quot;:181.95,&quot;width&quot;:898.5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1"/>
  <p:tag name="KSO_WM_DIAGRAM_VIRTUALLY_FRAME" val="{&quot;height&quot;:322.6,&quot;left&quot;:37.1,&quot;top&quot;:181.95,&quot;width&quot;:898.5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2.6,&quot;left&quot;:37.1,&quot;top&quot;:181.95,&quot;width&quot;:898.5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2.6,&quot;left&quot;:37.1,&quot;top&quot;:181.95,&quot;width&quot;:898.5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2.6,&quot;left&quot;:37.1,&quot;top&quot;:181.95,&quot;width&quot;:898.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4.45,&quot;left&quot;:27.3,&quot;top&quot;:138.55,&quot;width&quot;:906.15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4.45,&quot;left&quot;:27.3,&quot;top&quot;:138.55,&quot;width&quot;:906.1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4.45,&quot;left&quot;:27.3,&quot;top&quot;:138.55,&quot;width&quot;:906.15}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4.45,&quot;left&quot;:27.3,&quot;top&quot;:138.55,&quot;width&quot;:906.15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4.45,&quot;left&quot;:27.3,&quot;top&quot;:138.55,&quot;width&quot;:906.15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4.45,&quot;left&quot;:27.3,&quot;top&quot;:138.55,&quot;width&quot;:906.15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4.45,&quot;left&quot;:27.3,&quot;top&quot;:138.55,&quot;width&quot;:906.15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7"/>
  <p:tag name="KSO_WM_UNIT_PLACING_PICTURE_USER_VIEWPORT" val="{&quot;height&quot;:4243,&quot;width&quot;:2900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80*344"/>
  <p:tag name="TABLE_ENDDRAG_RECT" val="41*121*880*34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6"/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7"/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9"/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0"/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3"/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75,&quot;left&quot;:21.95,&quot;top&quot;:138.55,&quot;width&quot;:854.75}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75,&quot;left&quot;:21.95,&quot;top&quot;:138.55,&quot;width&quot;:854.75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75,&quot;left&quot;:21.95,&quot;top&quot;:138.55,&quot;width&quot;:854.75}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75,&quot;left&quot;:21.95,&quot;top&quot;:138.55,&quot;width&quot;:854.75}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75,&quot;left&quot;:21.95,&quot;top&quot;:138.55,&quot;width&quot;:854.75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5"/>
  <p:tag name="KSO_WM_UNIT_TABLE_BEAUTIFY" val="smartTable{baf6f8ac-338d-4459-be81-eedefce335d9}"/>
  <p:tag name="TABLE_ENDDRAG_ORIGIN_RECT" val="898*150"/>
  <p:tag name="TABLE_ENDDRAG_RECT" val="34*161*898*15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6"/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2*349"/>
  <p:tag name="TABLE_ENDDRAG_RECT" val="29*160*902*34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82*338"/>
  <p:tag name="TABLE_ENDDRAG_RECT" val="36*165*882*33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4"/>
  <p:tag name="KSO_WM_UNIT_TABLE_BEAUTIFY" val="smartTable{ef2700db-ff6d-4661-992a-82aa4f85c82d}"/>
  <p:tag name="TABLE_ENDDRAG_ORIGIN_RECT" val="899*182"/>
  <p:tag name="TABLE_ENDDRAG_RECT" val="29*148*899*18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4b5f21d-e6a4-4a0c-aaf2-c64b23605d81}"/>
  <p:tag name="TABLE_ENDDRAG_ORIGIN_RECT" val="461*298"/>
  <p:tag name="TABLE_ENDDRAG_RECT" val="52*193*461*29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c4dcd11-7f30-4f91-ba73-5cb9326bdf12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9"/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7*321"/>
  <p:tag name="TABLE_ENDDRAG_RECT" val="29*178*897*32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8,&quot;left&quot;:167.1,&quot;top&quot;:208.1,&quot;width&quot;:775.55}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8,&quot;left&quot;:167.1,&quot;top&quot;:208.1,&quot;width&quot;:775.55}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8,&quot;left&quot;:167.1,&quot;top&quot;:208.1,&quot;width&quot;:775.55}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8,&quot;left&quot;:167.1,&quot;top&quot;:208.1,&quot;width&quot;:775.55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8,&quot;left&quot;:167.1,&quot;top&quot;:208.1,&quot;width&quot;:775.55}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8,&quot;left&quot;:167.1,&quot;top&quot;:208.1,&quot;width&quot;:775.55}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8,&quot;left&quot;:167.1,&quot;top&quot;:208.1,&quot;width&quot;:775.55}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8,&quot;left&quot;:167.1,&quot;top&quot;:208.1,&quot;width&quot;:775.55}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  <p:tag name="KSO_WM_DIAGRAM_VIRTUALLY_FRAME" val="{&quot;height&quot;:157.1,&quot;left&quot;:12.4,&quot;top&quot;:72.65,&quot;width&quot;:947.6}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2*283"/>
  <p:tag name="TABLE_ENDDRAG_RECT" val="29*229*902*28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80*335"/>
  <p:tag name="TABLE_ENDDRAG_RECT" val="36*166*880*33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8.85,&quot;left&quot;:20.35,&quot;top&quot;:31,&quot;width&quot;:920}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8.85,&quot;left&quot;:20.35,&quot;top&quot;:31,&quot;width&quot;:920}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8.85,&quot;left&quot;:20.35,&quot;top&quot;:31,&quot;width&quot;:920}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8.85,&quot;left&quot;:20.35,&quot;top&quot;:31,&quot;width&quot;:920}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  <p:tag name="KSO_WM_DIAGRAM_VIRTUALLY_FRAME" val="{&quot;height&quot;:157.1,&quot;left&quot;:12.4,&quot;top&quot;:72.65,&quot;width&quot;:947.6}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c9d4008-6d09-42af-a414-d5cdf3720e01}"/>
  <p:tag name="TABLE_ENDDRAG_ORIGIN_RECT" val="898*344"/>
  <p:tag name="TABLE_ENDDRAG_RECT" val="30*159*898*34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  <p:tag name="KSO_WM_DIAGRAM_VIRTUALLY_FRAME" val="{&quot;height&quot;:157.1,&quot;left&quot;:12.4,&quot;top&quot;:72.65,&quot;width&quot;:947.6}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184,&quot;width&quot;:7361}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5.6251968503936,&quot;width&quot;:496.8755905511811}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  <p:tag name="KSO_WM_DIAGRAM_VIRTUALLY_FRAME" val="{&quot;height&quot;:157.1,&quot;left&quot;:12.4,&quot;top&quot;:72.65,&quot;width&quot;:947.6}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3.85,&quot;left&quot;:20.3,&quot;top&quot;:156.15,&quot;width&quot;:920.05}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3.85,&quot;left&quot;:20.3,&quot;top&quot;:156.15,&quot;width&quot;:920.05}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3.85,&quot;left&quot;:20.3,&quot;top&quot;:156.15,&quot;width&quot;:920.05}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3.85,&quot;left&quot;:20.3,&quot;top&quot;:156.15,&quot;width&quot;:920.05}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3.85,&quot;left&quot;:20.3,&quot;top&quot;:156.15,&quot;width&quot;:920.05}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3.85,&quot;left&quot;:20.3,&quot;top&quot;:156.15,&quot;width&quot;:920.05}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  <p:tag name="KSO_WM_DIAGRAM_VIRTUALLY_FRAME" val="{&quot;height&quot;:157.1,&quot;left&quot;:12.4,&quot;top&quot;:72.65,&quot;width&quot;:947.6}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  <p:tag name="KSO_WM_DIAGRAM_VIRTUALLY_FRAME" val="{&quot;height&quot;:157.1,&quot;left&quot;:12.4,&quot;top&quot;:72.65,&quot;width&quot;:947.6}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  <p:tag name="KSO_WM_DIAGRAM_VIRTUALLY_FRAME" val="{&quot;height&quot;:157.1,&quot;left&quot;:12.4,&quot;top&quot;:72.65,&quot;width&quot;:947.6}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  <p:tag name="KSO_WM_DIAGRAM_VIRTUALLY_FRAME" val="{&quot;height&quot;:157.1,&quot;left&quot;:12.4,&quot;top&quot;:72.65,&quot;width&quot;:947.6}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  <p:tag name="KSO_WM_BEAUTIFY_FLAG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8.85,&quot;left&quot;:20.35,&quot;top&quot;:31,&quot;width&quot;:920}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8.85,&quot;left&quot;:20.35,&quot;top&quot;:31,&quot;width&quot;:920}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  <p:tag name="KSO_WM_DIAGRAM_VIRTUALLY_FRAME" val="{&quot;height&quot;:157.1,&quot;left&quot;:12.4,&quot;top&quot;:72.65,&quot;width&quot;:947.6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239"/>
  <p:tag name="TABLE_ENDDRAG_RECT" val="39*154*891*23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7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  <p:tag name="KSO_WM_DIAGRAM_VIRTUALLY_FRAME" val="{&quot;height&quot;:157.1,&quot;left&quot;:12.4,&quot;top&quot;:72.65,&quot;width&quot;:947.6}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  <p:tag name="KSO_WM_BEAUTIFY_FLAG" val="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6"/>
  <p:tag name="KSO_WM_UNIT_TABLE_BEAUTIFY" val="smartTable{05b23540-6309-4721-8c86-fb61ba47d8c6}"/>
  <p:tag name="KSO_WM_BEAUTIFY_FLAG" val=""/>
  <p:tag name="TABLE_ENDDRAG_ORIGIN_RECT" val="887*282"/>
  <p:tag name="TABLE_ENDDRAG_RECT" val="28*169*887*28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7"/>
  <p:tag name="KSO_WM_DIAGRAM_VIRTUALLY_FRAME" val="{&quot;height&quot;:263.65,&quot;left&quot;:224.75,&quot;top&quot;:234.75,&quot;width&quot;:516.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7"/>
  <p:tag name="KSO_WM_DIAGRAM_VIRTUALLY_FRAME" val="{&quot;height&quot;:263.65,&quot;left&quot;:224.75,&quot;top&quot;:234.75,&quot;width&quot;:516.25}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9"/>
  <p:tag name="KSO_WM_DIAGRAM_VIRTUALLY_FRAME" val="{&quot;height&quot;:263.65,&quot;left&quot;:224.75,&quot;top&quot;:234.75,&quot;width&quot;:516.25}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0"/>
  <p:tag name="KSO_WM_DIAGRAM_VIRTUALLY_FRAME" val="{&quot;height&quot;:263.65,&quot;left&quot;:224.75,&quot;top&quot;:234.75,&quot;width&quot;:516.25}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3.65,&quot;left&quot;:224.75,&quot;top&quot;:234.75,&quot;width&quot;:516.25}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2"/>
  <p:tag name="KSO_WM_DIAGRAM_VIRTUALLY_FRAME" val="{&quot;height&quot;:263.65,&quot;left&quot;:224.75,&quot;top&quot;:234.75,&quot;width&quot;:516.25}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  <p:tag name="KSO_WM_DIAGRAM_VIRTUALLY_FRAME" val="{&quot;height&quot;:157.1,&quot;left&quot;:12.4,&quot;top&quot;:72.65,&quot;width&quot;:947.6}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  <p:tag name="KSO_WM_DIAGRAM_VIRTUALLY_FRAME" val="{&quot;height&quot;:157.1,&quot;left&quot;:12.4,&quot;top&quot;:72.65,&quot;width&quot;:947.6}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  <p:tag name="KSO_WM_DIAGRAM_VIRTUALLY_FRAME" val="{&quot;height&quot;:157.1,&quot;left&quot;:12.4,&quot;top&quot;:72.65,&quot;width&quot;:947.6}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  <p:tag name="KSO_WM_DIAGRAM_VIRTUALLY_FRAME" val="{&quot;height&quot;:157.1,&quot;left&quot;:12.4,&quot;top&quot;:72.65,&quot;width&quot;:947.6}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  <p:tag name="KSO_WM_BEAUTIFY_FLAG" val="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  <p:tag name="KSO_WM_DIAGRAM_VIRTUALLY_FRAME" val="{&quot;height&quot;:157.1,&quot;left&quot;:12.4,&quot;top&quot;:72.65,&quot;width&quot;:947.6}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a89d827-4d88-4948-ad1e-44c40fc6c26d}"/>
  <p:tag name="TABLE_ENDDRAG_ORIGIN_RECT" val="900*332"/>
  <p:tag name="TABLE_ENDDRAG_RECT" val="29*163*900*33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  <p:tag name="KSO_WM_DIAGRAM_VIRTUALLY_FRAME" val="{&quot;height&quot;:157.1,&quot;left&quot;:12.4,&quot;top&quot;:72.65,&quot;width&quot;:947.6}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  <p:tag name="KSO_WM_DIAGRAM_VIRTUALLY_FRAME" val="{&quot;height&quot;:157.1,&quot;left&quot;:12.4,&quot;top&quot;:72.65,&quot;width&quot;:947.6}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  <p:tag name="KSO_WM_DIAGRAM_VIRTUALLY_FRAME" val="{&quot;height&quot;:157.1,&quot;left&quot;:12.4,&quot;top&quot;:72.65,&quot;width&quot;:947.6}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1,&quot;left&quot;:12.4,&quot;top&quot;:72.65,&quot;width&quot;:947.6}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7*261"/>
  <p:tag name="TABLE_ENDDRAG_RECT" val="29*164*897*26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  <p:tag name="KSO_WM_BEAUTIFY_FLAG" val="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  <p:tag name="KSO_WM_BEAUTIFY_FLAG" val="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  <p:tag name="KSO_WM_BEAUTIFY_FLAG" val="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  <p:tag name="KSO_WM_BEAUTIFY_FLAG" val="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  <p:tag name="KSO_WM_BEAUTIFY_FLAG" val="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  <p:tag name="KSO_WM_BEAUTIFY_FLAG" val="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8.85,&quot;left&quot;:19.3,&quot;top&quot;:31,&quot;width&quot;:940.65}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8.85,&quot;left&quot;:19.3,&quot;top&quot;:31,&quot;width&quot;:940.65}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8.85,&quot;left&quot;:19.3,&quot;top&quot;:31,&quot;width&quot;:940.65}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8.85,&quot;left&quot;:19.3,&quot;top&quot;:31,&quot;width&quot;:940.65}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8.85,&quot;left&quot;:20.35,&quot;top&quot;:31,&quot;width&quot;:920}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8.85,&quot;left&quot;:20.35,&quot;top&quot;:31,&quot;width&quot;:920}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30*233"/>
  <p:tag name="TABLE_ENDDRAG_RECT" val="433*278*430*23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8.85,&quot;left&quot;:20.35,&quot;top&quot;:31,&quot;width&quot;:920}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8.85,&quot;left&quot;:20.3,&quot;top&quot;:31,&quot;width&quot;:920.05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8.85,&quot;left&quot;:20.3,&quot;top&quot;:31,&quot;width&quot;:920.05}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8.85,&quot;left&quot;:20.3,&quot;top&quot;:31,&quot;width&quot;:920.05}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8.85,&quot;left&quot;:20.3,&quot;top&quot;:31,&quot;width&quot;:920.05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2*443"/>
  <p:tag name="TABLE_ENDDRAG_RECT" val="29*70*902*44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2*443"/>
  <p:tag name="TABLE_ENDDRAG_RECT" val="29*70*902*44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0*438"/>
  <p:tag name="TABLE_ENDDRAG_RECT" val="29*70*900*43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5*432"/>
  <p:tag name="TABLE_ENDDRAG_RECT" val="29*73*895*43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  <p:tag name="KSO_WM_UNIT_PLACING_PICTURE_USER_VIEWPORT" val="{&quot;height&quot;:3616.9921259842517,&quot;width&quot;:6788.571653543307}"/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8672</Words>
  <PresentationFormat>宽屏</PresentationFormat>
  <Paragraphs>885</Paragraphs>
  <Slides>69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69</vt:i4>
      </vt:variant>
    </vt:vector>
  </HeadingPairs>
  <TitlesOfParts>
    <vt:vector size="94" baseType="lpstr">
      <vt:lpstr>_⨹_15_b2720_⨹_15_e7037_⨹_15_ef54b</vt:lpstr>
      <vt:lpstr>_⨹_27_bf2fa_⨹_27_6ff42_⨹_27_925e5</vt:lpstr>
      <vt:lpstr>_⨹_3_5e124_⨹_3_7a4a2_⨹_3_f5a20</vt:lpstr>
      <vt:lpstr>_⨹_4_f7052_⨹_4_60f51_⨹_4_e290e</vt:lpstr>
      <vt:lpstr>_⨹_7_07b1d_⨹_7_83f66_⨹_7_8e06b</vt:lpstr>
      <vt:lpstr>方正北魏楷书简体</vt:lpstr>
      <vt:lpstr>方正粗黑宋简体</vt:lpstr>
      <vt:lpstr>方正清刻本悦宋简体</vt:lpstr>
      <vt:lpstr>仿宋</vt:lpstr>
      <vt:lpstr>汉仪小隶书简</vt:lpstr>
      <vt:lpstr>黑体</vt:lpstr>
      <vt:lpstr>华文仿宋</vt:lpstr>
      <vt:lpstr>华文楷体</vt:lpstr>
      <vt:lpstr>华文中宋</vt:lpstr>
      <vt:lpstr>楷体</vt:lpstr>
      <vt:lpstr>楷体_GB2312</vt:lpstr>
      <vt:lpstr>宋体</vt:lpstr>
      <vt:lpstr>微软雅黑</vt:lpstr>
      <vt:lpstr>字魂95号-手刻宋</vt:lpstr>
      <vt:lpstr>Arial</vt:lpstr>
      <vt:lpstr>Calibri</vt:lpstr>
      <vt:lpstr>Times New Roman</vt:lpstr>
      <vt:lpstr>Wingdings</vt:lpstr>
      <vt:lpstr>Wingdings 2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2024-07-09T09:09:08Z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0C830C81A02D4C428461802D7759C00B_11</vt:lpwstr>
  </property>
</Properties>
</file>