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1.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68" r:id="rId3"/>
    <p:sldId id="269" r:id="rId4"/>
    <p:sldId id="257" r:id="rId5"/>
    <p:sldId id="258" r:id="rId6"/>
    <p:sldId id="266" r:id="rId7"/>
    <p:sldId id="290" r:id="rId8"/>
    <p:sldId id="259" r:id="rId9"/>
    <p:sldId id="292" r:id="rId10"/>
    <p:sldId id="271" r:id="rId11"/>
    <p:sldId id="326" r:id="rId12"/>
    <p:sldId id="296" r:id="rId13"/>
    <p:sldId id="272" r:id="rId14"/>
    <p:sldId id="297" r:id="rId15"/>
    <p:sldId id="273" r:id="rId16"/>
    <p:sldId id="274" r:id="rId17"/>
    <p:sldId id="325" r:id="rId18"/>
    <p:sldId id="327" r:id="rId19"/>
    <p:sldId id="328" r:id="rId20"/>
    <p:sldId id="329" r:id="rId21"/>
    <p:sldId id="330" r:id="rId22"/>
    <p:sldId id="342" r:id="rId23"/>
    <p:sldId id="382" r:id="rId24"/>
    <p:sldId id="344" r:id="rId25"/>
    <p:sldId id="331" r:id="rId26"/>
    <p:sldId id="346" r:id="rId27"/>
    <p:sldId id="345" r:id="rId28"/>
    <p:sldId id="347" r:id="rId29"/>
    <p:sldId id="275" r:id="rId30"/>
    <p:sldId id="373" r:id="rId31"/>
    <p:sldId id="374" r:id="rId32"/>
    <p:sldId id="348" r:id="rId33"/>
    <p:sldId id="278" r:id="rId34"/>
    <p:sldId id="353" r:id="rId35"/>
    <p:sldId id="377" r:id="rId36"/>
    <p:sldId id="378" r:id="rId37"/>
    <p:sldId id="399" r:id="rId38"/>
    <p:sldId id="304" r:id="rId39"/>
    <p:sldId id="260" r:id="rId40"/>
    <p:sldId id="400"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8" userDrawn="1">
          <p15:clr>
            <a:srgbClr val="A4A3A4"/>
          </p15:clr>
        </p15:guide>
        <p15:guide id="2" pos="38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pc" initials="p" lastIdx="0" clrIdx="0"/>
  <p:cmAuthor id="44" name="ZhuanZ(无密码)" initials="Z" lastIdx="3" clrIdx="43"/>
  <p:cmAuthor id="2" name="孙文纯" initials="孙" lastIdx="0" clrIdx="0"/>
  <p:cmAuthor id="3" name="lenovo" initials="l" lastIdx="0" clrIdx="2"/>
  <p:cmAuthor id="4" name="szsy" initials="s" lastIdx="0" clrIdx="3"/>
  <p:cmAuthor id="5" name="宋洁然" initials="宋" lastIdx="0" clrIdx="1"/>
  <p:cmAuthor id="6" name="ming qiu" initials="m" lastIdx="0" clrIdx="1"/>
  <p:cmAuthor id="7" name="1206988966@qq.com" initials="1" lastIdx="0" clrIdx="2"/>
  <p:cmAuthor id="8" name="姜伟光" initials="姜" lastIdx="0" clrIdx="0"/>
  <p:cmAuthor id="9" name="倩文 黄" initials="倩文" lastIdx="1" clrIdx="3"/>
  <p:cmAuthor id="10" name="86136" initials="8" lastIdx="0" clrIdx="9"/>
  <p:cmAuthor id="11" name="xiaoxuan Zeng" initials="x" lastIdx="0" clrIdx="0"/>
  <p:cmAuthor id="12" name="Mia Vida Villanueva" initials="M" lastIdx="0" clrIdx="0"/>
  <p:cmAuthor id="13" name="12279" initials="1" lastIdx="0" clrIdx="11"/>
  <p:cmAuthor id="14" name="文璇璇" initials="文" lastIdx="0" clrIdx="13"/>
  <p:cmAuthor id="15" name="Rcyz-HL" initials="R" lastIdx="0" clrIdx="12"/>
  <p:cmAuthor id="16" name="付" initials="付" lastIdx="0" clrIdx="14"/>
  <p:cmAuthor id="17" name="HUAWEI" initials="H" lastIdx="0" clrIdx="16"/>
  <p:cmAuthor id="18" name="Nicole Li  李倩" initials="N" lastIdx="0" clrIdx="0"/>
  <p:cmAuthor id="19" name="222" initials="2" lastIdx="0" clrIdx="0"/>
  <p:cmAuthor id="20" name="admin" initials="a" lastIdx="0" clrIdx="0"/>
  <p:cmAuthor id="21" name="王子涵" initials="王" lastIdx="0" clrIdx="0"/>
  <p:cmAuthor id="22" name="dongwc0205" initials="d" lastIdx="0" clrIdx="15"/>
  <p:cmAuthor id="2000" name="张瑞霞" initials="authorId_524709945" lastIdx="0" clrIdx="0"/>
  <p:cmAuthor id="2001" name="骆倩怡_Znauj26B" initials="authorId_382814100" lastIdx="0" clrIdx="0"/>
  <p:cmAuthor id="23" name="pangyt" initials="p" lastIdx="0" clrIdx="0"/>
  <p:cmAuthor id="49837067" name="刘浩" initials="刘" lastIdx="0" clrIdx="0"/>
  <p:cmAuthor id="24" name="easonyoun" initials="e" lastIdx="0" clrIdx="0"/>
  <p:cmAuthor id="25" name="zhouyangfan" initials="z" lastIdx="0" clrIdx="0"/>
  <p:cmAuthor id="26" name="tplife" initials="t" lastIdx="0" clrIdx="0"/>
  <p:cmAuthor id="27" name="??" initials="?" lastIdx="0" clrIdx="0"/>
  <p:cmAuthor id="28" name="何 龙" initials="何" lastIdx="0" clrIdx="25"/>
  <p:cmAuthor id="29" name="韩琳晶" initials="韩" lastIdx="0" clrIdx="28"/>
  <p:cmAuthor id="30" name="LJH" initials="L" lastIdx="0" clrIdx="0"/>
  <p:cmAuthor id="31" name="未知用户1" initials="未" lastIdx="0" clrIdx="22"/>
  <p:cmAuthor id="32" name="陈庆" initials="陈" lastIdx="0" clrIdx="31"/>
  <p:cmAuthor id="75" name="作者" initials="A" lastIdx="0" clrIdx="24"/>
  <p:cmAuthor id="76" name="学珍 马" initials="学马" lastIdx="0" clrIdx="25"/>
  <p:cmAuthor id="34" name="a'su's" initials="a" lastIdx="0" clrIdx="33"/>
  <p:cmAuthor id="35" name="陈芳" initials="" lastIdx="0" clrIdx="35"/>
  <p:cmAuthor id="37" name="DELL" initials="" lastIdx="0" clrIdx="25"/>
  <p:cmAuthor id="38" name="邹 嘉豪" initials="" lastIdx="0" clrIdx="25"/>
  <p:cmAuthor id="40" name="乐胜中学微机室" initials="乐" lastIdx="0" clrIdx="39"/>
  <p:cmAuthor id="42" name="hanying" initials="h" lastIdx="0" clrIdx="4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9271A"/>
    <a:srgbClr val="EEEDED"/>
    <a:srgbClr val="BAADA8"/>
    <a:srgbClr val="EACD90"/>
    <a:srgbClr val="755B51"/>
    <a:srgbClr val="4B3427"/>
    <a:srgbClr val="312D2A"/>
    <a:srgbClr val="6A522D"/>
    <a:srgbClr val="5C45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66BB80-9744-4B8F-8381-E690ED832DD5}" styleName="{8a66bb80-9744-4b8f-8381-e690ed832dd5}">
    <a:wholeTbl>
      <a:tcTxStyle>
        <a:fontRef idx="none">
          <a:prstClr val="black"/>
        </a:fontRef>
      </a:tcTxStyle>
      <a:tcStyle>
        <a:tcBdr>
          <a:left>
            <a:ln w="12700" cmpd="sng">
              <a:solidFill>
                <a:srgbClr val="F5D4D0"/>
              </a:solidFill>
            </a:ln>
          </a:left>
          <a:right>
            <a:ln w="12700" cmpd="sng">
              <a:solidFill>
                <a:srgbClr val="F5D4D0"/>
              </a:solidFill>
            </a:ln>
          </a:right>
          <a:top>
            <a:ln w="12700" cmpd="sng">
              <a:solidFill>
                <a:srgbClr val="F5D4D0"/>
              </a:solidFill>
            </a:ln>
          </a:top>
          <a:bottom>
            <a:ln w="12700" cmpd="sng">
              <a:solidFill>
                <a:srgbClr val="F5D4D0"/>
              </a:solidFill>
            </a:ln>
          </a:bottom>
          <a:insideH>
            <a:ln w="12700" cmpd="sng">
              <a:solidFill>
                <a:srgbClr val="F5D4D0"/>
              </a:solidFill>
            </a:ln>
          </a:insideH>
          <a:insideV>
            <a:ln w="12700" cmpd="sng">
              <a:solidFill>
                <a:srgbClr val="F5D4D0"/>
              </a:solidFill>
            </a:ln>
          </a:insideV>
        </a:tcBdr>
        <a:fill>
          <a:solidFill>
            <a:srgbClr val="FFFFFF"/>
          </a:solidFill>
        </a:fill>
      </a:tcStyle>
    </a:wholeTbl>
    <a:band1H>
      <a:tcTxStyle>
        <a:fontRef idx="none">
          <a:prstClr val="black"/>
        </a:fontRef>
      </a:tcTxStyle>
      <a:tcStyle>
        <a:tcBdr/>
        <a:fill>
          <a:solidFill>
            <a:srgbClr val="FFFFFF"/>
          </a:solidFill>
        </a:fill>
      </a:tcStyle>
    </a:band1H>
    <a:band2H>
      <a:tcTxStyle>
        <a:fontRef idx="none">
          <a:prstClr val="black"/>
        </a:fontRef>
      </a:tcTxStyle>
      <a:tcStyle>
        <a:tcBdr/>
        <a:fill>
          <a:solidFill>
            <a:srgbClr val="F9E6E4"/>
          </a:solidFill>
        </a:fill>
      </a:tcStyle>
    </a:band2H>
    <a:firstRow>
      <a:tcTxStyle>
        <a:fontRef idx="none">
          <a:prstClr val="black"/>
        </a:fontRef>
      </a:tcTxStyle>
      <a:tcStyle>
        <a:tcBdr/>
        <a:fill>
          <a:solidFill>
            <a:srgbClr val="F5D4D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45" d="100"/>
          <a:sy n="45" d="100"/>
        </p:scale>
        <p:origin x="42" y="660"/>
      </p:cViewPr>
      <p:guideLst>
        <p:guide orient="horz" pos="2318"/>
        <p:guide pos="384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2024-07-22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76444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txBox="1">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2845810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2024-07-22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2024-07-22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2024-07-22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表格占位符 2"/>
          <p:cNvSpPr>
            <a:spLocks noGrp="1"/>
          </p:cNvSpPr>
          <p:nvPr>
            <p:ph type="tbl"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6E5565D-23B1-4B49-B37D-180112328AB7}"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2024-07-22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2024-07-22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2024-07-22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2024-07-22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2024-07-22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2024-07-22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2024-07-22</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00.xml"/><Relationship Id="rId7"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Layout" Target="../slideLayouts/slideLayout1.xml"/><Relationship Id="rId4" Type="http://schemas.openxmlformats.org/officeDocument/2006/relationships/tags" Target="../tags/tag113.xml"/></Relationships>
</file>

<file path=ppt/slides/_rels/slide14.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24.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23.png"/><Relationship Id="rId5" Type="http://schemas.openxmlformats.org/officeDocument/2006/relationships/slideLayout" Target="../slideLayouts/slideLayout1.xml"/><Relationship Id="rId4" Type="http://schemas.openxmlformats.org/officeDocument/2006/relationships/tags" Target="../tags/tag117.xml"/></Relationships>
</file>

<file path=ppt/slides/_rels/slide15.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1.xml"/><Relationship Id="rId5" Type="http://schemas.openxmlformats.org/officeDocument/2006/relationships/tags" Target="../tags/tag125.xml"/><Relationship Id="rId4" Type="http://schemas.openxmlformats.org/officeDocument/2006/relationships/tags" Target="../tags/tag124.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s>
</file>

<file path=ppt/slides/_rels/slide18.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1.xml"/><Relationship Id="rId5" Type="http://schemas.openxmlformats.org/officeDocument/2006/relationships/tags" Target="../tags/tag137.xml"/><Relationship Id="rId4" Type="http://schemas.openxmlformats.org/officeDocument/2006/relationships/tags" Target="../tags/tag136.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140.xml"/><Relationship Id="rId7" Type="http://schemas.openxmlformats.org/officeDocument/2006/relationships/image" Target="../media/image27.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1.xml"/><Relationship Id="rId11" Type="http://schemas.openxmlformats.org/officeDocument/2006/relationships/image" Target="../media/image30.jpeg"/><Relationship Id="rId5" Type="http://schemas.openxmlformats.org/officeDocument/2006/relationships/tags" Target="../tags/tag142.xml"/><Relationship Id="rId10" Type="http://schemas.microsoft.com/office/2007/relationships/hdphoto" Target="../media/hdphoto1.wdp"/><Relationship Id="rId4" Type="http://schemas.openxmlformats.org/officeDocument/2006/relationships/tags" Target="../tags/tag141.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Layout" Target="../slideLayouts/slideLayout1.xml"/><Relationship Id="rId4" Type="http://schemas.openxmlformats.org/officeDocument/2006/relationships/tags" Target="../tags/tag69.xml"/></Relationships>
</file>

<file path=ppt/slides/_rels/slide20.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image" Target="../media/image31.jpeg"/><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slideLayout" Target="../slideLayouts/slideLayout1.xml"/><Relationship Id="rId4" Type="http://schemas.openxmlformats.org/officeDocument/2006/relationships/tags" Target="../tags/tag15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s>
</file>

<file path=ppt/slides/_rels/slide24.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32.png"/><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image" Target="../media/image33.png"/><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Layout" Target="../slideLayouts/slideLayout1.xml"/><Relationship Id="rId4" Type="http://schemas.openxmlformats.org/officeDocument/2006/relationships/tags" Target="../tags/tag172.xml"/></Relationships>
</file>

<file path=ppt/slides/_rels/slide28.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image" Target="../media/image34.png"/><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Layout" Target="../slideLayouts/slideLayout1.xml"/><Relationship Id="rId4" Type="http://schemas.openxmlformats.org/officeDocument/2006/relationships/tags" Target="../tags/tag73.xml"/></Relationships>
</file>

<file path=ppt/slides/_rels/slide30.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35.png"/><Relationship Id="rId5" Type="http://schemas.openxmlformats.org/officeDocument/2006/relationships/slideLayout" Target="../slideLayouts/slideLayout1.xml"/><Relationship Id="rId4" Type="http://schemas.openxmlformats.org/officeDocument/2006/relationships/tags" Target="../tags/tag182.xml"/></Relationships>
</file>

<file path=ppt/slides/_rels/slide31.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1.xml"/><Relationship Id="rId5" Type="http://schemas.openxmlformats.org/officeDocument/2006/relationships/tags" Target="../tags/tag187.xml"/><Relationship Id="rId4" Type="http://schemas.openxmlformats.org/officeDocument/2006/relationships/tags" Target="../tags/tag186.xml"/></Relationships>
</file>

<file path=ppt/slides/_rels/slide32.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image" Target="file:///C:\Users\ASUS\AppData\Local\Temp\wps\INetCache\be78216a368309fac1cc62b838d98f03" TargetMode="Externa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36.jpeg"/><Relationship Id="rId5" Type="http://schemas.openxmlformats.org/officeDocument/2006/relationships/slideLayout" Target="../slideLayouts/slideLayout1.xml"/><Relationship Id="rId4" Type="http://schemas.openxmlformats.org/officeDocument/2006/relationships/tags" Target="../tags/tag191.xml"/></Relationships>
</file>

<file path=ppt/slides/_rels/slide33.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slideLayout" Target="../slideLayouts/slideLayout1.xml"/><Relationship Id="rId4" Type="http://schemas.openxmlformats.org/officeDocument/2006/relationships/tags" Target="../tags/tag195.xml"/></Relationships>
</file>

<file path=ppt/slides/_rels/slide34.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slideLayout" Target="../slideLayouts/slideLayout1.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s>
</file>

<file path=ppt/slides/_rels/slide3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204.xml"/><Relationship Id="rId7" Type="http://schemas.openxmlformats.org/officeDocument/2006/relationships/image" Target="../media/image37.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1.xml"/><Relationship Id="rId5" Type="http://schemas.openxmlformats.org/officeDocument/2006/relationships/tags" Target="../tags/tag206.xml"/><Relationship Id="rId4" Type="http://schemas.openxmlformats.org/officeDocument/2006/relationships/tags" Target="../tags/tag205.xml"/></Relationships>
</file>

<file path=ppt/slides/_rels/slide36.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1.xml"/><Relationship Id="rId4" Type="http://schemas.openxmlformats.org/officeDocument/2006/relationships/tags" Target="../tags/tag210.xml"/></Relationships>
</file>

<file path=ppt/slides/_rels/slide37.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39.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Layout" Target="../slideLayouts/slideLayout1.xml"/><Relationship Id="rId5" Type="http://schemas.openxmlformats.org/officeDocument/2006/relationships/tags" Target="../tags/tag215.xml"/><Relationship Id="rId4" Type="http://schemas.openxmlformats.org/officeDocument/2006/relationships/tags" Target="../tags/tag214.xml"/></Relationships>
</file>

<file path=ppt/slides/_rels/slide38.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1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NULL" TargetMode="External"/><Relationship Id="rId3" Type="http://schemas.openxmlformats.org/officeDocument/2006/relationships/tags" Target="../tags/tag76.xml"/><Relationship Id="rId7" Type="http://schemas.openxmlformats.org/officeDocument/2006/relationships/image" Target="../media/image5.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1.xml"/><Relationship Id="rId5" Type="http://schemas.openxmlformats.org/officeDocument/2006/relationships/tags" Target="../tags/tag78.xml"/><Relationship Id="rId4" Type="http://schemas.openxmlformats.org/officeDocument/2006/relationships/tags" Target="../tags/tag7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Layout" Target="../slideLayouts/slideLayout1.xml"/><Relationship Id="rId4"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slideLayout" Target="../slideLayouts/slideLayout1.xml"/><Relationship Id="rId4" Type="http://schemas.openxmlformats.org/officeDocument/2006/relationships/tags" Target="../tags/tag86.xml"/></Relationships>
</file>

<file path=ppt/slides/_rels/slide7.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8.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1.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tags" Target="../tags/tag95.xml"/><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1.xml"/><Relationship Id="rId11" Type="http://schemas.openxmlformats.org/officeDocument/2006/relationships/image" Target="../media/image16.jpeg"/><Relationship Id="rId5" Type="http://schemas.openxmlformats.org/officeDocument/2006/relationships/tags" Target="../tags/tag97.xml"/><Relationship Id="rId10" Type="http://schemas.openxmlformats.org/officeDocument/2006/relationships/image" Target="../media/image15.jpeg"/><Relationship Id="rId4" Type="http://schemas.openxmlformats.org/officeDocument/2006/relationships/tags" Target="../tags/tag96.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mt="36000"/>
          </a:blip>
          <a:stretch>
            <a:fillRect/>
          </a:stretch>
        </a:blipFill>
        <a:effectLst/>
      </p:bgPr>
    </p:bg>
    <p:spTree>
      <p:nvGrpSpPr>
        <p:cNvPr id="1" name=""/>
        <p:cNvGrpSpPr/>
        <p:nvPr/>
      </p:nvGrpSpPr>
      <p:grpSpPr>
        <a:xfrm>
          <a:off x="0" y="0"/>
          <a:ext cx="0" cy="0"/>
          <a:chOff x="0" y="0"/>
          <a:chExt cx="0" cy="0"/>
        </a:xfrm>
      </p:grpSpPr>
      <p:sp>
        <p:nvSpPr>
          <p:cNvPr id="35" name="矩形 34"/>
          <p:cNvSpPr/>
          <p:nvPr/>
        </p:nvSpPr>
        <p:spPr>
          <a:xfrm>
            <a:off x="0" y="0"/>
            <a:ext cx="12192635" cy="6858000"/>
          </a:xfrm>
          <a:prstGeom prst="rect">
            <a:avLst/>
          </a:prstGeom>
          <a:gradFill rotWithShape="1">
            <a:gsLst>
              <a:gs pos="0">
                <a:srgbClr val="624533">
                  <a:alpha val="40000"/>
                  <a:lumMod val="74000"/>
                  <a:lumOff val="26000"/>
                </a:srgbClr>
              </a:gs>
              <a:gs pos="19000">
                <a:srgbClr val="4B3C31">
                  <a:alpha val="32000"/>
                  <a:lumMod val="91000"/>
                  <a:lumOff val="9000"/>
                </a:srgbClr>
              </a:gs>
              <a:gs pos="79000">
                <a:srgbClr val="282725">
                  <a:alpha val="92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0" y="83820"/>
            <a:ext cx="6096000" cy="6533515"/>
          </a:xfrm>
          <a:prstGeom prst="rect">
            <a:avLst/>
          </a:prstGeom>
          <a:effectLst>
            <a:outerShdw blurRad="50800" dist="38100" dir="2700000" sx="101000" sy="101000" algn="tl" rotWithShape="0">
              <a:prstClr val="black">
                <a:alpha val="40000"/>
              </a:prstClr>
            </a:outerShdw>
          </a:effectLst>
        </p:spPr>
      </p:pic>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grpSp>
        <p:nvGrpSpPr>
          <p:cNvPr id="2" name="组合 1"/>
          <p:cNvGrpSpPr/>
          <p:nvPr/>
        </p:nvGrpSpPr>
        <p:grpSpPr>
          <a:xfrm>
            <a:off x="6953885" y="777875"/>
            <a:ext cx="4058920" cy="1089660"/>
            <a:chOff x="10951" y="1040"/>
            <a:chExt cx="6392" cy="1716"/>
          </a:xfrm>
        </p:grpSpPr>
        <p:sp>
          <p:nvSpPr>
            <p:cNvPr id="7" name="Freeform 8111"/>
            <p:cNvSpPr/>
            <p:nvPr/>
          </p:nvSpPr>
          <p:spPr bwMode="auto">
            <a:xfrm>
              <a:off x="10951" y="1040"/>
              <a:ext cx="6392" cy="1716"/>
            </a:xfrm>
            <a:custGeom>
              <a:avLst/>
              <a:gdLst>
                <a:gd name="T0" fmla="*/ 1897 w 3772"/>
                <a:gd name="T1" fmla="*/ 1339 h 1451"/>
                <a:gd name="T2" fmla="*/ 2254 w 3772"/>
                <a:gd name="T3" fmla="*/ 1348 h 1451"/>
                <a:gd name="T4" fmla="*/ 2377 w 3772"/>
                <a:gd name="T5" fmla="*/ 1303 h 1451"/>
                <a:gd name="T6" fmla="*/ 2305 w 3772"/>
                <a:gd name="T7" fmla="*/ 1260 h 1451"/>
                <a:gd name="T8" fmla="*/ 2670 w 3772"/>
                <a:gd name="T9" fmla="*/ 1272 h 1451"/>
                <a:gd name="T10" fmla="*/ 3306 w 3772"/>
                <a:gd name="T11" fmla="*/ 1283 h 1451"/>
                <a:gd name="T12" fmla="*/ 3051 w 3772"/>
                <a:gd name="T13" fmla="*/ 1313 h 1451"/>
                <a:gd name="T14" fmla="*/ 3237 w 3772"/>
                <a:gd name="T15" fmla="*/ 1351 h 1451"/>
                <a:gd name="T16" fmla="*/ 3352 w 3772"/>
                <a:gd name="T17" fmla="*/ 1271 h 1451"/>
                <a:gd name="T18" fmla="*/ 3255 w 3772"/>
                <a:gd name="T19" fmla="*/ 1223 h 1451"/>
                <a:gd name="T20" fmla="*/ 3472 w 3772"/>
                <a:gd name="T21" fmla="*/ 1221 h 1451"/>
                <a:gd name="T22" fmla="*/ 3400 w 3772"/>
                <a:gd name="T23" fmla="*/ 1186 h 1451"/>
                <a:gd name="T24" fmla="*/ 3366 w 3772"/>
                <a:gd name="T25" fmla="*/ 1165 h 1451"/>
                <a:gd name="T26" fmla="*/ 3270 w 3772"/>
                <a:gd name="T27" fmla="*/ 1116 h 1451"/>
                <a:gd name="T28" fmla="*/ 3314 w 3772"/>
                <a:gd name="T29" fmla="*/ 1057 h 1451"/>
                <a:gd name="T30" fmla="*/ 3200 w 3772"/>
                <a:gd name="T31" fmla="*/ 1018 h 1451"/>
                <a:gd name="T32" fmla="*/ 3143 w 3772"/>
                <a:gd name="T33" fmla="*/ 1007 h 1451"/>
                <a:gd name="T34" fmla="*/ 3183 w 3772"/>
                <a:gd name="T35" fmla="*/ 985 h 1451"/>
                <a:gd name="T36" fmla="*/ 3091 w 3772"/>
                <a:gd name="T37" fmla="*/ 928 h 1451"/>
                <a:gd name="T38" fmla="*/ 3174 w 3772"/>
                <a:gd name="T39" fmla="*/ 880 h 1451"/>
                <a:gd name="T40" fmla="*/ 2959 w 3772"/>
                <a:gd name="T41" fmla="*/ 813 h 1451"/>
                <a:gd name="T42" fmla="*/ 3087 w 3772"/>
                <a:gd name="T43" fmla="*/ 762 h 1451"/>
                <a:gd name="T44" fmla="*/ 3186 w 3772"/>
                <a:gd name="T45" fmla="*/ 705 h 1451"/>
                <a:gd name="T46" fmla="*/ 3377 w 3772"/>
                <a:gd name="T47" fmla="*/ 672 h 1451"/>
                <a:gd name="T48" fmla="*/ 3091 w 3772"/>
                <a:gd name="T49" fmla="*/ 609 h 1451"/>
                <a:gd name="T50" fmla="*/ 3203 w 3772"/>
                <a:gd name="T51" fmla="*/ 565 h 1451"/>
                <a:gd name="T52" fmla="*/ 3114 w 3772"/>
                <a:gd name="T53" fmla="*/ 513 h 1451"/>
                <a:gd name="T54" fmla="*/ 3036 w 3772"/>
                <a:gd name="T55" fmla="*/ 398 h 1451"/>
                <a:gd name="T56" fmla="*/ 3303 w 3772"/>
                <a:gd name="T57" fmla="*/ 335 h 1451"/>
                <a:gd name="T58" fmla="*/ 2326 w 3772"/>
                <a:gd name="T59" fmla="*/ 246 h 1451"/>
                <a:gd name="T60" fmla="*/ 1636 w 3772"/>
                <a:gd name="T61" fmla="*/ 239 h 1451"/>
                <a:gd name="T62" fmla="*/ 1683 w 3772"/>
                <a:gd name="T63" fmla="*/ 184 h 1451"/>
                <a:gd name="T64" fmla="*/ 1444 w 3772"/>
                <a:gd name="T65" fmla="*/ 171 h 1451"/>
                <a:gd name="T66" fmla="*/ 1598 w 3772"/>
                <a:gd name="T67" fmla="*/ 150 h 1451"/>
                <a:gd name="T68" fmla="*/ 1532 w 3772"/>
                <a:gd name="T69" fmla="*/ 115 h 1451"/>
                <a:gd name="T70" fmla="*/ 1431 w 3772"/>
                <a:gd name="T71" fmla="*/ 129 h 1451"/>
                <a:gd name="T72" fmla="*/ 1433 w 3772"/>
                <a:gd name="T73" fmla="*/ 92 h 1451"/>
                <a:gd name="T74" fmla="*/ 1129 w 3772"/>
                <a:gd name="T75" fmla="*/ 114 h 1451"/>
                <a:gd name="T76" fmla="*/ 1313 w 3772"/>
                <a:gd name="T77" fmla="*/ 75 h 1451"/>
                <a:gd name="T78" fmla="*/ 1510 w 3772"/>
                <a:gd name="T79" fmla="*/ 1 h 1451"/>
                <a:gd name="T80" fmla="*/ 1184 w 3772"/>
                <a:gd name="T81" fmla="*/ 93 h 1451"/>
                <a:gd name="T82" fmla="*/ 842 w 3772"/>
                <a:gd name="T83" fmla="*/ 83 h 1451"/>
                <a:gd name="T84" fmla="*/ 788 w 3772"/>
                <a:gd name="T85" fmla="*/ 127 h 1451"/>
                <a:gd name="T86" fmla="*/ 791 w 3772"/>
                <a:gd name="T87" fmla="*/ 173 h 1451"/>
                <a:gd name="T88" fmla="*/ 625 w 3772"/>
                <a:gd name="T89" fmla="*/ 228 h 1451"/>
                <a:gd name="T90" fmla="*/ 490 w 3772"/>
                <a:gd name="T91" fmla="*/ 241 h 1451"/>
                <a:gd name="T92" fmla="*/ 298 w 3772"/>
                <a:gd name="T93" fmla="*/ 324 h 1451"/>
                <a:gd name="T94" fmla="*/ 293 w 3772"/>
                <a:gd name="T95" fmla="*/ 380 h 1451"/>
                <a:gd name="T96" fmla="*/ 192 w 3772"/>
                <a:gd name="T97" fmla="*/ 461 h 1451"/>
                <a:gd name="T98" fmla="*/ 222 w 3772"/>
                <a:gd name="T99" fmla="*/ 509 h 1451"/>
                <a:gd name="T100" fmla="*/ 139 w 3772"/>
                <a:gd name="T101" fmla="*/ 815 h 1451"/>
                <a:gd name="T102" fmla="*/ 141 w 3772"/>
                <a:gd name="T103" fmla="*/ 919 h 1451"/>
                <a:gd name="T104" fmla="*/ 204 w 3772"/>
                <a:gd name="T105" fmla="*/ 1052 h 1451"/>
                <a:gd name="T106" fmla="*/ 308 w 3772"/>
                <a:gd name="T107" fmla="*/ 1133 h 1451"/>
                <a:gd name="T108" fmla="*/ 389 w 3772"/>
                <a:gd name="T109" fmla="*/ 1160 h 1451"/>
                <a:gd name="T110" fmla="*/ 386 w 3772"/>
                <a:gd name="T111" fmla="*/ 1238 h 1451"/>
                <a:gd name="T112" fmla="*/ 918 w 3772"/>
                <a:gd name="T113" fmla="*/ 1373 h 1451"/>
                <a:gd name="T114" fmla="*/ 956 w 3772"/>
                <a:gd name="T115" fmla="*/ 1335 h 1451"/>
                <a:gd name="T116" fmla="*/ 1199 w 3772"/>
                <a:gd name="T117" fmla="*/ 1351 h 1451"/>
                <a:gd name="T118" fmla="*/ 1354 w 3772"/>
                <a:gd name="T119" fmla="*/ 1333 h 1451"/>
                <a:gd name="T120" fmla="*/ 1290 w 3772"/>
                <a:gd name="T121" fmla="*/ 1354 h 1451"/>
                <a:gd name="T122" fmla="*/ 1533 w 3772"/>
                <a:gd name="T123" fmla="*/ 1379 h 1451"/>
                <a:gd name="T124" fmla="*/ 1661 w 3772"/>
                <a:gd name="T125" fmla="*/ 1383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2" h="1451">
                  <a:moveTo>
                    <a:pt x="1883" y="1394"/>
                  </a:moveTo>
                  <a:cubicBezTo>
                    <a:pt x="1910" y="1393"/>
                    <a:pt x="1928" y="1390"/>
                    <a:pt x="1922" y="1389"/>
                  </a:cubicBezTo>
                  <a:cubicBezTo>
                    <a:pt x="1913" y="1387"/>
                    <a:pt x="1913" y="1387"/>
                    <a:pt x="1921" y="1386"/>
                  </a:cubicBezTo>
                  <a:cubicBezTo>
                    <a:pt x="1927" y="1386"/>
                    <a:pt x="1928" y="1385"/>
                    <a:pt x="1925" y="1382"/>
                  </a:cubicBezTo>
                  <a:cubicBezTo>
                    <a:pt x="1922" y="1380"/>
                    <a:pt x="1927" y="1379"/>
                    <a:pt x="1944" y="1378"/>
                  </a:cubicBezTo>
                  <a:cubicBezTo>
                    <a:pt x="2003" y="1376"/>
                    <a:pt x="2075" y="1370"/>
                    <a:pt x="2068" y="1368"/>
                  </a:cubicBezTo>
                  <a:cubicBezTo>
                    <a:pt x="2063" y="1367"/>
                    <a:pt x="2045" y="1368"/>
                    <a:pt x="2028" y="1369"/>
                  </a:cubicBezTo>
                  <a:cubicBezTo>
                    <a:pt x="1992" y="1373"/>
                    <a:pt x="1932" y="1370"/>
                    <a:pt x="1930" y="1365"/>
                  </a:cubicBezTo>
                  <a:cubicBezTo>
                    <a:pt x="1929" y="1363"/>
                    <a:pt x="1916" y="1362"/>
                    <a:pt x="1897" y="1363"/>
                  </a:cubicBezTo>
                  <a:cubicBezTo>
                    <a:pt x="1870" y="1364"/>
                    <a:pt x="1867" y="1363"/>
                    <a:pt x="1880" y="1361"/>
                  </a:cubicBezTo>
                  <a:cubicBezTo>
                    <a:pt x="1900" y="1356"/>
                    <a:pt x="1943" y="1354"/>
                    <a:pt x="1960" y="1356"/>
                  </a:cubicBezTo>
                  <a:cubicBezTo>
                    <a:pt x="1998" y="1362"/>
                    <a:pt x="2015" y="1364"/>
                    <a:pt x="2019" y="1363"/>
                  </a:cubicBezTo>
                  <a:cubicBezTo>
                    <a:pt x="2022" y="1362"/>
                    <a:pt x="2014" y="1360"/>
                    <a:pt x="2002" y="1359"/>
                  </a:cubicBezTo>
                  <a:cubicBezTo>
                    <a:pt x="1989" y="1357"/>
                    <a:pt x="1969" y="1354"/>
                    <a:pt x="1957" y="1352"/>
                  </a:cubicBezTo>
                  <a:cubicBezTo>
                    <a:pt x="1945" y="1349"/>
                    <a:pt x="1928" y="1348"/>
                    <a:pt x="1920" y="1347"/>
                  </a:cubicBezTo>
                  <a:cubicBezTo>
                    <a:pt x="1907" y="1347"/>
                    <a:pt x="1889" y="1340"/>
                    <a:pt x="1897" y="1339"/>
                  </a:cubicBezTo>
                  <a:cubicBezTo>
                    <a:pt x="1914" y="1336"/>
                    <a:pt x="1964" y="1337"/>
                    <a:pt x="1970" y="1340"/>
                  </a:cubicBezTo>
                  <a:cubicBezTo>
                    <a:pt x="1975" y="1342"/>
                    <a:pt x="1987" y="1346"/>
                    <a:pt x="1997" y="1347"/>
                  </a:cubicBezTo>
                  <a:cubicBezTo>
                    <a:pt x="2007" y="1349"/>
                    <a:pt x="2020" y="1352"/>
                    <a:pt x="2027" y="1353"/>
                  </a:cubicBezTo>
                  <a:cubicBezTo>
                    <a:pt x="2041" y="1356"/>
                    <a:pt x="2130" y="1364"/>
                    <a:pt x="2162" y="1365"/>
                  </a:cubicBezTo>
                  <a:cubicBezTo>
                    <a:pt x="2189" y="1366"/>
                    <a:pt x="2198" y="1365"/>
                    <a:pt x="2200" y="1363"/>
                  </a:cubicBezTo>
                  <a:cubicBezTo>
                    <a:pt x="2201" y="1362"/>
                    <a:pt x="2198" y="1361"/>
                    <a:pt x="2193" y="1362"/>
                  </a:cubicBezTo>
                  <a:cubicBezTo>
                    <a:pt x="2180" y="1363"/>
                    <a:pt x="2167" y="1360"/>
                    <a:pt x="2160" y="1355"/>
                  </a:cubicBezTo>
                  <a:cubicBezTo>
                    <a:pt x="2155" y="1351"/>
                    <a:pt x="2153" y="1351"/>
                    <a:pt x="2153" y="1354"/>
                  </a:cubicBezTo>
                  <a:cubicBezTo>
                    <a:pt x="2153" y="1357"/>
                    <a:pt x="2149" y="1357"/>
                    <a:pt x="2139" y="1356"/>
                  </a:cubicBezTo>
                  <a:cubicBezTo>
                    <a:pt x="2131" y="1355"/>
                    <a:pt x="2123" y="1354"/>
                    <a:pt x="2120" y="1354"/>
                  </a:cubicBezTo>
                  <a:cubicBezTo>
                    <a:pt x="2117" y="1355"/>
                    <a:pt x="2116" y="1353"/>
                    <a:pt x="2117" y="1350"/>
                  </a:cubicBezTo>
                  <a:cubicBezTo>
                    <a:pt x="2117" y="1346"/>
                    <a:pt x="2124" y="1345"/>
                    <a:pt x="2150" y="1345"/>
                  </a:cubicBezTo>
                  <a:cubicBezTo>
                    <a:pt x="2167" y="1345"/>
                    <a:pt x="2186" y="1346"/>
                    <a:pt x="2191" y="1346"/>
                  </a:cubicBezTo>
                  <a:cubicBezTo>
                    <a:pt x="2198" y="1347"/>
                    <a:pt x="2200" y="1347"/>
                    <a:pt x="2197" y="1344"/>
                  </a:cubicBezTo>
                  <a:cubicBezTo>
                    <a:pt x="2191" y="1340"/>
                    <a:pt x="2207" y="1339"/>
                    <a:pt x="2218" y="1343"/>
                  </a:cubicBezTo>
                  <a:cubicBezTo>
                    <a:pt x="2222" y="1345"/>
                    <a:pt x="2238" y="1347"/>
                    <a:pt x="2254" y="1348"/>
                  </a:cubicBezTo>
                  <a:cubicBezTo>
                    <a:pt x="2270" y="1349"/>
                    <a:pt x="2318" y="1352"/>
                    <a:pt x="2361" y="1354"/>
                  </a:cubicBezTo>
                  <a:cubicBezTo>
                    <a:pt x="2464" y="1360"/>
                    <a:pt x="2510" y="1362"/>
                    <a:pt x="2532" y="1361"/>
                  </a:cubicBezTo>
                  <a:cubicBezTo>
                    <a:pt x="2561" y="1359"/>
                    <a:pt x="2539" y="1355"/>
                    <a:pt x="2495" y="1354"/>
                  </a:cubicBezTo>
                  <a:cubicBezTo>
                    <a:pt x="2474" y="1354"/>
                    <a:pt x="2458" y="1353"/>
                    <a:pt x="2458" y="1352"/>
                  </a:cubicBezTo>
                  <a:cubicBezTo>
                    <a:pt x="2459" y="1351"/>
                    <a:pt x="2477" y="1349"/>
                    <a:pt x="2497" y="1348"/>
                  </a:cubicBezTo>
                  <a:cubicBezTo>
                    <a:pt x="2529" y="1347"/>
                    <a:pt x="2533" y="1346"/>
                    <a:pt x="2525" y="1343"/>
                  </a:cubicBezTo>
                  <a:cubicBezTo>
                    <a:pt x="2510" y="1338"/>
                    <a:pt x="2507" y="1335"/>
                    <a:pt x="2511" y="1331"/>
                  </a:cubicBezTo>
                  <a:cubicBezTo>
                    <a:pt x="2514" y="1329"/>
                    <a:pt x="2511" y="1328"/>
                    <a:pt x="2504" y="1328"/>
                  </a:cubicBezTo>
                  <a:cubicBezTo>
                    <a:pt x="2498" y="1328"/>
                    <a:pt x="2488" y="1327"/>
                    <a:pt x="2482" y="1326"/>
                  </a:cubicBezTo>
                  <a:cubicBezTo>
                    <a:pt x="2476" y="1324"/>
                    <a:pt x="2453" y="1322"/>
                    <a:pt x="2431" y="1321"/>
                  </a:cubicBezTo>
                  <a:cubicBezTo>
                    <a:pt x="2409" y="1321"/>
                    <a:pt x="2389" y="1319"/>
                    <a:pt x="2387" y="1318"/>
                  </a:cubicBezTo>
                  <a:cubicBezTo>
                    <a:pt x="2385" y="1317"/>
                    <a:pt x="2377" y="1317"/>
                    <a:pt x="2371" y="1318"/>
                  </a:cubicBezTo>
                  <a:cubicBezTo>
                    <a:pt x="2364" y="1318"/>
                    <a:pt x="2359" y="1318"/>
                    <a:pt x="2360" y="1316"/>
                  </a:cubicBezTo>
                  <a:cubicBezTo>
                    <a:pt x="2363" y="1312"/>
                    <a:pt x="2435" y="1305"/>
                    <a:pt x="2447" y="1307"/>
                  </a:cubicBezTo>
                  <a:cubicBezTo>
                    <a:pt x="2453" y="1309"/>
                    <a:pt x="2460" y="1308"/>
                    <a:pt x="2464" y="1306"/>
                  </a:cubicBezTo>
                  <a:cubicBezTo>
                    <a:pt x="2473" y="1302"/>
                    <a:pt x="2427" y="1300"/>
                    <a:pt x="2377" y="1303"/>
                  </a:cubicBezTo>
                  <a:cubicBezTo>
                    <a:pt x="2317" y="1307"/>
                    <a:pt x="2225" y="1308"/>
                    <a:pt x="2226" y="1304"/>
                  </a:cubicBezTo>
                  <a:cubicBezTo>
                    <a:pt x="2227" y="1303"/>
                    <a:pt x="2237" y="1301"/>
                    <a:pt x="2247" y="1300"/>
                  </a:cubicBezTo>
                  <a:cubicBezTo>
                    <a:pt x="2261" y="1299"/>
                    <a:pt x="2266" y="1298"/>
                    <a:pt x="2262" y="1296"/>
                  </a:cubicBezTo>
                  <a:cubicBezTo>
                    <a:pt x="2260" y="1294"/>
                    <a:pt x="2254" y="1293"/>
                    <a:pt x="2250" y="1294"/>
                  </a:cubicBezTo>
                  <a:cubicBezTo>
                    <a:pt x="2212" y="1296"/>
                    <a:pt x="2183" y="1296"/>
                    <a:pt x="2183" y="1294"/>
                  </a:cubicBezTo>
                  <a:cubicBezTo>
                    <a:pt x="2183" y="1292"/>
                    <a:pt x="2170" y="1290"/>
                    <a:pt x="2155" y="1290"/>
                  </a:cubicBezTo>
                  <a:cubicBezTo>
                    <a:pt x="2139" y="1289"/>
                    <a:pt x="2120" y="1289"/>
                    <a:pt x="2112" y="1288"/>
                  </a:cubicBezTo>
                  <a:cubicBezTo>
                    <a:pt x="2103" y="1288"/>
                    <a:pt x="2073" y="1287"/>
                    <a:pt x="2045" y="1287"/>
                  </a:cubicBezTo>
                  <a:cubicBezTo>
                    <a:pt x="2016" y="1286"/>
                    <a:pt x="1978" y="1285"/>
                    <a:pt x="1960" y="1284"/>
                  </a:cubicBezTo>
                  <a:cubicBezTo>
                    <a:pt x="1941" y="1284"/>
                    <a:pt x="1909" y="1283"/>
                    <a:pt x="1888" y="1283"/>
                  </a:cubicBezTo>
                  <a:cubicBezTo>
                    <a:pt x="1867" y="1283"/>
                    <a:pt x="1848" y="1281"/>
                    <a:pt x="1846" y="1279"/>
                  </a:cubicBezTo>
                  <a:cubicBezTo>
                    <a:pt x="1843" y="1277"/>
                    <a:pt x="1852" y="1276"/>
                    <a:pt x="1872" y="1277"/>
                  </a:cubicBezTo>
                  <a:cubicBezTo>
                    <a:pt x="1888" y="1277"/>
                    <a:pt x="1941" y="1276"/>
                    <a:pt x="1988" y="1275"/>
                  </a:cubicBezTo>
                  <a:cubicBezTo>
                    <a:pt x="2059" y="1273"/>
                    <a:pt x="2076" y="1272"/>
                    <a:pt x="2084" y="1267"/>
                  </a:cubicBezTo>
                  <a:cubicBezTo>
                    <a:pt x="2093" y="1262"/>
                    <a:pt x="2181" y="1256"/>
                    <a:pt x="2227" y="1258"/>
                  </a:cubicBezTo>
                  <a:cubicBezTo>
                    <a:pt x="2239" y="1258"/>
                    <a:pt x="2274" y="1259"/>
                    <a:pt x="2305" y="1260"/>
                  </a:cubicBezTo>
                  <a:cubicBezTo>
                    <a:pt x="2348" y="1261"/>
                    <a:pt x="2362" y="1262"/>
                    <a:pt x="2366" y="1266"/>
                  </a:cubicBezTo>
                  <a:cubicBezTo>
                    <a:pt x="2370" y="1269"/>
                    <a:pt x="2372" y="1270"/>
                    <a:pt x="2373" y="1267"/>
                  </a:cubicBezTo>
                  <a:cubicBezTo>
                    <a:pt x="2375" y="1263"/>
                    <a:pt x="2393" y="1258"/>
                    <a:pt x="2391" y="1262"/>
                  </a:cubicBezTo>
                  <a:cubicBezTo>
                    <a:pt x="2390" y="1264"/>
                    <a:pt x="2396" y="1265"/>
                    <a:pt x="2403" y="1265"/>
                  </a:cubicBezTo>
                  <a:cubicBezTo>
                    <a:pt x="2411" y="1264"/>
                    <a:pt x="2417" y="1262"/>
                    <a:pt x="2418" y="1260"/>
                  </a:cubicBezTo>
                  <a:cubicBezTo>
                    <a:pt x="2418" y="1256"/>
                    <a:pt x="2420" y="1256"/>
                    <a:pt x="2425" y="1259"/>
                  </a:cubicBezTo>
                  <a:cubicBezTo>
                    <a:pt x="2432" y="1263"/>
                    <a:pt x="2432" y="1263"/>
                    <a:pt x="2432" y="1263"/>
                  </a:cubicBezTo>
                  <a:cubicBezTo>
                    <a:pt x="2425" y="1263"/>
                    <a:pt x="2425" y="1263"/>
                    <a:pt x="2425" y="1263"/>
                  </a:cubicBezTo>
                  <a:cubicBezTo>
                    <a:pt x="2422" y="1264"/>
                    <a:pt x="2416" y="1266"/>
                    <a:pt x="2413" y="1267"/>
                  </a:cubicBezTo>
                  <a:cubicBezTo>
                    <a:pt x="2410" y="1270"/>
                    <a:pt x="2419" y="1270"/>
                    <a:pt x="2439" y="1269"/>
                  </a:cubicBezTo>
                  <a:cubicBezTo>
                    <a:pt x="2457" y="1269"/>
                    <a:pt x="2469" y="1267"/>
                    <a:pt x="2468" y="1265"/>
                  </a:cubicBezTo>
                  <a:cubicBezTo>
                    <a:pt x="2466" y="1261"/>
                    <a:pt x="2495" y="1262"/>
                    <a:pt x="2503" y="1266"/>
                  </a:cubicBezTo>
                  <a:cubicBezTo>
                    <a:pt x="2507" y="1268"/>
                    <a:pt x="2531" y="1269"/>
                    <a:pt x="2558" y="1269"/>
                  </a:cubicBezTo>
                  <a:cubicBezTo>
                    <a:pt x="2629" y="1268"/>
                    <a:pt x="2672" y="1270"/>
                    <a:pt x="2660" y="1272"/>
                  </a:cubicBezTo>
                  <a:cubicBezTo>
                    <a:pt x="2649" y="1273"/>
                    <a:pt x="2649" y="1273"/>
                    <a:pt x="2658" y="1274"/>
                  </a:cubicBezTo>
                  <a:cubicBezTo>
                    <a:pt x="2663" y="1275"/>
                    <a:pt x="2669" y="1274"/>
                    <a:pt x="2670" y="1272"/>
                  </a:cubicBezTo>
                  <a:cubicBezTo>
                    <a:pt x="2672" y="1270"/>
                    <a:pt x="2688" y="1269"/>
                    <a:pt x="2706" y="1269"/>
                  </a:cubicBezTo>
                  <a:cubicBezTo>
                    <a:pt x="2739" y="1269"/>
                    <a:pt x="2739" y="1269"/>
                    <a:pt x="2739" y="1269"/>
                  </a:cubicBezTo>
                  <a:cubicBezTo>
                    <a:pt x="2717" y="1272"/>
                    <a:pt x="2717" y="1272"/>
                    <a:pt x="2717" y="1272"/>
                  </a:cubicBezTo>
                  <a:cubicBezTo>
                    <a:pt x="2703" y="1274"/>
                    <a:pt x="2712" y="1275"/>
                    <a:pt x="2746" y="1273"/>
                  </a:cubicBezTo>
                  <a:cubicBezTo>
                    <a:pt x="2777" y="1272"/>
                    <a:pt x="2793" y="1270"/>
                    <a:pt x="2788" y="1268"/>
                  </a:cubicBezTo>
                  <a:cubicBezTo>
                    <a:pt x="2782" y="1267"/>
                    <a:pt x="2785" y="1266"/>
                    <a:pt x="2796" y="1267"/>
                  </a:cubicBezTo>
                  <a:cubicBezTo>
                    <a:pt x="2806" y="1267"/>
                    <a:pt x="2835" y="1267"/>
                    <a:pt x="2862" y="1267"/>
                  </a:cubicBezTo>
                  <a:cubicBezTo>
                    <a:pt x="2956" y="1265"/>
                    <a:pt x="2974" y="1265"/>
                    <a:pt x="2992" y="1267"/>
                  </a:cubicBezTo>
                  <a:cubicBezTo>
                    <a:pt x="3002" y="1269"/>
                    <a:pt x="3013" y="1270"/>
                    <a:pt x="3016" y="1270"/>
                  </a:cubicBezTo>
                  <a:cubicBezTo>
                    <a:pt x="3019" y="1269"/>
                    <a:pt x="3029" y="1271"/>
                    <a:pt x="3038" y="1272"/>
                  </a:cubicBezTo>
                  <a:cubicBezTo>
                    <a:pt x="3047" y="1274"/>
                    <a:pt x="3064" y="1276"/>
                    <a:pt x="3075" y="1276"/>
                  </a:cubicBezTo>
                  <a:cubicBezTo>
                    <a:pt x="3086" y="1277"/>
                    <a:pt x="3096" y="1278"/>
                    <a:pt x="3097" y="1279"/>
                  </a:cubicBezTo>
                  <a:cubicBezTo>
                    <a:pt x="3101" y="1281"/>
                    <a:pt x="3170" y="1286"/>
                    <a:pt x="3208" y="1286"/>
                  </a:cubicBezTo>
                  <a:cubicBezTo>
                    <a:pt x="3228" y="1286"/>
                    <a:pt x="3245" y="1288"/>
                    <a:pt x="3247" y="1289"/>
                  </a:cubicBezTo>
                  <a:cubicBezTo>
                    <a:pt x="3252" y="1293"/>
                    <a:pt x="3300" y="1293"/>
                    <a:pt x="3299" y="1289"/>
                  </a:cubicBezTo>
                  <a:cubicBezTo>
                    <a:pt x="3299" y="1286"/>
                    <a:pt x="3302" y="1284"/>
                    <a:pt x="3306" y="1283"/>
                  </a:cubicBezTo>
                  <a:cubicBezTo>
                    <a:pt x="3314" y="1282"/>
                    <a:pt x="3314" y="1282"/>
                    <a:pt x="3314" y="1282"/>
                  </a:cubicBezTo>
                  <a:cubicBezTo>
                    <a:pt x="3306" y="1294"/>
                    <a:pt x="3306" y="1294"/>
                    <a:pt x="3306" y="1294"/>
                  </a:cubicBezTo>
                  <a:cubicBezTo>
                    <a:pt x="3291" y="1315"/>
                    <a:pt x="3286" y="1317"/>
                    <a:pt x="3254" y="1318"/>
                  </a:cubicBezTo>
                  <a:cubicBezTo>
                    <a:pt x="3220" y="1318"/>
                    <a:pt x="3145" y="1315"/>
                    <a:pt x="3142" y="1313"/>
                  </a:cubicBezTo>
                  <a:cubicBezTo>
                    <a:pt x="3141" y="1312"/>
                    <a:pt x="3131" y="1312"/>
                    <a:pt x="3120" y="1311"/>
                  </a:cubicBezTo>
                  <a:cubicBezTo>
                    <a:pt x="3109" y="1311"/>
                    <a:pt x="3092" y="1311"/>
                    <a:pt x="3083" y="1310"/>
                  </a:cubicBezTo>
                  <a:cubicBezTo>
                    <a:pt x="3074" y="1309"/>
                    <a:pt x="3061" y="1308"/>
                    <a:pt x="3055" y="1308"/>
                  </a:cubicBezTo>
                  <a:cubicBezTo>
                    <a:pt x="3048" y="1307"/>
                    <a:pt x="3035" y="1306"/>
                    <a:pt x="3026" y="1306"/>
                  </a:cubicBezTo>
                  <a:cubicBezTo>
                    <a:pt x="2979" y="1303"/>
                    <a:pt x="2909" y="1302"/>
                    <a:pt x="2897" y="1305"/>
                  </a:cubicBezTo>
                  <a:cubicBezTo>
                    <a:pt x="2890" y="1306"/>
                    <a:pt x="2881" y="1306"/>
                    <a:pt x="2878" y="1305"/>
                  </a:cubicBezTo>
                  <a:cubicBezTo>
                    <a:pt x="2874" y="1303"/>
                    <a:pt x="2857" y="1303"/>
                    <a:pt x="2840" y="1305"/>
                  </a:cubicBezTo>
                  <a:cubicBezTo>
                    <a:pt x="2823" y="1307"/>
                    <a:pt x="2805" y="1307"/>
                    <a:pt x="2798" y="1306"/>
                  </a:cubicBezTo>
                  <a:cubicBezTo>
                    <a:pt x="2792" y="1305"/>
                    <a:pt x="2765" y="1304"/>
                    <a:pt x="2737" y="1304"/>
                  </a:cubicBezTo>
                  <a:cubicBezTo>
                    <a:pt x="2704" y="1305"/>
                    <a:pt x="2694" y="1306"/>
                    <a:pt x="2708" y="1307"/>
                  </a:cubicBezTo>
                  <a:cubicBezTo>
                    <a:pt x="2754" y="1310"/>
                    <a:pt x="2831" y="1311"/>
                    <a:pt x="2889" y="1309"/>
                  </a:cubicBezTo>
                  <a:cubicBezTo>
                    <a:pt x="2945" y="1308"/>
                    <a:pt x="2983" y="1309"/>
                    <a:pt x="3051" y="1313"/>
                  </a:cubicBezTo>
                  <a:cubicBezTo>
                    <a:pt x="3066" y="1314"/>
                    <a:pt x="3082" y="1315"/>
                    <a:pt x="3087" y="1315"/>
                  </a:cubicBezTo>
                  <a:cubicBezTo>
                    <a:pt x="3092" y="1314"/>
                    <a:pt x="3097" y="1316"/>
                    <a:pt x="3098" y="1318"/>
                  </a:cubicBezTo>
                  <a:cubicBezTo>
                    <a:pt x="3099" y="1321"/>
                    <a:pt x="3094" y="1321"/>
                    <a:pt x="3080" y="1321"/>
                  </a:cubicBezTo>
                  <a:cubicBezTo>
                    <a:pt x="3068" y="1320"/>
                    <a:pt x="3044" y="1320"/>
                    <a:pt x="3025" y="1320"/>
                  </a:cubicBezTo>
                  <a:cubicBezTo>
                    <a:pt x="2985" y="1320"/>
                    <a:pt x="3003" y="1324"/>
                    <a:pt x="3051" y="1325"/>
                  </a:cubicBezTo>
                  <a:cubicBezTo>
                    <a:pt x="3079" y="1326"/>
                    <a:pt x="3085" y="1329"/>
                    <a:pt x="3070" y="1334"/>
                  </a:cubicBezTo>
                  <a:cubicBezTo>
                    <a:pt x="3066" y="1335"/>
                    <a:pt x="3070" y="1335"/>
                    <a:pt x="3078" y="1334"/>
                  </a:cubicBezTo>
                  <a:cubicBezTo>
                    <a:pt x="3086" y="1332"/>
                    <a:pt x="3099" y="1330"/>
                    <a:pt x="3106" y="1329"/>
                  </a:cubicBezTo>
                  <a:cubicBezTo>
                    <a:pt x="3120" y="1327"/>
                    <a:pt x="3126" y="1323"/>
                    <a:pt x="3115" y="1323"/>
                  </a:cubicBezTo>
                  <a:cubicBezTo>
                    <a:pt x="3110" y="1324"/>
                    <a:pt x="3109" y="1323"/>
                    <a:pt x="3113" y="1320"/>
                  </a:cubicBezTo>
                  <a:cubicBezTo>
                    <a:pt x="3118" y="1316"/>
                    <a:pt x="3150" y="1317"/>
                    <a:pt x="3216" y="1322"/>
                  </a:cubicBezTo>
                  <a:cubicBezTo>
                    <a:pt x="3240" y="1324"/>
                    <a:pt x="3244" y="1325"/>
                    <a:pt x="3245" y="1331"/>
                  </a:cubicBezTo>
                  <a:cubicBezTo>
                    <a:pt x="3245" y="1340"/>
                    <a:pt x="3235" y="1346"/>
                    <a:pt x="3224" y="1344"/>
                  </a:cubicBezTo>
                  <a:cubicBezTo>
                    <a:pt x="3219" y="1343"/>
                    <a:pt x="3215" y="1344"/>
                    <a:pt x="3215" y="1346"/>
                  </a:cubicBezTo>
                  <a:cubicBezTo>
                    <a:pt x="3215" y="1348"/>
                    <a:pt x="3219" y="1349"/>
                    <a:pt x="3224" y="1349"/>
                  </a:cubicBezTo>
                  <a:cubicBezTo>
                    <a:pt x="3229" y="1349"/>
                    <a:pt x="3235" y="1350"/>
                    <a:pt x="3237" y="1351"/>
                  </a:cubicBezTo>
                  <a:cubicBezTo>
                    <a:pt x="3242" y="1355"/>
                    <a:pt x="3263" y="1348"/>
                    <a:pt x="3280" y="1337"/>
                  </a:cubicBezTo>
                  <a:cubicBezTo>
                    <a:pt x="3293" y="1327"/>
                    <a:pt x="3295" y="1327"/>
                    <a:pt x="3321" y="1328"/>
                  </a:cubicBezTo>
                  <a:cubicBezTo>
                    <a:pt x="3335" y="1329"/>
                    <a:pt x="3352" y="1330"/>
                    <a:pt x="3357" y="1329"/>
                  </a:cubicBezTo>
                  <a:cubicBezTo>
                    <a:pt x="3365" y="1329"/>
                    <a:pt x="3367" y="1331"/>
                    <a:pt x="3367" y="1334"/>
                  </a:cubicBezTo>
                  <a:cubicBezTo>
                    <a:pt x="3366" y="1336"/>
                    <a:pt x="3366" y="1338"/>
                    <a:pt x="3368" y="1338"/>
                  </a:cubicBezTo>
                  <a:cubicBezTo>
                    <a:pt x="3383" y="1339"/>
                    <a:pt x="3445" y="1335"/>
                    <a:pt x="3451" y="1333"/>
                  </a:cubicBezTo>
                  <a:cubicBezTo>
                    <a:pt x="3457" y="1331"/>
                    <a:pt x="3449" y="1331"/>
                    <a:pt x="3429" y="1331"/>
                  </a:cubicBezTo>
                  <a:cubicBezTo>
                    <a:pt x="3411" y="1332"/>
                    <a:pt x="3402" y="1331"/>
                    <a:pt x="3407" y="1329"/>
                  </a:cubicBezTo>
                  <a:cubicBezTo>
                    <a:pt x="3414" y="1327"/>
                    <a:pt x="3413" y="1326"/>
                    <a:pt x="3398" y="1325"/>
                  </a:cubicBezTo>
                  <a:cubicBezTo>
                    <a:pt x="3388" y="1324"/>
                    <a:pt x="3371" y="1324"/>
                    <a:pt x="3359" y="1324"/>
                  </a:cubicBezTo>
                  <a:cubicBezTo>
                    <a:pt x="3337" y="1325"/>
                    <a:pt x="3332" y="1323"/>
                    <a:pt x="3337" y="1318"/>
                  </a:cubicBezTo>
                  <a:cubicBezTo>
                    <a:pt x="3340" y="1316"/>
                    <a:pt x="3336" y="1316"/>
                    <a:pt x="3328" y="1318"/>
                  </a:cubicBezTo>
                  <a:cubicBezTo>
                    <a:pt x="3322" y="1319"/>
                    <a:pt x="3314" y="1319"/>
                    <a:pt x="3311" y="1318"/>
                  </a:cubicBezTo>
                  <a:cubicBezTo>
                    <a:pt x="3307" y="1315"/>
                    <a:pt x="3308" y="1312"/>
                    <a:pt x="3320" y="1292"/>
                  </a:cubicBezTo>
                  <a:cubicBezTo>
                    <a:pt x="3333" y="1270"/>
                    <a:pt x="3333" y="1270"/>
                    <a:pt x="3333" y="1270"/>
                  </a:cubicBezTo>
                  <a:cubicBezTo>
                    <a:pt x="3352" y="1271"/>
                    <a:pt x="3352" y="1271"/>
                    <a:pt x="3352" y="1271"/>
                  </a:cubicBezTo>
                  <a:cubicBezTo>
                    <a:pt x="3370" y="1272"/>
                    <a:pt x="3371" y="1272"/>
                    <a:pt x="3361" y="1268"/>
                  </a:cubicBezTo>
                  <a:cubicBezTo>
                    <a:pt x="3350" y="1265"/>
                    <a:pt x="3350" y="1265"/>
                    <a:pt x="3350" y="1265"/>
                  </a:cubicBezTo>
                  <a:cubicBezTo>
                    <a:pt x="3361" y="1259"/>
                    <a:pt x="3361" y="1259"/>
                    <a:pt x="3361" y="1259"/>
                  </a:cubicBezTo>
                  <a:cubicBezTo>
                    <a:pt x="3373" y="1254"/>
                    <a:pt x="3375" y="1250"/>
                    <a:pt x="3367" y="1247"/>
                  </a:cubicBezTo>
                  <a:cubicBezTo>
                    <a:pt x="3359" y="1245"/>
                    <a:pt x="3451" y="1247"/>
                    <a:pt x="3464" y="1249"/>
                  </a:cubicBezTo>
                  <a:cubicBezTo>
                    <a:pt x="3470" y="1250"/>
                    <a:pt x="3473" y="1249"/>
                    <a:pt x="3473" y="1247"/>
                  </a:cubicBezTo>
                  <a:cubicBezTo>
                    <a:pt x="3473" y="1245"/>
                    <a:pt x="3468" y="1243"/>
                    <a:pt x="3463" y="1243"/>
                  </a:cubicBezTo>
                  <a:cubicBezTo>
                    <a:pt x="3457" y="1243"/>
                    <a:pt x="3451" y="1243"/>
                    <a:pt x="3448" y="1242"/>
                  </a:cubicBezTo>
                  <a:cubicBezTo>
                    <a:pt x="3446" y="1242"/>
                    <a:pt x="3429" y="1242"/>
                    <a:pt x="3411" y="1241"/>
                  </a:cubicBezTo>
                  <a:cubicBezTo>
                    <a:pt x="3384" y="1240"/>
                    <a:pt x="3377" y="1239"/>
                    <a:pt x="3377" y="1235"/>
                  </a:cubicBezTo>
                  <a:cubicBezTo>
                    <a:pt x="3377" y="1232"/>
                    <a:pt x="3375" y="1231"/>
                    <a:pt x="3370" y="1233"/>
                  </a:cubicBezTo>
                  <a:cubicBezTo>
                    <a:pt x="3364" y="1236"/>
                    <a:pt x="3364" y="1236"/>
                    <a:pt x="3348" y="1234"/>
                  </a:cubicBezTo>
                  <a:cubicBezTo>
                    <a:pt x="3333" y="1232"/>
                    <a:pt x="3300" y="1232"/>
                    <a:pt x="3276" y="1233"/>
                  </a:cubicBezTo>
                  <a:cubicBezTo>
                    <a:pt x="3263" y="1233"/>
                    <a:pt x="3256" y="1232"/>
                    <a:pt x="3257" y="1230"/>
                  </a:cubicBezTo>
                  <a:cubicBezTo>
                    <a:pt x="3258" y="1228"/>
                    <a:pt x="3257" y="1227"/>
                    <a:pt x="3254" y="1227"/>
                  </a:cubicBezTo>
                  <a:cubicBezTo>
                    <a:pt x="3250" y="1227"/>
                    <a:pt x="3250" y="1226"/>
                    <a:pt x="3255" y="1223"/>
                  </a:cubicBezTo>
                  <a:cubicBezTo>
                    <a:pt x="3259" y="1221"/>
                    <a:pt x="3275" y="1220"/>
                    <a:pt x="3299" y="1221"/>
                  </a:cubicBezTo>
                  <a:cubicBezTo>
                    <a:pt x="3351" y="1223"/>
                    <a:pt x="3400" y="1226"/>
                    <a:pt x="3415" y="1227"/>
                  </a:cubicBezTo>
                  <a:cubicBezTo>
                    <a:pt x="3418" y="1228"/>
                    <a:pt x="3432" y="1229"/>
                    <a:pt x="3445" y="1229"/>
                  </a:cubicBezTo>
                  <a:cubicBezTo>
                    <a:pt x="3458" y="1230"/>
                    <a:pt x="3469" y="1231"/>
                    <a:pt x="3469" y="1233"/>
                  </a:cubicBezTo>
                  <a:cubicBezTo>
                    <a:pt x="3470" y="1235"/>
                    <a:pt x="3473" y="1235"/>
                    <a:pt x="3476" y="1233"/>
                  </a:cubicBezTo>
                  <a:cubicBezTo>
                    <a:pt x="3483" y="1229"/>
                    <a:pt x="3510" y="1229"/>
                    <a:pt x="3567" y="1233"/>
                  </a:cubicBezTo>
                  <a:cubicBezTo>
                    <a:pt x="3574" y="1234"/>
                    <a:pt x="3594" y="1235"/>
                    <a:pt x="3611" y="1236"/>
                  </a:cubicBezTo>
                  <a:cubicBezTo>
                    <a:pt x="3627" y="1236"/>
                    <a:pt x="3655" y="1238"/>
                    <a:pt x="3671" y="1239"/>
                  </a:cubicBezTo>
                  <a:cubicBezTo>
                    <a:pt x="3688" y="1240"/>
                    <a:pt x="3714" y="1241"/>
                    <a:pt x="3730" y="1241"/>
                  </a:cubicBezTo>
                  <a:cubicBezTo>
                    <a:pt x="3746" y="1241"/>
                    <a:pt x="3762" y="1242"/>
                    <a:pt x="3766" y="1243"/>
                  </a:cubicBezTo>
                  <a:cubicBezTo>
                    <a:pt x="3772" y="1245"/>
                    <a:pt x="3772" y="1244"/>
                    <a:pt x="3764" y="1239"/>
                  </a:cubicBezTo>
                  <a:cubicBezTo>
                    <a:pt x="3757" y="1233"/>
                    <a:pt x="3749" y="1233"/>
                    <a:pt x="3708" y="1233"/>
                  </a:cubicBezTo>
                  <a:cubicBezTo>
                    <a:pt x="3681" y="1233"/>
                    <a:pt x="3657" y="1233"/>
                    <a:pt x="3654" y="1232"/>
                  </a:cubicBezTo>
                  <a:cubicBezTo>
                    <a:pt x="3651" y="1232"/>
                    <a:pt x="3630" y="1230"/>
                    <a:pt x="3608" y="1229"/>
                  </a:cubicBezTo>
                  <a:cubicBezTo>
                    <a:pt x="3585" y="1228"/>
                    <a:pt x="3558" y="1226"/>
                    <a:pt x="3547" y="1225"/>
                  </a:cubicBezTo>
                  <a:cubicBezTo>
                    <a:pt x="3523" y="1222"/>
                    <a:pt x="3484" y="1220"/>
                    <a:pt x="3472" y="1221"/>
                  </a:cubicBezTo>
                  <a:cubicBezTo>
                    <a:pt x="3462" y="1222"/>
                    <a:pt x="3462" y="1222"/>
                    <a:pt x="3462" y="1222"/>
                  </a:cubicBezTo>
                  <a:cubicBezTo>
                    <a:pt x="3470" y="1218"/>
                    <a:pt x="3470" y="1218"/>
                    <a:pt x="3470" y="1218"/>
                  </a:cubicBezTo>
                  <a:cubicBezTo>
                    <a:pt x="3474" y="1215"/>
                    <a:pt x="3477" y="1212"/>
                    <a:pt x="3475" y="1211"/>
                  </a:cubicBezTo>
                  <a:cubicBezTo>
                    <a:pt x="3470" y="1208"/>
                    <a:pt x="3457" y="1209"/>
                    <a:pt x="3452" y="1213"/>
                  </a:cubicBezTo>
                  <a:cubicBezTo>
                    <a:pt x="3446" y="1217"/>
                    <a:pt x="3409" y="1220"/>
                    <a:pt x="3394" y="1218"/>
                  </a:cubicBezTo>
                  <a:cubicBezTo>
                    <a:pt x="3387" y="1216"/>
                    <a:pt x="3385" y="1214"/>
                    <a:pt x="3386" y="1211"/>
                  </a:cubicBezTo>
                  <a:cubicBezTo>
                    <a:pt x="3387" y="1204"/>
                    <a:pt x="3380" y="1202"/>
                    <a:pt x="3367" y="1207"/>
                  </a:cubicBezTo>
                  <a:cubicBezTo>
                    <a:pt x="3360" y="1210"/>
                    <a:pt x="3348" y="1212"/>
                    <a:pt x="3340" y="1212"/>
                  </a:cubicBezTo>
                  <a:cubicBezTo>
                    <a:pt x="3332" y="1212"/>
                    <a:pt x="3318" y="1212"/>
                    <a:pt x="3311" y="1213"/>
                  </a:cubicBezTo>
                  <a:cubicBezTo>
                    <a:pt x="3303" y="1213"/>
                    <a:pt x="3296" y="1212"/>
                    <a:pt x="3296" y="1210"/>
                  </a:cubicBezTo>
                  <a:cubicBezTo>
                    <a:pt x="3296" y="1209"/>
                    <a:pt x="3298" y="1207"/>
                    <a:pt x="3300" y="1207"/>
                  </a:cubicBezTo>
                  <a:cubicBezTo>
                    <a:pt x="3302" y="1207"/>
                    <a:pt x="3304" y="1205"/>
                    <a:pt x="3305" y="1203"/>
                  </a:cubicBezTo>
                  <a:cubicBezTo>
                    <a:pt x="3305" y="1200"/>
                    <a:pt x="3313" y="1196"/>
                    <a:pt x="3321" y="1193"/>
                  </a:cubicBezTo>
                  <a:cubicBezTo>
                    <a:pt x="3329" y="1190"/>
                    <a:pt x="3336" y="1186"/>
                    <a:pt x="3336" y="1184"/>
                  </a:cubicBezTo>
                  <a:cubicBezTo>
                    <a:pt x="3336" y="1181"/>
                    <a:pt x="3371" y="1181"/>
                    <a:pt x="3391" y="1184"/>
                  </a:cubicBezTo>
                  <a:cubicBezTo>
                    <a:pt x="3400" y="1186"/>
                    <a:pt x="3400" y="1186"/>
                    <a:pt x="3400" y="1186"/>
                  </a:cubicBezTo>
                  <a:cubicBezTo>
                    <a:pt x="3391" y="1189"/>
                    <a:pt x="3391" y="1189"/>
                    <a:pt x="3391" y="1189"/>
                  </a:cubicBezTo>
                  <a:cubicBezTo>
                    <a:pt x="3381" y="1192"/>
                    <a:pt x="3381" y="1192"/>
                    <a:pt x="3381" y="1192"/>
                  </a:cubicBezTo>
                  <a:cubicBezTo>
                    <a:pt x="3392" y="1192"/>
                    <a:pt x="3392" y="1192"/>
                    <a:pt x="3392" y="1192"/>
                  </a:cubicBezTo>
                  <a:cubicBezTo>
                    <a:pt x="3399" y="1192"/>
                    <a:pt x="3405" y="1193"/>
                    <a:pt x="3407" y="1195"/>
                  </a:cubicBezTo>
                  <a:cubicBezTo>
                    <a:pt x="3409" y="1198"/>
                    <a:pt x="3417" y="1198"/>
                    <a:pt x="3438" y="1193"/>
                  </a:cubicBezTo>
                  <a:cubicBezTo>
                    <a:pt x="3460" y="1188"/>
                    <a:pt x="3473" y="1187"/>
                    <a:pt x="3508" y="1189"/>
                  </a:cubicBezTo>
                  <a:cubicBezTo>
                    <a:pt x="3551" y="1191"/>
                    <a:pt x="3593" y="1186"/>
                    <a:pt x="3618" y="1177"/>
                  </a:cubicBezTo>
                  <a:cubicBezTo>
                    <a:pt x="3633" y="1171"/>
                    <a:pt x="3630" y="1166"/>
                    <a:pt x="3612" y="1169"/>
                  </a:cubicBezTo>
                  <a:cubicBezTo>
                    <a:pt x="3604" y="1170"/>
                    <a:pt x="3579" y="1173"/>
                    <a:pt x="3558" y="1175"/>
                  </a:cubicBezTo>
                  <a:cubicBezTo>
                    <a:pt x="3526" y="1178"/>
                    <a:pt x="3519" y="1178"/>
                    <a:pt x="3519" y="1174"/>
                  </a:cubicBezTo>
                  <a:cubicBezTo>
                    <a:pt x="3519" y="1170"/>
                    <a:pt x="3515" y="1170"/>
                    <a:pt x="3506" y="1172"/>
                  </a:cubicBezTo>
                  <a:cubicBezTo>
                    <a:pt x="3498" y="1173"/>
                    <a:pt x="3494" y="1173"/>
                    <a:pt x="3495" y="1171"/>
                  </a:cubicBezTo>
                  <a:cubicBezTo>
                    <a:pt x="3496" y="1168"/>
                    <a:pt x="3490" y="1168"/>
                    <a:pt x="3481" y="1169"/>
                  </a:cubicBezTo>
                  <a:cubicBezTo>
                    <a:pt x="3465" y="1171"/>
                    <a:pt x="3390" y="1176"/>
                    <a:pt x="3351" y="1177"/>
                  </a:cubicBezTo>
                  <a:cubicBezTo>
                    <a:pt x="3331" y="1178"/>
                    <a:pt x="3330" y="1178"/>
                    <a:pt x="3334" y="1173"/>
                  </a:cubicBezTo>
                  <a:cubicBezTo>
                    <a:pt x="3338" y="1169"/>
                    <a:pt x="3348" y="1167"/>
                    <a:pt x="3366" y="1165"/>
                  </a:cubicBezTo>
                  <a:cubicBezTo>
                    <a:pt x="3394" y="1163"/>
                    <a:pt x="3394" y="1163"/>
                    <a:pt x="3394" y="1163"/>
                  </a:cubicBezTo>
                  <a:cubicBezTo>
                    <a:pt x="3367" y="1163"/>
                    <a:pt x="3367" y="1163"/>
                    <a:pt x="3367" y="1163"/>
                  </a:cubicBezTo>
                  <a:cubicBezTo>
                    <a:pt x="3344" y="1164"/>
                    <a:pt x="3340" y="1163"/>
                    <a:pt x="3341" y="1158"/>
                  </a:cubicBezTo>
                  <a:cubicBezTo>
                    <a:pt x="3342" y="1154"/>
                    <a:pt x="3341" y="1153"/>
                    <a:pt x="3338" y="1156"/>
                  </a:cubicBezTo>
                  <a:cubicBezTo>
                    <a:pt x="3335" y="1157"/>
                    <a:pt x="3328" y="1159"/>
                    <a:pt x="3321" y="1160"/>
                  </a:cubicBezTo>
                  <a:cubicBezTo>
                    <a:pt x="3309" y="1162"/>
                    <a:pt x="3309" y="1162"/>
                    <a:pt x="3309" y="1162"/>
                  </a:cubicBezTo>
                  <a:cubicBezTo>
                    <a:pt x="3318" y="1157"/>
                    <a:pt x="3318" y="1157"/>
                    <a:pt x="3318" y="1157"/>
                  </a:cubicBezTo>
                  <a:cubicBezTo>
                    <a:pt x="3334" y="1149"/>
                    <a:pt x="3343" y="1142"/>
                    <a:pt x="3343" y="1137"/>
                  </a:cubicBezTo>
                  <a:cubicBezTo>
                    <a:pt x="3343" y="1134"/>
                    <a:pt x="3348" y="1129"/>
                    <a:pt x="3356" y="1126"/>
                  </a:cubicBezTo>
                  <a:cubicBezTo>
                    <a:pt x="3367" y="1122"/>
                    <a:pt x="3368" y="1120"/>
                    <a:pt x="3364" y="1117"/>
                  </a:cubicBezTo>
                  <a:cubicBezTo>
                    <a:pt x="3361" y="1115"/>
                    <a:pt x="3357" y="1116"/>
                    <a:pt x="3351" y="1118"/>
                  </a:cubicBezTo>
                  <a:cubicBezTo>
                    <a:pt x="3338" y="1125"/>
                    <a:pt x="3325" y="1125"/>
                    <a:pt x="3324" y="1118"/>
                  </a:cubicBezTo>
                  <a:cubicBezTo>
                    <a:pt x="3324" y="1114"/>
                    <a:pt x="3323" y="1113"/>
                    <a:pt x="3319" y="1115"/>
                  </a:cubicBezTo>
                  <a:cubicBezTo>
                    <a:pt x="3309" y="1121"/>
                    <a:pt x="3273" y="1133"/>
                    <a:pt x="3260" y="1135"/>
                  </a:cubicBezTo>
                  <a:cubicBezTo>
                    <a:pt x="3248" y="1138"/>
                    <a:pt x="3246" y="1137"/>
                    <a:pt x="3247" y="1133"/>
                  </a:cubicBezTo>
                  <a:cubicBezTo>
                    <a:pt x="3249" y="1128"/>
                    <a:pt x="3264" y="1116"/>
                    <a:pt x="3270" y="1116"/>
                  </a:cubicBezTo>
                  <a:cubicBezTo>
                    <a:pt x="3272" y="1116"/>
                    <a:pt x="3275" y="1114"/>
                    <a:pt x="3277" y="1112"/>
                  </a:cubicBezTo>
                  <a:cubicBezTo>
                    <a:pt x="3278" y="1109"/>
                    <a:pt x="3287" y="1105"/>
                    <a:pt x="3297" y="1102"/>
                  </a:cubicBezTo>
                  <a:cubicBezTo>
                    <a:pt x="3314" y="1097"/>
                    <a:pt x="3314" y="1097"/>
                    <a:pt x="3314" y="1097"/>
                  </a:cubicBezTo>
                  <a:cubicBezTo>
                    <a:pt x="3294" y="1097"/>
                    <a:pt x="3294" y="1097"/>
                    <a:pt x="3294" y="1097"/>
                  </a:cubicBezTo>
                  <a:cubicBezTo>
                    <a:pt x="3284" y="1097"/>
                    <a:pt x="3272" y="1097"/>
                    <a:pt x="3267" y="1097"/>
                  </a:cubicBezTo>
                  <a:cubicBezTo>
                    <a:pt x="3262" y="1097"/>
                    <a:pt x="3259" y="1096"/>
                    <a:pt x="3259" y="1092"/>
                  </a:cubicBezTo>
                  <a:cubicBezTo>
                    <a:pt x="3258" y="1089"/>
                    <a:pt x="3263" y="1087"/>
                    <a:pt x="3273" y="1085"/>
                  </a:cubicBezTo>
                  <a:cubicBezTo>
                    <a:pt x="3288" y="1082"/>
                    <a:pt x="3288" y="1082"/>
                    <a:pt x="3288" y="1082"/>
                  </a:cubicBezTo>
                  <a:cubicBezTo>
                    <a:pt x="3274" y="1081"/>
                    <a:pt x="3274" y="1081"/>
                    <a:pt x="3274" y="1081"/>
                  </a:cubicBezTo>
                  <a:cubicBezTo>
                    <a:pt x="3263" y="1081"/>
                    <a:pt x="3261" y="1079"/>
                    <a:pt x="3260" y="1073"/>
                  </a:cubicBezTo>
                  <a:cubicBezTo>
                    <a:pt x="3258" y="1065"/>
                    <a:pt x="3258" y="1065"/>
                    <a:pt x="3258" y="1065"/>
                  </a:cubicBezTo>
                  <a:cubicBezTo>
                    <a:pt x="3301" y="1065"/>
                    <a:pt x="3301" y="1065"/>
                    <a:pt x="3301" y="1065"/>
                  </a:cubicBezTo>
                  <a:cubicBezTo>
                    <a:pt x="3343" y="1064"/>
                    <a:pt x="3363" y="1060"/>
                    <a:pt x="3336" y="1057"/>
                  </a:cubicBezTo>
                  <a:cubicBezTo>
                    <a:pt x="3329" y="1056"/>
                    <a:pt x="3319" y="1055"/>
                    <a:pt x="3314" y="1054"/>
                  </a:cubicBezTo>
                  <a:cubicBezTo>
                    <a:pt x="3306" y="1052"/>
                    <a:pt x="3306" y="1052"/>
                    <a:pt x="3306" y="1052"/>
                  </a:cubicBezTo>
                  <a:cubicBezTo>
                    <a:pt x="3314" y="1057"/>
                    <a:pt x="3314" y="1057"/>
                    <a:pt x="3314" y="1057"/>
                  </a:cubicBezTo>
                  <a:cubicBezTo>
                    <a:pt x="3323" y="1062"/>
                    <a:pt x="3322" y="1062"/>
                    <a:pt x="3305" y="1061"/>
                  </a:cubicBezTo>
                  <a:cubicBezTo>
                    <a:pt x="3295" y="1061"/>
                    <a:pt x="3277" y="1059"/>
                    <a:pt x="3264" y="1058"/>
                  </a:cubicBezTo>
                  <a:cubicBezTo>
                    <a:pt x="3252" y="1057"/>
                    <a:pt x="3240" y="1057"/>
                    <a:pt x="3239" y="1058"/>
                  </a:cubicBezTo>
                  <a:cubicBezTo>
                    <a:pt x="3237" y="1059"/>
                    <a:pt x="3236" y="1059"/>
                    <a:pt x="3237" y="1057"/>
                  </a:cubicBezTo>
                  <a:cubicBezTo>
                    <a:pt x="3239" y="1053"/>
                    <a:pt x="3230" y="1053"/>
                    <a:pt x="3199" y="1055"/>
                  </a:cubicBezTo>
                  <a:cubicBezTo>
                    <a:pt x="3189" y="1055"/>
                    <a:pt x="3170" y="1055"/>
                    <a:pt x="3158" y="1053"/>
                  </a:cubicBezTo>
                  <a:cubicBezTo>
                    <a:pt x="3146" y="1052"/>
                    <a:pt x="3129" y="1050"/>
                    <a:pt x="3120" y="1050"/>
                  </a:cubicBezTo>
                  <a:cubicBezTo>
                    <a:pt x="3103" y="1048"/>
                    <a:pt x="3103" y="1048"/>
                    <a:pt x="3103" y="1048"/>
                  </a:cubicBezTo>
                  <a:cubicBezTo>
                    <a:pt x="3115" y="1043"/>
                    <a:pt x="3115" y="1043"/>
                    <a:pt x="3115" y="1043"/>
                  </a:cubicBezTo>
                  <a:cubicBezTo>
                    <a:pt x="3122" y="1041"/>
                    <a:pt x="3132" y="1036"/>
                    <a:pt x="3139" y="1032"/>
                  </a:cubicBezTo>
                  <a:cubicBezTo>
                    <a:pt x="3145" y="1029"/>
                    <a:pt x="3157" y="1026"/>
                    <a:pt x="3166" y="1025"/>
                  </a:cubicBezTo>
                  <a:cubicBezTo>
                    <a:pt x="3177" y="1024"/>
                    <a:pt x="3179" y="1023"/>
                    <a:pt x="3173" y="1022"/>
                  </a:cubicBezTo>
                  <a:cubicBezTo>
                    <a:pt x="3165" y="1020"/>
                    <a:pt x="3165" y="1020"/>
                    <a:pt x="3165" y="1020"/>
                  </a:cubicBezTo>
                  <a:cubicBezTo>
                    <a:pt x="3175" y="1015"/>
                    <a:pt x="3175" y="1015"/>
                    <a:pt x="3175" y="1015"/>
                  </a:cubicBezTo>
                  <a:cubicBezTo>
                    <a:pt x="3182" y="1011"/>
                    <a:pt x="3186" y="1011"/>
                    <a:pt x="3192" y="1014"/>
                  </a:cubicBezTo>
                  <a:cubicBezTo>
                    <a:pt x="3200" y="1018"/>
                    <a:pt x="3200" y="1018"/>
                    <a:pt x="3200" y="1018"/>
                  </a:cubicBezTo>
                  <a:cubicBezTo>
                    <a:pt x="3192" y="1020"/>
                    <a:pt x="3192" y="1020"/>
                    <a:pt x="3192" y="1020"/>
                  </a:cubicBezTo>
                  <a:cubicBezTo>
                    <a:pt x="3186" y="1022"/>
                    <a:pt x="3189" y="1023"/>
                    <a:pt x="3206" y="1025"/>
                  </a:cubicBezTo>
                  <a:cubicBezTo>
                    <a:pt x="3218" y="1026"/>
                    <a:pt x="3230" y="1027"/>
                    <a:pt x="3232" y="1026"/>
                  </a:cubicBezTo>
                  <a:cubicBezTo>
                    <a:pt x="3234" y="1026"/>
                    <a:pt x="3253" y="1027"/>
                    <a:pt x="3273" y="1028"/>
                  </a:cubicBezTo>
                  <a:cubicBezTo>
                    <a:pt x="3330" y="1032"/>
                    <a:pt x="3357" y="1033"/>
                    <a:pt x="3355" y="1030"/>
                  </a:cubicBezTo>
                  <a:cubicBezTo>
                    <a:pt x="3353" y="1029"/>
                    <a:pt x="3339" y="1027"/>
                    <a:pt x="3322" y="1025"/>
                  </a:cubicBezTo>
                  <a:cubicBezTo>
                    <a:pt x="3305" y="1023"/>
                    <a:pt x="3289" y="1020"/>
                    <a:pt x="3287" y="1018"/>
                  </a:cubicBezTo>
                  <a:cubicBezTo>
                    <a:pt x="3284" y="1016"/>
                    <a:pt x="3273" y="1015"/>
                    <a:pt x="3260" y="1015"/>
                  </a:cubicBezTo>
                  <a:cubicBezTo>
                    <a:pt x="3247" y="1016"/>
                    <a:pt x="3236" y="1015"/>
                    <a:pt x="3235" y="1014"/>
                  </a:cubicBezTo>
                  <a:cubicBezTo>
                    <a:pt x="3234" y="1013"/>
                    <a:pt x="3238" y="1009"/>
                    <a:pt x="3244" y="1004"/>
                  </a:cubicBezTo>
                  <a:cubicBezTo>
                    <a:pt x="3249" y="1000"/>
                    <a:pt x="3256" y="995"/>
                    <a:pt x="3258" y="993"/>
                  </a:cubicBezTo>
                  <a:cubicBezTo>
                    <a:pt x="3262" y="989"/>
                    <a:pt x="3262" y="988"/>
                    <a:pt x="3239" y="998"/>
                  </a:cubicBezTo>
                  <a:cubicBezTo>
                    <a:pt x="3233" y="1000"/>
                    <a:pt x="3223" y="1000"/>
                    <a:pt x="3211" y="998"/>
                  </a:cubicBezTo>
                  <a:cubicBezTo>
                    <a:pt x="3197" y="996"/>
                    <a:pt x="3191" y="996"/>
                    <a:pt x="3189" y="999"/>
                  </a:cubicBezTo>
                  <a:cubicBezTo>
                    <a:pt x="3187" y="1002"/>
                    <a:pt x="3180" y="1003"/>
                    <a:pt x="3171" y="1002"/>
                  </a:cubicBezTo>
                  <a:cubicBezTo>
                    <a:pt x="3162" y="1001"/>
                    <a:pt x="3153" y="1003"/>
                    <a:pt x="3143" y="1007"/>
                  </a:cubicBezTo>
                  <a:cubicBezTo>
                    <a:pt x="3124" y="1016"/>
                    <a:pt x="3110" y="1015"/>
                    <a:pt x="3109" y="1005"/>
                  </a:cubicBezTo>
                  <a:cubicBezTo>
                    <a:pt x="3109" y="1000"/>
                    <a:pt x="3107" y="998"/>
                    <a:pt x="3101" y="996"/>
                  </a:cubicBezTo>
                  <a:cubicBezTo>
                    <a:pt x="3097" y="996"/>
                    <a:pt x="3092" y="996"/>
                    <a:pt x="3090" y="997"/>
                  </a:cubicBezTo>
                  <a:cubicBezTo>
                    <a:pt x="3084" y="1000"/>
                    <a:pt x="3061" y="997"/>
                    <a:pt x="3061" y="993"/>
                  </a:cubicBezTo>
                  <a:cubicBezTo>
                    <a:pt x="3061" y="991"/>
                    <a:pt x="3064" y="989"/>
                    <a:pt x="3069" y="989"/>
                  </a:cubicBezTo>
                  <a:cubicBezTo>
                    <a:pt x="3078" y="988"/>
                    <a:pt x="3078" y="988"/>
                    <a:pt x="3078" y="988"/>
                  </a:cubicBezTo>
                  <a:cubicBezTo>
                    <a:pt x="3069" y="987"/>
                    <a:pt x="3069" y="987"/>
                    <a:pt x="3069" y="987"/>
                  </a:cubicBezTo>
                  <a:cubicBezTo>
                    <a:pt x="3064" y="986"/>
                    <a:pt x="3058" y="983"/>
                    <a:pt x="3056" y="979"/>
                  </a:cubicBezTo>
                  <a:cubicBezTo>
                    <a:pt x="3052" y="971"/>
                    <a:pt x="3048" y="971"/>
                    <a:pt x="3036" y="982"/>
                  </a:cubicBezTo>
                  <a:cubicBezTo>
                    <a:pt x="3026" y="991"/>
                    <a:pt x="3026" y="991"/>
                    <a:pt x="2994" y="989"/>
                  </a:cubicBezTo>
                  <a:cubicBezTo>
                    <a:pt x="2970" y="987"/>
                    <a:pt x="2962" y="985"/>
                    <a:pt x="2961" y="982"/>
                  </a:cubicBezTo>
                  <a:cubicBezTo>
                    <a:pt x="2961" y="975"/>
                    <a:pt x="2979" y="966"/>
                    <a:pt x="2989" y="967"/>
                  </a:cubicBezTo>
                  <a:cubicBezTo>
                    <a:pt x="2994" y="968"/>
                    <a:pt x="3008" y="969"/>
                    <a:pt x="3021" y="969"/>
                  </a:cubicBezTo>
                  <a:cubicBezTo>
                    <a:pt x="3034" y="970"/>
                    <a:pt x="3061" y="971"/>
                    <a:pt x="3081" y="972"/>
                  </a:cubicBezTo>
                  <a:cubicBezTo>
                    <a:pt x="3102" y="972"/>
                    <a:pt x="3121" y="973"/>
                    <a:pt x="3124" y="973"/>
                  </a:cubicBezTo>
                  <a:cubicBezTo>
                    <a:pt x="3143" y="973"/>
                    <a:pt x="3172" y="979"/>
                    <a:pt x="3183" y="985"/>
                  </a:cubicBezTo>
                  <a:cubicBezTo>
                    <a:pt x="3192" y="990"/>
                    <a:pt x="3200" y="992"/>
                    <a:pt x="3208" y="992"/>
                  </a:cubicBezTo>
                  <a:cubicBezTo>
                    <a:pt x="3220" y="991"/>
                    <a:pt x="3220" y="991"/>
                    <a:pt x="3211" y="989"/>
                  </a:cubicBezTo>
                  <a:cubicBezTo>
                    <a:pt x="3202" y="987"/>
                    <a:pt x="3202" y="987"/>
                    <a:pt x="3218" y="982"/>
                  </a:cubicBezTo>
                  <a:cubicBezTo>
                    <a:pt x="3235" y="976"/>
                    <a:pt x="3267" y="973"/>
                    <a:pt x="3335" y="971"/>
                  </a:cubicBezTo>
                  <a:cubicBezTo>
                    <a:pt x="3369" y="970"/>
                    <a:pt x="3380" y="969"/>
                    <a:pt x="3386" y="964"/>
                  </a:cubicBezTo>
                  <a:cubicBezTo>
                    <a:pt x="3393" y="959"/>
                    <a:pt x="3393" y="959"/>
                    <a:pt x="3393" y="959"/>
                  </a:cubicBezTo>
                  <a:cubicBezTo>
                    <a:pt x="3386" y="958"/>
                    <a:pt x="3386" y="958"/>
                    <a:pt x="3386" y="958"/>
                  </a:cubicBezTo>
                  <a:cubicBezTo>
                    <a:pt x="3381" y="957"/>
                    <a:pt x="3371" y="956"/>
                    <a:pt x="3363" y="955"/>
                  </a:cubicBezTo>
                  <a:cubicBezTo>
                    <a:pt x="3338" y="953"/>
                    <a:pt x="3336" y="951"/>
                    <a:pt x="3345" y="945"/>
                  </a:cubicBezTo>
                  <a:cubicBezTo>
                    <a:pt x="3359" y="935"/>
                    <a:pt x="3355" y="934"/>
                    <a:pt x="3305" y="934"/>
                  </a:cubicBezTo>
                  <a:cubicBezTo>
                    <a:pt x="3292" y="934"/>
                    <a:pt x="3272" y="934"/>
                    <a:pt x="3262" y="934"/>
                  </a:cubicBezTo>
                  <a:cubicBezTo>
                    <a:pt x="3246" y="935"/>
                    <a:pt x="3244" y="934"/>
                    <a:pt x="3246" y="930"/>
                  </a:cubicBezTo>
                  <a:cubicBezTo>
                    <a:pt x="3248" y="926"/>
                    <a:pt x="3247" y="925"/>
                    <a:pt x="3240" y="924"/>
                  </a:cubicBezTo>
                  <a:cubicBezTo>
                    <a:pt x="3236" y="924"/>
                    <a:pt x="3226" y="925"/>
                    <a:pt x="3219" y="927"/>
                  </a:cubicBezTo>
                  <a:cubicBezTo>
                    <a:pt x="3212" y="929"/>
                    <a:pt x="3191" y="930"/>
                    <a:pt x="3168" y="929"/>
                  </a:cubicBezTo>
                  <a:cubicBezTo>
                    <a:pt x="3147" y="928"/>
                    <a:pt x="3112" y="928"/>
                    <a:pt x="3091" y="928"/>
                  </a:cubicBezTo>
                  <a:cubicBezTo>
                    <a:pt x="3069" y="927"/>
                    <a:pt x="3052" y="926"/>
                    <a:pt x="3052" y="924"/>
                  </a:cubicBezTo>
                  <a:cubicBezTo>
                    <a:pt x="3052" y="923"/>
                    <a:pt x="3054" y="921"/>
                    <a:pt x="3057" y="921"/>
                  </a:cubicBezTo>
                  <a:cubicBezTo>
                    <a:pt x="3060" y="921"/>
                    <a:pt x="3062" y="919"/>
                    <a:pt x="3062" y="917"/>
                  </a:cubicBezTo>
                  <a:cubicBezTo>
                    <a:pt x="3062" y="915"/>
                    <a:pt x="3065" y="910"/>
                    <a:pt x="3068" y="905"/>
                  </a:cubicBezTo>
                  <a:cubicBezTo>
                    <a:pt x="3075" y="895"/>
                    <a:pt x="3075" y="895"/>
                    <a:pt x="3061" y="897"/>
                  </a:cubicBezTo>
                  <a:cubicBezTo>
                    <a:pt x="3055" y="897"/>
                    <a:pt x="3050" y="896"/>
                    <a:pt x="3049" y="894"/>
                  </a:cubicBezTo>
                  <a:cubicBezTo>
                    <a:pt x="3044" y="886"/>
                    <a:pt x="3222" y="890"/>
                    <a:pt x="3245" y="899"/>
                  </a:cubicBezTo>
                  <a:cubicBezTo>
                    <a:pt x="3251" y="901"/>
                    <a:pt x="3256" y="901"/>
                    <a:pt x="3256" y="900"/>
                  </a:cubicBezTo>
                  <a:cubicBezTo>
                    <a:pt x="3256" y="898"/>
                    <a:pt x="3258" y="897"/>
                    <a:pt x="3260" y="898"/>
                  </a:cubicBezTo>
                  <a:cubicBezTo>
                    <a:pt x="3267" y="900"/>
                    <a:pt x="3305" y="901"/>
                    <a:pt x="3301" y="900"/>
                  </a:cubicBezTo>
                  <a:cubicBezTo>
                    <a:pt x="3299" y="899"/>
                    <a:pt x="3291" y="897"/>
                    <a:pt x="3282" y="895"/>
                  </a:cubicBezTo>
                  <a:cubicBezTo>
                    <a:pt x="3271" y="893"/>
                    <a:pt x="3267" y="891"/>
                    <a:pt x="3269" y="889"/>
                  </a:cubicBezTo>
                  <a:cubicBezTo>
                    <a:pt x="3271" y="888"/>
                    <a:pt x="3265" y="887"/>
                    <a:pt x="3256" y="889"/>
                  </a:cubicBezTo>
                  <a:cubicBezTo>
                    <a:pt x="3245" y="891"/>
                    <a:pt x="3239" y="890"/>
                    <a:pt x="3239" y="888"/>
                  </a:cubicBezTo>
                  <a:cubicBezTo>
                    <a:pt x="3239" y="886"/>
                    <a:pt x="3230" y="884"/>
                    <a:pt x="3220" y="884"/>
                  </a:cubicBezTo>
                  <a:cubicBezTo>
                    <a:pt x="3210" y="883"/>
                    <a:pt x="3189" y="881"/>
                    <a:pt x="3174" y="880"/>
                  </a:cubicBezTo>
                  <a:cubicBezTo>
                    <a:pt x="3159" y="879"/>
                    <a:pt x="3124" y="878"/>
                    <a:pt x="3097" y="878"/>
                  </a:cubicBezTo>
                  <a:cubicBezTo>
                    <a:pt x="3070" y="878"/>
                    <a:pt x="3045" y="876"/>
                    <a:pt x="3042" y="874"/>
                  </a:cubicBezTo>
                  <a:cubicBezTo>
                    <a:pt x="3039" y="872"/>
                    <a:pt x="3030" y="872"/>
                    <a:pt x="3021" y="874"/>
                  </a:cubicBezTo>
                  <a:cubicBezTo>
                    <a:pt x="3011" y="875"/>
                    <a:pt x="3005" y="875"/>
                    <a:pt x="3005" y="873"/>
                  </a:cubicBezTo>
                  <a:cubicBezTo>
                    <a:pt x="3005" y="869"/>
                    <a:pt x="3018" y="865"/>
                    <a:pt x="3036" y="864"/>
                  </a:cubicBezTo>
                  <a:cubicBezTo>
                    <a:pt x="3044" y="863"/>
                    <a:pt x="3053" y="862"/>
                    <a:pt x="3056" y="860"/>
                  </a:cubicBezTo>
                  <a:cubicBezTo>
                    <a:pt x="3063" y="858"/>
                    <a:pt x="3064" y="850"/>
                    <a:pt x="3058" y="848"/>
                  </a:cubicBezTo>
                  <a:cubicBezTo>
                    <a:pt x="3055" y="846"/>
                    <a:pt x="3056" y="845"/>
                    <a:pt x="3058" y="842"/>
                  </a:cubicBezTo>
                  <a:cubicBezTo>
                    <a:pt x="3061" y="839"/>
                    <a:pt x="3058" y="838"/>
                    <a:pt x="3043" y="840"/>
                  </a:cubicBezTo>
                  <a:cubicBezTo>
                    <a:pt x="3033" y="840"/>
                    <a:pt x="3020" y="841"/>
                    <a:pt x="3015" y="841"/>
                  </a:cubicBezTo>
                  <a:cubicBezTo>
                    <a:pt x="3005" y="841"/>
                    <a:pt x="3005" y="841"/>
                    <a:pt x="3010" y="835"/>
                  </a:cubicBezTo>
                  <a:cubicBezTo>
                    <a:pt x="3015" y="830"/>
                    <a:pt x="3015" y="830"/>
                    <a:pt x="3003" y="833"/>
                  </a:cubicBezTo>
                  <a:cubicBezTo>
                    <a:pt x="2986" y="836"/>
                    <a:pt x="2891" y="841"/>
                    <a:pt x="2889" y="839"/>
                  </a:cubicBezTo>
                  <a:cubicBezTo>
                    <a:pt x="2888" y="837"/>
                    <a:pt x="2892" y="831"/>
                    <a:pt x="2897" y="824"/>
                  </a:cubicBezTo>
                  <a:cubicBezTo>
                    <a:pt x="2906" y="814"/>
                    <a:pt x="2909" y="812"/>
                    <a:pt x="2916" y="813"/>
                  </a:cubicBezTo>
                  <a:cubicBezTo>
                    <a:pt x="2921" y="814"/>
                    <a:pt x="2940" y="814"/>
                    <a:pt x="2959" y="813"/>
                  </a:cubicBezTo>
                  <a:cubicBezTo>
                    <a:pt x="2977" y="812"/>
                    <a:pt x="3010" y="812"/>
                    <a:pt x="3032" y="812"/>
                  </a:cubicBezTo>
                  <a:cubicBezTo>
                    <a:pt x="3054" y="813"/>
                    <a:pt x="3096" y="814"/>
                    <a:pt x="3124" y="815"/>
                  </a:cubicBezTo>
                  <a:cubicBezTo>
                    <a:pt x="3191" y="816"/>
                    <a:pt x="3257" y="823"/>
                    <a:pt x="3282" y="832"/>
                  </a:cubicBezTo>
                  <a:cubicBezTo>
                    <a:pt x="3285" y="833"/>
                    <a:pt x="3288" y="832"/>
                    <a:pt x="3288" y="831"/>
                  </a:cubicBezTo>
                  <a:cubicBezTo>
                    <a:pt x="3288" y="829"/>
                    <a:pt x="3277" y="825"/>
                    <a:pt x="3265" y="822"/>
                  </a:cubicBezTo>
                  <a:cubicBezTo>
                    <a:pt x="3242" y="817"/>
                    <a:pt x="3242" y="817"/>
                    <a:pt x="3242" y="817"/>
                  </a:cubicBezTo>
                  <a:cubicBezTo>
                    <a:pt x="3256" y="812"/>
                    <a:pt x="3256" y="812"/>
                    <a:pt x="3256" y="812"/>
                  </a:cubicBezTo>
                  <a:cubicBezTo>
                    <a:pt x="3268" y="808"/>
                    <a:pt x="3265" y="808"/>
                    <a:pt x="3227" y="810"/>
                  </a:cubicBezTo>
                  <a:cubicBezTo>
                    <a:pt x="3196" y="811"/>
                    <a:pt x="3183" y="810"/>
                    <a:pt x="3173" y="806"/>
                  </a:cubicBezTo>
                  <a:cubicBezTo>
                    <a:pt x="3162" y="802"/>
                    <a:pt x="3147" y="801"/>
                    <a:pt x="3100" y="803"/>
                  </a:cubicBezTo>
                  <a:cubicBezTo>
                    <a:pt x="3068" y="804"/>
                    <a:pt x="3035" y="804"/>
                    <a:pt x="3026" y="803"/>
                  </a:cubicBezTo>
                  <a:cubicBezTo>
                    <a:pt x="3018" y="802"/>
                    <a:pt x="3014" y="800"/>
                    <a:pt x="3017" y="800"/>
                  </a:cubicBezTo>
                  <a:cubicBezTo>
                    <a:pt x="3020" y="799"/>
                    <a:pt x="3024" y="797"/>
                    <a:pt x="3026" y="794"/>
                  </a:cubicBezTo>
                  <a:cubicBezTo>
                    <a:pt x="3028" y="791"/>
                    <a:pt x="3031" y="788"/>
                    <a:pt x="3033" y="788"/>
                  </a:cubicBezTo>
                  <a:cubicBezTo>
                    <a:pt x="3035" y="788"/>
                    <a:pt x="3037" y="787"/>
                    <a:pt x="3037" y="785"/>
                  </a:cubicBezTo>
                  <a:cubicBezTo>
                    <a:pt x="3038" y="781"/>
                    <a:pt x="3072" y="765"/>
                    <a:pt x="3087" y="762"/>
                  </a:cubicBezTo>
                  <a:cubicBezTo>
                    <a:pt x="3095" y="761"/>
                    <a:pt x="3102" y="758"/>
                    <a:pt x="3102" y="757"/>
                  </a:cubicBezTo>
                  <a:cubicBezTo>
                    <a:pt x="3103" y="755"/>
                    <a:pt x="3107" y="753"/>
                    <a:pt x="3112" y="753"/>
                  </a:cubicBezTo>
                  <a:cubicBezTo>
                    <a:pt x="3116" y="753"/>
                    <a:pt x="3120" y="751"/>
                    <a:pt x="3121" y="750"/>
                  </a:cubicBezTo>
                  <a:cubicBezTo>
                    <a:pt x="3123" y="745"/>
                    <a:pt x="3141" y="741"/>
                    <a:pt x="3149" y="745"/>
                  </a:cubicBezTo>
                  <a:cubicBezTo>
                    <a:pt x="3158" y="749"/>
                    <a:pt x="3252" y="763"/>
                    <a:pt x="3261" y="762"/>
                  </a:cubicBezTo>
                  <a:cubicBezTo>
                    <a:pt x="3264" y="762"/>
                    <a:pt x="3259" y="760"/>
                    <a:pt x="3250" y="758"/>
                  </a:cubicBezTo>
                  <a:cubicBezTo>
                    <a:pt x="3241" y="756"/>
                    <a:pt x="3230" y="753"/>
                    <a:pt x="3225" y="751"/>
                  </a:cubicBezTo>
                  <a:cubicBezTo>
                    <a:pt x="3217" y="748"/>
                    <a:pt x="3217" y="748"/>
                    <a:pt x="3217" y="748"/>
                  </a:cubicBezTo>
                  <a:cubicBezTo>
                    <a:pt x="3225" y="747"/>
                    <a:pt x="3225" y="747"/>
                    <a:pt x="3225" y="747"/>
                  </a:cubicBezTo>
                  <a:cubicBezTo>
                    <a:pt x="3232" y="746"/>
                    <a:pt x="3232" y="746"/>
                    <a:pt x="3227" y="744"/>
                  </a:cubicBezTo>
                  <a:cubicBezTo>
                    <a:pt x="3224" y="742"/>
                    <a:pt x="3219" y="741"/>
                    <a:pt x="3215" y="741"/>
                  </a:cubicBezTo>
                  <a:cubicBezTo>
                    <a:pt x="3209" y="741"/>
                    <a:pt x="3209" y="742"/>
                    <a:pt x="3212" y="745"/>
                  </a:cubicBezTo>
                  <a:cubicBezTo>
                    <a:pt x="3217" y="749"/>
                    <a:pt x="3210" y="748"/>
                    <a:pt x="3183" y="740"/>
                  </a:cubicBezTo>
                  <a:cubicBezTo>
                    <a:pt x="3165" y="736"/>
                    <a:pt x="3165" y="736"/>
                    <a:pt x="3165" y="736"/>
                  </a:cubicBezTo>
                  <a:cubicBezTo>
                    <a:pt x="3174" y="725"/>
                    <a:pt x="3174" y="725"/>
                    <a:pt x="3174" y="725"/>
                  </a:cubicBezTo>
                  <a:cubicBezTo>
                    <a:pt x="3179" y="720"/>
                    <a:pt x="3184" y="711"/>
                    <a:pt x="3186" y="705"/>
                  </a:cubicBezTo>
                  <a:cubicBezTo>
                    <a:pt x="3187" y="699"/>
                    <a:pt x="3190" y="694"/>
                    <a:pt x="3191" y="694"/>
                  </a:cubicBezTo>
                  <a:cubicBezTo>
                    <a:pt x="3193" y="694"/>
                    <a:pt x="3193" y="692"/>
                    <a:pt x="3191" y="689"/>
                  </a:cubicBezTo>
                  <a:cubicBezTo>
                    <a:pt x="3183" y="679"/>
                    <a:pt x="3195" y="679"/>
                    <a:pt x="3217" y="689"/>
                  </a:cubicBezTo>
                  <a:cubicBezTo>
                    <a:pt x="3223" y="692"/>
                    <a:pt x="3232" y="696"/>
                    <a:pt x="3236" y="697"/>
                  </a:cubicBezTo>
                  <a:cubicBezTo>
                    <a:pt x="3244" y="698"/>
                    <a:pt x="3242" y="697"/>
                    <a:pt x="3229" y="691"/>
                  </a:cubicBezTo>
                  <a:cubicBezTo>
                    <a:pt x="3223" y="689"/>
                    <a:pt x="3223" y="688"/>
                    <a:pt x="3226" y="685"/>
                  </a:cubicBezTo>
                  <a:cubicBezTo>
                    <a:pt x="3229" y="683"/>
                    <a:pt x="3228" y="682"/>
                    <a:pt x="3223" y="682"/>
                  </a:cubicBezTo>
                  <a:cubicBezTo>
                    <a:pt x="3219" y="682"/>
                    <a:pt x="3211" y="680"/>
                    <a:pt x="3205" y="676"/>
                  </a:cubicBezTo>
                  <a:cubicBezTo>
                    <a:pt x="3194" y="670"/>
                    <a:pt x="3194" y="670"/>
                    <a:pt x="3194" y="670"/>
                  </a:cubicBezTo>
                  <a:cubicBezTo>
                    <a:pt x="3202" y="670"/>
                    <a:pt x="3202" y="670"/>
                    <a:pt x="3202" y="670"/>
                  </a:cubicBezTo>
                  <a:cubicBezTo>
                    <a:pt x="3206" y="669"/>
                    <a:pt x="3214" y="670"/>
                    <a:pt x="3220" y="672"/>
                  </a:cubicBezTo>
                  <a:cubicBezTo>
                    <a:pt x="3239" y="678"/>
                    <a:pt x="3278" y="685"/>
                    <a:pt x="3278" y="682"/>
                  </a:cubicBezTo>
                  <a:cubicBezTo>
                    <a:pt x="3278" y="680"/>
                    <a:pt x="3281" y="679"/>
                    <a:pt x="3284" y="679"/>
                  </a:cubicBezTo>
                  <a:cubicBezTo>
                    <a:pt x="3293" y="678"/>
                    <a:pt x="3293" y="673"/>
                    <a:pt x="3285" y="671"/>
                  </a:cubicBezTo>
                  <a:cubicBezTo>
                    <a:pt x="3273" y="667"/>
                    <a:pt x="3281" y="666"/>
                    <a:pt x="3302" y="668"/>
                  </a:cubicBezTo>
                  <a:cubicBezTo>
                    <a:pt x="3313" y="669"/>
                    <a:pt x="3347" y="671"/>
                    <a:pt x="3377" y="672"/>
                  </a:cubicBezTo>
                  <a:cubicBezTo>
                    <a:pt x="3407" y="674"/>
                    <a:pt x="3435" y="676"/>
                    <a:pt x="3439" y="676"/>
                  </a:cubicBezTo>
                  <a:cubicBezTo>
                    <a:pt x="3446" y="678"/>
                    <a:pt x="3446" y="678"/>
                    <a:pt x="3438" y="673"/>
                  </a:cubicBezTo>
                  <a:cubicBezTo>
                    <a:pt x="3427" y="666"/>
                    <a:pt x="3428" y="661"/>
                    <a:pt x="3439" y="663"/>
                  </a:cubicBezTo>
                  <a:cubicBezTo>
                    <a:pt x="3455" y="666"/>
                    <a:pt x="3445" y="661"/>
                    <a:pt x="3423" y="655"/>
                  </a:cubicBezTo>
                  <a:cubicBezTo>
                    <a:pt x="3398" y="648"/>
                    <a:pt x="3355" y="643"/>
                    <a:pt x="3353" y="646"/>
                  </a:cubicBezTo>
                  <a:cubicBezTo>
                    <a:pt x="3352" y="647"/>
                    <a:pt x="3354" y="648"/>
                    <a:pt x="3357" y="647"/>
                  </a:cubicBezTo>
                  <a:cubicBezTo>
                    <a:pt x="3368" y="647"/>
                    <a:pt x="3367" y="654"/>
                    <a:pt x="3357" y="655"/>
                  </a:cubicBezTo>
                  <a:cubicBezTo>
                    <a:pt x="3346" y="656"/>
                    <a:pt x="3346" y="656"/>
                    <a:pt x="3346" y="656"/>
                  </a:cubicBezTo>
                  <a:cubicBezTo>
                    <a:pt x="3357" y="658"/>
                    <a:pt x="3357" y="658"/>
                    <a:pt x="3357" y="658"/>
                  </a:cubicBezTo>
                  <a:cubicBezTo>
                    <a:pt x="3363" y="658"/>
                    <a:pt x="3345" y="660"/>
                    <a:pt x="3316" y="661"/>
                  </a:cubicBezTo>
                  <a:cubicBezTo>
                    <a:pt x="3272" y="662"/>
                    <a:pt x="3260" y="661"/>
                    <a:pt x="3235" y="655"/>
                  </a:cubicBezTo>
                  <a:cubicBezTo>
                    <a:pt x="3219" y="651"/>
                    <a:pt x="3205" y="646"/>
                    <a:pt x="3203" y="643"/>
                  </a:cubicBezTo>
                  <a:cubicBezTo>
                    <a:pt x="3201" y="641"/>
                    <a:pt x="3191" y="637"/>
                    <a:pt x="3181" y="634"/>
                  </a:cubicBezTo>
                  <a:cubicBezTo>
                    <a:pt x="3170" y="632"/>
                    <a:pt x="3156" y="628"/>
                    <a:pt x="3150" y="624"/>
                  </a:cubicBezTo>
                  <a:cubicBezTo>
                    <a:pt x="3132" y="615"/>
                    <a:pt x="3117" y="611"/>
                    <a:pt x="3104" y="613"/>
                  </a:cubicBezTo>
                  <a:cubicBezTo>
                    <a:pt x="3095" y="615"/>
                    <a:pt x="3092" y="614"/>
                    <a:pt x="3091" y="609"/>
                  </a:cubicBezTo>
                  <a:cubicBezTo>
                    <a:pt x="3089" y="601"/>
                    <a:pt x="3095" y="601"/>
                    <a:pt x="3118" y="608"/>
                  </a:cubicBezTo>
                  <a:cubicBezTo>
                    <a:pt x="3128" y="612"/>
                    <a:pt x="3144" y="614"/>
                    <a:pt x="3154" y="614"/>
                  </a:cubicBezTo>
                  <a:cubicBezTo>
                    <a:pt x="3163" y="614"/>
                    <a:pt x="3173" y="614"/>
                    <a:pt x="3176" y="616"/>
                  </a:cubicBezTo>
                  <a:cubicBezTo>
                    <a:pt x="3190" y="624"/>
                    <a:pt x="3221" y="637"/>
                    <a:pt x="3229" y="638"/>
                  </a:cubicBezTo>
                  <a:cubicBezTo>
                    <a:pt x="3240" y="640"/>
                    <a:pt x="3237" y="639"/>
                    <a:pt x="3213" y="627"/>
                  </a:cubicBezTo>
                  <a:cubicBezTo>
                    <a:pt x="3201" y="622"/>
                    <a:pt x="3198" y="619"/>
                    <a:pt x="3196" y="610"/>
                  </a:cubicBezTo>
                  <a:cubicBezTo>
                    <a:pt x="3195" y="604"/>
                    <a:pt x="3192" y="595"/>
                    <a:pt x="3190" y="590"/>
                  </a:cubicBezTo>
                  <a:cubicBezTo>
                    <a:pt x="3185" y="581"/>
                    <a:pt x="3185" y="581"/>
                    <a:pt x="3185" y="581"/>
                  </a:cubicBezTo>
                  <a:cubicBezTo>
                    <a:pt x="3196" y="580"/>
                    <a:pt x="3196" y="580"/>
                    <a:pt x="3196" y="580"/>
                  </a:cubicBezTo>
                  <a:cubicBezTo>
                    <a:pt x="3202" y="580"/>
                    <a:pt x="3220" y="584"/>
                    <a:pt x="3236" y="589"/>
                  </a:cubicBezTo>
                  <a:cubicBezTo>
                    <a:pt x="3266" y="597"/>
                    <a:pt x="3283" y="599"/>
                    <a:pt x="3280" y="594"/>
                  </a:cubicBezTo>
                  <a:cubicBezTo>
                    <a:pt x="3279" y="592"/>
                    <a:pt x="3274" y="590"/>
                    <a:pt x="3267" y="589"/>
                  </a:cubicBezTo>
                  <a:cubicBezTo>
                    <a:pt x="3258" y="588"/>
                    <a:pt x="3248" y="583"/>
                    <a:pt x="3240" y="575"/>
                  </a:cubicBezTo>
                  <a:cubicBezTo>
                    <a:pt x="3239" y="575"/>
                    <a:pt x="3240" y="573"/>
                    <a:pt x="3241" y="572"/>
                  </a:cubicBezTo>
                  <a:cubicBezTo>
                    <a:pt x="3243" y="570"/>
                    <a:pt x="3238" y="569"/>
                    <a:pt x="3230" y="569"/>
                  </a:cubicBezTo>
                  <a:cubicBezTo>
                    <a:pt x="3222" y="569"/>
                    <a:pt x="3210" y="567"/>
                    <a:pt x="3203" y="565"/>
                  </a:cubicBezTo>
                  <a:cubicBezTo>
                    <a:pt x="3191" y="561"/>
                    <a:pt x="3139" y="550"/>
                    <a:pt x="3121" y="548"/>
                  </a:cubicBezTo>
                  <a:cubicBezTo>
                    <a:pt x="3110" y="547"/>
                    <a:pt x="3104" y="540"/>
                    <a:pt x="3111" y="535"/>
                  </a:cubicBezTo>
                  <a:cubicBezTo>
                    <a:pt x="3113" y="533"/>
                    <a:pt x="3117" y="533"/>
                    <a:pt x="3120" y="536"/>
                  </a:cubicBezTo>
                  <a:cubicBezTo>
                    <a:pt x="3127" y="541"/>
                    <a:pt x="3131" y="540"/>
                    <a:pt x="3131" y="534"/>
                  </a:cubicBezTo>
                  <a:cubicBezTo>
                    <a:pt x="3130" y="531"/>
                    <a:pt x="3128" y="529"/>
                    <a:pt x="3125" y="529"/>
                  </a:cubicBezTo>
                  <a:cubicBezTo>
                    <a:pt x="3122" y="529"/>
                    <a:pt x="3119" y="527"/>
                    <a:pt x="3119" y="524"/>
                  </a:cubicBezTo>
                  <a:cubicBezTo>
                    <a:pt x="3119" y="520"/>
                    <a:pt x="3123" y="519"/>
                    <a:pt x="3141" y="520"/>
                  </a:cubicBezTo>
                  <a:cubicBezTo>
                    <a:pt x="3167" y="520"/>
                    <a:pt x="3223" y="524"/>
                    <a:pt x="3227" y="525"/>
                  </a:cubicBezTo>
                  <a:cubicBezTo>
                    <a:pt x="3229" y="526"/>
                    <a:pt x="3233" y="524"/>
                    <a:pt x="3237" y="521"/>
                  </a:cubicBezTo>
                  <a:cubicBezTo>
                    <a:pt x="3242" y="517"/>
                    <a:pt x="3242" y="516"/>
                    <a:pt x="3238" y="516"/>
                  </a:cubicBezTo>
                  <a:cubicBezTo>
                    <a:pt x="3236" y="516"/>
                    <a:pt x="3234" y="515"/>
                    <a:pt x="3234" y="512"/>
                  </a:cubicBezTo>
                  <a:cubicBezTo>
                    <a:pt x="3234" y="503"/>
                    <a:pt x="3233" y="499"/>
                    <a:pt x="3227" y="500"/>
                  </a:cubicBezTo>
                  <a:cubicBezTo>
                    <a:pt x="3221" y="500"/>
                    <a:pt x="3220" y="512"/>
                    <a:pt x="3226" y="515"/>
                  </a:cubicBezTo>
                  <a:cubicBezTo>
                    <a:pt x="3228" y="516"/>
                    <a:pt x="3217" y="516"/>
                    <a:pt x="3201" y="515"/>
                  </a:cubicBezTo>
                  <a:cubicBezTo>
                    <a:pt x="3185" y="515"/>
                    <a:pt x="3159" y="515"/>
                    <a:pt x="3143" y="516"/>
                  </a:cubicBezTo>
                  <a:cubicBezTo>
                    <a:pt x="3120" y="517"/>
                    <a:pt x="3114" y="517"/>
                    <a:pt x="3114" y="513"/>
                  </a:cubicBezTo>
                  <a:cubicBezTo>
                    <a:pt x="3115" y="510"/>
                    <a:pt x="3113" y="509"/>
                    <a:pt x="3107" y="509"/>
                  </a:cubicBezTo>
                  <a:cubicBezTo>
                    <a:pt x="3102" y="510"/>
                    <a:pt x="3099" y="508"/>
                    <a:pt x="3099" y="505"/>
                  </a:cubicBezTo>
                  <a:cubicBezTo>
                    <a:pt x="3099" y="502"/>
                    <a:pt x="3100" y="499"/>
                    <a:pt x="3101" y="499"/>
                  </a:cubicBezTo>
                  <a:cubicBezTo>
                    <a:pt x="3107" y="499"/>
                    <a:pt x="3104" y="489"/>
                    <a:pt x="3096" y="481"/>
                  </a:cubicBezTo>
                  <a:cubicBezTo>
                    <a:pt x="3092" y="476"/>
                    <a:pt x="3089" y="472"/>
                    <a:pt x="3089" y="471"/>
                  </a:cubicBezTo>
                  <a:cubicBezTo>
                    <a:pt x="3090" y="470"/>
                    <a:pt x="3097" y="467"/>
                    <a:pt x="3105" y="463"/>
                  </a:cubicBezTo>
                  <a:cubicBezTo>
                    <a:pt x="3120" y="457"/>
                    <a:pt x="3120" y="457"/>
                    <a:pt x="3120" y="457"/>
                  </a:cubicBezTo>
                  <a:cubicBezTo>
                    <a:pt x="3099" y="460"/>
                    <a:pt x="3099" y="460"/>
                    <a:pt x="3099" y="460"/>
                  </a:cubicBezTo>
                  <a:cubicBezTo>
                    <a:pt x="3087" y="461"/>
                    <a:pt x="3077" y="461"/>
                    <a:pt x="3076" y="459"/>
                  </a:cubicBezTo>
                  <a:cubicBezTo>
                    <a:pt x="3075" y="457"/>
                    <a:pt x="3077" y="457"/>
                    <a:pt x="3079" y="458"/>
                  </a:cubicBezTo>
                  <a:cubicBezTo>
                    <a:pt x="3083" y="460"/>
                    <a:pt x="3083" y="459"/>
                    <a:pt x="3078" y="453"/>
                  </a:cubicBezTo>
                  <a:cubicBezTo>
                    <a:pt x="3071" y="445"/>
                    <a:pt x="3070" y="442"/>
                    <a:pt x="3073" y="432"/>
                  </a:cubicBezTo>
                  <a:cubicBezTo>
                    <a:pt x="3076" y="426"/>
                    <a:pt x="3069" y="421"/>
                    <a:pt x="3040" y="410"/>
                  </a:cubicBezTo>
                  <a:cubicBezTo>
                    <a:pt x="3035" y="408"/>
                    <a:pt x="3031" y="405"/>
                    <a:pt x="3031" y="403"/>
                  </a:cubicBezTo>
                  <a:cubicBezTo>
                    <a:pt x="3031" y="402"/>
                    <a:pt x="3028" y="400"/>
                    <a:pt x="3025" y="399"/>
                  </a:cubicBezTo>
                  <a:cubicBezTo>
                    <a:pt x="3021" y="398"/>
                    <a:pt x="3026" y="398"/>
                    <a:pt x="3036" y="398"/>
                  </a:cubicBezTo>
                  <a:cubicBezTo>
                    <a:pt x="3046" y="399"/>
                    <a:pt x="3056" y="401"/>
                    <a:pt x="3059" y="402"/>
                  </a:cubicBezTo>
                  <a:cubicBezTo>
                    <a:pt x="3069" y="408"/>
                    <a:pt x="3069" y="400"/>
                    <a:pt x="3060" y="384"/>
                  </a:cubicBezTo>
                  <a:cubicBezTo>
                    <a:pt x="3051" y="368"/>
                    <a:pt x="3051" y="368"/>
                    <a:pt x="3051" y="368"/>
                  </a:cubicBezTo>
                  <a:cubicBezTo>
                    <a:pt x="3060" y="367"/>
                    <a:pt x="3060" y="367"/>
                    <a:pt x="3060" y="367"/>
                  </a:cubicBezTo>
                  <a:cubicBezTo>
                    <a:pt x="3069" y="366"/>
                    <a:pt x="3069" y="366"/>
                    <a:pt x="3069" y="366"/>
                  </a:cubicBezTo>
                  <a:cubicBezTo>
                    <a:pt x="3059" y="363"/>
                    <a:pt x="3059" y="363"/>
                    <a:pt x="3059" y="363"/>
                  </a:cubicBezTo>
                  <a:cubicBezTo>
                    <a:pt x="3047" y="359"/>
                    <a:pt x="3031" y="348"/>
                    <a:pt x="3023" y="338"/>
                  </a:cubicBezTo>
                  <a:cubicBezTo>
                    <a:pt x="3018" y="331"/>
                    <a:pt x="3018" y="331"/>
                    <a:pt x="3018" y="331"/>
                  </a:cubicBezTo>
                  <a:cubicBezTo>
                    <a:pt x="3029" y="333"/>
                    <a:pt x="3029" y="333"/>
                    <a:pt x="3029" y="333"/>
                  </a:cubicBezTo>
                  <a:cubicBezTo>
                    <a:pt x="3041" y="334"/>
                    <a:pt x="3063" y="335"/>
                    <a:pt x="3149" y="335"/>
                  </a:cubicBezTo>
                  <a:cubicBezTo>
                    <a:pt x="3183" y="336"/>
                    <a:pt x="3211" y="336"/>
                    <a:pt x="3214" y="337"/>
                  </a:cubicBezTo>
                  <a:cubicBezTo>
                    <a:pt x="3216" y="338"/>
                    <a:pt x="3230" y="339"/>
                    <a:pt x="3244" y="339"/>
                  </a:cubicBezTo>
                  <a:cubicBezTo>
                    <a:pt x="3258" y="339"/>
                    <a:pt x="3274" y="341"/>
                    <a:pt x="3280" y="342"/>
                  </a:cubicBezTo>
                  <a:cubicBezTo>
                    <a:pt x="3287" y="344"/>
                    <a:pt x="3292" y="344"/>
                    <a:pt x="3294" y="342"/>
                  </a:cubicBezTo>
                  <a:cubicBezTo>
                    <a:pt x="3296" y="340"/>
                    <a:pt x="3301" y="338"/>
                    <a:pt x="3305" y="337"/>
                  </a:cubicBezTo>
                  <a:cubicBezTo>
                    <a:pt x="3313" y="335"/>
                    <a:pt x="3313" y="335"/>
                    <a:pt x="3303" y="335"/>
                  </a:cubicBezTo>
                  <a:cubicBezTo>
                    <a:pt x="3298" y="335"/>
                    <a:pt x="3284" y="333"/>
                    <a:pt x="3273" y="331"/>
                  </a:cubicBezTo>
                  <a:cubicBezTo>
                    <a:pt x="3250" y="326"/>
                    <a:pt x="3142" y="322"/>
                    <a:pt x="3108" y="323"/>
                  </a:cubicBezTo>
                  <a:cubicBezTo>
                    <a:pt x="3099" y="324"/>
                    <a:pt x="3072" y="323"/>
                    <a:pt x="3048" y="322"/>
                  </a:cubicBezTo>
                  <a:cubicBezTo>
                    <a:pt x="3003" y="319"/>
                    <a:pt x="2997" y="317"/>
                    <a:pt x="2983" y="300"/>
                  </a:cubicBezTo>
                  <a:cubicBezTo>
                    <a:pt x="2979" y="296"/>
                    <a:pt x="2975" y="293"/>
                    <a:pt x="2972" y="293"/>
                  </a:cubicBezTo>
                  <a:cubicBezTo>
                    <a:pt x="2970" y="293"/>
                    <a:pt x="2961" y="289"/>
                    <a:pt x="2952" y="285"/>
                  </a:cubicBezTo>
                  <a:cubicBezTo>
                    <a:pt x="2938" y="277"/>
                    <a:pt x="2937" y="276"/>
                    <a:pt x="2942" y="275"/>
                  </a:cubicBezTo>
                  <a:cubicBezTo>
                    <a:pt x="2950" y="273"/>
                    <a:pt x="2979" y="286"/>
                    <a:pt x="2983" y="292"/>
                  </a:cubicBezTo>
                  <a:cubicBezTo>
                    <a:pt x="2984" y="294"/>
                    <a:pt x="2988" y="295"/>
                    <a:pt x="2992" y="295"/>
                  </a:cubicBezTo>
                  <a:cubicBezTo>
                    <a:pt x="2998" y="294"/>
                    <a:pt x="2998" y="294"/>
                    <a:pt x="2994" y="293"/>
                  </a:cubicBezTo>
                  <a:cubicBezTo>
                    <a:pt x="2991" y="292"/>
                    <a:pt x="2985" y="289"/>
                    <a:pt x="2981" y="286"/>
                  </a:cubicBezTo>
                  <a:cubicBezTo>
                    <a:pt x="2967" y="274"/>
                    <a:pt x="2926" y="258"/>
                    <a:pt x="2914" y="259"/>
                  </a:cubicBezTo>
                  <a:cubicBezTo>
                    <a:pt x="2907" y="259"/>
                    <a:pt x="2892" y="256"/>
                    <a:pt x="2877" y="250"/>
                  </a:cubicBezTo>
                  <a:cubicBezTo>
                    <a:pt x="2849" y="239"/>
                    <a:pt x="2837" y="239"/>
                    <a:pt x="2749" y="241"/>
                  </a:cubicBezTo>
                  <a:cubicBezTo>
                    <a:pt x="2721" y="242"/>
                    <a:pt x="2678" y="242"/>
                    <a:pt x="2653" y="242"/>
                  </a:cubicBezTo>
                  <a:cubicBezTo>
                    <a:pt x="2552" y="238"/>
                    <a:pt x="2472" y="240"/>
                    <a:pt x="2326" y="246"/>
                  </a:cubicBezTo>
                  <a:cubicBezTo>
                    <a:pt x="2242" y="250"/>
                    <a:pt x="2162" y="252"/>
                    <a:pt x="2147" y="252"/>
                  </a:cubicBezTo>
                  <a:cubicBezTo>
                    <a:pt x="2133" y="251"/>
                    <a:pt x="2113" y="252"/>
                    <a:pt x="2103" y="252"/>
                  </a:cubicBezTo>
                  <a:cubicBezTo>
                    <a:pt x="1987" y="263"/>
                    <a:pt x="1606" y="277"/>
                    <a:pt x="1606" y="271"/>
                  </a:cubicBezTo>
                  <a:cubicBezTo>
                    <a:pt x="1606" y="269"/>
                    <a:pt x="1604" y="269"/>
                    <a:pt x="1603" y="271"/>
                  </a:cubicBezTo>
                  <a:cubicBezTo>
                    <a:pt x="1601" y="272"/>
                    <a:pt x="1583" y="275"/>
                    <a:pt x="1564" y="276"/>
                  </a:cubicBezTo>
                  <a:cubicBezTo>
                    <a:pt x="1544" y="277"/>
                    <a:pt x="1511" y="280"/>
                    <a:pt x="1489" y="283"/>
                  </a:cubicBezTo>
                  <a:cubicBezTo>
                    <a:pt x="1408" y="291"/>
                    <a:pt x="1353" y="295"/>
                    <a:pt x="1352" y="292"/>
                  </a:cubicBezTo>
                  <a:cubicBezTo>
                    <a:pt x="1352" y="290"/>
                    <a:pt x="1351" y="289"/>
                    <a:pt x="1350" y="290"/>
                  </a:cubicBezTo>
                  <a:cubicBezTo>
                    <a:pt x="1349" y="291"/>
                    <a:pt x="1347" y="291"/>
                    <a:pt x="1346" y="289"/>
                  </a:cubicBezTo>
                  <a:cubicBezTo>
                    <a:pt x="1344" y="287"/>
                    <a:pt x="1346" y="285"/>
                    <a:pt x="1349" y="285"/>
                  </a:cubicBezTo>
                  <a:cubicBezTo>
                    <a:pt x="1351" y="285"/>
                    <a:pt x="1356" y="282"/>
                    <a:pt x="1360" y="279"/>
                  </a:cubicBezTo>
                  <a:cubicBezTo>
                    <a:pt x="1363" y="276"/>
                    <a:pt x="1368" y="274"/>
                    <a:pt x="1371" y="274"/>
                  </a:cubicBezTo>
                  <a:cubicBezTo>
                    <a:pt x="1375" y="274"/>
                    <a:pt x="1381" y="273"/>
                    <a:pt x="1384" y="270"/>
                  </a:cubicBezTo>
                  <a:cubicBezTo>
                    <a:pt x="1395" y="264"/>
                    <a:pt x="1462" y="251"/>
                    <a:pt x="1482" y="252"/>
                  </a:cubicBezTo>
                  <a:cubicBezTo>
                    <a:pt x="1522" y="254"/>
                    <a:pt x="1562" y="253"/>
                    <a:pt x="1560" y="251"/>
                  </a:cubicBezTo>
                  <a:cubicBezTo>
                    <a:pt x="1558" y="247"/>
                    <a:pt x="1601" y="241"/>
                    <a:pt x="1636" y="239"/>
                  </a:cubicBezTo>
                  <a:cubicBezTo>
                    <a:pt x="1653" y="238"/>
                    <a:pt x="1659" y="237"/>
                    <a:pt x="1656" y="235"/>
                  </a:cubicBezTo>
                  <a:cubicBezTo>
                    <a:pt x="1654" y="233"/>
                    <a:pt x="1644" y="232"/>
                    <a:pt x="1635" y="232"/>
                  </a:cubicBezTo>
                  <a:cubicBezTo>
                    <a:pt x="1625" y="233"/>
                    <a:pt x="1618" y="232"/>
                    <a:pt x="1619" y="230"/>
                  </a:cubicBezTo>
                  <a:cubicBezTo>
                    <a:pt x="1620" y="229"/>
                    <a:pt x="1618" y="226"/>
                    <a:pt x="1615" y="226"/>
                  </a:cubicBezTo>
                  <a:cubicBezTo>
                    <a:pt x="1612" y="225"/>
                    <a:pt x="1609" y="226"/>
                    <a:pt x="1609" y="227"/>
                  </a:cubicBezTo>
                  <a:cubicBezTo>
                    <a:pt x="1608" y="230"/>
                    <a:pt x="1476" y="239"/>
                    <a:pt x="1474" y="236"/>
                  </a:cubicBezTo>
                  <a:cubicBezTo>
                    <a:pt x="1471" y="233"/>
                    <a:pt x="1541" y="225"/>
                    <a:pt x="1604" y="222"/>
                  </a:cubicBezTo>
                  <a:cubicBezTo>
                    <a:pt x="1641" y="220"/>
                    <a:pt x="1671" y="217"/>
                    <a:pt x="1670" y="216"/>
                  </a:cubicBezTo>
                  <a:cubicBezTo>
                    <a:pt x="1669" y="215"/>
                    <a:pt x="1672" y="214"/>
                    <a:pt x="1677" y="215"/>
                  </a:cubicBezTo>
                  <a:cubicBezTo>
                    <a:pt x="1682" y="216"/>
                    <a:pt x="1685" y="216"/>
                    <a:pt x="1685" y="213"/>
                  </a:cubicBezTo>
                  <a:cubicBezTo>
                    <a:pt x="1685" y="209"/>
                    <a:pt x="1681" y="208"/>
                    <a:pt x="1676" y="209"/>
                  </a:cubicBezTo>
                  <a:cubicBezTo>
                    <a:pt x="1667" y="212"/>
                    <a:pt x="1534" y="219"/>
                    <a:pt x="1533" y="217"/>
                  </a:cubicBezTo>
                  <a:cubicBezTo>
                    <a:pt x="1530" y="211"/>
                    <a:pt x="1607" y="198"/>
                    <a:pt x="1662" y="195"/>
                  </a:cubicBezTo>
                  <a:cubicBezTo>
                    <a:pt x="1710" y="193"/>
                    <a:pt x="1710" y="193"/>
                    <a:pt x="1686" y="191"/>
                  </a:cubicBezTo>
                  <a:cubicBezTo>
                    <a:pt x="1661" y="188"/>
                    <a:pt x="1661" y="188"/>
                    <a:pt x="1661" y="188"/>
                  </a:cubicBezTo>
                  <a:cubicBezTo>
                    <a:pt x="1683" y="184"/>
                    <a:pt x="1683" y="184"/>
                    <a:pt x="1683" y="184"/>
                  </a:cubicBezTo>
                  <a:cubicBezTo>
                    <a:pt x="1695" y="182"/>
                    <a:pt x="1719" y="180"/>
                    <a:pt x="1736" y="179"/>
                  </a:cubicBezTo>
                  <a:cubicBezTo>
                    <a:pt x="1772" y="177"/>
                    <a:pt x="1797" y="173"/>
                    <a:pt x="1788" y="169"/>
                  </a:cubicBezTo>
                  <a:cubicBezTo>
                    <a:pt x="1785" y="168"/>
                    <a:pt x="1769" y="168"/>
                    <a:pt x="1753" y="170"/>
                  </a:cubicBezTo>
                  <a:cubicBezTo>
                    <a:pt x="1736" y="172"/>
                    <a:pt x="1684" y="175"/>
                    <a:pt x="1636" y="176"/>
                  </a:cubicBezTo>
                  <a:cubicBezTo>
                    <a:pt x="1551" y="178"/>
                    <a:pt x="1549" y="178"/>
                    <a:pt x="1547" y="171"/>
                  </a:cubicBezTo>
                  <a:cubicBezTo>
                    <a:pt x="1545" y="164"/>
                    <a:pt x="1545" y="164"/>
                    <a:pt x="1543" y="172"/>
                  </a:cubicBezTo>
                  <a:cubicBezTo>
                    <a:pt x="1542" y="176"/>
                    <a:pt x="1540" y="178"/>
                    <a:pt x="1538" y="177"/>
                  </a:cubicBezTo>
                  <a:cubicBezTo>
                    <a:pt x="1536" y="176"/>
                    <a:pt x="1534" y="177"/>
                    <a:pt x="1533" y="178"/>
                  </a:cubicBezTo>
                  <a:cubicBezTo>
                    <a:pt x="1532" y="183"/>
                    <a:pt x="1473" y="189"/>
                    <a:pt x="1473" y="185"/>
                  </a:cubicBezTo>
                  <a:cubicBezTo>
                    <a:pt x="1473" y="184"/>
                    <a:pt x="1475" y="182"/>
                    <a:pt x="1478" y="182"/>
                  </a:cubicBezTo>
                  <a:cubicBezTo>
                    <a:pt x="1481" y="182"/>
                    <a:pt x="1484" y="180"/>
                    <a:pt x="1484" y="178"/>
                  </a:cubicBezTo>
                  <a:cubicBezTo>
                    <a:pt x="1484" y="177"/>
                    <a:pt x="1488" y="175"/>
                    <a:pt x="1493" y="175"/>
                  </a:cubicBezTo>
                  <a:cubicBezTo>
                    <a:pt x="1498" y="174"/>
                    <a:pt x="1503" y="172"/>
                    <a:pt x="1504" y="170"/>
                  </a:cubicBezTo>
                  <a:cubicBezTo>
                    <a:pt x="1505" y="168"/>
                    <a:pt x="1502" y="167"/>
                    <a:pt x="1498" y="167"/>
                  </a:cubicBezTo>
                  <a:cubicBezTo>
                    <a:pt x="1493" y="167"/>
                    <a:pt x="1484" y="167"/>
                    <a:pt x="1478" y="168"/>
                  </a:cubicBezTo>
                  <a:cubicBezTo>
                    <a:pt x="1471" y="168"/>
                    <a:pt x="1456" y="169"/>
                    <a:pt x="1444" y="171"/>
                  </a:cubicBezTo>
                  <a:cubicBezTo>
                    <a:pt x="1429" y="174"/>
                    <a:pt x="1424" y="174"/>
                    <a:pt x="1427" y="171"/>
                  </a:cubicBezTo>
                  <a:cubicBezTo>
                    <a:pt x="1432" y="168"/>
                    <a:pt x="1432" y="168"/>
                    <a:pt x="1425" y="168"/>
                  </a:cubicBezTo>
                  <a:cubicBezTo>
                    <a:pt x="1420" y="168"/>
                    <a:pt x="1418" y="170"/>
                    <a:pt x="1419" y="172"/>
                  </a:cubicBezTo>
                  <a:cubicBezTo>
                    <a:pt x="1421" y="174"/>
                    <a:pt x="1405" y="173"/>
                    <a:pt x="1401" y="170"/>
                  </a:cubicBezTo>
                  <a:cubicBezTo>
                    <a:pt x="1396" y="165"/>
                    <a:pt x="1412" y="162"/>
                    <a:pt x="1461" y="157"/>
                  </a:cubicBezTo>
                  <a:cubicBezTo>
                    <a:pt x="1496" y="154"/>
                    <a:pt x="1500" y="154"/>
                    <a:pt x="1495" y="159"/>
                  </a:cubicBezTo>
                  <a:cubicBezTo>
                    <a:pt x="1490" y="164"/>
                    <a:pt x="1491" y="164"/>
                    <a:pt x="1499" y="164"/>
                  </a:cubicBezTo>
                  <a:cubicBezTo>
                    <a:pt x="1504" y="164"/>
                    <a:pt x="1508" y="162"/>
                    <a:pt x="1507" y="160"/>
                  </a:cubicBezTo>
                  <a:cubicBezTo>
                    <a:pt x="1507" y="155"/>
                    <a:pt x="1533" y="151"/>
                    <a:pt x="1540" y="155"/>
                  </a:cubicBezTo>
                  <a:cubicBezTo>
                    <a:pt x="1547" y="158"/>
                    <a:pt x="1547" y="158"/>
                    <a:pt x="1541" y="153"/>
                  </a:cubicBezTo>
                  <a:cubicBezTo>
                    <a:pt x="1536" y="149"/>
                    <a:pt x="1537" y="148"/>
                    <a:pt x="1558" y="147"/>
                  </a:cubicBezTo>
                  <a:cubicBezTo>
                    <a:pt x="1573" y="146"/>
                    <a:pt x="1578" y="147"/>
                    <a:pt x="1575" y="150"/>
                  </a:cubicBezTo>
                  <a:cubicBezTo>
                    <a:pt x="1572" y="152"/>
                    <a:pt x="1573" y="153"/>
                    <a:pt x="1579" y="153"/>
                  </a:cubicBezTo>
                  <a:cubicBezTo>
                    <a:pt x="1584" y="153"/>
                    <a:pt x="1586" y="151"/>
                    <a:pt x="1585" y="149"/>
                  </a:cubicBezTo>
                  <a:cubicBezTo>
                    <a:pt x="1583" y="146"/>
                    <a:pt x="1584" y="146"/>
                    <a:pt x="1589" y="149"/>
                  </a:cubicBezTo>
                  <a:cubicBezTo>
                    <a:pt x="1592" y="151"/>
                    <a:pt x="1596" y="151"/>
                    <a:pt x="1598" y="150"/>
                  </a:cubicBezTo>
                  <a:cubicBezTo>
                    <a:pt x="1602" y="146"/>
                    <a:pt x="1619" y="145"/>
                    <a:pt x="1638" y="148"/>
                  </a:cubicBezTo>
                  <a:cubicBezTo>
                    <a:pt x="1656" y="150"/>
                    <a:pt x="1656" y="150"/>
                    <a:pt x="1648" y="155"/>
                  </a:cubicBezTo>
                  <a:cubicBezTo>
                    <a:pt x="1638" y="161"/>
                    <a:pt x="1646" y="161"/>
                    <a:pt x="1658" y="155"/>
                  </a:cubicBezTo>
                  <a:cubicBezTo>
                    <a:pt x="1664" y="152"/>
                    <a:pt x="1665" y="150"/>
                    <a:pt x="1662" y="148"/>
                  </a:cubicBezTo>
                  <a:cubicBezTo>
                    <a:pt x="1660" y="146"/>
                    <a:pt x="1663" y="145"/>
                    <a:pt x="1671" y="144"/>
                  </a:cubicBezTo>
                  <a:cubicBezTo>
                    <a:pt x="1683" y="143"/>
                    <a:pt x="1683" y="143"/>
                    <a:pt x="1683" y="143"/>
                  </a:cubicBezTo>
                  <a:cubicBezTo>
                    <a:pt x="1672" y="141"/>
                    <a:pt x="1672" y="141"/>
                    <a:pt x="1672" y="141"/>
                  </a:cubicBezTo>
                  <a:cubicBezTo>
                    <a:pt x="1650" y="138"/>
                    <a:pt x="1673" y="133"/>
                    <a:pt x="1736" y="128"/>
                  </a:cubicBezTo>
                  <a:cubicBezTo>
                    <a:pt x="1794" y="123"/>
                    <a:pt x="1796" y="122"/>
                    <a:pt x="1769" y="121"/>
                  </a:cubicBezTo>
                  <a:cubicBezTo>
                    <a:pt x="1754" y="121"/>
                    <a:pt x="1695" y="123"/>
                    <a:pt x="1639" y="128"/>
                  </a:cubicBezTo>
                  <a:cubicBezTo>
                    <a:pt x="1497" y="138"/>
                    <a:pt x="1457" y="134"/>
                    <a:pt x="1561" y="120"/>
                  </a:cubicBezTo>
                  <a:cubicBezTo>
                    <a:pt x="1601" y="114"/>
                    <a:pt x="1617" y="110"/>
                    <a:pt x="1600" y="110"/>
                  </a:cubicBezTo>
                  <a:cubicBezTo>
                    <a:pt x="1597" y="110"/>
                    <a:pt x="1586" y="110"/>
                    <a:pt x="1576" y="110"/>
                  </a:cubicBezTo>
                  <a:cubicBezTo>
                    <a:pt x="1566" y="110"/>
                    <a:pt x="1557" y="111"/>
                    <a:pt x="1555" y="114"/>
                  </a:cubicBezTo>
                  <a:cubicBezTo>
                    <a:pt x="1552" y="117"/>
                    <a:pt x="1551" y="117"/>
                    <a:pt x="1549" y="114"/>
                  </a:cubicBezTo>
                  <a:cubicBezTo>
                    <a:pt x="1547" y="110"/>
                    <a:pt x="1535" y="110"/>
                    <a:pt x="1532" y="115"/>
                  </a:cubicBezTo>
                  <a:cubicBezTo>
                    <a:pt x="1532" y="116"/>
                    <a:pt x="1526" y="118"/>
                    <a:pt x="1519" y="120"/>
                  </a:cubicBezTo>
                  <a:cubicBezTo>
                    <a:pt x="1510" y="122"/>
                    <a:pt x="1508" y="121"/>
                    <a:pt x="1512" y="119"/>
                  </a:cubicBezTo>
                  <a:cubicBezTo>
                    <a:pt x="1517" y="116"/>
                    <a:pt x="1517" y="115"/>
                    <a:pt x="1510" y="115"/>
                  </a:cubicBezTo>
                  <a:cubicBezTo>
                    <a:pt x="1502" y="116"/>
                    <a:pt x="1498" y="121"/>
                    <a:pt x="1503" y="124"/>
                  </a:cubicBezTo>
                  <a:cubicBezTo>
                    <a:pt x="1505" y="124"/>
                    <a:pt x="1503" y="125"/>
                    <a:pt x="1498" y="126"/>
                  </a:cubicBezTo>
                  <a:cubicBezTo>
                    <a:pt x="1489" y="127"/>
                    <a:pt x="1486" y="122"/>
                    <a:pt x="1492" y="119"/>
                  </a:cubicBezTo>
                  <a:cubicBezTo>
                    <a:pt x="1494" y="118"/>
                    <a:pt x="1493" y="118"/>
                    <a:pt x="1490" y="119"/>
                  </a:cubicBezTo>
                  <a:cubicBezTo>
                    <a:pt x="1482" y="122"/>
                    <a:pt x="1466" y="122"/>
                    <a:pt x="1464" y="118"/>
                  </a:cubicBezTo>
                  <a:cubicBezTo>
                    <a:pt x="1464" y="117"/>
                    <a:pt x="1459" y="115"/>
                    <a:pt x="1455" y="115"/>
                  </a:cubicBezTo>
                  <a:cubicBezTo>
                    <a:pt x="1451" y="116"/>
                    <a:pt x="1449" y="117"/>
                    <a:pt x="1450" y="119"/>
                  </a:cubicBezTo>
                  <a:cubicBezTo>
                    <a:pt x="1451" y="121"/>
                    <a:pt x="1453" y="122"/>
                    <a:pt x="1456" y="121"/>
                  </a:cubicBezTo>
                  <a:cubicBezTo>
                    <a:pt x="1459" y="120"/>
                    <a:pt x="1463" y="121"/>
                    <a:pt x="1466" y="123"/>
                  </a:cubicBezTo>
                  <a:cubicBezTo>
                    <a:pt x="1471" y="128"/>
                    <a:pt x="1471" y="128"/>
                    <a:pt x="1461" y="127"/>
                  </a:cubicBezTo>
                  <a:cubicBezTo>
                    <a:pt x="1454" y="126"/>
                    <a:pt x="1445" y="125"/>
                    <a:pt x="1440" y="124"/>
                  </a:cubicBezTo>
                  <a:cubicBezTo>
                    <a:pt x="1433" y="122"/>
                    <a:pt x="1431" y="123"/>
                    <a:pt x="1433" y="126"/>
                  </a:cubicBezTo>
                  <a:cubicBezTo>
                    <a:pt x="1435" y="129"/>
                    <a:pt x="1434" y="130"/>
                    <a:pt x="1431" y="129"/>
                  </a:cubicBezTo>
                  <a:cubicBezTo>
                    <a:pt x="1428" y="127"/>
                    <a:pt x="1420" y="127"/>
                    <a:pt x="1412" y="127"/>
                  </a:cubicBezTo>
                  <a:cubicBezTo>
                    <a:pt x="1395" y="127"/>
                    <a:pt x="1399" y="126"/>
                    <a:pt x="1424" y="121"/>
                  </a:cubicBezTo>
                  <a:cubicBezTo>
                    <a:pt x="1454" y="116"/>
                    <a:pt x="1442" y="112"/>
                    <a:pt x="1402" y="113"/>
                  </a:cubicBezTo>
                  <a:cubicBezTo>
                    <a:pt x="1369" y="115"/>
                    <a:pt x="1367" y="114"/>
                    <a:pt x="1384" y="112"/>
                  </a:cubicBezTo>
                  <a:cubicBezTo>
                    <a:pt x="1396" y="110"/>
                    <a:pt x="1415" y="109"/>
                    <a:pt x="1427" y="110"/>
                  </a:cubicBezTo>
                  <a:cubicBezTo>
                    <a:pt x="1439" y="111"/>
                    <a:pt x="1449" y="111"/>
                    <a:pt x="1450" y="110"/>
                  </a:cubicBezTo>
                  <a:cubicBezTo>
                    <a:pt x="1454" y="107"/>
                    <a:pt x="1492" y="102"/>
                    <a:pt x="1493" y="105"/>
                  </a:cubicBezTo>
                  <a:cubicBezTo>
                    <a:pt x="1494" y="106"/>
                    <a:pt x="1514" y="105"/>
                    <a:pt x="1536" y="103"/>
                  </a:cubicBezTo>
                  <a:cubicBezTo>
                    <a:pt x="1558" y="101"/>
                    <a:pt x="1592" y="97"/>
                    <a:pt x="1611" y="96"/>
                  </a:cubicBezTo>
                  <a:cubicBezTo>
                    <a:pt x="1635" y="94"/>
                    <a:pt x="1639" y="93"/>
                    <a:pt x="1626" y="93"/>
                  </a:cubicBezTo>
                  <a:cubicBezTo>
                    <a:pt x="1614" y="93"/>
                    <a:pt x="1608" y="91"/>
                    <a:pt x="1610" y="89"/>
                  </a:cubicBezTo>
                  <a:cubicBezTo>
                    <a:pt x="1617" y="84"/>
                    <a:pt x="1594" y="82"/>
                    <a:pt x="1555" y="86"/>
                  </a:cubicBezTo>
                  <a:cubicBezTo>
                    <a:pt x="1524" y="89"/>
                    <a:pt x="1456" y="90"/>
                    <a:pt x="1470" y="87"/>
                  </a:cubicBezTo>
                  <a:cubicBezTo>
                    <a:pt x="1478" y="85"/>
                    <a:pt x="1473" y="79"/>
                    <a:pt x="1465" y="80"/>
                  </a:cubicBezTo>
                  <a:cubicBezTo>
                    <a:pt x="1461" y="81"/>
                    <a:pt x="1457" y="84"/>
                    <a:pt x="1457" y="86"/>
                  </a:cubicBezTo>
                  <a:cubicBezTo>
                    <a:pt x="1457" y="89"/>
                    <a:pt x="1451" y="91"/>
                    <a:pt x="1433" y="92"/>
                  </a:cubicBezTo>
                  <a:cubicBezTo>
                    <a:pt x="1420" y="93"/>
                    <a:pt x="1400" y="95"/>
                    <a:pt x="1388" y="96"/>
                  </a:cubicBezTo>
                  <a:cubicBezTo>
                    <a:pt x="1374" y="98"/>
                    <a:pt x="1367" y="98"/>
                    <a:pt x="1370" y="96"/>
                  </a:cubicBezTo>
                  <a:cubicBezTo>
                    <a:pt x="1372" y="93"/>
                    <a:pt x="1372" y="92"/>
                    <a:pt x="1368" y="90"/>
                  </a:cubicBezTo>
                  <a:cubicBezTo>
                    <a:pt x="1362" y="88"/>
                    <a:pt x="1358" y="88"/>
                    <a:pt x="1360" y="92"/>
                  </a:cubicBezTo>
                  <a:cubicBezTo>
                    <a:pt x="1361" y="93"/>
                    <a:pt x="1360" y="96"/>
                    <a:pt x="1358" y="98"/>
                  </a:cubicBezTo>
                  <a:cubicBezTo>
                    <a:pt x="1353" y="104"/>
                    <a:pt x="1275" y="117"/>
                    <a:pt x="1226" y="120"/>
                  </a:cubicBezTo>
                  <a:cubicBezTo>
                    <a:pt x="1211" y="121"/>
                    <a:pt x="1211" y="121"/>
                    <a:pt x="1222" y="123"/>
                  </a:cubicBezTo>
                  <a:cubicBezTo>
                    <a:pt x="1233" y="125"/>
                    <a:pt x="1233" y="125"/>
                    <a:pt x="1233" y="125"/>
                  </a:cubicBezTo>
                  <a:cubicBezTo>
                    <a:pt x="1224" y="127"/>
                    <a:pt x="1224" y="127"/>
                    <a:pt x="1224" y="127"/>
                  </a:cubicBezTo>
                  <a:cubicBezTo>
                    <a:pt x="1219" y="128"/>
                    <a:pt x="1192" y="130"/>
                    <a:pt x="1165" y="131"/>
                  </a:cubicBezTo>
                  <a:cubicBezTo>
                    <a:pt x="1129" y="133"/>
                    <a:pt x="1115" y="133"/>
                    <a:pt x="1113" y="130"/>
                  </a:cubicBezTo>
                  <a:cubicBezTo>
                    <a:pt x="1111" y="128"/>
                    <a:pt x="1104" y="125"/>
                    <a:pt x="1098" y="124"/>
                  </a:cubicBezTo>
                  <a:cubicBezTo>
                    <a:pt x="1085" y="122"/>
                    <a:pt x="1085" y="122"/>
                    <a:pt x="1085" y="122"/>
                  </a:cubicBezTo>
                  <a:cubicBezTo>
                    <a:pt x="1103" y="118"/>
                    <a:pt x="1103" y="118"/>
                    <a:pt x="1103" y="118"/>
                  </a:cubicBezTo>
                  <a:cubicBezTo>
                    <a:pt x="1114" y="116"/>
                    <a:pt x="1124" y="114"/>
                    <a:pt x="1126" y="112"/>
                  </a:cubicBezTo>
                  <a:cubicBezTo>
                    <a:pt x="1129" y="111"/>
                    <a:pt x="1130" y="111"/>
                    <a:pt x="1129" y="114"/>
                  </a:cubicBezTo>
                  <a:cubicBezTo>
                    <a:pt x="1128" y="116"/>
                    <a:pt x="1131" y="118"/>
                    <a:pt x="1136" y="119"/>
                  </a:cubicBezTo>
                  <a:cubicBezTo>
                    <a:pt x="1150" y="123"/>
                    <a:pt x="1200" y="121"/>
                    <a:pt x="1207" y="117"/>
                  </a:cubicBezTo>
                  <a:cubicBezTo>
                    <a:pt x="1210" y="115"/>
                    <a:pt x="1220" y="111"/>
                    <a:pt x="1227" y="109"/>
                  </a:cubicBezTo>
                  <a:cubicBezTo>
                    <a:pt x="1234" y="107"/>
                    <a:pt x="1250" y="103"/>
                    <a:pt x="1262" y="100"/>
                  </a:cubicBezTo>
                  <a:cubicBezTo>
                    <a:pt x="1274" y="96"/>
                    <a:pt x="1300" y="92"/>
                    <a:pt x="1319" y="89"/>
                  </a:cubicBezTo>
                  <a:cubicBezTo>
                    <a:pt x="1352" y="85"/>
                    <a:pt x="1368" y="81"/>
                    <a:pt x="1408" y="67"/>
                  </a:cubicBezTo>
                  <a:cubicBezTo>
                    <a:pt x="1417" y="64"/>
                    <a:pt x="1428" y="61"/>
                    <a:pt x="1432" y="59"/>
                  </a:cubicBezTo>
                  <a:cubicBezTo>
                    <a:pt x="1441" y="57"/>
                    <a:pt x="1445" y="53"/>
                    <a:pt x="1439" y="54"/>
                  </a:cubicBezTo>
                  <a:cubicBezTo>
                    <a:pt x="1437" y="54"/>
                    <a:pt x="1427" y="57"/>
                    <a:pt x="1418" y="61"/>
                  </a:cubicBezTo>
                  <a:cubicBezTo>
                    <a:pt x="1408" y="64"/>
                    <a:pt x="1395" y="67"/>
                    <a:pt x="1388" y="68"/>
                  </a:cubicBezTo>
                  <a:cubicBezTo>
                    <a:pt x="1381" y="69"/>
                    <a:pt x="1375" y="70"/>
                    <a:pt x="1374" y="72"/>
                  </a:cubicBezTo>
                  <a:cubicBezTo>
                    <a:pt x="1373" y="73"/>
                    <a:pt x="1360" y="76"/>
                    <a:pt x="1344" y="77"/>
                  </a:cubicBezTo>
                  <a:cubicBezTo>
                    <a:pt x="1329" y="79"/>
                    <a:pt x="1313" y="81"/>
                    <a:pt x="1309" y="83"/>
                  </a:cubicBezTo>
                  <a:cubicBezTo>
                    <a:pt x="1305" y="84"/>
                    <a:pt x="1301" y="84"/>
                    <a:pt x="1300" y="82"/>
                  </a:cubicBezTo>
                  <a:cubicBezTo>
                    <a:pt x="1299" y="80"/>
                    <a:pt x="1298" y="78"/>
                    <a:pt x="1298" y="78"/>
                  </a:cubicBezTo>
                  <a:cubicBezTo>
                    <a:pt x="1299" y="78"/>
                    <a:pt x="1305" y="77"/>
                    <a:pt x="1313" y="75"/>
                  </a:cubicBezTo>
                  <a:cubicBezTo>
                    <a:pt x="1320" y="74"/>
                    <a:pt x="1329" y="70"/>
                    <a:pt x="1333" y="67"/>
                  </a:cubicBezTo>
                  <a:cubicBezTo>
                    <a:pt x="1337" y="65"/>
                    <a:pt x="1346" y="62"/>
                    <a:pt x="1352" y="62"/>
                  </a:cubicBezTo>
                  <a:cubicBezTo>
                    <a:pt x="1358" y="61"/>
                    <a:pt x="1363" y="59"/>
                    <a:pt x="1364" y="56"/>
                  </a:cubicBezTo>
                  <a:cubicBezTo>
                    <a:pt x="1368" y="49"/>
                    <a:pt x="1412" y="38"/>
                    <a:pt x="1446" y="36"/>
                  </a:cubicBezTo>
                  <a:cubicBezTo>
                    <a:pt x="1464" y="35"/>
                    <a:pt x="1480" y="33"/>
                    <a:pt x="1483" y="31"/>
                  </a:cubicBezTo>
                  <a:cubicBezTo>
                    <a:pt x="1486" y="29"/>
                    <a:pt x="1471" y="29"/>
                    <a:pt x="1448" y="31"/>
                  </a:cubicBezTo>
                  <a:cubicBezTo>
                    <a:pt x="1408" y="35"/>
                    <a:pt x="1407" y="35"/>
                    <a:pt x="1420" y="29"/>
                  </a:cubicBezTo>
                  <a:cubicBezTo>
                    <a:pt x="1427" y="26"/>
                    <a:pt x="1438" y="23"/>
                    <a:pt x="1444" y="23"/>
                  </a:cubicBezTo>
                  <a:cubicBezTo>
                    <a:pt x="1449" y="22"/>
                    <a:pt x="1454" y="20"/>
                    <a:pt x="1455" y="18"/>
                  </a:cubicBezTo>
                  <a:cubicBezTo>
                    <a:pt x="1457" y="15"/>
                    <a:pt x="1453" y="15"/>
                    <a:pt x="1441" y="17"/>
                  </a:cubicBezTo>
                  <a:cubicBezTo>
                    <a:pt x="1431" y="18"/>
                    <a:pt x="1427" y="18"/>
                    <a:pt x="1429" y="16"/>
                  </a:cubicBezTo>
                  <a:cubicBezTo>
                    <a:pt x="1431" y="15"/>
                    <a:pt x="1441" y="12"/>
                    <a:pt x="1450" y="10"/>
                  </a:cubicBezTo>
                  <a:cubicBezTo>
                    <a:pt x="1459" y="9"/>
                    <a:pt x="1469" y="7"/>
                    <a:pt x="1473" y="5"/>
                  </a:cubicBezTo>
                  <a:cubicBezTo>
                    <a:pt x="1476" y="4"/>
                    <a:pt x="1483" y="5"/>
                    <a:pt x="1487" y="6"/>
                  </a:cubicBezTo>
                  <a:cubicBezTo>
                    <a:pt x="1492" y="8"/>
                    <a:pt x="1496" y="8"/>
                    <a:pt x="1498" y="6"/>
                  </a:cubicBezTo>
                  <a:cubicBezTo>
                    <a:pt x="1500" y="4"/>
                    <a:pt x="1505" y="2"/>
                    <a:pt x="1510" y="1"/>
                  </a:cubicBezTo>
                  <a:cubicBezTo>
                    <a:pt x="1516" y="0"/>
                    <a:pt x="1504" y="0"/>
                    <a:pt x="1484" y="2"/>
                  </a:cubicBezTo>
                  <a:cubicBezTo>
                    <a:pt x="1465" y="4"/>
                    <a:pt x="1442" y="7"/>
                    <a:pt x="1433" y="9"/>
                  </a:cubicBezTo>
                  <a:cubicBezTo>
                    <a:pt x="1424" y="12"/>
                    <a:pt x="1409" y="16"/>
                    <a:pt x="1400" y="18"/>
                  </a:cubicBezTo>
                  <a:cubicBezTo>
                    <a:pt x="1391" y="20"/>
                    <a:pt x="1376" y="25"/>
                    <a:pt x="1367" y="29"/>
                  </a:cubicBezTo>
                  <a:cubicBezTo>
                    <a:pt x="1357" y="33"/>
                    <a:pt x="1343" y="38"/>
                    <a:pt x="1336" y="40"/>
                  </a:cubicBezTo>
                  <a:cubicBezTo>
                    <a:pt x="1328" y="42"/>
                    <a:pt x="1311" y="46"/>
                    <a:pt x="1298" y="50"/>
                  </a:cubicBezTo>
                  <a:cubicBezTo>
                    <a:pt x="1285" y="53"/>
                    <a:pt x="1270" y="57"/>
                    <a:pt x="1265" y="57"/>
                  </a:cubicBezTo>
                  <a:cubicBezTo>
                    <a:pt x="1260" y="57"/>
                    <a:pt x="1256" y="58"/>
                    <a:pt x="1257" y="59"/>
                  </a:cubicBezTo>
                  <a:cubicBezTo>
                    <a:pt x="1260" y="65"/>
                    <a:pt x="1220" y="74"/>
                    <a:pt x="1164" y="80"/>
                  </a:cubicBezTo>
                  <a:cubicBezTo>
                    <a:pt x="1150" y="82"/>
                    <a:pt x="1137" y="85"/>
                    <a:pt x="1136" y="87"/>
                  </a:cubicBezTo>
                  <a:cubicBezTo>
                    <a:pt x="1134" y="89"/>
                    <a:pt x="1140" y="89"/>
                    <a:pt x="1149" y="88"/>
                  </a:cubicBezTo>
                  <a:cubicBezTo>
                    <a:pt x="1204" y="80"/>
                    <a:pt x="1255" y="74"/>
                    <a:pt x="1258" y="76"/>
                  </a:cubicBezTo>
                  <a:cubicBezTo>
                    <a:pt x="1260" y="78"/>
                    <a:pt x="1191" y="101"/>
                    <a:pt x="1181" y="101"/>
                  </a:cubicBezTo>
                  <a:cubicBezTo>
                    <a:pt x="1179" y="101"/>
                    <a:pt x="1180" y="99"/>
                    <a:pt x="1184" y="96"/>
                  </a:cubicBezTo>
                  <a:cubicBezTo>
                    <a:pt x="1190" y="90"/>
                    <a:pt x="1190" y="90"/>
                    <a:pt x="1190" y="90"/>
                  </a:cubicBezTo>
                  <a:cubicBezTo>
                    <a:pt x="1184" y="93"/>
                    <a:pt x="1184" y="93"/>
                    <a:pt x="1184" y="93"/>
                  </a:cubicBezTo>
                  <a:cubicBezTo>
                    <a:pt x="1158" y="102"/>
                    <a:pt x="1124" y="105"/>
                    <a:pt x="1079" y="103"/>
                  </a:cubicBezTo>
                  <a:cubicBezTo>
                    <a:pt x="1042" y="102"/>
                    <a:pt x="1033" y="102"/>
                    <a:pt x="1031" y="106"/>
                  </a:cubicBezTo>
                  <a:cubicBezTo>
                    <a:pt x="1030" y="109"/>
                    <a:pt x="1024" y="110"/>
                    <a:pt x="1008" y="109"/>
                  </a:cubicBezTo>
                  <a:cubicBezTo>
                    <a:pt x="996" y="109"/>
                    <a:pt x="974" y="108"/>
                    <a:pt x="959" y="108"/>
                  </a:cubicBezTo>
                  <a:cubicBezTo>
                    <a:pt x="937" y="108"/>
                    <a:pt x="934" y="109"/>
                    <a:pt x="946" y="110"/>
                  </a:cubicBezTo>
                  <a:cubicBezTo>
                    <a:pt x="954" y="111"/>
                    <a:pt x="961" y="113"/>
                    <a:pt x="963" y="115"/>
                  </a:cubicBezTo>
                  <a:cubicBezTo>
                    <a:pt x="964" y="116"/>
                    <a:pt x="959" y="116"/>
                    <a:pt x="952" y="115"/>
                  </a:cubicBezTo>
                  <a:cubicBezTo>
                    <a:pt x="945" y="114"/>
                    <a:pt x="927" y="114"/>
                    <a:pt x="911" y="115"/>
                  </a:cubicBezTo>
                  <a:cubicBezTo>
                    <a:pt x="896" y="116"/>
                    <a:pt x="880" y="115"/>
                    <a:pt x="877" y="114"/>
                  </a:cubicBezTo>
                  <a:cubicBezTo>
                    <a:pt x="873" y="112"/>
                    <a:pt x="881" y="111"/>
                    <a:pt x="899" y="110"/>
                  </a:cubicBezTo>
                  <a:cubicBezTo>
                    <a:pt x="915" y="109"/>
                    <a:pt x="928" y="108"/>
                    <a:pt x="929" y="107"/>
                  </a:cubicBezTo>
                  <a:cubicBezTo>
                    <a:pt x="930" y="105"/>
                    <a:pt x="861" y="104"/>
                    <a:pt x="811" y="105"/>
                  </a:cubicBezTo>
                  <a:cubicBezTo>
                    <a:pt x="770" y="106"/>
                    <a:pt x="769" y="106"/>
                    <a:pt x="773" y="103"/>
                  </a:cubicBezTo>
                  <a:cubicBezTo>
                    <a:pt x="778" y="99"/>
                    <a:pt x="831" y="89"/>
                    <a:pt x="856" y="87"/>
                  </a:cubicBezTo>
                  <a:cubicBezTo>
                    <a:pt x="872" y="86"/>
                    <a:pt x="874" y="86"/>
                    <a:pt x="867" y="83"/>
                  </a:cubicBezTo>
                  <a:cubicBezTo>
                    <a:pt x="862" y="82"/>
                    <a:pt x="851" y="82"/>
                    <a:pt x="842" y="83"/>
                  </a:cubicBezTo>
                  <a:cubicBezTo>
                    <a:pt x="832" y="85"/>
                    <a:pt x="825" y="85"/>
                    <a:pt x="825" y="83"/>
                  </a:cubicBezTo>
                  <a:cubicBezTo>
                    <a:pt x="824" y="77"/>
                    <a:pt x="835" y="74"/>
                    <a:pt x="853" y="76"/>
                  </a:cubicBezTo>
                  <a:cubicBezTo>
                    <a:pt x="863" y="77"/>
                    <a:pt x="871" y="76"/>
                    <a:pt x="871" y="75"/>
                  </a:cubicBezTo>
                  <a:cubicBezTo>
                    <a:pt x="871" y="74"/>
                    <a:pt x="863" y="72"/>
                    <a:pt x="855" y="70"/>
                  </a:cubicBezTo>
                  <a:cubicBezTo>
                    <a:pt x="837" y="67"/>
                    <a:pt x="824" y="71"/>
                    <a:pt x="815" y="84"/>
                  </a:cubicBezTo>
                  <a:cubicBezTo>
                    <a:pt x="811" y="89"/>
                    <a:pt x="810" y="90"/>
                    <a:pt x="808" y="86"/>
                  </a:cubicBezTo>
                  <a:cubicBezTo>
                    <a:pt x="806" y="83"/>
                    <a:pt x="805" y="83"/>
                    <a:pt x="803" y="86"/>
                  </a:cubicBezTo>
                  <a:cubicBezTo>
                    <a:pt x="801" y="90"/>
                    <a:pt x="775" y="99"/>
                    <a:pt x="761" y="99"/>
                  </a:cubicBezTo>
                  <a:cubicBezTo>
                    <a:pt x="755" y="100"/>
                    <a:pt x="754" y="99"/>
                    <a:pt x="756" y="97"/>
                  </a:cubicBezTo>
                  <a:cubicBezTo>
                    <a:pt x="759" y="94"/>
                    <a:pt x="756" y="93"/>
                    <a:pt x="747" y="91"/>
                  </a:cubicBezTo>
                  <a:cubicBezTo>
                    <a:pt x="739" y="89"/>
                    <a:pt x="733" y="88"/>
                    <a:pt x="732" y="89"/>
                  </a:cubicBezTo>
                  <a:cubicBezTo>
                    <a:pt x="732" y="90"/>
                    <a:pt x="735" y="93"/>
                    <a:pt x="740" y="96"/>
                  </a:cubicBezTo>
                  <a:cubicBezTo>
                    <a:pt x="745" y="100"/>
                    <a:pt x="748" y="103"/>
                    <a:pt x="747" y="105"/>
                  </a:cubicBezTo>
                  <a:cubicBezTo>
                    <a:pt x="746" y="106"/>
                    <a:pt x="749" y="107"/>
                    <a:pt x="753" y="107"/>
                  </a:cubicBezTo>
                  <a:cubicBezTo>
                    <a:pt x="757" y="107"/>
                    <a:pt x="762" y="108"/>
                    <a:pt x="765" y="109"/>
                  </a:cubicBezTo>
                  <a:cubicBezTo>
                    <a:pt x="781" y="118"/>
                    <a:pt x="787" y="122"/>
                    <a:pt x="788" y="127"/>
                  </a:cubicBezTo>
                  <a:cubicBezTo>
                    <a:pt x="789" y="131"/>
                    <a:pt x="786" y="133"/>
                    <a:pt x="776" y="133"/>
                  </a:cubicBezTo>
                  <a:cubicBezTo>
                    <a:pt x="721" y="137"/>
                    <a:pt x="672" y="144"/>
                    <a:pt x="628" y="154"/>
                  </a:cubicBezTo>
                  <a:cubicBezTo>
                    <a:pt x="617" y="156"/>
                    <a:pt x="613" y="163"/>
                    <a:pt x="618" y="173"/>
                  </a:cubicBezTo>
                  <a:cubicBezTo>
                    <a:pt x="622" y="180"/>
                    <a:pt x="622" y="179"/>
                    <a:pt x="628" y="171"/>
                  </a:cubicBezTo>
                  <a:cubicBezTo>
                    <a:pt x="634" y="164"/>
                    <a:pt x="638" y="162"/>
                    <a:pt x="665" y="159"/>
                  </a:cubicBezTo>
                  <a:cubicBezTo>
                    <a:pt x="682" y="157"/>
                    <a:pt x="700" y="153"/>
                    <a:pt x="705" y="151"/>
                  </a:cubicBezTo>
                  <a:cubicBezTo>
                    <a:pt x="710" y="148"/>
                    <a:pt x="720" y="147"/>
                    <a:pt x="726" y="148"/>
                  </a:cubicBezTo>
                  <a:cubicBezTo>
                    <a:pt x="734" y="148"/>
                    <a:pt x="745" y="146"/>
                    <a:pt x="753" y="143"/>
                  </a:cubicBezTo>
                  <a:cubicBezTo>
                    <a:pt x="767" y="138"/>
                    <a:pt x="768" y="138"/>
                    <a:pt x="769" y="143"/>
                  </a:cubicBezTo>
                  <a:cubicBezTo>
                    <a:pt x="770" y="147"/>
                    <a:pt x="775" y="153"/>
                    <a:pt x="779" y="157"/>
                  </a:cubicBezTo>
                  <a:cubicBezTo>
                    <a:pt x="784" y="161"/>
                    <a:pt x="787" y="165"/>
                    <a:pt x="786" y="167"/>
                  </a:cubicBezTo>
                  <a:cubicBezTo>
                    <a:pt x="784" y="171"/>
                    <a:pt x="770" y="172"/>
                    <a:pt x="767" y="168"/>
                  </a:cubicBezTo>
                  <a:cubicBezTo>
                    <a:pt x="766" y="166"/>
                    <a:pt x="762" y="165"/>
                    <a:pt x="758" y="165"/>
                  </a:cubicBezTo>
                  <a:cubicBezTo>
                    <a:pt x="751" y="166"/>
                    <a:pt x="751" y="166"/>
                    <a:pt x="751" y="166"/>
                  </a:cubicBezTo>
                  <a:cubicBezTo>
                    <a:pt x="759" y="170"/>
                    <a:pt x="759" y="170"/>
                    <a:pt x="759" y="170"/>
                  </a:cubicBezTo>
                  <a:cubicBezTo>
                    <a:pt x="764" y="173"/>
                    <a:pt x="777" y="174"/>
                    <a:pt x="791" y="173"/>
                  </a:cubicBezTo>
                  <a:cubicBezTo>
                    <a:pt x="804" y="173"/>
                    <a:pt x="820" y="173"/>
                    <a:pt x="826" y="174"/>
                  </a:cubicBezTo>
                  <a:cubicBezTo>
                    <a:pt x="839" y="176"/>
                    <a:pt x="842" y="181"/>
                    <a:pt x="833" y="185"/>
                  </a:cubicBezTo>
                  <a:cubicBezTo>
                    <a:pt x="830" y="186"/>
                    <a:pt x="826" y="190"/>
                    <a:pt x="822" y="193"/>
                  </a:cubicBezTo>
                  <a:cubicBezTo>
                    <a:pt x="814" y="201"/>
                    <a:pt x="818" y="208"/>
                    <a:pt x="829" y="204"/>
                  </a:cubicBezTo>
                  <a:cubicBezTo>
                    <a:pt x="835" y="203"/>
                    <a:pt x="839" y="203"/>
                    <a:pt x="841" y="206"/>
                  </a:cubicBezTo>
                  <a:cubicBezTo>
                    <a:pt x="844" y="210"/>
                    <a:pt x="838" y="212"/>
                    <a:pt x="802" y="216"/>
                  </a:cubicBezTo>
                  <a:cubicBezTo>
                    <a:pt x="765" y="220"/>
                    <a:pt x="759" y="220"/>
                    <a:pt x="756" y="215"/>
                  </a:cubicBezTo>
                  <a:cubicBezTo>
                    <a:pt x="754" y="212"/>
                    <a:pt x="748" y="210"/>
                    <a:pt x="744" y="210"/>
                  </a:cubicBezTo>
                  <a:cubicBezTo>
                    <a:pt x="739" y="211"/>
                    <a:pt x="735" y="210"/>
                    <a:pt x="734" y="208"/>
                  </a:cubicBezTo>
                  <a:cubicBezTo>
                    <a:pt x="733" y="206"/>
                    <a:pt x="726" y="207"/>
                    <a:pt x="718" y="209"/>
                  </a:cubicBezTo>
                  <a:cubicBezTo>
                    <a:pt x="710" y="210"/>
                    <a:pt x="697" y="212"/>
                    <a:pt x="689" y="213"/>
                  </a:cubicBezTo>
                  <a:cubicBezTo>
                    <a:pt x="680" y="214"/>
                    <a:pt x="672" y="217"/>
                    <a:pt x="669" y="220"/>
                  </a:cubicBezTo>
                  <a:cubicBezTo>
                    <a:pt x="666" y="222"/>
                    <a:pt x="661" y="225"/>
                    <a:pt x="658" y="225"/>
                  </a:cubicBezTo>
                  <a:cubicBezTo>
                    <a:pt x="653" y="225"/>
                    <a:pt x="653" y="225"/>
                    <a:pt x="656" y="221"/>
                  </a:cubicBezTo>
                  <a:cubicBezTo>
                    <a:pt x="659" y="218"/>
                    <a:pt x="659" y="218"/>
                    <a:pt x="655" y="220"/>
                  </a:cubicBezTo>
                  <a:cubicBezTo>
                    <a:pt x="652" y="221"/>
                    <a:pt x="639" y="225"/>
                    <a:pt x="625" y="228"/>
                  </a:cubicBezTo>
                  <a:cubicBezTo>
                    <a:pt x="604" y="232"/>
                    <a:pt x="596" y="232"/>
                    <a:pt x="583" y="229"/>
                  </a:cubicBezTo>
                  <a:cubicBezTo>
                    <a:pt x="575" y="227"/>
                    <a:pt x="564" y="226"/>
                    <a:pt x="561" y="226"/>
                  </a:cubicBezTo>
                  <a:cubicBezTo>
                    <a:pt x="521" y="232"/>
                    <a:pt x="450" y="229"/>
                    <a:pt x="419" y="220"/>
                  </a:cubicBezTo>
                  <a:cubicBezTo>
                    <a:pt x="399" y="214"/>
                    <a:pt x="362" y="211"/>
                    <a:pt x="347" y="214"/>
                  </a:cubicBezTo>
                  <a:cubicBezTo>
                    <a:pt x="330" y="218"/>
                    <a:pt x="280" y="251"/>
                    <a:pt x="280" y="258"/>
                  </a:cubicBezTo>
                  <a:cubicBezTo>
                    <a:pt x="281" y="263"/>
                    <a:pt x="284" y="263"/>
                    <a:pt x="287" y="258"/>
                  </a:cubicBezTo>
                  <a:cubicBezTo>
                    <a:pt x="289" y="257"/>
                    <a:pt x="297" y="250"/>
                    <a:pt x="306" y="243"/>
                  </a:cubicBezTo>
                  <a:cubicBezTo>
                    <a:pt x="320" y="232"/>
                    <a:pt x="324" y="231"/>
                    <a:pt x="351" y="228"/>
                  </a:cubicBezTo>
                  <a:cubicBezTo>
                    <a:pt x="370" y="226"/>
                    <a:pt x="381" y="226"/>
                    <a:pt x="384" y="229"/>
                  </a:cubicBezTo>
                  <a:cubicBezTo>
                    <a:pt x="386" y="232"/>
                    <a:pt x="385" y="233"/>
                    <a:pt x="379" y="233"/>
                  </a:cubicBezTo>
                  <a:cubicBezTo>
                    <a:pt x="368" y="233"/>
                    <a:pt x="353" y="244"/>
                    <a:pt x="341" y="260"/>
                  </a:cubicBezTo>
                  <a:cubicBezTo>
                    <a:pt x="329" y="277"/>
                    <a:pt x="327" y="285"/>
                    <a:pt x="337" y="279"/>
                  </a:cubicBezTo>
                  <a:cubicBezTo>
                    <a:pt x="340" y="276"/>
                    <a:pt x="344" y="271"/>
                    <a:pt x="345" y="267"/>
                  </a:cubicBezTo>
                  <a:cubicBezTo>
                    <a:pt x="349" y="254"/>
                    <a:pt x="369" y="243"/>
                    <a:pt x="392" y="242"/>
                  </a:cubicBezTo>
                  <a:cubicBezTo>
                    <a:pt x="449" y="239"/>
                    <a:pt x="469" y="239"/>
                    <a:pt x="472" y="241"/>
                  </a:cubicBezTo>
                  <a:cubicBezTo>
                    <a:pt x="474" y="242"/>
                    <a:pt x="482" y="242"/>
                    <a:pt x="490" y="241"/>
                  </a:cubicBezTo>
                  <a:cubicBezTo>
                    <a:pt x="502" y="240"/>
                    <a:pt x="504" y="241"/>
                    <a:pt x="501" y="244"/>
                  </a:cubicBezTo>
                  <a:cubicBezTo>
                    <a:pt x="498" y="246"/>
                    <a:pt x="496" y="249"/>
                    <a:pt x="496" y="251"/>
                  </a:cubicBezTo>
                  <a:cubicBezTo>
                    <a:pt x="496" y="256"/>
                    <a:pt x="504" y="254"/>
                    <a:pt x="507" y="248"/>
                  </a:cubicBezTo>
                  <a:cubicBezTo>
                    <a:pt x="508" y="244"/>
                    <a:pt x="514" y="242"/>
                    <a:pt x="529" y="240"/>
                  </a:cubicBezTo>
                  <a:cubicBezTo>
                    <a:pt x="548" y="237"/>
                    <a:pt x="550" y="237"/>
                    <a:pt x="549" y="243"/>
                  </a:cubicBezTo>
                  <a:cubicBezTo>
                    <a:pt x="549" y="247"/>
                    <a:pt x="547" y="250"/>
                    <a:pt x="544" y="251"/>
                  </a:cubicBezTo>
                  <a:cubicBezTo>
                    <a:pt x="541" y="252"/>
                    <a:pt x="528" y="257"/>
                    <a:pt x="516" y="262"/>
                  </a:cubicBezTo>
                  <a:cubicBezTo>
                    <a:pt x="503" y="267"/>
                    <a:pt x="487" y="272"/>
                    <a:pt x="480" y="274"/>
                  </a:cubicBezTo>
                  <a:cubicBezTo>
                    <a:pt x="461" y="278"/>
                    <a:pt x="442" y="290"/>
                    <a:pt x="440" y="299"/>
                  </a:cubicBezTo>
                  <a:cubicBezTo>
                    <a:pt x="439" y="305"/>
                    <a:pt x="437" y="305"/>
                    <a:pt x="418" y="306"/>
                  </a:cubicBezTo>
                  <a:cubicBezTo>
                    <a:pt x="407" y="307"/>
                    <a:pt x="398" y="307"/>
                    <a:pt x="398" y="305"/>
                  </a:cubicBezTo>
                  <a:cubicBezTo>
                    <a:pt x="398" y="304"/>
                    <a:pt x="400" y="301"/>
                    <a:pt x="402" y="298"/>
                  </a:cubicBezTo>
                  <a:cubicBezTo>
                    <a:pt x="409" y="291"/>
                    <a:pt x="401" y="292"/>
                    <a:pt x="392" y="300"/>
                  </a:cubicBezTo>
                  <a:cubicBezTo>
                    <a:pt x="385" y="305"/>
                    <a:pt x="381" y="306"/>
                    <a:pt x="354" y="304"/>
                  </a:cubicBezTo>
                  <a:cubicBezTo>
                    <a:pt x="320" y="302"/>
                    <a:pt x="304" y="305"/>
                    <a:pt x="297" y="315"/>
                  </a:cubicBezTo>
                  <a:cubicBezTo>
                    <a:pt x="292" y="323"/>
                    <a:pt x="292" y="323"/>
                    <a:pt x="298" y="324"/>
                  </a:cubicBezTo>
                  <a:cubicBezTo>
                    <a:pt x="301" y="325"/>
                    <a:pt x="307" y="326"/>
                    <a:pt x="310" y="326"/>
                  </a:cubicBezTo>
                  <a:cubicBezTo>
                    <a:pt x="313" y="326"/>
                    <a:pt x="318" y="327"/>
                    <a:pt x="320" y="330"/>
                  </a:cubicBezTo>
                  <a:cubicBezTo>
                    <a:pt x="325" y="335"/>
                    <a:pt x="367" y="335"/>
                    <a:pt x="436" y="331"/>
                  </a:cubicBezTo>
                  <a:cubicBezTo>
                    <a:pt x="488" y="327"/>
                    <a:pt x="488" y="327"/>
                    <a:pt x="488" y="327"/>
                  </a:cubicBezTo>
                  <a:cubicBezTo>
                    <a:pt x="480" y="336"/>
                    <a:pt x="480" y="336"/>
                    <a:pt x="480" y="336"/>
                  </a:cubicBezTo>
                  <a:cubicBezTo>
                    <a:pt x="472" y="346"/>
                    <a:pt x="470" y="346"/>
                    <a:pt x="449" y="343"/>
                  </a:cubicBezTo>
                  <a:cubicBezTo>
                    <a:pt x="439" y="341"/>
                    <a:pt x="433" y="341"/>
                    <a:pt x="431" y="344"/>
                  </a:cubicBezTo>
                  <a:cubicBezTo>
                    <a:pt x="430" y="346"/>
                    <a:pt x="431" y="347"/>
                    <a:pt x="436" y="347"/>
                  </a:cubicBezTo>
                  <a:cubicBezTo>
                    <a:pt x="441" y="347"/>
                    <a:pt x="443" y="348"/>
                    <a:pt x="442" y="350"/>
                  </a:cubicBezTo>
                  <a:cubicBezTo>
                    <a:pt x="441" y="352"/>
                    <a:pt x="437" y="354"/>
                    <a:pt x="432" y="354"/>
                  </a:cubicBezTo>
                  <a:cubicBezTo>
                    <a:pt x="427" y="354"/>
                    <a:pt x="393" y="356"/>
                    <a:pt x="355" y="359"/>
                  </a:cubicBezTo>
                  <a:cubicBezTo>
                    <a:pt x="301" y="363"/>
                    <a:pt x="283" y="365"/>
                    <a:pt x="270" y="371"/>
                  </a:cubicBezTo>
                  <a:cubicBezTo>
                    <a:pt x="247" y="380"/>
                    <a:pt x="205" y="401"/>
                    <a:pt x="206" y="402"/>
                  </a:cubicBezTo>
                  <a:cubicBezTo>
                    <a:pt x="207" y="403"/>
                    <a:pt x="221" y="398"/>
                    <a:pt x="237" y="390"/>
                  </a:cubicBezTo>
                  <a:cubicBezTo>
                    <a:pt x="274" y="373"/>
                    <a:pt x="286" y="370"/>
                    <a:pt x="286" y="378"/>
                  </a:cubicBezTo>
                  <a:cubicBezTo>
                    <a:pt x="286" y="381"/>
                    <a:pt x="288" y="382"/>
                    <a:pt x="293" y="380"/>
                  </a:cubicBezTo>
                  <a:cubicBezTo>
                    <a:pt x="308" y="373"/>
                    <a:pt x="348" y="370"/>
                    <a:pt x="377" y="372"/>
                  </a:cubicBezTo>
                  <a:cubicBezTo>
                    <a:pt x="394" y="374"/>
                    <a:pt x="409" y="374"/>
                    <a:pt x="411" y="373"/>
                  </a:cubicBezTo>
                  <a:cubicBezTo>
                    <a:pt x="412" y="373"/>
                    <a:pt x="417" y="373"/>
                    <a:pt x="420" y="374"/>
                  </a:cubicBezTo>
                  <a:cubicBezTo>
                    <a:pt x="426" y="377"/>
                    <a:pt x="423" y="378"/>
                    <a:pt x="405" y="383"/>
                  </a:cubicBezTo>
                  <a:cubicBezTo>
                    <a:pt x="387" y="387"/>
                    <a:pt x="374" y="388"/>
                    <a:pt x="338" y="386"/>
                  </a:cubicBezTo>
                  <a:cubicBezTo>
                    <a:pt x="282" y="384"/>
                    <a:pt x="259" y="388"/>
                    <a:pt x="213" y="410"/>
                  </a:cubicBezTo>
                  <a:cubicBezTo>
                    <a:pt x="179" y="427"/>
                    <a:pt x="166" y="436"/>
                    <a:pt x="166" y="445"/>
                  </a:cubicBezTo>
                  <a:cubicBezTo>
                    <a:pt x="167" y="450"/>
                    <a:pt x="168" y="450"/>
                    <a:pt x="176" y="445"/>
                  </a:cubicBezTo>
                  <a:cubicBezTo>
                    <a:pt x="184" y="440"/>
                    <a:pt x="185" y="440"/>
                    <a:pt x="184" y="444"/>
                  </a:cubicBezTo>
                  <a:cubicBezTo>
                    <a:pt x="182" y="451"/>
                    <a:pt x="184" y="451"/>
                    <a:pt x="197" y="442"/>
                  </a:cubicBezTo>
                  <a:cubicBezTo>
                    <a:pt x="203" y="437"/>
                    <a:pt x="209" y="435"/>
                    <a:pt x="212" y="436"/>
                  </a:cubicBezTo>
                  <a:cubicBezTo>
                    <a:pt x="215" y="437"/>
                    <a:pt x="223" y="436"/>
                    <a:pt x="230" y="433"/>
                  </a:cubicBezTo>
                  <a:cubicBezTo>
                    <a:pt x="238" y="431"/>
                    <a:pt x="244" y="430"/>
                    <a:pt x="245" y="431"/>
                  </a:cubicBezTo>
                  <a:cubicBezTo>
                    <a:pt x="246" y="432"/>
                    <a:pt x="220" y="444"/>
                    <a:pt x="212" y="446"/>
                  </a:cubicBezTo>
                  <a:cubicBezTo>
                    <a:pt x="204" y="448"/>
                    <a:pt x="197" y="452"/>
                    <a:pt x="197" y="456"/>
                  </a:cubicBezTo>
                  <a:cubicBezTo>
                    <a:pt x="197" y="457"/>
                    <a:pt x="195" y="460"/>
                    <a:pt x="192" y="461"/>
                  </a:cubicBezTo>
                  <a:cubicBezTo>
                    <a:pt x="189" y="462"/>
                    <a:pt x="187" y="465"/>
                    <a:pt x="188" y="467"/>
                  </a:cubicBezTo>
                  <a:cubicBezTo>
                    <a:pt x="190" y="471"/>
                    <a:pt x="171" y="491"/>
                    <a:pt x="166" y="492"/>
                  </a:cubicBezTo>
                  <a:cubicBezTo>
                    <a:pt x="164" y="492"/>
                    <a:pt x="164" y="493"/>
                    <a:pt x="165" y="495"/>
                  </a:cubicBezTo>
                  <a:cubicBezTo>
                    <a:pt x="167" y="499"/>
                    <a:pt x="180" y="495"/>
                    <a:pt x="182" y="490"/>
                  </a:cubicBezTo>
                  <a:cubicBezTo>
                    <a:pt x="183" y="489"/>
                    <a:pt x="190" y="483"/>
                    <a:pt x="198" y="478"/>
                  </a:cubicBezTo>
                  <a:cubicBezTo>
                    <a:pt x="213" y="469"/>
                    <a:pt x="213" y="469"/>
                    <a:pt x="213" y="469"/>
                  </a:cubicBezTo>
                  <a:cubicBezTo>
                    <a:pt x="202" y="471"/>
                    <a:pt x="202" y="471"/>
                    <a:pt x="202" y="471"/>
                  </a:cubicBezTo>
                  <a:cubicBezTo>
                    <a:pt x="191" y="473"/>
                    <a:pt x="191" y="473"/>
                    <a:pt x="198" y="468"/>
                  </a:cubicBezTo>
                  <a:cubicBezTo>
                    <a:pt x="207" y="460"/>
                    <a:pt x="214" y="460"/>
                    <a:pt x="214" y="467"/>
                  </a:cubicBezTo>
                  <a:cubicBezTo>
                    <a:pt x="214" y="472"/>
                    <a:pt x="215" y="472"/>
                    <a:pt x="218" y="469"/>
                  </a:cubicBezTo>
                  <a:cubicBezTo>
                    <a:pt x="222" y="463"/>
                    <a:pt x="224" y="463"/>
                    <a:pt x="226" y="472"/>
                  </a:cubicBezTo>
                  <a:cubicBezTo>
                    <a:pt x="228" y="478"/>
                    <a:pt x="229" y="479"/>
                    <a:pt x="231" y="475"/>
                  </a:cubicBezTo>
                  <a:cubicBezTo>
                    <a:pt x="235" y="470"/>
                    <a:pt x="262" y="468"/>
                    <a:pt x="265" y="472"/>
                  </a:cubicBezTo>
                  <a:cubicBezTo>
                    <a:pt x="266" y="474"/>
                    <a:pt x="264" y="477"/>
                    <a:pt x="261" y="478"/>
                  </a:cubicBezTo>
                  <a:cubicBezTo>
                    <a:pt x="252" y="482"/>
                    <a:pt x="205" y="514"/>
                    <a:pt x="206" y="515"/>
                  </a:cubicBezTo>
                  <a:cubicBezTo>
                    <a:pt x="207" y="516"/>
                    <a:pt x="214" y="513"/>
                    <a:pt x="222" y="509"/>
                  </a:cubicBezTo>
                  <a:cubicBezTo>
                    <a:pt x="240" y="500"/>
                    <a:pt x="245" y="500"/>
                    <a:pt x="247" y="506"/>
                  </a:cubicBezTo>
                  <a:cubicBezTo>
                    <a:pt x="251" y="516"/>
                    <a:pt x="224" y="526"/>
                    <a:pt x="187" y="528"/>
                  </a:cubicBezTo>
                  <a:cubicBezTo>
                    <a:pt x="152" y="530"/>
                    <a:pt x="138" y="539"/>
                    <a:pt x="96" y="586"/>
                  </a:cubicBezTo>
                  <a:cubicBezTo>
                    <a:pt x="81" y="602"/>
                    <a:pt x="61" y="616"/>
                    <a:pt x="20" y="639"/>
                  </a:cubicBezTo>
                  <a:cubicBezTo>
                    <a:pt x="10" y="645"/>
                    <a:pt x="1" y="651"/>
                    <a:pt x="1" y="653"/>
                  </a:cubicBezTo>
                  <a:cubicBezTo>
                    <a:pt x="0" y="655"/>
                    <a:pt x="2" y="670"/>
                    <a:pt x="4" y="686"/>
                  </a:cubicBezTo>
                  <a:cubicBezTo>
                    <a:pt x="7" y="708"/>
                    <a:pt x="7" y="720"/>
                    <a:pt x="4" y="738"/>
                  </a:cubicBezTo>
                  <a:cubicBezTo>
                    <a:pt x="1" y="761"/>
                    <a:pt x="1" y="762"/>
                    <a:pt x="11" y="801"/>
                  </a:cubicBezTo>
                  <a:cubicBezTo>
                    <a:pt x="12" y="806"/>
                    <a:pt x="11" y="812"/>
                    <a:pt x="9" y="815"/>
                  </a:cubicBezTo>
                  <a:cubicBezTo>
                    <a:pt x="5" y="821"/>
                    <a:pt x="5" y="823"/>
                    <a:pt x="10" y="835"/>
                  </a:cubicBezTo>
                  <a:cubicBezTo>
                    <a:pt x="14" y="846"/>
                    <a:pt x="17" y="850"/>
                    <a:pt x="27" y="854"/>
                  </a:cubicBezTo>
                  <a:cubicBezTo>
                    <a:pt x="40" y="860"/>
                    <a:pt x="40" y="860"/>
                    <a:pt x="45" y="853"/>
                  </a:cubicBezTo>
                  <a:cubicBezTo>
                    <a:pt x="49" y="849"/>
                    <a:pt x="56" y="843"/>
                    <a:pt x="62" y="841"/>
                  </a:cubicBezTo>
                  <a:cubicBezTo>
                    <a:pt x="68" y="838"/>
                    <a:pt x="78" y="833"/>
                    <a:pt x="84" y="828"/>
                  </a:cubicBezTo>
                  <a:cubicBezTo>
                    <a:pt x="92" y="823"/>
                    <a:pt x="104" y="820"/>
                    <a:pt x="118" y="818"/>
                  </a:cubicBezTo>
                  <a:cubicBezTo>
                    <a:pt x="139" y="815"/>
                    <a:pt x="139" y="815"/>
                    <a:pt x="139" y="815"/>
                  </a:cubicBezTo>
                  <a:cubicBezTo>
                    <a:pt x="135" y="822"/>
                    <a:pt x="135" y="822"/>
                    <a:pt x="135" y="822"/>
                  </a:cubicBezTo>
                  <a:cubicBezTo>
                    <a:pt x="129" y="830"/>
                    <a:pt x="85" y="849"/>
                    <a:pt x="62" y="853"/>
                  </a:cubicBezTo>
                  <a:cubicBezTo>
                    <a:pt x="52" y="855"/>
                    <a:pt x="48" y="857"/>
                    <a:pt x="48" y="860"/>
                  </a:cubicBezTo>
                  <a:cubicBezTo>
                    <a:pt x="49" y="862"/>
                    <a:pt x="54" y="863"/>
                    <a:pt x="60" y="862"/>
                  </a:cubicBezTo>
                  <a:cubicBezTo>
                    <a:pt x="68" y="861"/>
                    <a:pt x="70" y="861"/>
                    <a:pt x="69" y="867"/>
                  </a:cubicBezTo>
                  <a:cubicBezTo>
                    <a:pt x="69" y="872"/>
                    <a:pt x="71" y="873"/>
                    <a:pt x="82" y="871"/>
                  </a:cubicBezTo>
                  <a:cubicBezTo>
                    <a:pt x="94" y="869"/>
                    <a:pt x="95" y="870"/>
                    <a:pt x="94" y="876"/>
                  </a:cubicBezTo>
                  <a:cubicBezTo>
                    <a:pt x="93" y="882"/>
                    <a:pt x="93" y="883"/>
                    <a:pt x="97" y="881"/>
                  </a:cubicBezTo>
                  <a:cubicBezTo>
                    <a:pt x="99" y="880"/>
                    <a:pt x="109" y="881"/>
                    <a:pt x="119" y="883"/>
                  </a:cubicBezTo>
                  <a:cubicBezTo>
                    <a:pt x="130" y="885"/>
                    <a:pt x="140" y="886"/>
                    <a:pt x="141" y="885"/>
                  </a:cubicBezTo>
                  <a:cubicBezTo>
                    <a:pt x="143" y="885"/>
                    <a:pt x="145" y="886"/>
                    <a:pt x="145" y="889"/>
                  </a:cubicBezTo>
                  <a:cubicBezTo>
                    <a:pt x="145" y="892"/>
                    <a:pt x="146" y="892"/>
                    <a:pt x="147" y="889"/>
                  </a:cubicBezTo>
                  <a:cubicBezTo>
                    <a:pt x="151" y="881"/>
                    <a:pt x="169" y="873"/>
                    <a:pt x="179" y="874"/>
                  </a:cubicBezTo>
                  <a:cubicBezTo>
                    <a:pt x="190" y="876"/>
                    <a:pt x="191" y="882"/>
                    <a:pt x="182" y="898"/>
                  </a:cubicBezTo>
                  <a:cubicBezTo>
                    <a:pt x="177" y="908"/>
                    <a:pt x="174" y="910"/>
                    <a:pt x="166" y="911"/>
                  </a:cubicBezTo>
                  <a:cubicBezTo>
                    <a:pt x="160" y="911"/>
                    <a:pt x="149" y="915"/>
                    <a:pt x="141" y="919"/>
                  </a:cubicBezTo>
                  <a:cubicBezTo>
                    <a:pt x="133" y="923"/>
                    <a:pt x="122" y="929"/>
                    <a:pt x="117" y="931"/>
                  </a:cubicBezTo>
                  <a:cubicBezTo>
                    <a:pt x="106" y="936"/>
                    <a:pt x="97" y="945"/>
                    <a:pt x="104" y="945"/>
                  </a:cubicBezTo>
                  <a:cubicBezTo>
                    <a:pt x="106" y="945"/>
                    <a:pt x="115" y="943"/>
                    <a:pt x="124" y="941"/>
                  </a:cubicBezTo>
                  <a:cubicBezTo>
                    <a:pt x="140" y="937"/>
                    <a:pt x="164" y="937"/>
                    <a:pt x="164" y="942"/>
                  </a:cubicBezTo>
                  <a:cubicBezTo>
                    <a:pt x="164" y="943"/>
                    <a:pt x="159" y="947"/>
                    <a:pt x="154" y="951"/>
                  </a:cubicBezTo>
                  <a:cubicBezTo>
                    <a:pt x="143" y="957"/>
                    <a:pt x="140" y="966"/>
                    <a:pt x="148" y="969"/>
                  </a:cubicBezTo>
                  <a:cubicBezTo>
                    <a:pt x="150" y="970"/>
                    <a:pt x="152" y="974"/>
                    <a:pt x="152" y="979"/>
                  </a:cubicBezTo>
                  <a:cubicBezTo>
                    <a:pt x="153" y="993"/>
                    <a:pt x="159" y="995"/>
                    <a:pt x="180" y="987"/>
                  </a:cubicBezTo>
                  <a:cubicBezTo>
                    <a:pt x="191" y="983"/>
                    <a:pt x="202" y="981"/>
                    <a:pt x="207" y="983"/>
                  </a:cubicBezTo>
                  <a:cubicBezTo>
                    <a:pt x="213" y="985"/>
                    <a:pt x="213" y="985"/>
                    <a:pt x="199" y="990"/>
                  </a:cubicBezTo>
                  <a:cubicBezTo>
                    <a:pt x="162" y="1003"/>
                    <a:pt x="140" y="1018"/>
                    <a:pt x="152" y="1022"/>
                  </a:cubicBezTo>
                  <a:cubicBezTo>
                    <a:pt x="154" y="1023"/>
                    <a:pt x="167" y="1018"/>
                    <a:pt x="181" y="1011"/>
                  </a:cubicBezTo>
                  <a:cubicBezTo>
                    <a:pt x="195" y="1004"/>
                    <a:pt x="209" y="998"/>
                    <a:pt x="212" y="998"/>
                  </a:cubicBezTo>
                  <a:cubicBezTo>
                    <a:pt x="216" y="998"/>
                    <a:pt x="223" y="1002"/>
                    <a:pt x="229" y="1009"/>
                  </a:cubicBezTo>
                  <a:cubicBezTo>
                    <a:pt x="240" y="1021"/>
                    <a:pt x="240" y="1022"/>
                    <a:pt x="222" y="1034"/>
                  </a:cubicBezTo>
                  <a:cubicBezTo>
                    <a:pt x="216" y="1039"/>
                    <a:pt x="208" y="1046"/>
                    <a:pt x="204" y="1052"/>
                  </a:cubicBezTo>
                  <a:cubicBezTo>
                    <a:pt x="197" y="1061"/>
                    <a:pt x="197" y="1062"/>
                    <a:pt x="202" y="1066"/>
                  </a:cubicBezTo>
                  <a:cubicBezTo>
                    <a:pt x="205" y="1068"/>
                    <a:pt x="211" y="1070"/>
                    <a:pt x="216" y="1070"/>
                  </a:cubicBezTo>
                  <a:cubicBezTo>
                    <a:pt x="224" y="1070"/>
                    <a:pt x="224" y="1070"/>
                    <a:pt x="219" y="1075"/>
                  </a:cubicBezTo>
                  <a:cubicBezTo>
                    <a:pt x="216" y="1078"/>
                    <a:pt x="211" y="1082"/>
                    <a:pt x="209" y="1085"/>
                  </a:cubicBezTo>
                  <a:cubicBezTo>
                    <a:pt x="204" y="1089"/>
                    <a:pt x="204" y="1090"/>
                    <a:pt x="210" y="1097"/>
                  </a:cubicBezTo>
                  <a:cubicBezTo>
                    <a:pt x="214" y="1103"/>
                    <a:pt x="217" y="1104"/>
                    <a:pt x="229" y="1101"/>
                  </a:cubicBezTo>
                  <a:cubicBezTo>
                    <a:pt x="241" y="1099"/>
                    <a:pt x="243" y="1099"/>
                    <a:pt x="243" y="1104"/>
                  </a:cubicBezTo>
                  <a:cubicBezTo>
                    <a:pt x="244" y="1108"/>
                    <a:pt x="241" y="1110"/>
                    <a:pt x="235" y="1110"/>
                  </a:cubicBezTo>
                  <a:cubicBezTo>
                    <a:pt x="224" y="1111"/>
                    <a:pt x="176" y="1129"/>
                    <a:pt x="164" y="1136"/>
                  </a:cubicBezTo>
                  <a:cubicBezTo>
                    <a:pt x="155" y="1142"/>
                    <a:pt x="153" y="1150"/>
                    <a:pt x="158" y="1153"/>
                  </a:cubicBezTo>
                  <a:cubicBezTo>
                    <a:pt x="159" y="1154"/>
                    <a:pt x="166" y="1151"/>
                    <a:pt x="173" y="1146"/>
                  </a:cubicBezTo>
                  <a:cubicBezTo>
                    <a:pt x="180" y="1141"/>
                    <a:pt x="190" y="1136"/>
                    <a:pt x="195" y="1134"/>
                  </a:cubicBezTo>
                  <a:cubicBezTo>
                    <a:pt x="201" y="1133"/>
                    <a:pt x="211" y="1129"/>
                    <a:pt x="218" y="1126"/>
                  </a:cubicBezTo>
                  <a:cubicBezTo>
                    <a:pt x="238" y="1118"/>
                    <a:pt x="257" y="1118"/>
                    <a:pt x="263" y="1126"/>
                  </a:cubicBezTo>
                  <a:cubicBezTo>
                    <a:pt x="267" y="1131"/>
                    <a:pt x="272" y="1132"/>
                    <a:pt x="282" y="1132"/>
                  </a:cubicBezTo>
                  <a:cubicBezTo>
                    <a:pt x="289" y="1132"/>
                    <a:pt x="301" y="1132"/>
                    <a:pt x="308" y="1133"/>
                  </a:cubicBezTo>
                  <a:cubicBezTo>
                    <a:pt x="318" y="1135"/>
                    <a:pt x="319" y="1136"/>
                    <a:pt x="314" y="1138"/>
                  </a:cubicBezTo>
                  <a:cubicBezTo>
                    <a:pt x="311" y="1140"/>
                    <a:pt x="302" y="1140"/>
                    <a:pt x="293" y="1140"/>
                  </a:cubicBezTo>
                  <a:cubicBezTo>
                    <a:pt x="278" y="1138"/>
                    <a:pt x="237" y="1147"/>
                    <a:pt x="238" y="1152"/>
                  </a:cubicBezTo>
                  <a:cubicBezTo>
                    <a:pt x="238" y="1153"/>
                    <a:pt x="245" y="1153"/>
                    <a:pt x="255" y="1151"/>
                  </a:cubicBezTo>
                  <a:cubicBezTo>
                    <a:pt x="264" y="1149"/>
                    <a:pt x="277" y="1148"/>
                    <a:pt x="283" y="1148"/>
                  </a:cubicBezTo>
                  <a:cubicBezTo>
                    <a:pt x="342" y="1148"/>
                    <a:pt x="354" y="1147"/>
                    <a:pt x="341" y="1146"/>
                  </a:cubicBezTo>
                  <a:cubicBezTo>
                    <a:pt x="332" y="1145"/>
                    <a:pt x="324" y="1144"/>
                    <a:pt x="323" y="1142"/>
                  </a:cubicBezTo>
                  <a:cubicBezTo>
                    <a:pt x="320" y="1138"/>
                    <a:pt x="341" y="1139"/>
                    <a:pt x="357" y="1143"/>
                  </a:cubicBezTo>
                  <a:cubicBezTo>
                    <a:pt x="366" y="1145"/>
                    <a:pt x="378" y="1148"/>
                    <a:pt x="384" y="1148"/>
                  </a:cubicBezTo>
                  <a:cubicBezTo>
                    <a:pt x="390" y="1149"/>
                    <a:pt x="397" y="1150"/>
                    <a:pt x="400" y="1151"/>
                  </a:cubicBezTo>
                  <a:cubicBezTo>
                    <a:pt x="404" y="1152"/>
                    <a:pt x="407" y="1152"/>
                    <a:pt x="407" y="1152"/>
                  </a:cubicBezTo>
                  <a:cubicBezTo>
                    <a:pt x="408" y="1152"/>
                    <a:pt x="407" y="1154"/>
                    <a:pt x="405" y="1156"/>
                  </a:cubicBezTo>
                  <a:cubicBezTo>
                    <a:pt x="403" y="1158"/>
                    <a:pt x="399" y="1159"/>
                    <a:pt x="396" y="1158"/>
                  </a:cubicBezTo>
                  <a:cubicBezTo>
                    <a:pt x="393" y="1157"/>
                    <a:pt x="389" y="1156"/>
                    <a:pt x="386" y="1155"/>
                  </a:cubicBezTo>
                  <a:cubicBezTo>
                    <a:pt x="383" y="1154"/>
                    <a:pt x="380" y="1155"/>
                    <a:pt x="380" y="1157"/>
                  </a:cubicBezTo>
                  <a:cubicBezTo>
                    <a:pt x="380" y="1159"/>
                    <a:pt x="384" y="1161"/>
                    <a:pt x="389" y="1160"/>
                  </a:cubicBezTo>
                  <a:cubicBezTo>
                    <a:pt x="399" y="1160"/>
                    <a:pt x="399" y="1165"/>
                    <a:pt x="389" y="1172"/>
                  </a:cubicBezTo>
                  <a:cubicBezTo>
                    <a:pt x="380" y="1179"/>
                    <a:pt x="381" y="1185"/>
                    <a:pt x="391" y="1184"/>
                  </a:cubicBezTo>
                  <a:cubicBezTo>
                    <a:pt x="396" y="1184"/>
                    <a:pt x="398" y="1186"/>
                    <a:pt x="398" y="1190"/>
                  </a:cubicBezTo>
                  <a:cubicBezTo>
                    <a:pt x="399" y="1194"/>
                    <a:pt x="399" y="1195"/>
                    <a:pt x="401" y="1192"/>
                  </a:cubicBezTo>
                  <a:cubicBezTo>
                    <a:pt x="402" y="1188"/>
                    <a:pt x="413" y="1187"/>
                    <a:pt x="440" y="1188"/>
                  </a:cubicBezTo>
                  <a:cubicBezTo>
                    <a:pt x="442" y="1188"/>
                    <a:pt x="441" y="1191"/>
                    <a:pt x="440" y="1194"/>
                  </a:cubicBezTo>
                  <a:cubicBezTo>
                    <a:pt x="435" y="1202"/>
                    <a:pt x="439" y="1204"/>
                    <a:pt x="452" y="1199"/>
                  </a:cubicBezTo>
                  <a:cubicBezTo>
                    <a:pt x="465" y="1195"/>
                    <a:pt x="487" y="1195"/>
                    <a:pt x="489" y="1200"/>
                  </a:cubicBezTo>
                  <a:cubicBezTo>
                    <a:pt x="489" y="1202"/>
                    <a:pt x="491" y="1202"/>
                    <a:pt x="492" y="1201"/>
                  </a:cubicBezTo>
                  <a:cubicBezTo>
                    <a:pt x="493" y="1200"/>
                    <a:pt x="502" y="1204"/>
                    <a:pt x="512" y="1209"/>
                  </a:cubicBezTo>
                  <a:cubicBezTo>
                    <a:pt x="528" y="1217"/>
                    <a:pt x="529" y="1218"/>
                    <a:pt x="522" y="1219"/>
                  </a:cubicBezTo>
                  <a:cubicBezTo>
                    <a:pt x="490" y="1222"/>
                    <a:pt x="456" y="1219"/>
                    <a:pt x="437" y="1211"/>
                  </a:cubicBezTo>
                  <a:cubicBezTo>
                    <a:pt x="433" y="1209"/>
                    <a:pt x="432" y="1210"/>
                    <a:pt x="433" y="1212"/>
                  </a:cubicBezTo>
                  <a:cubicBezTo>
                    <a:pt x="435" y="1216"/>
                    <a:pt x="405" y="1226"/>
                    <a:pt x="399" y="1223"/>
                  </a:cubicBezTo>
                  <a:cubicBezTo>
                    <a:pt x="394" y="1221"/>
                    <a:pt x="379" y="1232"/>
                    <a:pt x="379" y="1237"/>
                  </a:cubicBezTo>
                  <a:cubicBezTo>
                    <a:pt x="379" y="1239"/>
                    <a:pt x="382" y="1240"/>
                    <a:pt x="386" y="1238"/>
                  </a:cubicBezTo>
                  <a:cubicBezTo>
                    <a:pt x="399" y="1233"/>
                    <a:pt x="426" y="1231"/>
                    <a:pt x="430" y="1234"/>
                  </a:cubicBezTo>
                  <a:cubicBezTo>
                    <a:pt x="432" y="1236"/>
                    <a:pt x="434" y="1236"/>
                    <a:pt x="435" y="1234"/>
                  </a:cubicBezTo>
                  <a:cubicBezTo>
                    <a:pt x="438" y="1225"/>
                    <a:pt x="483" y="1230"/>
                    <a:pt x="515" y="1243"/>
                  </a:cubicBezTo>
                  <a:cubicBezTo>
                    <a:pt x="524" y="1247"/>
                    <a:pt x="546" y="1254"/>
                    <a:pt x="565" y="1260"/>
                  </a:cubicBezTo>
                  <a:cubicBezTo>
                    <a:pt x="609" y="1273"/>
                    <a:pt x="638" y="1282"/>
                    <a:pt x="647" y="1284"/>
                  </a:cubicBezTo>
                  <a:cubicBezTo>
                    <a:pt x="654" y="1287"/>
                    <a:pt x="654" y="1287"/>
                    <a:pt x="641" y="1293"/>
                  </a:cubicBezTo>
                  <a:cubicBezTo>
                    <a:pt x="638" y="1294"/>
                    <a:pt x="636" y="1296"/>
                    <a:pt x="637" y="1297"/>
                  </a:cubicBezTo>
                  <a:cubicBezTo>
                    <a:pt x="638" y="1298"/>
                    <a:pt x="643" y="1296"/>
                    <a:pt x="649" y="1293"/>
                  </a:cubicBezTo>
                  <a:cubicBezTo>
                    <a:pt x="660" y="1287"/>
                    <a:pt x="660" y="1287"/>
                    <a:pt x="660" y="1287"/>
                  </a:cubicBezTo>
                  <a:cubicBezTo>
                    <a:pt x="719" y="1308"/>
                    <a:pt x="719" y="1308"/>
                    <a:pt x="719" y="1308"/>
                  </a:cubicBezTo>
                  <a:cubicBezTo>
                    <a:pt x="752" y="1320"/>
                    <a:pt x="787" y="1333"/>
                    <a:pt x="796" y="1336"/>
                  </a:cubicBezTo>
                  <a:cubicBezTo>
                    <a:pt x="805" y="1339"/>
                    <a:pt x="824" y="1345"/>
                    <a:pt x="838" y="1350"/>
                  </a:cubicBezTo>
                  <a:cubicBezTo>
                    <a:pt x="852" y="1355"/>
                    <a:pt x="865" y="1359"/>
                    <a:pt x="867" y="1359"/>
                  </a:cubicBezTo>
                  <a:cubicBezTo>
                    <a:pt x="870" y="1359"/>
                    <a:pt x="873" y="1361"/>
                    <a:pt x="874" y="1363"/>
                  </a:cubicBezTo>
                  <a:cubicBezTo>
                    <a:pt x="876" y="1366"/>
                    <a:pt x="882" y="1368"/>
                    <a:pt x="888" y="1369"/>
                  </a:cubicBezTo>
                  <a:cubicBezTo>
                    <a:pt x="894" y="1370"/>
                    <a:pt x="908" y="1372"/>
                    <a:pt x="918" y="1373"/>
                  </a:cubicBezTo>
                  <a:cubicBezTo>
                    <a:pt x="929" y="1375"/>
                    <a:pt x="941" y="1376"/>
                    <a:pt x="946" y="1377"/>
                  </a:cubicBezTo>
                  <a:cubicBezTo>
                    <a:pt x="953" y="1378"/>
                    <a:pt x="953" y="1378"/>
                    <a:pt x="948" y="1375"/>
                  </a:cubicBezTo>
                  <a:cubicBezTo>
                    <a:pt x="944" y="1374"/>
                    <a:pt x="933" y="1371"/>
                    <a:pt x="923" y="1369"/>
                  </a:cubicBezTo>
                  <a:cubicBezTo>
                    <a:pt x="913" y="1368"/>
                    <a:pt x="901" y="1366"/>
                    <a:pt x="897" y="1365"/>
                  </a:cubicBezTo>
                  <a:cubicBezTo>
                    <a:pt x="891" y="1363"/>
                    <a:pt x="891" y="1363"/>
                    <a:pt x="900" y="1360"/>
                  </a:cubicBezTo>
                  <a:cubicBezTo>
                    <a:pt x="909" y="1357"/>
                    <a:pt x="909" y="1357"/>
                    <a:pt x="901" y="1357"/>
                  </a:cubicBezTo>
                  <a:cubicBezTo>
                    <a:pt x="896" y="1357"/>
                    <a:pt x="890" y="1355"/>
                    <a:pt x="887" y="1352"/>
                  </a:cubicBezTo>
                  <a:cubicBezTo>
                    <a:pt x="882" y="1348"/>
                    <a:pt x="883" y="1347"/>
                    <a:pt x="904" y="1347"/>
                  </a:cubicBezTo>
                  <a:cubicBezTo>
                    <a:pt x="916" y="1347"/>
                    <a:pt x="926" y="1348"/>
                    <a:pt x="927" y="1349"/>
                  </a:cubicBezTo>
                  <a:cubicBezTo>
                    <a:pt x="927" y="1353"/>
                    <a:pt x="941" y="1354"/>
                    <a:pt x="948" y="1351"/>
                  </a:cubicBezTo>
                  <a:cubicBezTo>
                    <a:pt x="953" y="1349"/>
                    <a:pt x="950" y="1348"/>
                    <a:pt x="931" y="1343"/>
                  </a:cubicBezTo>
                  <a:cubicBezTo>
                    <a:pt x="919" y="1341"/>
                    <a:pt x="907" y="1337"/>
                    <a:pt x="905" y="1336"/>
                  </a:cubicBezTo>
                  <a:cubicBezTo>
                    <a:pt x="902" y="1332"/>
                    <a:pt x="920" y="1331"/>
                    <a:pt x="930" y="1335"/>
                  </a:cubicBezTo>
                  <a:cubicBezTo>
                    <a:pt x="935" y="1336"/>
                    <a:pt x="942" y="1338"/>
                    <a:pt x="947" y="1339"/>
                  </a:cubicBezTo>
                  <a:cubicBezTo>
                    <a:pt x="953" y="1340"/>
                    <a:pt x="954" y="1340"/>
                    <a:pt x="951" y="1337"/>
                  </a:cubicBezTo>
                  <a:cubicBezTo>
                    <a:pt x="947" y="1334"/>
                    <a:pt x="948" y="1334"/>
                    <a:pt x="956" y="1335"/>
                  </a:cubicBezTo>
                  <a:cubicBezTo>
                    <a:pt x="961" y="1336"/>
                    <a:pt x="977" y="1337"/>
                    <a:pt x="993" y="1337"/>
                  </a:cubicBezTo>
                  <a:cubicBezTo>
                    <a:pt x="1010" y="1338"/>
                    <a:pt x="1018" y="1339"/>
                    <a:pt x="1015" y="1341"/>
                  </a:cubicBezTo>
                  <a:cubicBezTo>
                    <a:pt x="1011" y="1343"/>
                    <a:pt x="1012" y="1344"/>
                    <a:pt x="1021" y="1344"/>
                  </a:cubicBezTo>
                  <a:cubicBezTo>
                    <a:pt x="1045" y="1345"/>
                    <a:pt x="1084" y="1342"/>
                    <a:pt x="1085" y="1340"/>
                  </a:cubicBezTo>
                  <a:cubicBezTo>
                    <a:pt x="1086" y="1338"/>
                    <a:pt x="1093" y="1338"/>
                    <a:pt x="1102" y="1339"/>
                  </a:cubicBezTo>
                  <a:cubicBezTo>
                    <a:pt x="1117" y="1340"/>
                    <a:pt x="1117" y="1340"/>
                    <a:pt x="1113" y="1345"/>
                  </a:cubicBezTo>
                  <a:cubicBezTo>
                    <a:pt x="1104" y="1353"/>
                    <a:pt x="1106" y="1360"/>
                    <a:pt x="1118" y="1359"/>
                  </a:cubicBezTo>
                  <a:cubicBezTo>
                    <a:pt x="1128" y="1358"/>
                    <a:pt x="1128" y="1358"/>
                    <a:pt x="1121" y="1355"/>
                  </a:cubicBezTo>
                  <a:cubicBezTo>
                    <a:pt x="1114" y="1352"/>
                    <a:pt x="1114" y="1352"/>
                    <a:pt x="1114" y="1352"/>
                  </a:cubicBezTo>
                  <a:cubicBezTo>
                    <a:pt x="1121" y="1349"/>
                    <a:pt x="1121" y="1349"/>
                    <a:pt x="1121" y="1349"/>
                  </a:cubicBezTo>
                  <a:cubicBezTo>
                    <a:pt x="1130" y="1345"/>
                    <a:pt x="1143" y="1344"/>
                    <a:pt x="1143" y="1347"/>
                  </a:cubicBezTo>
                  <a:cubicBezTo>
                    <a:pt x="1143" y="1349"/>
                    <a:pt x="1146" y="1350"/>
                    <a:pt x="1149" y="1350"/>
                  </a:cubicBezTo>
                  <a:cubicBezTo>
                    <a:pt x="1152" y="1350"/>
                    <a:pt x="1161" y="1352"/>
                    <a:pt x="1167" y="1354"/>
                  </a:cubicBezTo>
                  <a:cubicBezTo>
                    <a:pt x="1175" y="1357"/>
                    <a:pt x="1180" y="1358"/>
                    <a:pt x="1180" y="1355"/>
                  </a:cubicBezTo>
                  <a:cubicBezTo>
                    <a:pt x="1181" y="1353"/>
                    <a:pt x="1186" y="1352"/>
                    <a:pt x="1190" y="1353"/>
                  </a:cubicBezTo>
                  <a:cubicBezTo>
                    <a:pt x="1194" y="1354"/>
                    <a:pt x="1199" y="1353"/>
                    <a:pt x="1199" y="1351"/>
                  </a:cubicBezTo>
                  <a:cubicBezTo>
                    <a:pt x="1200" y="1349"/>
                    <a:pt x="1198" y="1348"/>
                    <a:pt x="1194" y="1348"/>
                  </a:cubicBezTo>
                  <a:cubicBezTo>
                    <a:pt x="1169" y="1348"/>
                    <a:pt x="1145" y="1345"/>
                    <a:pt x="1145" y="1340"/>
                  </a:cubicBezTo>
                  <a:cubicBezTo>
                    <a:pt x="1145" y="1338"/>
                    <a:pt x="1147" y="1338"/>
                    <a:pt x="1150" y="1339"/>
                  </a:cubicBezTo>
                  <a:cubicBezTo>
                    <a:pt x="1153" y="1340"/>
                    <a:pt x="1171" y="1340"/>
                    <a:pt x="1190" y="1339"/>
                  </a:cubicBezTo>
                  <a:cubicBezTo>
                    <a:pt x="1223" y="1337"/>
                    <a:pt x="1236" y="1338"/>
                    <a:pt x="1274" y="1345"/>
                  </a:cubicBezTo>
                  <a:cubicBezTo>
                    <a:pt x="1291" y="1348"/>
                    <a:pt x="1296" y="1345"/>
                    <a:pt x="1280" y="1341"/>
                  </a:cubicBezTo>
                  <a:cubicBezTo>
                    <a:pt x="1264" y="1336"/>
                    <a:pt x="1262" y="1331"/>
                    <a:pt x="1277" y="1330"/>
                  </a:cubicBezTo>
                  <a:cubicBezTo>
                    <a:pt x="1285" y="1330"/>
                    <a:pt x="1287" y="1331"/>
                    <a:pt x="1284" y="1333"/>
                  </a:cubicBezTo>
                  <a:cubicBezTo>
                    <a:pt x="1278" y="1339"/>
                    <a:pt x="1287" y="1340"/>
                    <a:pt x="1313" y="1338"/>
                  </a:cubicBezTo>
                  <a:cubicBezTo>
                    <a:pt x="1329" y="1336"/>
                    <a:pt x="1342" y="1337"/>
                    <a:pt x="1349" y="1339"/>
                  </a:cubicBezTo>
                  <a:cubicBezTo>
                    <a:pt x="1355" y="1342"/>
                    <a:pt x="1362" y="1343"/>
                    <a:pt x="1364" y="1341"/>
                  </a:cubicBezTo>
                  <a:cubicBezTo>
                    <a:pt x="1366" y="1340"/>
                    <a:pt x="1366" y="1341"/>
                    <a:pt x="1366" y="1343"/>
                  </a:cubicBezTo>
                  <a:cubicBezTo>
                    <a:pt x="1365" y="1345"/>
                    <a:pt x="1365" y="1346"/>
                    <a:pt x="1367" y="1346"/>
                  </a:cubicBezTo>
                  <a:cubicBezTo>
                    <a:pt x="1369" y="1346"/>
                    <a:pt x="1370" y="1344"/>
                    <a:pt x="1370" y="1341"/>
                  </a:cubicBezTo>
                  <a:cubicBezTo>
                    <a:pt x="1369" y="1336"/>
                    <a:pt x="1366" y="1335"/>
                    <a:pt x="1356" y="1336"/>
                  </a:cubicBezTo>
                  <a:cubicBezTo>
                    <a:pt x="1355" y="1336"/>
                    <a:pt x="1354" y="1335"/>
                    <a:pt x="1354" y="1333"/>
                  </a:cubicBezTo>
                  <a:cubicBezTo>
                    <a:pt x="1356" y="1329"/>
                    <a:pt x="1394" y="1331"/>
                    <a:pt x="1398" y="1335"/>
                  </a:cubicBezTo>
                  <a:cubicBezTo>
                    <a:pt x="1399" y="1336"/>
                    <a:pt x="1405" y="1338"/>
                    <a:pt x="1410" y="1337"/>
                  </a:cubicBezTo>
                  <a:cubicBezTo>
                    <a:pt x="1416" y="1337"/>
                    <a:pt x="1429" y="1339"/>
                    <a:pt x="1440" y="1342"/>
                  </a:cubicBezTo>
                  <a:cubicBezTo>
                    <a:pt x="1459" y="1347"/>
                    <a:pt x="1459" y="1347"/>
                    <a:pt x="1459" y="1347"/>
                  </a:cubicBezTo>
                  <a:cubicBezTo>
                    <a:pt x="1437" y="1351"/>
                    <a:pt x="1437" y="1351"/>
                    <a:pt x="1437" y="1351"/>
                  </a:cubicBezTo>
                  <a:cubicBezTo>
                    <a:pt x="1412" y="1355"/>
                    <a:pt x="1396" y="1356"/>
                    <a:pt x="1385" y="1353"/>
                  </a:cubicBezTo>
                  <a:cubicBezTo>
                    <a:pt x="1376" y="1350"/>
                    <a:pt x="1367" y="1352"/>
                    <a:pt x="1368" y="1357"/>
                  </a:cubicBezTo>
                  <a:cubicBezTo>
                    <a:pt x="1368" y="1359"/>
                    <a:pt x="1374" y="1360"/>
                    <a:pt x="1381" y="1359"/>
                  </a:cubicBezTo>
                  <a:cubicBezTo>
                    <a:pt x="1399" y="1358"/>
                    <a:pt x="1402" y="1364"/>
                    <a:pt x="1386" y="1368"/>
                  </a:cubicBezTo>
                  <a:cubicBezTo>
                    <a:pt x="1373" y="1371"/>
                    <a:pt x="1298" y="1372"/>
                    <a:pt x="1295" y="1369"/>
                  </a:cubicBezTo>
                  <a:cubicBezTo>
                    <a:pt x="1292" y="1366"/>
                    <a:pt x="1317" y="1359"/>
                    <a:pt x="1340" y="1357"/>
                  </a:cubicBezTo>
                  <a:cubicBezTo>
                    <a:pt x="1359" y="1356"/>
                    <a:pt x="1363" y="1354"/>
                    <a:pt x="1357" y="1352"/>
                  </a:cubicBezTo>
                  <a:cubicBezTo>
                    <a:pt x="1350" y="1350"/>
                    <a:pt x="1300" y="1357"/>
                    <a:pt x="1290" y="1363"/>
                  </a:cubicBezTo>
                  <a:cubicBezTo>
                    <a:pt x="1288" y="1364"/>
                    <a:pt x="1286" y="1363"/>
                    <a:pt x="1286" y="1361"/>
                  </a:cubicBezTo>
                  <a:cubicBezTo>
                    <a:pt x="1286" y="1360"/>
                    <a:pt x="1289" y="1357"/>
                    <a:pt x="1293" y="1356"/>
                  </a:cubicBezTo>
                  <a:cubicBezTo>
                    <a:pt x="1299" y="1355"/>
                    <a:pt x="1299" y="1354"/>
                    <a:pt x="1290" y="1354"/>
                  </a:cubicBezTo>
                  <a:cubicBezTo>
                    <a:pt x="1282" y="1354"/>
                    <a:pt x="1281" y="1355"/>
                    <a:pt x="1282" y="1359"/>
                  </a:cubicBezTo>
                  <a:cubicBezTo>
                    <a:pt x="1284" y="1365"/>
                    <a:pt x="1279" y="1367"/>
                    <a:pt x="1276" y="1361"/>
                  </a:cubicBezTo>
                  <a:cubicBezTo>
                    <a:pt x="1275" y="1359"/>
                    <a:pt x="1273" y="1359"/>
                    <a:pt x="1272" y="1360"/>
                  </a:cubicBezTo>
                  <a:cubicBezTo>
                    <a:pt x="1271" y="1361"/>
                    <a:pt x="1262" y="1363"/>
                    <a:pt x="1253" y="1364"/>
                  </a:cubicBezTo>
                  <a:cubicBezTo>
                    <a:pt x="1243" y="1365"/>
                    <a:pt x="1230" y="1368"/>
                    <a:pt x="1224" y="1369"/>
                  </a:cubicBezTo>
                  <a:cubicBezTo>
                    <a:pt x="1217" y="1371"/>
                    <a:pt x="1212" y="1371"/>
                    <a:pt x="1211" y="1369"/>
                  </a:cubicBezTo>
                  <a:cubicBezTo>
                    <a:pt x="1210" y="1367"/>
                    <a:pt x="1210" y="1365"/>
                    <a:pt x="1212" y="1365"/>
                  </a:cubicBezTo>
                  <a:cubicBezTo>
                    <a:pt x="1213" y="1365"/>
                    <a:pt x="1215" y="1363"/>
                    <a:pt x="1215" y="1361"/>
                  </a:cubicBezTo>
                  <a:cubicBezTo>
                    <a:pt x="1215" y="1359"/>
                    <a:pt x="1212" y="1360"/>
                    <a:pt x="1209" y="1362"/>
                  </a:cubicBezTo>
                  <a:cubicBezTo>
                    <a:pt x="1201" y="1368"/>
                    <a:pt x="1195" y="1376"/>
                    <a:pt x="1197" y="1378"/>
                  </a:cubicBezTo>
                  <a:cubicBezTo>
                    <a:pt x="1198" y="1379"/>
                    <a:pt x="1260" y="1386"/>
                    <a:pt x="1266" y="1386"/>
                  </a:cubicBezTo>
                  <a:cubicBezTo>
                    <a:pt x="1267" y="1386"/>
                    <a:pt x="1268" y="1387"/>
                    <a:pt x="1267" y="1389"/>
                  </a:cubicBezTo>
                  <a:cubicBezTo>
                    <a:pt x="1266" y="1390"/>
                    <a:pt x="1309" y="1389"/>
                    <a:pt x="1363" y="1387"/>
                  </a:cubicBezTo>
                  <a:cubicBezTo>
                    <a:pt x="1438" y="1384"/>
                    <a:pt x="1460" y="1383"/>
                    <a:pt x="1463" y="1379"/>
                  </a:cubicBezTo>
                  <a:cubicBezTo>
                    <a:pt x="1466" y="1376"/>
                    <a:pt x="1473" y="1375"/>
                    <a:pt x="1486" y="1376"/>
                  </a:cubicBezTo>
                  <a:cubicBezTo>
                    <a:pt x="1496" y="1377"/>
                    <a:pt x="1517" y="1378"/>
                    <a:pt x="1533" y="1379"/>
                  </a:cubicBezTo>
                  <a:cubicBezTo>
                    <a:pt x="1562" y="1380"/>
                    <a:pt x="1584" y="1387"/>
                    <a:pt x="1596" y="1399"/>
                  </a:cubicBezTo>
                  <a:cubicBezTo>
                    <a:pt x="1602" y="1406"/>
                    <a:pt x="1638" y="1417"/>
                    <a:pt x="1654" y="1417"/>
                  </a:cubicBezTo>
                  <a:cubicBezTo>
                    <a:pt x="1660" y="1417"/>
                    <a:pt x="1673" y="1419"/>
                    <a:pt x="1682" y="1421"/>
                  </a:cubicBezTo>
                  <a:cubicBezTo>
                    <a:pt x="1691" y="1423"/>
                    <a:pt x="1712" y="1428"/>
                    <a:pt x="1729" y="1431"/>
                  </a:cubicBezTo>
                  <a:cubicBezTo>
                    <a:pt x="1746" y="1435"/>
                    <a:pt x="1762" y="1440"/>
                    <a:pt x="1766" y="1442"/>
                  </a:cubicBezTo>
                  <a:cubicBezTo>
                    <a:pt x="1770" y="1444"/>
                    <a:pt x="1779" y="1447"/>
                    <a:pt x="1787" y="1448"/>
                  </a:cubicBezTo>
                  <a:cubicBezTo>
                    <a:pt x="1787" y="1448"/>
                    <a:pt x="1787" y="1448"/>
                    <a:pt x="1787" y="1448"/>
                  </a:cubicBezTo>
                  <a:cubicBezTo>
                    <a:pt x="1795" y="1449"/>
                    <a:pt x="1802" y="1450"/>
                    <a:pt x="1804" y="1450"/>
                  </a:cubicBezTo>
                  <a:cubicBezTo>
                    <a:pt x="1808" y="1451"/>
                    <a:pt x="1795" y="1442"/>
                    <a:pt x="1788" y="1440"/>
                  </a:cubicBezTo>
                  <a:cubicBezTo>
                    <a:pt x="1760" y="1431"/>
                    <a:pt x="1716" y="1415"/>
                    <a:pt x="1713" y="1412"/>
                  </a:cubicBezTo>
                  <a:cubicBezTo>
                    <a:pt x="1712" y="1410"/>
                    <a:pt x="1703" y="1407"/>
                    <a:pt x="1695" y="1406"/>
                  </a:cubicBezTo>
                  <a:cubicBezTo>
                    <a:pt x="1687" y="1406"/>
                    <a:pt x="1675" y="1401"/>
                    <a:pt x="1667" y="1397"/>
                  </a:cubicBezTo>
                  <a:cubicBezTo>
                    <a:pt x="1656" y="1391"/>
                    <a:pt x="1653" y="1390"/>
                    <a:pt x="1649" y="1395"/>
                  </a:cubicBezTo>
                  <a:cubicBezTo>
                    <a:pt x="1646" y="1397"/>
                    <a:pt x="1645" y="1401"/>
                    <a:pt x="1646" y="1402"/>
                  </a:cubicBezTo>
                  <a:cubicBezTo>
                    <a:pt x="1653" y="1411"/>
                    <a:pt x="1592" y="1396"/>
                    <a:pt x="1584" y="1387"/>
                  </a:cubicBezTo>
                  <a:cubicBezTo>
                    <a:pt x="1581" y="1382"/>
                    <a:pt x="1583" y="1382"/>
                    <a:pt x="1661" y="1383"/>
                  </a:cubicBezTo>
                  <a:cubicBezTo>
                    <a:pt x="1711" y="1383"/>
                    <a:pt x="1725" y="1384"/>
                    <a:pt x="1747" y="1390"/>
                  </a:cubicBezTo>
                  <a:cubicBezTo>
                    <a:pt x="1762" y="1394"/>
                    <a:pt x="1777" y="1398"/>
                    <a:pt x="1782" y="1399"/>
                  </a:cubicBezTo>
                  <a:cubicBezTo>
                    <a:pt x="1790" y="1400"/>
                    <a:pt x="1790" y="1400"/>
                    <a:pt x="1790" y="1400"/>
                  </a:cubicBezTo>
                  <a:cubicBezTo>
                    <a:pt x="1781" y="1395"/>
                    <a:pt x="1781" y="1395"/>
                    <a:pt x="1781" y="1395"/>
                  </a:cubicBezTo>
                  <a:cubicBezTo>
                    <a:pt x="1776" y="1393"/>
                    <a:pt x="1772" y="1390"/>
                    <a:pt x="1772" y="1389"/>
                  </a:cubicBezTo>
                  <a:cubicBezTo>
                    <a:pt x="1772" y="1389"/>
                    <a:pt x="1783" y="1387"/>
                    <a:pt x="1797" y="1386"/>
                  </a:cubicBezTo>
                  <a:cubicBezTo>
                    <a:pt x="1820" y="1384"/>
                    <a:pt x="1824" y="1385"/>
                    <a:pt x="1828" y="1390"/>
                  </a:cubicBezTo>
                  <a:cubicBezTo>
                    <a:pt x="1833" y="1396"/>
                    <a:pt x="1838" y="1396"/>
                    <a:pt x="1883" y="1394"/>
                  </a:cubicBezTo>
                  <a:close/>
                </a:path>
              </a:pathLst>
            </a:custGeom>
            <a:solidFill>
              <a:srgbClr val="483023"/>
            </a:solidFill>
            <a:ln>
              <a:noFill/>
            </a:ln>
          </p:spPr>
          <p:txBody>
            <a:bodyPr vert="horz" wrap="square" lIns="91440" tIns="45720" rIns="91440" bIns="45720" numCol="1" anchor="t" anchorCtr="0" compatLnSpc="1"/>
            <a:lstStyle/>
            <a:p>
              <a:endParaRPr lang="zh-CN" altLang="en-US" dirty="0">
                <a:solidFill>
                  <a:schemeClr val="tx1">
                    <a:lumMod val="50000"/>
                  </a:schemeClr>
                </a:solidFill>
              </a:endParaRPr>
            </a:p>
          </p:txBody>
        </p:sp>
        <p:pic>
          <p:nvPicPr>
            <p:cNvPr id="101" name="图片 100"/>
            <p:cNvPicPr/>
            <p:nvPr/>
          </p:nvPicPr>
          <p:blipFill>
            <a:blip r:embed="rId6"/>
            <a:stretch>
              <a:fillRect/>
            </a:stretch>
          </p:blipFill>
          <p:spPr>
            <a:xfrm>
              <a:off x="12284" y="1278"/>
              <a:ext cx="3964" cy="1478"/>
            </a:xfrm>
            <a:prstGeom prst="rect">
              <a:avLst/>
            </a:prstGeom>
            <a:noFill/>
            <a:ln w="9525">
              <a:noFill/>
            </a:ln>
          </p:spPr>
        </p:pic>
      </p:grpSp>
      <p:pic>
        <p:nvPicPr>
          <p:cNvPr id="102" name="图片 101"/>
          <p:cNvPicPr/>
          <p:nvPr/>
        </p:nvPicPr>
        <p:blipFill>
          <a:blip r:embed="rId7"/>
          <a:stretch>
            <a:fillRect/>
          </a:stretch>
        </p:blipFill>
        <p:spPr>
          <a:xfrm>
            <a:off x="5298123" y="2098993"/>
            <a:ext cx="7052945" cy="3175635"/>
          </a:xfrm>
          <a:prstGeom prst="rect">
            <a:avLst/>
          </a:prstGeom>
          <a:noFill/>
          <a:ln w="9525">
            <a:noFill/>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（一）背景</a:t>
            </a:r>
          </a:p>
        </p:txBody>
      </p:sp>
      <p:sp>
        <p:nvSpPr>
          <p:cNvPr id="5" name="文本框 4"/>
          <p:cNvSpPr txBox="1"/>
          <p:nvPr>
            <p:custDataLst>
              <p:tags r:id="rId4"/>
            </p:custDataLst>
          </p:nvPr>
        </p:nvSpPr>
        <p:spPr>
          <a:xfrm>
            <a:off x="379095" y="1474470"/>
            <a:ext cx="8762365"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algn="l"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思考：康有为为什么要打着孔子的旗号宣扬维新思想？</a:t>
            </a:r>
          </a:p>
        </p:txBody>
      </p:sp>
      <p:sp>
        <p:nvSpPr>
          <p:cNvPr id="25603" name="文本框 23554"/>
          <p:cNvSpPr txBox="1"/>
          <p:nvPr>
            <p:custDataLst>
              <p:tags r:id="rId5"/>
            </p:custDataLst>
          </p:nvPr>
        </p:nvSpPr>
        <p:spPr>
          <a:xfrm>
            <a:off x="379095" y="2101215"/>
            <a:ext cx="8839200" cy="2174240"/>
          </a:xfrm>
          <a:prstGeom prst="rect">
            <a:avLst/>
          </a:prstGeom>
          <a:noFill/>
          <a:ln w="25400" cap="flat" cmpd="sng">
            <a:solidFill>
              <a:srgbClr val="BAADA8"/>
            </a:solidFill>
            <a:prstDash val="sysDash"/>
            <a:miter/>
            <a:headEnd type="none" w="med" len="med"/>
            <a:tailEnd type="none" w="med" len="med"/>
          </a:ln>
        </p:spPr>
        <p:txBody>
          <a:bodyPr wrap="square">
            <a:noAutofit/>
          </a:bodyPr>
          <a:lstStyle/>
          <a:p>
            <a:pPr fontAlgn="auto">
              <a:lnSpc>
                <a:spcPct val="120000"/>
              </a:lnSpc>
              <a:spcBef>
                <a:spcPct val="0"/>
              </a:spcBef>
              <a:spcAft>
                <a:spcPct val="0"/>
              </a:spcAft>
              <a:defRPr/>
            </a:pPr>
            <a:r>
              <a:rPr lang="zh-CN" altLang="en-US" sz="2800" noProof="1">
                <a:solidFill>
                  <a:schemeClr val="tx1"/>
                </a:solidFill>
                <a:latin typeface="楷体" panose="02010609060101010101" charset="-122"/>
                <a:ea typeface="楷体" panose="02010609060101010101" charset="-122"/>
                <a:cs typeface="楷体" panose="02010609060101010101" charset="-122"/>
              </a:rPr>
              <a:t>材料</a:t>
            </a:r>
            <a:r>
              <a:rPr lang="en-US" altLang="zh-CN" sz="2800" noProof="1">
                <a:solidFill>
                  <a:schemeClr val="tx1"/>
                </a:solidFill>
                <a:latin typeface="楷体" panose="02010609060101010101" charset="-122"/>
                <a:ea typeface="楷体" panose="02010609060101010101" charset="-122"/>
                <a:cs typeface="楷体" panose="02010609060101010101" charset="-122"/>
              </a:rPr>
              <a:t>1</a:t>
            </a:r>
            <a:r>
              <a:rPr lang="zh-CN" altLang="en-US" sz="2800" noProof="1">
                <a:solidFill>
                  <a:schemeClr val="tx1"/>
                </a:solidFill>
                <a:latin typeface="楷体" panose="02010609060101010101" charset="-122"/>
                <a:ea typeface="楷体" panose="02010609060101010101" charset="-122"/>
                <a:cs typeface="楷体" panose="02010609060101010101" charset="-122"/>
              </a:rPr>
              <a:t>：孔子是旧中国的思想</a:t>
            </a:r>
            <a:r>
              <a:rPr lang="zh-CN" altLang="en-US" sz="2800" noProof="1">
                <a:solidFill>
                  <a:srgbClr val="C00000"/>
                </a:solidFill>
                <a:latin typeface="楷体" panose="02010609060101010101" charset="-122"/>
                <a:ea typeface="楷体" panose="02010609060101010101" charset="-122"/>
                <a:cs typeface="楷体" panose="02010609060101010101" charset="-122"/>
              </a:rPr>
              <a:t>中心</a:t>
            </a:r>
            <a:r>
              <a:rPr lang="zh-CN" altLang="en-US" sz="2800" noProof="1">
                <a:solidFill>
                  <a:schemeClr val="tx1"/>
                </a:solidFill>
                <a:latin typeface="楷体" panose="02010609060101010101" charset="-122"/>
                <a:ea typeface="楷体" panose="02010609060101010101" charset="-122"/>
                <a:cs typeface="楷体" panose="02010609060101010101" charset="-122"/>
              </a:rPr>
              <a:t>。</a:t>
            </a:r>
            <a:r>
              <a:rPr lang="zh-CN" altLang="en-US" sz="2800" noProof="1">
                <a:solidFill>
                  <a:srgbClr val="C00000"/>
                </a:solidFill>
                <a:latin typeface="楷体" panose="02010609060101010101" charset="-122"/>
                <a:ea typeface="楷体" panose="02010609060101010101" charset="-122"/>
                <a:cs typeface="楷体" panose="02010609060101010101" charset="-122"/>
              </a:rPr>
              <a:t>抓住了孔子</a:t>
            </a:r>
            <a:r>
              <a:rPr lang="zh-CN" altLang="en-US" sz="2800" noProof="1">
                <a:solidFill>
                  <a:schemeClr val="tx1"/>
                </a:solidFill>
                <a:latin typeface="楷体" panose="02010609060101010101" charset="-122"/>
                <a:ea typeface="楷体" panose="02010609060101010101" charset="-122"/>
                <a:cs typeface="楷体" panose="02010609060101010101" charset="-122"/>
              </a:rPr>
              <a:t>，思想之战</a:t>
            </a:r>
            <a:r>
              <a:rPr lang="zh-CN" altLang="en-US" sz="2800" noProof="1">
                <a:solidFill>
                  <a:srgbClr val="C00000"/>
                </a:solidFill>
                <a:latin typeface="楷体" panose="02010609060101010101" charset="-122"/>
                <a:ea typeface="楷体" panose="02010609060101010101" charset="-122"/>
                <a:cs typeface="楷体" panose="02010609060101010101" charset="-122"/>
              </a:rPr>
              <a:t>就成功了</a:t>
            </a:r>
            <a:r>
              <a:rPr lang="zh-CN" altLang="en-US" sz="2800" noProof="1">
                <a:solidFill>
                  <a:schemeClr val="tx1"/>
                </a:solidFill>
                <a:latin typeface="楷体" panose="02010609060101010101" charset="-122"/>
                <a:ea typeface="楷体" panose="02010609060101010101" charset="-122"/>
                <a:cs typeface="楷体" panose="02010609060101010101" charset="-122"/>
              </a:rPr>
              <a:t>。    </a:t>
            </a:r>
            <a:r>
              <a:rPr lang="en-US" altLang="zh-CN" sz="2800" noProof="1">
                <a:solidFill>
                  <a:schemeClr val="tx1"/>
                </a:solidFill>
                <a:latin typeface="楷体" panose="02010609060101010101" charset="-122"/>
                <a:ea typeface="楷体" panose="02010609060101010101" charset="-122"/>
                <a:cs typeface="楷体" panose="02010609060101010101" charset="-122"/>
              </a:rPr>
              <a:t>        </a:t>
            </a:r>
            <a:r>
              <a:rPr lang="en-US" altLang="x-none" sz="2800" noProof="1">
                <a:solidFill>
                  <a:schemeClr val="tx1"/>
                </a:solidFill>
                <a:latin typeface="楷体" panose="02010609060101010101" charset="-122"/>
                <a:ea typeface="楷体" panose="02010609060101010101" charset="-122"/>
                <a:cs typeface="楷体" panose="02010609060101010101" charset="-122"/>
              </a:rPr>
              <a:t>——</a:t>
            </a:r>
            <a:r>
              <a:rPr lang="zh-CN" altLang="en-US" sz="2800" noProof="1">
                <a:solidFill>
                  <a:schemeClr val="tx1"/>
                </a:solidFill>
                <a:latin typeface="楷体" panose="02010609060101010101" charset="-122"/>
                <a:ea typeface="楷体" panose="02010609060101010101" charset="-122"/>
                <a:cs typeface="楷体" panose="02010609060101010101" charset="-122"/>
              </a:rPr>
              <a:t>蒋廷黻</a:t>
            </a:r>
            <a:r>
              <a:rPr lang="en-US" altLang="x-none" sz="2800" noProof="1">
                <a:solidFill>
                  <a:schemeClr val="tx1"/>
                </a:solidFill>
                <a:latin typeface="楷体" panose="02010609060101010101" charset="-122"/>
                <a:ea typeface="楷体" panose="02010609060101010101" charset="-122"/>
                <a:cs typeface="楷体" panose="02010609060101010101" charset="-122"/>
              </a:rPr>
              <a:t>《</a:t>
            </a:r>
            <a:r>
              <a:rPr lang="zh-CN" altLang="en-US" sz="2800" noProof="1">
                <a:solidFill>
                  <a:schemeClr val="tx1"/>
                </a:solidFill>
                <a:latin typeface="楷体" panose="02010609060101010101" charset="-122"/>
                <a:ea typeface="楷体" panose="02010609060101010101" charset="-122"/>
                <a:cs typeface="楷体" panose="02010609060101010101" charset="-122"/>
              </a:rPr>
              <a:t>中国近代史</a:t>
            </a:r>
            <a:r>
              <a:rPr lang="en-US" altLang="x-none" sz="2800" noProof="1">
                <a:solidFill>
                  <a:schemeClr val="tx1"/>
                </a:solidFill>
                <a:latin typeface="楷体" panose="02010609060101010101" charset="-122"/>
                <a:ea typeface="楷体" panose="02010609060101010101" charset="-122"/>
                <a:cs typeface="楷体" panose="02010609060101010101" charset="-122"/>
              </a:rPr>
              <a:t>》</a:t>
            </a:r>
          </a:p>
          <a:p>
            <a:pPr fontAlgn="auto">
              <a:lnSpc>
                <a:spcPct val="120000"/>
              </a:lnSpc>
              <a:spcBef>
                <a:spcPct val="0"/>
              </a:spcBef>
              <a:spcAft>
                <a:spcPct val="0"/>
              </a:spcAft>
              <a:defRPr/>
            </a:pPr>
            <a:r>
              <a:rPr lang="zh-CN" altLang="en-US" sz="2800">
                <a:latin typeface="楷体" panose="02010609060101010101" charset="-122"/>
                <a:ea typeface="楷体" panose="02010609060101010101" charset="-122"/>
                <a:cs typeface="楷体" panose="02010609060101010101" charset="-122"/>
                <a:sym typeface="宋体" panose="02010600030101010101" pitchFamily="2" charset="-122"/>
              </a:rPr>
              <a:t>材料</a:t>
            </a:r>
            <a:r>
              <a:rPr lang="en-US" altLang="zh-CN" sz="2800">
                <a:latin typeface="楷体" panose="02010609060101010101" charset="-122"/>
                <a:ea typeface="楷体" panose="02010609060101010101" charset="-122"/>
                <a:cs typeface="楷体" panose="02010609060101010101" charset="-122"/>
                <a:sym typeface="宋体" panose="02010600030101010101" pitchFamily="2" charset="-122"/>
              </a:rPr>
              <a:t>2</a:t>
            </a:r>
            <a:r>
              <a:rPr lang="zh-CN" altLang="en-US" sz="2800">
                <a:latin typeface="楷体" panose="02010609060101010101" charset="-122"/>
                <a:ea typeface="楷体" panose="02010609060101010101" charset="-122"/>
                <a:cs typeface="楷体" panose="02010609060101010101" charset="-122"/>
                <a:sym typeface="宋体" panose="02010600030101010101" pitchFamily="2" charset="-122"/>
              </a:rPr>
              <a:t>：“布衣改制，</a:t>
            </a:r>
            <a:r>
              <a:rPr lang="zh-CN" altLang="en-US" sz="280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事大骇人</a:t>
            </a:r>
            <a:r>
              <a:rPr lang="zh-CN" altLang="en-US" sz="2800">
                <a:latin typeface="楷体" panose="02010609060101010101" charset="-122"/>
                <a:ea typeface="楷体" panose="02010609060101010101" charset="-122"/>
                <a:cs typeface="楷体" panose="02010609060101010101" charset="-122"/>
                <a:sym typeface="宋体" panose="02010600030101010101" pitchFamily="2" charset="-122"/>
              </a:rPr>
              <a:t>，故不如与之先王，既不惊人，</a:t>
            </a:r>
            <a:r>
              <a:rPr lang="zh-CN" altLang="en-US" sz="2800">
                <a:solidFill>
                  <a:srgbClr val="C00000"/>
                </a:solidFill>
                <a:latin typeface="楷体" panose="02010609060101010101" charset="-122"/>
                <a:ea typeface="楷体" panose="02010609060101010101" charset="-122"/>
                <a:cs typeface="楷体" panose="02010609060101010101" charset="-122"/>
                <a:sym typeface="宋体" panose="02010600030101010101" pitchFamily="2" charset="-122"/>
              </a:rPr>
              <a:t>自可避祸</a:t>
            </a:r>
            <a:r>
              <a:rPr lang="zh-CN" altLang="en-US"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 </a:t>
            </a:r>
            <a:r>
              <a:rPr lang="en-US" altLang="zh-CN" sz="280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    </a:t>
            </a:r>
            <a:r>
              <a:rPr lang="zh-CN" altLang="en-US" sz="2800">
                <a:latin typeface="楷体" panose="02010609060101010101" charset="-122"/>
                <a:ea typeface="楷体" panose="02010609060101010101" charset="-122"/>
                <a:cs typeface="楷体" panose="02010609060101010101" charset="-122"/>
                <a:sym typeface="宋体" panose="02010600030101010101" pitchFamily="2" charset="-122"/>
              </a:rPr>
              <a:t>——康有为《孔子改制考》</a:t>
            </a:r>
            <a:endParaRPr lang="zh-CN" altLang="en-US" sz="2800" noProof="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endParaRPr>
          </a:p>
        </p:txBody>
      </p:sp>
      <p:pic>
        <p:nvPicPr>
          <p:cNvPr id="16" name="图片 15"/>
          <p:cNvPicPr>
            <a:picLocks noChangeAspect="1"/>
          </p:cNvPicPr>
          <p:nvPr>
            <p:custDataLst>
              <p:tags r:id="rId6"/>
            </p:custDataLst>
          </p:nvPr>
        </p:nvPicPr>
        <p:blipFill>
          <a:blip r:embed="rId8"/>
          <a:stretch>
            <a:fillRect/>
          </a:stretch>
        </p:blipFill>
        <p:spPr>
          <a:xfrm>
            <a:off x="9284970" y="2101215"/>
            <a:ext cx="2567940" cy="2174875"/>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379095" y="4286885"/>
            <a:ext cx="9272270" cy="1986280"/>
          </a:xfrm>
          <a:prstGeom prst="rect">
            <a:avLst/>
          </a:prstGeom>
          <a:noFill/>
        </p:spPr>
        <p:txBody>
          <a:bodyPr wrap="square" rtlCol="0">
            <a:spAutoFit/>
          </a:bodyPr>
          <a:lstStyle/>
          <a:p>
            <a:pPr fontAlgn="auto">
              <a:lnSpc>
                <a:spcPct val="110000"/>
              </a:lnSpc>
            </a:pPr>
            <a:r>
              <a:rPr lang="en-US" altLang="zh-CN" sz="2800" dirty="0">
                <a:latin typeface="华文中宋" panose="02010600040101010101" charset="-122"/>
                <a:ea typeface="华文中宋" panose="02010600040101010101" charset="-122"/>
                <a:cs typeface="华文中宋" panose="02010600040101010101" charset="-122"/>
                <a:sym typeface="+mn-ea"/>
              </a:rPr>
              <a:t>①</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资本主义发展不充分</a:t>
            </a:r>
            <a:r>
              <a:rPr lang="en-US" altLang="zh-CN" sz="2800" dirty="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资产阶级力量弱小</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（根本）</a:t>
            </a:r>
          </a:p>
          <a:p>
            <a:pPr fontAlgn="auto">
              <a:lnSpc>
                <a:spcPct val="110000"/>
              </a:lnSpc>
            </a:pPr>
            <a:r>
              <a:rPr lang="en-US" altLang="zh-CN" sz="2800" dirty="0">
                <a:latin typeface="华文中宋" panose="02010600040101010101" charset="-122"/>
                <a:ea typeface="华文中宋" panose="02010600040101010101" charset="-122"/>
                <a:cs typeface="华文中宋" panose="02010600040101010101" charset="-122"/>
                <a:sym typeface="+mn-ea"/>
              </a:rPr>
              <a:t>②</a:t>
            </a:r>
            <a:r>
              <a:rPr lang="zh-CN" altLang="en-US" sz="2800" dirty="0">
                <a:latin typeface="华文中宋" panose="02010600040101010101" charset="-122"/>
                <a:ea typeface="华文中宋" panose="02010600040101010101" charset="-122"/>
                <a:cs typeface="华文中宋" panose="02010600040101010101" charset="-122"/>
                <a:sym typeface="+mn-ea"/>
              </a:rPr>
              <a:t>传统儒家思想居正统地位</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（环境）</a:t>
            </a:r>
            <a:endPar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endParaRPr>
          </a:p>
          <a:p>
            <a:pPr fontAlgn="auto">
              <a:lnSpc>
                <a:spcPct val="110000"/>
              </a:lnSpc>
            </a:pPr>
            <a:r>
              <a:rPr lang="en-US" altLang="zh-CN" sz="2800" dirty="0">
                <a:latin typeface="华文中宋" panose="02010600040101010101" charset="-122"/>
                <a:ea typeface="华文中宋" panose="02010600040101010101" charset="-122"/>
                <a:cs typeface="华文中宋" panose="02010600040101010101" charset="-122"/>
                <a:sym typeface="+mn-ea"/>
              </a:rPr>
              <a:t>③</a:t>
            </a:r>
            <a:r>
              <a:rPr lang="zh-CN" altLang="en-US" sz="2800" dirty="0">
                <a:latin typeface="华文中宋" panose="02010600040101010101" charset="-122"/>
                <a:ea typeface="华文中宋" panose="02010600040101010101" charset="-122"/>
                <a:cs typeface="华文中宋" panose="02010600040101010101" charset="-122"/>
                <a:sym typeface="+mn-ea"/>
              </a:rPr>
              <a:t>封建势力强大</a:t>
            </a:r>
            <a:r>
              <a:rPr lang="en-US" altLang="zh-CN" sz="2800" dirty="0">
                <a:latin typeface="华文中宋" panose="02010600040101010101" charset="-122"/>
                <a:ea typeface="华文中宋" panose="02010600040101010101" charset="-122"/>
                <a:cs typeface="华文中宋" panose="02010600040101010101" charset="-122"/>
                <a:sym typeface="+mn-ea"/>
              </a:rPr>
              <a:t>,</a:t>
            </a:r>
            <a:r>
              <a:rPr lang="zh-CN" altLang="en-US" sz="2800" dirty="0">
                <a:latin typeface="华文中宋" panose="02010600040101010101" charset="-122"/>
                <a:ea typeface="华文中宋" panose="02010600040101010101" charset="-122"/>
                <a:cs typeface="华文中宋" panose="02010600040101010101" charset="-122"/>
                <a:sym typeface="+mn-ea"/>
              </a:rPr>
              <a:t>需要减少变革的阻力</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（策略）</a:t>
            </a:r>
            <a:endParaRPr lang="en-US" altLang="zh-CN" sz="2800">
              <a:solidFill>
                <a:srgbClr val="C00000"/>
              </a:solidFill>
              <a:latin typeface="华文中宋" panose="02010600040101010101" charset="-122"/>
              <a:ea typeface="华文中宋" panose="02010600040101010101" charset="-122"/>
              <a:cs typeface="华文中宋" panose="02010600040101010101" charset="-122"/>
            </a:endParaRPr>
          </a:p>
          <a:p>
            <a:pPr fontAlgn="auto">
              <a:lnSpc>
                <a:spcPct val="110000"/>
              </a:lnSpc>
            </a:pPr>
            <a:r>
              <a:rPr lang="en-US" altLang="zh-CN" sz="2800" dirty="0">
                <a:latin typeface="华文中宋" panose="02010600040101010101" charset="-122"/>
                <a:ea typeface="华文中宋" panose="02010600040101010101" charset="-122"/>
                <a:cs typeface="华文中宋" panose="02010600040101010101" charset="-122"/>
                <a:sym typeface="+mn-ea"/>
              </a:rPr>
              <a:t>④</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与康有为自身经历有关</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（局限）</a:t>
            </a:r>
          </a:p>
        </p:txBody>
      </p:sp>
      <p:sp>
        <p:nvSpPr>
          <p:cNvPr id="19" name="文本框 18"/>
          <p:cNvSpPr txBox="1"/>
          <p:nvPr/>
        </p:nvSpPr>
        <p:spPr>
          <a:xfrm>
            <a:off x="7118985" y="742950"/>
            <a:ext cx="4822825" cy="509905"/>
          </a:xfrm>
          <a:prstGeom prst="rect">
            <a:avLst/>
          </a:prstGeom>
          <a:solidFill>
            <a:srgbClr val="C00000"/>
          </a:solidFill>
          <a:effectLst>
            <a:outerShdw blurRad="50800" dist="38100" dir="2700000" algn="tl" rotWithShape="0">
              <a:prstClr val="black">
                <a:alpha val="40000"/>
              </a:prstClr>
            </a:outerShdw>
          </a:effectLst>
        </p:spPr>
        <p:txBody>
          <a:bodyPr wrap="square" rtlCol="0" anchor="t">
            <a:noAutofit/>
          </a:bodyPr>
          <a:lstStyle/>
          <a:p>
            <a:pPr algn="ctr" fontAlgn="auto">
              <a:lnSpc>
                <a:spcPct val="100000"/>
              </a:lnSpc>
              <a:spcBef>
                <a:spcPct val="0"/>
              </a:spcBef>
              <a:spcAft>
                <a:spcPct val="0"/>
              </a:spcAft>
              <a:defRPr/>
            </a:pPr>
            <a:r>
              <a:rPr lang="zh-CN" altLang="en-US" sz="2800" b="1">
                <a:solidFill>
                  <a:schemeClr val="bg1"/>
                </a:solidFill>
                <a:latin typeface="华文中宋" panose="02010600040101010101" charset="-122"/>
                <a:ea typeface="华文中宋" panose="02010600040101010101" charset="-122"/>
                <a:cs typeface="+mn-ea"/>
                <a:sym typeface="宋体" panose="02010600030101010101" pitchFamily="2" charset="-122"/>
              </a:rPr>
              <a:t>特点：中西结合，托古改制</a:t>
            </a:r>
          </a:p>
        </p:txBody>
      </p:sp>
      <p:sp>
        <p:nvSpPr>
          <p:cNvPr id="13" name="文本框 12"/>
          <p:cNvSpPr txBox="1"/>
          <p:nvPr/>
        </p:nvSpPr>
        <p:spPr>
          <a:xfrm>
            <a:off x="561340" y="6273165"/>
            <a:ext cx="733615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维新思想兴起和发展，起到了思想解放作用</a:t>
            </a:r>
          </a:p>
        </p:txBody>
      </p:sp>
      <p:pic>
        <p:nvPicPr>
          <p:cNvPr id="11" name="F18STBBX3RJLLS30.eps"/>
          <p:cNvPicPr>
            <a:picLocks noChangeAspect="1"/>
          </p:cNvPicPr>
          <p:nvPr/>
        </p:nvPicPr>
        <p:blipFill>
          <a:blip r:embed="rId9">
            <a:clrChange>
              <a:clrFrom>
                <a:srgbClr val="FFFFFF">
                  <a:alpha val="100000"/>
                </a:srgbClr>
              </a:clrFrom>
              <a:clrTo>
                <a:srgbClr val="FFFFFF">
                  <a:alpha val="100000"/>
                  <a:alpha val="0"/>
                </a:srgbClr>
              </a:clrTo>
            </a:clrChange>
          </a:blip>
          <a:srcRect l="1774" t="3196" r="2163" b="2032"/>
          <a:stretch>
            <a:fillRect/>
          </a:stretch>
        </p:blipFill>
        <p:spPr>
          <a:xfrm>
            <a:off x="9218930" y="4312285"/>
            <a:ext cx="2633980" cy="2305050"/>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bldLvl="0" animBg="1"/>
      <p:bldP spid="1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7" name="文本框 6"/>
          <p:cNvSpPr txBox="1"/>
          <p:nvPr/>
        </p:nvSpPr>
        <p:spPr>
          <a:xfrm>
            <a:off x="257810" y="909955"/>
            <a:ext cx="11710670" cy="1714500"/>
          </a:xfrm>
          <a:prstGeom prst="rect">
            <a:avLst/>
          </a:prstGeom>
          <a:noFill/>
        </p:spPr>
        <p:txBody>
          <a:bodyPr wrap="square" rtlCol="0" anchor="t">
            <a:spAutoFit/>
          </a:bodyPr>
          <a:lstStyle/>
          <a:p>
            <a:pPr>
              <a:lnSpc>
                <a:spcPct val="110000"/>
              </a:lnSpc>
            </a:pPr>
            <a:r>
              <a:rPr lang="en-US" altLang="zh-CN" sz="2400">
                <a:solidFill>
                  <a:srgbClr val="C00000"/>
                </a:solidFill>
                <a:latin typeface="黑体" panose="02010609060101010101" charset="-122"/>
                <a:ea typeface="黑体" panose="02010609060101010101" charset="-122"/>
                <a:cs typeface="黑体" panose="02010609060101010101" charset="-122"/>
              </a:rPr>
              <a:t>1</a:t>
            </a:r>
            <a:r>
              <a:rPr lang="zh-CN" altLang="en-US" sz="2400">
                <a:solidFill>
                  <a:srgbClr val="C00000"/>
                </a:solidFill>
                <a:latin typeface="黑体" panose="02010609060101010101" charset="-122"/>
                <a:ea typeface="黑体" panose="02010609060101010101" charset="-122"/>
                <a:cs typeface="黑体" panose="02010609060101010101" charset="-122"/>
              </a:rPr>
              <a:t>、(202</a:t>
            </a:r>
            <a:r>
              <a:rPr lang="en-US" altLang="zh-CN" sz="2400">
                <a:solidFill>
                  <a:srgbClr val="C00000"/>
                </a:solidFill>
                <a:latin typeface="黑体" panose="02010609060101010101" charset="-122"/>
                <a:ea typeface="黑体" panose="02010609060101010101" charset="-122"/>
                <a:cs typeface="黑体" panose="02010609060101010101" charset="-122"/>
              </a:rPr>
              <a:t>3·</a:t>
            </a:r>
            <a:r>
              <a:rPr lang="zh-CN" altLang="en-US" sz="2400">
                <a:solidFill>
                  <a:srgbClr val="C00000"/>
                </a:solidFill>
                <a:latin typeface="黑体" panose="02010609060101010101" charset="-122"/>
                <a:ea typeface="黑体" panose="02010609060101010101" charset="-122"/>
                <a:cs typeface="黑体" panose="02010609060101010101" charset="-122"/>
              </a:rPr>
              <a:t>天津高考真题·6)</a:t>
            </a:r>
            <a:r>
              <a:rPr lang="zh-CN" altLang="en-US" sz="2400">
                <a:latin typeface="黑体" panose="02010609060101010101" charset="-122"/>
                <a:ea typeface="黑体" panose="02010609060101010101" charset="-122"/>
                <a:cs typeface="黑体" panose="02010609060101010101" charset="-122"/>
              </a:rPr>
              <a:t>1895</a:t>
            </a:r>
            <a:r>
              <a:rPr lang="en-US" altLang="zh-CN" sz="2400">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1898年间，强学会、知耻学会、粤学会、保国会、保浙会、保川会、保滇会等纷纷成立。这些民间团体的出现表明(</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 )</a:t>
            </a:r>
          </a:p>
          <a:p>
            <a:pPr>
              <a:lnSpc>
                <a:spcPct val="110000"/>
              </a:lnSpc>
            </a:pPr>
            <a:r>
              <a:rPr lang="zh-CN" altLang="en-US" sz="2400">
                <a:latin typeface="黑体" panose="02010609060101010101" charset="-122"/>
                <a:ea typeface="黑体" panose="02010609060101010101" charset="-122"/>
                <a:cs typeface="黑体" panose="02010609060101010101" charset="-122"/>
              </a:rPr>
              <a:t>A.中央权力的下移</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B.救亡路径的求新</a:t>
            </a:r>
          </a:p>
          <a:p>
            <a:pPr>
              <a:lnSpc>
                <a:spcPct val="110000"/>
              </a:lnSpc>
            </a:pPr>
            <a:r>
              <a:rPr lang="zh-CN" altLang="en-US" sz="2400">
                <a:latin typeface="黑体" panose="02010609060101010101" charset="-122"/>
                <a:ea typeface="黑体" panose="02010609060101010101" charset="-122"/>
                <a:cs typeface="黑体" panose="02010609060101010101" charset="-122"/>
              </a:rPr>
              <a:t>C.革命力量的发展</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D.社会转型的完成</a:t>
            </a:r>
          </a:p>
        </p:txBody>
      </p:sp>
      <p:sp>
        <p:nvSpPr>
          <p:cNvPr id="8" name="文本框 7"/>
          <p:cNvSpPr txBox="1"/>
          <p:nvPr/>
        </p:nvSpPr>
        <p:spPr>
          <a:xfrm>
            <a:off x="10196830" y="1379220"/>
            <a:ext cx="1512570" cy="1568450"/>
          </a:xfrm>
          <a:prstGeom prst="rect">
            <a:avLst/>
          </a:prstGeom>
          <a:noFill/>
        </p:spPr>
        <p:txBody>
          <a:bodyPr wrap="square" rtlCol="0">
            <a:spAutoFit/>
          </a:bodyPr>
          <a:lstStyle/>
          <a:p>
            <a:r>
              <a:rPr lang="en-US" altLang="zh-CN" sz="9600" b="1">
                <a:solidFill>
                  <a:srgbClr val="C00000"/>
                </a:solidFill>
              </a:rPr>
              <a:t>B</a:t>
            </a:r>
          </a:p>
        </p:txBody>
      </p:sp>
      <p:sp>
        <p:nvSpPr>
          <p:cNvPr id="10" name="文本框 9"/>
          <p:cNvSpPr txBox="1"/>
          <p:nvPr/>
        </p:nvSpPr>
        <p:spPr>
          <a:xfrm>
            <a:off x="257810" y="2714625"/>
            <a:ext cx="11418570" cy="274955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rPr>
              <a:t>2</a:t>
            </a:r>
            <a:r>
              <a:rPr lang="zh-CN" altLang="en-US" sz="2400">
                <a:solidFill>
                  <a:srgbClr val="C00000"/>
                </a:solidFill>
                <a:latin typeface="黑体" panose="02010609060101010101" charset="-122"/>
                <a:ea typeface="黑体" panose="02010609060101010101" charset="-122"/>
                <a:cs typeface="黑体" panose="02010609060101010101" charset="-122"/>
              </a:rPr>
              <a:t>、(2022</a:t>
            </a:r>
            <a:r>
              <a:rPr lang="en-US" altLang="zh-CN" sz="2400">
                <a:solidFill>
                  <a:srgbClr val="C00000"/>
                </a:solidFill>
                <a:latin typeface="黑体" panose="02010609060101010101" charset="-122"/>
                <a:ea typeface="黑体" panose="02010609060101010101" charset="-122"/>
                <a:cs typeface="黑体" panose="02010609060101010101" charset="-122"/>
              </a:rPr>
              <a:t>·</a:t>
            </a:r>
            <a:r>
              <a:rPr lang="zh-CN" altLang="en-US" sz="2400">
                <a:solidFill>
                  <a:srgbClr val="C00000"/>
                </a:solidFill>
                <a:latin typeface="黑体" panose="02010609060101010101" charset="-122"/>
                <a:ea typeface="黑体" panose="02010609060101010101" charset="-122"/>
                <a:cs typeface="黑体" panose="02010609060101010101" charset="-122"/>
              </a:rPr>
              <a:t>浙江高考·10)</a:t>
            </a:r>
            <a:r>
              <a:rPr lang="zh-CN" altLang="en-US" sz="2400">
                <a:latin typeface="黑体" panose="02010609060101010101" charset="-122"/>
                <a:ea typeface="黑体" panose="02010609060101010101" charset="-122"/>
                <a:cs typeface="黑体" panose="02010609060101010101" charset="-122"/>
              </a:rPr>
              <a:t>赫胥黎晚年出版的文集，其中第九卷是《进化论与伦理学及其他论文》。严复翻译的《天演论》节选自第九卷，在译文后面他添加了大量案语，表达自己的维新立场。1898年，《天演论》出版，产生巨大影响。该书对当时中国社会的意义在于(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a:t>
            </a:r>
          </a:p>
          <a:p>
            <a:pPr>
              <a:lnSpc>
                <a:spcPct val="120000"/>
              </a:lnSpc>
            </a:pPr>
            <a:r>
              <a:rPr lang="zh-CN" altLang="en-US" sz="2400">
                <a:latin typeface="黑体" panose="02010609060101010101" charset="-122"/>
                <a:ea typeface="黑体" panose="02010609060101010101" charset="-122"/>
                <a:cs typeface="黑体" panose="02010609060101010101" charset="-122"/>
              </a:rPr>
              <a:t>A.睁眼看世界</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B.宣传民主共和</a:t>
            </a:r>
          </a:p>
          <a:p>
            <a:pPr>
              <a:lnSpc>
                <a:spcPct val="120000"/>
              </a:lnSpc>
            </a:pPr>
            <a:r>
              <a:rPr lang="zh-CN" altLang="en-US" sz="2400">
                <a:latin typeface="黑体" panose="02010609060101010101" charset="-122"/>
                <a:ea typeface="黑体" panose="02010609060101010101" charset="-122"/>
                <a:cs typeface="黑体" panose="02010609060101010101" charset="-122"/>
              </a:rPr>
              <a:t>C.思想启蒙</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D.托古改制</a:t>
            </a:r>
          </a:p>
        </p:txBody>
      </p:sp>
      <p:sp>
        <p:nvSpPr>
          <p:cNvPr id="11" name="文本框 10"/>
          <p:cNvSpPr txBox="1"/>
          <p:nvPr/>
        </p:nvSpPr>
        <p:spPr>
          <a:xfrm>
            <a:off x="10163810" y="4521835"/>
            <a:ext cx="1512570" cy="1568450"/>
          </a:xfrm>
          <a:prstGeom prst="rect">
            <a:avLst/>
          </a:prstGeom>
          <a:noFill/>
        </p:spPr>
        <p:txBody>
          <a:bodyPr wrap="square" rtlCol="0">
            <a:spAutoFit/>
          </a:bodyPr>
          <a:lstStyle/>
          <a:p>
            <a:r>
              <a:rPr lang="en-US" altLang="zh-CN" sz="9600" b="1">
                <a:solidFill>
                  <a:srgbClr val="C00000"/>
                </a:solidFill>
              </a:rPr>
              <a:t>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（一）背景</a:t>
            </a:r>
          </a:p>
        </p:txBody>
      </p:sp>
      <p:sp>
        <p:nvSpPr>
          <p:cNvPr id="14" name="文本框 13"/>
          <p:cNvSpPr txBox="1"/>
          <p:nvPr/>
        </p:nvSpPr>
        <p:spPr>
          <a:xfrm>
            <a:off x="257810" y="1409065"/>
            <a:ext cx="11478895" cy="521970"/>
          </a:xfrm>
          <a:prstGeom prst="rect">
            <a:avLst/>
          </a:prstGeom>
          <a:noFill/>
        </p:spPr>
        <p:txBody>
          <a:bodyPr wrap="square" rtlCol="0" anchor="t">
            <a:spAutoFit/>
          </a:bodyPr>
          <a:lstStyle/>
          <a:p>
            <a:r>
              <a:rPr lang="en-US" altLang="zh-CN" sz="2800">
                <a:solidFill>
                  <a:srgbClr val="C00000"/>
                </a:solidFill>
                <a:latin typeface="华文中宋" panose="02010600040101010101" charset="-122"/>
                <a:ea typeface="华文中宋" panose="02010600040101010101" charset="-122"/>
                <a:sym typeface="+mn-ea"/>
              </a:rPr>
              <a:t>1</a:t>
            </a:r>
            <a:r>
              <a:rPr lang="zh-CN" altLang="en-US" sz="2800">
                <a:solidFill>
                  <a:srgbClr val="C00000"/>
                </a:solidFill>
                <a:latin typeface="华文中宋" panose="02010600040101010101" charset="-122"/>
                <a:ea typeface="华文中宋" panose="02010600040101010101" charset="-122"/>
                <a:sym typeface="+mn-ea"/>
              </a:rPr>
              <a:t>、政治上：</a:t>
            </a:r>
            <a:r>
              <a:rPr lang="zh-CN" altLang="en-US" sz="2800">
                <a:latin typeface="华文中宋" panose="02010600040101010101" charset="-122"/>
                <a:ea typeface="华文中宋" panose="02010600040101010101" charset="-122"/>
                <a:sym typeface="+mn-ea"/>
              </a:rPr>
              <a:t>甲午战败，</a:t>
            </a:r>
            <a:r>
              <a:rPr lang="en-US" altLang="zh-CN" sz="2800">
                <a:latin typeface="华文中宋" panose="02010600040101010101" charset="-122"/>
                <a:ea typeface="华文中宋" panose="02010600040101010101" charset="-122"/>
                <a:sym typeface="+mn-ea"/>
              </a:rPr>
              <a:t>《</a:t>
            </a:r>
            <a:r>
              <a:rPr lang="zh-CN" altLang="en-US" sz="2800">
                <a:latin typeface="华文中宋" panose="02010600040101010101" charset="-122"/>
                <a:ea typeface="华文中宋" panose="02010600040101010101" charset="-122"/>
                <a:sym typeface="+mn-ea"/>
              </a:rPr>
              <a:t>马关条约</a:t>
            </a:r>
            <a:r>
              <a:rPr lang="en-US" altLang="zh-CN" sz="2800">
                <a:latin typeface="华文中宋" panose="02010600040101010101" charset="-122"/>
                <a:ea typeface="华文中宋" panose="02010600040101010101" charset="-122"/>
                <a:sym typeface="+mn-ea"/>
              </a:rPr>
              <a:t>》</a:t>
            </a:r>
            <a:r>
              <a:rPr lang="zh-CN" altLang="en-US" sz="2800">
                <a:latin typeface="华文中宋" panose="02010600040101010101" charset="-122"/>
                <a:ea typeface="华文中宋" panose="02010600040101010101" charset="-122"/>
                <a:sym typeface="+mn-ea"/>
              </a:rPr>
              <a:t>签订后，民族危机加深</a:t>
            </a:r>
          </a:p>
        </p:txBody>
      </p:sp>
      <p:sp>
        <p:nvSpPr>
          <p:cNvPr id="12" name="文本框 11"/>
          <p:cNvSpPr txBox="1"/>
          <p:nvPr/>
        </p:nvSpPr>
        <p:spPr>
          <a:xfrm>
            <a:off x="257810" y="2016760"/>
            <a:ext cx="9257030" cy="521970"/>
          </a:xfrm>
          <a:prstGeom prst="rect">
            <a:avLst/>
          </a:prstGeom>
          <a:noFill/>
        </p:spPr>
        <p:txBody>
          <a:bodyPr wrap="square" rtlCol="0" anchor="t">
            <a:spAutoFit/>
          </a:bodyPr>
          <a:lstStyle/>
          <a:p>
            <a:r>
              <a:rPr lang="en-US" altLang="zh-CN" sz="2800">
                <a:solidFill>
                  <a:srgbClr val="C00000"/>
                </a:solidFill>
                <a:latin typeface="华文中宋" panose="02010600040101010101" charset="-122"/>
                <a:ea typeface="华文中宋" panose="02010600040101010101" charset="-122"/>
                <a:sym typeface="+mn-ea"/>
              </a:rPr>
              <a:t>2</a:t>
            </a:r>
            <a:r>
              <a:rPr lang="zh-CN" altLang="en-US" sz="2800">
                <a:solidFill>
                  <a:srgbClr val="C00000"/>
                </a:solidFill>
                <a:latin typeface="华文中宋" panose="02010600040101010101" charset="-122"/>
                <a:ea typeface="华文中宋" panose="02010600040101010101" charset="-122"/>
                <a:sym typeface="+mn-ea"/>
              </a:rPr>
              <a:t>、经济上：</a:t>
            </a:r>
            <a:r>
              <a:rPr lang="en-US" altLang="zh-CN" sz="2800">
                <a:latin typeface="华文中宋" panose="02010600040101010101" charset="-122"/>
                <a:ea typeface="华文中宋" panose="02010600040101010101" charset="-122"/>
                <a:sym typeface="+mn-ea"/>
              </a:rPr>
              <a:t>19</a:t>
            </a:r>
            <a:r>
              <a:rPr lang="zh-CN" altLang="en-US" sz="2800">
                <a:latin typeface="华文中宋" panose="02010600040101010101" charset="-122"/>
                <a:ea typeface="华文中宋" panose="02010600040101010101" charset="-122"/>
                <a:sym typeface="+mn-ea"/>
              </a:rPr>
              <a:t>世纪末</a:t>
            </a:r>
            <a:r>
              <a:rPr lang="en-US" altLang="zh-CN" sz="2800">
                <a:latin typeface="华文中宋" panose="02010600040101010101" charset="-122"/>
                <a:ea typeface="华文中宋" panose="02010600040101010101" charset="-122"/>
                <a:sym typeface="+mn-ea"/>
              </a:rPr>
              <a:t>20</a:t>
            </a:r>
            <a:r>
              <a:rPr lang="zh-CN" altLang="en-US" sz="2800">
                <a:latin typeface="华文中宋" panose="02010600040101010101" charset="-122"/>
                <a:ea typeface="华文中宋" panose="02010600040101010101" charset="-122"/>
                <a:sym typeface="+mn-ea"/>
              </a:rPr>
              <a:t>世纪初，民族资本主义初步发展</a:t>
            </a:r>
          </a:p>
        </p:txBody>
      </p:sp>
      <p:sp>
        <p:nvSpPr>
          <p:cNvPr id="13" name="文本框 12"/>
          <p:cNvSpPr txBox="1"/>
          <p:nvPr/>
        </p:nvSpPr>
        <p:spPr>
          <a:xfrm>
            <a:off x="257810" y="2624455"/>
            <a:ext cx="6768465" cy="521970"/>
          </a:xfrm>
          <a:prstGeom prst="rect">
            <a:avLst/>
          </a:prstGeom>
          <a:noFill/>
        </p:spPr>
        <p:txBody>
          <a:bodyPr wrap="square" rtlCol="0" anchor="t">
            <a:spAutoFit/>
          </a:bodyPr>
          <a:lstStyle/>
          <a:p>
            <a:r>
              <a:rPr lang="en-US" altLang="zh-CN" sz="2800">
                <a:solidFill>
                  <a:srgbClr val="C00000"/>
                </a:solidFill>
                <a:latin typeface="华文中宋" panose="02010600040101010101" charset="-122"/>
                <a:ea typeface="华文中宋" panose="02010600040101010101" charset="-122"/>
                <a:sym typeface="+mn-ea"/>
              </a:rPr>
              <a:t>3</a:t>
            </a:r>
            <a:r>
              <a:rPr lang="zh-CN" altLang="en-US" sz="2800">
                <a:solidFill>
                  <a:srgbClr val="C00000"/>
                </a:solidFill>
                <a:latin typeface="华文中宋" panose="02010600040101010101" charset="-122"/>
                <a:ea typeface="华文中宋" panose="02010600040101010101" charset="-122"/>
                <a:sym typeface="+mn-ea"/>
              </a:rPr>
              <a:t>、阶级上：</a:t>
            </a:r>
            <a:r>
              <a:rPr lang="zh-CN" altLang="en-US" sz="2800">
                <a:latin typeface="华文中宋" panose="02010600040101010101" charset="-122"/>
                <a:ea typeface="华文中宋" panose="02010600040101010101" charset="-122"/>
                <a:sym typeface="+mn-ea"/>
              </a:rPr>
              <a:t>民族资产阶级力量壮大</a:t>
            </a:r>
          </a:p>
        </p:txBody>
      </p:sp>
      <p:sp>
        <p:nvSpPr>
          <p:cNvPr id="3" name="文本框 2"/>
          <p:cNvSpPr txBox="1"/>
          <p:nvPr/>
        </p:nvSpPr>
        <p:spPr>
          <a:xfrm>
            <a:off x="257810" y="3232150"/>
            <a:ext cx="11281410" cy="521970"/>
          </a:xfrm>
          <a:prstGeom prst="rect">
            <a:avLst/>
          </a:prstGeom>
          <a:noFill/>
        </p:spPr>
        <p:txBody>
          <a:bodyPr wrap="square" rtlCol="0" anchor="t">
            <a:spAutoFit/>
          </a:bodyPr>
          <a:lstStyle/>
          <a:p>
            <a:r>
              <a:rPr lang="en-US" altLang="zh-CN" sz="2800">
                <a:solidFill>
                  <a:srgbClr val="C00000"/>
                </a:solidFill>
                <a:latin typeface="华文中宋" panose="02010600040101010101" charset="-122"/>
                <a:ea typeface="华文中宋" panose="02010600040101010101" charset="-122"/>
                <a:sym typeface="+mn-ea"/>
              </a:rPr>
              <a:t>4</a:t>
            </a:r>
            <a:r>
              <a:rPr lang="zh-CN" altLang="en-US" sz="2800">
                <a:solidFill>
                  <a:srgbClr val="C00000"/>
                </a:solidFill>
                <a:latin typeface="华文中宋" panose="02010600040101010101" charset="-122"/>
                <a:ea typeface="华文中宋" panose="02010600040101010101" charset="-122"/>
                <a:sym typeface="+mn-ea"/>
              </a:rPr>
              <a:t>、思想上：</a:t>
            </a:r>
            <a:r>
              <a:rPr lang="zh-CN" altLang="en-US" sz="2800">
                <a:latin typeface="华文中宋" panose="02010600040101010101" charset="-122"/>
                <a:ea typeface="华文中宋" panose="02010600040101010101" charset="-122"/>
                <a:sym typeface="宋体" panose="02010600030101010101" pitchFamily="2" charset="-122"/>
              </a:rPr>
              <a:t>西学东渐及</a:t>
            </a:r>
            <a:r>
              <a:rPr lang="zh-CN" altLang="en-US" sz="2800">
                <a:latin typeface="华文中宋" panose="02010600040101010101" charset="-122"/>
                <a:ea typeface="华文中宋" panose="02010600040101010101" charset="-122"/>
                <a:cs typeface="楷体" panose="02010609060101010101" charset="-122"/>
                <a:sym typeface="+mn-ea"/>
              </a:rPr>
              <a:t>维新思潮的兴起和发展</a:t>
            </a:r>
            <a:endParaRPr lang="zh-CN" altLang="en-US" sz="2800">
              <a:latin typeface="华文中宋" panose="02010600040101010101" charset="-122"/>
              <a:ea typeface="华文中宋" panose="02010600040101010101" charset="-122"/>
              <a:sym typeface="+mn-ea"/>
            </a:endParaRPr>
          </a:p>
        </p:txBody>
      </p:sp>
      <p:sp>
        <p:nvSpPr>
          <p:cNvPr id="5" name="文本框 4"/>
          <p:cNvSpPr txBox="1"/>
          <p:nvPr/>
        </p:nvSpPr>
        <p:spPr>
          <a:xfrm>
            <a:off x="67310" y="385826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（二）序幕：</a:t>
            </a:r>
          </a:p>
        </p:txBody>
      </p:sp>
      <p:sp>
        <p:nvSpPr>
          <p:cNvPr id="6" name="文本框 5"/>
          <p:cNvSpPr txBox="1"/>
          <p:nvPr/>
        </p:nvSpPr>
        <p:spPr>
          <a:xfrm>
            <a:off x="2207895" y="3896360"/>
            <a:ext cx="6096000" cy="521970"/>
          </a:xfrm>
          <a:prstGeom prst="rect">
            <a:avLst/>
          </a:prstGeom>
          <a:noFill/>
        </p:spPr>
        <p:txBody>
          <a:bodyPr wrap="square" rtlCol="0" anchor="t">
            <a:spAutoFit/>
          </a:bodyPr>
          <a:lstStyle/>
          <a:p>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1895</a:t>
            </a:r>
            <a:r>
              <a:rPr lang="zh-CN" altLang="en-US" sz="2800">
                <a:latin typeface="华文中宋" panose="02010600040101010101" charset="-122"/>
                <a:ea typeface="华文中宋" panose="02010600040101010101" charset="-122"/>
                <a:cs typeface="华文中宋" panose="02010600040101010101" charset="-122"/>
                <a:sym typeface="+mn-ea"/>
              </a:rPr>
              <a:t>年</a:t>
            </a:r>
            <a:r>
              <a:rPr lang="en-US" altLang="zh-CN" sz="2800">
                <a:latin typeface="华文中宋" panose="02010600040101010101" charset="-122"/>
                <a:ea typeface="华文中宋" panose="02010600040101010101" charset="-122"/>
                <a:cs typeface="华文中宋" panose="02010600040101010101" charset="-122"/>
                <a:sym typeface="+mn-ea"/>
              </a:rPr>
              <a:t>4</a:t>
            </a:r>
            <a:r>
              <a:rPr lang="zh-CN" altLang="en-US" sz="2800">
                <a:latin typeface="华文中宋" panose="02010600040101010101" charset="-122"/>
                <a:ea typeface="华文中宋" panose="02010600040101010101" charset="-122"/>
                <a:cs typeface="华文中宋" panose="02010600040101010101" charset="-122"/>
                <a:sym typeface="+mn-ea"/>
              </a:rPr>
              <a:t>月，</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公车上书</a:t>
            </a:r>
          </a:p>
        </p:txBody>
      </p:sp>
      <p:sp>
        <p:nvSpPr>
          <p:cNvPr id="9" name="文本框 8"/>
          <p:cNvSpPr txBox="1"/>
          <p:nvPr/>
        </p:nvSpPr>
        <p:spPr>
          <a:xfrm>
            <a:off x="257810" y="5032375"/>
            <a:ext cx="10899775" cy="521970"/>
          </a:xfrm>
          <a:prstGeom prst="rect">
            <a:avLst/>
          </a:prstGeom>
          <a:noFill/>
        </p:spPr>
        <p:txBody>
          <a:bodyPr wrap="square" rtlCol="0" anchor="t">
            <a:spAutoFit/>
          </a:bodyPr>
          <a:lstStyle/>
          <a:p>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1898</a:t>
            </a:r>
            <a:r>
              <a:rPr lang="zh-CN" altLang="en-US" sz="2800">
                <a:latin typeface="华文中宋" panose="02010600040101010101" charset="-122"/>
                <a:ea typeface="华文中宋" panose="02010600040101010101" charset="-122"/>
                <a:cs typeface="华文中宋" panose="02010600040101010101" charset="-122"/>
                <a:sym typeface="+mn-ea"/>
              </a:rPr>
              <a:t>年</a:t>
            </a:r>
            <a:r>
              <a:rPr lang="en-US" altLang="zh-CN" sz="2800">
                <a:latin typeface="华文中宋" panose="02010600040101010101" charset="-122"/>
                <a:ea typeface="华文中宋" panose="02010600040101010101" charset="-122"/>
                <a:cs typeface="华文中宋" panose="02010600040101010101" charset="-122"/>
                <a:sym typeface="+mn-ea"/>
              </a:rPr>
              <a:t>6</a:t>
            </a:r>
            <a:r>
              <a:rPr lang="zh-CN" altLang="en-US" sz="2800">
                <a:latin typeface="华文中宋" panose="02010600040101010101" charset="-122"/>
                <a:ea typeface="华文中宋" panose="02010600040101010101" charset="-122"/>
                <a:cs typeface="华文中宋" panose="02010600040101010101" charset="-122"/>
                <a:sym typeface="+mn-ea"/>
              </a:rPr>
              <a:t>年</a:t>
            </a:r>
            <a:r>
              <a:rPr lang="en-US" altLang="zh-CN" sz="2800">
                <a:latin typeface="华文中宋" panose="02010600040101010101" charset="-122"/>
                <a:ea typeface="华文中宋" panose="02010600040101010101" charset="-122"/>
                <a:cs typeface="华文中宋" panose="02010600040101010101" charset="-122"/>
                <a:sym typeface="+mn-ea"/>
              </a:rPr>
              <a:t>11</a:t>
            </a:r>
            <a:r>
              <a:rPr lang="zh-CN" altLang="en-US" sz="2800">
                <a:latin typeface="华文中宋" panose="02010600040101010101" charset="-122"/>
                <a:ea typeface="华文中宋" panose="02010600040101010101" charset="-122"/>
                <a:cs typeface="华文中宋" panose="02010600040101010101" charset="-122"/>
                <a:sym typeface="+mn-ea"/>
              </a:rPr>
              <a:t>月，光绪帝颁布</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明定国是</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诏书，维新变法开展</a:t>
            </a:r>
          </a:p>
        </p:txBody>
      </p:sp>
      <p:sp>
        <p:nvSpPr>
          <p:cNvPr id="7" name="文本框 6"/>
          <p:cNvSpPr txBox="1"/>
          <p:nvPr/>
        </p:nvSpPr>
        <p:spPr>
          <a:xfrm>
            <a:off x="67310" y="4421505"/>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（三）高潮：</a:t>
            </a:r>
          </a:p>
        </p:txBody>
      </p:sp>
      <p:grpSp>
        <p:nvGrpSpPr>
          <p:cNvPr id="10" name="组合 9"/>
          <p:cNvGrpSpPr/>
          <p:nvPr/>
        </p:nvGrpSpPr>
        <p:grpSpPr>
          <a:xfrm>
            <a:off x="8606790" y="2472055"/>
            <a:ext cx="3746500" cy="2624455"/>
            <a:chOff x="13554" y="3969"/>
            <a:chExt cx="5900" cy="4133"/>
          </a:xfrm>
        </p:grpSpPr>
        <p:pic>
          <p:nvPicPr>
            <p:cNvPr id="109" name="图片 108"/>
            <p:cNvPicPr/>
            <p:nvPr/>
          </p:nvPicPr>
          <p:blipFill>
            <a:blip r:embed="rId5"/>
            <a:stretch>
              <a:fillRect/>
            </a:stretch>
          </p:blipFill>
          <p:spPr>
            <a:xfrm flipH="1">
              <a:off x="13659" y="3969"/>
              <a:ext cx="2578" cy="3408"/>
            </a:xfrm>
            <a:prstGeom prst="rect">
              <a:avLst/>
            </a:prstGeom>
            <a:noFill/>
            <a:ln w="9525">
              <a:noFill/>
            </a:ln>
          </p:spPr>
        </p:pic>
        <p:pic>
          <p:nvPicPr>
            <p:cNvPr id="110" name="图片 109"/>
            <p:cNvPicPr/>
            <p:nvPr/>
          </p:nvPicPr>
          <p:blipFill>
            <a:blip r:embed="rId6"/>
            <a:stretch>
              <a:fillRect/>
            </a:stretch>
          </p:blipFill>
          <p:spPr>
            <a:xfrm>
              <a:off x="16237" y="4045"/>
              <a:ext cx="2246" cy="3302"/>
            </a:xfrm>
            <a:prstGeom prst="rect">
              <a:avLst/>
            </a:prstGeom>
            <a:noFill/>
            <a:ln w="9525">
              <a:noFill/>
            </a:ln>
          </p:spPr>
        </p:pic>
        <p:sp>
          <p:nvSpPr>
            <p:cNvPr id="8" name="文本框 7"/>
            <p:cNvSpPr txBox="1"/>
            <p:nvPr/>
          </p:nvSpPr>
          <p:spPr>
            <a:xfrm>
              <a:off x="13554" y="7377"/>
              <a:ext cx="5900" cy="725"/>
            </a:xfrm>
            <a:prstGeom prst="rect">
              <a:avLst/>
            </a:prstGeom>
            <a:noFill/>
          </p:spPr>
          <p:txBody>
            <a:bodyPr wrap="square" rtlCol="0">
              <a:spAutoFit/>
            </a:bodyPr>
            <a:lstStyle/>
            <a:p>
              <a:r>
                <a:rPr lang="zh-CN" altLang="en-US" sz="2400">
                  <a:latin typeface="华文仿宋" panose="02010600040101010101" charset="-122"/>
                  <a:ea typeface="华文仿宋" panose="02010600040101010101" charset="-122"/>
                  <a:sym typeface="+mn-ea"/>
                </a:rPr>
                <a:t>◎光绪帝与《定国是诏》</a:t>
              </a:r>
              <a:endParaRPr lang="zh-CN" altLang="en-US" sz="2400">
                <a:latin typeface="华文仿宋" panose="02010600040101010101" charset="-122"/>
                <a:ea typeface="华文仿宋" panose="02010600040101010101"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4" grpId="0"/>
      <p:bldP spid="14" grpId="1"/>
      <p:bldP spid="12" grpId="0"/>
      <p:bldP spid="12" grpId="1"/>
      <p:bldP spid="13" grpId="0"/>
      <p:bldP spid="13" grpId="1"/>
      <p:bldP spid="3" grpId="0"/>
      <p:bldP spid="3" grpId="1"/>
      <p:bldP spid="5" grpId="0"/>
      <p:bldP spid="5" grpId="1"/>
      <p:bldP spid="6" grpId="0"/>
      <p:bldP spid="6" grpId="1"/>
      <p:bldP spid="9" grpId="0"/>
      <p:bldP spid="9"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（四）内容</a:t>
            </a:r>
          </a:p>
        </p:txBody>
      </p:sp>
      <p:graphicFrame>
        <p:nvGraphicFramePr>
          <p:cNvPr id="10" name="表格 9"/>
          <p:cNvGraphicFramePr>
            <a:graphicFrameLocks noGrp="1"/>
          </p:cNvGraphicFramePr>
          <p:nvPr>
            <p:custDataLst>
              <p:tags r:id="rId4"/>
            </p:custDataLst>
          </p:nvPr>
        </p:nvGraphicFramePr>
        <p:xfrm>
          <a:off x="379095" y="1431290"/>
          <a:ext cx="11490960" cy="3995420"/>
        </p:xfrm>
        <a:graphic>
          <a:graphicData uri="http://schemas.openxmlformats.org/drawingml/2006/table">
            <a:tbl>
              <a:tblPr firstRow="1" bandRow="1">
                <a:tableStyleId>{8A66BB80-9744-4B8F-8381-E690ED832DD5}</a:tableStyleId>
              </a:tblPr>
              <a:tblGrid>
                <a:gridCol w="937895"/>
                <a:gridCol w="4975860"/>
                <a:gridCol w="5577205"/>
              </a:tblGrid>
              <a:tr h="474980">
                <a:tc>
                  <a:txBody>
                    <a:bodyPr/>
                    <a:lstStyle/>
                    <a:p>
                      <a:pPr algn="ctr" fontAlgn="auto">
                        <a:lnSpc>
                          <a:spcPct val="90000"/>
                        </a:lnSpc>
                        <a:buNone/>
                      </a:pPr>
                      <a:r>
                        <a:rPr lang="zh-CN" altLang="en-US" sz="2800" b="0">
                          <a:latin typeface="华文中宋" panose="02010600040101010101" charset="-122"/>
                          <a:ea typeface="华文中宋" panose="02010600040101010101" charset="-122"/>
                        </a:rPr>
                        <a:t>领域</a:t>
                      </a:r>
                    </a:p>
                  </a:txBody>
                  <a:tcPr anchor="ctr">
                    <a:lnL w="12700">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noFill/>
                  </a:tcPr>
                </a:tc>
                <a:tc>
                  <a:txBody>
                    <a:bodyPr/>
                    <a:lstStyle/>
                    <a:p>
                      <a:pPr algn="ctr" fontAlgn="auto">
                        <a:lnSpc>
                          <a:spcPct val="90000"/>
                        </a:lnSpc>
                        <a:buNone/>
                      </a:pPr>
                      <a:r>
                        <a:rPr lang="zh-CN" altLang="en-US" sz="2800" b="0">
                          <a:latin typeface="华文中宋" panose="02010600040101010101" charset="-122"/>
                          <a:ea typeface="华文中宋" panose="02010600040101010101" charset="-122"/>
                        </a:rPr>
                        <a:t>内容</a:t>
                      </a:r>
                    </a:p>
                  </a:txBody>
                  <a:tcPr anchor="ctr">
                    <a:lnL w="12700" cmpd="sng">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noFill/>
                  </a:tcPr>
                </a:tc>
                <a:tc>
                  <a:txBody>
                    <a:bodyPr/>
                    <a:lstStyle/>
                    <a:p>
                      <a:pPr algn="ctr" fontAlgn="auto">
                        <a:lnSpc>
                          <a:spcPct val="90000"/>
                        </a:lnSpc>
                        <a:buNone/>
                      </a:pPr>
                      <a:r>
                        <a:rPr lang="zh-CN" altLang="en-US" sz="2800" b="1">
                          <a:latin typeface="华文中宋" panose="02010600040101010101" charset="-122"/>
                          <a:ea typeface="华文中宋" panose="02010600040101010101" charset="-122"/>
                        </a:rPr>
                        <a:t>意义</a:t>
                      </a:r>
                    </a:p>
                  </a:txBody>
                  <a:tcPr anchor="ct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noFill/>
                  </a:tcPr>
                </a:tc>
              </a:tr>
              <a:tr h="9448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lnSpc>
                          <a:spcPct val="90000"/>
                        </a:lnSpc>
                        <a:buNone/>
                      </a:pPr>
                      <a:r>
                        <a:rPr lang="zh-CN" altLang="en-US" sz="2800" b="0">
                          <a:latin typeface="华文中宋" panose="02010600040101010101" charset="-122"/>
                          <a:ea typeface="华文中宋" panose="02010600040101010101" charset="-122"/>
                        </a:rPr>
                        <a:t>政治</a:t>
                      </a:r>
                    </a:p>
                  </a:txBody>
                  <a:tcPr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fontAlgn="auto">
                        <a:lnSpc>
                          <a:spcPct val="90000"/>
                        </a:lnSpc>
                        <a:buNone/>
                      </a:pPr>
                      <a:r>
                        <a:rPr lang="zh-CN" altLang="en-US" sz="2800" b="0">
                          <a:latin typeface="华文中宋" panose="02010600040101010101" charset="-122"/>
                          <a:ea typeface="华文中宋" panose="02010600040101010101" charset="-122"/>
                        </a:rPr>
                        <a:t>裁撤冗官冗员，</a:t>
                      </a:r>
                      <a:r>
                        <a:rPr lang="zh-CN" altLang="en-US" sz="2800" b="0">
                          <a:latin typeface="华文中宋" panose="02010600040101010101" charset="-122"/>
                          <a:ea typeface="华文中宋" panose="02010600040101010101" charset="-122"/>
                          <a:sym typeface="Arial" panose="020B0604020202020204" pitchFamily="34" charset="0"/>
                        </a:rPr>
                        <a:t>命各省举荐新政人才</a:t>
                      </a:r>
                      <a:r>
                        <a:rPr lang="zh-CN" altLang="en-US" sz="2800" b="0">
                          <a:latin typeface="华文中宋" panose="02010600040101010101" charset="-122"/>
                          <a:ea typeface="华文中宋" panose="02010600040101010101" charset="-122"/>
                        </a:rPr>
                        <a:t>允许官民上书言事</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fontAlgn="auto">
                        <a:lnSpc>
                          <a:spcPct val="90000"/>
                        </a:lnSpc>
                        <a:buNone/>
                      </a:pPr>
                      <a:endParaRPr lang="zh-CN" altLang="en-US" sz="2800" b="1">
                        <a:latin typeface="华文楷体" panose="02010600040101010101" pitchFamily="2" charset="-122"/>
                        <a:ea typeface="华文楷体" panose="02010600040101010101" pitchFamily="2" charset="-122"/>
                      </a:endParaRPr>
                    </a:p>
                  </a:txBody>
                  <a:tcPr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r>
              <a:tr h="11074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lnSpc>
                          <a:spcPct val="90000"/>
                        </a:lnSpc>
                        <a:buNone/>
                      </a:pPr>
                      <a:r>
                        <a:rPr lang="zh-CN" altLang="en-US" sz="2800" b="0">
                          <a:latin typeface="华文中宋" panose="02010600040101010101" charset="-122"/>
                          <a:ea typeface="华文中宋" panose="02010600040101010101" charset="-122"/>
                        </a:rPr>
                        <a:t>经济</a:t>
                      </a:r>
                    </a:p>
                  </a:txBody>
                  <a:tcPr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fontAlgn="auto">
                        <a:lnSpc>
                          <a:spcPct val="90000"/>
                        </a:lnSpc>
                        <a:buNone/>
                      </a:pPr>
                      <a:r>
                        <a:rPr lang="zh-CN" altLang="en-US" sz="2800" b="0">
                          <a:latin typeface="华文中宋" panose="02010600040101010101" charset="-122"/>
                          <a:ea typeface="华文中宋" panose="02010600040101010101" charset="-122"/>
                        </a:rPr>
                        <a:t>鼓励私人兴办工矿企业，发展农、工、商业；改革财政，编制国家预算。</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just" fontAlgn="auto">
                        <a:lnSpc>
                          <a:spcPct val="90000"/>
                        </a:lnSpc>
                        <a:buNone/>
                      </a:pPr>
                      <a:endParaRPr lang="zh-CN" altLang="en-US" sz="2800" b="1">
                        <a:latin typeface="华文楷体" panose="02010600040101010101" pitchFamily="2" charset="-122"/>
                        <a:ea typeface="华文楷体" panose="02010600040101010101" pitchFamily="2" charset="-122"/>
                      </a:endParaRPr>
                    </a:p>
                  </a:txBody>
                  <a:tcPr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r>
              <a:tr h="8458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lnSpc>
                          <a:spcPct val="90000"/>
                        </a:lnSpc>
                        <a:buNone/>
                      </a:pPr>
                      <a:r>
                        <a:rPr lang="zh-CN" altLang="en-US" sz="2800" b="0">
                          <a:latin typeface="华文中宋" panose="02010600040101010101" charset="-122"/>
                          <a:ea typeface="华文中宋" panose="02010600040101010101" charset="-122"/>
                        </a:rPr>
                        <a:t>文化</a:t>
                      </a:r>
                    </a:p>
                  </a:txBody>
                  <a:tcPr anchor="ct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just" defTabSz="914400" rtl="0" eaLnBrk="1" fontAlgn="auto" latinLnBrk="0" hangingPunct="1">
                        <a:lnSpc>
                          <a:spcPct val="90000"/>
                        </a:lnSpc>
                        <a:spcBef>
                          <a:spcPct val="0"/>
                        </a:spcBef>
                        <a:spcAft>
                          <a:spcPct val="0"/>
                        </a:spcAft>
                        <a:buClrTx/>
                        <a:buSzTx/>
                        <a:buFontTx/>
                        <a:buNone/>
                        <a:defRPr/>
                      </a:pPr>
                      <a:r>
                        <a:rPr lang="zh-CN" altLang="en-US" sz="2800" b="0">
                          <a:latin typeface="华文中宋" panose="02010600040101010101" charset="-122"/>
                          <a:ea typeface="华文中宋" panose="02010600040101010101" charset="-122"/>
                        </a:rPr>
                        <a:t>废除八股，改试策论，开办新式学堂</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marR="0" lvl="0" indent="0" algn="just" defTabSz="914400" rtl="0" eaLnBrk="1" fontAlgn="auto" latinLnBrk="0" hangingPunct="1">
                        <a:lnSpc>
                          <a:spcPct val="90000"/>
                        </a:lnSpc>
                        <a:spcBef>
                          <a:spcPct val="0"/>
                        </a:spcBef>
                        <a:spcAft>
                          <a:spcPct val="0"/>
                        </a:spcAft>
                        <a:buClrTx/>
                        <a:buSzTx/>
                        <a:buFontTx/>
                        <a:buNone/>
                        <a:defRPr/>
                      </a:pPr>
                      <a:endParaRPr lang="zh-CN" altLang="en-US" sz="2800" b="1">
                        <a:latin typeface="华文楷体" panose="02010600040101010101" pitchFamily="2" charset="-122"/>
                        <a:ea typeface="华文楷体" panose="02010600040101010101" pitchFamily="2" charset="-122"/>
                      </a:endParaRPr>
                    </a:p>
                  </a:txBody>
                  <a:tcPr anchor="ctr">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noFill/>
                  </a:tcPr>
                </a:tc>
              </a:tr>
              <a:tr h="4648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lnSpc>
                          <a:spcPct val="90000"/>
                        </a:lnSpc>
                        <a:buNone/>
                      </a:pPr>
                      <a:r>
                        <a:rPr lang="zh-CN" altLang="en-US" sz="2800" b="0">
                          <a:latin typeface="华文中宋" panose="02010600040101010101" charset="-122"/>
                          <a:ea typeface="华文中宋" panose="02010600040101010101" charset="-122"/>
                        </a:rPr>
                        <a:t>军事</a:t>
                      </a:r>
                    </a:p>
                  </a:txBody>
                  <a:tcPr anchor="ctr">
                    <a:lnL w="12700">
                      <a:solidFill>
                        <a:schemeClr val="tx1"/>
                      </a:solidFill>
                      <a:prstDash val="solid"/>
                    </a:lnL>
                    <a:lnR w="12700" cmpd="sng">
                      <a:solidFill>
                        <a:schemeClr val="tx1"/>
                      </a:solidFill>
                      <a:prstDash val="solid"/>
                    </a:lnR>
                    <a:lnT w="12700" cmpd="sng">
                      <a:solidFill>
                        <a:schemeClr val="tx1"/>
                      </a:solidFill>
                      <a:prstDash val="solid"/>
                    </a:lnT>
                    <a:lnB w="12700">
                      <a:solidFill>
                        <a:schemeClr val="tx1"/>
                      </a:solidFill>
                      <a:prstDash val="solid"/>
                    </a:lnB>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just" defTabSz="914400" rtl="0" eaLnBrk="1" fontAlgn="auto" latinLnBrk="0" hangingPunct="1">
                        <a:lnSpc>
                          <a:spcPct val="90000"/>
                        </a:lnSpc>
                        <a:spcBef>
                          <a:spcPct val="0"/>
                        </a:spcBef>
                        <a:spcAft>
                          <a:spcPct val="0"/>
                        </a:spcAft>
                        <a:buClrTx/>
                        <a:buSzTx/>
                        <a:buFontTx/>
                        <a:buNone/>
                        <a:defRPr/>
                      </a:pPr>
                      <a:r>
                        <a:rPr lang="zh-CN" altLang="en-US" sz="2800" b="0">
                          <a:latin typeface="华文中宋" panose="02010600040101010101" charset="-122"/>
                          <a:ea typeface="华文中宋" panose="02010600040101010101" charset="-122"/>
                        </a:rPr>
                        <a:t>裁减绿营，训练新式军队</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a:solidFill>
                        <a:schemeClr val="tx1"/>
                      </a:solidFill>
                      <a:prstDash val="solid"/>
                    </a:lnB>
                    <a:noFill/>
                  </a:tcPr>
                </a:tc>
                <a:tc>
                  <a:txBody>
                    <a:bodyPr/>
                    <a:lstStyle/>
                    <a:p>
                      <a:pPr marL="0" marR="0" lvl="0" indent="0" algn="just" defTabSz="914400" rtl="0" eaLnBrk="1" fontAlgn="auto" latinLnBrk="0" hangingPunct="1">
                        <a:lnSpc>
                          <a:spcPct val="90000"/>
                        </a:lnSpc>
                        <a:spcBef>
                          <a:spcPct val="0"/>
                        </a:spcBef>
                        <a:spcAft>
                          <a:spcPct val="0"/>
                        </a:spcAft>
                        <a:buClrTx/>
                        <a:buSzTx/>
                        <a:buFontTx/>
                        <a:buNone/>
                        <a:defRPr/>
                      </a:pPr>
                      <a:endParaRPr lang="zh-CN" altLang="en-US" sz="2800" b="1">
                        <a:latin typeface="华文楷体" panose="02010600040101010101" pitchFamily="2" charset="-122"/>
                        <a:ea typeface="华文楷体" panose="02010600040101010101" pitchFamily="2" charset="-122"/>
                      </a:endParaRPr>
                    </a:p>
                  </a:txBody>
                  <a:tcPr anchor="ctr">
                    <a:lnL w="12700" cmpd="sng">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noFill/>
                  </a:tcPr>
                </a:tc>
              </a:tr>
            </a:tbl>
          </a:graphicData>
        </a:graphic>
      </p:graphicFrame>
      <p:sp>
        <p:nvSpPr>
          <p:cNvPr id="11" name="文本框 10"/>
          <p:cNvSpPr txBox="1"/>
          <p:nvPr/>
        </p:nvSpPr>
        <p:spPr>
          <a:xfrm>
            <a:off x="6285230" y="2076450"/>
            <a:ext cx="5541010" cy="521970"/>
          </a:xfrm>
          <a:prstGeom prst="rect">
            <a:avLst/>
          </a:prstGeom>
          <a:noFill/>
        </p:spPr>
        <p:txBody>
          <a:bodyPr wrap="square" rtlCol="0" anchor="t">
            <a:spAutoFit/>
          </a:bodyPr>
          <a:lstStyle/>
          <a:p>
            <a:r>
              <a:rPr kumimoji="1" lang="zh-CN" altLang="en-US" sz="2800">
                <a:solidFill>
                  <a:srgbClr val="C00000"/>
                </a:solidFill>
                <a:effectLst/>
                <a:latin typeface="华文中宋" panose="02010600040101010101" charset="-122"/>
                <a:ea typeface="华文中宋" panose="02010600040101010101" charset="-122"/>
                <a:sym typeface="+mn-ea"/>
              </a:rPr>
              <a:t>①一定程度上冲击了旧式官僚体制。</a:t>
            </a:r>
          </a:p>
        </p:txBody>
      </p:sp>
      <p:sp>
        <p:nvSpPr>
          <p:cNvPr id="15" name="Rectangle 39"/>
          <p:cNvSpPr/>
          <p:nvPr/>
        </p:nvSpPr>
        <p:spPr>
          <a:xfrm>
            <a:off x="6285230" y="3133408"/>
            <a:ext cx="5584825" cy="521970"/>
          </a:xfrm>
          <a:prstGeom prst="rect">
            <a:avLst/>
          </a:prstGeom>
          <a:noFill/>
          <a:ln w="12700" cap="flat" cmpd="sng">
            <a:noFill/>
            <a:prstDash val="solid"/>
            <a:miter/>
            <a:headEnd type="none" w="med" len="med"/>
            <a:tailEnd type="none" w="med" len="med"/>
          </a:ln>
        </p:spPr>
        <p:txBody>
          <a:bodyPr wrap="square" anchor="ctr">
            <a:spAutoFit/>
          </a:bodyPr>
          <a:lstStyle/>
          <a:p>
            <a:r>
              <a:rPr lang="zh-CN" altLang="en-US" sz="2800">
                <a:solidFill>
                  <a:srgbClr val="C00000"/>
                </a:solidFill>
                <a:latin typeface="华文中宋" panose="02010600040101010101" charset="-122"/>
                <a:ea typeface="华文中宋" panose="02010600040101010101" charset="-122"/>
              </a:rPr>
              <a:t>②有利于</a:t>
            </a:r>
            <a:r>
              <a:rPr lang="en-US" altLang="zh-CN" sz="2800">
                <a:solidFill>
                  <a:srgbClr val="C00000"/>
                </a:solidFill>
                <a:latin typeface="华文中宋" panose="02010600040101010101" charset="-122"/>
                <a:ea typeface="华文中宋" panose="02010600040101010101" charset="-122"/>
              </a:rPr>
              <a:t>民族</a:t>
            </a:r>
            <a:r>
              <a:rPr lang="zh-CN" altLang="en-US" sz="2800">
                <a:solidFill>
                  <a:srgbClr val="C00000"/>
                </a:solidFill>
                <a:latin typeface="华文中宋" panose="02010600040101010101" charset="-122"/>
                <a:ea typeface="华文中宋" panose="02010600040101010101" charset="-122"/>
              </a:rPr>
              <a:t>资本主义经济的发展。</a:t>
            </a:r>
          </a:p>
        </p:txBody>
      </p:sp>
      <p:sp>
        <p:nvSpPr>
          <p:cNvPr id="16" name="文本框 15"/>
          <p:cNvSpPr txBox="1"/>
          <p:nvPr/>
        </p:nvSpPr>
        <p:spPr>
          <a:xfrm>
            <a:off x="6285230" y="4038600"/>
            <a:ext cx="5584190" cy="953135"/>
          </a:xfrm>
          <a:prstGeom prst="rect">
            <a:avLst/>
          </a:prstGeom>
          <a:noFill/>
        </p:spPr>
        <p:txBody>
          <a:bodyPr wrap="square" rtlCol="0" anchor="t">
            <a:spAutoFit/>
          </a:bodyPr>
          <a:lstStyle/>
          <a:p>
            <a:r>
              <a:rPr lang="zh-CN" altLang="en-US" sz="2800">
                <a:solidFill>
                  <a:srgbClr val="C00000"/>
                </a:solidFill>
                <a:latin typeface="华文中宋" panose="02010600040101010101" charset="-122"/>
                <a:ea typeface="华文中宋" panose="02010600040101010101" charset="-122"/>
                <a:sym typeface="+mn-ea"/>
              </a:rPr>
              <a:t>③培养人才，促进新思想的传播，起到思想启蒙作用。</a:t>
            </a:r>
          </a:p>
        </p:txBody>
      </p:sp>
      <p:sp>
        <p:nvSpPr>
          <p:cNvPr id="17" name="文本框 16"/>
          <p:cNvSpPr txBox="1"/>
          <p:nvPr/>
        </p:nvSpPr>
        <p:spPr>
          <a:xfrm>
            <a:off x="6285230" y="4904740"/>
            <a:ext cx="6553200" cy="521970"/>
          </a:xfrm>
          <a:prstGeom prst="rect">
            <a:avLst/>
          </a:prstGeom>
          <a:noFill/>
        </p:spPr>
        <p:txBody>
          <a:bodyPr wrap="square" rtlCol="0" anchor="t">
            <a:spAutoFit/>
          </a:bodyPr>
          <a:lstStyle/>
          <a:p>
            <a:r>
              <a:rPr lang="zh-CN" altLang="en-US" sz="2800">
                <a:solidFill>
                  <a:srgbClr val="C00000"/>
                </a:solidFill>
                <a:latin typeface="华文中宋" panose="02010600040101010101" charset="-122"/>
                <a:ea typeface="华文中宋" panose="02010600040101010101" charset="-122"/>
                <a:sym typeface="+mn-ea"/>
              </a:rPr>
              <a:t>④增强军事实力，军事近代化。</a:t>
            </a:r>
          </a:p>
        </p:txBody>
      </p:sp>
      <p:sp>
        <p:nvSpPr>
          <p:cNvPr id="13" name="文本框 12"/>
          <p:cNvSpPr txBox="1"/>
          <p:nvPr/>
        </p:nvSpPr>
        <p:spPr>
          <a:xfrm>
            <a:off x="379095" y="5504180"/>
            <a:ext cx="9846945" cy="521970"/>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defPPr>
              <a:defRPr lang="zh-CN"/>
            </a:defPPr>
            <a:lvl1pPr>
              <a:defRPr sz="2800" b="1">
                <a:solidFill>
                  <a:srgbClr val="FF0000"/>
                </a:solidFill>
                <a:latin typeface="黑体" panose="02010609060101010101" charset="-122"/>
                <a:ea typeface="黑体" panose="02010609060101010101" charset="-122"/>
              </a:defRPr>
            </a:lvl1pPr>
          </a:lstStyle>
          <a:p>
            <a:r>
              <a:rPr lang="zh-CN" altLang="en-US"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局限：没有提出设议院、开国会，实行君主立宪，具有妥协性</a:t>
            </a:r>
          </a:p>
        </p:txBody>
      </p:sp>
      <p:sp>
        <p:nvSpPr>
          <p:cNvPr id="3" name="文本框 2"/>
          <p:cNvSpPr txBox="1"/>
          <p:nvPr/>
        </p:nvSpPr>
        <p:spPr>
          <a:xfrm>
            <a:off x="67310" y="6094095"/>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（五）性质：</a:t>
            </a:r>
          </a:p>
        </p:txBody>
      </p:sp>
      <p:sp>
        <p:nvSpPr>
          <p:cNvPr id="12" name="文本框 11"/>
          <p:cNvSpPr txBox="1"/>
          <p:nvPr/>
        </p:nvSpPr>
        <p:spPr>
          <a:xfrm>
            <a:off x="2095500" y="6103620"/>
            <a:ext cx="10236200" cy="521970"/>
          </a:xfrm>
          <a:prstGeom prst="rect">
            <a:avLst/>
          </a:prstGeom>
          <a:noFill/>
        </p:spPr>
        <p:txBody>
          <a:bodyPr wrap="square">
            <a:spAutoFit/>
          </a:bodyPr>
          <a:lstStyle/>
          <a:p>
            <a:r>
              <a:rPr lang="zh-CN" altLang="en-US" sz="2800" b="1" dirty="0">
                <a:solidFill>
                  <a:srgbClr val="C00000"/>
                </a:solidFill>
                <a:latin typeface="华文中宋" panose="02010600040101010101" charset="-122"/>
                <a:ea typeface="华文中宋" panose="02010600040101010101" charset="-122"/>
                <a:sym typeface="+mn-ea"/>
              </a:rPr>
              <a:t>资产阶级改良运动，也是爱国救亡的政治运动和思想解放运动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5" grpId="0"/>
      <p:bldP spid="15" grpId="1"/>
      <p:bldP spid="16" grpId="0"/>
      <p:bldP spid="16" grpId="1"/>
      <p:bldP spid="17" grpId="0"/>
      <p:bldP spid="17" grpId="1"/>
      <p:bldP spid="13" grpId="0" bldLvl="0" animBg="1"/>
      <p:bldP spid="13" grpId="1" animBg="1"/>
      <p:bldP spid="3" grpId="0"/>
      <p:bldP spid="3" grpId="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（六）结果：</a:t>
            </a:r>
          </a:p>
        </p:txBody>
      </p:sp>
      <p:sp>
        <p:nvSpPr>
          <p:cNvPr id="6" name="文本框 5"/>
          <p:cNvSpPr txBox="1"/>
          <p:nvPr/>
        </p:nvSpPr>
        <p:spPr>
          <a:xfrm>
            <a:off x="2132330" y="909320"/>
            <a:ext cx="10450195" cy="521970"/>
          </a:xfrm>
          <a:prstGeom prst="rect">
            <a:avLst/>
          </a:prstGeom>
          <a:noFill/>
        </p:spPr>
        <p:txBody>
          <a:bodyPr wrap="square" rtlCol="0" anchor="t">
            <a:spAutoFit/>
          </a:bodyPr>
          <a:lstStyle/>
          <a:p>
            <a:r>
              <a:rPr lang="en-US" altLang="zh-CN" sz="2800">
                <a:latin typeface="华文中宋" panose="02010600040101010101" charset="-122"/>
                <a:ea typeface="华文中宋" panose="02010600040101010101" charset="-122"/>
                <a:cs typeface="华文中宋" panose="02010600040101010101" charset="-122"/>
                <a:sym typeface="+mn-ea"/>
              </a:rPr>
              <a:t>1898</a:t>
            </a:r>
            <a:r>
              <a:rPr lang="zh-CN" altLang="en-US" sz="2800">
                <a:latin typeface="华文中宋" panose="02010600040101010101" charset="-122"/>
                <a:ea typeface="华文中宋" panose="02010600040101010101" charset="-122"/>
                <a:cs typeface="华文中宋" panose="02010600040101010101" charset="-122"/>
                <a:sym typeface="+mn-ea"/>
              </a:rPr>
              <a:t>年</a:t>
            </a:r>
            <a:r>
              <a:rPr lang="en-US" altLang="zh-CN" sz="2800">
                <a:latin typeface="华文中宋" panose="02010600040101010101" charset="-122"/>
                <a:ea typeface="华文中宋" panose="02010600040101010101" charset="-122"/>
                <a:cs typeface="华文中宋" panose="02010600040101010101" charset="-122"/>
                <a:sym typeface="+mn-ea"/>
              </a:rPr>
              <a:t>9</a:t>
            </a:r>
            <a:r>
              <a:rPr lang="zh-CN" altLang="en-US" sz="2800">
                <a:latin typeface="华文中宋" panose="02010600040101010101" charset="-122"/>
                <a:ea typeface="华文中宋" panose="02010600040101010101" charset="-122"/>
                <a:cs typeface="华文中宋" panose="02010600040101010101" charset="-122"/>
                <a:sym typeface="+mn-ea"/>
              </a:rPr>
              <a:t>月，慈禧发动戊戌政变，废除大部分变法措施。</a:t>
            </a:r>
          </a:p>
        </p:txBody>
      </p:sp>
      <p:sp>
        <p:nvSpPr>
          <p:cNvPr id="11" name="文本框 10"/>
          <p:cNvSpPr txBox="1"/>
          <p:nvPr/>
        </p:nvSpPr>
        <p:spPr>
          <a:xfrm>
            <a:off x="328295" y="1386205"/>
            <a:ext cx="11139170" cy="521970"/>
          </a:xfrm>
          <a:prstGeom prst="rect">
            <a:avLst/>
          </a:prstGeom>
          <a:solidFill>
            <a:srgbClr val="755B51"/>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Arial" panose="020B0604020202020204"/>
              </a:rPr>
              <a:t>思考：</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结合教材和材料，分析维新变法为什么仅持续</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103</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天就失败了？</a:t>
            </a:r>
            <a:endPar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endParaRPr>
          </a:p>
        </p:txBody>
      </p:sp>
      <p:pic>
        <p:nvPicPr>
          <p:cNvPr id="10" name="图片 9"/>
          <p:cNvPicPr>
            <a:picLocks noChangeAspect="1"/>
          </p:cNvPicPr>
          <p:nvPr/>
        </p:nvPicPr>
        <p:blipFill>
          <a:blip r:embed="rId6"/>
          <a:stretch>
            <a:fillRect/>
          </a:stretch>
        </p:blipFill>
        <p:spPr>
          <a:xfrm>
            <a:off x="328295" y="3550920"/>
            <a:ext cx="5845175" cy="2466340"/>
          </a:xfrm>
          <a:prstGeom prst="rect">
            <a:avLst/>
          </a:prstGeom>
          <a:solidFill>
            <a:srgbClr val="EEEDED"/>
          </a:solidFill>
        </p:spPr>
      </p:pic>
      <p:sp>
        <p:nvSpPr>
          <p:cNvPr id="12" name="文本框 11"/>
          <p:cNvSpPr txBox="1"/>
          <p:nvPr/>
        </p:nvSpPr>
        <p:spPr>
          <a:xfrm>
            <a:off x="328295" y="1998980"/>
            <a:ext cx="11513185" cy="1461135"/>
          </a:xfrm>
          <a:prstGeom prst="rect">
            <a:avLst/>
          </a:prstGeom>
          <a:noFill/>
          <a:ln w="12700" cmpd="sng">
            <a:solidFill>
              <a:srgbClr val="BAADA8"/>
            </a:solidFill>
            <a:prstDash val="solid"/>
          </a:ln>
        </p:spPr>
        <p:txBody>
          <a:bodyPr wrap="square" rtlCol="0" anchor="t">
            <a:noAutofit/>
          </a:bodyPr>
          <a:lstStyle/>
          <a:p>
            <a:pPr>
              <a:lnSpc>
                <a:spcPct val="110000"/>
              </a:lnSpc>
            </a:pPr>
            <a:r>
              <a:rPr lang="zh-CN" altLang="en-US" sz="2800" dirty="0">
                <a:latin typeface="楷体" panose="02010609060101010101" charset="-122"/>
                <a:ea typeface="楷体" panose="02010609060101010101" charset="-122"/>
                <a:cs typeface="楷体" panose="02010609060101010101" charset="-122"/>
                <a:sym typeface="+mn-ea"/>
              </a:rPr>
              <a:t>材料</a:t>
            </a:r>
            <a:r>
              <a:rPr lang="en-US" altLang="zh-CN" sz="2800" dirty="0">
                <a:latin typeface="楷体" panose="02010609060101010101" charset="-122"/>
                <a:ea typeface="楷体" panose="02010609060101010101" charset="-122"/>
                <a:cs typeface="楷体" panose="02010609060101010101" charset="-122"/>
                <a:sym typeface="+mn-ea"/>
              </a:rPr>
              <a:t>1</a:t>
            </a:r>
            <a:r>
              <a:rPr lang="zh-CN" altLang="en-US" sz="2800" dirty="0">
                <a:latin typeface="楷体" panose="02010609060101010101" charset="-122"/>
                <a:ea typeface="楷体" panose="02010609060101010101" charset="-122"/>
                <a:cs typeface="楷体" panose="02010609060101010101" charset="-122"/>
                <a:sym typeface="+mn-ea"/>
              </a:rPr>
              <a:t>：在仅仅</a:t>
            </a:r>
            <a:r>
              <a:rPr lang="en-US" altLang="zh-CN" sz="2800" dirty="0">
                <a:solidFill>
                  <a:srgbClr val="C00000"/>
                </a:solidFill>
                <a:latin typeface="楷体" panose="02010609060101010101" charset="-122"/>
                <a:ea typeface="楷体" panose="02010609060101010101" charset="-122"/>
                <a:cs typeface="楷体" panose="02010609060101010101" charset="-122"/>
                <a:sym typeface="+mn-ea"/>
              </a:rPr>
              <a:t>103</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天</a:t>
            </a:r>
            <a:r>
              <a:rPr lang="zh-CN" altLang="en-US" sz="2800" dirty="0">
                <a:latin typeface="楷体" panose="02010609060101010101" charset="-122"/>
                <a:ea typeface="楷体" panose="02010609060101010101" charset="-122"/>
                <a:cs typeface="楷体" panose="02010609060101010101" charset="-122"/>
                <a:sym typeface="+mn-ea"/>
              </a:rPr>
              <a:t>的变法运动中，光绪帝就连续发布了</a:t>
            </a:r>
            <a:r>
              <a:rPr lang="en-US" altLang="zh-CN" sz="2800" dirty="0">
                <a:solidFill>
                  <a:srgbClr val="C00000"/>
                </a:solidFill>
                <a:latin typeface="楷体" panose="02010609060101010101" charset="-122"/>
                <a:ea typeface="楷体" panose="02010609060101010101" charset="-122"/>
                <a:cs typeface="楷体" panose="02010609060101010101" charset="-122"/>
                <a:sym typeface="+mn-ea"/>
              </a:rPr>
              <a:t>110</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件</a:t>
            </a:r>
            <a:r>
              <a:rPr lang="zh-CN" altLang="en-US" sz="2800" dirty="0">
                <a:latin typeface="楷体" panose="02010609060101010101" charset="-122"/>
                <a:ea typeface="楷体" panose="02010609060101010101" charset="-122"/>
                <a:cs typeface="楷体" panose="02010609060101010101" charset="-122"/>
                <a:sym typeface="+mn-ea"/>
              </a:rPr>
              <a:t>上谕，使人们颇有</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应接不暇</a:t>
            </a:r>
            <a:r>
              <a:rPr lang="zh-CN" altLang="en-US" sz="2800" dirty="0">
                <a:latin typeface="楷体" panose="02010609060101010101" charset="-122"/>
                <a:ea typeface="楷体" panose="02010609060101010101" charset="-122"/>
                <a:cs typeface="楷体" panose="02010609060101010101" charset="-122"/>
                <a:sym typeface="+mn-ea"/>
              </a:rPr>
              <a:t>之感，造成了</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朝野上下，颇有民不聊生之戚</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的心理恐慌。</a:t>
            </a:r>
            <a:endParaRPr lang="zh-CN" altLang="en-US" sz="2800" dirty="0">
              <a:latin typeface="楷体" panose="02010609060101010101" charset="-122"/>
              <a:ea typeface="楷体" panose="02010609060101010101" charset="-122"/>
              <a:cs typeface="+mj-ea"/>
              <a:sym typeface="+mn-ea"/>
            </a:endParaRPr>
          </a:p>
        </p:txBody>
      </p:sp>
      <p:sp>
        <p:nvSpPr>
          <p:cNvPr id="15" name="文本框 14"/>
          <p:cNvSpPr txBox="1"/>
          <p:nvPr/>
        </p:nvSpPr>
        <p:spPr>
          <a:xfrm>
            <a:off x="6239510" y="3550920"/>
            <a:ext cx="5601335" cy="2460625"/>
          </a:xfrm>
          <a:prstGeom prst="rect">
            <a:avLst/>
          </a:prstGeom>
          <a:noFill/>
          <a:ln w="12700" cmpd="sng">
            <a:solidFill>
              <a:srgbClr val="BAADA8"/>
            </a:solidFill>
            <a:prstDash val="solid"/>
          </a:ln>
        </p:spPr>
        <p:txBody>
          <a:bodyPr wrap="square" rtlCol="0" anchor="t">
            <a:spAutoFit/>
          </a:bodyPr>
          <a:lstStyle/>
          <a:p>
            <a:pPr>
              <a:lnSpc>
                <a:spcPct val="110000"/>
              </a:lnSpc>
            </a:pPr>
            <a:r>
              <a:rPr lang="zh-CN" altLang="en-US" sz="2800">
                <a:latin typeface="楷体" panose="02010609060101010101" charset="-122"/>
                <a:ea typeface="楷体" panose="02010609060101010101" charset="-122"/>
                <a:cs typeface="楷体" panose="02010609060101010101" charset="-122"/>
                <a:sym typeface="+mn-ea"/>
              </a:rPr>
              <a:t>材料</a:t>
            </a:r>
            <a:r>
              <a:rPr lang="en-US" altLang="zh-CN" sz="2800">
                <a:latin typeface="楷体" panose="02010609060101010101" charset="-122"/>
                <a:ea typeface="楷体" panose="02010609060101010101" charset="-122"/>
                <a:cs typeface="楷体" panose="02010609060101010101" charset="-122"/>
                <a:sym typeface="+mn-ea"/>
              </a:rPr>
              <a:t>2</a:t>
            </a:r>
            <a:r>
              <a:rPr lang="zh-CN" altLang="en-US" sz="2800">
                <a:latin typeface="楷体" panose="02010609060101010101" charset="-122"/>
                <a:ea typeface="楷体" panose="02010609060101010101" charset="-122"/>
                <a:cs typeface="楷体" panose="02010609060101010101" charset="-122"/>
                <a:sym typeface="+mn-ea"/>
              </a:rPr>
              <a:t>：戊戌变政，首在</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裁官</a:t>
            </a:r>
            <a:r>
              <a:rPr lang="zh-CN" altLang="en-US" sz="2800">
                <a:latin typeface="楷体" panose="02010609060101010101" charset="-122"/>
                <a:ea typeface="楷体" panose="02010609060101010101" charset="-122"/>
                <a:cs typeface="楷体" panose="02010609060101010101" charset="-122"/>
                <a:sym typeface="+mn-ea"/>
              </a:rPr>
              <a:t>。京师闲散衙门被裁者不下十余处，连带关系因之</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失职失业者将及万人</a:t>
            </a:r>
            <a:r>
              <a:rPr lang="zh-CN" altLang="en-US" sz="2800">
                <a:latin typeface="楷体" panose="02010609060101010101" charset="-122"/>
                <a:ea typeface="楷体" panose="02010609060101010101" charset="-122"/>
                <a:cs typeface="楷体" panose="02010609060101010101" charset="-122"/>
                <a:sym typeface="+mn-ea"/>
              </a:rPr>
              <a:t>，朝野震骇，颇有民不聊生之戚。         </a:t>
            </a:r>
          </a:p>
          <a:p>
            <a:pPr>
              <a:lnSpc>
                <a:spcPct val="110000"/>
              </a:lnSpc>
            </a:pPr>
            <a:r>
              <a:rPr lang="zh-CN" altLang="en-US" sz="2800">
                <a:latin typeface="楷体" panose="02010609060101010101" charset="-122"/>
                <a:ea typeface="楷体" panose="02010609060101010101" charset="-122"/>
                <a:cs typeface="楷体" panose="02010609060101010101" charset="-122"/>
                <a:sym typeface="+mn-ea"/>
              </a:rPr>
              <a:t> </a:t>
            </a: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——《梦蕉亭杂记》</a:t>
            </a:r>
          </a:p>
        </p:txBody>
      </p:sp>
      <p:pic>
        <p:nvPicPr>
          <p:cNvPr id="14" name="图片 13"/>
          <p:cNvPicPr>
            <a:picLocks noChangeAspect="1"/>
          </p:cNvPicPr>
          <p:nvPr>
            <p:custDataLst>
              <p:tags r:id="rId4"/>
            </p:custDataLst>
          </p:nvPr>
        </p:nvPicPr>
        <p:blipFill>
          <a:blip r:embed="rId7"/>
          <a:srcRect b="23271"/>
          <a:stretch>
            <a:fillRect/>
          </a:stretch>
        </p:blipFill>
        <p:spPr>
          <a:xfrm>
            <a:off x="10734675" y="0"/>
            <a:ext cx="1457325" cy="14351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11" grpId="0" bldLvl="0" animBg="1"/>
      <p:bldP spid="11" grpId="1" animBg="1"/>
      <p:bldP spid="12" grpId="0" bldLvl="0" animBg="1"/>
      <p:bldP spid="12" grpId="1" animBg="1"/>
      <p:bldP spid="15" grpId="0" bldLvl="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2" name="文本框 1"/>
          <p:cNvSpPr txBox="1"/>
          <p:nvPr/>
        </p:nvSpPr>
        <p:spPr>
          <a:xfrm>
            <a:off x="67310" y="909320"/>
            <a:ext cx="309308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（七）失败原因：</a:t>
            </a:r>
          </a:p>
        </p:txBody>
      </p:sp>
      <p:sp>
        <p:nvSpPr>
          <p:cNvPr id="3" name="文本框 2"/>
          <p:cNvSpPr txBox="1"/>
          <p:nvPr/>
        </p:nvSpPr>
        <p:spPr>
          <a:xfrm>
            <a:off x="257810" y="1431290"/>
            <a:ext cx="10369550" cy="547370"/>
          </a:xfrm>
          <a:prstGeom prst="rect">
            <a:avLst/>
          </a:prstGeom>
          <a:noFill/>
        </p:spPr>
        <p:txBody>
          <a:bodyPr wrap="square" rtlCol="0" anchor="t">
            <a:noAutofit/>
          </a:bodyPr>
          <a:lstStyle/>
          <a:p>
            <a:pPr>
              <a:lnSpc>
                <a:spcPct val="110000"/>
              </a:lnSpc>
            </a:pPr>
            <a:r>
              <a:rPr lang="en-US" altLang="zh-CN" sz="2800" kern="0">
                <a:solidFill>
                  <a:srgbClr val="C00000"/>
                </a:solidFill>
                <a:latin typeface="华文中宋" panose="02010600040101010101" charset="-122"/>
                <a:ea typeface="华文中宋" panose="02010600040101010101" charset="-122"/>
                <a:sym typeface="+mn-ea"/>
              </a:rPr>
              <a:t>1</a:t>
            </a:r>
            <a:r>
              <a:rPr lang="zh-CN" altLang="en-US" sz="2800" kern="0">
                <a:solidFill>
                  <a:srgbClr val="C00000"/>
                </a:solidFill>
                <a:latin typeface="华文中宋" panose="02010600040101010101" charset="-122"/>
                <a:ea typeface="华文中宋" panose="02010600040101010101" charset="-122"/>
                <a:sym typeface="+mn-ea"/>
              </a:rPr>
              <a:t>、根本原因：</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民族资本主义发展不充分，资产阶级力量弱小；</a:t>
            </a:r>
          </a:p>
          <a:p>
            <a:endParaRPr lang="zh-CN" altLang="en-US" sz="2800" kern="0">
              <a:solidFill>
                <a:schemeClr val="tx1"/>
              </a:solidFill>
              <a:latin typeface="华文中宋" panose="02010600040101010101" charset="-122"/>
              <a:ea typeface="华文中宋" panose="02010600040101010101" charset="-122"/>
              <a:cs typeface="微软雅黑" panose="020B0503020204020204" charset="-122"/>
              <a:sym typeface="+mn-ea"/>
            </a:endParaRPr>
          </a:p>
        </p:txBody>
      </p:sp>
      <p:sp>
        <p:nvSpPr>
          <p:cNvPr id="7" name="文本框 6"/>
          <p:cNvSpPr txBox="1"/>
          <p:nvPr/>
        </p:nvSpPr>
        <p:spPr>
          <a:xfrm>
            <a:off x="257810" y="1945005"/>
            <a:ext cx="9563100" cy="547370"/>
          </a:xfrm>
          <a:prstGeom prst="rect">
            <a:avLst/>
          </a:prstGeom>
          <a:noFill/>
        </p:spPr>
        <p:txBody>
          <a:bodyPr wrap="square" rtlCol="0" anchor="t">
            <a:noAutofit/>
          </a:bodyPr>
          <a:lstStyle/>
          <a:p>
            <a:pPr>
              <a:lnSpc>
                <a:spcPct val="110000"/>
              </a:lnSpc>
            </a:pPr>
            <a:r>
              <a:rPr lang="en-US" altLang="zh-CN" sz="2800" kern="0">
                <a:solidFill>
                  <a:srgbClr val="C00000"/>
                </a:solidFill>
                <a:latin typeface="华文中宋" panose="02010600040101010101" charset="-122"/>
                <a:ea typeface="华文中宋" panose="02010600040101010101" charset="-122"/>
                <a:sym typeface="+mn-ea"/>
              </a:rPr>
              <a:t>2</a:t>
            </a:r>
            <a:r>
              <a:rPr lang="zh-CN" altLang="en-US" sz="2800" kern="0">
                <a:solidFill>
                  <a:srgbClr val="C00000"/>
                </a:solidFill>
                <a:latin typeface="华文中宋" panose="02010600040101010101" charset="-122"/>
                <a:ea typeface="华文中宋" panose="02010600040101010101" charset="-122"/>
                <a:sym typeface="+mn-ea"/>
              </a:rPr>
              <a:t>、客观原因</a:t>
            </a:r>
            <a:r>
              <a:rPr lang="zh-CN" altLang="en-US" sz="2800" kern="0">
                <a:solidFill>
                  <a:schemeClr val="tx1"/>
                </a:solidFill>
                <a:latin typeface="华文中宋" panose="02010600040101010101" charset="-122"/>
                <a:ea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守旧派势力强大（顽固派）；</a:t>
            </a:r>
          </a:p>
          <a:p>
            <a:endParaRPr lang="zh-CN" altLang="en-US" sz="2800" kern="0">
              <a:solidFill>
                <a:schemeClr val="tx1"/>
              </a:solidFill>
              <a:latin typeface="华文中宋" panose="02010600040101010101" charset="-122"/>
              <a:ea typeface="华文中宋" panose="02010600040101010101" charset="-122"/>
              <a:cs typeface="微软雅黑" panose="020B0503020204020204" charset="-122"/>
              <a:sym typeface="+mn-ea"/>
            </a:endParaRPr>
          </a:p>
        </p:txBody>
      </p:sp>
      <p:sp>
        <p:nvSpPr>
          <p:cNvPr id="9" name="文本框 8"/>
          <p:cNvSpPr txBox="1"/>
          <p:nvPr/>
        </p:nvSpPr>
        <p:spPr>
          <a:xfrm>
            <a:off x="257810" y="2414905"/>
            <a:ext cx="11510010" cy="1038860"/>
          </a:xfrm>
          <a:prstGeom prst="rect">
            <a:avLst/>
          </a:prstGeom>
          <a:noFill/>
        </p:spPr>
        <p:txBody>
          <a:bodyPr wrap="square" rtlCol="0" anchor="t">
            <a:spAutoFit/>
          </a:bodyPr>
          <a:lstStyle/>
          <a:p>
            <a:pPr>
              <a:lnSpc>
                <a:spcPct val="110000"/>
              </a:lnSpc>
            </a:pPr>
            <a:r>
              <a:rPr lang="en-US" altLang="zh-CN" sz="2800">
                <a:solidFill>
                  <a:srgbClr val="C00000"/>
                </a:solidFill>
                <a:latin typeface="华文中宋" panose="02010600040101010101" charset="-122"/>
                <a:ea typeface="华文中宋" panose="02010600040101010101" charset="-122"/>
                <a:cs typeface="微软雅黑" panose="020B0503020204020204" charset="-122"/>
                <a:sym typeface="+mn-ea"/>
              </a:rPr>
              <a:t>3</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、主观原因：</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缺乏社会基础；没有严密组织；</a:t>
            </a:r>
            <a:r>
              <a:rPr lang="zh-CN" altLang="en-US" sz="2800" smtClean="0">
                <a:solidFill>
                  <a:schemeClr val="tx1"/>
                </a:solidFill>
                <a:latin typeface="华文中宋" panose="02010600040101010101" charset="-122"/>
                <a:ea typeface="华文中宋" panose="02010600040101010101" charset="-122"/>
                <a:sym typeface="+mn-ea"/>
              </a:rPr>
              <a:t>光绪帝无实权；急躁冒进，缺乏政治经验等。</a:t>
            </a:r>
          </a:p>
        </p:txBody>
      </p:sp>
      <p:sp>
        <p:nvSpPr>
          <p:cNvPr id="11" name="文本框 10"/>
          <p:cNvSpPr txBox="1"/>
          <p:nvPr/>
        </p:nvSpPr>
        <p:spPr>
          <a:xfrm>
            <a:off x="379095" y="4022090"/>
            <a:ext cx="9179560" cy="478155"/>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eaLnBrk="0" hangingPunct="0">
              <a:lnSpc>
                <a:spcPct val="90000"/>
              </a:lnSpc>
            </a:pP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教训：资产阶级改良道路在近代两半社会的中国行不通！</a:t>
            </a:r>
          </a:p>
        </p:txBody>
      </p:sp>
      <p:pic>
        <p:nvPicPr>
          <p:cNvPr id="6" name="Picture 9" descr="I:\明清\新建文件夹\微信图片_20201015100237_副本.jpg"/>
          <p:cNvPicPr>
            <a:picLocks noChangeAspect="1" noChangeArrowheads="1"/>
          </p:cNvPicPr>
          <p:nvPr/>
        </p:nvPicPr>
        <p:blipFill>
          <a:blip r:embed="rId5" cstate="print">
            <a:clrChange>
              <a:clrFrom>
                <a:srgbClr val="FFFFFF"/>
              </a:clrFrom>
              <a:clrTo>
                <a:srgbClr val="FFFFFF">
                  <a:alpha val="0"/>
                </a:srgbClr>
              </a:clrTo>
            </a:clrChange>
          </a:blip>
          <a:srcRect r="10942"/>
          <a:stretch>
            <a:fillRect/>
          </a:stretch>
        </p:blipFill>
        <p:spPr bwMode="auto">
          <a:xfrm rot="16200000">
            <a:off x="8750935" y="3803015"/>
            <a:ext cx="2557145" cy="3825875"/>
          </a:xfrm>
          <a:prstGeom prst="rect">
            <a:avLst/>
          </a:prstGeom>
          <a:noFill/>
        </p:spPr>
      </p:pic>
      <p:sp>
        <p:nvSpPr>
          <p:cNvPr id="5" name="文本框 4"/>
          <p:cNvSpPr txBox="1"/>
          <p:nvPr/>
        </p:nvSpPr>
        <p:spPr>
          <a:xfrm>
            <a:off x="257810" y="3408045"/>
            <a:ext cx="9077960" cy="565150"/>
          </a:xfrm>
          <a:prstGeom prst="rect">
            <a:avLst/>
          </a:prstGeom>
          <a:noFill/>
        </p:spPr>
        <p:txBody>
          <a:bodyPr wrap="square" rtlCol="0" anchor="t">
            <a:spAutoFit/>
          </a:bodyPr>
          <a:lstStyle/>
          <a:p>
            <a:pPr>
              <a:lnSpc>
                <a:spcPct val="110000"/>
              </a:lnSpc>
            </a:pPr>
            <a:r>
              <a:rPr lang="en-US" altLang="zh-CN" sz="2800">
                <a:solidFill>
                  <a:srgbClr val="C00000"/>
                </a:solidFill>
                <a:latin typeface="华文中宋" panose="02010600040101010101" charset="-122"/>
                <a:ea typeface="华文中宋" panose="02010600040101010101" charset="-122"/>
                <a:cs typeface="微软雅黑" panose="020B0503020204020204" charset="-122"/>
                <a:sym typeface="+mn-ea"/>
              </a:rPr>
              <a:t>4</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、外部原因：</a:t>
            </a:r>
            <a:r>
              <a:rPr lang="zh-CN" altLang="en-US" sz="2800" b="1" smtClean="0">
                <a:latin typeface="方正粗黑宋简体" panose="02000000000000000000" pitchFamily="2" charset="-122"/>
                <a:ea typeface="方正粗黑宋简体" panose="02000000000000000000" pitchFamily="2" charset="-122"/>
                <a:sym typeface="+mn-ea"/>
              </a:rPr>
              <a:t>西方列强不希望中国富强。</a:t>
            </a:r>
            <a:endParaRPr lang="zh-CN" altLang="en-US" sz="2800" smtClean="0">
              <a:solidFill>
                <a:schemeClr val="tx1"/>
              </a:solidFill>
              <a:latin typeface="华文中宋" panose="02010600040101010101" charset="-122"/>
              <a:ea typeface="华文中宋" panose="02010600040101010101" charset="-122"/>
              <a:sym typeface="+mn-ea"/>
            </a:endParaRPr>
          </a:p>
        </p:txBody>
      </p:sp>
      <p:pic>
        <p:nvPicPr>
          <p:cNvPr id="110" name="图片 109"/>
          <p:cNvPicPr/>
          <p:nvPr/>
        </p:nvPicPr>
        <p:blipFill>
          <a:blip r:embed="rId6"/>
          <a:srcRect l="29683" t="17474" r="36783" b="10559"/>
          <a:stretch>
            <a:fillRect/>
          </a:stretch>
        </p:blipFill>
        <p:spPr>
          <a:xfrm>
            <a:off x="10064750" y="115570"/>
            <a:ext cx="1877695" cy="2463800"/>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9" grpId="0"/>
      <p:bldP spid="9" grpId="1"/>
      <p:bldP spid="11" grpId="0" bldLvl="0" animBg="1"/>
      <p:bldP spid="11"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5" name="文本框 4"/>
          <p:cNvSpPr txBox="1"/>
          <p:nvPr>
            <p:custDataLst>
              <p:tags r:id="rId4"/>
            </p:custDataLst>
          </p:nvPr>
        </p:nvSpPr>
        <p:spPr>
          <a:xfrm>
            <a:off x="379095" y="952500"/>
            <a:ext cx="8762365"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algn="l"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知识拓展：</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戊戌变法在推动中国近代化进程中的意义</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endParaRPr>
          </a:p>
        </p:txBody>
      </p:sp>
      <p:graphicFrame>
        <p:nvGraphicFramePr>
          <p:cNvPr id="2" name="表格 1"/>
          <p:cNvGraphicFramePr/>
          <p:nvPr>
            <p:custDataLst>
              <p:tags r:id="rId5"/>
            </p:custDataLst>
          </p:nvPr>
        </p:nvGraphicFramePr>
        <p:xfrm>
          <a:off x="379095" y="1607185"/>
          <a:ext cx="11400790" cy="4709160"/>
        </p:xfrm>
        <a:graphic>
          <a:graphicData uri="http://schemas.openxmlformats.org/drawingml/2006/table">
            <a:tbl>
              <a:tblPr firstRow="1" bandRow="1">
                <a:tableStyleId>{5C22544A-7EE6-4342-B048-85BDC9FD1C3A}</a:tableStyleId>
              </a:tblPr>
              <a:tblGrid>
                <a:gridCol w="837565"/>
                <a:gridCol w="10563225"/>
              </a:tblGrid>
              <a:tr h="765810">
                <a:tc>
                  <a:txBody>
                    <a:bodyPr/>
                    <a:lstStyle/>
                    <a:p>
                      <a:pPr>
                        <a:buNone/>
                      </a:pPr>
                      <a:r>
                        <a:rPr lang="zh-CN" altLang="en-US" sz="2400" b="1">
                          <a:solidFill>
                            <a:srgbClr val="49271A"/>
                          </a:solidFill>
                          <a:latin typeface="华文中宋" panose="02010600040101010101" charset="-122"/>
                          <a:ea typeface="华文中宋" panose="02010600040101010101" charset="-122"/>
                          <a:cs typeface="黑体" panose="02010609060101010101" charset="-122"/>
                          <a:sym typeface="+mn-ea"/>
                        </a:rPr>
                        <a:t>政治</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65810">
                <a:tc>
                  <a:txBody>
                    <a:bodyPr/>
                    <a:lstStyle/>
                    <a:p>
                      <a:pPr>
                        <a:buNone/>
                      </a:pPr>
                      <a:r>
                        <a:rPr lang="zh-CN" altLang="en-US" sz="2400" b="1">
                          <a:solidFill>
                            <a:srgbClr val="49271A"/>
                          </a:solidFill>
                          <a:latin typeface="华文中宋" panose="02010600040101010101" charset="-122"/>
                          <a:ea typeface="华文中宋" panose="02010600040101010101" charset="-122"/>
                          <a:cs typeface="黑体" panose="02010609060101010101" charset="-122"/>
                          <a:sym typeface="+mn-ea"/>
                        </a:rPr>
                        <a:t>经济</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65810">
                <a:tc>
                  <a:txBody>
                    <a:bodyPr/>
                    <a:lstStyle/>
                    <a:p>
                      <a:pPr>
                        <a:buNone/>
                      </a:pPr>
                      <a:r>
                        <a:rPr lang="zh-CN" altLang="en-US" sz="2400" b="1">
                          <a:solidFill>
                            <a:srgbClr val="49271A"/>
                          </a:solidFill>
                          <a:latin typeface="华文中宋" panose="02010600040101010101" charset="-122"/>
                          <a:ea typeface="华文中宋" panose="02010600040101010101" charset="-122"/>
                          <a:cs typeface="黑体" panose="02010609060101010101" charset="-122"/>
                          <a:sym typeface="+mn-ea"/>
                        </a:rPr>
                        <a:t>思想</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65810">
                <a:tc>
                  <a:txBody>
                    <a:bodyPr/>
                    <a:lstStyle/>
                    <a:p>
                      <a:pPr>
                        <a:buNone/>
                      </a:pPr>
                      <a:r>
                        <a:rPr lang="zh-CN" altLang="en-US" sz="2400" b="1">
                          <a:solidFill>
                            <a:srgbClr val="49271A"/>
                          </a:solidFill>
                          <a:latin typeface="华文中宋" panose="02010600040101010101" charset="-122"/>
                          <a:ea typeface="华文中宋" panose="02010600040101010101" charset="-122"/>
                        </a:rPr>
                        <a:t>文化</a:t>
                      </a:r>
                    </a:p>
                    <a:p>
                      <a:pPr>
                        <a:buNone/>
                      </a:pPr>
                      <a:r>
                        <a:rPr lang="zh-CN" altLang="en-US" sz="2400" b="1">
                          <a:solidFill>
                            <a:srgbClr val="49271A"/>
                          </a:solidFill>
                          <a:latin typeface="华文中宋" panose="02010600040101010101" charset="-122"/>
                          <a:ea typeface="华文中宋" panose="02010600040101010101" charset="-122"/>
                        </a:rPr>
                        <a:t>教育</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65810">
                <a:tc>
                  <a:txBody>
                    <a:bodyPr/>
                    <a:lstStyle/>
                    <a:p>
                      <a:pPr>
                        <a:buNone/>
                      </a:pPr>
                      <a:r>
                        <a:rPr lang="zh-CN" altLang="en-US" sz="2400" b="1">
                          <a:solidFill>
                            <a:srgbClr val="49271A"/>
                          </a:solidFill>
                          <a:latin typeface="华文中宋" panose="02010600040101010101" charset="-122"/>
                          <a:ea typeface="华文中宋" panose="02010600040101010101" charset="-122"/>
                        </a:rPr>
                        <a:t>社会生活</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65810">
                <a:tc>
                  <a:txBody>
                    <a:bodyPr/>
                    <a:lstStyle/>
                    <a:p>
                      <a:pPr>
                        <a:buNone/>
                      </a:pPr>
                      <a:r>
                        <a:rPr lang="zh-CN" altLang="en-US" sz="2400" b="1">
                          <a:solidFill>
                            <a:srgbClr val="49271A"/>
                          </a:solidFill>
                          <a:latin typeface="华文中宋" panose="02010600040101010101" charset="-122"/>
                          <a:ea typeface="华文中宋" panose="02010600040101010101" charset="-122"/>
                        </a:rPr>
                        <a:t>军事</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 name="文本框 2"/>
          <p:cNvSpPr txBox="1"/>
          <p:nvPr/>
        </p:nvSpPr>
        <p:spPr>
          <a:xfrm>
            <a:off x="1254760" y="1552575"/>
            <a:ext cx="10681970" cy="829945"/>
          </a:xfrm>
          <a:prstGeom prst="rect">
            <a:avLst/>
          </a:prstGeom>
          <a:noFill/>
        </p:spPr>
        <p:txBody>
          <a:bodyPr wrap="square" rtlCol="0" anchor="t">
            <a:spAutoFit/>
          </a:bodyPr>
          <a:lstStyle/>
          <a:p>
            <a:r>
              <a:rPr lang="zh-CN" altLang="en-US" sz="2400">
                <a:latin typeface="华文中宋" panose="02010600040101010101" charset="-122"/>
                <a:ea typeface="华文中宋" panose="02010600040101010101" charset="-122"/>
                <a:cs typeface="黑体" panose="02010609060101010101" charset="-122"/>
                <a:sym typeface="+mn-ea"/>
              </a:rPr>
              <a:t>维新派试图在政治上变封建君主专制制度为资产阶级君主立宪制度，揭开了中国政治民主化的序幕。</a:t>
            </a:r>
          </a:p>
        </p:txBody>
      </p:sp>
      <p:sp>
        <p:nvSpPr>
          <p:cNvPr id="6" name="文本框 5"/>
          <p:cNvSpPr txBox="1"/>
          <p:nvPr/>
        </p:nvSpPr>
        <p:spPr>
          <a:xfrm>
            <a:off x="1254760" y="2382520"/>
            <a:ext cx="10615295" cy="829945"/>
          </a:xfrm>
          <a:prstGeom prst="rect">
            <a:avLst/>
          </a:prstGeom>
          <a:noFill/>
        </p:spPr>
        <p:txBody>
          <a:bodyPr wrap="square" rtlCol="0" anchor="t">
            <a:spAutoFit/>
          </a:bodyPr>
          <a:lstStyle/>
          <a:p>
            <a:r>
              <a:rPr lang="zh-CN" altLang="en-US" sz="2400">
                <a:latin typeface="华文中宋" panose="02010600040101010101" charset="-122"/>
                <a:ea typeface="华文中宋" panose="02010600040101010101" charset="-122"/>
                <a:cs typeface="黑体" panose="02010609060101010101" charset="-122"/>
                <a:sym typeface="+mn-ea"/>
              </a:rPr>
              <a:t>维新派在经济上提倡近代工业、交通运输业，为民族资本主义的发展创造了有利条件。</a:t>
            </a:r>
          </a:p>
        </p:txBody>
      </p:sp>
      <p:sp>
        <p:nvSpPr>
          <p:cNvPr id="7" name="文本框 6"/>
          <p:cNvSpPr txBox="1"/>
          <p:nvPr/>
        </p:nvSpPr>
        <p:spPr>
          <a:xfrm>
            <a:off x="1254760" y="3115310"/>
            <a:ext cx="10791190" cy="829945"/>
          </a:xfrm>
          <a:prstGeom prst="rect">
            <a:avLst/>
          </a:prstGeom>
          <a:noFill/>
        </p:spPr>
        <p:txBody>
          <a:bodyPr wrap="square" rtlCol="0" anchor="t">
            <a:spAutoFit/>
          </a:bodyPr>
          <a:lstStyle/>
          <a:p>
            <a:r>
              <a:rPr lang="zh-CN" altLang="en-US" sz="2400">
                <a:latin typeface="华文中宋" panose="02010600040101010101" charset="-122"/>
                <a:ea typeface="华文中宋" panose="02010600040101010101" charset="-122"/>
                <a:cs typeface="黑体" panose="02010609060101010101" charset="-122"/>
                <a:sym typeface="+mn-ea"/>
              </a:rPr>
              <a:t>对激发人民的爱国情感和民族意识起了重要作用，为近代思想启蒙运动的兴起开辟了道路，促进了中国人民的觉醒。</a:t>
            </a:r>
          </a:p>
        </p:txBody>
      </p:sp>
      <p:sp>
        <p:nvSpPr>
          <p:cNvPr id="8" name="文本框 7"/>
          <p:cNvSpPr txBox="1"/>
          <p:nvPr/>
        </p:nvSpPr>
        <p:spPr>
          <a:xfrm>
            <a:off x="1254760" y="3945255"/>
            <a:ext cx="10547985" cy="829945"/>
          </a:xfrm>
          <a:prstGeom prst="rect">
            <a:avLst/>
          </a:prstGeom>
          <a:noFill/>
        </p:spPr>
        <p:txBody>
          <a:bodyPr wrap="square" rtlCol="0" anchor="t">
            <a:spAutoFit/>
          </a:bodyPr>
          <a:lstStyle/>
          <a:p>
            <a:r>
              <a:rPr lang="zh-CN" altLang="en-US" sz="2400">
                <a:latin typeface="华文中宋" panose="02010600040101010101" charset="-122"/>
                <a:ea typeface="华文中宋" panose="02010600040101010101" charset="-122"/>
                <a:cs typeface="黑体" panose="02010609060101010101" charset="-122"/>
                <a:sym typeface="+mn-ea"/>
              </a:rPr>
              <a:t>百日维新中改革科举制，废除八股，设立新式学堂，为改革封建教育制度打开了缺口，促进了近代科学文化知识的传播。</a:t>
            </a:r>
          </a:p>
        </p:txBody>
      </p:sp>
      <p:sp>
        <p:nvSpPr>
          <p:cNvPr id="9" name="文本框 8"/>
          <p:cNvSpPr txBox="1"/>
          <p:nvPr/>
        </p:nvSpPr>
        <p:spPr>
          <a:xfrm>
            <a:off x="1254760" y="4775200"/>
            <a:ext cx="10581640" cy="829945"/>
          </a:xfrm>
          <a:prstGeom prst="rect">
            <a:avLst/>
          </a:prstGeom>
          <a:noFill/>
        </p:spPr>
        <p:txBody>
          <a:bodyPr wrap="square" rtlCol="0" anchor="t">
            <a:spAutoFit/>
          </a:bodyPr>
          <a:lstStyle/>
          <a:p>
            <a:r>
              <a:rPr lang="zh-CN" altLang="en-US" sz="2400">
                <a:latin typeface="华文中宋" panose="02010600040101010101" charset="-122"/>
                <a:ea typeface="华文中宋" panose="02010600040101010101" charset="-122"/>
                <a:cs typeface="黑体" panose="02010609060101010101" charset="-122"/>
                <a:sym typeface="+mn-ea"/>
              </a:rPr>
              <a:t>维新派建立社团、兴办学堂、创办报刊、提倡女学、改易风俗等，对促进社会生活和社会意识的近代化也起了重要作用。</a:t>
            </a:r>
          </a:p>
        </p:txBody>
      </p:sp>
      <p:sp>
        <p:nvSpPr>
          <p:cNvPr id="10" name="文本框 9"/>
          <p:cNvSpPr txBox="1"/>
          <p:nvPr/>
        </p:nvSpPr>
        <p:spPr>
          <a:xfrm>
            <a:off x="1254760" y="5674995"/>
            <a:ext cx="6096000" cy="460375"/>
          </a:xfrm>
          <a:prstGeom prst="rect">
            <a:avLst/>
          </a:prstGeom>
          <a:noFill/>
        </p:spPr>
        <p:txBody>
          <a:bodyPr wrap="square" rtlCol="0" anchor="t">
            <a:spAutoFit/>
          </a:bodyPr>
          <a:lstStyle/>
          <a:p>
            <a:r>
              <a:rPr lang="zh-CN" altLang="en-US" sz="2400">
                <a:latin typeface="华文中宋" panose="02010600040101010101" charset="-122"/>
                <a:ea typeface="华文中宋" panose="02010600040101010101" charset="-122"/>
                <a:cs typeface="黑体" panose="02010609060101010101" charset="-122"/>
                <a:sym typeface="+mn-ea"/>
              </a:rPr>
              <a:t>推动了军事近代化，有利于军事力量的增强。</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7" grpId="0"/>
      <p:bldP spid="7" grpId="1"/>
      <p:bldP spid="8" grpId="0"/>
      <p:bldP spid="8" grpId="1"/>
      <p:bldP spid="9" grpId="0"/>
      <p:bldP spid="9" grpId="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3" name="文本框 2"/>
          <p:cNvSpPr txBox="1"/>
          <p:nvPr>
            <p:custDataLst>
              <p:tags r:id="rId4"/>
            </p:custDataLst>
          </p:nvPr>
        </p:nvSpPr>
        <p:spPr>
          <a:xfrm>
            <a:off x="257810" y="920750"/>
            <a:ext cx="11684635" cy="2691765"/>
          </a:xfrm>
          <a:prstGeom prst="rect">
            <a:avLst/>
          </a:prstGeom>
          <a:noFill/>
        </p:spPr>
        <p:txBody>
          <a:bodyPr wrap="square" rtlCol="0">
            <a:spAutoFit/>
          </a:bodyPr>
          <a:lstStyle/>
          <a:p>
            <a:pPr fontAlgn="auto">
              <a:lnSpc>
                <a:spcPts val="3380"/>
              </a:lnSpc>
            </a:pPr>
            <a:r>
              <a:rPr lang="en-US" altLang="zh-CN" sz="2400">
                <a:solidFill>
                  <a:srgbClr val="C00000"/>
                </a:solidFill>
                <a:latin typeface="黑体" panose="02010609060101010101" charset="-122"/>
                <a:ea typeface="黑体" panose="02010609060101010101" charset="-122"/>
                <a:cs typeface="黑体" panose="02010609060101010101" charset="-122"/>
              </a:rPr>
              <a:t>3</a:t>
            </a:r>
            <a:r>
              <a:rPr lang="zh-CN" altLang="en-US" sz="2400">
                <a:solidFill>
                  <a:srgbClr val="C00000"/>
                </a:solidFill>
                <a:latin typeface="黑体" panose="02010609060101010101" charset="-122"/>
                <a:ea typeface="黑体" panose="02010609060101010101" charset="-122"/>
                <a:cs typeface="黑体" panose="02010609060101010101" charset="-122"/>
              </a:rPr>
              <a:t>、</a:t>
            </a:r>
            <a:r>
              <a:rPr sz="2400">
                <a:solidFill>
                  <a:srgbClr val="C00000"/>
                </a:solidFill>
                <a:latin typeface="黑体" panose="02010609060101010101" charset="-122"/>
                <a:ea typeface="黑体" panose="02010609060101010101" charset="-122"/>
                <a:cs typeface="黑体" panose="02010609060101010101" charset="-122"/>
              </a:rPr>
              <a:t>(2022·全国乙卷·28）</a:t>
            </a:r>
            <a:r>
              <a:rPr sz="2400">
                <a:latin typeface="黑体" panose="02010609060101010101" charset="-122"/>
                <a:ea typeface="黑体" panose="02010609060101010101" charset="-122"/>
                <a:cs typeface="黑体" panose="02010609060101010101" charset="-122"/>
              </a:rPr>
              <a:t>维新变法期间，湖南巡抚陈宝箴推行变法改革，但在上《请厘正学术造就人才折》中称“康有为平日所著《孔子改制考》一书……其徒和之，持之愈坚，失之愈远，嚣然自命，号为‘康学’，而民权平等之说炽矣”，并奏请销毁《孔子改制考》。这种主张(    )</a:t>
            </a:r>
          </a:p>
          <a:p>
            <a:pPr fontAlgn="auto">
              <a:lnSpc>
                <a:spcPts val="3380"/>
              </a:lnSpc>
            </a:pPr>
            <a:r>
              <a:rPr sz="2400">
                <a:latin typeface="黑体" panose="02010609060101010101" charset="-122"/>
                <a:ea typeface="黑体" panose="02010609060101010101" charset="-122"/>
                <a:cs typeface="黑体" panose="02010609060101010101" charset="-122"/>
              </a:rPr>
              <a:t>A．推动了新旧势力的合流            B．试图突破“中体西用”束缚</a:t>
            </a:r>
          </a:p>
          <a:p>
            <a:pPr fontAlgn="auto">
              <a:lnSpc>
                <a:spcPts val="3380"/>
              </a:lnSpc>
            </a:pPr>
            <a:r>
              <a:rPr sz="2400">
                <a:latin typeface="黑体" panose="02010609060101010101" charset="-122"/>
                <a:ea typeface="黑体" panose="02010609060101010101" charset="-122"/>
                <a:cs typeface="黑体" panose="02010609060101010101" charset="-122"/>
              </a:rPr>
              <a:t>C．有助于减少变法的阻力            D．意在彻底否定变法理论基础</a:t>
            </a:r>
          </a:p>
        </p:txBody>
      </p:sp>
      <p:sp>
        <p:nvSpPr>
          <p:cNvPr id="2" name="文本框 1"/>
          <p:cNvSpPr txBox="1"/>
          <p:nvPr>
            <p:custDataLst>
              <p:tags r:id="rId5"/>
            </p:custDataLst>
          </p:nvPr>
        </p:nvSpPr>
        <p:spPr>
          <a:xfrm>
            <a:off x="10342245" y="2207260"/>
            <a:ext cx="1512570" cy="1568450"/>
          </a:xfrm>
          <a:prstGeom prst="rect">
            <a:avLst/>
          </a:prstGeom>
          <a:noFill/>
        </p:spPr>
        <p:txBody>
          <a:bodyPr wrap="square" rtlCol="0">
            <a:spAutoFit/>
          </a:bodyPr>
          <a:lstStyle/>
          <a:p>
            <a:r>
              <a:rPr lang="en-US" altLang="zh-CN" sz="9600" b="1">
                <a:solidFill>
                  <a:srgbClr val="C00000"/>
                </a:solidFill>
              </a:rPr>
              <a:t>C</a:t>
            </a:r>
          </a:p>
        </p:txBody>
      </p:sp>
      <p:sp>
        <p:nvSpPr>
          <p:cNvPr id="5" name="文本框 4"/>
          <p:cNvSpPr txBox="1"/>
          <p:nvPr>
            <p:custDataLst>
              <p:tags r:id="rId6"/>
            </p:custDataLst>
          </p:nvPr>
        </p:nvSpPr>
        <p:spPr>
          <a:xfrm>
            <a:off x="379095" y="3612515"/>
            <a:ext cx="11562715" cy="2691765"/>
          </a:xfrm>
          <a:prstGeom prst="rect">
            <a:avLst/>
          </a:prstGeom>
          <a:noFill/>
        </p:spPr>
        <p:txBody>
          <a:bodyPr wrap="square" rtlCol="0">
            <a:spAutoFit/>
          </a:bodyPr>
          <a:lstStyle/>
          <a:p>
            <a:pPr fontAlgn="auto">
              <a:lnSpc>
                <a:spcPts val="3380"/>
              </a:lnSpc>
            </a:pPr>
            <a:r>
              <a:rPr lang="en-US" altLang="zh-CN" sz="2400">
                <a:solidFill>
                  <a:srgbClr val="C00000"/>
                </a:solidFill>
                <a:latin typeface="黑体" panose="02010609060101010101" charset="-122"/>
                <a:ea typeface="黑体" panose="02010609060101010101" charset="-122"/>
                <a:cs typeface="黑体" panose="02010609060101010101" charset="-122"/>
              </a:rPr>
              <a:t>4</a:t>
            </a:r>
            <a:r>
              <a:rPr lang="zh-CN" altLang="en-US" sz="2400">
                <a:solidFill>
                  <a:srgbClr val="C00000"/>
                </a:solidFill>
                <a:latin typeface="黑体" panose="02010609060101010101" charset="-122"/>
                <a:ea typeface="黑体" panose="02010609060101010101" charset="-122"/>
                <a:cs typeface="黑体" panose="02010609060101010101" charset="-122"/>
              </a:rPr>
              <a:t>、</a:t>
            </a:r>
            <a:r>
              <a:rPr sz="2400">
                <a:solidFill>
                  <a:srgbClr val="C00000"/>
                </a:solidFill>
                <a:latin typeface="黑体" panose="02010609060101010101" charset="-122"/>
                <a:ea typeface="黑体" panose="02010609060101010101" charset="-122"/>
                <a:cs typeface="黑体" panose="02010609060101010101" charset="-122"/>
              </a:rPr>
              <a:t>(2022·全国甲卷·29）</a:t>
            </a:r>
            <a:r>
              <a:rPr sz="2400">
                <a:latin typeface="黑体" panose="02010609060101010101" charset="-122"/>
                <a:ea typeface="黑体" panose="02010609060101010101" charset="-122"/>
                <a:cs typeface="黑体" panose="02010609060101010101" charset="-122"/>
              </a:rPr>
              <a:t>“百日维新”前，梁启超任教于湖南时务学堂，“所言皆当时一派之民权论”，又窃印《明夷待访录》《扬州十日记》等禁书，“加以案语，秘密分布，传播革命思想，信奉者日众”，于是“湖南新旧派大哄”。这反映出，当时</a:t>
            </a:r>
            <a:r>
              <a:rPr sz="2400">
                <a:latin typeface="黑体" panose="02010609060101010101" charset="-122"/>
                <a:ea typeface="黑体" panose="02010609060101010101" charset="-122"/>
                <a:cs typeface="黑体" panose="02010609060101010101" charset="-122"/>
                <a:sym typeface="+mn-ea"/>
              </a:rPr>
              <a:t>(    )</a:t>
            </a:r>
          </a:p>
          <a:p>
            <a:pPr fontAlgn="auto">
              <a:lnSpc>
                <a:spcPts val="3380"/>
              </a:lnSpc>
            </a:pPr>
            <a:r>
              <a:rPr sz="2400">
                <a:latin typeface="黑体" panose="02010609060101010101" charset="-122"/>
                <a:ea typeface="黑体" panose="02010609060101010101" charset="-122"/>
                <a:cs typeface="黑体" panose="02010609060101010101" charset="-122"/>
              </a:rPr>
              <a:t>A．革命已成为主要思潮         B．维新派变法策略未能统一</a:t>
            </a:r>
          </a:p>
          <a:p>
            <a:pPr fontAlgn="auto">
              <a:lnSpc>
                <a:spcPts val="3380"/>
              </a:lnSpc>
            </a:pPr>
            <a:r>
              <a:rPr sz="2400">
                <a:latin typeface="黑体" panose="02010609060101010101" charset="-122"/>
                <a:ea typeface="黑体" panose="02010609060101010101" charset="-122"/>
                <a:cs typeface="黑体" panose="02010609060101010101" charset="-122"/>
              </a:rPr>
              <a:t>C．变法思想的根本转变         D．维新派侧重动员民众变法</a:t>
            </a:r>
          </a:p>
        </p:txBody>
      </p:sp>
      <p:sp>
        <p:nvSpPr>
          <p:cNvPr id="6" name="文本框 5"/>
          <p:cNvSpPr txBox="1"/>
          <p:nvPr>
            <p:custDataLst>
              <p:tags r:id="rId7"/>
            </p:custDataLst>
          </p:nvPr>
        </p:nvSpPr>
        <p:spPr>
          <a:xfrm>
            <a:off x="10342880" y="5048885"/>
            <a:ext cx="1512570" cy="1568450"/>
          </a:xfrm>
          <a:prstGeom prst="rect">
            <a:avLst/>
          </a:prstGeom>
          <a:noFill/>
        </p:spPr>
        <p:txBody>
          <a:bodyPr wrap="square" rtlCol="0">
            <a:spAutoFit/>
          </a:bodyPr>
          <a:lstStyle/>
          <a:p>
            <a:r>
              <a:rPr lang="en-US" altLang="zh-CN" sz="9600" b="1">
                <a:solidFill>
                  <a:srgbClr val="C00000"/>
                </a:solidFill>
              </a:rPr>
              <a:t>B</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7" name="文本框 6"/>
          <p:cNvSpPr txBox="1"/>
          <p:nvPr>
            <p:custDataLst>
              <p:tags r:id="rId4"/>
            </p:custDataLst>
          </p:nvPr>
        </p:nvSpPr>
        <p:spPr>
          <a:xfrm>
            <a:off x="379095" y="894715"/>
            <a:ext cx="11562715" cy="2258695"/>
          </a:xfrm>
          <a:prstGeom prst="rect">
            <a:avLst/>
          </a:prstGeom>
          <a:noFill/>
        </p:spPr>
        <p:txBody>
          <a:bodyPr wrap="square" rtlCol="0">
            <a:spAutoFit/>
          </a:bodyPr>
          <a:lstStyle/>
          <a:p>
            <a:pPr fontAlgn="auto">
              <a:lnSpc>
                <a:spcPts val="3380"/>
              </a:lnSpc>
            </a:pPr>
            <a:r>
              <a:rPr lang="en-US" altLang="zh-CN" sz="2400">
                <a:solidFill>
                  <a:srgbClr val="C00000"/>
                </a:solidFill>
                <a:latin typeface="黑体" panose="02010609060101010101" charset="-122"/>
                <a:ea typeface="黑体" panose="02010609060101010101" charset="-122"/>
                <a:cs typeface="黑体" panose="02010609060101010101" charset="-122"/>
              </a:rPr>
              <a:t>5</a:t>
            </a:r>
            <a:r>
              <a:rPr lang="zh-CN" altLang="en-US" sz="2400">
                <a:solidFill>
                  <a:srgbClr val="C00000"/>
                </a:solidFill>
                <a:latin typeface="黑体" panose="02010609060101010101" charset="-122"/>
                <a:ea typeface="黑体" panose="02010609060101010101" charset="-122"/>
                <a:cs typeface="黑体" panose="02010609060101010101" charset="-122"/>
              </a:rPr>
              <a:t>、</a:t>
            </a:r>
            <a:r>
              <a:rPr lang="en-US" sz="2400">
                <a:solidFill>
                  <a:srgbClr val="C00000"/>
                </a:solidFill>
                <a:latin typeface="黑体" panose="02010609060101010101" charset="-122"/>
                <a:ea typeface="黑体" panose="02010609060101010101" charset="-122"/>
                <a:cs typeface="黑体" panose="02010609060101010101" charset="-122"/>
              </a:rPr>
              <a:t>(</a:t>
            </a:r>
            <a:r>
              <a:rPr sz="2400">
                <a:solidFill>
                  <a:srgbClr val="C00000"/>
                </a:solidFill>
                <a:latin typeface="黑体" panose="02010609060101010101" charset="-122"/>
                <a:ea typeface="黑体" panose="02010609060101010101" charset="-122"/>
                <a:cs typeface="黑体" panose="02010609060101010101" charset="-122"/>
              </a:rPr>
              <a:t>2021·全国·高考真题）</a:t>
            </a:r>
            <a:r>
              <a:rPr sz="2400">
                <a:latin typeface="黑体" panose="02010609060101010101" charset="-122"/>
                <a:ea typeface="黑体" panose="02010609060101010101" charset="-122"/>
                <a:cs typeface="黑体" panose="02010609060101010101" charset="-122"/>
              </a:rPr>
              <a:t>1898年，某书商慨叹废八股将使自己损失惨重，后来发现“经学书犹有人买”，其损失并不如以前估计之大，而该书商对新学书籍的投资不久又面临亏损。这可以反映出该时期(    )</a:t>
            </a:r>
          </a:p>
          <a:p>
            <a:pPr fontAlgn="auto">
              <a:lnSpc>
                <a:spcPts val="3380"/>
              </a:lnSpc>
            </a:pPr>
            <a:r>
              <a:rPr sz="2400">
                <a:latin typeface="黑体" panose="02010609060101010101" charset="-122"/>
                <a:ea typeface="黑体" panose="02010609060101010101" charset="-122"/>
                <a:cs typeface="黑体" panose="02010609060101010101" charset="-122"/>
              </a:rPr>
              <a:t>A．儒学地位颠覆	</a:t>
            </a:r>
            <a:r>
              <a:rPr lang="en-US" sz="2400">
                <a:latin typeface="黑体" panose="02010609060101010101" charset="-122"/>
                <a:ea typeface="黑体" panose="02010609060101010101" charset="-122"/>
                <a:cs typeface="黑体" panose="02010609060101010101" charset="-122"/>
              </a:rPr>
              <a:t>                </a:t>
            </a:r>
            <a:r>
              <a:rPr sz="2400">
                <a:latin typeface="黑体" panose="02010609060101010101" charset="-122"/>
                <a:ea typeface="黑体" panose="02010609060101010101" charset="-122"/>
                <a:cs typeface="黑体" panose="02010609060101010101" charset="-122"/>
              </a:rPr>
              <a:t>B．</a:t>
            </a:r>
            <a:r>
              <a:rPr sz="2400">
                <a:latin typeface="黑体" panose="02010609060101010101" charset="-122"/>
                <a:ea typeface="黑体" panose="02010609060101010101" charset="-122"/>
                <a:cs typeface="黑体" panose="02010609060101010101" charset="-122"/>
                <a:sym typeface="+mn-ea"/>
              </a:rPr>
              <a:t>政局变化迅速</a:t>
            </a:r>
            <a:endParaRPr sz="2400">
              <a:latin typeface="黑体" panose="02010609060101010101" charset="-122"/>
              <a:ea typeface="黑体" panose="02010609060101010101" charset="-122"/>
              <a:cs typeface="黑体" panose="02010609060101010101" charset="-122"/>
            </a:endParaRPr>
          </a:p>
          <a:p>
            <a:pPr fontAlgn="auto">
              <a:lnSpc>
                <a:spcPts val="3380"/>
              </a:lnSpc>
            </a:pPr>
            <a:r>
              <a:rPr sz="2400">
                <a:latin typeface="黑体" panose="02010609060101010101" charset="-122"/>
                <a:ea typeface="黑体" panose="02010609060101010101" charset="-122"/>
                <a:cs typeface="黑体" panose="02010609060101010101" charset="-122"/>
              </a:rPr>
              <a:t>C．</a:t>
            </a:r>
            <a:r>
              <a:rPr sz="2400">
                <a:latin typeface="黑体" panose="02010609060101010101" charset="-122"/>
                <a:ea typeface="黑体" panose="02010609060101010101" charset="-122"/>
                <a:cs typeface="黑体" panose="02010609060101010101" charset="-122"/>
                <a:sym typeface="+mn-ea"/>
              </a:rPr>
              <a:t>列强侵略加剧</a:t>
            </a:r>
            <a:r>
              <a:rPr sz="2400">
                <a:latin typeface="黑体" panose="02010609060101010101" charset="-122"/>
                <a:ea typeface="黑体" panose="02010609060101010101" charset="-122"/>
                <a:cs typeface="黑体" panose="02010609060101010101" charset="-122"/>
              </a:rPr>
              <a:t>	</a:t>
            </a:r>
            <a:r>
              <a:rPr lang="en-US" sz="2400">
                <a:latin typeface="黑体" panose="02010609060101010101" charset="-122"/>
                <a:ea typeface="黑体" panose="02010609060101010101" charset="-122"/>
                <a:cs typeface="黑体" panose="02010609060101010101" charset="-122"/>
              </a:rPr>
              <a:t>                </a:t>
            </a:r>
            <a:r>
              <a:rPr sz="2400">
                <a:latin typeface="黑体" panose="02010609060101010101" charset="-122"/>
                <a:ea typeface="黑体" panose="02010609060101010101" charset="-122"/>
                <a:cs typeface="黑体" panose="02010609060101010101" charset="-122"/>
              </a:rPr>
              <a:t>D．西学深入民心</a:t>
            </a:r>
          </a:p>
        </p:txBody>
      </p:sp>
      <p:sp>
        <p:nvSpPr>
          <p:cNvPr id="8" name="文本框 7"/>
          <p:cNvSpPr txBox="1"/>
          <p:nvPr/>
        </p:nvSpPr>
        <p:spPr>
          <a:xfrm>
            <a:off x="10073640" y="1726565"/>
            <a:ext cx="1512570" cy="1568450"/>
          </a:xfrm>
          <a:prstGeom prst="rect">
            <a:avLst/>
          </a:prstGeom>
          <a:noFill/>
        </p:spPr>
        <p:txBody>
          <a:bodyPr wrap="square" rtlCol="0">
            <a:spAutoFit/>
          </a:bodyPr>
          <a:lstStyle/>
          <a:p>
            <a:r>
              <a:rPr lang="en-US" altLang="zh-CN" sz="9600" b="1">
                <a:solidFill>
                  <a:srgbClr val="C00000"/>
                </a:solidFill>
              </a:rPr>
              <a:t>B</a:t>
            </a:r>
          </a:p>
        </p:txBody>
      </p:sp>
      <p:sp>
        <p:nvSpPr>
          <p:cNvPr id="9" name="文本框 8"/>
          <p:cNvSpPr txBox="1"/>
          <p:nvPr>
            <p:custDataLst>
              <p:tags r:id="rId5"/>
            </p:custDataLst>
          </p:nvPr>
        </p:nvSpPr>
        <p:spPr>
          <a:xfrm>
            <a:off x="379730" y="3228340"/>
            <a:ext cx="11562715" cy="2749550"/>
          </a:xfrm>
          <a:prstGeom prst="rect">
            <a:avLst/>
          </a:prstGeom>
          <a:noFill/>
        </p:spPr>
        <p:txBody>
          <a:bodyPr wrap="square" rtlCol="0">
            <a:spAutoFit/>
          </a:bodyPr>
          <a:lstStyle/>
          <a:p>
            <a:pPr fontAlgn="auto">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rPr>
              <a:t>6</a:t>
            </a:r>
            <a:r>
              <a:rPr lang="zh-CN" altLang="en-US" sz="2400">
                <a:solidFill>
                  <a:srgbClr val="C00000"/>
                </a:solidFill>
                <a:latin typeface="黑体" panose="02010609060101010101" charset="-122"/>
                <a:ea typeface="黑体" panose="02010609060101010101" charset="-122"/>
                <a:cs typeface="黑体" panose="02010609060101010101" charset="-122"/>
              </a:rPr>
              <a:t>、</a:t>
            </a:r>
            <a:r>
              <a:rPr sz="2400">
                <a:solidFill>
                  <a:srgbClr val="C00000"/>
                </a:solidFill>
                <a:latin typeface="黑体" panose="02010609060101010101" charset="-122"/>
                <a:ea typeface="黑体" panose="02010609060101010101" charset="-122"/>
                <a:cs typeface="黑体" panose="02010609060101010101" charset="-122"/>
              </a:rPr>
              <a:t>(2021·山东卷·6）</a:t>
            </a:r>
            <a:r>
              <a:rPr sz="2400">
                <a:latin typeface="黑体" panose="02010609060101010101" charset="-122"/>
                <a:ea typeface="黑体" panose="02010609060101010101" charset="-122"/>
                <a:cs typeface="黑体" panose="02010609060101010101" charset="-122"/>
              </a:rPr>
              <a:t>近代一位外国人这样评价戊戌变法：“如果认为维新是要从顶端而不是从基础上开始的话，在这一张变法的清单上是挑剔不出什么毛病的。条条都很健全，条条都打中一个显著的弊端，并且条条都是可以付诸实施的；但是这种以上谕变法的整套结构就是一个倒置的金字塔。”他认为变法的缺陷在于(  </a:t>
            </a:r>
            <a:r>
              <a:rPr lang="en-US" sz="2400">
                <a:latin typeface="黑体" panose="02010609060101010101" charset="-122"/>
                <a:ea typeface="黑体" panose="02010609060101010101" charset="-122"/>
                <a:cs typeface="黑体" panose="02010609060101010101" charset="-122"/>
              </a:rPr>
              <a:t>  </a:t>
            </a:r>
            <a:r>
              <a:rPr sz="2400">
                <a:latin typeface="黑体" panose="02010609060101010101" charset="-122"/>
                <a:ea typeface="黑体" panose="02010609060101010101" charset="-122"/>
                <a:cs typeface="黑体" panose="02010609060101010101" charset="-122"/>
              </a:rPr>
              <a:t>)</a:t>
            </a:r>
          </a:p>
          <a:p>
            <a:pPr fontAlgn="auto">
              <a:lnSpc>
                <a:spcPct val="120000"/>
              </a:lnSpc>
            </a:pPr>
            <a:r>
              <a:rPr lang="en-US" sz="2400">
                <a:latin typeface="黑体" panose="02010609060101010101" charset="-122"/>
                <a:ea typeface="黑体" panose="02010609060101010101" charset="-122"/>
                <a:cs typeface="黑体" panose="02010609060101010101" charset="-122"/>
              </a:rPr>
              <a:t>A.</a:t>
            </a:r>
            <a:r>
              <a:rPr sz="2400">
                <a:latin typeface="黑体" panose="02010609060101010101" charset="-122"/>
                <a:ea typeface="黑体" panose="02010609060101010101" charset="-122"/>
                <a:cs typeface="黑体" panose="02010609060101010101" charset="-122"/>
              </a:rPr>
              <a:t>采取了自上而下的方式	      B. 变法措施贪大求全</a:t>
            </a:r>
          </a:p>
          <a:p>
            <a:pPr fontAlgn="auto">
              <a:lnSpc>
                <a:spcPct val="120000"/>
              </a:lnSpc>
            </a:pPr>
            <a:r>
              <a:rPr sz="2400">
                <a:latin typeface="黑体" panose="02010609060101010101" charset="-122"/>
                <a:ea typeface="黑体" panose="02010609060101010101" charset="-122"/>
                <a:cs typeface="黑体" panose="02010609060101010101" charset="-122"/>
              </a:rPr>
              <a:t>C. 缺乏充分的思想动员	      D. 没有得到广泛的社会支持</a:t>
            </a:r>
          </a:p>
        </p:txBody>
      </p:sp>
      <p:sp>
        <p:nvSpPr>
          <p:cNvPr id="10" name="文本框 9"/>
          <p:cNvSpPr txBox="1"/>
          <p:nvPr/>
        </p:nvSpPr>
        <p:spPr>
          <a:xfrm>
            <a:off x="10200640" y="4959350"/>
            <a:ext cx="1512570" cy="1568450"/>
          </a:xfrm>
          <a:prstGeom prst="rect">
            <a:avLst/>
          </a:prstGeom>
          <a:noFill/>
        </p:spPr>
        <p:txBody>
          <a:bodyPr wrap="square" rtlCol="0">
            <a:spAutoFit/>
          </a:bodyPr>
          <a:lstStyle/>
          <a:p>
            <a:r>
              <a:rPr lang="en-US" altLang="zh-CN" sz="9600" b="1">
                <a:solidFill>
                  <a:srgbClr val="C00000"/>
                </a:solidFill>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03466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二、义和团运动</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（一）背景</a:t>
            </a:r>
          </a:p>
        </p:txBody>
      </p:sp>
      <p:pic>
        <p:nvPicPr>
          <p:cNvPr id="10" name="Picture 7" descr="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4372610" y="1404620"/>
            <a:ext cx="3665220" cy="243078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422910" y="881380"/>
            <a:ext cx="3831590" cy="3152140"/>
            <a:chOff x="666" y="1388"/>
            <a:chExt cx="6034" cy="4964"/>
          </a:xfrm>
        </p:grpSpPr>
        <p:pic>
          <p:nvPicPr>
            <p:cNvPr id="9" name="图片 8" descr="QQ图片20180524203600"/>
            <p:cNvPicPr>
              <a:picLocks noChangeAspect="1"/>
            </p:cNvPicPr>
            <p:nvPr/>
          </p:nvPicPr>
          <p:blipFill>
            <a:blip r:embed="rId8"/>
            <a:stretch>
              <a:fillRect/>
            </a:stretch>
          </p:blipFill>
          <p:spPr>
            <a:xfrm>
              <a:off x="666" y="2336"/>
              <a:ext cx="4980" cy="3582"/>
            </a:xfrm>
            <a:prstGeom prst="rect">
              <a:avLst/>
            </a:prstGeom>
            <a:effectLst>
              <a:outerShdw blurRad="50800" dist="38100" dir="2700000" algn="tl" rotWithShape="0">
                <a:prstClr val="black">
                  <a:alpha val="40000"/>
                </a:prstClr>
              </a:outerShdw>
            </a:effectLst>
          </p:spPr>
        </p:pic>
        <p:pic>
          <p:nvPicPr>
            <p:cNvPr id="11" name="图片 10" descr="图片包含 桌子, 男人, 黑暗, 水&#10;&#10;描述已自动生成"/>
            <p:cNvPicPr>
              <a:picLocks noChangeAspect="1"/>
            </p:cNvPicPr>
            <p:nvPr/>
          </p:nvPicPr>
          <p:blipFill>
            <a:blip r:embed="rId9">
              <a:extLst>
                <a:ext uri="{BEBA8EAE-BF5A-486C-A8C5-ECC9F3942E4B}">
                  <a14:imgProps xmlns:a14="http://schemas.microsoft.com/office/drawing/2010/main">
                    <a14:imgLayer r:embed="rId10">
                      <a14:imgEffect>
                        <a14:backgroundRemoval t="9730" b="97027" l="2083" r="90000">
                          <a14:foregroundMark x1="27500" y1="9189" x2="39583" y2="9730"/>
                          <a14:foregroundMark x1="39583" y1="9730" x2="39583" y2="9730"/>
                          <a14:foregroundMark x1="10833" y1="38108" x2="6667" y2="42432"/>
                          <a14:foregroundMark x1="6250" y1="61081" x2="4167" y2="65135"/>
                          <a14:foregroundMark x1="5417" y1="91081" x2="12083" y2="91081"/>
                          <a14:foregroundMark x1="62917" y1="90811" x2="62917" y2="97297"/>
                          <a14:foregroundMark x1="2083" y1="91351" x2="3333" y2="90270"/>
                          <a14:foregroundMark x1="2500" y1="44865" x2="2083" y2="46486"/>
                          <a14:backgroundMark x1="47917" y1="19459" x2="47917" y2="19459"/>
                          <a14:backgroundMark x1="82917" y1="39730" x2="82917" y2="39730"/>
                          <a14:backgroundMark x1="82500" y1="39730" x2="82500" y2="39730"/>
                          <a14:backgroundMark x1="80000" y1="39730" x2="80000" y2="39730"/>
                        </a14:backgroundRemoval>
                      </a14:imgEffect>
                    </a14:imgLayer>
                  </a14:imgProps>
                </a:ext>
                <a:ext uri="{28A0092B-C50C-407E-A947-70E740481C1C}">
                  <a14:useLocalDpi xmlns:a14="http://schemas.microsoft.com/office/drawing/2010/main" val="0"/>
                </a:ext>
              </a:extLst>
            </a:blip>
            <a:stretch>
              <a:fillRect/>
            </a:stretch>
          </p:blipFill>
          <p:spPr>
            <a:xfrm rot="975380" flipH="1">
              <a:off x="3494" y="1388"/>
              <a:ext cx="3207" cy="4965"/>
            </a:xfrm>
            <a:prstGeom prst="rect">
              <a:avLst/>
            </a:prstGeom>
            <a:effectLst>
              <a:outerShdw blurRad="50800" dist="38100" dir="2700000" algn="tl" rotWithShape="0">
                <a:prstClr val="black">
                  <a:alpha val="40000"/>
                </a:prstClr>
              </a:outerShdw>
              <a:softEdge rad="31750"/>
            </a:effectLst>
          </p:spPr>
        </p:pic>
      </p:grpSp>
      <p:sp>
        <p:nvSpPr>
          <p:cNvPr id="12" name="文本框 11"/>
          <p:cNvSpPr txBox="1"/>
          <p:nvPr/>
        </p:nvSpPr>
        <p:spPr>
          <a:xfrm>
            <a:off x="258445" y="3924300"/>
            <a:ext cx="11684000" cy="2245360"/>
          </a:xfrm>
          <a:prstGeom prst="rect">
            <a:avLst/>
          </a:prstGeom>
          <a:noFill/>
        </p:spPr>
        <p:txBody>
          <a:bodyPr wrap="square" rtlCol="0" anchor="t">
            <a:spAutoFit/>
          </a:bodyPr>
          <a:lstStyle/>
          <a:p>
            <a:pPr lvl="0" algn="just">
              <a:lnSpc>
                <a:spcPct val="100000"/>
              </a:lnSpc>
              <a:buClrTx/>
              <a:buSzTx/>
              <a:buFontTx/>
            </a:pPr>
            <a:r>
              <a:rPr lang="zh-CN" altLang="en-US" sz="2800">
                <a:latin typeface="楷体" panose="02010609060101010101" charset="-122"/>
                <a:ea typeface="楷体" panose="02010609060101010101" charset="-122"/>
                <a:cs typeface="楷体" panose="02010609060101010101" charset="-122"/>
                <a:sym typeface="+mn-ea"/>
              </a:rPr>
              <a:t>材料：</a:t>
            </a:r>
            <a:r>
              <a:rPr lang="en-US" altLang="zh-CN" sz="2800">
                <a:latin typeface="楷体" panose="02010609060101010101" charset="-122"/>
                <a:ea typeface="楷体" panose="02010609060101010101" charset="-122"/>
                <a:cs typeface="楷体" panose="02010609060101010101" charset="-122"/>
                <a:sym typeface="+mn-ea"/>
              </a:rPr>
              <a:t>鸦片战争后，欧美的天主教、耶稣教和沙俄的东正教，依靠不平等条约和大炮的保护，先后向中国派遣的传教士，到19世纪末已达3300多人……但就总体而言，传教士在中国建立教堂，网罗教徒，收集情报，干涉词讼，挑拨民族关系，进行文化侵略，并为中国政府出谋划策，攘夺中国利权，起了侵略者的大炮所不能起的作用。</a:t>
            </a:r>
          </a:p>
        </p:txBody>
      </p:sp>
      <p:sp>
        <p:nvSpPr>
          <p:cNvPr id="3" name="文本框 2"/>
          <p:cNvSpPr txBox="1"/>
          <p:nvPr/>
        </p:nvSpPr>
        <p:spPr>
          <a:xfrm>
            <a:off x="4324350" y="3375025"/>
            <a:ext cx="3713480" cy="460375"/>
          </a:xfrm>
          <a:prstGeom prst="rect">
            <a:avLst/>
          </a:prstGeom>
          <a:solidFill>
            <a:schemeClr val="bg1">
              <a:alpha val="65000"/>
            </a:schemeClr>
          </a:solidFill>
        </p:spPr>
        <p:txBody>
          <a:bodyPr wrap="square" rtlCol="0">
            <a:spAutoFit/>
          </a:bodyPr>
          <a:lstStyle/>
          <a:p>
            <a:pPr algn="ctr"/>
            <a:r>
              <a:rPr lang="zh-CN" altLang="en-US" sz="2400">
                <a:latin typeface="华文仿宋" panose="02010600040101010101" charset="-122"/>
                <a:ea typeface="华文仿宋" panose="02010600040101010101" charset="-122"/>
                <a:sym typeface="+mn-ea"/>
              </a:rPr>
              <a:t>◎瓜分中国</a:t>
            </a:r>
            <a:endParaRPr lang="zh-CN" altLang="en-US" sz="2400">
              <a:latin typeface="华文仿宋" panose="02010600040101010101" charset="-122"/>
              <a:ea typeface="华文仿宋" panose="02010600040101010101" charset="-122"/>
            </a:endParaRPr>
          </a:p>
        </p:txBody>
      </p:sp>
      <p:grpSp>
        <p:nvGrpSpPr>
          <p:cNvPr id="6" name="组合 5"/>
          <p:cNvGrpSpPr/>
          <p:nvPr/>
        </p:nvGrpSpPr>
        <p:grpSpPr>
          <a:xfrm>
            <a:off x="8164830" y="1275715"/>
            <a:ext cx="3713480" cy="2636520"/>
            <a:chOff x="12858" y="1887"/>
            <a:chExt cx="5848" cy="4152"/>
          </a:xfrm>
        </p:grpSpPr>
        <p:pic>
          <p:nvPicPr>
            <p:cNvPr id="14" name="图片 13"/>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t="-7796" b="7796"/>
            <a:stretch>
              <a:fillRect/>
            </a:stretch>
          </p:blipFill>
          <p:spPr>
            <a:xfrm>
              <a:off x="12858" y="1887"/>
              <a:ext cx="5637" cy="4031"/>
            </a:xfrm>
            <a:prstGeom prst="rect">
              <a:avLst/>
            </a:prstGeom>
            <a:ln>
              <a:noFill/>
            </a:ln>
            <a:effectLst>
              <a:outerShdw blurRad="50800" dist="38100" dir="2700000" algn="tl" rotWithShape="0">
                <a:prstClr val="black">
                  <a:alpha val="40000"/>
                </a:prstClr>
              </a:outerShdw>
            </a:effectLst>
          </p:spPr>
        </p:pic>
        <p:sp>
          <p:nvSpPr>
            <p:cNvPr id="5" name="文本框 4"/>
            <p:cNvSpPr txBox="1"/>
            <p:nvPr/>
          </p:nvSpPr>
          <p:spPr>
            <a:xfrm>
              <a:off x="12858" y="5315"/>
              <a:ext cx="5848" cy="725"/>
            </a:xfrm>
            <a:prstGeom prst="rect">
              <a:avLst/>
            </a:prstGeom>
            <a:solidFill>
              <a:schemeClr val="bg1">
                <a:alpha val="65000"/>
              </a:schemeClr>
            </a:solidFill>
          </p:spPr>
          <p:txBody>
            <a:bodyPr wrap="square" rtlCol="0">
              <a:spAutoFit/>
            </a:bodyPr>
            <a:lstStyle/>
            <a:p>
              <a:pPr algn="ctr"/>
              <a:r>
                <a:rPr lang="zh-CN" altLang="en-US" sz="2400">
                  <a:latin typeface="华文仿宋" panose="02010600040101010101" charset="-122"/>
                  <a:ea typeface="华文仿宋" panose="02010600040101010101" charset="-122"/>
                  <a:sym typeface="+mn-ea"/>
                </a:rPr>
                <a:t>◎胶州湾事件</a:t>
              </a:r>
              <a:endParaRPr lang="zh-CN" altLang="en-US" sz="2400">
                <a:latin typeface="华文仿宋" panose="02010600040101010101" charset="-122"/>
                <a:ea typeface="华文仿宋" panose="02010600040101010101" charset="-122"/>
              </a:endParaRPr>
            </a:p>
          </p:txBody>
        </p:sp>
      </p:grpSp>
      <p:sp>
        <p:nvSpPr>
          <p:cNvPr id="16" name="文本框 15"/>
          <p:cNvSpPr txBox="1"/>
          <p:nvPr/>
        </p:nvSpPr>
        <p:spPr>
          <a:xfrm>
            <a:off x="67310" y="5647690"/>
            <a:ext cx="1225613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nSpc>
                <a:spcPct val="100000"/>
              </a:lnSpc>
              <a:spcBef>
                <a:spcPct val="0"/>
              </a:spcBef>
              <a:spcAft>
                <a:spcPct val="0"/>
              </a:spcAft>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①根本原因</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《马关条约》签订后，列强掀起瓜分中国狂潮</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民族危机日益加剧</a:t>
            </a:r>
          </a:p>
        </p:txBody>
      </p:sp>
      <p:sp>
        <p:nvSpPr>
          <p:cNvPr id="17" name="文本框 16"/>
          <p:cNvSpPr txBox="1"/>
          <p:nvPr/>
        </p:nvSpPr>
        <p:spPr>
          <a:xfrm>
            <a:off x="67310" y="6258560"/>
            <a:ext cx="8134350" cy="521970"/>
          </a:xfrm>
          <a:prstGeom prst="rect">
            <a:avLst/>
          </a:prstGeom>
          <a:solidFill>
            <a:srgbClr val="C00000"/>
          </a:solidFill>
          <a:effectLst>
            <a:outerShdw blurRad="50800" dist="38100" dir="2700000" algn="tl" rotWithShape="0">
              <a:prstClr val="black">
                <a:alpha val="40000"/>
              </a:prstClr>
            </a:outerShdw>
          </a:effectLst>
        </p:spPr>
        <p:txBody>
          <a:bodyPr wrap="none" rtlCol="0" anchor="t">
            <a:spAutoFit/>
          </a:bodyPr>
          <a:lstStyle/>
          <a:p>
            <a:pPr>
              <a:lnSpc>
                <a:spcPct val="100000"/>
              </a:lnSpc>
              <a:spcBef>
                <a:spcPct val="0"/>
              </a:spcBef>
              <a:spcAft>
                <a:spcPct val="0"/>
              </a:spcAft>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②直接原因</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山东外国教会势力的猖狂，激起民愤。</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P spid="12" grpId="1"/>
      <p:bldP spid="16" grpId="0" animBg="1"/>
      <p:bldP spid="16" grpId="1"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2"/>
            </p:custDataLst>
          </p:nvPr>
        </p:nvSpPr>
        <p:spPr>
          <a:xfrm>
            <a:off x="379095" y="339090"/>
            <a:ext cx="6880860"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阶段特征：晚清时期</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1840</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1912</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a:t>
            </a:r>
          </a:p>
        </p:txBody>
      </p:sp>
      <p:graphicFrame>
        <p:nvGraphicFramePr>
          <p:cNvPr id="2" name="表格 1"/>
          <p:cNvGraphicFramePr/>
          <p:nvPr>
            <p:custDataLst>
              <p:tags r:id="rId3"/>
            </p:custDataLst>
          </p:nvPr>
        </p:nvGraphicFramePr>
        <p:xfrm>
          <a:off x="379095" y="894080"/>
          <a:ext cx="11461750" cy="5545455"/>
        </p:xfrm>
        <a:graphic>
          <a:graphicData uri="http://schemas.openxmlformats.org/drawingml/2006/table">
            <a:tbl>
              <a:tblPr firstRow="1" bandRow="1">
                <a:tableStyleId>{5C22544A-7EE6-4342-B048-85BDC9FD1C3A}</a:tableStyleId>
              </a:tblPr>
              <a:tblGrid>
                <a:gridCol w="11461750"/>
              </a:tblGrid>
              <a:tr h="3370580">
                <a:tc>
                  <a:txBody>
                    <a:bodyPr/>
                    <a:lstStyle/>
                    <a:p>
                      <a:pPr>
                        <a:buNone/>
                      </a:pPr>
                      <a:r>
                        <a:rPr lang="zh-CN" altLang="en-US" sz="2800">
                          <a:solidFill>
                            <a:srgbClr val="C00000"/>
                          </a:solidFill>
                          <a:latin typeface="华文中宋" panose="02010600040101010101" charset="-122"/>
                          <a:ea typeface="华文中宋" panose="02010600040101010101" charset="-122"/>
                        </a:rPr>
                        <a:t>政治上：</a:t>
                      </a:r>
                    </a:p>
                    <a:p>
                      <a:pPr>
                        <a:buNone/>
                      </a:pPr>
                      <a:endParaRPr lang="zh-CN" altLang="en-US"/>
                    </a:p>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74875">
                <a:tc>
                  <a:txBody>
                    <a:bodyPr/>
                    <a:lstStyle/>
                    <a:p>
                      <a:pPr>
                        <a:buNone/>
                      </a:pPr>
                      <a:r>
                        <a:rPr lang="zh-CN" altLang="en-US" sz="2800" b="1">
                          <a:solidFill>
                            <a:srgbClr val="C00000"/>
                          </a:solidFill>
                          <a:latin typeface="华文中宋" panose="02010600040101010101" charset="-122"/>
                          <a:ea typeface="华文中宋" panose="02010600040101010101" charset="-122"/>
                        </a:rPr>
                        <a:t>经济上：</a:t>
                      </a: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7" name="文本框 6"/>
          <p:cNvSpPr txBox="1"/>
          <p:nvPr/>
        </p:nvSpPr>
        <p:spPr>
          <a:xfrm>
            <a:off x="379095" y="1390015"/>
            <a:ext cx="11563350" cy="2934335"/>
          </a:xfrm>
          <a:prstGeom prst="rect">
            <a:avLst/>
          </a:prstGeom>
          <a:noFill/>
        </p:spPr>
        <p:txBody>
          <a:bodyPr wrap="square" rtlCol="0" anchor="t">
            <a:spAutoFit/>
          </a:bodyPr>
          <a:lstStyle/>
          <a:p>
            <a:pPr algn="l" eaLnBrk="1" fontAlgn="ctr" latinLnBrk="0" hangingPunct="0">
              <a:lnSpc>
                <a:spcPct val="110000"/>
              </a:lnSpc>
            </a:pP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1</a:t>
            </a:r>
            <a:r>
              <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西方列强发动一系列侵华战争，清政府被迫签订一系列不平等条约，中国的主权遭到破坏，</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_⨹_3_5e124_⨹_3_7a4a2_⨹_3_f5a20"/>
              </a:rPr>
              <a:t>半殖民</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地半封建化程度不断加深；</a:t>
            </a:r>
          </a:p>
          <a:p>
            <a:pPr algn="l" eaLnBrk="1" fontAlgn="ctr" latinLnBrk="0" hangingPunct="0">
              <a:lnSpc>
                <a:spcPct val="110000"/>
              </a:lnSpc>
            </a:pP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2</a:t>
            </a:r>
            <a:r>
              <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_⨹_15_b2720_⨹_15_e7037_⨹_15_ef54b"/>
              </a:rPr>
              <a:t>中国社会各阶级为救亡图存先后发</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_⨹_27_bf2fa_⨹_27_6ff42_⨹_27_925e5"/>
              </a:rPr>
              <a:t>起了太平天国运动、戊戌变法、义和团运动、辛亥革命等一系</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列斗争，中华民族在斗争探索中不断觉醒；</a:t>
            </a:r>
          </a:p>
          <a:p>
            <a:pPr algn="l" eaLnBrk="1" fontAlgn="ctr" latinLnBrk="0" hangingPunct="0">
              <a:lnSpc>
                <a:spcPct val="110000"/>
              </a:lnSpc>
            </a:pPr>
            <a:r>
              <a:rPr lang="en-US" altLang="zh-CN" sz="2800" dirty="0">
                <a:solidFill>
                  <a:schemeClr val="tx1"/>
                </a:solidFill>
                <a:latin typeface="华文中宋" panose="02010600040101010101" charset="-122"/>
                <a:ea typeface="华文中宋" panose="02010600040101010101" charset="-122"/>
                <a:cs typeface="华文中宋" panose="02010600040101010101" charset="-122"/>
                <a:sym typeface="+mn-ea"/>
              </a:rPr>
              <a:t>3</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、清政府由闭关锁国到被迫开放,宗藩体制走向近代外交;</a:t>
            </a:r>
          </a:p>
          <a:p>
            <a:pPr algn="l" eaLnBrk="1" fontAlgn="ctr" latinLnBrk="0" hangingPunct="0">
              <a:lnSpc>
                <a:spcPct val="110000"/>
              </a:lnSpc>
            </a:pPr>
            <a:r>
              <a:rPr lang="en-US" altLang="zh-CN" sz="2800" dirty="0">
                <a:solidFill>
                  <a:schemeClr val="tx1"/>
                </a:solidFill>
                <a:latin typeface="华文中宋" panose="02010600040101010101" charset="-122"/>
                <a:ea typeface="华文中宋" panose="02010600040101010101" charset="-122"/>
                <a:cs typeface="华文中宋" panose="02010600040101010101" charset="-122"/>
                <a:sym typeface="+mn-ea"/>
              </a:rPr>
              <a:t>4</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、中央逐渐式微,地方势力逐步崛起。</a:t>
            </a:r>
            <a:endPar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379095" y="4739005"/>
            <a:ext cx="11461750" cy="1814830"/>
          </a:xfrm>
          <a:prstGeom prst="rect">
            <a:avLst/>
          </a:prstGeom>
          <a:noFill/>
        </p:spPr>
        <p:txBody>
          <a:bodyPr wrap="square" rtlCol="0" anchor="t">
            <a:spAutoFit/>
          </a:bodyPr>
          <a:lstStyle/>
          <a:p>
            <a:pPr algn="l" defTabSz="678180" eaLnBrk="0" fontAlgn="auto" latinLnBrk="1" hangingPunct="0">
              <a:lnSpc>
                <a:spcPct val="10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zh-CN" altLang="zh-CN" sz="2800" dirty="0">
                <a:solidFill>
                  <a:srgbClr val="000000"/>
                </a:solidFill>
                <a:effectLst/>
                <a:latin typeface="华文中宋" panose="02010600040101010101" charset="-122"/>
                <a:ea typeface="华文中宋" panose="02010600040101010101" charset="-122"/>
                <a:sym typeface="+mn-ea"/>
              </a:rPr>
              <a:t>随着列强侵略，中国的经济结构发生变动，</a:t>
            </a:r>
            <a:r>
              <a:rPr 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自然经济开始解体，</a:t>
            </a:r>
            <a:r>
              <a:rPr 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中国被纳入资本主义世界市场；</a:t>
            </a:r>
            <a:endParaRPr 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defTabSz="678180" eaLnBrk="0" fontAlgn="auto" latinLnBrk="1" hangingPunct="0">
              <a:lnSpc>
                <a:spcPct val="10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洋务企业的创办标志着中国近代化的起步</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a:t>
            </a:r>
          </a:p>
          <a:p>
            <a:pPr algn="l" defTabSz="678180" eaLnBrk="0" fontAlgn="auto" latinLnBrk="1" hangingPunct="0">
              <a:lnSpc>
                <a:spcPct val="10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中国民族资本主义产生并获得</a:t>
            </a:r>
            <a:r>
              <a:rPr lang="zh-CN"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rPr>
              <a:t>初步发展。</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a:endParaRPr>
          </a:p>
        </p:txBody>
      </p:sp>
      <p:sp>
        <p:nvSpPr>
          <p:cNvPr id="4" name="矩形 4"/>
          <p:cNvSpPr/>
          <p:nvPr>
            <p:custDataLst>
              <p:tags r:id="rId4"/>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03466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二、义和团运动</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（二）旗号：</a:t>
            </a:r>
          </a:p>
        </p:txBody>
      </p:sp>
      <p:sp>
        <p:nvSpPr>
          <p:cNvPr id="6" name="文本框 5"/>
          <p:cNvSpPr txBox="1"/>
          <p:nvPr/>
        </p:nvSpPr>
        <p:spPr>
          <a:xfrm>
            <a:off x="1844675" y="909320"/>
            <a:ext cx="2316480" cy="521970"/>
          </a:xfrm>
          <a:prstGeom prst="rect">
            <a:avLst/>
          </a:prstGeom>
          <a:noFill/>
        </p:spPr>
        <p:txBody>
          <a:bodyPr wrap="none" rtlCol="0" anchor="t">
            <a:spAutoFit/>
          </a:bodyPr>
          <a:lstStyle/>
          <a:p>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“扶清灭洋”</a:t>
            </a:r>
          </a:p>
        </p:txBody>
      </p:sp>
      <p:sp>
        <p:nvSpPr>
          <p:cNvPr id="20488" name="文本框 10"/>
          <p:cNvSpPr txBox="1"/>
          <p:nvPr/>
        </p:nvSpPr>
        <p:spPr>
          <a:xfrm>
            <a:off x="379095" y="1431290"/>
            <a:ext cx="11402060" cy="1383665"/>
          </a:xfrm>
          <a:prstGeom prst="rect">
            <a:avLst/>
          </a:prstGeom>
          <a:noFill/>
          <a:ln w="12700" cmpd="sng">
            <a:solidFill>
              <a:srgbClr val="A83B36"/>
            </a:solidFill>
            <a:prstDash val="solid"/>
          </a:ln>
        </p:spPr>
        <p:txBody>
          <a:bodyPr wrap="square">
            <a:spAutoFit/>
          </a:bodyPr>
          <a:lstStyle/>
          <a:p>
            <a:pPr fontAlgn="auto">
              <a:lnSpc>
                <a:spcPct val="100000"/>
              </a:lnSpc>
            </a:pPr>
            <a:r>
              <a:rPr lang="zh-CN" altLang="en-US" sz="2800" dirty="0">
                <a:latin typeface="楷体" panose="02010609060101010101" charset="-122"/>
                <a:ea typeface="楷体" panose="02010609060101010101" charset="-122"/>
                <a:cs typeface="楷体" panose="02010609060101010101" charset="-122"/>
              </a:rPr>
              <a:t>“最恨和约，误国殃民。上行下效，民冤不伸。神助拳，义和团，只因鬼子闹中原。</a:t>
            </a:r>
            <a:r>
              <a:rPr lang="en-US" altLang="zh-CN" sz="2800" dirty="0">
                <a:latin typeface="楷体" panose="02010609060101010101" charset="-122"/>
                <a:ea typeface="楷体" panose="02010609060101010101" charset="-122"/>
                <a:cs typeface="楷体" panose="02010609060101010101" charset="-122"/>
              </a:rPr>
              <a:t>”“</a:t>
            </a:r>
            <a:r>
              <a:rPr lang="zh-CN" altLang="en-US" sz="2800" dirty="0">
                <a:latin typeface="楷体" panose="02010609060101010101" charset="-122"/>
                <a:ea typeface="楷体" panose="02010609060101010101" charset="-122"/>
                <a:cs typeface="楷体" panose="02010609060101010101" charset="-122"/>
              </a:rPr>
              <a:t>挑铁道，把线砍，旋再毁坏大轮船。……一概鬼子都杀尽，大清一统庆升平。</a:t>
            </a:r>
            <a:r>
              <a:rPr lang="en-US" altLang="zh-CN" sz="2800" dirty="0">
                <a:latin typeface="楷体" panose="02010609060101010101" charset="-122"/>
                <a:ea typeface="楷体" panose="02010609060101010101" charset="-122"/>
                <a:cs typeface="楷体" panose="02010609060101010101" charset="-122"/>
              </a:rPr>
              <a:t>”</a:t>
            </a:r>
          </a:p>
        </p:txBody>
      </p:sp>
      <p:sp>
        <p:nvSpPr>
          <p:cNvPr id="14" name="文本框 13"/>
          <p:cNvSpPr txBox="1"/>
          <p:nvPr/>
        </p:nvSpPr>
        <p:spPr>
          <a:xfrm>
            <a:off x="257810" y="2858770"/>
            <a:ext cx="11153775" cy="1038860"/>
          </a:xfrm>
          <a:prstGeom prst="rect">
            <a:avLst/>
          </a:prstGeom>
          <a:noFill/>
        </p:spPr>
        <p:txBody>
          <a:bodyPr wrap="square">
            <a:spAutoFit/>
          </a:bodyPr>
          <a:lstStyle/>
          <a:p>
            <a:pPr marR="0" defTabSz="914400">
              <a:lnSpc>
                <a:spcPct val="110000"/>
              </a:lnSpc>
              <a:spcBef>
                <a:spcPts val="0"/>
              </a:spcBef>
              <a:spcAft>
                <a:spcPts val="0"/>
              </a:spcAft>
              <a:buClrTx/>
              <a:buSzTx/>
              <a:buFontTx/>
              <a:buNone/>
              <a:defRPr/>
            </a:pPr>
            <a:r>
              <a:rPr kumimoji="0" lang="zh-CN" altLang="en-US" sz="2800" b="1" kern="1200" cap="none" spc="300" normalizeH="0" baseline="0" noProof="1">
                <a:solidFill>
                  <a:srgbClr val="C00000"/>
                </a:solidFill>
                <a:latin typeface="华文中宋" panose="02010600040101010101" charset="-122"/>
                <a:ea typeface="华文中宋" panose="02010600040101010101" charset="-122"/>
                <a:cs typeface="+mn-cs"/>
              </a:rPr>
              <a:t>进步性：</a:t>
            </a:r>
            <a:r>
              <a:rPr kumimoji="0" lang="zh-CN" altLang="en-US" sz="2800" kern="1200" cap="none" spc="300" normalizeH="0" baseline="0" noProof="1">
                <a:solidFill>
                  <a:srgbClr val="C00000"/>
                </a:solidFill>
                <a:latin typeface="华文中宋" panose="02010600040101010101" charset="-122"/>
                <a:ea typeface="华文中宋" panose="02010600040101010101" charset="-122"/>
                <a:cs typeface="+mn-cs"/>
              </a:rPr>
              <a:t>具有爱国的性质。能够争取爱国官兵，动员民众反帝。</a:t>
            </a:r>
          </a:p>
          <a:p>
            <a:pPr marR="0" defTabSz="914400">
              <a:lnSpc>
                <a:spcPct val="110000"/>
              </a:lnSpc>
              <a:spcBef>
                <a:spcPts val="0"/>
              </a:spcBef>
              <a:spcAft>
                <a:spcPts val="0"/>
              </a:spcAft>
              <a:buClrTx/>
              <a:buSzTx/>
              <a:buFontTx/>
              <a:buNone/>
              <a:defRPr/>
            </a:pPr>
            <a:r>
              <a:rPr kumimoji="0" lang="zh-CN" altLang="en-US" sz="2800" b="1" kern="1200" cap="none" spc="300" normalizeH="0" baseline="0" noProof="1">
                <a:solidFill>
                  <a:srgbClr val="C00000"/>
                </a:solidFill>
                <a:latin typeface="华文中宋" panose="02010600040101010101" charset="-122"/>
                <a:ea typeface="华文中宋" panose="02010600040101010101" charset="-122"/>
                <a:cs typeface="+mn-cs"/>
              </a:rPr>
              <a:t>局限性：</a:t>
            </a:r>
            <a:r>
              <a:rPr kumimoji="0" lang="zh-CN" altLang="en-US" sz="2800" kern="1200" cap="none" spc="300" normalizeH="0" baseline="0" noProof="1">
                <a:solidFill>
                  <a:srgbClr val="C00000"/>
                </a:solidFill>
                <a:latin typeface="华文中宋" panose="02010600040101010101" charset="-122"/>
                <a:ea typeface="华文中宋" panose="02010600040101010101" charset="-122"/>
                <a:cs typeface="+mn-cs"/>
              </a:rPr>
              <a:t>盲目排外；放松对清政府反动统治的警惕。</a:t>
            </a:r>
          </a:p>
        </p:txBody>
      </p:sp>
      <p:sp>
        <p:nvSpPr>
          <p:cNvPr id="5" name="文本框 4"/>
          <p:cNvSpPr txBox="1"/>
          <p:nvPr/>
        </p:nvSpPr>
        <p:spPr>
          <a:xfrm>
            <a:off x="0" y="389763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（三）过程：</a:t>
            </a:r>
          </a:p>
        </p:txBody>
      </p:sp>
      <p:sp>
        <p:nvSpPr>
          <p:cNvPr id="7" name="文本框 6"/>
          <p:cNvSpPr txBox="1"/>
          <p:nvPr/>
        </p:nvSpPr>
        <p:spPr>
          <a:xfrm>
            <a:off x="0" y="4417695"/>
            <a:ext cx="3413760"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（四）清政府态度：</a:t>
            </a:r>
          </a:p>
        </p:txBody>
      </p:sp>
      <p:sp>
        <p:nvSpPr>
          <p:cNvPr id="8" name="文本框 7"/>
          <p:cNvSpPr txBox="1"/>
          <p:nvPr/>
        </p:nvSpPr>
        <p:spPr>
          <a:xfrm>
            <a:off x="1937385" y="3876040"/>
            <a:ext cx="11153140" cy="565150"/>
          </a:xfrm>
          <a:prstGeom prst="rect">
            <a:avLst/>
          </a:prstGeom>
          <a:noFill/>
        </p:spPr>
        <p:txBody>
          <a:bodyPr wrap="square" rtlCol="0" anchor="t">
            <a:spAutoFit/>
          </a:bodyPr>
          <a:lstStyle/>
          <a:p>
            <a:pPr>
              <a:lnSpc>
                <a:spcPct val="110000"/>
              </a:lnSpc>
            </a:pP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 </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189</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8</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年</a:t>
            </a:r>
            <a:r>
              <a:rPr lang="zh-CN" altLang="en-US" sz="2800">
                <a:latin typeface="华文中宋" panose="02010600040101010101" charset="-122"/>
                <a:ea typeface="华文中宋" panose="02010600040101010101" charset="-122"/>
                <a:cs typeface="华文中宋" panose="02010600040101010101" charset="-122"/>
                <a:sym typeface="+mn-ea"/>
              </a:rPr>
              <a:t>秋兴起于山东，</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1900年</a:t>
            </a:r>
            <a:r>
              <a:rPr lang="zh-CN" altLang="en-US" sz="2800">
                <a:latin typeface="华文中宋" panose="02010600040101010101" charset="-122"/>
                <a:ea typeface="华文中宋" panose="02010600040101010101" charset="-122"/>
                <a:cs typeface="华文中宋" panose="02010600040101010101" charset="-122"/>
                <a:sym typeface="+mn-ea"/>
              </a:rPr>
              <a:t>，在京津地区形成高潮。</a:t>
            </a:r>
          </a:p>
        </p:txBody>
      </p:sp>
      <p:sp>
        <p:nvSpPr>
          <p:cNvPr id="10" name="文本框 9"/>
          <p:cNvSpPr txBox="1"/>
          <p:nvPr/>
        </p:nvSpPr>
        <p:spPr>
          <a:xfrm>
            <a:off x="3199765" y="4446905"/>
            <a:ext cx="3190240" cy="521970"/>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cs typeface="华文中宋" panose="02010600040101010101" charset="-122"/>
              </a:rPr>
              <a:t>剿</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抚</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剿</a:t>
            </a:r>
          </a:p>
        </p:txBody>
      </p:sp>
      <p:sp>
        <p:nvSpPr>
          <p:cNvPr id="12" name="文本框 11"/>
          <p:cNvSpPr txBox="1"/>
          <p:nvPr/>
        </p:nvSpPr>
        <p:spPr>
          <a:xfrm>
            <a:off x="2116455" y="4942205"/>
            <a:ext cx="4805680" cy="521970"/>
          </a:xfrm>
          <a:prstGeom prst="rect">
            <a:avLst/>
          </a:prstGeom>
          <a:noFill/>
        </p:spPr>
        <p:txBody>
          <a:bodyPr wrap="none" rtlCol="0" anchor="t">
            <a:spAutoFit/>
          </a:bodyPr>
          <a:lstStyle/>
          <a:p>
            <a:pPr>
              <a:lnSpc>
                <a:spcPct val="100000"/>
              </a:lnSpc>
            </a:pPr>
            <a:r>
              <a:rPr lang="zh-CN" altLang="en-US" sz="2800" dirty="0">
                <a:solidFill>
                  <a:srgbClr val="C00000"/>
                </a:solidFill>
                <a:latin typeface="华文中宋" panose="02010600040101010101" charset="-122"/>
                <a:ea typeface="华文中宋" panose="02010600040101010101" charset="-122"/>
                <a:sym typeface="+mn-ea"/>
              </a:rPr>
              <a:t>在中外势力联合镇压下失败。</a:t>
            </a:r>
          </a:p>
        </p:txBody>
      </p:sp>
      <p:sp>
        <p:nvSpPr>
          <p:cNvPr id="13" name="文本框 12"/>
          <p:cNvSpPr txBox="1"/>
          <p:nvPr/>
        </p:nvSpPr>
        <p:spPr>
          <a:xfrm>
            <a:off x="0" y="4939665"/>
            <a:ext cx="3413760"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（五）结果：</a:t>
            </a:r>
          </a:p>
        </p:txBody>
      </p:sp>
      <p:pic>
        <p:nvPicPr>
          <p:cNvPr id="111" name="图片 110"/>
          <p:cNvPicPr/>
          <p:nvPr/>
        </p:nvPicPr>
        <p:blipFill>
          <a:blip r:embed="rId5">
            <a:clrChange>
              <a:clrFrom>
                <a:srgbClr val="FFFFFF">
                  <a:alpha val="100000"/>
                </a:srgbClr>
              </a:clrFrom>
              <a:clrTo>
                <a:srgbClr val="FFFFFF">
                  <a:alpha val="100000"/>
                  <a:alpha val="0"/>
                </a:srgbClr>
              </a:clrTo>
            </a:clrChange>
          </a:blip>
          <a:srcRect r="14586"/>
          <a:stretch>
            <a:fillRect/>
          </a:stretch>
        </p:blipFill>
        <p:spPr>
          <a:xfrm>
            <a:off x="7731760" y="4053840"/>
            <a:ext cx="4292600" cy="2915920"/>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20488" grpId="0" animBg="1"/>
      <p:bldP spid="20488" grpId="1" animBg="1"/>
      <p:bldP spid="14" grpId="0"/>
      <p:bldP spid="14" grpId="1"/>
      <p:bldP spid="5" grpId="0"/>
      <p:bldP spid="5" grpId="1"/>
      <p:bldP spid="7" grpId="0"/>
      <p:bldP spid="7" grpId="1"/>
      <p:bldP spid="8" grpId="0"/>
      <p:bldP spid="8" grpId="1"/>
      <p:bldP spid="10" grpId="0"/>
      <p:bldP spid="10" grpId="1"/>
      <p:bldP spid="12" grpId="0"/>
      <p:bldP spid="12" grpId="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03466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二、义和团运动</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（六）评价：</a:t>
            </a:r>
          </a:p>
        </p:txBody>
      </p:sp>
      <p:sp>
        <p:nvSpPr>
          <p:cNvPr id="3" name="文本框 2"/>
          <p:cNvSpPr txBox="1"/>
          <p:nvPr/>
        </p:nvSpPr>
        <p:spPr>
          <a:xfrm>
            <a:off x="257810" y="3246120"/>
            <a:ext cx="11562715" cy="1383665"/>
          </a:xfrm>
          <a:prstGeom prst="rect">
            <a:avLst/>
          </a:prstGeom>
          <a:noFill/>
        </p:spPr>
        <p:txBody>
          <a:bodyPr wrap="square" rtlCol="0" anchor="t">
            <a:spAutoFit/>
          </a:bodyPr>
          <a:lstStyle/>
          <a:p>
            <a:r>
              <a:rPr lang="zh-CN" altLang="en-US" sz="2800">
                <a:latin typeface="楷体" panose="02010609060101010101" charset="-122"/>
                <a:ea typeface="楷体" panose="02010609060101010101" charset="-122"/>
                <a:cs typeface="楷体" panose="02010609060101010101" charset="-122"/>
                <a:sym typeface="+mn-ea"/>
              </a:rPr>
              <a:t>材料</a:t>
            </a:r>
            <a:r>
              <a:rPr lang="en-US" altLang="zh-CN" sz="2800">
                <a:latin typeface="楷体" panose="02010609060101010101" charset="-122"/>
                <a:ea typeface="楷体" panose="02010609060101010101" charset="-122"/>
                <a:cs typeface="楷体" panose="02010609060101010101" charset="-122"/>
                <a:sym typeface="+mn-ea"/>
              </a:rPr>
              <a:t>2</a:t>
            </a:r>
            <a:r>
              <a:rPr lang="zh-CN" altLang="en-US" sz="2800">
                <a:latin typeface="楷体" panose="02010609060101010101" charset="-122"/>
                <a:ea typeface="楷体" panose="02010609060101010101" charset="-122"/>
                <a:cs typeface="楷体" panose="02010609060101010101" charset="-122"/>
                <a:sym typeface="+mn-ea"/>
              </a:rPr>
              <a:t>：无论欧美日本各国</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皆无此脑力与实力</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可以统治此天下生灵四分之一也</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故瓜分一事</a:t>
            </a:r>
            <a:r>
              <a:rPr lang="en-US" altLang="zh-CN" sz="2800">
                <a:solidFill>
                  <a:srgbClr val="C00000"/>
                </a:solidFill>
                <a:latin typeface="楷体" panose="02010609060101010101" charset="-122"/>
                <a:ea typeface="楷体" panose="02010609060101010101" charset="-122"/>
                <a:cs typeface="楷体" panose="02010609060101010101" charset="-122"/>
                <a:sym typeface="+mn-ea"/>
              </a:rPr>
              <a:t>,</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实为下策</a:t>
            </a:r>
            <a:r>
              <a:rPr lang="zh-CN" altLang="en-US" sz="2800">
                <a:latin typeface="楷体" panose="02010609060101010101" charset="-122"/>
                <a:ea typeface="楷体" panose="02010609060101010101" charset="-122"/>
                <a:cs typeface="楷体" panose="02010609060101010101" charset="-122"/>
                <a:sym typeface="+mn-ea"/>
              </a:rPr>
              <a:t>。                      </a:t>
            </a:r>
          </a:p>
          <a:p>
            <a:r>
              <a:rPr lang="zh-CN" altLang="en-US" sz="2800">
                <a:latin typeface="楷体" panose="02010609060101010101" charset="-122"/>
                <a:ea typeface="楷体" panose="02010609060101010101" charset="-122"/>
                <a:cs typeface="楷体" panose="02010609060101010101" charset="-122"/>
                <a:sym typeface="+mn-ea"/>
              </a:rPr>
              <a:t> </a:t>
            </a: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                      </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瓦德西</a:t>
            </a:r>
          </a:p>
        </p:txBody>
      </p:sp>
      <p:sp>
        <p:nvSpPr>
          <p:cNvPr id="5" name="文本框 4"/>
          <p:cNvSpPr txBox="1"/>
          <p:nvPr/>
        </p:nvSpPr>
        <p:spPr>
          <a:xfrm>
            <a:off x="257810" y="1431290"/>
            <a:ext cx="11562715" cy="1814830"/>
          </a:xfrm>
          <a:prstGeom prst="rect">
            <a:avLst/>
          </a:prstGeom>
          <a:noFill/>
        </p:spPr>
        <p:txBody>
          <a:bodyPr wrap="square" rtlCol="0" anchor="t">
            <a:spAutoFit/>
          </a:bodyPr>
          <a:lstStyle/>
          <a:p>
            <a:r>
              <a:rPr lang="zh-CN" altLang="en-US" sz="2800">
                <a:latin typeface="楷体" panose="02010609060101010101" charset="-122"/>
                <a:ea typeface="楷体" panose="02010609060101010101" charset="-122"/>
                <a:cs typeface="楷体" panose="02010609060101010101" charset="-122"/>
                <a:sym typeface="+mn-ea"/>
              </a:rPr>
              <a:t>材料</a:t>
            </a:r>
            <a:r>
              <a:rPr lang="en-US" altLang="zh-CN" sz="2800">
                <a:latin typeface="楷体" panose="02010609060101010101" charset="-122"/>
                <a:ea typeface="楷体" panose="02010609060101010101" charset="-122"/>
                <a:cs typeface="楷体" panose="02010609060101010101" charset="-122"/>
                <a:sym typeface="+mn-ea"/>
              </a:rPr>
              <a:t>1:</a:t>
            </a:r>
            <a:r>
              <a:rPr lang="zh-CN" altLang="en-US" sz="2800">
                <a:latin typeface="楷体" panose="02010609060101010101" charset="-122"/>
                <a:ea typeface="楷体" panose="02010609060101010101" charset="-122"/>
                <a:cs typeface="楷体" panose="02010609060101010101" charset="-122"/>
                <a:sym typeface="+mn-ea"/>
              </a:rPr>
              <a:t>万千来自下层社会的人们汇聚在</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神道观念</a:t>
            </a:r>
            <a:r>
              <a:rPr lang="zh-CN" altLang="en-US" sz="2800">
                <a:latin typeface="楷体" panose="02010609060101010101" charset="-122"/>
                <a:ea typeface="楷体" panose="02010609060101010101" charset="-122"/>
                <a:cs typeface="楷体" panose="02010609060101010101" charset="-122"/>
                <a:sym typeface="+mn-ea"/>
              </a:rPr>
              <a:t>之下，手执引魂幡、混天大旗、雷火扇、阴阳瓶、九连环、如意钩、火牌、飞剑，勇敢地</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对抗帝国主义</a:t>
            </a:r>
            <a:r>
              <a:rPr lang="zh-CN" altLang="en-US" sz="2800">
                <a:latin typeface="楷体" panose="02010609060101010101" charset="-122"/>
                <a:ea typeface="楷体" panose="02010609060101010101" charset="-122"/>
                <a:cs typeface="楷体" panose="02010609060101010101" charset="-122"/>
                <a:sym typeface="+mn-ea"/>
              </a:rPr>
              <a:t>的火炮快枪，在这个过程中，愚昧会升华为悲壮。</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——陈旭麓《近代中国社会的新陈代谢》</a:t>
            </a:r>
          </a:p>
        </p:txBody>
      </p:sp>
      <p:sp>
        <p:nvSpPr>
          <p:cNvPr id="6" name="文本框 5"/>
          <p:cNvSpPr txBox="1"/>
          <p:nvPr/>
        </p:nvSpPr>
        <p:spPr>
          <a:xfrm>
            <a:off x="257810" y="4802505"/>
            <a:ext cx="11685270" cy="181483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评价：</a:t>
            </a:r>
          </a:p>
          <a:p>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积极：</a:t>
            </a:r>
            <a:r>
              <a:rPr lang="zh-CN" altLang="zh-CN" sz="2800">
                <a:solidFill>
                  <a:schemeClr val="tx1"/>
                </a:solidFill>
                <a:latin typeface="华文中宋" panose="02010600040101010101" charset="-122"/>
                <a:ea typeface="华文中宋" panose="02010600040101010101" charset="-122"/>
                <a:cs typeface="华文中宋" panose="02010600040101010101" charset="-122"/>
                <a:sym typeface="+mn-ea"/>
              </a:rPr>
              <a:t>①具有强烈的</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反帝爱国</a:t>
            </a:r>
            <a:r>
              <a:rPr lang="zh-CN" altLang="zh-CN" sz="2800">
                <a:solidFill>
                  <a:schemeClr val="tx1"/>
                </a:solidFill>
                <a:latin typeface="华文中宋" panose="02010600040101010101" charset="-122"/>
                <a:ea typeface="华文中宋" panose="02010600040101010101" charset="-122"/>
                <a:cs typeface="华文中宋" panose="02010600040101010101" charset="-122"/>
                <a:sym typeface="+mn-ea"/>
              </a:rPr>
              <a:t>倾向，展现</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了</a:t>
            </a:r>
            <a:r>
              <a:rPr lang="zh-CN" altLang="zh-CN" sz="2800">
                <a:solidFill>
                  <a:schemeClr val="tx1"/>
                </a:solidFill>
                <a:latin typeface="华文中宋" panose="02010600040101010101" charset="-122"/>
                <a:ea typeface="华文中宋" panose="02010600040101010101" charset="-122"/>
                <a:cs typeface="华文中宋" panose="02010600040101010101" charset="-122"/>
                <a:sym typeface="+mn-ea"/>
              </a:rPr>
              <a:t>中国人民</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不畏强暴</a:t>
            </a:r>
            <a:r>
              <a:rPr lang="zh-CN" altLang="zh-CN" sz="2800">
                <a:solidFill>
                  <a:schemeClr val="tx1"/>
                </a:solidFill>
                <a:latin typeface="华文中宋" panose="02010600040101010101" charset="-122"/>
                <a:ea typeface="华文中宋" panose="02010600040101010101" charset="-122"/>
                <a:cs typeface="华文中宋" panose="02010600040101010101" charset="-122"/>
                <a:sym typeface="+mn-ea"/>
              </a:rPr>
              <a:t>的</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牺牲精神</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zh-CN" sz="2800">
                <a:solidFill>
                  <a:schemeClr val="tx1"/>
                </a:solidFill>
                <a:latin typeface="华文中宋" panose="02010600040101010101" charset="-122"/>
                <a:ea typeface="华文中宋" panose="02010600040101010101" charset="-122"/>
                <a:cs typeface="华文中宋" panose="02010600040101010101" charset="-122"/>
                <a:sym typeface="+mn-ea"/>
              </a:rPr>
              <a:t>②</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粉碎</a:t>
            </a:r>
            <a:r>
              <a:rPr lang="zh-CN" altLang="zh-CN" sz="2800">
                <a:latin typeface="华文中宋" panose="02010600040101010101" charset="-122"/>
                <a:ea typeface="华文中宋" panose="02010600040101010101" charset="-122"/>
                <a:cs typeface="华文中宋" panose="02010600040101010101" charset="-122"/>
                <a:sym typeface="+mn-ea"/>
              </a:rPr>
              <a:t>了帝国主义</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瓜分中国</a:t>
            </a:r>
            <a:r>
              <a:rPr lang="zh-CN" altLang="zh-CN" sz="2800">
                <a:latin typeface="华文中宋" panose="02010600040101010101" charset="-122"/>
                <a:ea typeface="华文中宋" panose="02010600040101010101" charset="-122"/>
                <a:cs typeface="华文中宋" panose="02010600040101010101" charset="-122"/>
                <a:sym typeface="+mn-ea"/>
              </a:rPr>
              <a:t>的</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计划</a:t>
            </a:r>
            <a:r>
              <a:rPr lang="zh-CN" alt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zh-CN" sz="2800">
              <a:solidFill>
                <a:schemeClr val="tx1"/>
              </a:solidFill>
              <a:latin typeface="华文中宋" panose="02010600040101010101" charset="-122"/>
              <a:ea typeface="华文中宋" panose="02010600040101010101" charset="-122"/>
              <a:cs typeface="华文中宋" panose="02010600040101010101" charset="-122"/>
            </a:endParaRPr>
          </a:p>
          <a:p>
            <a:r>
              <a:rPr lang="zh-CN" altLang="en-US" sz="2800">
                <a:solidFill>
                  <a:schemeClr val="accent2">
                    <a:lumMod val="50000"/>
                  </a:schemeClr>
                </a:solidFill>
                <a:latin typeface="华文中宋" panose="02010600040101010101" charset="-122"/>
                <a:ea typeface="华文中宋" panose="02010600040101010101" charset="-122"/>
                <a:cs typeface="华文中宋" panose="02010600040101010101" charset="-122"/>
                <a:sym typeface="+mn-ea"/>
              </a:rPr>
              <a:t>局限</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：①存在明显的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盲目排外</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；②</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无法阻止</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中国滑向</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半殖民地</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的深渊。</a:t>
            </a:r>
          </a:p>
        </p:txBody>
      </p:sp>
      <p:sp>
        <p:nvSpPr>
          <p:cNvPr id="7" name="文本框 6"/>
          <p:cNvSpPr txBox="1"/>
          <p:nvPr/>
        </p:nvSpPr>
        <p:spPr>
          <a:xfrm>
            <a:off x="257810" y="4280535"/>
            <a:ext cx="6096000" cy="521970"/>
          </a:xfrm>
          <a:prstGeom prst="rect">
            <a:avLst/>
          </a:prstGeom>
          <a:noFill/>
        </p:spPr>
        <p:txBody>
          <a:bodyPr wrap="square" rtlCol="0" anchor="t">
            <a:spAutoFit/>
          </a:bodyPr>
          <a:lstStyle/>
          <a:p>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、性质：</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农民阶级的反帝爱国运动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03466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二、义和团运动</a:t>
            </a:r>
          </a:p>
        </p:txBody>
      </p:sp>
      <p:graphicFrame>
        <p:nvGraphicFramePr>
          <p:cNvPr id="2" name="表格 1"/>
          <p:cNvGraphicFramePr/>
          <p:nvPr>
            <p:custDataLst>
              <p:tags r:id="rId4"/>
            </p:custDataLst>
          </p:nvPr>
        </p:nvGraphicFramePr>
        <p:xfrm>
          <a:off x="377190" y="960120"/>
          <a:ext cx="11418570" cy="5904865"/>
        </p:xfrm>
        <a:graphic>
          <a:graphicData uri="http://schemas.openxmlformats.org/drawingml/2006/table">
            <a:tbl>
              <a:tblPr firstRow="1" bandRow="1">
                <a:tableStyleId>{5C22544A-7EE6-4342-B048-85BDC9FD1C3A}</a:tableStyleId>
              </a:tblPr>
              <a:tblGrid>
                <a:gridCol w="435610"/>
                <a:gridCol w="1129665"/>
                <a:gridCol w="4826000"/>
                <a:gridCol w="5027295"/>
              </a:tblGrid>
              <a:tr h="490855">
                <a:tc gridSpan="2">
                  <a:txBody>
                    <a:bodyPr/>
                    <a:lstStyle/>
                    <a:p>
                      <a:pPr>
                        <a:buNone/>
                      </a:pPr>
                      <a:endParaRPr lang="zh-CN" altLang="en-US" sz="2400" b="1">
                        <a:solidFill>
                          <a:schemeClr val="accent2">
                            <a:lumMod val="50000"/>
                          </a:schemeClr>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a:solidFill>
                            <a:srgbClr val="49271A"/>
                          </a:solidFill>
                          <a:latin typeface="华文中宋" panose="02010600040101010101" charset="-122"/>
                          <a:ea typeface="华文中宋" panose="02010600040101010101" charset="-122"/>
                        </a:rPr>
                        <a:t>太平天国运动</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a:solidFill>
                            <a:srgbClr val="49271A"/>
                          </a:solidFill>
                          <a:latin typeface="华文中宋" panose="02010600040101010101" charset="-122"/>
                          <a:ea typeface="华文中宋" panose="02010600040101010101" charset="-122"/>
                        </a:rPr>
                        <a:t>义和团运动</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90855">
                <a:tc rowSpan="5">
                  <a:txBody>
                    <a:bodyPr/>
                    <a:lstStyle/>
                    <a:p>
                      <a:pPr>
                        <a:buNone/>
                      </a:pPr>
                      <a:endParaRPr lang="zh-CN" altLang="en-US" sz="2400" b="1">
                        <a:solidFill>
                          <a:schemeClr val="accent2">
                            <a:lumMod val="50000"/>
                          </a:schemeClr>
                        </a:solidFill>
                        <a:latin typeface="华文中宋" panose="02010600040101010101" charset="-122"/>
                        <a:ea typeface="华文中宋" panose="02010600040101010101" charset="-122"/>
                      </a:endParaRPr>
                    </a:p>
                    <a:p>
                      <a:pPr>
                        <a:buNone/>
                      </a:pPr>
                      <a:endParaRPr lang="zh-CN" altLang="en-US" sz="2400" b="1">
                        <a:solidFill>
                          <a:schemeClr val="accent2">
                            <a:lumMod val="50000"/>
                          </a:schemeClr>
                        </a:solidFill>
                        <a:latin typeface="华文中宋" panose="02010600040101010101" charset="-122"/>
                        <a:ea typeface="华文中宋" panose="02010600040101010101" charset="-122"/>
                      </a:endParaRPr>
                    </a:p>
                    <a:p>
                      <a:pPr>
                        <a:buNone/>
                      </a:pPr>
                      <a:r>
                        <a:rPr lang="zh-CN" altLang="en-US" sz="2400" b="1">
                          <a:solidFill>
                            <a:schemeClr val="accent2">
                              <a:lumMod val="50000"/>
                            </a:schemeClr>
                          </a:solidFill>
                          <a:latin typeface="华文中宋" panose="02010600040101010101" charset="-122"/>
                          <a:ea typeface="华文中宋" panose="02010600040101010101" charset="-122"/>
                        </a:rPr>
                        <a:t>不同点</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accent2">
                              <a:lumMod val="50000"/>
                            </a:schemeClr>
                          </a:solidFill>
                          <a:latin typeface="华文中宋" panose="02010600040101010101" charset="-122"/>
                          <a:ea typeface="华文中宋" panose="02010600040101010101" charset="-122"/>
                        </a:rPr>
                        <a:t>根源</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90855">
                <a:tc v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accent2">
                              <a:lumMod val="50000"/>
                            </a:schemeClr>
                          </a:solidFill>
                          <a:latin typeface="华文中宋" panose="02010600040101010101" charset="-122"/>
                          <a:ea typeface="华文中宋" panose="02010600040101010101" charset="-122"/>
                        </a:rPr>
                        <a:t>矛头</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90855">
                <a:tc v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accent2">
                              <a:lumMod val="50000"/>
                            </a:schemeClr>
                          </a:solidFill>
                          <a:latin typeface="华文中宋" panose="02010600040101010101" charset="-122"/>
                          <a:ea typeface="华文中宋" panose="02010600040101010101" charset="-122"/>
                        </a:rPr>
                        <a:t>组织</a:t>
                      </a:r>
                    </a:p>
                    <a:p>
                      <a:pPr algn="ctr">
                        <a:buNone/>
                      </a:pPr>
                      <a:endParaRPr lang="zh-CN" altLang="en-US" sz="2400" b="1">
                        <a:solidFill>
                          <a:schemeClr val="accent2">
                            <a:lumMod val="50000"/>
                          </a:schemeClr>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90855">
                <a:tc v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accent2">
                              <a:lumMod val="50000"/>
                            </a:schemeClr>
                          </a:solidFill>
                          <a:latin typeface="华文中宋" panose="02010600040101010101" charset="-122"/>
                          <a:ea typeface="华文中宋" panose="02010600040101010101" charset="-122"/>
                        </a:rPr>
                        <a:t>时间</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90855">
                <a:tc v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1">
                          <a:solidFill>
                            <a:schemeClr val="accent2">
                              <a:lumMod val="50000"/>
                            </a:schemeClr>
                          </a:solidFill>
                          <a:latin typeface="华文中宋" panose="02010600040101010101" charset="-122"/>
                          <a:ea typeface="华文中宋" panose="02010600040101010101" charset="-122"/>
                        </a:rPr>
                        <a:t>对西学</a:t>
                      </a:r>
                    </a:p>
                    <a:p>
                      <a:pPr algn="ctr">
                        <a:buNone/>
                      </a:pPr>
                      <a:r>
                        <a:rPr lang="zh-CN" altLang="en-US" sz="2400" b="1">
                          <a:solidFill>
                            <a:schemeClr val="accent2">
                              <a:lumMod val="50000"/>
                            </a:schemeClr>
                          </a:solidFill>
                          <a:latin typeface="华文中宋" panose="02010600040101010101" charset="-122"/>
                          <a:ea typeface="华文中宋" panose="02010600040101010101" charset="-122"/>
                        </a:rPr>
                        <a:t>态度</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4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963420">
                <a:tc>
                  <a:txBody>
                    <a:bodyPr/>
                    <a:lstStyle/>
                    <a:p>
                      <a:pPr>
                        <a:buNone/>
                      </a:pPr>
                      <a:endParaRPr lang="zh-CN" altLang="en-US" sz="2400" b="1">
                        <a:solidFill>
                          <a:schemeClr val="accent2">
                            <a:lumMod val="50000"/>
                          </a:schemeClr>
                        </a:solidFill>
                        <a:latin typeface="华文中宋" panose="02010600040101010101" charset="-122"/>
                        <a:ea typeface="华文中宋" panose="02010600040101010101" charset="-122"/>
                      </a:endParaRPr>
                    </a:p>
                    <a:p>
                      <a:pPr>
                        <a:buNone/>
                      </a:pPr>
                      <a:r>
                        <a:rPr lang="zh-CN" altLang="en-US" sz="2400" b="1">
                          <a:solidFill>
                            <a:schemeClr val="accent2">
                              <a:lumMod val="50000"/>
                            </a:schemeClr>
                          </a:solidFill>
                          <a:latin typeface="华文中宋" panose="02010600040101010101" charset="-122"/>
                          <a:ea typeface="华文中宋" panose="02010600040101010101" charset="-122"/>
                        </a:rPr>
                        <a:t>相同点</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3">
                  <a:txBody>
                    <a:bodyPr/>
                    <a:lstStyle/>
                    <a:p>
                      <a:pPr algn="ctr">
                        <a:buNone/>
                      </a:pPr>
                      <a:endParaRPr lang="zh-CN" altLang="en-US" sz="2400" b="1">
                        <a:solidFill>
                          <a:schemeClr val="accent2">
                            <a:lumMod val="50000"/>
                          </a:schemeClr>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6" name="文本框 5"/>
          <p:cNvSpPr txBox="1"/>
          <p:nvPr/>
        </p:nvSpPr>
        <p:spPr>
          <a:xfrm>
            <a:off x="1972310" y="1404620"/>
            <a:ext cx="4886325" cy="460375"/>
          </a:xfrm>
          <a:prstGeom prst="rect">
            <a:avLst/>
          </a:prstGeom>
          <a:noFill/>
        </p:spPr>
        <p:txBody>
          <a:bodyPr wrap="square" rtlCol="0" anchor="t">
            <a:spAutoFit/>
          </a:bodyPr>
          <a:lstStyle/>
          <a:p>
            <a:r>
              <a:rPr lang="zh-CN" altLang="en-US" sz="2400">
                <a:ln>
                  <a:noFill/>
                </a:ln>
                <a:effectLst/>
                <a:latin typeface="华文中宋" panose="02010600040101010101" charset="-122"/>
                <a:ea typeface="华文中宋" panose="02010600040101010101" charset="-122"/>
                <a:sym typeface="+mn-ea"/>
              </a:rPr>
              <a:t>鸦片战争后</a:t>
            </a:r>
            <a:r>
              <a:rPr lang="zh-CN" altLang="en-US" sz="2400">
                <a:ln>
                  <a:noFill/>
                </a:ln>
                <a:solidFill>
                  <a:srgbClr val="C00000"/>
                </a:solidFill>
                <a:effectLst/>
                <a:latin typeface="华文中宋" panose="02010600040101010101" charset="-122"/>
                <a:ea typeface="华文中宋" panose="02010600040101010101" charset="-122"/>
                <a:sym typeface="+mn-ea"/>
              </a:rPr>
              <a:t>国内阶级矛盾</a:t>
            </a:r>
            <a:r>
              <a:rPr lang="zh-CN" altLang="en-US" sz="2400">
                <a:ln>
                  <a:noFill/>
                </a:ln>
                <a:effectLst/>
                <a:latin typeface="华文中宋" panose="02010600040101010101" charset="-122"/>
                <a:ea typeface="华文中宋" panose="02010600040101010101" charset="-122"/>
                <a:sym typeface="+mn-ea"/>
              </a:rPr>
              <a:t>空前激化</a:t>
            </a:r>
          </a:p>
        </p:txBody>
      </p:sp>
      <p:sp>
        <p:nvSpPr>
          <p:cNvPr id="7" name="文本框 6"/>
          <p:cNvSpPr txBox="1"/>
          <p:nvPr/>
        </p:nvSpPr>
        <p:spPr>
          <a:xfrm>
            <a:off x="7258685" y="1465580"/>
            <a:ext cx="4146550" cy="460375"/>
          </a:xfrm>
          <a:prstGeom prst="rect">
            <a:avLst/>
          </a:prstGeom>
          <a:noFill/>
        </p:spPr>
        <p:txBody>
          <a:bodyPr wrap="square" rtlCol="0" anchor="t">
            <a:spAutoFit/>
          </a:bodyPr>
          <a:lstStyle/>
          <a:p>
            <a:pPr>
              <a:lnSpc>
                <a:spcPct val="100000"/>
              </a:lnSpc>
              <a:spcBef>
                <a:spcPct val="0"/>
              </a:spcBef>
              <a:spcAft>
                <a:spcPct val="0"/>
              </a:spcAft>
            </a:pPr>
            <a:r>
              <a:rPr lang="zh-CN" altLang="en-US" sz="2400">
                <a:solidFill>
                  <a:schemeClr val="tx1"/>
                </a:solidFill>
                <a:effectLst/>
                <a:latin typeface="华文中宋" panose="02010600040101010101" charset="-122"/>
                <a:ea typeface="华文中宋" panose="02010600040101010101" charset="-122"/>
                <a:cs typeface="华文中宋" panose="02010600040101010101" charset="-122"/>
                <a:sym typeface="+mn-ea"/>
              </a:rPr>
              <a:t>甲午战后</a:t>
            </a:r>
            <a:r>
              <a:rPr lang="zh-CN" altLang="en-US" sz="2400">
                <a:solidFill>
                  <a:srgbClr val="C00000"/>
                </a:solidFill>
                <a:effectLst/>
                <a:latin typeface="华文中宋" panose="02010600040101010101" charset="-122"/>
                <a:ea typeface="华文中宋" panose="02010600040101010101" charset="-122"/>
                <a:cs typeface="华文中宋" panose="02010600040101010101" charset="-122"/>
                <a:sym typeface="+mn-ea"/>
              </a:rPr>
              <a:t>民族危机</a:t>
            </a:r>
            <a:r>
              <a:rPr lang="zh-CN" altLang="en-US" sz="2400">
                <a:solidFill>
                  <a:schemeClr val="tx1"/>
                </a:solidFill>
                <a:effectLst/>
                <a:latin typeface="华文中宋" panose="02010600040101010101" charset="-122"/>
                <a:ea typeface="华文中宋" panose="02010600040101010101" charset="-122"/>
                <a:cs typeface="华文中宋" panose="02010600040101010101" charset="-122"/>
                <a:sym typeface="+mn-ea"/>
              </a:rPr>
              <a:t>日益加剧</a:t>
            </a:r>
          </a:p>
        </p:txBody>
      </p:sp>
      <p:sp>
        <p:nvSpPr>
          <p:cNvPr id="8" name="文本框 7"/>
          <p:cNvSpPr txBox="1"/>
          <p:nvPr/>
        </p:nvSpPr>
        <p:spPr>
          <a:xfrm>
            <a:off x="2095500" y="1946910"/>
            <a:ext cx="4236085" cy="440055"/>
          </a:xfrm>
          <a:prstGeom prst="rect">
            <a:avLst/>
          </a:prstGeom>
          <a:noFill/>
        </p:spPr>
        <p:txBody>
          <a:bodyPr wrap="square" rtlCol="0" anchor="t">
            <a:spAutoFit/>
          </a:bodyPr>
          <a:lstStyle/>
          <a:p>
            <a:pPr indent="0" algn="ctr" fontAlgn="auto">
              <a:lnSpc>
                <a:spcPts val="2720"/>
              </a:lnSpc>
            </a:pPr>
            <a:r>
              <a:rPr lang="zh-CN" altLang="en-US" sz="2400">
                <a:ln>
                  <a:noFill/>
                </a:ln>
                <a:effectLst/>
                <a:latin typeface="华文中宋" panose="02010600040101010101" charset="-122"/>
                <a:ea typeface="华文中宋" panose="02010600040101010101" charset="-122"/>
                <a:sym typeface="+mn-ea"/>
              </a:rPr>
              <a:t>矛头主要指向</a:t>
            </a:r>
            <a:r>
              <a:rPr lang="zh-CN" altLang="en-US" sz="2400">
                <a:ln>
                  <a:noFill/>
                </a:ln>
                <a:solidFill>
                  <a:srgbClr val="C00000"/>
                </a:solidFill>
                <a:effectLst/>
                <a:latin typeface="华文中宋" panose="02010600040101010101" charset="-122"/>
                <a:ea typeface="华文中宋" panose="02010600040101010101" charset="-122"/>
                <a:sym typeface="+mn-ea"/>
              </a:rPr>
              <a:t>清政府</a:t>
            </a:r>
          </a:p>
        </p:txBody>
      </p:sp>
      <p:sp>
        <p:nvSpPr>
          <p:cNvPr id="9" name="文本框 8"/>
          <p:cNvSpPr txBox="1"/>
          <p:nvPr/>
        </p:nvSpPr>
        <p:spPr>
          <a:xfrm>
            <a:off x="7555865" y="1926590"/>
            <a:ext cx="3552190" cy="460375"/>
          </a:xfrm>
          <a:prstGeom prst="rect">
            <a:avLst/>
          </a:prstGeom>
          <a:noFill/>
        </p:spPr>
        <p:txBody>
          <a:bodyPr wrap="square" rtlCol="0" anchor="t">
            <a:spAutoFit/>
          </a:bodyPr>
          <a:lstStyle/>
          <a:p>
            <a:r>
              <a:rPr lang="zh-CN" altLang="en-US" sz="2400">
                <a:ln>
                  <a:noFill/>
                </a:ln>
                <a:effectLst/>
                <a:latin typeface="华文中宋" panose="02010600040101010101" charset="-122"/>
                <a:ea typeface="华文中宋" panose="02010600040101010101" charset="-122"/>
                <a:sym typeface="+mn-ea"/>
              </a:rPr>
              <a:t>矛头主要指向</a:t>
            </a:r>
            <a:r>
              <a:rPr lang="zh-CN" altLang="en-US" sz="2400">
                <a:ln>
                  <a:noFill/>
                </a:ln>
                <a:solidFill>
                  <a:srgbClr val="C00000"/>
                </a:solidFill>
                <a:effectLst/>
                <a:latin typeface="华文中宋" panose="02010600040101010101" charset="-122"/>
                <a:ea typeface="华文中宋" panose="02010600040101010101" charset="-122"/>
                <a:sym typeface="+mn-ea"/>
              </a:rPr>
              <a:t>帝国主义</a:t>
            </a:r>
          </a:p>
        </p:txBody>
      </p:sp>
      <p:sp>
        <p:nvSpPr>
          <p:cNvPr id="10" name="文本框 9"/>
          <p:cNvSpPr txBox="1"/>
          <p:nvPr/>
        </p:nvSpPr>
        <p:spPr>
          <a:xfrm>
            <a:off x="1972310" y="2449830"/>
            <a:ext cx="4886325" cy="829945"/>
          </a:xfrm>
          <a:prstGeom prst="rect">
            <a:avLst/>
          </a:prstGeom>
          <a:noFill/>
        </p:spPr>
        <p:txBody>
          <a:bodyPr wrap="square" rtlCol="0" anchor="t">
            <a:spAutoFit/>
          </a:bodyPr>
          <a:lstStyle/>
          <a:p>
            <a:r>
              <a:rPr lang="zh-CN" altLang="en-US" sz="2400">
                <a:ln>
                  <a:noFill/>
                </a:ln>
                <a:effectLst/>
                <a:latin typeface="华文中宋" panose="02010600040101010101" charset="-122"/>
                <a:ea typeface="华文中宋" panose="02010600040101010101" charset="-122"/>
                <a:sym typeface="+mn-ea"/>
              </a:rPr>
              <a:t>有</a:t>
            </a:r>
            <a:r>
              <a:rPr lang="zh-CN" altLang="en-US" sz="2400">
                <a:ln>
                  <a:noFill/>
                </a:ln>
                <a:solidFill>
                  <a:srgbClr val="C00000"/>
                </a:solidFill>
                <a:effectLst/>
                <a:latin typeface="华文中宋" panose="02010600040101010101" charset="-122"/>
                <a:ea typeface="华文中宋" panose="02010600040101010101" charset="-122"/>
                <a:sym typeface="+mn-ea"/>
              </a:rPr>
              <a:t>统一</a:t>
            </a:r>
            <a:r>
              <a:rPr lang="zh-CN" altLang="en-US" sz="2400">
                <a:ln>
                  <a:noFill/>
                </a:ln>
                <a:effectLst/>
                <a:latin typeface="华文中宋" panose="02010600040101010101" charset="-122"/>
                <a:ea typeface="华文中宋" panose="02010600040101010101" charset="-122"/>
                <a:sym typeface="+mn-ea"/>
              </a:rPr>
              <a:t>的组织、领导，有革命纲领，建立</a:t>
            </a:r>
            <a:r>
              <a:rPr lang="zh-CN" altLang="en-US" sz="2400">
                <a:ln>
                  <a:noFill/>
                </a:ln>
                <a:solidFill>
                  <a:srgbClr val="C00000"/>
                </a:solidFill>
                <a:effectLst/>
                <a:latin typeface="华文中宋" panose="02010600040101010101" charset="-122"/>
                <a:ea typeface="华文中宋" panose="02010600040101010101" charset="-122"/>
                <a:sym typeface="+mn-ea"/>
              </a:rPr>
              <a:t>政权</a:t>
            </a:r>
          </a:p>
        </p:txBody>
      </p:sp>
      <p:sp>
        <p:nvSpPr>
          <p:cNvPr id="11" name="文本框 10"/>
          <p:cNvSpPr txBox="1"/>
          <p:nvPr/>
        </p:nvSpPr>
        <p:spPr>
          <a:xfrm>
            <a:off x="6858635" y="2449830"/>
            <a:ext cx="4937125" cy="829945"/>
          </a:xfrm>
          <a:prstGeom prst="rect">
            <a:avLst/>
          </a:prstGeom>
          <a:noFill/>
        </p:spPr>
        <p:txBody>
          <a:bodyPr wrap="square" rtlCol="0" anchor="t">
            <a:spAutoFit/>
          </a:bodyPr>
          <a:lstStyle/>
          <a:p>
            <a:r>
              <a:rPr lang="zh-CN" altLang="en-US" sz="2400">
                <a:ln>
                  <a:noFill/>
                </a:ln>
                <a:solidFill>
                  <a:srgbClr val="C00000"/>
                </a:solidFill>
                <a:effectLst/>
                <a:latin typeface="华文中宋" panose="02010600040101010101" charset="-122"/>
                <a:ea typeface="华文中宋" panose="02010600040101010101" charset="-122"/>
                <a:sym typeface="+mn-ea"/>
              </a:rPr>
              <a:t>无统一</a:t>
            </a:r>
            <a:r>
              <a:rPr lang="zh-CN" altLang="en-US" sz="2400">
                <a:ln>
                  <a:noFill/>
                </a:ln>
                <a:effectLst/>
                <a:latin typeface="华文中宋" panose="02010600040101010101" charset="-122"/>
                <a:ea typeface="华文中宋" panose="02010600040101010101" charset="-122"/>
                <a:sym typeface="+mn-ea"/>
              </a:rPr>
              <a:t>组织、领导和纲领，</a:t>
            </a:r>
            <a:r>
              <a:rPr lang="zh-CN" altLang="en-US" sz="2400">
                <a:ln>
                  <a:noFill/>
                </a:ln>
                <a:solidFill>
                  <a:srgbClr val="C00000"/>
                </a:solidFill>
                <a:effectLst/>
                <a:latin typeface="华文中宋" panose="02010600040101010101" charset="-122"/>
                <a:ea typeface="华文中宋" panose="02010600040101010101" charset="-122"/>
                <a:sym typeface="+mn-ea"/>
              </a:rPr>
              <a:t>未建立政权</a:t>
            </a:r>
          </a:p>
        </p:txBody>
      </p:sp>
      <p:sp>
        <p:nvSpPr>
          <p:cNvPr id="13" name="文本框 12"/>
          <p:cNvSpPr txBox="1"/>
          <p:nvPr/>
        </p:nvSpPr>
        <p:spPr>
          <a:xfrm>
            <a:off x="2958465" y="3213100"/>
            <a:ext cx="3148965" cy="460375"/>
          </a:xfrm>
          <a:prstGeom prst="rect">
            <a:avLst/>
          </a:prstGeom>
          <a:noFill/>
        </p:spPr>
        <p:txBody>
          <a:bodyPr wrap="square" rtlCol="0" anchor="t">
            <a:spAutoFit/>
          </a:bodyPr>
          <a:lstStyle/>
          <a:p>
            <a:r>
              <a:rPr lang="zh-CN" altLang="en-US" sz="2400">
                <a:ln>
                  <a:noFill/>
                </a:ln>
                <a:effectLst/>
                <a:latin typeface="华文中宋" panose="02010600040101010101" charset="-122"/>
                <a:ea typeface="华文中宋" panose="02010600040101010101" charset="-122"/>
                <a:cs typeface="华文中宋" panose="02010600040101010101" charset="-122"/>
                <a:sym typeface="+mn-ea"/>
              </a:rPr>
              <a:t>斗争</a:t>
            </a:r>
            <a:r>
              <a:rPr lang="zh-CN" altLang="en-US" sz="2400">
                <a:ln>
                  <a:noFill/>
                </a:ln>
                <a:solidFill>
                  <a:srgbClr val="C00000"/>
                </a:solidFill>
                <a:effectLst/>
                <a:latin typeface="华文中宋" panose="02010600040101010101" charset="-122"/>
                <a:ea typeface="华文中宋" panose="02010600040101010101" charset="-122"/>
                <a:cs typeface="华文中宋" panose="02010600040101010101" charset="-122"/>
                <a:sym typeface="+mn-ea"/>
              </a:rPr>
              <a:t>时间长</a:t>
            </a:r>
            <a:r>
              <a:rPr lang="zh-CN" altLang="en-US" sz="2400">
                <a:ln>
                  <a:noFill/>
                </a:ln>
                <a:effectLst/>
                <a:latin typeface="华文中宋" panose="02010600040101010101" charset="-122"/>
                <a:ea typeface="华文中宋" panose="02010600040101010101" charset="-122"/>
                <a:cs typeface="华文中宋" panose="02010600040101010101" charset="-122"/>
                <a:sym typeface="+mn-ea"/>
              </a:rPr>
              <a:t>，</a:t>
            </a:r>
            <a:r>
              <a:rPr lang="en-US" altLang="zh-CN" sz="2400">
                <a:ln>
                  <a:noFill/>
                </a:ln>
                <a:effectLst/>
                <a:latin typeface="华文中宋" panose="02010600040101010101" charset="-122"/>
                <a:ea typeface="华文中宋" panose="02010600040101010101" charset="-122"/>
                <a:cs typeface="华文中宋" panose="02010600040101010101" charset="-122"/>
                <a:sym typeface="+mn-ea"/>
              </a:rPr>
              <a:t>14</a:t>
            </a:r>
            <a:r>
              <a:rPr lang="zh-CN" altLang="en-US" sz="2400">
                <a:ln>
                  <a:noFill/>
                </a:ln>
                <a:effectLst/>
                <a:latin typeface="华文中宋" panose="02010600040101010101" charset="-122"/>
                <a:ea typeface="华文中宋" panose="02010600040101010101" charset="-122"/>
                <a:cs typeface="华文中宋" panose="02010600040101010101" charset="-122"/>
                <a:sym typeface="+mn-ea"/>
              </a:rPr>
              <a:t>年</a:t>
            </a:r>
          </a:p>
        </p:txBody>
      </p:sp>
      <p:sp>
        <p:nvSpPr>
          <p:cNvPr id="14" name="文本框 13"/>
          <p:cNvSpPr txBox="1"/>
          <p:nvPr/>
        </p:nvSpPr>
        <p:spPr>
          <a:xfrm>
            <a:off x="8251190" y="3213100"/>
            <a:ext cx="2152015" cy="460375"/>
          </a:xfrm>
          <a:prstGeom prst="rect">
            <a:avLst/>
          </a:prstGeom>
          <a:noFill/>
        </p:spPr>
        <p:txBody>
          <a:bodyPr wrap="square" rtlCol="0" anchor="t">
            <a:spAutoFit/>
          </a:bodyPr>
          <a:lstStyle/>
          <a:p>
            <a:r>
              <a:rPr lang="zh-CN" altLang="en-US" sz="2400">
                <a:ln>
                  <a:noFill/>
                </a:ln>
                <a:effectLst/>
                <a:latin typeface="华文中宋" panose="02010600040101010101" charset="-122"/>
                <a:ea typeface="华文中宋" panose="02010600040101010101" charset="-122"/>
                <a:cs typeface="华文中宋" panose="02010600040101010101" charset="-122"/>
                <a:sym typeface="+mn-ea"/>
              </a:rPr>
              <a:t>斗争</a:t>
            </a:r>
            <a:r>
              <a:rPr lang="zh-CN" altLang="en-US" sz="2400">
                <a:ln>
                  <a:noFill/>
                </a:ln>
                <a:solidFill>
                  <a:srgbClr val="C00000"/>
                </a:solidFill>
                <a:effectLst/>
                <a:latin typeface="华文中宋" panose="02010600040101010101" charset="-122"/>
                <a:ea typeface="华文中宋" panose="02010600040101010101" charset="-122"/>
                <a:cs typeface="华文中宋" panose="02010600040101010101" charset="-122"/>
                <a:sym typeface="+mn-ea"/>
              </a:rPr>
              <a:t>时间短</a:t>
            </a:r>
            <a:endParaRPr lang="zh-CN" altLang="en-US" sz="2400">
              <a:ln>
                <a:noFill/>
              </a:ln>
              <a:effectLst/>
              <a:latin typeface="华文中宋" panose="02010600040101010101" charset="-122"/>
              <a:ea typeface="华文中宋" panose="02010600040101010101" charset="-122"/>
              <a:cs typeface="华文中宋" panose="02010600040101010101" charset="-122"/>
              <a:sym typeface="+mn-ea"/>
            </a:endParaRPr>
          </a:p>
        </p:txBody>
      </p:sp>
      <p:sp>
        <p:nvSpPr>
          <p:cNvPr id="15" name="文本框 14"/>
          <p:cNvSpPr txBox="1"/>
          <p:nvPr/>
        </p:nvSpPr>
        <p:spPr>
          <a:xfrm>
            <a:off x="1972310" y="3673475"/>
            <a:ext cx="4886325" cy="829945"/>
          </a:xfrm>
          <a:prstGeom prst="rect">
            <a:avLst/>
          </a:prstGeom>
          <a:noFill/>
        </p:spPr>
        <p:txBody>
          <a:bodyPr wrap="square" rtlCol="0" anchor="t">
            <a:spAutoFit/>
          </a:bodyPr>
          <a:lstStyle/>
          <a:p>
            <a:r>
              <a:rPr lang="zh-CN" altLang="en-US" sz="2400">
                <a:ln>
                  <a:noFill/>
                </a:ln>
                <a:effectLst/>
                <a:latin typeface="华文中宋" panose="02010600040101010101" charset="-122"/>
                <a:ea typeface="华文中宋" panose="02010600040101010101" charset="-122"/>
                <a:sym typeface="+mn-ea"/>
              </a:rPr>
              <a:t>领导人表现出</a:t>
            </a:r>
            <a:r>
              <a:rPr lang="zh-CN" altLang="en-US" sz="2400">
                <a:ln>
                  <a:noFill/>
                </a:ln>
                <a:solidFill>
                  <a:srgbClr val="C00000"/>
                </a:solidFill>
                <a:effectLst/>
                <a:latin typeface="华文中宋" panose="02010600040101010101" charset="-122"/>
                <a:ea typeface="华文中宋" panose="02010600040101010101" charset="-122"/>
                <a:sym typeface="+mn-ea"/>
              </a:rPr>
              <a:t>向西方学习</a:t>
            </a:r>
            <a:r>
              <a:rPr lang="zh-CN" altLang="en-US" sz="2400">
                <a:ln>
                  <a:noFill/>
                </a:ln>
                <a:effectLst/>
                <a:latin typeface="华文中宋" panose="02010600040101010101" charset="-122"/>
                <a:ea typeface="华文中宋" panose="02010600040101010101" charset="-122"/>
                <a:sym typeface="+mn-ea"/>
              </a:rPr>
              <a:t>的强烈愿望，最早提出</a:t>
            </a:r>
            <a:r>
              <a:rPr lang="zh-CN" altLang="en-US" sz="2400">
                <a:ln>
                  <a:noFill/>
                </a:ln>
                <a:solidFill>
                  <a:srgbClr val="C00000"/>
                </a:solidFill>
                <a:effectLst/>
                <a:latin typeface="华文中宋" panose="02010600040101010101" charset="-122"/>
                <a:ea typeface="华文中宋" panose="02010600040101010101" charset="-122"/>
                <a:sym typeface="+mn-ea"/>
              </a:rPr>
              <a:t>发展资本主义</a:t>
            </a:r>
          </a:p>
        </p:txBody>
      </p:sp>
      <p:sp>
        <p:nvSpPr>
          <p:cNvPr id="16" name="文本框 15"/>
          <p:cNvSpPr txBox="1"/>
          <p:nvPr/>
        </p:nvSpPr>
        <p:spPr>
          <a:xfrm>
            <a:off x="8348345" y="3723005"/>
            <a:ext cx="1613535" cy="460375"/>
          </a:xfrm>
          <a:prstGeom prst="rect">
            <a:avLst/>
          </a:prstGeom>
          <a:noFill/>
        </p:spPr>
        <p:txBody>
          <a:bodyPr wrap="square" rtlCol="0" anchor="t">
            <a:spAutoFit/>
          </a:bodyPr>
          <a:lstStyle/>
          <a:p>
            <a:r>
              <a:rPr lang="zh-CN" altLang="en-US" sz="2400">
                <a:ln>
                  <a:noFill/>
                </a:ln>
                <a:solidFill>
                  <a:srgbClr val="C00000"/>
                </a:solidFill>
                <a:effectLst/>
                <a:latin typeface="华文中宋" panose="02010600040101010101" charset="-122"/>
                <a:ea typeface="华文中宋" panose="02010600040101010101" charset="-122"/>
                <a:sym typeface="+mn-ea"/>
              </a:rPr>
              <a:t>盲目排外</a:t>
            </a:r>
          </a:p>
        </p:txBody>
      </p:sp>
      <p:sp>
        <p:nvSpPr>
          <p:cNvPr id="17" name="文本框 16"/>
          <p:cNvSpPr txBox="1"/>
          <p:nvPr/>
        </p:nvSpPr>
        <p:spPr>
          <a:xfrm>
            <a:off x="862330" y="4594860"/>
            <a:ext cx="9540875" cy="1938020"/>
          </a:xfrm>
          <a:prstGeom prst="rect">
            <a:avLst/>
          </a:prstGeom>
          <a:noFill/>
        </p:spPr>
        <p:txBody>
          <a:bodyPr wrap="square" rtlCol="0" anchor="t">
            <a:spAutoFit/>
          </a:bodyPr>
          <a:lstStyle/>
          <a:p>
            <a:pPr lvl="0" fontAlgn="base">
              <a:spcBef>
                <a:spcPct val="0"/>
              </a:spcBef>
              <a:spcAft>
                <a:spcPct val="0"/>
              </a:spcAft>
              <a:defRPr/>
            </a:pP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①</a:t>
            </a:r>
            <a:r>
              <a:rPr lang="zh-CN" altLang="en-US" sz="2400" noProof="0">
                <a:ln>
                  <a:noFill/>
                </a:ln>
                <a:solidFill>
                  <a:srgbClr val="C00000"/>
                </a:solidFill>
                <a:effectLst/>
                <a:uLnTx/>
                <a:uFillTx/>
                <a:latin typeface="华文中宋" panose="02010600040101010101" charset="-122"/>
                <a:ea typeface="华文中宋" panose="02010600040101010101" charset="-122"/>
                <a:sym typeface="+mn-ea"/>
              </a:rPr>
              <a:t>性质：</a:t>
            </a: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都是以</a:t>
            </a:r>
            <a:r>
              <a:rPr lang="zh-CN" altLang="en-US" sz="2400" noProof="0">
                <a:ln>
                  <a:noFill/>
                </a:ln>
                <a:solidFill>
                  <a:srgbClr val="C00000"/>
                </a:solidFill>
                <a:effectLst/>
                <a:uLnTx/>
                <a:uFillTx/>
                <a:latin typeface="华文中宋" panose="02010600040101010101" charset="-122"/>
                <a:ea typeface="华文中宋" panose="02010600040101010101" charset="-122"/>
                <a:sym typeface="+mn-ea"/>
              </a:rPr>
              <a:t>农民</a:t>
            </a: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为主的</a:t>
            </a:r>
            <a:r>
              <a:rPr lang="zh-CN" altLang="en-US" sz="2400">
                <a:solidFill>
                  <a:srgbClr val="000000"/>
                </a:solidFill>
                <a:latin typeface="华文中宋" panose="02010600040101010101" charset="-122"/>
                <a:ea typeface="华文中宋" panose="02010600040101010101" charset="-122"/>
                <a:sym typeface="+mn-ea"/>
              </a:rPr>
              <a:t>旧式农民运动</a:t>
            </a: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a:t>
            </a:r>
            <a:endParaRPr kumimoji="0" lang="zh-CN" altLang="en-US" sz="2400" i="0" strike="noStrike" kern="1200" cap="none" spc="0" normalizeH="0" baseline="0" noProof="0">
              <a:ln>
                <a:noFill/>
              </a:ln>
              <a:solidFill>
                <a:srgbClr val="000000"/>
              </a:solidFill>
              <a:effectLst/>
              <a:uLnTx/>
              <a:uFillTx/>
              <a:latin typeface="华文中宋" panose="02010600040101010101" charset="-122"/>
              <a:ea typeface="华文中宋" panose="02010600040101010101" charset="-122"/>
              <a:cs typeface="+mn-cs"/>
            </a:endParaRPr>
          </a:p>
          <a:p>
            <a:pPr lvl="0" fontAlgn="base">
              <a:spcBef>
                <a:spcPct val="0"/>
              </a:spcBef>
              <a:spcAft>
                <a:spcPct val="0"/>
              </a:spcAft>
              <a:defRPr/>
            </a:pP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②</a:t>
            </a:r>
            <a:r>
              <a:rPr lang="zh-CN" altLang="en-US" sz="2400" noProof="0">
                <a:ln>
                  <a:noFill/>
                </a:ln>
                <a:solidFill>
                  <a:srgbClr val="C00000"/>
                </a:solidFill>
                <a:effectLst/>
                <a:uLnTx/>
                <a:uFillTx/>
                <a:latin typeface="华文中宋" panose="02010600040101010101" charset="-122"/>
                <a:ea typeface="华文中宋" panose="02010600040101010101" charset="-122"/>
                <a:sym typeface="+mn-ea"/>
              </a:rPr>
              <a:t>斗争方式：</a:t>
            </a: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都采用了</a:t>
            </a:r>
            <a:r>
              <a:rPr lang="zh-CN" altLang="en-US" sz="2400" noProof="0">
                <a:ln>
                  <a:noFill/>
                </a:ln>
                <a:solidFill>
                  <a:srgbClr val="C00000"/>
                </a:solidFill>
                <a:effectLst/>
                <a:uLnTx/>
                <a:uFillTx/>
                <a:latin typeface="华文中宋" panose="02010600040101010101" charset="-122"/>
                <a:ea typeface="华文中宋" panose="02010600040101010101" charset="-122"/>
                <a:sym typeface="+mn-ea"/>
              </a:rPr>
              <a:t>暴力斗争</a:t>
            </a: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的形式；</a:t>
            </a:r>
            <a:endParaRPr kumimoji="0" lang="zh-CN" altLang="en-US" sz="2400" i="0" strike="noStrike" kern="1200" cap="none" spc="0" normalizeH="0" baseline="0" noProof="0">
              <a:ln>
                <a:noFill/>
              </a:ln>
              <a:solidFill>
                <a:srgbClr val="000000"/>
              </a:solidFill>
              <a:effectLst/>
              <a:uLnTx/>
              <a:uFillTx/>
              <a:latin typeface="华文中宋" panose="02010600040101010101" charset="-122"/>
              <a:ea typeface="华文中宋" panose="02010600040101010101" charset="-122"/>
              <a:cs typeface="+mn-cs"/>
            </a:endParaRPr>
          </a:p>
          <a:p>
            <a:pPr lvl="0" fontAlgn="base">
              <a:spcBef>
                <a:spcPct val="0"/>
              </a:spcBef>
              <a:spcAft>
                <a:spcPct val="0"/>
              </a:spcAft>
              <a:defRPr/>
            </a:pPr>
            <a:r>
              <a:rPr lang="zh-CN" altLang="en-US" sz="2400">
                <a:solidFill>
                  <a:srgbClr val="000000"/>
                </a:solidFill>
                <a:latin typeface="华文中宋" panose="02010600040101010101" charset="-122"/>
                <a:ea typeface="华文中宋" panose="02010600040101010101" charset="-122"/>
                <a:sym typeface="+mn-ea"/>
              </a:rPr>
              <a:t>③</a:t>
            </a:r>
            <a:r>
              <a:rPr lang="zh-CN" altLang="en-US" sz="2400" noProof="0">
                <a:ln>
                  <a:noFill/>
                </a:ln>
                <a:solidFill>
                  <a:srgbClr val="C00000"/>
                </a:solidFill>
                <a:effectLst/>
                <a:uLnTx/>
                <a:uFillTx/>
                <a:latin typeface="华文中宋" panose="02010600040101010101" charset="-122"/>
                <a:ea typeface="华文中宋" panose="02010600040101010101" charset="-122"/>
                <a:sym typeface="+mn-ea"/>
              </a:rPr>
              <a:t>结果：</a:t>
            </a: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都是在</a:t>
            </a:r>
            <a:r>
              <a:rPr lang="zh-CN" altLang="en-US" sz="2400" noProof="0">
                <a:ln>
                  <a:noFill/>
                </a:ln>
                <a:solidFill>
                  <a:srgbClr val="C00000"/>
                </a:solidFill>
                <a:effectLst/>
                <a:uLnTx/>
                <a:uFillTx/>
                <a:latin typeface="华文中宋" panose="02010600040101010101" charset="-122"/>
                <a:ea typeface="华文中宋" panose="02010600040101010101" charset="-122"/>
                <a:sym typeface="+mn-ea"/>
              </a:rPr>
              <a:t>中外反动势力</a:t>
            </a: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的联合镇压下失败；</a:t>
            </a:r>
            <a:endParaRPr kumimoji="0" lang="zh-CN" altLang="en-US" sz="2400" i="0" strike="noStrike" kern="1200" cap="none" spc="0" normalizeH="0" baseline="0" noProof="0">
              <a:ln>
                <a:noFill/>
              </a:ln>
              <a:solidFill>
                <a:srgbClr val="000000"/>
              </a:solidFill>
              <a:effectLst/>
              <a:uLnTx/>
              <a:uFillTx/>
              <a:latin typeface="华文中宋" panose="02010600040101010101" charset="-122"/>
              <a:ea typeface="华文中宋" panose="02010600040101010101" charset="-122"/>
              <a:cs typeface="+mn-cs"/>
            </a:endParaRPr>
          </a:p>
          <a:p>
            <a:pPr lvl="0" fontAlgn="base">
              <a:spcBef>
                <a:spcPct val="0"/>
              </a:spcBef>
              <a:spcAft>
                <a:spcPct val="0"/>
              </a:spcAft>
              <a:defRPr/>
            </a:pPr>
            <a:r>
              <a:rPr lang="zh-CN" altLang="en-US" sz="2400">
                <a:solidFill>
                  <a:srgbClr val="000000"/>
                </a:solidFill>
                <a:latin typeface="华文中宋" panose="02010600040101010101" charset="-122"/>
                <a:ea typeface="华文中宋" panose="02010600040101010101" charset="-122"/>
                <a:sym typeface="+mn-ea"/>
              </a:rPr>
              <a:t>④</a:t>
            </a:r>
            <a:r>
              <a:rPr lang="zh-CN" altLang="en-US" sz="2400">
                <a:solidFill>
                  <a:srgbClr val="C00000"/>
                </a:solidFill>
                <a:latin typeface="华文中宋" panose="02010600040101010101" charset="-122"/>
                <a:ea typeface="华文中宋" panose="02010600040101010101" charset="-122"/>
                <a:sym typeface="+mn-ea"/>
              </a:rPr>
              <a:t>作用</a:t>
            </a:r>
            <a:r>
              <a:rPr lang="zh-CN" altLang="en-US" sz="2400" noProof="0">
                <a:ln>
                  <a:noFill/>
                </a:ln>
                <a:solidFill>
                  <a:srgbClr val="C00000"/>
                </a:solidFill>
                <a:effectLst/>
                <a:uLnTx/>
                <a:uFillTx/>
                <a:latin typeface="华文中宋" panose="02010600040101010101" charset="-122"/>
                <a:ea typeface="华文中宋" panose="02010600040101010101" charset="-122"/>
                <a:sym typeface="+mn-ea"/>
              </a:rPr>
              <a:t>：</a:t>
            </a: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都不同程度地</a:t>
            </a:r>
            <a:r>
              <a:rPr lang="zh-CN" altLang="en-US" sz="2400" noProof="0">
                <a:ln>
                  <a:noFill/>
                </a:ln>
                <a:solidFill>
                  <a:srgbClr val="C00000"/>
                </a:solidFill>
                <a:effectLst/>
                <a:uLnTx/>
                <a:uFillTx/>
                <a:latin typeface="华文中宋" panose="02010600040101010101" charset="-122"/>
                <a:ea typeface="华文中宋" panose="02010600040101010101" charset="-122"/>
                <a:sym typeface="+mn-ea"/>
              </a:rPr>
              <a:t>延缓了中国半殖民地</a:t>
            </a:r>
            <a:r>
              <a:rPr lang="zh-CN" altLang="en-US" sz="2400" noProof="0">
                <a:ln>
                  <a:noFill/>
                </a:ln>
                <a:solidFill>
                  <a:srgbClr val="000000"/>
                </a:solidFill>
                <a:effectLst/>
                <a:uLnTx/>
                <a:uFillTx/>
                <a:latin typeface="华文中宋" panose="02010600040101010101" charset="-122"/>
                <a:ea typeface="华文中宋" panose="02010600040101010101" charset="-122"/>
                <a:sym typeface="+mn-ea"/>
              </a:rPr>
              <a:t>的进程</a:t>
            </a:r>
            <a:r>
              <a:rPr lang="zh-CN" altLang="en-US" sz="2400">
                <a:solidFill>
                  <a:srgbClr val="000000"/>
                </a:solidFill>
                <a:latin typeface="华文中宋" panose="02010600040101010101" charset="-122"/>
                <a:ea typeface="华文中宋" panose="02010600040101010101" charset="-122"/>
                <a:sym typeface="+mn-ea"/>
              </a:rPr>
              <a:t>；</a:t>
            </a:r>
            <a:endParaRPr lang="zh-CN" altLang="en-US" sz="2400">
              <a:solidFill>
                <a:srgbClr val="000000"/>
              </a:solidFill>
              <a:latin typeface="华文中宋" panose="02010600040101010101" charset="-122"/>
              <a:ea typeface="华文中宋" panose="02010600040101010101" charset="-122"/>
            </a:endParaRPr>
          </a:p>
          <a:p>
            <a:pPr lvl="0" fontAlgn="base">
              <a:spcBef>
                <a:spcPct val="0"/>
              </a:spcBef>
              <a:spcAft>
                <a:spcPct val="0"/>
              </a:spcAft>
              <a:defRPr/>
            </a:pPr>
            <a:r>
              <a:rPr lang="zh-CN" altLang="en-US" sz="2400">
                <a:solidFill>
                  <a:srgbClr val="000000"/>
                </a:solidFill>
                <a:latin typeface="华文中宋" panose="02010600040101010101" charset="-122"/>
                <a:ea typeface="华文中宋" panose="02010600040101010101" charset="-122"/>
                <a:sym typeface="+mn-ea"/>
              </a:rPr>
              <a:t>⑤</a:t>
            </a:r>
            <a:r>
              <a:rPr lang="zh-CN" altLang="en-US" sz="2400">
                <a:solidFill>
                  <a:srgbClr val="C00000"/>
                </a:solidFill>
                <a:latin typeface="华文中宋" panose="02010600040101010101" charset="-122"/>
                <a:ea typeface="华文中宋" panose="02010600040101010101" charset="-122"/>
                <a:sym typeface="+mn-ea"/>
              </a:rPr>
              <a:t>失败根本：农民阶级局限性</a:t>
            </a:r>
            <a:r>
              <a:rPr lang="zh-CN" altLang="en-US" sz="2400">
                <a:solidFill>
                  <a:srgbClr val="000000"/>
                </a:solidFill>
                <a:latin typeface="华文中宋" panose="02010600040101010101" charset="-122"/>
                <a:ea typeface="华文中宋" panose="02010600040101010101" charset="-122"/>
                <a:sym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13" grpId="0"/>
      <p:bldP spid="13" grpId="1"/>
      <p:bldP spid="14" grpId="0"/>
      <p:bldP spid="14" grpId="1"/>
      <p:bldP spid="15" grpId="0"/>
      <p:bldP spid="15" grpId="1"/>
      <p:bldP spid="16" grpId="0"/>
      <p:bldP spid="16" grpId="1"/>
      <p:bldP spid="17" grpId="0"/>
      <p:bldP spid="1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257810" y="819785"/>
            <a:ext cx="11684635" cy="2932430"/>
          </a:xfrm>
          <a:prstGeom prst="rect">
            <a:avLst/>
          </a:prstGeom>
          <a:noFill/>
        </p:spPr>
        <p:txBody>
          <a:bodyPr wrap="square" rtlCol="0" anchor="t">
            <a:spAutoFit/>
          </a:bodyPr>
          <a:lstStyle/>
          <a:p>
            <a:pPr indent="0">
              <a:lnSpc>
                <a:spcPct val="110000"/>
              </a:lnSpc>
            </a:pPr>
            <a:r>
              <a:rPr lang="en-US" altLang="zh-CN" sz="2400">
                <a:solidFill>
                  <a:srgbClr val="000000"/>
                </a:solidFill>
                <a:latin typeface="黑体" panose="02010609060101010101" charset="-122"/>
                <a:ea typeface="黑体" panose="02010609060101010101" charset="-122"/>
                <a:cs typeface="黑体" panose="02010609060101010101" charset="-122"/>
                <a:sym typeface="+mn-ea"/>
              </a:rPr>
              <a:t>7</a:t>
            </a:r>
            <a:r>
              <a:rPr lang="zh-CN" altLang="en-US" sz="2400">
                <a:solidFill>
                  <a:srgbClr val="000000"/>
                </a:solidFill>
                <a:latin typeface="黑体" panose="02010609060101010101" charset="-122"/>
                <a:ea typeface="黑体" panose="02010609060101010101" charset="-122"/>
                <a:cs typeface="黑体" panose="02010609060101010101" charset="-122"/>
                <a:sym typeface="+mn-ea"/>
              </a:rPr>
              <a:t>、</a:t>
            </a:r>
            <a:r>
              <a:rPr lang="zh-CN" sz="2400">
                <a:solidFill>
                  <a:srgbClr val="000000"/>
                </a:solidFill>
                <a:latin typeface="黑体" panose="02010609060101010101" charset="-122"/>
                <a:ea typeface="黑体" panose="02010609060101010101" charset="-122"/>
                <a:cs typeface="黑体" panose="02010609060101010101" charset="-122"/>
                <a:sym typeface="+mn-ea"/>
              </a:rPr>
              <a:t>同治八年（1869），山东冠县梨园屯教民在传教士的怂恿下，分割了本村玉皇庙及附属义学公产，教民在分得部分地产后，随即转让给传教士修建教堂。这引发非教民一方的强烈抵制，展开了长达近30年的诉讼和斗争，这就是“梨园屯教案”。在此事件中，传教士不仅怂恿教民，还胁迫或勾结地方官员，因此获得官府的偏袒而占据上风。材料说明（</a:t>
            </a:r>
            <a:r>
              <a:rPr lang="en-US" sz="2400">
                <a:solidFill>
                  <a:srgbClr val="000000"/>
                </a:solidFill>
                <a:latin typeface="黑体" panose="02010609060101010101" charset="-122"/>
                <a:ea typeface="黑体" panose="02010609060101010101" charset="-122"/>
                <a:cs typeface="黑体" panose="02010609060101010101" charset="-122"/>
                <a:sym typeface="+mn-ea"/>
              </a:rPr>
              <a:t>   </a:t>
            </a:r>
            <a:r>
              <a:rPr lang="zh-CN" sz="2400">
                <a:solidFill>
                  <a:srgbClr val="000000"/>
                </a:solidFill>
                <a:latin typeface="黑体" panose="02010609060101010101" charset="-122"/>
                <a:ea typeface="黑体" panose="02010609060101010101" charset="-122"/>
                <a:cs typeface="黑体" panose="02010609060101010101" charset="-122"/>
                <a:sym typeface="+mn-ea"/>
              </a:rPr>
              <a:t>）</a:t>
            </a:r>
            <a:endParaRPr lang="zh-CN" sz="2400">
              <a:solidFill>
                <a:srgbClr val="000000"/>
              </a:solidFill>
              <a:latin typeface="黑体" panose="02010609060101010101" charset="-122"/>
              <a:ea typeface="黑体" panose="02010609060101010101" charset="-122"/>
              <a:cs typeface="黑体" panose="02010609060101010101" charset="-122"/>
            </a:endParaRPr>
          </a:p>
          <a:p>
            <a:pPr indent="0">
              <a:lnSpc>
                <a:spcPct val="110000"/>
              </a:lnSpc>
            </a:pPr>
            <a:r>
              <a:rPr lang="zh-CN" sz="2400">
                <a:solidFill>
                  <a:srgbClr val="000000"/>
                </a:solidFill>
                <a:latin typeface="黑体" panose="02010609060101010101" charset="-122"/>
                <a:ea typeface="黑体" panose="02010609060101010101" charset="-122"/>
                <a:cs typeface="黑体" panose="02010609060101010101" charset="-122"/>
                <a:sym typeface="+mn-ea"/>
              </a:rPr>
              <a:t>A．西方教会势力扩张激发了</a:t>
            </a:r>
            <a:r>
              <a:rPr lang="zh-CN" sz="2400" smtClean="0">
                <a:solidFill>
                  <a:srgbClr val="000000"/>
                </a:solidFill>
                <a:latin typeface="黑体" panose="02010609060101010101" charset="-122"/>
                <a:ea typeface="黑体" panose="02010609060101010101" charset="-122"/>
                <a:cs typeface="黑体" panose="02010609060101010101" charset="-122"/>
                <a:sym typeface="+mn-ea"/>
              </a:rPr>
              <a:t>义和团运动</a:t>
            </a:r>
            <a:r>
              <a:rPr lang="en-US" altLang="zh-CN" sz="2400" smtClean="0">
                <a:solidFill>
                  <a:srgbClr val="000000"/>
                </a:solidFill>
                <a:latin typeface="黑体" panose="02010609060101010101" charset="-122"/>
                <a:ea typeface="黑体" panose="02010609060101010101" charset="-122"/>
                <a:cs typeface="黑体" panose="02010609060101010101" charset="-122"/>
                <a:sym typeface="+mn-ea"/>
              </a:rPr>
              <a:t>   </a:t>
            </a:r>
            <a:r>
              <a:rPr lang="zh-CN" sz="2400" smtClean="0">
                <a:solidFill>
                  <a:srgbClr val="000000"/>
                </a:solidFill>
                <a:latin typeface="黑体" panose="02010609060101010101" charset="-122"/>
                <a:ea typeface="黑体" panose="02010609060101010101" charset="-122"/>
                <a:cs typeface="黑体" panose="02010609060101010101" charset="-122"/>
                <a:sym typeface="+mn-ea"/>
              </a:rPr>
              <a:t>B</a:t>
            </a:r>
            <a:r>
              <a:rPr lang="zh-CN" sz="2400">
                <a:solidFill>
                  <a:srgbClr val="000000"/>
                </a:solidFill>
                <a:latin typeface="黑体" panose="02010609060101010101" charset="-122"/>
                <a:ea typeface="黑体" panose="02010609060101010101" charset="-122"/>
                <a:cs typeface="黑体" panose="02010609060101010101" charset="-122"/>
                <a:sym typeface="+mn-ea"/>
              </a:rPr>
              <a:t>．中外民族矛盾开始成为社会主要矛盾</a:t>
            </a:r>
            <a:endParaRPr lang="zh-CN" sz="2400">
              <a:solidFill>
                <a:srgbClr val="000000"/>
              </a:solidFill>
              <a:latin typeface="黑体" panose="02010609060101010101" charset="-122"/>
              <a:ea typeface="黑体" panose="02010609060101010101" charset="-122"/>
              <a:cs typeface="黑体" panose="02010609060101010101" charset="-122"/>
            </a:endParaRPr>
          </a:p>
          <a:p>
            <a:pPr indent="0">
              <a:lnSpc>
                <a:spcPct val="110000"/>
              </a:lnSpc>
            </a:pPr>
            <a:r>
              <a:rPr lang="zh-CN" sz="2400">
                <a:solidFill>
                  <a:srgbClr val="000000"/>
                </a:solidFill>
                <a:latin typeface="黑体" panose="02010609060101010101" charset="-122"/>
                <a:ea typeface="黑体" panose="02010609060101010101" charset="-122"/>
                <a:cs typeface="黑体" panose="02010609060101010101" charset="-122"/>
                <a:sym typeface="+mn-ea"/>
              </a:rPr>
              <a:t>C．地方官员偏袒传教士体现清政府腐败</a:t>
            </a:r>
            <a:r>
              <a:rPr lang="en-US" sz="2400">
                <a:solidFill>
                  <a:srgbClr val="000000"/>
                </a:solidFill>
                <a:latin typeface="黑体" panose="02010609060101010101" charset="-122"/>
                <a:ea typeface="黑体" panose="02010609060101010101" charset="-122"/>
                <a:cs typeface="黑体" panose="02010609060101010101" charset="-122"/>
                <a:sym typeface="+mn-ea"/>
              </a:rPr>
              <a:t>	  </a:t>
            </a:r>
            <a:r>
              <a:rPr lang="zh-CN" sz="2400" smtClean="0">
                <a:solidFill>
                  <a:srgbClr val="000000"/>
                </a:solidFill>
                <a:latin typeface="黑体" panose="02010609060101010101" charset="-122"/>
                <a:ea typeface="黑体" panose="02010609060101010101" charset="-122"/>
                <a:cs typeface="黑体" panose="02010609060101010101" charset="-122"/>
                <a:sym typeface="+mn-ea"/>
              </a:rPr>
              <a:t>D</a:t>
            </a:r>
            <a:r>
              <a:rPr lang="zh-CN" sz="2400">
                <a:solidFill>
                  <a:srgbClr val="000000"/>
                </a:solidFill>
                <a:latin typeface="黑体" panose="02010609060101010101" charset="-122"/>
                <a:ea typeface="黑体" panose="02010609060101010101" charset="-122"/>
                <a:cs typeface="黑体" panose="02010609060101010101" charset="-122"/>
                <a:sym typeface="+mn-ea"/>
              </a:rPr>
              <a:t>．列强瓜分中国导致传教活动性质变化</a:t>
            </a:r>
            <a:endParaRPr lang="zh-CN" altLang="en-US" sz="2400">
              <a:solidFill>
                <a:srgbClr val="000000"/>
              </a:solidFill>
              <a:latin typeface="黑体" panose="02010609060101010101" charset="-122"/>
              <a:ea typeface="黑体" panose="02010609060101010101" charset="-122"/>
              <a:cs typeface="黑体" panose="02010609060101010101" charset="-122"/>
              <a:sym typeface="+mn-ea"/>
            </a:endParaRPr>
          </a:p>
        </p:txBody>
      </p:sp>
      <p:sp>
        <p:nvSpPr>
          <p:cNvPr id="51202" name="矩形 4"/>
          <p:cNvSpPr/>
          <p:nvPr>
            <p:custDataLst>
              <p:tags r:id="rId3"/>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文本框 2"/>
          <p:cNvSpPr txBox="1"/>
          <p:nvPr>
            <p:custDataLst>
              <p:tags r:id="rId4"/>
            </p:custDataLst>
          </p:nvPr>
        </p:nvSpPr>
        <p:spPr>
          <a:xfrm>
            <a:off x="257810" y="3665220"/>
            <a:ext cx="11562715" cy="2932430"/>
          </a:xfrm>
          <a:prstGeom prst="rect">
            <a:avLst/>
          </a:prstGeom>
          <a:noFill/>
        </p:spPr>
        <p:txBody>
          <a:bodyPr wrap="square" rtlCol="0" anchor="t">
            <a:spAutoFit/>
          </a:bodyPr>
          <a:lstStyle/>
          <a:p>
            <a:pPr>
              <a:lnSpc>
                <a:spcPct val="110000"/>
              </a:lnSpc>
            </a:pPr>
            <a:r>
              <a:rPr lang="en-US" altLang="zh-CN" sz="2400">
                <a:solidFill>
                  <a:srgbClr val="C00000"/>
                </a:solidFill>
                <a:latin typeface="黑体" panose="02010609060101010101" charset="-122"/>
                <a:ea typeface="黑体" panose="02010609060101010101" charset="-122"/>
                <a:cs typeface="黑体" panose="02010609060101010101" charset="-122"/>
              </a:rPr>
              <a:t>8</a:t>
            </a:r>
            <a:r>
              <a:rPr lang="zh-CN" altLang="en-US" sz="2400">
                <a:solidFill>
                  <a:srgbClr val="C00000"/>
                </a:solidFill>
                <a:latin typeface="黑体" panose="02010609060101010101" charset="-122"/>
                <a:ea typeface="黑体" panose="02010609060101010101" charset="-122"/>
                <a:cs typeface="黑体" panose="02010609060101010101" charset="-122"/>
              </a:rPr>
              <a:t>、(2021</a:t>
            </a:r>
            <a:r>
              <a:rPr lang="en-US" altLang="zh-CN" sz="2400">
                <a:solidFill>
                  <a:srgbClr val="C00000"/>
                </a:solidFill>
                <a:latin typeface="黑体" panose="02010609060101010101" charset="-122"/>
                <a:ea typeface="黑体" panose="02010609060101010101" charset="-122"/>
                <a:cs typeface="黑体" panose="02010609060101010101" charset="-122"/>
              </a:rPr>
              <a:t>·</a:t>
            </a:r>
            <a:r>
              <a:rPr lang="zh-CN" altLang="en-US" sz="2400">
                <a:solidFill>
                  <a:srgbClr val="C00000"/>
                </a:solidFill>
                <a:latin typeface="黑体" panose="02010609060101010101" charset="-122"/>
                <a:ea typeface="黑体" panose="02010609060101010101" charset="-122"/>
                <a:cs typeface="黑体" panose="02010609060101010101" charset="-122"/>
              </a:rPr>
              <a:t>重庆高考·7)</a:t>
            </a:r>
            <a:r>
              <a:rPr lang="zh-CN" altLang="en-US" sz="2400">
                <a:latin typeface="黑体" panose="02010609060101010101" charset="-122"/>
                <a:ea typeface="黑体" panose="02010609060101010101" charset="-122"/>
                <a:cs typeface="黑体" panose="02010609060101010101" charset="-122"/>
              </a:rPr>
              <a:t>1900年9月，上海一家外国报纸评论说：“中国的被发现，晚了整整一个世纪，如果上海不是在1842年，而是在1742年就被占领，那么,今天就不会有义和团...不会有过去几个月里面中国所蒙受的永恒耻辱。”这一观点(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 )</a:t>
            </a:r>
          </a:p>
          <a:p>
            <a:pPr>
              <a:lnSpc>
                <a:spcPct val="110000"/>
              </a:lnSpc>
            </a:pPr>
            <a:r>
              <a:rPr lang="zh-CN" altLang="en-US" sz="2400">
                <a:latin typeface="黑体" panose="02010609060101010101" charset="-122"/>
                <a:ea typeface="黑体" panose="02010609060101010101" charset="-122"/>
                <a:cs typeface="黑体" panose="02010609060101010101" charset="-122"/>
              </a:rPr>
              <a:t>A.深刻地揭示了义和团运动爆发的根源</a:t>
            </a:r>
          </a:p>
          <a:p>
            <a:pPr>
              <a:lnSpc>
                <a:spcPct val="110000"/>
              </a:lnSpc>
            </a:pPr>
            <a:r>
              <a:rPr lang="zh-CN" altLang="en-US" sz="2400">
                <a:latin typeface="黑体" panose="02010609060101010101" charset="-122"/>
                <a:ea typeface="黑体" panose="02010609060101010101" charset="-122"/>
                <a:cs typeface="黑体" panose="02010609060101010101" charset="-122"/>
              </a:rPr>
              <a:t>B.全面评价了西方对中国近代化的作用</a:t>
            </a:r>
          </a:p>
          <a:p>
            <a:pPr>
              <a:lnSpc>
                <a:spcPct val="110000"/>
              </a:lnSpc>
            </a:pPr>
            <a:r>
              <a:rPr lang="zh-CN" altLang="en-US" sz="2400">
                <a:latin typeface="黑体" panose="02010609060101010101" charset="-122"/>
                <a:ea typeface="黑体" panose="02010609060101010101" charset="-122"/>
                <a:cs typeface="黑体" panose="02010609060101010101" charset="-122"/>
              </a:rPr>
              <a:t>C.大肆渲染中国的闭关锁国而否定其近代转型</a:t>
            </a:r>
          </a:p>
          <a:p>
            <a:pPr>
              <a:lnSpc>
                <a:spcPct val="110000"/>
              </a:lnSpc>
            </a:pPr>
            <a:r>
              <a:rPr lang="zh-CN" altLang="en-US" sz="2400">
                <a:latin typeface="黑体" panose="02010609060101010101" charset="-122"/>
                <a:ea typeface="黑体" panose="02010609060101010101" charset="-122"/>
                <a:cs typeface="黑体" panose="02010609060101010101" charset="-122"/>
              </a:rPr>
              <a:t>D.片面宣扬西方的文明而掩盖了其侵略的实质</a:t>
            </a:r>
          </a:p>
        </p:txBody>
      </p:sp>
      <p:sp>
        <p:nvSpPr>
          <p:cNvPr id="10" name="文本框 9"/>
          <p:cNvSpPr txBox="1"/>
          <p:nvPr>
            <p:custDataLst>
              <p:tags r:id="rId5"/>
            </p:custDataLst>
          </p:nvPr>
        </p:nvSpPr>
        <p:spPr>
          <a:xfrm>
            <a:off x="10746740" y="4880610"/>
            <a:ext cx="1322070" cy="1568450"/>
          </a:xfrm>
          <a:prstGeom prst="rect">
            <a:avLst/>
          </a:prstGeom>
          <a:noFill/>
        </p:spPr>
        <p:txBody>
          <a:bodyPr wrap="square" rtlCol="0">
            <a:spAutoFit/>
          </a:bodyPr>
          <a:lstStyle/>
          <a:p>
            <a:r>
              <a:rPr lang="en-US" altLang="zh-CN" sz="9600" b="1">
                <a:solidFill>
                  <a:srgbClr val="C00000"/>
                </a:solidFill>
              </a:rPr>
              <a:t>D</a:t>
            </a:r>
          </a:p>
        </p:txBody>
      </p:sp>
      <p:sp>
        <p:nvSpPr>
          <p:cNvPr id="7" name="文本框 6"/>
          <p:cNvSpPr txBox="1"/>
          <p:nvPr>
            <p:custDataLst>
              <p:tags r:id="rId6"/>
            </p:custDataLst>
          </p:nvPr>
        </p:nvSpPr>
        <p:spPr>
          <a:xfrm>
            <a:off x="11153775" y="1860550"/>
            <a:ext cx="1188085" cy="1568450"/>
          </a:xfrm>
          <a:prstGeom prst="rect">
            <a:avLst/>
          </a:prstGeom>
          <a:noFill/>
        </p:spPr>
        <p:txBody>
          <a:bodyPr wrap="square" rtlCol="0">
            <a:spAutoFit/>
          </a:bodyPr>
          <a:lstStyle/>
          <a:p>
            <a:r>
              <a:rPr lang="en-US" altLang="zh-CN" sz="9600" b="1">
                <a:solidFill>
                  <a:srgbClr val="C00000"/>
                </a:solidFill>
              </a:rPr>
              <a:t>A</a:t>
            </a:r>
          </a:p>
        </p:txBody>
      </p:sp>
      <p:sp>
        <p:nvSpPr>
          <p:cNvPr id="8" name="圆角矩形 7"/>
          <p:cNvSpPr/>
          <p:nvPr>
            <p:custDataLst>
              <p:tags r:id="rId7"/>
            </p:custDataLst>
          </p:nvPr>
        </p:nvSpPr>
        <p:spPr>
          <a:xfrm>
            <a:off x="379095" y="339090"/>
            <a:ext cx="303466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二、义和团运动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clrChange>
              <a:clrFrom>
                <a:srgbClr val="FCFFFF">
                  <a:alpha val="100000"/>
                </a:srgbClr>
              </a:clrFrom>
              <a:clrTo>
                <a:srgbClr val="FCFFFF">
                  <a:alpha val="100000"/>
                  <a:alpha val="0"/>
                </a:srgbClr>
              </a:clrTo>
            </a:clrChange>
          </a:blip>
          <a:stretch>
            <a:fillRect/>
          </a:stretch>
        </p:blipFill>
        <p:spPr>
          <a:xfrm>
            <a:off x="8925560" y="2747645"/>
            <a:ext cx="2949575" cy="3777615"/>
          </a:xfrm>
          <a:prstGeom prst="rect">
            <a:avLst/>
          </a:prstGeom>
        </p:spPr>
      </p:pic>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2709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三、八国联军侵华</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（一）背景</a:t>
            </a:r>
          </a:p>
        </p:txBody>
      </p:sp>
      <p:sp>
        <p:nvSpPr>
          <p:cNvPr id="31746" name="文本框 3"/>
          <p:cNvSpPr txBox="1"/>
          <p:nvPr/>
        </p:nvSpPr>
        <p:spPr>
          <a:xfrm>
            <a:off x="257810" y="1363980"/>
            <a:ext cx="11828780" cy="1383665"/>
          </a:xfrm>
          <a:prstGeom prst="rect">
            <a:avLst/>
          </a:prstGeom>
          <a:noFill/>
          <a:ln w="12700" cmpd="sng">
            <a:noFill/>
            <a:prstDash val="solid"/>
          </a:ln>
        </p:spPr>
        <p:txBody>
          <a:bodyPr wrap="square">
            <a:spAutoFit/>
          </a:bodyPr>
          <a:lstStyle/>
          <a:p>
            <a:pPr eaLnBrk="1" hangingPunct="1">
              <a:lnSpc>
                <a:spcPct val="100000"/>
              </a:lnSpc>
            </a:pPr>
            <a:r>
              <a:rPr lang="zh-CN" altLang="en-US" sz="2800" dirty="0">
                <a:latin typeface="楷体" panose="02010609060101010101" charset="-122"/>
                <a:ea typeface="楷体" panose="02010609060101010101" charset="-122"/>
                <a:cs typeface="楷体" panose="02010609060101010101" charset="-122"/>
              </a:rPr>
              <a:t>材料</a:t>
            </a:r>
            <a:r>
              <a:rPr lang="en-US" altLang="zh-CN" sz="2800" dirty="0">
                <a:latin typeface="楷体" panose="02010609060101010101" charset="-122"/>
                <a:ea typeface="楷体" panose="02010609060101010101" charset="-122"/>
                <a:cs typeface="楷体" panose="02010609060101010101" charset="-122"/>
              </a:rPr>
              <a:t>:</a:t>
            </a:r>
            <a:r>
              <a:rPr lang="zh-CN" altLang="en-US" sz="2800" dirty="0">
                <a:latin typeface="楷体" panose="02010609060101010101" charset="-122"/>
                <a:ea typeface="楷体" panose="02010609060101010101" charset="-122"/>
                <a:cs typeface="楷体" panose="02010609060101010101" charset="-122"/>
              </a:rPr>
              <a:t>随着义和团运动的迅猛发展，拳民到处杀外国人，教徒，烧教堂，拆电线、铁路，攻击各国使馆和租界。各国决定联合以</a:t>
            </a:r>
            <a:r>
              <a:rPr lang="en-US" altLang="zh-CN" sz="2800" dirty="0">
                <a:latin typeface="楷体" panose="02010609060101010101" charset="-122"/>
                <a:ea typeface="楷体" panose="02010609060101010101" charset="-122"/>
                <a:cs typeface="楷体" panose="02010609060101010101" charset="-122"/>
              </a:rPr>
              <a:t>“</a:t>
            </a:r>
            <a:r>
              <a:rPr lang="zh-CN" altLang="en-US" sz="2800" dirty="0">
                <a:latin typeface="楷体" panose="02010609060101010101" charset="-122"/>
                <a:ea typeface="楷体" panose="02010609060101010101" charset="-122"/>
                <a:cs typeface="楷体" panose="02010609060101010101" charset="-122"/>
              </a:rPr>
              <a:t>保护使馆</a:t>
            </a:r>
            <a:r>
              <a:rPr lang="en-US" altLang="zh-CN" sz="2800" dirty="0">
                <a:latin typeface="楷体" panose="02010609060101010101" charset="-122"/>
                <a:ea typeface="楷体" panose="02010609060101010101" charset="-122"/>
                <a:cs typeface="楷体" panose="02010609060101010101" charset="-122"/>
              </a:rPr>
              <a:t>”</a:t>
            </a:r>
            <a:r>
              <a:rPr lang="zh-CN" altLang="en-US" sz="2800" dirty="0">
                <a:latin typeface="楷体" panose="02010609060101010101" charset="-122"/>
                <a:ea typeface="楷体" panose="02010609060101010101" charset="-122"/>
                <a:cs typeface="楷体" panose="02010609060101010101" charset="-122"/>
              </a:rPr>
              <a:t>的名义镇压义和团，发动了</a:t>
            </a:r>
            <a:r>
              <a:rPr lang="zh-CN" altLang="en-US" sz="2800" dirty="0">
                <a:solidFill>
                  <a:srgbClr val="C00000"/>
                </a:solidFill>
                <a:latin typeface="楷体" panose="02010609060101010101" charset="-122"/>
                <a:ea typeface="楷体" panose="02010609060101010101" charset="-122"/>
                <a:cs typeface="楷体" panose="02010609060101010101" charset="-122"/>
              </a:rPr>
              <a:t>英、法、美、俄、德、意、奥、日</a:t>
            </a:r>
            <a:r>
              <a:rPr lang="zh-CN" altLang="en-US" sz="2800" dirty="0">
                <a:latin typeface="楷体" panose="02010609060101010101" charset="-122"/>
                <a:ea typeface="楷体" panose="02010609060101010101" charset="-122"/>
                <a:cs typeface="楷体" panose="02010609060101010101" charset="-122"/>
              </a:rPr>
              <a:t>八国联军侵华战争。</a:t>
            </a:r>
          </a:p>
        </p:txBody>
      </p:sp>
      <p:sp>
        <p:nvSpPr>
          <p:cNvPr id="3" name="文本框 2"/>
          <p:cNvSpPr txBox="1"/>
          <p:nvPr/>
        </p:nvSpPr>
        <p:spPr>
          <a:xfrm>
            <a:off x="257810" y="2672715"/>
            <a:ext cx="9631045" cy="953135"/>
          </a:xfrm>
          <a:prstGeom prst="rect">
            <a:avLst/>
          </a:prstGeom>
          <a:noFill/>
        </p:spPr>
        <p:txBody>
          <a:bodyPr wrap="square" rtlCol="0" anchor="t">
            <a:spAutoFit/>
          </a:bodyPr>
          <a:lstStyle/>
          <a:p>
            <a:pPr>
              <a:lnSpc>
                <a:spcPct val="100000"/>
              </a:lnSpc>
            </a:pP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、根本原因：</a:t>
            </a:r>
            <a:r>
              <a:rPr lang="zh-CN" altLang="en-US" sz="2800">
                <a:latin typeface="华文中宋" panose="02010600040101010101" charset="-122"/>
                <a:ea typeface="华文中宋" panose="02010600040101010101" charset="-122"/>
                <a:cs typeface="华文中宋" panose="02010600040101010101" charset="-122"/>
                <a:sym typeface="+mn-ea"/>
              </a:rPr>
              <a:t>为进一步侵略瓜分中国，维护在华利益；</a:t>
            </a:r>
            <a:endParaRPr lang="zh-CN" altLang="en-US" sz="2800" b="1">
              <a:latin typeface="华文中宋" panose="02010600040101010101" charset="-122"/>
              <a:ea typeface="华文中宋" panose="02010600040101010101" charset="-122"/>
              <a:cs typeface="华文中宋" panose="02010600040101010101" charset="-122"/>
            </a:endParaRPr>
          </a:p>
          <a:p>
            <a:pPr>
              <a:lnSpc>
                <a:spcPct val="100000"/>
              </a:lnSpc>
            </a:pP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、直接原因：</a:t>
            </a:r>
            <a:r>
              <a:rPr lang="zh-CN" altLang="en-US" sz="2800">
                <a:latin typeface="华文中宋" panose="02010600040101010101" charset="-122"/>
                <a:ea typeface="华文中宋" panose="02010600040101010101" charset="-122"/>
                <a:cs typeface="华文中宋" panose="02010600040101010101" charset="-122"/>
                <a:sym typeface="+mn-ea"/>
              </a:rPr>
              <a:t>镇压义和团运动</a:t>
            </a:r>
          </a:p>
        </p:txBody>
      </p:sp>
      <p:sp>
        <p:nvSpPr>
          <p:cNvPr id="7" name="文本框 6"/>
          <p:cNvSpPr txBox="1"/>
          <p:nvPr/>
        </p:nvSpPr>
        <p:spPr>
          <a:xfrm>
            <a:off x="257810" y="4137025"/>
            <a:ext cx="8960485" cy="1986280"/>
          </a:xfrm>
          <a:prstGeom prst="rect">
            <a:avLst/>
          </a:prstGeom>
          <a:noFill/>
        </p:spPr>
        <p:txBody>
          <a:bodyPr wrap="square" rtlCol="0" anchor="t">
            <a:spAutoFit/>
          </a:bodyPr>
          <a:lstStyle/>
          <a:p>
            <a:pPr>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1</a:t>
            </a:r>
            <a:r>
              <a:rPr lang="zh-CN" altLang="en-US" sz="2800">
                <a:latin typeface="华文中宋" panose="02010600040101010101" charset="-122"/>
                <a:ea typeface="华文中宋" panose="02010600040101010101" charset="-122"/>
                <a:cs typeface="华文中宋" panose="02010600040101010101" charset="-122"/>
                <a:sym typeface="+mn-ea"/>
              </a:rPr>
              <a:t>、</a:t>
            </a:r>
            <a:r>
              <a:rPr lang="en-US" altLang="zh-CN" sz="2800">
                <a:latin typeface="华文中宋" panose="02010600040101010101" charset="-122"/>
                <a:ea typeface="华文中宋" panose="02010600040101010101" charset="-122"/>
                <a:cs typeface="华文中宋" panose="02010600040101010101" charset="-122"/>
                <a:sym typeface="+mn-ea"/>
              </a:rPr>
              <a:t>1900</a:t>
            </a:r>
            <a:r>
              <a:rPr lang="zh-CN" altLang="en-US" sz="2800">
                <a:latin typeface="华文中宋" panose="02010600040101010101" charset="-122"/>
                <a:ea typeface="华文中宋" panose="02010600040101010101" charset="-122"/>
                <a:cs typeface="华文中宋" panose="02010600040101010101" charset="-122"/>
                <a:sym typeface="+mn-ea"/>
              </a:rPr>
              <a:t>年</a:t>
            </a:r>
            <a:r>
              <a:rPr lang="en-US" altLang="zh-CN" sz="2800">
                <a:latin typeface="华文中宋" panose="02010600040101010101" charset="-122"/>
                <a:ea typeface="华文中宋" panose="02010600040101010101" charset="-122"/>
                <a:cs typeface="华文中宋" panose="02010600040101010101" charset="-122"/>
                <a:sym typeface="+mn-ea"/>
              </a:rPr>
              <a:t>6</a:t>
            </a:r>
            <a:r>
              <a:rPr lang="zh-CN" altLang="en-US" sz="2800">
                <a:latin typeface="华文中宋" panose="02010600040101010101" charset="-122"/>
                <a:ea typeface="华文中宋" panose="02010600040101010101" charset="-122"/>
                <a:cs typeface="华文中宋" panose="02010600040101010101" charset="-122"/>
                <a:sym typeface="+mn-ea"/>
              </a:rPr>
              <a:t>月</a:t>
            </a:r>
            <a:r>
              <a:rPr lang="en-US" altLang="zh-CN" sz="2800">
                <a:latin typeface="华文中宋" panose="02010600040101010101" charset="-122"/>
                <a:ea typeface="华文中宋" panose="02010600040101010101" charset="-122"/>
                <a:cs typeface="华文中宋" panose="02010600040101010101" charset="-122"/>
                <a:sym typeface="+mn-ea"/>
              </a:rPr>
              <a:t>10</a:t>
            </a:r>
            <a:r>
              <a:rPr lang="zh-CN" altLang="en-US" sz="2800">
                <a:latin typeface="华文中宋" panose="02010600040101010101" charset="-122"/>
                <a:ea typeface="华文中宋" panose="02010600040101010101" charset="-122"/>
                <a:cs typeface="华文中宋" panose="02010600040101010101" charset="-122"/>
                <a:sym typeface="+mn-ea"/>
              </a:rPr>
              <a:t>日西摩尔廊坊附近，退回天津</a:t>
            </a:r>
            <a:endParaRPr lang="en-US" altLang="zh-CN" sz="2800">
              <a:latin typeface="华文中宋" panose="02010600040101010101" charset="-122"/>
              <a:ea typeface="华文中宋" panose="02010600040101010101" charset="-122"/>
              <a:cs typeface="华文中宋" panose="02010600040101010101" charset="-122"/>
            </a:endParaRPr>
          </a:p>
          <a:p>
            <a:pPr>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2</a:t>
            </a:r>
            <a:r>
              <a:rPr lang="zh-CN" altLang="en-US" sz="2800">
                <a:latin typeface="华文中宋" panose="02010600040101010101" charset="-122"/>
                <a:ea typeface="华文中宋" panose="02010600040101010101" charset="-122"/>
                <a:cs typeface="华文中宋" panose="02010600040101010101" charset="-122"/>
                <a:sym typeface="+mn-ea"/>
              </a:rPr>
              <a:t>、</a:t>
            </a:r>
            <a:r>
              <a:rPr lang="en-US" altLang="zh-CN" sz="2800">
                <a:latin typeface="华文中宋" panose="02010600040101010101" charset="-122"/>
                <a:ea typeface="华文中宋" panose="02010600040101010101" charset="-122"/>
                <a:cs typeface="华文中宋" panose="02010600040101010101" charset="-122"/>
                <a:sym typeface="+mn-ea"/>
              </a:rPr>
              <a:t>6</a:t>
            </a:r>
            <a:r>
              <a:rPr lang="zh-CN" altLang="en-US" sz="2800">
                <a:latin typeface="华文中宋" panose="02010600040101010101" charset="-122"/>
                <a:ea typeface="华文中宋" panose="02010600040101010101" charset="-122"/>
                <a:cs typeface="华文中宋" panose="02010600040101010101" charset="-122"/>
                <a:sym typeface="+mn-ea"/>
              </a:rPr>
              <a:t>月中旬，八国联军攻陷大沽炮台，向天津进犯</a:t>
            </a:r>
            <a:endParaRPr lang="zh-CN" altLang="en-US" sz="2800">
              <a:latin typeface="华文中宋" panose="02010600040101010101" charset="-122"/>
              <a:ea typeface="华文中宋" panose="02010600040101010101" charset="-122"/>
              <a:cs typeface="华文中宋" panose="02010600040101010101" charset="-122"/>
            </a:endParaRPr>
          </a:p>
          <a:p>
            <a:pPr>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3</a:t>
            </a:r>
            <a:r>
              <a:rPr lang="zh-CN" altLang="en-US" sz="2800">
                <a:latin typeface="华文中宋" panose="02010600040101010101" charset="-122"/>
                <a:ea typeface="华文中宋" panose="02010600040101010101" charset="-122"/>
                <a:cs typeface="华文中宋" panose="02010600040101010101" charset="-122"/>
                <a:sym typeface="+mn-ea"/>
              </a:rPr>
              <a:t>、</a:t>
            </a:r>
            <a:r>
              <a:rPr lang="en-US" altLang="zh-CN" sz="2800">
                <a:latin typeface="华文中宋" panose="02010600040101010101" charset="-122"/>
                <a:ea typeface="华文中宋" panose="02010600040101010101" charset="-122"/>
                <a:cs typeface="华文中宋" panose="02010600040101010101" charset="-122"/>
                <a:sym typeface="+mn-ea"/>
              </a:rPr>
              <a:t>6</a:t>
            </a:r>
            <a:r>
              <a:rPr lang="zh-CN" altLang="en-US" sz="2800">
                <a:latin typeface="华文中宋" panose="02010600040101010101" charset="-122"/>
                <a:ea typeface="华文中宋" panose="02010600040101010101" charset="-122"/>
                <a:cs typeface="华文中宋" panose="02010600040101010101" charset="-122"/>
                <a:sym typeface="+mn-ea"/>
              </a:rPr>
              <a:t>月</a:t>
            </a:r>
            <a:r>
              <a:rPr lang="en-US" altLang="zh-CN" sz="2800">
                <a:latin typeface="华文中宋" panose="02010600040101010101" charset="-122"/>
                <a:ea typeface="华文中宋" panose="02010600040101010101" charset="-122"/>
                <a:cs typeface="华文中宋" panose="02010600040101010101" charset="-122"/>
                <a:sym typeface="+mn-ea"/>
              </a:rPr>
              <a:t>21</a:t>
            </a:r>
            <a:r>
              <a:rPr lang="zh-CN" altLang="en-US" sz="2800">
                <a:latin typeface="华文中宋" panose="02010600040101010101" charset="-122"/>
                <a:ea typeface="华文中宋" panose="02010600040101010101" charset="-122"/>
                <a:cs typeface="华文中宋" panose="02010600040101010101" charset="-122"/>
                <a:sym typeface="+mn-ea"/>
              </a:rPr>
              <a:t>日，慈禧向各国“宣战”随后天津和北京失陷</a:t>
            </a:r>
            <a:endParaRPr lang="zh-CN" altLang="en-US" sz="2800">
              <a:latin typeface="华文中宋" panose="02010600040101010101" charset="-122"/>
              <a:ea typeface="华文中宋" panose="02010600040101010101" charset="-122"/>
              <a:cs typeface="华文中宋" panose="02010600040101010101" charset="-122"/>
            </a:endParaRPr>
          </a:p>
          <a:p>
            <a:pPr>
              <a:lnSpc>
                <a:spcPct val="110000"/>
              </a:lnSpc>
            </a:pPr>
            <a:r>
              <a:rPr lang="en-US" altLang="zh-CN" sz="2800">
                <a:latin typeface="华文中宋" panose="02010600040101010101" charset="-122"/>
                <a:ea typeface="华文中宋" panose="02010600040101010101" charset="-122"/>
                <a:cs typeface="华文中宋" panose="02010600040101010101" charset="-122"/>
                <a:sym typeface="+mn-ea"/>
              </a:rPr>
              <a:t>4</a:t>
            </a:r>
            <a:r>
              <a:rPr lang="zh-CN" altLang="en-US" sz="2800">
                <a:latin typeface="华文中宋" panose="02010600040101010101" charset="-122"/>
                <a:ea typeface="华文中宋" panose="02010600040101010101" charset="-122"/>
                <a:cs typeface="华文中宋" panose="02010600040101010101" charset="-122"/>
                <a:sym typeface="+mn-ea"/>
              </a:rPr>
              <a:t>、</a:t>
            </a:r>
            <a:r>
              <a:rPr lang="en-US" altLang="zh-CN" sz="2800">
                <a:latin typeface="华文中宋" panose="02010600040101010101" charset="-122"/>
                <a:ea typeface="华文中宋" panose="02010600040101010101" charset="-122"/>
                <a:cs typeface="华文中宋" panose="02010600040101010101" charset="-122"/>
                <a:sym typeface="+mn-ea"/>
              </a:rPr>
              <a:t>8</a:t>
            </a:r>
            <a:r>
              <a:rPr lang="zh-CN" altLang="en-US" sz="2800">
                <a:latin typeface="华文中宋" panose="02010600040101010101" charset="-122"/>
                <a:ea typeface="华文中宋" panose="02010600040101010101" charset="-122"/>
                <a:cs typeface="华文中宋" panose="02010600040101010101" charset="-122"/>
                <a:sym typeface="+mn-ea"/>
              </a:rPr>
              <a:t>月中旬，慈禧出逃并发布铲除义和团的谕旨、议和</a:t>
            </a:r>
          </a:p>
        </p:txBody>
      </p:sp>
      <p:sp>
        <p:nvSpPr>
          <p:cNvPr id="6" name="文本框 5"/>
          <p:cNvSpPr txBox="1"/>
          <p:nvPr/>
        </p:nvSpPr>
        <p:spPr>
          <a:xfrm>
            <a:off x="67310" y="3615055"/>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（二）过程</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1746" grpId="0"/>
      <p:bldP spid="31746" grpId="1"/>
      <p:bldP spid="3" grpId="0"/>
      <p:bldP spid="3" grpId="1"/>
      <p:bldP spid="7" grpId="0"/>
      <p:bldP spid="7" grpId="1"/>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2709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三、八国联军侵华</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（二）过程</a:t>
            </a:r>
          </a:p>
        </p:txBody>
      </p:sp>
      <p:sp>
        <p:nvSpPr>
          <p:cNvPr id="6" name="文本框 5"/>
          <p:cNvSpPr txBox="1"/>
          <p:nvPr/>
        </p:nvSpPr>
        <p:spPr>
          <a:xfrm>
            <a:off x="257810" y="1430020"/>
            <a:ext cx="11685905" cy="953135"/>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八国联军占领北京后，继续派兵侵略其他地方，在所到之处烧杀抢掠，无恶不作，犯下骇人听闻的罪行，俄国军队趁机侵占中国东北。</a:t>
            </a:r>
          </a:p>
        </p:txBody>
      </p:sp>
      <p:sp>
        <p:nvSpPr>
          <p:cNvPr id="15" name="文本框 14"/>
          <p:cNvSpPr txBox="1"/>
          <p:nvPr/>
        </p:nvSpPr>
        <p:spPr>
          <a:xfrm>
            <a:off x="379095" y="2447290"/>
            <a:ext cx="11563985" cy="521970"/>
          </a:xfrm>
          <a:prstGeom prst="rect">
            <a:avLst/>
          </a:prstGeom>
          <a:solidFill>
            <a:srgbClr val="755B51"/>
          </a:solidFill>
          <a:effectLst>
            <a:outerShdw blurRad="50800" dist="38100" dir="2700000" algn="tl" rotWithShape="0">
              <a:prstClr val="black">
                <a:alpha val="40000"/>
              </a:prstClr>
            </a:outerShdw>
          </a:effectLst>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思考：</a:t>
            </a:r>
            <a:r>
              <a:rPr kumimoji="1" lang="zh-CN" altLang="en-US" sz="2800" b="1" spc="300">
                <a:solidFill>
                  <a:schemeClr val="bg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针对皇城内外之危急，南方各省采取了什么措施？有何影响？</a:t>
            </a:r>
            <a:endParaRPr kumimoji="1" lang="zh-CN" altLang="en-US" sz="2800" b="1" spc="300" dirty="0">
              <a:solidFill>
                <a:schemeClr val="bg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endParaRPr>
          </a:p>
        </p:txBody>
      </p:sp>
      <p:grpSp>
        <p:nvGrpSpPr>
          <p:cNvPr id="5" name="组合 4"/>
          <p:cNvGrpSpPr/>
          <p:nvPr/>
        </p:nvGrpSpPr>
        <p:grpSpPr>
          <a:xfrm>
            <a:off x="379095" y="3079115"/>
            <a:ext cx="11456035" cy="3477895"/>
            <a:chOff x="597" y="4666"/>
            <a:chExt cx="18041" cy="5477"/>
          </a:xfrm>
        </p:grpSpPr>
        <p:pic>
          <p:nvPicPr>
            <p:cNvPr id="12" name="图片 11"/>
            <p:cNvPicPr>
              <a:picLocks noChangeAspect="1"/>
            </p:cNvPicPr>
            <p:nvPr/>
          </p:nvPicPr>
          <p:blipFill>
            <a:blip r:embed="rId5"/>
            <a:stretch>
              <a:fillRect/>
            </a:stretch>
          </p:blipFill>
          <p:spPr>
            <a:xfrm>
              <a:off x="597" y="4666"/>
              <a:ext cx="5117" cy="5477"/>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5714" y="4666"/>
              <a:ext cx="12924" cy="5477"/>
            </a:xfrm>
            <a:prstGeom prst="rect">
              <a:avLst/>
            </a:prstGeom>
            <a:noFill/>
            <a:ln w="3175" cmpd="sng">
              <a:solidFill>
                <a:srgbClr val="49271A">
                  <a:alpha val="46000"/>
                </a:srgbClr>
              </a:solidFill>
              <a:prstDash val="solid"/>
            </a:ln>
          </p:spPr>
          <p:txBody>
            <a:bodyPr wrap="square" rtlCol="0" anchor="t">
              <a:noAutofit/>
            </a:bodyPr>
            <a:lstStyle/>
            <a:p>
              <a:r>
                <a:rPr lang="en-US" altLang="zh-CN" sz="2800" dirty="0">
                  <a:effectLst/>
                  <a:latin typeface="楷体" panose="02010609060101010101" charset="-122"/>
                  <a:ea typeface="楷体" panose="02010609060101010101" charset="-122"/>
                  <a:sym typeface="+mn-ea"/>
                </a:rPr>
                <a:t>6</a:t>
              </a:r>
              <a:r>
                <a:rPr lang="zh-CN" altLang="en-US" sz="2800" dirty="0">
                  <a:effectLst/>
                  <a:latin typeface="楷体" panose="02010609060101010101" charset="-122"/>
                  <a:ea typeface="楷体" panose="02010609060101010101" charset="-122"/>
                  <a:sym typeface="+mn-ea"/>
                </a:rPr>
                <a:t>月</a:t>
              </a:r>
              <a:r>
                <a:rPr lang="en-US" altLang="zh-CN" sz="2800" dirty="0">
                  <a:effectLst/>
                  <a:latin typeface="楷体" panose="02010609060101010101" charset="-122"/>
                  <a:ea typeface="楷体" panose="02010609060101010101" charset="-122"/>
                  <a:sym typeface="+mn-ea"/>
                </a:rPr>
                <a:t>21</a:t>
              </a:r>
              <a:r>
                <a:rPr lang="zh-CN" altLang="en-US" sz="2800" dirty="0">
                  <a:effectLst/>
                  <a:latin typeface="楷体" panose="02010609060101010101" charset="-122"/>
                  <a:ea typeface="楷体" panose="02010609060101010101" charset="-122"/>
                  <a:sym typeface="+mn-ea"/>
                </a:rPr>
                <a:t>日</a:t>
              </a:r>
              <a:r>
                <a:rPr lang="zh-CN" altLang="en-US" sz="2800" dirty="0">
                  <a:solidFill>
                    <a:srgbClr val="C00000"/>
                  </a:solidFill>
                  <a:effectLst/>
                  <a:latin typeface="楷体" panose="02010609060101010101" charset="-122"/>
                  <a:ea typeface="楷体" panose="02010609060101010101" charset="-122"/>
                  <a:sym typeface="+mn-ea"/>
                </a:rPr>
                <a:t>朝廷宣战</a:t>
              </a:r>
              <a:r>
                <a:rPr lang="zh-CN" altLang="en-US" sz="2800" dirty="0">
                  <a:effectLst/>
                  <a:latin typeface="楷体" panose="02010609060101010101" charset="-122"/>
                  <a:ea typeface="楷体" panose="02010609060101010101" charset="-122"/>
                  <a:sym typeface="+mn-ea"/>
                </a:rPr>
                <a:t>之时，东南部的省级官员</a:t>
              </a:r>
              <a:r>
                <a:rPr lang="en-US" altLang="zh-CN" sz="2800" dirty="0">
                  <a:effectLst/>
                  <a:latin typeface="楷体" panose="02010609060101010101" charset="-122"/>
                  <a:ea typeface="楷体" panose="02010609060101010101" charset="-122"/>
                  <a:sym typeface="+mn-ea"/>
                </a:rPr>
                <a:t>——</a:t>
              </a:r>
              <a:r>
                <a:rPr lang="zh-CN" altLang="en-US" sz="2800" dirty="0">
                  <a:effectLst/>
                  <a:latin typeface="楷体" panose="02010609060101010101" charset="-122"/>
                  <a:ea typeface="楷体" panose="02010609060101010101" charset="-122"/>
                  <a:sym typeface="+mn-ea"/>
                </a:rPr>
                <a:t>广东李鸿章、南京刘坤一、武汉张之洞和山东袁世凯</a:t>
              </a:r>
              <a:r>
                <a:rPr lang="en-US" altLang="zh-CN" sz="2800" dirty="0">
                  <a:effectLst/>
                  <a:latin typeface="楷体" panose="02010609060101010101" charset="-122"/>
                  <a:ea typeface="楷体" panose="02010609060101010101" charset="-122"/>
                  <a:sym typeface="+mn-ea"/>
                </a:rPr>
                <a:t>——</a:t>
              </a:r>
              <a:r>
                <a:rPr lang="zh-CN" altLang="en-US" sz="2800" dirty="0">
                  <a:effectLst/>
                  <a:latin typeface="楷体" panose="02010609060101010101" charset="-122"/>
                  <a:ea typeface="楷体" panose="02010609060101010101" charset="-122"/>
                  <a:sym typeface="+mn-ea"/>
                </a:rPr>
                <a:t>致</a:t>
              </a:r>
              <a:r>
                <a:rPr lang="zh-CN" altLang="en-US" sz="2800" dirty="0">
                  <a:solidFill>
                    <a:srgbClr val="C00000"/>
                  </a:solidFill>
                  <a:effectLst/>
                  <a:latin typeface="楷体" panose="02010609060101010101" charset="-122"/>
                  <a:ea typeface="楷体" panose="02010609060101010101" charset="-122"/>
                  <a:sym typeface="+mn-ea"/>
                </a:rPr>
                <a:t>拒绝承认</a:t>
              </a:r>
              <a:r>
                <a:rPr lang="zh-CN" altLang="en-US" sz="2800" dirty="0">
                  <a:effectLst/>
                  <a:latin typeface="楷体" panose="02010609060101010101" charset="-122"/>
                  <a:ea typeface="楷体" panose="02010609060101010101" charset="-122"/>
                  <a:sym typeface="+mn-ea"/>
                </a:rPr>
                <a:t>其有效性，坚持认为它是一个乱命、未经皇室适当授权的非法诏令</a:t>
              </a:r>
              <a:r>
                <a:rPr lang="en-US" altLang="zh-CN" sz="2800" dirty="0">
                  <a:effectLst/>
                  <a:latin typeface="楷体" panose="02010609060101010101" charset="-122"/>
                  <a:ea typeface="楷体" panose="02010609060101010101" charset="-122"/>
                  <a:sym typeface="+mn-ea"/>
                </a:rPr>
                <a:t>.....</a:t>
              </a:r>
              <a:r>
                <a:rPr lang="zh-CN" altLang="en-US" sz="2800" dirty="0">
                  <a:effectLst/>
                  <a:latin typeface="楷体" panose="02010609060101010101" charset="-122"/>
                  <a:ea typeface="楷体" panose="02010609060101010101" charset="-122"/>
                  <a:sym typeface="+mn-ea"/>
                </a:rPr>
                <a:t>长江流域总督张之洞和刘坤一与上海的外国领事达成一项非正式的协定，大意是</a:t>
              </a:r>
              <a:r>
                <a:rPr lang="en-US" altLang="zh-CN" sz="2800" dirty="0">
                  <a:effectLst/>
                  <a:latin typeface="楷体" panose="02010609060101010101" charset="-122"/>
                  <a:ea typeface="楷体" panose="02010609060101010101" charset="-122"/>
                  <a:sym typeface="+mn-ea"/>
                </a:rPr>
                <a:t>:</a:t>
              </a:r>
              <a:r>
                <a:rPr lang="zh-CN" altLang="en-US" sz="2800" dirty="0">
                  <a:effectLst/>
                  <a:latin typeface="楷体" panose="02010609060101010101" charset="-122"/>
                  <a:ea typeface="楷体" panose="02010609060101010101" charset="-122"/>
                  <a:sym typeface="+mn-ea"/>
                </a:rPr>
                <a:t>作为省里的最高权威，他们将</a:t>
              </a:r>
              <a:r>
                <a:rPr lang="zh-CN" altLang="en-US" sz="2800" dirty="0">
                  <a:solidFill>
                    <a:srgbClr val="C00000"/>
                  </a:solidFill>
                  <a:effectLst/>
                  <a:latin typeface="楷体" panose="02010609060101010101" charset="-122"/>
                  <a:ea typeface="楷体" panose="02010609060101010101" charset="-122"/>
                  <a:sym typeface="+mn-ea"/>
                </a:rPr>
                <a:t>保护外国人</a:t>
              </a:r>
              <a:r>
                <a:rPr lang="zh-CN" altLang="en-US" sz="2800" dirty="0">
                  <a:effectLst/>
                  <a:latin typeface="楷体" panose="02010609060101010101" charset="-122"/>
                  <a:ea typeface="楷体" panose="02010609060101010101" charset="-122"/>
                  <a:sym typeface="+mn-ea"/>
                </a:rPr>
                <a:t>的生命和财产，并在他们的管辖区内</a:t>
              </a:r>
              <a:r>
                <a:rPr lang="zh-CN" altLang="en-US" sz="2800" dirty="0">
                  <a:solidFill>
                    <a:srgbClr val="C00000"/>
                  </a:solidFill>
                  <a:effectLst/>
                  <a:latin typeface="楷体" panose="02010609060101010101" charset="-122"/>
                  <a:ea typeface="楷体" panose="02010609060101010101" charset="-122"/>
                  <a:sym typeface="+mn-ea"/>
                </a:rPr>
                <a:t>镇压拳民</a:t>
              </a:r>
              <a:r>
                <a:rPr lang="zh-CN" altLang="en-US" sz="2800" dirty="0">
                  <a:effectLst/>
                  <a:latin typeface="楷体" panose="02010609060101010101" charset="-122"/>
                  <a:ea typeface="楷体" panose="02010609060101010101" charset="-122"/>
                  <a:sym typeface="+mn-ea"/>
                </a:rPr>
                <a:t>。</a:t>
              </a:r>
              <a:endParaRPr lang="zh-CN" altLang="en-US" sz="2800" dirty="0">
                <a:solidFill>
                  <a:schemeClr val="tx1"/>
                </a:solidFill>
                <a:effectLst/>
                <a:latin typeface="楷体" panose="02010609060101010101" charset="-122"/>
                <a:ea typeface="楷体" panose="02010609060101010101" charset="-122"/>
              </a:endParaRPr>
            </a:p>
            <a:p>
              <a:pPr algn="r"/>
              <a:r>
                <a:rPr lang="en-US" altLang="zh-CN" sz="2800" dirty="0">
                  <a:effectLst/>
                  <a:latin typeface="楷体" panose="02010609060101010101" charset="-122"/>
                  <a:ea typeface="楷体" panose="02010609060101010101" charset="-122"/>
                  <a:sym typeface="+mn-ea"/>
                </a:rPr>
                <a:t>——</a:t>
              </a:r>
              <a:r>
                <a:rPr lang="zh-CN" altLang="en-US" sz="2800" dirty="0">
                  <a:effectLst/>
                  <a:latin typeface="楷体" panose="02010609060101010101" charset="-122"/>
                  <a:ea typeface="楷体" panose="02010609060101010101" charset="-122"/>
                  <a:sym typeface="+mn-ea"/>
                </a:rPr>
                <a:t>徐中约</a:t>
              </a:r>
              <a:r>
                <a:rPr lang="en-US" altLang="zh-CN" sz="2800" dirty="0">
                  <a:effectLst/>
                  <a:latin typeface="楷体" panose="02010609060101010101" charset="-122"/>
                  <a:ea typeface="楷体" panose="02010609060101010101" charset="-122"/>
                  <a:sym typeface="+mn-ea"/>
                </a:rPr>
                <a:t>《</a:t>
              </a:r>
              <a:r>
                <a:rPr lang="zh-CN" altLang="en-US" sz="2800" dirty="0">
                  <a:effectLst/>
                  <a:latin typeface="楷体" panose="02010609060101010101" charset="-122"/>
                  <a:ea typeface="楷体" panose="02010609060101010101" charset="-122"/>
                  <a:sym typeface="+mn-ea"/>
                </a:rPr>
                <a:t>中国近代史</a:t>
              </a:r>
              <a:r>
                <a:rPr lang="en-US" altLang="zh-CN" sz="2800" dirty="0">
                  <a:effectLst/>
                  <a:latin typeface="楷体" panose="02010609060101010101" charset="-122"/>
                  <a:ea typeface="楷体" panose="02010609060101010101" charset="-122"/>
                  <a:sym typeface="+mn-ea"/>
                </a:rPr>
                <a:t>》</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2709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三、八国联军侵华</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（二）过程</a:t>
            </a:r>
          </a:p>
        </p:txBody>
      </p:sp>
      <p:sp>
        <p:nvSpPr>
          <p:cNvPr id="6" name="文本框 5"/>
          <p:cNvSpPr txBox="1"/>
          <p:nvPr/>
        </p:nvSpPr>
        <p:spPr>
          <a:xfrm>
            <a:off x="257810" y="1430020"/>
            <a:ext cx="11685905" cy="953135"/>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八国联军占领北京后，继续派兵侵略其他地方，在所到之处烧杀抢掠，无恶不作，犯下骇人听闻的罪行，俄国军队趁机侵占中国东北。</a:t>
            </a:r>
          </a:p>
        </p:txBody>
      </p:sp>
      <p:sp>
        <p:nvSpPr>
          <p:cNvPr id="15" name="文本框 14"/>
          <p:cNvSpPr txBox="1"/>
          <p:nvPr/>
        </p:nvSpPr>
        <p:spPr>
          <a:xfrm>
            <a:off x="379095" y="2447290"/>
            <a:ext cx="11563985" cy="521970"/>
          </a:xfrm>
          <a:prstGeom prst="rect">
            <a:avLst/>
          </a:prstGeom>
          <a:solidFill>
            <a:srgbClr val="755B51"/>
          </a:solidFill>
          <a:effectLst>
            <a:outerShdw blurRad="50800" dist="38100" dir="2700000" algn="tl" rotWithShape="0">
              <a:prstClr val="black">
                <a:alpha val="40000"/>
              </a:prstClr>
            </a:outerShdw>
          </a:effectLst>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思考：</a:t>
            </a:r>
            <a:r>
              <a:rPr kumimoji="1" lang="zh-CN" altLang="en-US" sz="2800" b="1" spc="300">
                <a:solidFill>
                  <a:schemeClr val="bg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针对皇城内外之危急，南方各省采取了什么措施？有何影响？</a:t>
            </a:r>
            <a:endParaRPr kumimoji="1" lang="zh-CN" altLang="en-US" sz="2800" b="1" spc="300" dirty="0">
              <a:solidFill>
                <a:schemeClr val="bg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endParaRPr>
          </a:p>
        </p:txBody>
      </p:sp>
      <p:sp>
        <p:nvSpPr>
          <p:cNvPr id="7" name="文本框 6"/>
          <p:cNvSpPr txBox="1"/>
          <p:nvPr/>
        </p:nvSpPr>
        <p:spPr>
          <a:xfrm>
            <a:off x="67310" y="3033395"/>
            <a:ext cx="10519410" cy="521970"/>
          </a:xfrm>
          <a:prstGeom prst="rect">
            <a:avLst/>
          </a:prstGeom>
          <a:noFill/>
        </p:spPr>
        <p:txBody>
          <a:bodyPr wrap="square" rtlCol="0" anchor="t">
            <a:spAutoFit/>
          </a:bodyPr>
          <a:lstStyle/>
          <a:p>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）措施：</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南方各省督抚与英、美等国洽商</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东南互保</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协议。</a:t>
            </a:r>
          </a:p>
        </p:txBody>
      </p:sp>
      <p:sp>
        <p:nvSpPr>
          <p:cNvPr id="8" name="文本框 7"/>
          <p:cNvSpPr txBox="1"/>
          <p:nvPr/>
        </p:nvSpPr>
        <p:spPr>
          <a:xfrm>
            <a:off x="45085" y="3429000"/>
            <a:ext cx="11521440" cy="2158365"/>
          </a:xfrm>
          <a:prstGeom prst="rect">
            <a:avLst/>
          </a:prstGeom>
          <a:noFill/>
        </p:spPr>
        <p:txBody>
          <a:bodyPr wrap="square" rtlCol="0" anchor="t">
            <a:spAutoFit/>
          </a:bodyPr>
          <a:lstStyle/>
          <a:p>
            <a:pPr lvl="0" indent="0" defTabSz="685800" fontAlgn="auto">
              <a:lnSpc>
                <a:spcPct val="120000"/>
              </a:lnSpc>
              <a:buFont typeface="Arial" panose="020B0604020202020204" pitchFamily="34" charset="0"/>
              <a:buNone/>
            </a:pPr>
            <a:r>
              <a:rPr lang="zh-CN" altLang="en-US" sz="2800" b="1" kern="0">
                <a:solidFill>
                  <a:srgbClr val="C00000"/>
                </a:solidFill>
                <a:latin typeface="华文中宋" panose="02010600040101010101" charset="-122"/>
                <a:ea typeface="华文中宋" panose="02010600040101010101" charset="-122"/>
                <a:sym typeface="+mn-ea"/>
              </a:rPr>
              <a:t>（</a:t>
            </a:r>
            <a:r>
              <a:rPr lang="en-US" altLang="zh-CN" sz="2800" b="1" kern="0">
                <a:solidFill>
                  <a:srgbClr val="C00000"/>
                </a:solidFill>
                <a:latin typeface="华文中宋" panose="02010600040101010101" charset="-122"/>
                <a:ea typeface="华文中宋" panose="02010600040101010101" charset="-122"/>
                <a:sym typeface="+mn-ea"/>
              </a:rPr>
              <a:t>2</a:t>
            </a:r>
            <a:r>
              <a:rPr lang="zh-CN" altLang="en-US" sz="2800" b="1" kern="0">
                <a:solidFill>
                  <a:srgbClr val="C00000"/>
                </a:solidFill>
                <a:latin typeface="华文中宋" panose="02010600040101010101" charset="-122"/>
                <a:ea typeface="华文中宋" panose="02010600040101010101" charset="-122"/>
                <a:sym typeface="+mn-ea"/>
              </a:rPr>
              <a:t>）影响：</a:t>
            </a:r>
          </a:p>
          <a:p>
            <a:pPr lvl="0" indent="0" defTabSz="685800" fontAlgn="auto">
              <a:lnSpc>
                <a:spcPct val="120000"/>
              </a:lnSpc>
              <a:buFont typeface="Arial" panose="020B0604020202020204" pitchFamily="34" charset="0"/>
              <a:buNone/>
            </a:pPr>
            <a:r>
              <a:rPr lang="en-US" altLang="zh-CN" sz="2800" kern="0">
                <a:latin typeface="华文中宋" panose="02010600040101010101" charset="-122"/>
                <a:ea typeface="华文中宋" panose="02010600040101010101" charset="-122"/>
                <a:sym typeface="+mn-ea"/>
              </a:rPr>
              <a:t>  </a:t>
            </a:r>
            <a:r>
              <a:rPr lang="zh-CN" altLang="en-US" sz="2800" kern="0">
                <a:latin typeface="华文中宋" panose="02010600040101010101" charset="-122"/>
                <a:ea typeface="华文中宋" panose="02010600040101010101" charset="-122"/>
                <a:sym typeface="+mn-ea"/>
              </a:rPr>
              <a:t>①保护南方许多地区免于波及，暂时安全；</a:t>
            </a:r>
            <a:endParaRPr lang="zh-CN" altLang="en-US" sz="2800" kern="0">
              <a:solidFill>
                <a:schemeClr val="tx1"/>
              </a:solidFill>
              <a:latin typeface="华文中宋" panose="02010600040101010101" charset="-122"/>
              <a:ea typeface="华文中宋" panose="02010600040101010101" charset="-122"/>
            </a:endParaRPr>
          </a:p>
          <a:p>
            <a:pPr lvl="0" indent="0" defTabSz="685800" fontAlgn="auto">
              <a:lnSpc>
                <a:spcPct val="120000"/>
              </a:lnSpc>
              <a:buFont typeface="Arial" panose="020B0604020202020204" pitchFamily="34" charset="0"/>
              <a:buNone/>
            </a:pPr>
            <a:r>
              <a:rPr lang="en-US" altLang="zh-CN" sz="2800" kern="0">
                <a:latin typeface="华文中宋" panose="02010600040101010101" charset="-122"/>
                <a:ea typeface="华文中宋" panose="02010600040101010101" charset="-122"/>
                <a:sym typeface="+mn-ea"/>
              </a:rPr>
              <a:t>  </a:t>
            </a:r>
            <a:r>
              <a:rPr lang="zh-CN" altLang="en-US" sz="2800" kern="0">
                <a:latin typeface="华文中宋" panose="02010600040101010101" charset="-122"/>
                <a:ea typeface="华文中宋" panose="02010600040101010101" charset="-122"/>
                <a:sym typeface="+mn-ea"/>
              </a:rPr>
              <a:t>②</a:t>
            </a:r>
            <a:r>
              <a:rPr lang="zh-CN" altLang="en-US" sz="2800" kern="0">
                <a:solidFill>
                  <a:srgbClr val="C00000"/>
                </a:solidFill>
                <a:effectLst/>
                <a:latin typeface="华文中宋" panose="02010600040101010101" charset="-122"/>
                <a:ea typeface="华文中宋" panose="02010600040101010101" charset="-122"/>
                <a:sym typeface="+mn-ea"/>
              </a:rPr>
              <a:t>中央权威的式微与地方势力的扩张，</a:t>
            </a:r>
            <a:r>
              <a:rPr lang="zh-CN" altLang="en-US" sz="2800">
                <a:latin typeface="华文中宋" panose="02010600040101010101" charset="-122"/>
                <a:ea typeface="华文中宋" panose="02010600040101010101" charset="-122"/>
                <a:cs typeface="宋体" panose="02010600030101010101" pitchFamily="2" charset="-122"/>
                <a:sym typeface="+mn-ea"/>
              </a:rPr>
              <a:t>严重动摇了清政府统治的根基；</a:t>
            </a:r>
          </a:p>
          <a:p>
            <a:pPr lvl="0" indent="0" defTabSz="685800" fontAlgn="auto">
              <a:lnSpc>
                <a:spcPct val="120000"/>
              </a:lnSpc>
              <a:buFont typeface="Arial" panose="020B0604020202020204" pitchFamily="34" charset="0"/>
              <a:buNone/>
            </a:pPr>
            <a:r>
              <a:rPr lang="en-US" altLang="zh-CN" sz="2800">
                <a:latin typeface="华文中宋" panose="02010600040101010101" charset="-122"/>
                <a:ea typeface="华文中宋" panose="02010600040101010101" charset="-122"/>
                <a:cs typeface="宋体" panose="02010600030101010101" pitchFamily="2" charset="-122"/>
                <a:sym typeface="+mn-ea"/>
              </a:rPr>
              <a:t>  </a:t>
            </a:r>
            <a:r>
              <a:rPr lang="zh-CN" altLang="en-US" sz="2800">
                <a:latin typeface="华文中宋" panose="02010600040101010101" charset="-122"/>
                <a:ea typeface="华文中宋" panose="02010600040101010101" charset="-122"/>
                <a:cs typeface="宋体" panose="02010600030101010101" pitchFamily="2" charset="-122"/>
                <a:sym typeface="+mn-ea"/>
              </a:rPr>
              <a:t>③</a:t>
            </a:r>
            <a:r>
              <a:rPr kumimoji="1" lang="zh-CN" altLang="en-US" sz="2800" dirty="0">
                <a:latin typeface="华文中宋" panose="02010600040101010101" charset="-122"/>
                <a:ea typeface="华文中宋" panose="02010600040101010101" charset="-122"/>
                <a:sym typeface="+mn-ea"/>
              </a:rPr>
              <a:t>压抑了南方地区的反帝运动。</a:t>
            </a:r>
            <a:endParaRPr kumimoji="1" lang="zh-CN" altLang="en-US" sz="2800" dirty="0">
              <a:latin typeface="华文中宋" panose="02010600040101010101" charset="-122"/>
              <a:ea typeface="华文中宋" panose="02010600040101010101" charset="-122"/>
              <a:cs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2709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三、八国联军侵华</a:t>
            </a:r>
          </a:p>
        </p:txBody>
      </p:sp>
      <p:sp>
        <p:nvSpPr>
          <p:cNvPr id="3" name="文本框 2"/>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（三）结果：</a:t>
            </a:r>
          </a:p>
        </p:txBody>
      </p:sp>
      <p:sp>
        <p:nvSpPr>
          <p:cNvPr id="5" name="文本框 4"/>
          <p:cNvSpPr txBox="1"/>
          <p:nvPr/>
        </p:nvSpPr>
        <p:spPr>
          <a:xfrm>
            <a:off x="2103120" y="909320"/>
            <a:ext cx="9328150" cy="521970"/>
          </a:xfrm>
          <a:prstGeom prst="rect">
            <a:avLst/>
          </a:prstGeom>
          <a:noFill/>
        </p:spPr>
        <p:txBody>
          <a:bodyPr wrap="none" rtlCol="0" anchor="t">
            <a:spAutoFit/>
          </a:bodyPr>
          <a:lstStyle/>
          <a:p>
            <a:pPr algn="l"/>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1901</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年</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清政府与德、俄、英、法等</a:t>
            </a:r>
            <a:r>
              <a:rPr lang="en-US" altLang="zh-CN" sz="2800" dirty="0">
                <a:solidFill>
                  <a:schemeClr val="tx1"/>
                </a:solidFill>
                <a:latin typeface="华文中宋" panose="02010600040101010101" charset="-122"/>
                <a:ea typeface="华文中宋" panose="02010600040101010101" charset="-122"/>
                <a:cs typeface="华文中宋" panose="02010600040101010101" charset="-122"/>
                <a:sym typeface="+mn-ea"/>
              </a:rPr>
              <a:t>11</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国签订</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辛丑条约</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sym typeface="+mn-ea"/>
              </a:rPr>
              <a:t>》</a:t>
            </a:r>
          </a:p>
        </p:txBody>
      </p:sp>
      <p:graphicFrame>
        <p:nvGraphicFramePr>
          <p:cNvPr id="9" name="表格 8"/>
          <p:cNvGraphicFramePr>
            <a:graphicFrameLocks noGrp="1"/>
          </p:cNvGraphicFramePr>
          <p:nvPr>
            <p:custDataLst>
              <p:tags r:id="rId4"/>
            </p:custDataLst>
          </p:nvPr>
        </p:nvGraphicFramePr>
        <p:xfrm>
          <a:off x="379095" y="1430655"/>
          <a:ext cx="11443970" cy="4993005"/>
        </p:xfrm>
        <a:graphic>
          <a:graphicData uri="http://schemas.openxmlformats.org/drawingml/2006/table">
            <a:tbl>
              <a:tblPr>
                <a:tableStyleId>{5C22544A-7EE6-4342-B048-85BDC9FD1C3A}</a:tableStyleId>
              </a:tblPr>
              <a:tblGrid>
                <a:gridCol w="5547360"/>
                <a:gridCol w="5896610"/>
              </a:tblGrid>
              <a:tr h="462915">
                <a:tc>
                  <a:txBody>
                    <a:bodyPr/>
                    <a:lstStyle/>
                    <a:p>
                      <a:pPr algn="ctr">
                        <a:lnSpc>
                          <a:spcPct val="117000"/>
                        </a:lnSpc>
                        <a:spcAft>
                          <a:spcPct val="0"/>
                        </a:spcAft>
                      </a:pPr>
                      <a:r>
                        <a:rPr lang="zh-CN" sz="2400" b="1" kern="100">
                          <a:solidFill>
                            <a:schemeClr val="accent2">
                              <a:lumMod val="50000"/>
                            </a:schemeClr>
                          </a:solidFill>
                          <a:effectLst/>
                          <a:latin typeface="华文中宋" panose="02010600040101010101" charset="-122"/>
                          <a:ea typeface="华文中宋" panose="02010600040101010101" charset="-122"/>
                        </a:rPr>
                        <a:t>条约内容</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7000"/>
                        </a:lnSpc>
                        <a:spcAft>
                          <a:spcPct val="0"/>
                        </a:spcAft>
                      </a:pPr>
                      <a:r>
                        <a:rPr lang="zh-CN" sz="2400" b="1" kern="100">
                          <a:solidFill>
                            <a:schemeClr val="accent2">
                              <a:lumMod val="50000"/>
                            </a:schemeClr>
                          </a:solidFill>
                          <a:effectLst/>
                          <a:latin typeface="华文中宋" panose="02010600040101010101" charset="-122"/>
                          <a:ea typeface="华文中宋" panose="02010600040101010101" charset="-122"/>
                        </a:rPr>
                        <a:t>主要危害</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2700">
                <a:tc>
                  <a:txBody>
                    <a:bodyPr/>
                    <a:lstStyle/>
                    <a:p>
                      <a:pPr algn="just">
                        <a:lnSpc>
                          <a:spcPct val="117000"/>
                        </a:lnSpc>
                        <a:spcAft>
                          <a:spcPct val="0"/>
                        </a:spcAft>
                      </a:pP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惩办</a:t>
                      </a: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“首祸诸臣”，涉及中央和地方大臣百余</a:t>
                      </a:r>
                      <a:r>
                        <a:rPr lang="zh-CN" sz="2400" b="0" kern="100" smtClean="0">
                          <a:solidFill>
                            <a:schemeClr val="tx1"/>
                          </a:solidFill>
                          <a:effectLst/>
                          <a:latin typeface="华文中宋" panose="02010600040101010101" charset="-122"/>
                          <a:ea typeface="华文中宋" panose="02010600040101010101" charset="-122"/>
                          <a:cs typeface="华文中宋" panose="02010600040101010101" charset="-122"/>
                        </a:rPr>
                        <a:t>人</a:t>
                      </a:r>
                      <a:r>
                        <a:rPr lang="zh-CN" altLang="en-US" sz="2400" b="0" kern="100" smtClean="0">
                          <a:solidFill>
                            <a:schemeClr val="tx1"/>
                          </a:solidFill>
                          <a:effectLst/>
                          <a:latin typeface="华文中宋" panose="02010600040101010101" charset="-122"/>
                          <a:ea typeface="华文中宋" panose="02010600040101010101" charset="-122"/>
                          <a:cs typeface="华文中宋" panose="02010600040101010101" charset="-122"/>
                        </a:rPr>
                        <a:t>；</a:t>
                      </a: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禁华北科举</a:t>
                      </a:r>
                      <a:r>
                        <a:rPr lang="en-US" sz="2400" b="0" kern="100">
                          <a:solidFill>
                            <a:srgbClr val="C00000"/>
                          </a:solidFill>
                          <a:effectLst/>
                          <a:latin typeface="华文中宋" panose="02010600040101010101" charset="-122"/>
                          <a:ea typeface="华文中宋" panose="02010600040101010101" charset="-122"/>
                          <a:cs typeface="华文中宋" panose="02010600040101010101" charset="-122"/>
                        </a:rPr>
                        <a:t>5</a:t>
                      </a: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年</a:t>
                      </a: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a:t>
                      </a: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禁止中国人</a:t>
                      </a: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成立或加入</a:t>
                      </a: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反帝</a:t>
                      </a: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组织</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7000"/>
                        </a:lnSpc>
                        <a:spcAft>
                          <a:spcPct val="0"/>
                        </a:spcAft>
                      </a:pPr>
                      <a:endParaRPr lang="en-US" altLang="zh-CN" sz="2400" b="0" kern="100">
                        <a:solidFill>
                          <a:srgbClr val="FF0000"/>
                        </a:solidFill>
                        <a:effectLst/>
                        <a:latin typeface="华文中宋" panose="02010600040101010101" charset="-122"/>
                        <a:ea typeface="华文中宋" panose="02010600040101010101" charset="-122"/>
                        <a:cs typeface="华文中宋" panose="02010600040101010101" charset="-122"/>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5195">
                <a:tc>
                  <a:txBody>
                    <a:bodyPr/>
                    <a:lstStyle/>
                    <a:p>
                      <a:pPr algn="just">
                        <a:lnSpc>
                          <a:spcPct val="117000"/>
                        </a:lnSpc>
                        <a:spcAft>
                          <a:spcPct val="0"/>
                        </a:spcAft>
                      </a:pP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向各国</a:t>
                      </a: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赔款</a:t>
                      </a: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白银</a:t>
                      </a:r>
                      <a:r>
                        <a:rPr lang="en-US" sz="2400" b="0" kern="100">
                          <a:solidFill>
                            <a:srgbClr val="C00000"/>
                          </a:solidFill>
                          <a:effectLst/>
                          <a:latin typeface="华文中宋" panose="02010600040101010101" charset="-122"/>
                          <a:ea typeface="华文中宋" panose="02010600040101010101" charset="-122"/>
                          <a:cs typeface="华文中宋" panose="02010600040101010101" charset="-122"/>
                        </a:rPr>
                        <a:t>4.5</a:t>
                      </a: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亿</a:t>
                      </a: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两，分</a:t>
                      </a:r>
                      <a:r>
                        <a:rPr lang="en-US" sz="2400" b="0" kern="100">
                          <a:solidFill>
                            <a:srgbClr val="C00000"/>
                          </a:solidFill>
                          <a:effectLst/>
                          <a:latin typeface="华文中宋" panose="02010600040101010101" charset="-122"/>
                          <a:ea typeface="华文中宋" panose="02010600040101010101" charset="-122"/>
                          <a:cs typeface="华文中宋" panose="02010600040101010101" charset="-122"/>
                        </a:rPr>
                        <a:t>39</a:t>
                      </a: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年</a:t>
                      </a: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还清，年息</a:t>
                      </a:r>
                      <a:r>
                        <a:rPr lang="en-US" sz="2400" b="0" kern="100">
                          <a:solidFill>
                            <a:schemeClr val="tx1"/>
                          </a:solidFill>
                          <a:effectLst/>
                          <a:latin typeface="华文中宋" panose="02010600040101010101" charset="-122"/>
                          <a:ea typeface="华文中宋" panose="02010600040101010101" charset="-122"/>
                          <a:cs typeface="华文中宋" panose="02010600040101010101" charset="-122"/>
                        </a:rPr>
                        <a:t>4</a:t>
                      </a: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厘，本息共计约</a:t>
                      </a:r>
                      <a:r>
                        <a:rPr lang="en-US" sz="2400" b="0" kern="100">
                          <a:solidFill>
                            <a:srgbClr val="C00000"/>
                          </a:solidFill>
                          <a:effectLst/>
                          <a:latin typeface="华文中宋" panose="02010600040101010101" charset="-122"/>
                          <a:ea typeface="华文中宋" panose="02010600040101010101" charset="-122"/>
                          <a:cs typeface="华文中宋" panose="02010600040101010101" charset="-122"/>
                        </a:rPr>
                        <a:t>9.82</a:t>
                      </a: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亿两</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7000"/>
                        </a:lnSpc>
                        <a:spcAft>
                          <a:spcPct val="0"/>
                        </a:spcAft>
                      </a:pPr>
                      <a:endParaRPr lang="zh-CN" sz="2400" b="0" kern="100">
                        <a:solidFill>
                          <a:srgbClr val="FF0000"/>
                        </a:solidFill>
                        <a:effectLst/>
                        <a:latin typeface="华文中宋" panose="02010600040101010101" charset="-122"/>
                        <a:ea typeface="华文中宋" panose="02010600040101010101" charset="-122"/>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4560">
                <a:tc>
                  <a:txBody>
                    <a:bodyPr/>
                    <a:lstStyle/>
                    <a:p>
                      <a:pPr algn="just">
                        <a:lnSpc>
                          <a:spcPct val="117000"/>
                        </a:lnSpc>
                        <a:spcAft>
                          <a:spcPct val="0"/>
                        </a:spcAft>
                      </a:pPr>
                      <a:r>
                        <a:rPr lang="zh-CN" sz="2400" b="0" kern="100">
                          <a:solidFill>
                            <a:schemeClr val="tx1"/>
                          </a:solidFill>
                          <a:effectLst/>
                          <a:latin typeface="华文中宋" panose="02010600040101010101" charset="-122"/>
                          <a:ea typeface="华文中宋" panose="02010600040101010101" charset="-122"/>
                        </a:rPr>
                        <a:t>将北京东交民巷划定为</a:t>
                      </a:r>
                      <a:r>
                        <a:rPr lang="zh-CN" sz="2400" b="0" kern="100">
                          <a:solidFill>
                            <a:srgbClr val="C00000"/>
                          </a:solidFill>
                          <a:effectLst/>
                          <a:latin typeface="华文中宋" panose="02010600040101010101" charset="-122"/>
                          <a:ea typeface="华文中宋" panose="02010600040101010101" charset="-122"/>
                          <a:cs typeface="黑体" panose="02010609060101010101" charset="-122"/>
                        </a:rPr>
                        <a:t>使馆区</a:t>
                      </a:r>
                      <a:r>
                        <a:rPr lang="zh-CN" sz="2400" b="0" kern="100">
                          <a:solidFill>
                            <a:schemeClr val="tx1"/>
                          </a:solidFill>
                          <a:effectLst/>
                          <a:latin typeface="华文中宋" panose="02010600040101010101" charset="-122"/>
                          <a:ea typeface="华文中宋" panose="02010600040101010101" charset="-122"/>
                        </a:rPr>
                        <a:t>，中国人不得居住，各国可派兵驻守</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7000"/>
                        </a:lnSpc>
                        <a:spcAft>
                          <a:spcPct val="0"/>
                        </a:spcAft>
                      </a:pPr>
                      <a:endParaRPr lang="zh-CN" sz="2400" b="0" kern="100">
                        <a:solidFill>
                          <a:srgbClr val="FF0000"/>
                        </a:solidFill>
                        <a:effectLst/>
                        <a:latin typeface="华文中宋" panose="02010600040101010101" charset="-122"/>
                        <a:ea typeface="华文中宋" panose="02010600040101010101" charset="-122"/>
                        <a:cs typeface="华文中宋" panose="02010600040101010101" charset="-122"/>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4720">
                <a:tc>
                  <a:txBody>
                    <a:bodyPr/>
                    <a:lstStyle/>
                    <a:p>
                      <a:pPr algn="just">
                        <a:lnSpc>
                          <a:spcPct val="117000"/>
                        </a:lnSpc>
                        <a:spcAft>
                          <a:spcPct val="0"/>
                        </a:spcAft>
                      </a:pP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拆毁北京至大沽的炮台，各国可在</a:t>
                      </a: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北京</a:t>
                      </a:r>
                      <a:r>
                        <a:rPr lang="zh-CN" sz="2400" b="0" kern="100">
                          <a:solidFill>
                            <a:schemeClr val="tx1"/>
                          </a:solidFill>
                          <a:effectLst/>
                          <a:latin typeface="华文中宋" panose="02010600040101010101" charset="-122"/>
                          <a:ea typeface="华文中宋" panose="02010600040101010101" charset="-122"/>
                          <a:cs typeface="华文中宋" panose="02010600040101010101" charset="-122"/>
                        </a:rPr>
                        <a:t>至</a:t>
                      </a:r>
                      <a:r>
                        <a:rPr lang="zh-CN" sz="2400" b="0" kern="100">
                          <a:solidFill>
                            <a:srgbClr val="C00000"/>
                          </a:solidFill>
                          <a:effectLst/>
                          <a:latin typeface="华文中宋" panose="02010600040101010101" charset="-122"/>
                          <a:ea typeface="华文中宋" panose="02010600040101010101" charset="-122"/>
                          <a:cs typeface="华文中宋" panose="02010600040101010101" charset="-122"/>
                        </a:rPr>
                        <a:t>山海关沿铁路重要地区驻扎军队</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7000"/>
                        </a:lnSpc>
                        <a:spcAft>
                          <a:spcPct val="0"/>
                        </a:spcAft>
                      </a:pPr>
                      <a:endParaRPr lang="zh-CN" sz="2400" b="0" kern="100">
                        <a:solidFill>
                          <a:srgbClr val="FF0000"/>
                        </a:solidFill>
                        <a:effectLst/>
                        <a:latin typeface="华文中宋" panose="02010600040101010101" charset="-122"/>
                        <a:ea typeface="华文中宋" panose="02010600040101010101" charset="-122"/>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915">
                <a:tc>
                  <a:txBody>
                    <a:bodyPr/>
                    <a:lstStyle/>
                    <a:p>
                      <a:pPr algn="just">
                        <a:lnSpc>
                          <a:spcPct val="117000"/>
                        </a:lnSpc>
                        <a:spcAft>
                          <a:spcPct val="0"/>
                        </a:spcAft>
                      </a:pPr>
                      <a:r>
                        <a:rPr lang="zh-CN" sz="2400" b="0" kern="100">
                          <a:solidFill>
                            <a:schemeClr val="tx1"/>
                          </a:solidFill>
                          <a:effectLst/>
                          <a:latin typeface="华文中宋" panose="02010600040101010101" charset="-122"/>
                          <a:ea typeface="华文中宋" panose="02010600040101010101" charset="-122"/>
                        </a:rPr>
                        <a:t>改总理衙门为</a:t>
                      </a:r>
                      <a:r>
                        <a:rPr lang="zh-CN" sz="2400" b="0" kern="100">
                          <a:solidFill>
                            <a:srgbClr val="C00000"/>
                          </a:solidFill>
                          <a:effectLst/>
                          <a:latin typeface="华文中宋" panose="02010600040101010101" charset="-122"/>
                          <a:ea typeface="华文中宋" panose="02010600040101010101" charset="-122"/>
                        </a:rPr>
                        <a:t>外务部</a:t>
                      </a:r>
                      <a:r>
                        <a:rPr lang="zh-CN" sz="2400" b="0" kern="100">
                          <a:solidFill>
                            <a:schemeClr val="tx1"/>
                          </a:solidFill>
                          <a:effectLst/>
                          <a:latin typeface="华文中宋" panose="02010600040101010101" charset="-122"/>
                          <a:ea typeface="华文中宋" panose="02010600040101010101" charset="-122"/>
                        </a:rPr>
                        <a:t>，居六部之上</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7000"/>
                        </a:lnSpc>
                        <a:spcAft>
                          <a:spcPct val="0"/>
                        </a:spcAft>
                      </a:pPr>
                      <a:endParaRPr lang="zh-CN" sz="2400" b="0" kern="100">
                        <a:solidFill>
                          <a:srgbClr val="FF0000"/>
                        </a:solidFill>
                        <a:effectLst/>
                        <a:latin typeface="华文中宋" panose="02010600040101010101" charset="-122"/>
                        <a:ea typeface="华文中宋" panose="02010600040101010101" charset="-122"/>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文本框 10"/>
          <p:cNvSpPr txBox="1"/>
          <p:nvPr/>
        </p:nvSpPr>
        <p:spPr>
          <a:xfrm>
            <a:off x="5974715" y="1948815"/>
            <a:ext cx="5848985" cy="954405"/>
          </a:xfrm>
          <a:prstGeom prst="rect">
            <a:avLst/>
          </a:prstGeom>
          <a:noFill/>
        </p:spPr>
        <p:txBody>
          <a:bodyPr wrap="square" rtlCol="0" anchor="t">
            <a:spAutoFit/>
          </a:bodyPr>
          <a:lstStyle/>
          <a:p>
            <a:pPr algn="just">
              <a:lnSpc>
                <a:spcPct val="117000"/>
              </a:lnSpc>
              <a:spcAft>
                <a:spcPct val="0"/>
              </a:spcAft>
            </a:pPr>
            <a:r>
              <a:rPr lang="zh-CN" sz="2400" b="1" kern="100">
                <a:solidFill>
                  <a:srgbClr val="C00000"/>
                </a:solidFill>
                <a:effectLst/>
                <a:latin typeface="华文中宋" panose="02010600040101010101" charset="-122"/>
                <a:ea typeface="华文中宋" panose="02010600040101010101" charset="-122"/>
                <a:cs typeface="华文中宋" panose="02010600040101010101" charset="-122"/>
                <a:sym typeface="+mn-ea"/>
              </a:rPr>
              <a:t>清政府成为帝国主义统治中国的工具，成为</a:t>
            </a:r>
            <a:r>
              <a:rPr lang="en-US" altLang="zh-CN" sz="2400" b="1" kern="100">
                <a:solidFill>
                  <a:srgbClr val="C00000"/>
                </a:solidFill>
                <a:effectLst/>
                <a:latin typeface="华文中宋" panose="02010600040101010101" charset="-122"/>
                <a:ea typeface="华文中宋" panose="02010600040101010101" charset="-122"/>
                <a:cs typeface="华文中宋" panose="02010600040101010101" charset="-122"/>
                <a:sym typeface="+mn-ea"/>
              </a:rPr>
              <a:t>“</a:t>
            </a:r>
            <a:r>
              <a:rPr lang="zh-CN" altLang="en-US" sz="2400" b="1" kern="100">
                <a:solidFill>
                  <a:srgbClr val="C00000"/>
                </a:solidFill>
                <a:effectLst/>
                <a:latin typeface="华文中宋" panose="02010600040101010101" charset="-122"/>
                <a:ea typeface="华文中宋" panose="02010600040101010101" charset="-122"/>
                <a:cs typeface="华文中宋" panose="02010600040101010101" charset="-122"/>
                <a:sym typeface="+mn-ea"/>
              </a:rPr>
              <a:t>洋人的朝廷</a:t>
            </a:r>
            <a:r>
              <a:rPr lang="en-US" altLang="zh-CN" sz="2400" b="1" kern="100">
                <a:solidFill>
                  <a:srgbClr val="C00000"/>
                </a:solidFill>
                <a:effectLst/>
                <a:latin typeface="华文中宋" panose="02010600040101010101" charset="-122"/>
                <a:ea typeface="华文中宋" panose="02010600040101010101" charset="-122"/>
                <a:cs typeface="华文中宋" panose="02010600040101010101" charset="-122"/>
                <a:sym typeface="+mn-ea"/>
              </a:rPr>
              <a:t>”</a:t>
            </a:r>
          </a:p>
        </p:txBody>
      </p:sp>
      <p:sp>
        <p:nvSpPr>
          <p:cNvPr id="12" name="文本框 11"/>
          <p:cNvSpPr txBox="1"/>
          <p:nvPr/>
        </p:nvSpPr>
        <p:spPr>
          <a:xfrm>
            <a:off x="5974715" y="3242310"/>
            <a:ext cx="4982845" cy="522605"/>
          </a:xfrm>
          <a:prstGeom prst="rect">
            <a:avLst/>
          </a:prstGeom>
          <a:noFill/>
        </p:spPr>
        <p:txBody>
          <a:bodyPr wrap="square" rtlCol="0" anchor="t">
            <a:spAutoFit/>
          </a:bodyPr>
          <a:lstStyle/>
          <a:p>
            <a:pPr algn="just">
              <a:lnSpc>
                <a:spcPct val="117000"/>
              </a:lnSpc>
              <a:spcAft>
                <a:spcPct val="0"/>
              </a:spcAft>
            </a:pPr>
            <a:r>
              <a:rPr lang="zh-CN" altLang="en-US" sz="2400" b="1">
                <a:solidFill>
                  <a:srgbClr val="C00000"/>
                </a:solidFill>
                <a:effectLst/>
                <a:latin typeface="华文中宋" panose="02010600040101010101" charset="-122"/>
                <a:ea typeface="华文中宋" panose="02010600040101010101" charset="-122"/>
                <a:sym typeface="+mn-ea"/>
              </a:rPr>
              <a:t>加剧了中国的贫困和经济的衰败</a:t>
            </a:r>
            <a:endParaRPr lang="zh-CN" altLang="en-US" sz="2400" b="1" kern="100">
              <a:solidFill>
                <a:srgbClr val="C00000"/>
              </a:solidFill>
              <a:effectLst/>
              <a:latin typeface="华文中宋" panose="02010600040101010101" charset="-122"/>
              <a:ea typeface="华文中宋" panose="02010600040101010101" charset="-122"/>
              <a:sym typeface="+mn-ea"/>
            </a:endParaRPr>
          </a:p>
        </p:txBody>
      </p:sp>
      <p:sp>
        <p:nvSpPr>
          <p:cNvPr id="13" name="文本框 12"/>
          <p:cNvSpPr txBox="1"/>
          <p:nvPr/>
        </p:nvSpPr>
        <p:spPr>
          <a:xfrm>
            <a:off x="5998210" y="4039235"/>
            <a:ext cx="5824220" cy="954405"/>
          </a:xfrm>
          <a:prstGeom prst="rect">
            <a:avLst/>
          </a:prstGeom>
          <a:noFill/>
        </p:spPr>
        <p:txBody>
          <a:bodyPr wrap="square" rtlCol="0" anchor="t">
            <a:spAutoFit/>
          </a:bodyPr>
          <a:lstStyle/>
          <a:p>
            <a:pPr algn="just">
              <a:lnSpc>
                <a:spcPct val="117000"/>
              </a:lnSpc>
              <a:spcAft>
                <a:spcPct val="0"/>
              </a:spcAft>
            </a:pPr>
            <a:r>
              <a:rPr lang="zh-CN" sz="2400" b="1" kern="100">
                <a:solidFill>
                  <a:srgbClr val="C00000"/>
                </a:solidFill>
                <a:effectLst/>
                <a:latin typeface="华文中宋" panose="02010600040101010101" charset="-122"/>
                <a:ea typeface="华文中宋" panose="02010600040101010101" charset="-122"/>
                <a:cs typeface="华文中宋" panose="02010600040101010101" charset="-122"/>
                <a:sym typeface="+mn-ea"/>
              </a:rPr>
              <a:t>“使馆区”成为“国中之国”，成为列强侵略中国的大本营</a:t>
            </a:r>
            <a:endParaRPr lang="zh-CN" altLang="en-US" sz="2400" b="1" kern="100">
              <a:solidFill>
                <a:srgbClr val="C00000"/>
              </a:solidFill>
              <a:effectLst/>
              <a:latin typeface="华文中宋" panose="02010600040101010101" charset="-122"/>
              <a:ea typeface="华文中宋" panose="02010600040101010101" charset="-122"/>
              <a:cs typeface="华文中宋" panose="02010600040101010101" charset="-122"/>
              <a:sym typeface="+mn-ea"/>
            </a:endParaRPr>
          </a:p>
        </p:txBody>
      </p:sp>
      <p:sp>
        <p:nvSpPr>
          <p:cNvPr id="14" name="文本框 13"/>
          <p:cNvSpPr txBox="1"/>
          <p:nvPr/>
        </p:nvSpPr>
        <p:spPr>
          <a:xfrm>
            <a:off x="5998210" y="5120005"/>
            <a:ext cx="4959985" cy="522605"/>
          </a:xfrm>
          <a:prstGeom prst="rect">
            <a:avLst/>
          </a:prstGeom>
          <a:noFill/>
        </p:spPr>
        <p:txBody>
          <a:bodyPr wrap="square" rtlCol="0" anchor="t">
            <a:spAutoFit/>
          </a:bodyPr>
          <a:lstStyle/>
          <a:p>
            <a:pPr algn="just">
              <a:lnSpc>
                <a:spcPct val="117000"/>
              </a:lnSpc>
              <a:spcAft>
                <a:spcPct val="0"/>
              </a:spcAft>
            </a:pPr>
            <a:r>
              <a:rPr lang="zh-CN" sz="2400" b="1" kern="100">
                <a:solidFill>
                  <a:srgbClr val="C00000"/>
                </a:solidFill>
                <a:effectLst/>
                <a:latin typeface="华文中宋" panose="02010600040101010101" charset="-122"/>
                <a:ea typeface="华文中宋" panose="02010600040101010101" charset="-122"/>
                <a:sym typeface="+mn-ea"/>
              </a:rPr>
              <a:t>严重破坏了中国的主权完整</a:t>
            </a:r>
            <a:endParaRPr lang="zh-CN" altLang="en-US" sz="2400" b="1" kern="100">
              <a:solidFill>
                <a:srgbClr val="C00000"/>
              </a:solidFill>
              <a:effectLst/>
              <a:latin typeface="华文中宋" panose="02010600040101010101" charset="-122"/>
              <a:ea typeface="华文中宋" panose="02010600040101010101" charset="-122"/>
              <a:sym typeface="+mn-ea"/>
            </a:endParaRPr>
          </a:p>
        </p:txBody>
      </p:sp>
      <p:sp>
        <p:nvSpPr>
          <p:cNvPr id="15" name="文本框 14"/>
          <p:cNvSpPr txBox="1"/>
          <p:nvPr/>
        </p:nvSpPr>
        <p:spPr>
          <a:xfrm>
            <a:off x="6073140" y="5948045"/>
            <a:ext cx="5674360" cy="522605"/>
          </a:xfrm>
          <a:prstGeom prst="rect">
            <a:avLst/>
          </a:prstGeom>
          <a:noFill/>
        </p:spPr>
        <p:txBody>
          <a:bodyPr wrap="square" rtlCol="0" anchor="t">
            <a:spAutoFit/>
          </a:bodyPr>
          <a:lstStyle/>
          <a:p>
            <a:pPr algn="just">
              <a:lnSpc>
                <a:spcPct val="117000"/>
              </a:lnSpc>
              <a:spcAft>
                <a:spcPct val="0"/>
              </a:spcAft>
            </a:pPr>
            <a:r>
              <a:rPr lang="zh-CN" sz="2400" b="1" kern="100">
                <a:solidFill>
                  <a:srgbClr val="C00000"/>
                </a:solidFill>
                <a:effectLst/>
                <a:latin typeface="华文中宋" panose="02010600040101010101" charset="-122"/>
                <a:ea typeface="华文中宋" panose="02010600040101010101" charset="-122"/>
                <a:sym typeface="+mn-ea"/>
              </a:rPr>
              <a:t>列强通过外交途径加强对清政府的控制</a:t>
            </a:r>
            <a:endParaRPr lang="zh-CN" altLang="en-US" sz="2400" b="1" kern="100">
              <a:solidFill>
                <a:srgbClr val="C00000"/>
              </a:solidFill>
              <a:effectLst/>
              <a:latin typeface="华文中宋" panose="02010600040101010101" charset="-122"/>
              <a:ea typeface="华文中宋" panose="0201060004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11"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图片 60418" descr="高一（6）班黎欣然47"/>
          <p:cNvPicPr>
            <a:picLocks noChangeAspect="1"/>
          </p:cNvPicPr>
          <p:nvPr/>
        </p:nvPicPr>
        <p:blipFill>
          <a:blip r:embed="rId5"/>
          <a:srcRect t="17216"/>
          <a:stretch>
            <a:fillRect/>
          </a:stretch>
        </p:blipFill>
        <p:spPr>
          <a:xfrm>
            <a:off x="8575040" y="819785"/>
            <a:ext cx="3762375" cy="4126230"/>
          </a:xfrm>
          <a:prstGeom prst="rect">
            <a:avLst/>
          </a:prstGeom>
          <a:noFill/>
          <a:ln w="9525">
            <a:noFill/>
          </a:ln>
        </p:spPr>
      </p:pic>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2709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三、八国联军侵华</a:t>
            </a:r>
          </a:p>
        </p:txBody>
      </p:sp>
      <p:sp>
        <p:nvSpPr>
          <p:cNvPr id="3" name="文本框 2"/>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（四）影响：</a:t>
            </a:r>
          </a:p>
        </p:txBody>
      </p:sp>
      <p:sp>
        <p:nvSpPr>
          <p:cNvPr id="2" name="文本框 1"/>
          <p:cNvSpPr txBox="1"/>
          <p:nvPr/>
        </p:nvSpPr>
        <p:spPr>
          <a:xfrm>
            <a:off x="245745" y="1393190"/>
            <a:ext cx="2097405" cy="521970"/>
          </a:xfrm>
          <a:prstGeom prst="rect">
            <a:avLst/>
          </a:prstGeom>
          <a:noFill/>
        </p:spPr>
        <p:txBody>
          <a:bodyPr wrap="square" rtlCol="0">
            <a:spAutoFit/>
          </a:bodyPr>
          <a:lstStyle/>
          <a:p>
            <a:r>
              <a:rPr lang="en-US" altLang="zh-CN" sz="2800" b="1">
                <a:solidFill>
                  <a:srgbClr val="C00000"/>
                </a:solidFill>
                <a:latin typeface="华文中宋" panose="02010600040101010101" charset="-122"/>
                <a:ea typeface="华文中宋" panose="02010600040101010101" charset="-122"/>
              </a:rPr>
              <a:t>1</a:t>
            </a:r>
            <a:r>
              <a:rPr lang="zh-CN" altLang="en-US" sz="2800" b="1">
                <a:solidFill>
                  <a:srgbClr val="C00000"/>
                </a:solidFill>
                <a:latin typeface="华文中宋" panose="02010600040101010101" charset="-122"/>
                <a:ea typeface="华文中宋" panose="02010600040101010101" charset="-122"/>
              </a:rPr>
              <a:t>、破坏性</a:t>
            </a:r>
          </a:p>
        </p:txBody>
      </p:sp>
      <p:sp>
        <p:nvSpPr>
          <p:cNvPr id="5" name="文本框 4"/>
          <p:cNvSpPr txBox="1"/>
          <p:nvPr/>
        </p:nvSpPr>
        <p:spPr>
          <a:xfrm>
            <a:off x="304800" y="2033905"/>
            <a:ext cx="6939280" cy="521970"/>
          </a:xfrm>
          <a:prstGeom prst="rect">
            <a:avLst/>
          </a:prstGeom>
          <a:noFill/>
        </p:spPr>
        <p:txBody>
          <a:bodyPr wrap="none" rtlCol="0" anchor="t">
            <a:spAutoFit/>
          </a:bodyPr>
          <a:lstStyle/>
          <a:p>
            <a:pPr eaLnBrk="1" hangingPunct="1">
              <a:buClr>
                <a:schemeClr val="hlink"/>
              </a:buClr>
              <a:buSzPct val="75000"/>
              <a:buFont typeface="Wingdings" panose="05000000000000000000" pitchFamily="2" charset="2"/>
            </a:pP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①中国</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完全陷入</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半殖民地半封建社会的深渊</a:t>
            </a:r>
          </a:p>
        </p:txBody>
      </p:sp>
      <p:sp>
        <p:nvSpPr>
          <p:cNvPr id="6" name="文本框 5"/>
          <p:cNvSpPr txBox="1"/>
          <p:nvPr/>
        </p:nvSpPr>
        <p:spPr>
          <a:xfrm>
            <a:off x="304800" y="2674620"/>
            <a:ext cx="10139680" cy="521970"/>
          </a:xfrm>
          <a:prstGeom prst="rect">
            <a:avLst/>
          </a:prstGeom>
          <a:noFill/>
        </p:spPr>
        <p:txBody>
          <a:bodyPr wrap="none" rtlCol="0" anchor="t">
            <a:spAutoFit/>
          </a:bodyPr>
          <a:lstStyle/>
          <a:p>
            <a:pPr eaLnBrk="1" hangingPunct="1">
              <a:buClr>
                <a:schemeClr val="hlink"/>
              </a:buClr>
              <a:buSzPct val="75000"/>
              <a:buFont typeface="Wingdings" panose="05000000000000000000" pitchFamily="2" charset="2"/>
            </a:pP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②清政府成为帝国主义统治中国的工具，堕落为</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“洋人的朝廷”</a:t>
            </a:r>
          </a:p>
        </p:txBody>
      </p:sp>
      <p:sp>
        <p:nvSpPr>
          <p:cNvPr id="7" name="文本框 6"/>
          <p:cNvSpPr txBox="1"/>
          <p:nvPr/>
        </p:nvSpPr>
        <p:spPr>
          <a:xfrm>
            <a:off x="245745" y="3315335"/>
            <a:ext cx="7294880" cy="521970"/>
          </a:xfrm>
          <a:prstGeom prst="rect">
            <a:avLst/>
          </a:prstGeom>
          <a:noFill/>
        </p:spPr>
        <p:txBody>
          <a:bodyPr wrap="none" rtlCol="0" anchor="t">
            <a:spAutoFit/>
          </a:bodyPr>
          <a:lstStyle/>
          <a:p>
            <a:pPr eaLnBrk="1" hangingPunct="1">
              <a:buClr>
                <a:schemeClr val="hlink"/>
              </a:buClr>
              <a:buSzPct val="75000"/>
              <a:buFont typeface="Wingdings" panose="05000000000000000000" pitchFamily="2" charset="2"/>
            </a:pP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③帝国主义侵华进入新阶段</a:t>
            </a:r>
            <a:r>
              <a:rPr lang="en-US" altLang="zh-CN" sz="2800" dirty="0">
                <a:solidFill>
                  <a:schemeClr val="tx1"/>
                </a:solidFill>
                <a:latin typeface="华文中宋" panose="02010600040101010101" charset="-122"/>
                <a:ea typeface="华文中宋" panose="02010600040101010101" charset="-122"/>
                <a:cs typeface="华文中宋" panose="02010600040101010101" charset="-122"/>
                <a:sym typeface="+mn-ea"/>
              </a:rPr>
              <a:t>——</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以华治华”</a:t>
            </a:r>
          </a:p>
        </p:txBody>
      </p:sp>
      <p:sp>
        <p:nvSpPr>
          <p:cNvPr id="8" name="文本框 7"/>
          <p:cNvSpPr txBox="1"/>
          <p:nvPr/>
        </p:nvSpPr>
        <p:spPr>
          <a:xfrm>
            <a:off x="379095" y="3956050"/>
            <a:ext cx="3637915" cy="521970"/>
          </a:xfrm>
          <a:prstGeom prst="rect">
            <a:avLst/>
          </a:prstGeom>
          <a:noFill/>
        </p:spPr>
        <p:txBody>
          <a:bodyPr wrap="square" rtlCol="0">
            <a:spAutoFit/>
          </a:bodyPr>
          <a:lstStyle/>
          <a:p>
            <a:r>
              <a:rPr lang="en-US" altLang="zh-CN" sz="2800" b="1">
                <a:solidFill>
                  <a:srgbClr val="C00000"/>
                </a:solidFill>
                <a:latin typeface="华文中宋" panose="02010600040101010101" charset="-122"/>
                <a:ea typeface="华文中宋" panose="02010600040101010101" charset="-122"/>
              </a:rPr>
              <a:t>2</a:t>
            </a:r>
            <a:r>
              <a:rPr lang="zh-CN" altLang="en-US" sz="2800" b="1">
                <a:solidFill>
                  <a:srgbClr val="C00000"/>
                </a:solidFill>
                <a:latin typeface="华文中宋" panose="02010600040101010101" charset="-122"/>
                <a:ea typeface="华文中宋" panose="02010600040101010101" charset="-122"/>
              </a:rPr>
              <a:t>、建设性（客观上）</a:t>
            </a:r>
          </a:p>
        </p:txBody>
      </p:sp>
      <p:sp>
        <p:nvSpPr>
          <p:cNvPr id="9" name="文本框 8"/>
          <p:cNvSpPr txBox="1"/>
          <p:nvPr/>
        </p:nvSpPr>
        <p:spPr>
          <a:xfrm>
            <a:off x="304800" y="4478020"/>
            <a:ext cx="10139680" cy="521970"/>
          </a:xfrm>
          <a:prstGeom prst="rect">
            <a:avLst/>
          </a:prstGeom>
          <a:noFill/>
        </p:spPr>
        <p:txBody>
          <a:bodyPr wrap="none" rtlCol="0" anchor="t">
            <a:spAutoFit/>
          </a:bodyPr>
          <a:lstStyle/>
          <a:p>
            <a:pPr eaLnBrk="1" hangingPunct="1">
              <a:buClr>
                <a:schemeClr val="hlink"/>
              </a:buClr>
              <a:buSzPct val="75000"/>
              <a:buFont typeface="Wingdings" panose="05000000000000000000" pitchFamily="2" charset="2"/>
            </a:pP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①经济：自然经济</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进一步解体</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，客观上有利于</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民族资本主义发展</a:t>
            </a:r>
          </a:p>
        </p:txBody>
      </p:sp>
      <p:sp>
        <p:nvSpPr>
          <p:cNvPr id="10" name="文本框 9"/>
          <p:cNvSpPr txBox="1"/>
          <p:nvPr/>
        </p:nvSpPr>
        <p:spPr>
          <a:xfrm>
            <a:off x="304800" y="5051425"/>
            <a:ext cx="6939280" cy="1038860"/>
          </a:xfrm>
          <a:prstGeom prst="rect">
            <a:avLst/>
          </a:prstGeom>
          <a:noFill/>
        </p:spPr>
        <p:txBody>
          <a:bodyPr wrap="none" rtlCol="0" anchor="t">
            <a:spAutoFit/>
          </a:bodyPr>
          <a:lstStyle/>
          <a:p>
            <a:pPr algn="l" eaLnBrk="1" hangingPunct="1">
              <a:lnSpc>
                <a:spcPct val="110000"/>
              </a:lnSpc>
              <a:buClr>
                <a:schemeClr val="hlink"/>
              </a:buClr>
              <a:buSzPct val="75000"/>
              <a:buFont typeface="Wingdings" panose="05000000000000000000" pitchFamily="2" charset="2"/>
            </a:pP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②政治：</a:t>
            </a:r>
            <a:r>
              <a:rPr lang="zh-CN" altLang="en-US" sz="2800" dirty="0">
                <a:solidFill>
                  <a:schemeClr val="tx1"/>
                </a:solidFill>
                <a:latin typeface="华文中宋" panose="02010600040101010101" charset="-122"/>
                <a:ea typeface="华文中宋" panose="02010600040101010101" charset="-122"/>
                <a:sym typeface="+mn-ea"/>
              </a:rPr>
              <a:t>资产阶级</a:t>
            </a:r>
            <a:r>
              <a:rPr lang="zh-CN" altLang="en-US" sz="2800" dirty="0">
                <a:solidFill>
                  <a:srgbClr val="C00000"/>
                </a:solidFill>
                <a:latin typeface="华文中宋" panose="02010600040101010101" charset="-122"/>
                <a:ea typeface="华文中宋" panose="02010600040101010101" charset="-122"/>
                <a:sym typeface="+mn-ea"/>
              </a:rPr>
              <a:t>民主革命运动</a:t>
            </a:r>
            <a:r>
              <a:rPr lang="zh-CN" altLang="en-US" sz="2800" dirty="0">
                <a:solidFill>
                  <a:schemeClr val="tx1"/>
                </a:solidFill>
                <a:latin typeface="华文中宋" panose="02010600040101010101" charset="-122"/>
                <a:ea typeface="华文中宋" panose="02010600040101010101" charset="-122"/>
                <a:sym typeface="+mn-ea"/>
              </a:rPr>
              <a:t>迅速发展；</a:t>
            </a:r>
          </a:p>
          <a:p>
            <a:pPr algn="l" eaLnBrk="1" hangingPunct="1">
              <a:lnSpc>
                <a:spcPct val="110000"/>
              </a:lnSpc>
              <a:buClr>
                <a:schemeClr val="hlink"/>
              </a:buClr>
              <a:buSzPct val="75000"/>
              <a:buFont typeface="Wingdings" panose="05000000000000000000" pitchFamily="2" charset="2"/>
            </a:pPr>
            <a:r>
              <a:rPr lang="zh-CN" altLang="en-US" sz="2800" dirty="0">
                <a:solidFill>
                  <a:schemeClr val="tx1"/>
                </a:solidFill>
                <a:latin typeface="华文中宋" panose="02010600040101010101" charset="-122"/>
                <a:ea typeface="华文中宋" panose="02010600040101010101" charset="-122"/>
                <a:sym typeface="+mn-ea"/>
              </a:rPr>
              <a:t> </a:t>
            </a:r>
            <a:r>
              <a:rPr lang="en-US" altLang="zh-CN" sz="2800" dirty="0">
                <a:solidFill>
                  <a:schemeClr val="tx1"/>
                </a:solidFill>
                <a:latin typeface="华文中宋" panose="02010600040101010101" charset="-122"/>
                <a:ea typeface="华文中宋" panose="02010600040101010101" charset="-122"/>
                <a:sym typeface="+mn-ea"/>
              </a:rPr>
              <a:t>           </a:t>
            </a:r>
            <a:r>
              <a:rPr lang="zh-CN" altLang="en-US" sz="2800" dirty="0">
                <a:solidFill>
                  <a:schemeClr val="tx1"/>
                </a:solidFill>
                <a:latin typeface="华文中宋" panose="02010600040101010101" charset="-122"/>
                <a:ea typeface="华文中宋" panose="02010600040101010101" charset="-122"/>
                <a:sym typeface="+mn-ea"/>
              </a:rPr>
              <a:t>迫使清政府进行</a:t>
            </a:r>
            <a:r>
              <a:rPr lang="zh-CN" altLang="en-US" sz="2800" dirty="0">
                <a:solidFill>
                  <a:srgbClr val="C00000"/>
                </a:solidFill>
                <a:latin typeface="华文中宋" panose="02010600040101010101" charset="-122"/>
                <a:ea typeface="华文中宋" panose="02010600040101010101" charset="-122"/>
                <a:sym typeface="+mn-ea"/>
              </a:rPr>
              <a:t>新政</a:t>
            </a:r>
            <a:r>
              <a:rPr lang="zh-CN" altLang="en-US" sz="2800" dirty="0">
                <a:solidFill>
                  <a:schemeClr val="tx1"/>
                </a:solidFill>
                <a:latin typeface="华文中宋" panose="02010600040101010101" charset="-122"/>
                <a:ea typeface="华文中宋" panose="02010600040101010101" charset="-122"/>
                <a:sym typeface="+mn-ea"/>
              </a:rPr>
              <a:t>和</a:t>
            </a:r>
            <a:r>
              <a:rPr lang="zh-CN" altLang="en-US" sz="2800" dirty="0">
                <a:solidFill>
                  <a:srgbClr val="C00000"/>
                </a:solidFill>
                <a:latin typeface="华文中宋" panose="02010600040101010101" charset="-122"/>
                <a:ea typeface="华文中宋" panose="02010600040101010101" charset="-122"/>
                <a:sym typeface="+mn-ea"/>
              </a:rPr>
              <a:t>预备立宪</a:t>
            </a:r>
            <a:endPar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P spid="7" grpId="0"/>
      <p:bldP spid="7" grpId="1"/>
      <p:bldP spid="8" grpId="0"/>
      <p:bldP spid="9" grpId="0"/>
      <p:bldP spid="9" grpId="1"/>
      <p:bldP spid="10" grpId="0"/>
      <p:bldP spid="1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文本框 3"/>
          <p:cNvSpPr txBox="1"/>
          <p:nvPr/>
        </p:nvSpPr>
        <p:spPr>
          <a:xfrm>
            <a:off x="429895" y="3703955"/>
            <a:ext cx="11512550" cy="1863725"/>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rPr>
              <a:t>10</a:t>
            </a:r>
            <a:r>
              <a:rPr lang="zh-CN" altLang="en-US" sz="2400">
                <a:solidFill>
                  <a:srgbClr val="C00000"/>
                </a:solidFill>
                <a:latin typeface="黑体" panose="02010609060101010101" charset="-122"/>
                <a:ea typeface="黑体" panose="02010609060101010101" charset="-122"/>
                <a:cs typeface="黑体" panose="02010609060101010101" charset="-122"/>
              </a:rPr>
              <a:t>、(2023湖南高考·7)</a:t>
            </a:r>
            <a:r>
              <a:rPr lang="zh-CN" altLang="en-US" sz="2400">
                <a:latin typeface="黑体" panose="02010609060101010101" charset="-122"/>
                <a:ea typeface="黑体" panose="02010609060101010101" charset="-122"/>
                <a:cs typeface="黑体" panose="02010609060101010101" charset="-122"/>
              </a:rPr>
              <a:t>1902年，顺天乡试借河南贡院举行，山西乡试则与陕西乡试在西安合闱。这一罕见科考现象出现的原因是(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a:t>
            </a:r>
          </a:p>
          <a:p>
            <a:pPr>
              <a:lnSpc>
                <a:spcPct val="120000"/>
              </a:lnSpc>
            </a:pPr>
            <a:r>
              <a:rPr lang="zh-CN" altLang="en-US" sz="2400">
                <a:latin typeface="黑体" panose="02010609060101010101" charset="-122"/>
                <a:ea typeface="黑体" panose="02010609060101010101" charset="-122"/>
                <a:cs typeface="黑体" panose="02010609060101010101" charset="-122"/>
              </a:rPr>
              <a:t>A.《辛丑条约》签订</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B.清政府财政危机严重</a:t>
            </a:r>
          </a:p>
          <a:p>
            <a:pPr>
              <a:lnSpc>
                <a:spcPct val="120000"/>
              </a:lnSpc>
            </a:pPr>
            <a:r>
              <a:rPr lang="zh-CN" altLang="en-US" sz="2400">
                <a:latin typeface="黑体" panose="02010609060101010101" charset="-122"/>
                <a:ea typeface="黑体" panose="02010609060101010101" charset="-122"/>
                <a:cs typeface="黑体" panose="02010609060101010101" charset="-122"/>
              </a:rPr>
              <a:t>C.清末新政的推行</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D.新式学堂的广泛建立</a:t>
            </a:r>
          </a:p>
        </p:txBody>
      </p:sp>
      <p:sp>
        <p:nvSpPr>
          <p:cNvPr id="6" name="文本框 5"/>
          <p:cNvSpPr txBox="1"/>
          <p:nvPr/>
        </p:nvSpPr>
        <p:spPr>
          <a:xfrm>
            <a:off x="10429875" y="4738370"/>
            <a:ext cx="1512570" cy="1568450"/>
          </a:xfrm>
          <a:prstGeom prst="rect">
            <a:avLst/>
          </a:prstGeom>
          <a:noFill/>
        </p:spPr>
        <p:txBody>
          <a:bodyPr wrap="square" rtlCol="0">
            <a:spAutoFit/>
          </a:bodyPr>
          <a:lstStyle/>
          <a:p>
            <a:r>
              <a:rPr lang="en-US" altLang="zh-CN" sz="9600" b="1">
                <a:solidFill>
                  <a:srgbClr val="C00000"/>
                </a:solidFill>
              </a:rPr>
              <a:t>A</a:t>
            </a:r>
          </a:p>
        </p:txBody>
      </p:sp>
      <p:sp>
        <p:nvSpPr>
          <p:cNvPr id="2" name="圆角矩形 1"/>
          <p:cNvSpPr/>
          <p:nvPr>
            <p:custDataLst>
              <p:tags r:id="rId3"/>
            </p:custDataLst>
          </p:nvPr>
        </p:nvSpPr>
        <p:spPr>
          <a:xfrm>
            <a:off x="379095" y="339090"/>
            <a:ext cx="342709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三、八国联军侵华</a:t>
            </a:r>
          </a:p>
        </p:txBody>
      </p:sp>
      <p:sp>
        <p:nvSpPr>
          <p:cNvPr id="5" name="文本框 4"/>
          <p:cNvSpPr txBox="1"/>
          <p:nvPr/>
        </p:nvSpPr>
        <p:spPr>
          <a:xfrm>
            <a:off x="379095" y="887095"/>
            <a:ext cx="11563350" cy="2749550"/>
          </a:xfrm>
          <a:prstGeom prst="rect">
            <a:avLst/>
          </a:prstGeom>
          <a:noFill/>
        </p:spPr>
        <p:txBody>
          <a:bodyPr wrap="square" rtlCol="0" anchor="t">
            <a:spAutoFit/>
          </a:bodyPr>
          <a:lstStyle/>
          <a:p>
            <a:pPr>
              <a:lnSpc>
                <a:spcPct val="120000"/>
              </a:lnSpc>
            </a:pPr>
            <a:r>
              <a:rPr lang="en-US" altLang="zh-CN" sz="2400">
                <a:latin typeface="黑体" panose="02010609060101010101" charset="-122"/>
                <a:ea typeface="黑体" panose="02010609060101010101" charset="-122"/>
                <a:cs typeface="黑体" panose="02010609060101010101" charset="-122"/>
                <a:sym typeface="+mn-ea"/>
              </a:rPr>
              <a:t>9</a:t>
            </a:r>
            <a:r>
              <a:rPr lang="zh-CN" altLang="en-US" sz="2400">
                <a:latin typeface="黑体" panose="02010609060101010101" charset="-122"/>
                <a:ea typeface="黑体" panose="02010609060101010101" charset="-122"/>
                <a:cs typeface="黑体" panose="02010609060101010101" charset="-122"/>
                <a:sym typeface="+mn-ea"/>
              </a:rPr>
              <a:t>、</a:t>
            </a:r>
            <a:r>
              <a:rPr lang="en-US" altLang="zh-CN" sz="2400">
                <a:latin typeface="黑体" panose="02010609060101010101" charset="-122"/>
                <a:ea typeface="黑体" panose="02010609060101010101" charset="-122"/>
                <a:cs typeface="黑体" panose="02010609060101010101" charset="-122"/>
                <a:sym typeface="+mn-ea"/>
              </a:rPr>
              <a:t>1900</a:t>
            </a:r>
            <a:r>
              <a:rPr lang="zh-CN" altLang="en-US" sz="2400">
                <a:latin typeface="黑体" panose="02010609060101010101" charset="-122"/>
                <a:ea typeface="黑体" panose="02010609060101010101" charset="-122"/>
                <a:cs typeface="黑体" panose="02010609060101010101" charset="-122"/>
                <a:sym typeface="+mn-ea"/>
              </a:rPr>
              <a:t>年</a:t>
            </a:r>
            <a:r>
              <a:rPr lang="en-US" altLang="zh-CN" sz="2400">
                <a:latin typeface="黑体" panose="02010609060101010101" charset="-122"/>
                <a:ea typeface="黑体" panose="02010609060101010101" charset="-122"/>
                <a:cs typeface="黑体" panose="02010609060101010101" charset="-122"/>
                <a:sym typeface="+mn-ea"/>
              </a:rPr>
              <a:t>6</a:t>
            </a:r>
            <a:r>
              <a:rPr lang="zh-CN" altLang="en-US" sz="2400">
                <a:latin typeface="黑体" panose="02010609060101010101" charset="-122"/>
                <a:ea typeface="黑体" panose="02010609060101010101" charset="-122"/>
                <a:cs typeface="黑体" panose="02010609060101010101" charset="-122"/>
                <a:sym typeface="+mn-ea"/>
              </a:rPr>
              <a:t>月</a:t>
            </a:r>
            <a:r>
              <a:rPr lang="en-US" altLang="zh-CN" sz="2400">
                <a:latin typeface="黑体" panose="02010609060101010101" charset="-122"/>
                <a:ea typeface="黑体" panose="02010609060101010101" charset="-122"/>
                <a:cs typeface="黑体" panose="02010609060101010101" charset="-122"/>
                <a:sym typeface="+mn-ea"/>
              </a:rPr>
              <a:t>21</a:t>
            </a:r>
            <a:r>
              <a:rPr lang="zh-CN" altLang="en-US" sz="2400">
                <a:latin typeface="黑体" panose="02010609060101010101" charset="-122"/>
                <a:ea typeface="黑体" panose="02010609060101010101" charset="-122"/>
                <a:cs typeface="黑体" panose="02010609060101010101" charset="-122"/>
                <a:sym typeface="+mn-ea"/>
              </a:rPr>
              <a:t>日</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清政府颁布“向各国宣战懿旨”。</a:t>
            </a:r>
            <a:r>
              <a:rPr lang="en-US" altLang="zh-CN" sz="2400">
                <a:latin typeface="黑体" panose="02010609060101010101" charset="-122"/>
                <a:ea typeface="黑体" panose="02010609060101010101" charset="-122"/>
                <a:cs typeface="黑体" panose="02010609060101010101" charset="-122"/>
                <a:sym typeface="+mn-ea"/>
              </a:rPr>
              <a:t>6</a:t>
            </a:r>
            <a:r>
              <a:rPr lang="zh-CN" altLang="en-US" sz="2400">
                <a:latin typeface="黑体" panose="02010609060101010101" charset="-122"/>
                <a:ea typeface="黑体" panose="02010609060101010101" charset="-122"/>
                <a:cs typeface="黑体" panose="02010609060101010101" charset="-122"/>
                <a:sym typeface="+mn-ea"/>
              </a:rPr>
              <a:t>月</a:t>
            </a:r>
            <a:r>
              <a:rPr lang="en-US" altLang="zh-CN" sz="2400">
                <a:latin typeface="黑体" panose="02010609060101010101" charset="-122"/>
                <a:ea typeface="黑体" panose="02010609060101010101" charset="-122"/>
                <a:cs typeface="黑体" panose="02010609060101010101" charset="-122"/>
                <a:sym typeface="+mn-ea"/>
              </a:rPr>
              <a:t>26</a:t>
            </a:r>
            <a:r>
              <a:rPr lang="zh-CN" altLang="en-US" sz="2400">
                <a:latin typeface="黑体" panose="02010609060101010101" charset="-122"/>
                <a:ea typeface="黑体" panose="02010609060101010101" charset="-122"/>
                <a:cs typeface="黑体" panose="02010609060101010101" charset="-122"/>
                <a:sym typeface="+mn-ea"/>
              </a:rPr>
              <a:t>日</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两江总督刘坤一、湖广总督张之洞等与列强驻上海领事商定</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东南保护约款</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规定“上海租界归各国公同保护</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长江及苏、杭内地均归各督抚保护</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两不相扰</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以保中外商民人民产业为主”。这表明</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　　</a:t>
            </a:r>
            <a:r>
              <a:rPr lang="en-US" altLang="zh-CN"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en-US" altLang="zh-CN" sz="2400">
                <a:latin typeface="黑体" panose="02010609060101010101" charset="-122"/>
                <a:ea typeface="黑体" panose="02010609060101010101" charset="-122"/>
                <a:cs typeface="黑体" panose="02010609060101010101" charset="-122"/>
                <a:sym typeface="+mn-ea"/>
              </a:rPr>
              <a:t>A.</a:t>
            </a:r>
            <a:r>
              <a:rPr lang="zh-CN" altLang="en-US" sz="2400">
                <a:latin typeface="黑体" panose="02010609060101010101" charset="-122"/>
                <a:ea typeface="黑体" panose="02010609060101010101" charset="-122"/>
                <a:cs typeface="黑体" panose="02010609060101010101" charset="-122"/>
                <a:sym typeface="+mn-ea"/>
              </a:rPr>
              <a:t>列强在华势力受到有效遏制</a:t>
            </a:r>
            <a:r>
              <a:rPr lang="en-US" altLang="zh-CN" sz="2400">
                <a:latin typeface="黑体" panose="02010609060101010101" charset="-122"/>
                <a:ea typeface="黑体" panose="02010609060101010101" charset="-122"/>
                <a:cs typeface="黑体" panose="02010609060101010101" charset="-122"/>
                <a:sym typeface="+mn-ea"/>
              </a:rPr>
              <a:t>           B.</a:t>
            </a:r>
            <a:r>
              <a:rPr lang="zh-CN" altLang="en-US" sz="2400">
                <a:latin typeface="黑体" panose="02010609060101010101" charset="-122"/>
                <a:ea typeface="黑体" panose="02010609060101010101" charset="-122"/>
                <a:cs typeface="黑体" panose="02010609060101010101" charset="-122"/>
                <a:sym typeface="+mn-ea"/>
              </a:rPr>
              <a:t>清政府中央集权面临危机</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en-US" altLang="zh-CN" sz="2400">
                <a:latin typeface="黑体" panose="02010609060101010101" charset="-122"/>
                <a:ea typeface="黑体" panose="02010609060101010101" charset="-122"/>
                <a:cs typeface="黑体" panose="02010609060101010101" charset="-122"/>
                <a:sym typeface="+mn-ea"/>
              </a:rPr>
              <a:t>C.</a:t>
            </a:r>
            <a:r>
              <a:rPr lang="zh-CN" altLang="en-US" sz="2400">
                <a:latin typeface="黑体" panose="02010609060101010101" charset="-122"/>
                <a:ea typeface="黑体" panose="02010609060101010101" charset="-122"/>
                <a:cs typeface="黑体" panose="02010609060101010101" charset="-122"/>
                <a:sym typeface="+mn-ea"/>
              </a:rPr>
              <a:t>地方实力派成为列强代理人</a:t>
            </a:r>
            <a:r>
              <a:rPr lang="en-US" altLang="zh-CN" sz="2400">
                <a:latin typeface="黑体" panose="02010609060101010101" charset="-122"/>
                <a:ea typeface="黑体" panose="02010609060101010101" charset="-122"/>
                <a:cs typeface="黑体" panose="02010609060101010101" charset="-122"/>
                <a:sym typeface="+mn-ea"/>
              </a:rPr>
              <a:t>           D.</a:t>
            </a:r>
            <a:r>
              <a:rPr lang="zh-CN" altLang="en-US" sz="2400">
                <a:latin typeface="黑体" panose="02010609060101010101" charset="-122"/>
                <a:ea typeface="黑体" panose="02010609060101010101" charset="-122"/>
                <a:cs typeface="黑体" panose="02010609060101010101" charset="-122"/>
                <a:sym typeface="+mn-ea"/>
              </a:rPr>
              <a:t>地方势力与朝廷分庭抗礼</a:t>
            </a:r>
          </a:p>
        </p:txBody>
      </p:sp>
      <p:sp>
        <p:nvSpPr>
          <p:cNvPr id="7" name="文本框 6"/>
          <p:cNvSpPr txBox="1"/>
          <p:nvPr/>
        </p:nvSpPr>
        <p:spPr>
          <a:xfrm>
            <a:off x="10278745" y="2326640"/>
            <a:ext cx="1512570" cy="1568450"/>
          </a:xfrm>
          <a:prstGeom prst="rect">
            <a:avLst/>
          </a:prstGeom>
          <a:noFill/>
        </p:spPr>
        <p:txBody>
          <a:bodyPr wrap="square" rtlCol="0">
            <a:spAutoFit/>
          </a:bodyPr>
          <a:lstStyle/>
          <a:p>
            <a:r>
              <a:rPr lang="en-US" altLang="zh-CN" sz="9600" b="1">
                <a:solidFill>
                  <a:srgbClr val="C00000"/>
                </a:solidFill>
              </a:rPr>
              <a:t>B</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2"/>
            </p:custDataLst>
          </p:nvPr>
        </p:nvSpPr>
        <p:spPr>
          <a:xfrm>
            <a:off x="379095" y="339090"/>
            <a:ext cx="6880860"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阶段特征：晚清时期</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1840</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1912</a:t>
            </a:r>
            <a:r>
              <a:rPr lang="zh-CN"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a:t>
            </a:r>
          </a:p>
        </p:txBody>
      </p:sp>
      <p:graphicFrame>
        <p:nvGraphicFramePr>
          <p:cNvPr id="2" name="表格 1"/>
          <p:cNvGraphicFramePr/>
          <p:nvPr>
            <p:custDataLst>
              <p:tags r:id="rId3"/>
            </p:custDataLst>
          </p:nvPr>
        </p:nvGraphicFramePr>
        <p:xfrm>
          <a:off x="379095" y="894080"/>
          <a:ext cx="11461750" cy="4389755"/>
        </p:xfrm>
        <a:graphic>
          <a:graphicData uri="http://schemas.openxmlformats.org/drawingml/2006/table">
            <a:tbl>
              <a:tblPr firstRow="1" bandRow="1">
                <a:tableStyleId>{5C22544A-7EE6-4342-B048-85BDC9FD1C3A}</a:tableStyleId>
              </a:tblPr>
              <a:tblGrid>
                <a:gridCol w="11461750"/>
              </a:tblGrid>
              <a:tr h="2760980">
                <a:tc>
                  <a:txBody>
                    <a:bodyPr/>
                    <a:lstStyle/>
                    <a:p>
                      <a:pPr>
                        <a:buNone/>
                      </a:pPr>
                      <a:r>
                        <a:rPr lang="zh-CN" altLang="en-US" sz="2800">
                          <a:solidFill>
                            <a:srgbClr val="C00000"/>
                          </a:solidFill>
                          <a:latin typeface="华文中宋" panose="02010600040101010101" charset="-122"/>
                          <a:ea typeface="华文中宋" panose="02010600040101010101" charset="-122"/>
                        </a:rPr>
                        <a:t>思想文化上：</a:t>
                      </a:r>
                    </a:p>
                    <a:p>
                      <a:pPr>
                        <a:buNone/>
                      </a:pPr>
                      <a:endParaRPr lang="zh-CN" altLang="en-US"/>
                    </a:p>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628775">
                <a:tc>
                  <a:txBody>
                    <a:bodyPr/>
                    <a:lstStyle/>
                    <a:p>
                      <a:pPr>
                        <a:buNone/>
                      </a:pPr>
                      <a:r>
                        <a:rPr lang="zh-CN" altLang="en-US" sz="2800" b="1">
                          <a:solidFill>
                            <a:srgbClr val="C00000"/>
                          </a:solidFill>
                          <a:latin typeface="华文中宋" panose="02010600040101010101" charset="-122"/>
                          <a:ea typeface="华文中宋" panose="02010600040101010101" charset="-122"/>
                        </a:rPr>
                        <a:t>社会生活上：</a:t>
                      </a:r>
                    </a:p>
                    <a:p>
                      <a:pPr>
                        <a:buNone/>
                      </a:pP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4" name="文本框 3"/>
          <p:cNvSpPr txBox="1"/>
          <p:nvPr/>
        </p:nvSpPr>
        <p:spPr>
          <a:xfrm>
            <a:off x="257810" y="1410335"/>
            <a:ext cx="11462385" cy="2158365"/>
          </a:xfrm>
          <a:prstGeom prst="rect">
            <a:avLst/>
          </a:prstGeom>
          <a:noFill/>
        </p:spPr>
        <p:txBody>
          <a:bodyPr wrap="square" rtlCol="0" anchor="t">
            <a:spAutoFit/>
          </a:bodyPr>
          <a:lstStyle/>
          <a:p>
            <a:pPr algn="l" fontAlgn="ctr" latinLnBrk="1" hangingPunct="0">
              <a:lnSpc>
                <a:spcPct val="120000"/>
              </a:lnSpc>
            </a:pPr>
            <a:r>
              <a:rPr lang="en-US" altLang="zh-CN" sz="2800">
                <a:latin typeface="华文中宋" panose="02010600040101010101" charset="-122"/>
                <a:ea typeface="华文中宋" panose="02010600040101010101" charset="-122"/>
                <a:cs typeface="华文中宋" panose="02010600040101010101" charset="-122"/>
                <a:sym typeface="+mn-ea"/>
              </a:rPr>
              <a:t>1</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“天朝上国”的思想受到冲击，向西方学习成为救亡图存的主流；</a:t>
            </a:r>
            <a:endParaRPr lang="zh-CN" sz="2800">
              <a:solidFill>
                <a:schemeClr val="tx1"/>
              </a:solidFill>
              <a:latin typeface="华文中宋" panose="02010600040101010101" charset="-122"/>
              <a:ea typeface="华文中宋" panose="02010600040101010101" charset="-122"/>
              <a:cs typeface="华文中宋" panose="02010600040101010101" charset="-122"/>
            </a:endParaRPr>
          </a:p>
          <a:p>
            <a:pPr algn="l" fontAlgn="ctr" latinLnBrk="1" hangingPunct="0">
              <a:lnSpc>
                <a:spcPct val="12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向西方的学习从“器物”深入到“制度”，</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从</a:t>
            </a: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师夷之长技以制夷</a:t>
            </a: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中体西用</a:t>
            </a: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_⨹_4_f7052_⨹_4_60f51_⨹_4_e290e"/>
              </a:rPr>
              <a:t>到维新思</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想，推动着中国人思想的启蒙和民族的觉醒；</a:t>
            </a:r>
          </a:p>
          <a:p>
            <a:pPr algn="l" fontAlgn="ctr" latinLnBrk="1" hangingPunct="0">
              <a:lnSpc>
                <a:spcPct val="120000"/>
              </a:lnSpc>
            </a:pPr>
            <a:r>
              <a:rPr lang="en-US"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3</a:t>
            </a:r>
            <a:r>
              <a:rPr lang="zh-CN" altLang="en-US"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_⨹_7_07b1d_⨹_7_83f66_⨹_7_8e06b"/>
              </a:rPr>
              <a:t>近代教育兴起发</a:t>
            </a:r>
            <a:r>
              <a:rPr lang="zh-CN" altLang="zh-CN" sz="2800" dirty="0">
                <a:solidFill>
                  <a:schemeClr val="tx1"/>
                </a:solidFill>
                <a:effectLst/>
                <a:latin typeface="华文中宋" panose="02010600040101010101" charset="-122"/>
                <a:ea typeface="华文中宋" panose="02010600040101010101" charset="-122"/>
                <a:cs typeface="华文中宋" panose="02010600040101010101" charset="-122"/>
                <a:sym typeface="+mn-ea"/>
              </a:rPr>
              <a:t>展，推动中国社会进步。</a:t>
            </a:r>
          </a:p>
        </p:txBody>
      </p:sp>
      <p:sp>
        <p:nvSpPr>
          <p:cNvPr id="9" name="文本框 8"/>
          <p:cNvSpPr txBox="1"/>
          <p:nvPr/>
        </p:nvSpPr>
        <p:spPr>
          <a:xfrm>
            <a:off x="380365" y="4159250"/>
            <a:ext cx="11162030" cy="953135"/>
          </a:xfrm>
          <a:prstGeom prst="rect">
            <a:avLst/>
          </a:prstGeom>
          <a:noFill/>
        </p:spPr>
        <p:txBody>
          <a:bodyPr wrap="square" rtlCol="0" anchor="t">
            <a:spAutoFit/>
          </a:bodyPr>
          <a:lstStyle/>
          <a:p>
            <a:pPr algn="l" fontAlgn="auto">
              <a:lnSpc>
                <a:spcPct val="100000"/>
              </a:lnSpc>
            </a:pPr>
            <a:r>
              <a:rPr lang="zh-CN" altLang="en-US" sz="2800" dirty="0">
                <a:solidFill>
                  <a:schemeClr val="tx1"/>
                </a:solidFill>
                <a:latin typeface="华文中宋" panose="02010600040101010101" charset="-122"/>
                <a:ea typeface="华文中宋" panose="02010600040101010101" charset="-122"/>
                <a:cs typeface="仿宋" panose="02010609060101010101" charset="-122"/>
                <a:sym typeface="微软雅黑" panose="020B0503020204020204" charset="-122"/>
              </a:rPr>
              <a:t>西方生活方式传入并与中国社会生活碰撞交融，传统生活方式和社会礼仪受到冲击，一定程度上推动了中国的近代化</a:t>
            </a:r>
            <a:r>
              <a:rPr lang="zh-CN" altLang="en-US" sz="2800">
                <a:solidFill>
                  <a:schemeClr val="tx1"/>
                </a:solidFill>
                <a:latin typeface="华文中宋" panose="02010600040101010101" charset="-122"/>
                <a:ea typeface="华文中宋" panose="02010600040101010101" charset="-122"/>
                <a:cs typeface="Times New Roman" panose="02020603050405020304" pitchFamily="34" charset="-120"/>
                <a:sym typeface="微软雅黑" panose="020B0503020204020204" charset="-122"/>
              </a:rPr>
              <a:t>。</a:t>
            </a:r>
          </a:p>
        </p:txBody>
      </p:sp>
      <p:sp>
        <p:nvSpPr>
          <p:cNvPr id="10" name="文本框 9"/>
          <p:cNvSpPr txBox="1"/>
          <p:nvPr/>
        </p:nvSpPr>
        <p:spPr>
          <a:xfrm>
            <a:off x="380365" y="5459730"/>
            <a:ext cx="11461115" cy="953135"/>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l" defTabSz="678180" eaLnBrk="0" fontAlgn="auto" latinLnBrk="1" hangingPunct="0">
              <a:lnSpc>
                <a:spcPct val="100000"/>
              </a:lnSpc>
            </a:pPr>
            <a:r>
              <a:rPr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仿宋" panose="02010609060101010101" charset="-122"/>
                <a:sym typeface="+mn-ea"/>
              </a:rPr>
              <a:t>晚清是中国逐步沦为半殖民地半封建社会，中国人民进行抗争和探索救国之路的时期，逐渐由旧民主主义革命过渡到新民主主义革命</a:t>
            </a:r>
            <a:endPar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仿宋" panose="02010609060101010101" charset="-122"/>
              <a:sym typeface="+mn-ea"/>
            </a:endParaRPr>
          </a:p>
        </p:txBody>
      </p:sp>
      <p:sp>
        <p:nvSpPr>
          <p:cNvPr id="5" name="矩形 4"/>
          <p:cNvSpPr/>
          <p:nvPr>
            <p:custDataLst>
              <p:tags r:id="rId4"/>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0" grpId="0" bldLvl="0" animBg="1"/>
      <p:bldP spid="1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6">
            <a:alphaModFix amt="36000"/>
            <a:clrChange>
              <a:clrFrom>
                <a:srgbClr val="FFFFFF">
                  <a:alpha val="100000"/>
                </a:srgbClr>
              </a:clrFrom>
              <a:clrTo>
                <a:srgbClr val="FFFFFF">
                  <a:alpha val="100000"/>
                  <a:alpha val="0"/>
                </a:srgbClr>
              </a:clrTo>
            </a:clrChange>
          </a:blip>
          <a:stretch>
            <a:fillRect/>
          </a:stretch>
        </p:blipFill>
        <p:spPr>
          <a:xfrm>
            <a:off x="7662545" y="819785"/>
            <a:ext cx="4358640" cy="6691630"/>
          </a:xfrm>
          <a:prstGeom prst="rect">
            <a:avLst/>
          </a:prstGeom>
        </p:spPr>
      </p:pic>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1880870"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课程总结</a:t>
            </a:r>
          </a:p>
        </p:txBody>
      </p:sp>
      <p:sp>
        <p:nvSpPr>
          <p:cNvPr id="5" name="文本框 4"/>
          <p:cNvSpPr txBox="1"/>
          <p:nvPr>
            <p:custDataLst>
              <p:tags r:id="rId4"/>
            </p:custDataLst>
          </p:nvPr>
        </p:nvSpPr>
        <p:spPr>
          <a:xfrm>
            <a:off x="379095" y="868680"/>
            <a:ext cx="8089900"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总结提升：</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近代前期（</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1840-1919</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）的列强侵华</a:t>
            </a:r>
          </a:p>
        </p:txBody>
      </p:sp>
      <p:sp>
        <p:nvSpPr>
          <p:cNvPr id="3" name="文本框 2"/>
          <p:cNvSpPr txBox="1"/>
          <p:nvPr/>
        </p:nvSpPr>
        <p:spPr>
          <a:xfrm>
            <a:off x="67310" y="1439545"/>
            <a:ext cx="3215640"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（一）主要方式：</a:t>
            </a:r>
          </a:p>
        </p:txBody>
      </p:sp>
      <p:sp>
        <p:nvSpPr>
          <p:cNvPr id="11" name="文本框 10"/>
          <p:cNvSpPr txBox="1"/>
          <p:nvPr/>
        </p:nvSpPr>
        <p:spPr>
          <a:xfrm>
            <a:off x="257810" y="1927860"/>
            <a:ext cx="1898015" cy="1986280"/>
          </a:xfrm>
          <a:prstGeom prst="rect">
            <a:avLst/>
          </a:prstGeom>
          <a:noFill/>
        </p:spPr>
        <p:txBody>
          <a:bodyPr wrap="square">
            <a:spAutoFit/>
          </a:bodyPr>
          <a:lstStyle/>
          <a:p>
            <a:pPr marR="0" algn="just" defTabSz="914400">
              <a:lnSpc>
                <a:spcPct val="110000"/>
              </a:lnSpc>
              <a:spcBef>
                <a:spcPts val="0"/>
              </a:spcBef>
              <a:spcAft>
                <a:spcPts val="0"/>
              </a:spcAft>
              <a:buClrTx/>
              <a:buSzTx/>
              <a:buFontTx/>
              <a:buNone/>
              <a:defRPr/>
            </a:pPr>
            <a:r>
              <a:rPr kumimoji="0" lang="zh-CN" sz="2800" b="1" kern="1200" cap="none" spc="0" normalizeH="0" baseline="0" noProof="1">
                <a:solidFill>
                  <a:srgbClr val="49271A"/>
                </a:solidFill>
                <a:latin typeface="华文中宋" panose="02010600040101010101" charset="-122"/>
                <a:ea typeface="华文中宋" panose="02010600040101010101" charset="-122"/>
                <a:cs typeface="黑体" panose="02010609060101010101" charset="-122"/>
              </a:rPr>
              <a:t>①军事：</a:t>
            </a:r>
          </a:p>
          <a:p>
            <a:pPr marR="0" algn="just" defTabSz="914400">
              <a:lnSpc>
                <a:spcPct val="110000"/>
              </a:lnSpc>
              <a:spcBef>
                <a:spcPts val="0"/>
              </a:spcBef>
              <a:spcAft>
                <a:spcPts val="0"/>
              </a:spcAft>
              <a:buClrTx/>
              <a:buSzTx/>
              <a:buFontTx/>
              <a:buNone/>
              <a:defRPr/>
            </a:pPr>
            <a:r>
              <a:rPr kumimoji="0" lang="zh-CN" sz="2800" b="1" kern="1200" cap="none" spc="0" normalizeH="0" baseline="0" noProof="1">
                <a:solidFill>
                  <a:srgbClr val="49271A"/>
                </a:solidFill>
                <a:latin typeface="华文中宋" panose="02010600040101010101" charset="-122"/>
                <a:ea typeface="华文中宋" panose="02010600040101010101" charset="-122"/>
                <a:cs typeface="黑体" panose="02010609060101010101" charset="-122"/>
              </a:rPr>
              <a:t>②经济：</a:t>
            </a:r>
          </a:p>
          <a:p>
            <a:pPr marR="0" algn="just" defTabSz="914400">
              <a:lnSpc>
                <a:spcPct val="110000"/>
              </a:lnSpc>
              <a:spcBef>
                <a:spcPts val="0"/>
              </a:spcBef>
              <a:spcAft>
                <a:spcPts val="0"/>
              </a:spcAft>
              <a:buClrTx/>
              <a:buSzTx/>
              <a:buFontTx/>
              <a:buNone/>
              <a:defRPr/>
            </a:pPr>
            <a:r>
              <a:rPr kumimoji="0" lang="zh-CN" sz="2800" b="1" kern="1200" cap="none" spc="0" normalizeH="0" baseline="0" noProof="1">
                <a:solidFill>
                  <a:srgbClr val="49271A"/>
                </a:solidFill>
                <a:latin typeface="华文中宋" panose="02010600040101010101" charset="-122"/>
                <a:ea typeface="华文中宋" panose="02010600040101010101" charset="-122"/>
                <a:cs typeface="黑体" panose="02010609060101010101" charset="-122"/>
              </a:rPr>
              <a:t>③政治：</a:t>
            </a:r>
          </a:p>
          <a:p>
            <a:pPr marR="0" algn="just" defTabSz="914400">
              <a:lnSpc>
                <a:spcPct val="110000"/>
              </a:lnSpc>
              <a:spcBef>
                <a:spcPts val="0"/>
              </a:spcBef>
              <a:spcAft>
                <a:spcPts val="0"/>
              </a:spcAft>
              <a:buClrTx/>
              <a:buSzTx/>
              <a:buFontTx/>
              <a:buNone/>
              <a:defRPr/>
            </a:pPr>
            <a:r>
              <a:rPr kumimoji="0" lang="zh-CN" sz="2800" b="1" kern="1200" cap="none" spc="0" normalizeH="0" baseline="0" noProof="1">
                <a:solidFill>
                  <a:srgbClr val="49271A"/>
                </a:solidFill>
                <a:latin typeface="华文中宋" panose="02010600040101010101" charset="-122"/>
                <a:ea typeface="华文中宋" panose="02010600040101010101" charset="-122"/>
                <a:cs typeface="黑体" panose="02010609060101010101" charset="-122"/>
              </a:rPr>
              <a:t>④文化：</a:t>
            </a:r>
          </a:p>
        </p:txBody>
      </p:sp>
      <p:sp>
        <p:nvSpPr>
          <p:cNvPr id="9" name="文本框 8"/>
          <p:cNvSpPr txBox="1"/>
          <p:nvPr/>
        </p:nvSpPr>
        <p:spPr>
          <a:xfrm>
            <a:off x="1591945" y="2443057"/>
            <a:ext cx="5791200" cy="521970"/>
          </a:xfrm>
          <a:prstGeom prst="rect">
            <a:avLst/>
          </a:prstGeom>
          <a:noFill/>
        </p:spPr>
        <p:txBody>
          <a:bodyPr wrap="square" rtlCol="0" anchor="t">
            <a:spAutoFit/>
          </a:bodyPr>
          <a:lstStyle/>
          <a:p>
            <a:pPr marR="0" algn="just" defTabSz="914400">
              <a:lnSpc>
                <a:spcPct val="100000"/>
              </a:lnSpc>
              <a:spcBef>
                <a:spcPts val="0"/>
              </a:spcBef>
              <a:spcAft>
                <a:spcPts val="0"/>
              </a:spcAft>
              <a:buClrTx/>
              <a:buSzTx/>
              <a:buFontTx/>
              <a:buNone/>
              <a:defRPr/>
            </a:pPr>
            <a:r>
              <a:rPr lang="zh-CN" sz="2800">
                <a:latin typeface="华文中宋" panose="02010600040101010101" charset="-122"/>
                <a:ea typeface="华文中宋" panose="02010600040101010101" charset="-122"/>
                <a:cs typeface="华文中宋" panose="02010600040101010101" charset="-122"/>
                <a:sym typeface="+mn-ea"/>
              </a:rPr>
              <a:t>倾销商品，掠夺原料，输出资本。</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13" name="文本框 12"/>
          <p:cNvSpPr txBox="1"/>
          <p:nvPr/>
        </p:nvSpPr>
        <p:spPr>
          <a:xfrm>
            <a:off x="1592157" y="1961727"/>
            <a:ext cx="6228080" cy="521970"/>
          </a:xfrm>
          <a:prstGeom prst="rect">
            <a:avLst/>
          </a:prstGeom>
          <a:noFill/>
        </p:spPr>
        <p:txBody>
          <a:bodyPr wrap="none" rtlCol="0" anchor="t">
            <a:spAutoFit/>
          </a:bodyPr>
          <a:lstStyle/>
          <a:p>
            <a:r>
              <a:rPr lang="zh-CN" sz="2800">
                <a:latin typeface="华文中宋" panose="02010600040101010101" charset="-122"/>
                <a:ea typeface="华文中宋" panose="02010600040101010101" charset="-122"/>
                <a:cs typeface="黑体" panose="02010609060101010101" charset="-122"/>
                <a:sym typeface="+mn-ea"/>
              </a:rPr>
              <a:t>发动侵略战争、驻扎军队、控制京津。</a:t>
            </a:r>
            <a:endParaRPr lang="zh-CN" altLang="en-US" sz="2800">
              <a:latin typeface="华文中宋" panose="02010600040101010101" charset="-122"/>
              <a:ea typeface="华文中宋" panose="02010600040101010101" charset="-122"/>
              <a:cs typeface="黑体" panose="02010609060101010101" charset="-122"/>
              <a:sym typeface="+mn-ea"/>
            </a:endParaRPr>
          </a:p>
        </p:txBody>
      </p:sp>
      <p:sp>
        <p:nvSpPr>
          <p:cNvPr id="10" name="文本框 9"/>
          <p:cNvSpPr txBox="1"/>
          <p:nvPr/>
        </p:nvSpPr>
        <p:spPr>
          <a:xfrm>
            <a:off x="1592157" y="2924387"/>
            <a:ext cx="7650480" cy="521970"/>
          </a:xfrm>
          <a:prstGeom prst="rect">
            <a:avLst/>
          </a:prstGeom>
          <a:noFill/>
        </p:spPr>
        <p:txBody>
          <a:bodyPr wrap="none" rtlCol="0" anchor="t">
            <a:spAutoFit/>
          </a:bodyPr>
          <a:lstStyle/>
          <a:p>
            <a:r>
              <a:rPr lang="zh-CN" altLang="en-US" sz="2800">
                <a:latin typeface="华文中宋" panose="02010600040101010101" charset="-122"/>
                <a:ea typeface="华文中宋" panose="02010600040101010101" charset="-122"/>
                <a:cs typeface="黑体" panose="02010609060101010101" charset="-122"/>
                <a:sym typeface="+mn-ea"/>
              </a:rPr>
              <a:t>破坏中国领土和主权、</a:t>
            </a:r>
            <a:r>
              <a:rPr lang="zh-CN" sz="2800">
                <a:latin typeface="华文中宋" panose="02010600040101010101" charset="-122"/>
                <a:ea typeface="华文中宋" panose="02010600040101010101" charset="-122"/>
                <a:cs typeface="黑体" panose="02010609060101010101" charset="-122"/>
                <a:sym typeface="+mn-ea"/>
              </a:rPr>
              <a:t>控制中国的内政和外交。</a:t>
            </a:r>
            <a:endParaRPr lang="zh-CN" altLang="en-US" sz="2800">
              <a:latin typeface="华文中宋" panose="02010600040101010101" charset="-122"/>
              <a:ea typeface="华文中宋" panose="02010600040101010101" charset="-122"/>
              <a:cs typeface="黑体" panose="02010609060101010101" charset="-122"/>
              <a:sym typeface="+mn-ea"/>
            </a:endParaRPr>
          </a:p>
        </p:txBody>
      </p:sp>
      <p:sp>
        <p:nvSpPr>
          <p:cNvPr id="12" name="文本框 11"/>
          <p:cNvSpPr txBox="1"/>
          <p:nvPr/>
        </p:nvSpPr>
        <p:spPr>
          <a:xfrm>
            <a:off x="1592157" y="3405717"/>
            <a:ext cx="6228080" cy="521970"/>
          </a:xfrm>
          <a:prstGeom prst="rect">
            <a:avLst/>
          </a:prstGeom>
          <a:noFill/>
        </p:spPr>
        <p:txBody>
          <a:bodyPr wrap="none" rtlCol="0" anchor="t">
            <a:spAutoFit/>
          </a:bodyPr>
          <a:lstStyle/>
          <a:p>
            <a:r>
              <a:rPr lang="zh-CN" sz="2800">
                <a:latin typeface="华文中宋" panose="02010600040101010101" charset="-122"/>
                <a:ea typeface="华文中宋" panose="02010600040101010101" charset="-122"/>
                <a:cs typeface="黑体" panose="02010609060101010101" charset="-122"/>
                <a:sym typeface="+mn-ea"/>
              </a:rPr>
              <a:t>在中国传教、游历、办学校、报刊等。</a:t>
            </a:r>
            <a:endParaRPr lang="zh-CN" altLang="en-US" sz="2800">
              <a:latin typeface="华文中宋" panose="02010600040101010101" charset="-122"/>
              <a:ea typeface="华文中宋" panose="02010600040101010101" charset="-122"/>
              <a:cs typeface="黑体" panose="02010609060101010101" charset="-122"/>
              <a:sym typeface="+mn-ea"/>
            </a:endParaRPr>
          </a:p>
        </p:txBody>
      </p:sp>
      <p:sp>
        <p:nvSpPr>
          <p:cNvPr id="2" name="文本框 1"/>
          <p:cNvSpPr txBox="1"/>
          <p:nvPr/>
        </p:nvSpPr>
        <p:spPr>
          <a:xfrm>
            <a:off x="67310" y="3886835"/>
            <a:ext cx="3215640"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（二）趋势：</a:t>
            </a:r>
          </a:p>
        </p:txBody>
      </p:sp>
      <p:sp>
        <p:nvSpPr>
          <p:cNvPr id="6" name="文本框 5"/>
          <p:cNvSpPr txBox="1"/>
          <p:nvPr/>
        </p:nvSpPr>
        <p:spPr>
          <a:xfrm>
            <a:off x="257810" y="4368165"/>
            <a:ext cx="2690495" cy="2245360"/>
          </a:xfrm>
          <a:prstGeom prst="rect">
            <a:avLst/>
          </a:prstGeom>
          <a:noFill/>
        </p:spPr>
        <p:txBody>
          <a:bodyPr wrap="square" rtlCol="0" anchor="t">
            <a:spAutoFit/>
          </a:bodyPr>
          <a:lstStyle/>
          <a:p>
            <a:pPr marR="0" algn="just" defTabSz="914400">
              <a:lnSpc>
                <a:spcPct val="100000"/>
              </a:lnSpc>
              <a:spcBef>
                <a:spcPts val="0"/>
              </a:spcBef>
              <a:spcAft>
                <a:spcPts val="0"/>
              </a:spcAft>
              <a:buClrTx/>
              <a:buSzTx/>
              <a:buFontTx/>
              <a:buNone/>
              <a:defRPr/>
            </a:pPr>
            <a:r>
              <a:rPr lang="zh-CN" altLang="en-US" sz="2800" b="1" spc="300">
                <a:solidFill>
                  <a:srgbClr val="49271A"/>
                </a:solidFill>
                <a:latin typeface="华文中宋" panose="02010600040101010101" charset="-122"/>
                <a:ea typeface="华文中宋" panose="02010600040101010101" charset="-122"/>
                <a:sym typeface="+mn-ea"/>
              </a:rPr>
              <a:t>①赔款：</a:t>
            </a:r>
            <a:endParaRPr kumimoji="0" lang="zh-CN" altLang="en-US" sz="2800" b="1" kern="1200" cap="none" spc="300" normalizeH="0" baseline="0" noProof="1">
              <a:solidFill>
                <a:srgbClr val="49271A"/>
              </a:solidFill>
              <a:latin typeface="华文中宋" panose="02010600040101010101" charset="-122"/>
              <a:ea typeface="华文中宋" panose="02010600040101010101" charset="-122"/>
              <a:cs typeface="+mn-cs"/>
            </a:endParaRPr>
          </a:p>
          <a:p>
            <a:pPr marR="0" algn="just" defTabSz="914400">
              <a:lnSpc>
                <a:spcPct val="100000"/>
              </a:lnSpc>
              <a:spcBef>
                <a:spcPts val="0"/>
              </a:spcBef>
              <a:spcAft>
                <a:spcPts val="0"/>
              </a:spcAft>
              <a:buClrTx/>
              <a:buSzTx/>
              <a:buFontTx/>
              <a:buNone/>
              <a:defRPr/>
            </a:pPr>
            <a:r>
              <a:rPr lang="zh-CN" altLang="en-US" sz="2800" b="1" spc="300">
                <a:solidFill>
                  <a:srgbClr val="49271A"/>
                </a:solidFill>
                <a:latin typeface="华文中宋" panose="02010600040101010101" charset="-122"/>
                <a:ea typeface="华文中宋" panose="02010600040101010101" charset="-122"/>
                <a:sym typeface="+mn-ea"/>
              </a:rPr>
              <a:t>②割地：</a:t>
            </a:r>
            <a:endParaRPr kumimoji="0" lang="zh-CN" altLang="en-US" sz="2800" b="1" kern="1200" cap="none" spc="300" normalizeH="0" baseline="0" noProof="1">
              <a:solidFill>
                <a:srgbClr val="49271A"/>
              </a:solidFill>
              <a:latin typeface="华文中宋" panose="02010600040101010101" charset="-122"/>
              <a:ea typeface="华文中宋" panose="02010600040101010101" charset="-122"/>
              <a:cs typeface="+mn-cs"/>
            </a:endParaRPr>
          </a:p>
          <a:p>
            <a:pPr marR="0" algn="just" defTabSz="914400">
              <a:lnSpc>
                <a:spcPct val="100000"/>
              </a:lnSpc>
              <a:spcBef>
                <a:spcPts val="0"/>
              </a:spcBef>
              <a:spcAft>
                <a:spcPts val="0"/>
              </a:spcAft>
              <a:buClrTx/>
              <a:buSzTx/>
              <a:buFontTx/>
              <a:buNone/>
              <a:defRPr/>
            </a:pPr>
            <a:r>
              <a:rPr lang="zh-CN" altLang="en-US" sz="2800" b="1" spc="300">
                <a:solidFill>
                  <a:srgbClr val="49271A"/>
                </a:solidFill>
                <a:latin typeface="华文中宋" panose="02010600040101010101" charset="-122"/>
                <a:ea typeface="华文中宋" panose="02010600040101010101" charset="-122"/>
                <a:sym typeface="+mn-ea"/>
              </a:rPr>
              <a:t>③通商口岸：</a:t>
            </a:r>
            <a:endParaRPr kumimoji="0" lang="zh-CN" altLang="en-US" sz="2800" b="1" kern="1200" cap="none" spc="300" normalizeH="0" baseline="0" noProof="1">
              <a:solidFill>
                <a:srgbClr val="49271A"/>
              </a:solidFill>
              <a:latin typeface="华文中宋" panose="02010600040101010101" charset="-122"/>
              <a:ea typeface="华文中宋" panose="02010600040101010101" charset="-122"/>
              <a:cs typeface="+mn-cs"/>
            </a:endParaRPr>
          </a:p>
          <a:p>
            <a:pPr marR="0" algn="just" defTabSz="914400">
              <a:lnSpc>
                <a:spcPct val="100000"/>
              </a:lnSpc>
              <a:spcBef>
                <a:spcPts val="0"/>
              </a:spcBef>
              <a:spcAft>
                <a:spcPts val="0"/>
              </a:spcAft>
              <a:buClrTx/>
              <a:buSzTx/>
              <a:buFontTx/>
              <a:buNone/>
              <a:defRPr/>
            </a:pPr>
            <a:r>
              <a:rPr lang="zh-CN" altLang="en-US" sz="2800" b="1" spc="300">
                <a:solidFill>
                  <a:srgbClr val="49271A"/>
                </a:solidFill>
                <a:latin typeface="华文中宋" panose="02010600040101010101" charset="-122"/>
                <a:ea typeface="华文中宋" panose="02010600040101010101" charset="-122"/>
                <a:sym typeface="+mn-ea"/>
              </a:rPr>
              <a:t>④经济侵略：</a:t>
            </a:r>
            <a:endParaRPr kumimoji="0" lang="zh-CN" altLang="en-US" sz="2800" b="1" kern="1200" cap="none" spc="300" normalizeH="0" baseline="0" noProof="1">
              <a:solidFill>
                <a:srgbClr val="49271A"/>
              </a:solidFill>
              <a:latin typeface="华文中宋" panose="02010600040101010101" charset="-122"/>
              <a:ea typeface="华文中宋" panose="02010600040101010101" charset="-122"/>
              <a:cs typeface="+mn-cs"/>
            </a:endParaRPr>
          </a:p>
          <a:p>
            <a:pPr marR="0" algn="just" defTabSz="914400">
              <a:lnSpc>
                <a:spcPct val="100000"/>
              </a:lnSpc>
              <a:spcBef>
                <a:spcPts val="0"/>
              </a:spcBef>
              <a:spcAft>
                <a:spcPts val="0"/>
              </a:spcAft>
              <a:buClrTx/>
              <a:buSzTx/>
              <a:buFontTx/>
              <a:buNone/>
              <a:defRPr/>
            </a:pPr>
            <a:r>
              <a:rPr lang="zh-CN" altLang="en-US" sz="2800" b="1" spc="300">
                <a:solidFill>
                  <a:srgbClr val="49271A"/>
                </a:solidFill>
                <a:latin typeface="华文中宋" panose="02010600040101010101" charset="-122"/>
                <a:ea typeface="华文中宋" panose="02010600040101010101" charset="-122"/>
                <a:sym typeface="+mn-ea"/>
              </a:rPr>
              <a:t>⑤侵华方式：</a:t>
            </a:r>
          </a:p>
        </p:txBody>
      </p:sp>
      <p:sp>
        <p:nvSpPr>
          <p:cNvPr id="14" name="文本框 13"/>
          <p:cNvSpPr txBox="1"/>
          <p:nvPr/>
        </p:nvSpPr>
        <p:spPr>
          <a:xfrm>
            <a:off x="1679363" y="4409017"/>
            <a:ext cx="2938780" cy="521970"/>
          </a:xfrm>
          <a:prstGeom prst="rect">
            <a:avLst/>
          </a:prstGeom>
          <a:noFill/>
        </p:spPr>
        <p:txBody>
          <a:bodyPr wrap="none" rtlCol="0" anchor="t">
            <a:spAutoFit/>
          </a:bodyPr>
          <a:lstStyle/>
          <a:p>
            <a:pPr marR="0" algn="just" defTabSz="914400">
              <a:spcBef>
                <a:spcPts val="0"/>
              </a:spcBef>
              <a:spcAft>
                <a:spcPts val="0"/>
              </a:spcAft>
              <a:buClrTx/>
              <a:buSzTx/>
              <a:buFontTx/>
              <a:buNone/>
              <a:defRPr/>
            </a:pPr>
            <a:r>
              <a:rPr lang="zh-CN" altLang="en-US" sz="2800" spc="300">
                <a:latin typeface="华文中宋" panose="02010600040101010101" charset="-122"/>
                <a:ea typeface="华文中宋" panose="02010600040101010101" charset="-122"/>
                <a:sym typeface="+mn-ea"/>
              </a:rPr>
              <a:t>数量越来越多。</a:t>
            </a:r>
          </a:p>
        </p:txBody>
      </p:sp>
      <p:sp>
        <p:nvSpPr>
          <p:cNvPr id="15" name="文本框 14"/>
          <p:cNvSpPr txBox="1"/>
          <p:nvPr/>
        </p:nvSpPr>
        <p:spPr>
          <a:xfrm>
            <a:off x="1679363" y="4849495"/>
            <a:ext cx="2938780" cy="521970"/>
          </a:xfrm>
          <a:prstGeom prst="rect">
            <a:avLst/>
          </a:prstGeom>
          <a:noFill/>
        </p:spPr>
        <p:txBody>
          <a:bodyPr wrap="none" rtlCol="0" anchor="t">
            <a:spAutoFit/>
          </a:bodyPr>
          <a:lstStyle/>
          <a:p>
            <a:pPr marR="0" algn="just" defTabSz="914400">
              <a:spcBef>
                <a:spcPts val="0"/>
              </a:spcBef>
              <a:spcAft>
                <a:spcPts val="0"/>
              </a:spcAft>
              <a:buClrTx/>
              <a:buSzTx/>
              <a:buFontTx/>
              <a:buNone/>
              <a:defRPr/>
            </a:pPr>
            <a:r>
              <a:rPr lang="zh-CN" altLang="en-US" sz="2800" spc="300">
                <a:latin typeface="华文中宋" panose="02010600040101010101" charset="-122"/>
                <a:ea typeface="华文中宋" panose="02010600040101010101" charset="-122"/>
                <a:sym typeface="+mn-ea"/>
              </a:rPr>
              <a:t>面积越来越大。</a:t>
            </a:r>
          </a:p>
        </p:txBody>
      </p:sp>
      <p:sp>
        <p:nvSpPr>
          <p:cNvPr id="16" name="文本框 15"/>
          <p:cNvSpPr txBox="1"/>
          <p:nvPr/>
        </p:nvSpPr>
        <p:spPr>
          <a:xfrm>
            <a:off x="2560743" y="5229860"/>
            <a:ext cx="3726180" cy="521970"/>
          </a:xfrm>
          <a:prstGeom prst="rect">
            <a:avLst/>
          </a:prstGeom>
          <a:noFill/>
        </p:spPr>
        <p:txBody>
          <a:bodyPr wrap="none" rtlCol="0" anchor="t">
            <a:spAutoFit/>
          </a:bodyPr>
          <a:lstStyle/>
          <a:p>
            <a:r>
              <a:rPr lang="zh-CN" altLang="en-US" sz="2800" spc="300">
                <a:latin typeface="华文中宋" panose="02010600040101010101" charset="-122"/>
                <a:ea typeface="华文中宋" panose="02010600040101010101" charset="-122"/>
                <a:sym typeface="+mn-ea"/>
              </a:rPr>
              <a:t>由沿海延伸到内地。</a:t>
            </a:r>
          </a:p>
        </p:txBody>
      </p:sp>
      <p:sp>
        <p:nvSpPr>
          <p:cNvPr id="17" name="文本框 16"/>
          <p:cNvSpPr txBox="1"/>
          <p:nvPr/>
        </p:nvSpPr>
        <p:spPr>
          <a:xfrm>
            <a:off x="2560955" y="5673090"/>
            <a:ext cx="7625715" cy="521970"/>
          </a:xfrm>
          <a:prstGeom prst="rect">
            <a:avLst/>
          </a:prstGeom>
          <a:noFill/>
        </p:spPr>
        <p:txBody>
          <a:bodyPr wrap="square" rtlCol="0" anchor="t">
            <a:spAutoFit/>
          </a:bodyPr>
          <a:lstStyle/>
          <a:p>
            <a:pPr marR="0" defTabSz="914400">
              <a:spcBef>
                <a:spcPts val="0"/>
              </a:spcBef>
              <a:spcAft>
                <a:spcPts val="0"/>
              </a:spcAft>
              <a:buClrTx/>
              <a:buSzTx/>
              <a:buFontTx/>
              <a:buNone/>
              <a:defRPr/>
            </a:pPr>
            <a:r>
              <a:rPr lang="zh-CN" altLang="en-US" sz="2800" spc="300">
                <a:latin typeface="华文中宋" panose="02010600040101010101" charset="-122"/>
                <a:ea typeface="华文中宋" panose="02010600040101010101" charset="-122"/>
                <a:cs typeface="华文中宋" panose="02010600040101010101" charset="-122"/>
                <a:sym typeface="+mn-ea"/>
              </a:rPr>
              <a:t>由商品输出为主到资本输出为主。</a:t>
            </a:r>
          </a:p>
        </p:txBody>
      </p:sp>
      <p:sp>
        <p:nvSpPr>
          <p:cNvPr id="18" name="文本框 17"/>
          <p:cNvSpPr txBox="1"/>
          <p:nvPr/>
        </p:nvSpPr>
        <p:spPr>
          <a:xfrm>
            <a:off x="2560955" y="6095153"/>
            <a:ext cx="5231553" cy="521970"/>
          </a:xfrm>
          <a:prstGeom prst="rect">
            <a:avLst/>
          </a:prstGeom>
          <a:noFill/>
        </p:spPr>
        <p:txBody>
          <a:bodyPr wrap="square" rtlCol="0" anchor="t">
            <a:spAutoFit/>
          </a:bodyPr>
          <a:lstStyle/>
          <a:p>
            <a:pPr marR="0" algn="just" defTabSz="914400">
              <a:spcBef>
                <a:spcPts val="0"/>
              </a:spcBef>
              <a:spcAft>
                <a:spcPts val="0"/>
              </a:spcAft>
              <a:buClrTx/>
              <a:buSzTx/>
              <a:buFontTx/>
              <a:buNone/>
              <a:defRPr/>
            </a:pPr>
            <a:r>
              <a:rPr lang="zh-CN" altLang="en-US" sz="2800" spc="300">
                <a:latin typeface="华文中宋" panose="02010600040101010101" charset="-122"/>
                <a:ea typeface="华文中宋" panose="02010600040101010101" charset="-122"/>
                <a:cs typeface="华文中宋" panose="02010600040101010101" charset="-122"/>
                <a:sym typeface="+mn-ea"/>
              </a:rPr>
              <a:t>由直接侵华到“以华治华”。</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P spid="3" grpId="1"/>
      <p:bldP spid="11" grpId="0"/>
      <p:bldP spid="11" grpId="1"/>
      <p:bldP spid="9" grpId="0"/>
      <p:bldP spid="9" grpId="1"/>
      <p:bldP spid="13" grpId="0"/>
      <p:bldP spid="13" grpId="1"/>
      <p:bldP spid="10" grpId="0"/>
      <p:bldP spid="10" grpId="1"/>
      <p:bldP spid="12" grpId="0"/>
      <p:bldP spid="12" grpId="1"/>
      <p:bldP spid="2" grpId="0"/>
      <p:bldP spid="2" grpId="1"/>
      <p:bldP spid="6" grpId="0"/>
      <p:bldP spid="6" grpId="1"/>
      <p:bldP spid="14" grpId="0"/>
      <p:bldP spid="14" grpId="1"/>
      <p:bldP spid="15" grpId="0"/>
      <p:bldP spid="15" grpId="1"/>
      <p:bldP spid="16" grpId="0"/>
      <p:bldP spid="16" grpId="1"/>
      <p:bldP spid="17" grpId="0"/>
      <p:bldP spid="17" grpId="1"/>
      <p:bldP spid="18" grpId="0"/>
      <p:bldP spid="1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1880870"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课程总结</a:t>
            </a:r>
          </a:p>
        </p:txBody>
      </p:sp>
      <p:sp>
        <p:nvSpPr>
          <p:cNvPr id="5" name="文本框 4"/>
          <p:cNvSpPr txBox="1"/>
          <p:nvPr>
            <p:custDataLst>
              <p:tags r:id="rId4"/>
            </p:custDataLst>
          </p:nvPr>
        </p:nvSpPr>
        <p:spPr>
          <a:xfrm>
            <a:off x="379095" y="868680"/>
            <a:ext cx="8089900"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总结提升：</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近代前期（</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1840-1919</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）的列强侵华</a:t>
            </a:r>
          </a:p>
        </p:txBody>
      </p:sp>
      <p:sp>
        <p:nvSpPr>
          <p:cNvPr id="8" name="文本框 7"/>
          <p:cNvSpPr txBox="1"/>
          <p:nvPr/>
        </p:nvSpPr>
        <p:spPr>
          <a:xfrm>
            <a:off x="123190" y="1455420"/>
            <a:ext cx="2790190"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（三）阶段特征：</a:t>
            </a:r>
          </a:p>
        </p:txBody>
      </p:sp>
      <p:graphicFrame>
        <p:nvGraphicFramePr>
          <p:cNvPr id="94212" name="内容占位符 94211"/>
          <p:cNvGraphicFramePr>
            <a:graphicFrameLocks noGrp="1"/>
          </p:cNvGraphicFramePr>
          <p:nvPr>
            <p:ph idx="4294967295"/>
            <p:custDataLst>
              <p:tags r:id="rId5"/>
            </p:custDataLst>
          </p:nvPr>
        </p:nvGraphicFramePr>
        <p:xfrm>
          <a:off x="434975" y="2042795"/>
          <a:ext cx="11364595" cy="4187190"/>
        </p:xfrm>
        <a:graphic>
          <a:graphicData uri="http://schemas.openxmlformats.org/drawingml/2006/table">
            <a:tbl>
              <a:tblPr/>
              <a:tblGrid>
                <a:gridCol w="1583055"/>
                <a:gridCol w="2016125"/>
                <a:gridCol w="2953385"/>
                <a:gridCol w="2383790"/>
                <a:gridCol w="2428240"/>
              </a:tblGrid>
              <a:tr h="911225">
                <a:tc>
                  <a:txBody>
                    <a:bodyPr/>
                    <a:lstStyle/>
                    <a:p>
                      <a:pPr marL="0" lvl="0" indent="0" algn="ctr">
                        <a:lnSpc>
                          <a:spcPct val="160000"/>
                        </a:lnSpc>
                        <a:buClr>
                          <a:schemeClr val="hlink"/>
                        </a:buClr>
                        <a:buSzPct val="75000"/>
                        <a:buNone/>
                      </a:pPr>
                      <a:r>
                        <a:rPr lang="zh-CN" altLang="en-US" sz="2665" b="1" dirty="0">
                          <a:solidFill>
                            <a:srgbClr val="49271A"/>
                          </a:solidFill>
                          <a:latin typeface="华文中宋" panose="02010600040101010101" charset="-122"/>
                          <a:ea typeface="华文中宋" panose="02010600040101010101" charset="-122"/>
                        </a:rPr>
                        <a:t>侵华战争</a:t>
                      </a: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buClr>
                          <a:schemeClr val="hlink"/>
                        </a:buClr>
                        <a:buSzPct val="75000"/>
                        <a:buNone/>
                      </a:pPr>
                      <a:r>
                        <a:rPr lang="zh-CN" altLang="en-US" sz="2665" b="1" dirty="0">
                          <a:solidFill>
                            <a:schemeClr val="tx1"/>
                          </a:solidFill>
                          <a:latin typeface="华文中宋" panose="02010600040101010101" charset="-122"/>
                          <a:ea typeface="华文中宋" panose="02010600040101010101" charset="-122"/>
                        </a:rPr>
                        <a:t>鸦片战争</a:t>
                      </a:r>
                    </a:p>
                    <a:p>
                      <a:pPr marL="0" lvl="0" indent="0" algn="ctr">
                        <a:buClr>
                          <a:schemeClr val="hlink"/>
                        </a:buClr>
                        <a:buSzPct val="75000"/>
                        <a:buNone/>
                      </a:pPr>
                      <a:r>
                        <a:rPr lang="en-US" altLang="zh-CN" sz="2665" b="1" dirty="0">
                          <a:solidFill>
                            <a:schemeClr val="tx1"/>
                          </a:solidFill>
                          <a:latin typeface="华文中宋" panose="02010600040101010101" charset="-122"/>
                          <a:ea typeface="华文中宋" panose="02010600040101010101" charset="-122"/>
                        </a:rPr>
                        <a:t>1840-1842</a:t>
                      </a: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buClr>
                          <a:schemeClr val="hlink"/>
                        </a:buClr>
                        <a:buSzPct val="75000"/>
                        <a:buNone/>
                      </a:pPr>
                      <a:r>
                        <a:rPr lang="zh-CN" altLang="en-US" sz="2665" b="1" dirty="0">
                          <a:solidFill>
                            <a:schemeClr val="tx1"/>
                          </a:solidFill>
                          <a:latin typeface="华文中宋" panose="02010600040101010101" charset="-122"/>
                          <a:ea typeface="华文中宋" panose="02010600040101010101" charset="-122"/>
                          <a:cs typeface="华文中宋" panose="02010600040101010101" charset="-122"/>
                        </a:rPr>
                        <a:t>第二次鸦片战争</a:t>
                      </a:r>
                    </a:p>
                    <a:p>
                      <a:pPr marL="0" lvl="0" indent="0" algn="ctr">
                        <a:buClr>
                          <a:schemeClr val="hlink"/>
                        </a:buClr>
                        <a:buSzPct val="75000"/>
                        <a:buNone/>
                      </a:pPr>
                      <a:r>
                        <a:rPr lang="en-US" altLang="zh-CN" sz="2665" b="1" dirty="0">
                          <a:solidFill>
                            <a:schemeClr val="tx1"/>
                          </a:solidFill>
                          <a:latin typeface="华文中宋" panose="02010600040101010101" charset="-122"/>
                          <a:ea typeface="华文中宋" panose="02010600040101010101" charset="-122"/>
                          <a:cs typeface="华文中宋" panose="02010600040101010101" charset="-122"/>
                        </a:rPr>
                        <a:t>1856-1860</a:t>
                      </a: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buClr>
                          <a:schemeClr val="hlink"/>
                        </a:buClr>
                        <a:buSzPct val="75000"/>
                        <a:buNone/>
                      </a:pPr>
                      <a:r>
                        <a:rPr lang="zh-CN" altLang="en-US" sz="2665" b="1" dirty="0">
                          <a:solidFill>
                            <a:schemeClr val="tx1"/>
                          </a:solidFill>
                          <a:latin typeface="华文中宋" panose="02010600040101010101" charset="-122"/>
                          <a:ea typeface="华文中宋" panose="02010600040101010101" charset="-122"/>
                        </a:rPr>
                        <a:t>甲午中日战争</a:t>
                      </a:r>
                    </a:p>
                    <a:p>
                      <a:pPr marL="0" lvl="0" indent="0" algn="ctr">
                        <a:buClr>
                          <a:schemeClr val="hlink"/>
                        </a:buClr>
                        <a:buSzPct val="75000"/>
                        <a:buNone/>
                      </a:pPr>
                      <a:r>
                        <a:rPr lang="en-US" altLang="zh-CN" sz="2665" b="1" dirty="0">
                          <a:solidFill>
                            <a:schemeClr val="tx1"/>
                          </a:solidFill>
                          <a:latin typeface="华文中宋" panose="02010600040101010101" charset="-122"/>
                          <a:ea typeface="华文中宋" panose="02010600040101010101" charset="-122"/>
                        </a:rPr>
                        <a:t>1894-1895</a:t>
                      </a: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buClr>
                          <a:schemeClr val="hlink"/>
                        </a:buClr>
                        <a:buSzPct val="75000"/>
                        <a:buNone/>
                      </a:pPr>
                      <a:r>
                        <a:rPr lang="zh-CN" altLang="en-US" sz="2665" b="1" dirty="0">
                          <a:solidFill>
                            <a:schemeClr val="tx1"/>
                          </a:solidFill>
                          <a:latin typeface="华文中宋" panose="02010600040101010101" charset="-122"/>
                          <a:ea typeface="华文中宋" panose="02010600040101010101" charset="-122"/>
                        </a:rPr>
                        <a:t>八国联军侵华</a:t>
                      </a:r>
                    </a:p>
                    <a:p>
                      <a:pPr marL="0" lvl="0" indent="0" algn="ctr">
                        <a:buClr>
                          <a:schemeClr val="hlink"/>
                        </a:buClr>
                        <a:buSzPct val="75000"/>
                        <a:buNone/>
                      </a:pPr>
                      <a:r>
                        <a:rPr lang="en-US" altLang="zh-CN" sz="2665" b="1" dirty="0">
                          <a:solidFill>
                            <a:schemeClr val="tx1"/>
                          </a:solidFill>
                          <a:latin typeface="华文中宋" panose="02010600040101010101" charset="-122"/>
                          <a:ea typeface="华文中宋" panose="02010600040101010101" charset="-122"/>
                        </a:rPr>
                        <a:t>1900-1901</a:t>
                      </a: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1002030">
                <a:tc>
                  <a:txBody>
                    <a:bodyPr/>
                    <a:lstStyle/>
                    <a:p>
                      <a:pPr marL="0" lvl="0" indent="0" algn="ctr">
                        <a:buClr>
                          <a:schemeClr val="hlink"/>
                        </a:buClr>
                        <a:buSzPct val="75000"/>
                        <a:buNone/>
                      </a:pPr>
                      <a:r>
                        <a:rPr lang="zh-CN" altLang="en-US" sz="2665" b="1" dirty="0">
                          <a:solidFill>
                            <a:srgbClr val="49271A"/>
                          </a:solidFill>
                          <a:latin typeface="华文中宋" panose="02010600040101010101" charset="-122"/>
                          <a:ea typeface="华文中宋" panose="02010600040101010101" charset="-122"/>
                        </a:rPr>
                        <a:t>半殖民地</a:t>
                      </a:r>
                    </a:p>
                    <a:p>
                      <a:pPr marL="0" lvl="0" indent="0" algn="ctr">
                        <a:buClr>
                          <a:schemeClr val="hlink"/>
                        </a:buClr>
                        <a:buSzPct val="75000"/>
                        <a:buNone/>
                      </a:pPr>
                      <a:r>
                        <a:rPr lang="zh-CN" altLang="en-US" sz="2665" b="1" dirty="0">
                          <a:solidFill>
                            <a:srgbClr val="49271A"/>
                          </a:solidFill>
                          <a:latin typeface="华文中宋" panose="02010600040101010101" charset="-122"/>
                          <a:ea typeface="华文中宋" panose="02010600040101010101" charset="-122"/>
                        </a:rPr>
                        <a:t>化过程</a:t>
                      </a: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marL="0" lvl="0" indent="0">
                        <a:buClr>
                          <a:schemeClr val="hlink"/>
                        </a:buClr>
                        <a:buSzPct val="75000"/>
                        <a:buNone/>
                      </a:pPr>
                      <a:endParaRPr lang="zh-CN" altLang="en-US" sz="2665" b="1" dirty="0">
                        <a:solidFill>
                          <a:schemeClr val="tx1"/>
                        </a:solidFill>
                        <a:latin typeface="华文中宋" panose="02010600040101010101" charset="-122"/>
                        <a:ea typeface="华文中宋" panose="02010600040101010101" charset="-122"/>
                      </a:endParaRP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marL="0" lvl="0" indent="0">
                        <a:buClr>
                          <a:schemeClr val="hlink"/>
                        </a:buClr>
                        <a:buSzPct val="75000"/>
                        <a:buNone/>
                      </a:pPr>
                      <a:endParaRPr lang="zh-CN" altLang="en-US" sz="2665" b="1" dirty="0">
                        <a:solidFill>
                          <a:schemeClr val="tx1"/>
                        </a:solidFill>
                        <a:latin typeface="华文中宋" panose="02010600040101010101" charset="-122"/>
                        <a:ea typeface="华文中宋" panose="02010600040101010101" charset="-122"/>
                      </a:endParaRP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marL="0" lvl="0" indent="0">
                        <a:buClr>
                          <a:schemeClr val="hlink"/>
                        </a:buClr>
                        <a:buSzPct val="75000"/>
                        <a:buNone/>
                      </a:pPr>
                      <a:endParaRPr lang="zh-CN" altLang="en-US" sz="2665" b="1" dirty="0">
                        <a:solidFill>
                          <a:schemeClr val="tx1"/>
                        </a:solidFill>
                        <a:latin typeface="华文中宋" panose="02010600040101010101" charset="-122"/>
                        <a:ea typeface="华文中宋" panose="02010600040101010101" charset="-122"/>
                      </a:endParaRP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marL="0" lvl="0" indent="0">
                        <a:buClr>
                          <a:schemeClr val="hlink"/>
                        </a:buClr>
                        <a:buSzPct val="75000"/>
                        <a:buNone/>
                      </a:pPr>
                      <a:endParaRPr lang="zh-CN" altLang="en-US" sz="2665" b="1" dirty="0">
                        <a:solidFill>
                          <a:schemeClr val="tx1"/>
                        </a:solidFill>
                        <a:latin typeface="华文中宋" panose="02010600040101010101" charset="-122"/>
                        <a:ea typeface="华文中宋" panose="02010600040101010101" charset="-122"/>
                      </a:endParaRP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1271905">
                <a:tc>
                  <a:txBody>
                    <a:bodyPr/>
                    <a:lstStyle/>
                    <a:p>
                      <a:pPr marL="0" lvl="0" indent="0" algn="ctr">
                        <a:buClr>
                          <a:schemeClr val="hlink"/>
                        </a:buClr>
                        <a:buSzPct val="75000"/>
                        <a:buNone/>
                      </a:pPr>
                      <a:r>
                        <a:rPr lang="zh-CN" altLang="en-US" sz="2665" b="1" dirty="0">
                          <a:solidFill>
                            <a:srgbClr val="49271A"/>
                          </a:solidFill>
                          <a:latin typeface="华文中宋" panose="02010600040101010101" charset="-122"/>
                          <a:ea typeface="华文中宋" panose="02010600040101010101" charset="-122"/>
                        </a:rPr>
                        <a:t>资本主义</a:t>
                      </a:r>
                    </a:p>
                    <a:p>
                      <a:pPr marL="0" lvl="0" indent="0" algn="ctr">
                        <a:buClr>
                          <a:schemeClr val="hlink"/>
                        </a:buClr>
                        <a:buSzPct val="75000"/>
                        <a:buNone/>
                      </a:pPr>
                      <a:r>
                        <a:rPr lang="zh-CN" altLang="en-US" sz="2665" b="1" dirty="0">
                          <a:solidFill>
                            <a:srgbClr val="49271A"/>
                          </a:solidFill>
                          <a:latin typeface="华文中宋" panose="02010600040101010101" charset="-122"/>
                          <a:ea typeface="华文中宋" panose="02010600040101010101" charset="-122"/>
                        </a:rPr>
                        <a:t>发展阶段</a:t>
                      </a: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gridSpan="2">
                  <a:txBody>
                    <a:bodyPr/>
                    <a:lstStyle/>
                    <a:p>
                      <a:pPr marL="0" lvl="0" indent="0">
                        <a:buClr>
                          <a:schemeClr val="hlink"/>
                        </a:buClr>
                        <a:buSzPct val="75000"/>
                        <a:buNone/>
                      </a:pPr>
                      <a:endParaRPr lang="zh-CN" altLang="en-US" sz="2665" b="1" dirty="0">
                        <a:solidFill>
                          <a:srgbClr val="FF0000"/>
                        </a:solidFill>
                        <a:latin typeface="华文中宋" panose="02010600040101010101" charset="-122"/>
                        <a:ea typeface="华文中宋" panose="02010600040101010101" charset="-122"/>
                      </a:endParaRP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gridSpan="2">
                  <a:txBody>
                    <a:bodyPr/>
                    <a:lstStyle/>
                    <a:p>
                      <a:pPr marL="0" lvl="0" indent="0">
                        <a:buClr>
                          <a:schemeClr val="hlink"/>
                        </a:buClr>
                        <a:buSzPct val="75000"/>
                        <a:buNone/>
                      </a:pPr>
                      <a:endParaRPr lang="zh-CN" altLang="en-US" sz="2665" b="1" dirty="0">
                        <a:solidFill>
                          <a:srgbClr val="FF0000"/>
                        </a:solidFill>
                        <a:latin typeface="华文中宋" panose="02010600040101010101" charset="-122"/>
                        <a:ea typeface="华文中宋" panose="02010600040101010101" charset="-122"/>
                      </a:endParaRP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r>
              <a:tr h="1002030">
                <a:tc>
                  <a:txBody>
                    <a:bodyPr/>
                    <a:lstStyle/>
                    <a:p>
                      <a:pPr marL="0" lvl="0" indent="0" algn="ctr">
                        <a:buClr>
                          <a:schemeClr val="hlink"/>
                        </a:buClr>
                        <a:buSzPct val="75000"/>
                        <a:buNone/>
                      </a:pPr>
                      <a:r>
                        <a:rPr lang="zh-CN" altLang="en-US" sz="2665" b="1" dirty="0">
                          <a:solidFill>
                            <a:srgbClr val="49271A"/>
                          </a:solidFill>
                          <a:latin typeface="华文中宋" panose="02010600040101010101" charset="-122"/>
                          <a:ea typeface="华文中宋" panose="02010600040101010101" charset="-122"/>
                        </a:rPr>
                        <a:t>侵略方式及其手段</a:t>
                      </a: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gridSpan="2">
                  <a:txBody>
                    <a:bodyPr/>
                    <a:lstStyle/>
                    <a:p>
                      <a:pPr marL="0" lvl="0" indent="0">
                        <a:buClr>
                          <a:schemeClr val="hlink"/>
                        </a:buClr>
                        <a:buSzPct val="75000"/>
                        <a:buNone/>
                      </a:pPr>
                      <a:endParaRPr lang="zh-CN" altLang="en-US" sz="2665" b="1" dirty="0">
                        <a:solidFill>
                          <a:schemeClr val="tx1"/>
                        </a:solidFill>
                        <a:latin typeface="华文中宋" panose="02010600040101010101" charset="-122"/>
                        <a:ea typeface="华文中宋" panose="02010600040101010101" charset="-122"/>
                      </a:endParaRP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gridSpan="2">
                  <a:txBody>
                    <a:bodyPr/>
                    <a:lstStyle/>
                    <a:p>
                      <a:pPr marL="0" lvl="0" indent="0">
                        <a:buClr>
                          <a:schemeClr val="hlink"/>
                        </a:buClr>
                        <a:buSzPct val="75000"/>
                        <a:buNone/>
                      </a:pPr>
                      <a:endParaRPr lang="zh-CN" altLang="en-US" sz="2665" b="1" dirty="0">
                        <a:solidFill>
                          <a:schemeClr val="tx1"/>
                        </a:solidFill>
                        <a:latin typeface="华文中宋" panose="02010600040101010101" charset="-122"/>
                        <a:ea typeface="华文中宋" panose="02010600040101010101" charset="-122"/>
                        <a:cs typeface="华文中宋" panose="02010600040101010101" charset="-122"/>
                      </a:endParaRPr>
                    </a:p>
                  </a:txBody>
                  <a:tcPr marL="91444" marR="91444" marT="45726" marB="45726">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r>
            </a:tbl>
          </a:graphicData>
        </a:graphic>
      </p:graphicFrame>
      <p:sp>
        <p:nvSpPr>
          <p:cNvPr id="19" name="文本框 18"/>
          <p:cNvSpPr txBox="1"/>
          <p:nvPr/>
        </p:nvSpPr>
        <p:spPr>
          <a:xfrm>
            <a:off x="2315210" y="3255010"/>
            <a:ext cx="1737360" cy="501650"/>
          </a:xfrm>
          <a:prstGeom prst="rect">
            <a:avLst/>
          </a:prstGeom>
          <a:noFill/>
        </p:spPr>
        <p:txBody>
          <a:bodyPr wrap="square" rtlCol="0" anchor="t">
            <a:spAutoFit/>
          </a:bodyPr>
          <a:lstStyle/>
          <a:p>
            <a:pPr marL="0" lvl="0" indent="0">
              <a:buClr>
                <a:schemeClr val="hlink"/>
              </a:buClr>
              <a:buSzPct val="75000"/>
              <a:buNone/>
            </a:pPr>
            <a:r>
              <a:rPr lang="zh-CN" altLang="en-US" sz="2665" dirty="0">
                <a:solidFill>
                  <a:srgbClr val="C00000"/>
                </a:solidFill>
                <a:latin typeface="华文中宋" panose="02010600040101010101" charset="-122"/>
                <a:ea typeface="华文中宋" panose="02010600040101010101" charset="-122"/>
                <a:sym typeface="+mn-ea"/>
              </a:rPr>
              <a:t>开始沦为</a:t>
            </a:r>
          </a:p>
        </p:txBody>
      </p:sp>
      <p:sp>
        <p:nvSpPr>
          <p:cNvPr id="20" name="文本框 19"/>
          <p:cNvSpPr txBox="1"/>
          <p:nvPr/>
        </p:nvSpPr>
        <p:spPr>
          <a:xfrm>
            <a:off x="4616450" y="3255010"/>
            <a:ext cx="1916430" cy="501650"/>
          </a:xfrm>
          <a:prstGeom prst="rect">
            <a:avLst/>
          </a:prstGeom>
          <a:noFill/>
        </p:spPr>
        <p:txBody>
          <a:bodyPr wrap="square" rtlCol="0" anchor="t">
            <a:spAutoFit/>
          </a:bodyPr>
          <a:lstStyle/>
          <a:p>
            <a:pPr marL="0" lvl="0" indent="0">
              <a:buClr>
                <a:schemeClr val="hlink"/>
              </a:buClr>
              <a:buSzPct val="75000"/>
              <a:buNone/>
            </a:pPr>
            <a:r>
              <a:rPr lang="zh-CN" altLang="en-US" sz="2665" dirty="0">
                <a:solidFill>
                  <a:srgbClr val="C00000"/>
                </a:solidFill>
                <a:latin typeface="华文中宋" panose="02010600040101010101" charset="-122"/>
                <a:ea typeface="华文中宋" panose="02010600040101010101" charset="-122"/>
                <a:sym typeface="+mn-ea"/>
              </a:rPr>
              <a:t>程度加深</a:t>
            </a:r>
          </a:p>
        </p:txBody>
      </p:sp>
      <p:sp>
        <p:nvSpPr>
          <p:cNvPr id="21" name="文本框 20"/>
          <p:cNvSpPr txBox="1"/>
          <p:nvPr/>
        </p:nvSpPr>
        <p:spPr>
          <a:xfrm>
            <a:off x="7451090" y="3255010"/>
            <a:ext cx="1816100" cy="501650"/>
          </a:xfrm>
          <a:prstGeom prst="rect">
            <a:avLst/>
          </a:prstGeom>
          <a:noFill/>
        </p:spPr>
        <p:txBody>
          <a:bodyPr wrap="square" rtlCol="0" anchor="t">
            <a:spAutoFit/>
          </a:bodyPr>
          <a:lstStyle/>
          <a:p>
            <a:pPr marL="0" lvl="0" indent="0">
              <a:buClr>
                <a:schemeClr val="hlink"/>
              </a:buClr>
              <a:buSzPct val="75000"/>
              <a:buNone/>
            </a:pPr>
            <a:r>
              <a:rPr lang="zh-CN" altLang="en-US" sz="2665" dirty="0">
                <a:solidFill>
                  <a:srgbClr val="C00000"/>
                </a:solidFill>
                <a:latin typeface="华文中宋" panose="02010600040101010101" charset="-122"/>
                <a:ea typeface="华文中宋" panose="02010600040101010101" charset="-122"/>
                <a:sym typeface="+mn-ea"/>
              </a:rPr>
              <a:t>大大加深</a:t>
            </a:r>
          </a:p>
        </p:txBody>
      </p:sp>
      <p:sp>
        <p:nvSpPr>
          <p:cNvPr id="22" name="文本框 21"/>
          <p:cNvSpPr txBox="1"/>
          <p:nvPr/>
        </p:nvSpPr>
        <p:spPr>
          <a:xfrm>
            <a:off x="10017125" y="3255010"/>
            <a:ext cx="1782445" cy="501650"/>
          </a:xfrm>
          <a:prstGeom prst="rect">
            <a:avLst/>
          </a:prstGeom>
          <a:noFill/>
        </p:spPr>
        <p:txBody>
          <a:bodyPr wrap="square" rtlCol="0" anchor="t">
            <a:spAutoFit/>
          </a:bodyPr>
          <a:lstStyle/>
          <a:p>
            <a:pPr marL="0" lvl="0" indent="0">
              <a:buClr>
                <a:schemeClr val="hlink"/>
              </a:buClr>
              <a:buSzPct val="75000"/>
              <a:buNone/>
            </a:pPr>
            <a:r>
              <a:rPr lang="zh-CN" altLang="en-US" sz="2665" dirty="0">
                <a:solidFill>
                  <a:srgbClr val="C00000"/>
                </a:solidFill>
                <a:latin typeface="华文中宋" panose="02010600040101010101" charset="-122"/>
                <a:ea typeface="华文中宋" panose="02010600040101010101" charset="-122"/>
                <a:sym typeface="+mn-ea"/>
              </a:rPr>
              <a:t>完全陷入</a:t>
            </a:r>
          </a:p>
        </p:txBody>
      </p:sp>
      <p:sp>
        <p:nvSpPr>
          <p:cNvPr id="23" name="文本框 22"/>
          <p:cNvSpPr txBox="1"/>
          <p:nvPr/>
        </p:nvSpPr>
        <p:spPr>
          <a:xfrm>
            <a:off x="2670175" y="4187825"/>
            <a:ext cx="3620135" cy="911860"/>
          </a:xfrm>
          <a:prstGeom prst="rect">
            <a:avLst/>
          </a:prstGeom>
          <a:noFill/>
        </p:spPr>
        <p:txBody>
          <a:bodyPr wrap="square" rtlCol="0" anchor="t">
            <a:spAutoFit/>
          </a:bodyPr>
          <a:lstStyle/>
          <a:p>
            <a:pPr marL="0" lvl="0" indent="0" algn="ctr">
              <a:buClr>
                <a:schemeClr val="hlink"/>
              </a:buClr>
              <a:buSzPct val="75000"/>
              <a:buNone/>
            </a:pPr>
            <a:r>
              <a:rPr lang="zh-CN" altLang="en-US" sz="2665" b="1" dirty="0">
                <a:solidFill>
                  <a:srgbClr val="C00000"/>
                </a:solidFill>
                <a:latin typeface="华文中宋" panose="02010600040101010101" charset="-122"/>
                <a:ea typeface="华文中宋" panose="02010600040101010101" charset="-122"/>
                <a:sym typeface="+mn-ea"/>
              </a:rPr>
              <a:t>自由资本主义阶段</a:t>
            </a:r>
            <a:endParaRPr lang="zh-CN" altLang="en-US" sz="2665" b="1" dirty="0">
              <a:solidFill>
                <a:srgbClr val="C00000"/>
              </a:solidFill>
              <a:latin typeface="华文中宋" panose="02010600040101010101" charset="-122"/>
              <a:ea typeface="华文中宋" panose="02010600040101010101" charset="-122"/>
            </a:endParaRPr>
          </a:p>
          <a:p>
            <a:pPr marL="0" lvl="0" indent="0" algn="ctr">
              <a:buClr>
                <a:schemeClr val="hlink"/>
              </a:buClr>
              <a:buSzPct val="75000"/>
              <a:buNone/>
            </a:pPr>
            <a:r>
              <a:rPr lang="zh-CN" altLang="en-US" sz="2665" b="1" dirty="0">
                <a:solidFill>
                  <a:srgbClr val="C00000"/>
                </a:solidFill>
                <a:latin typeface="华文中宋" panose="02010600040101010101" charset="-122"/>
                <a:ea typeface="华文中宋" panose="02010600040101010101" charset="-122"/>
                <a:sym typeface="+mn-ea"/>
              </a:rPr>
              <a:t>（第一次工业革命）</a:t>
            </a:r>
          </a:p>
        </p:txBody>
      </p:sp>
      <p:sp>
        <p:nvSpPr>
          <p:cNvPr id="24" name="文本框 23"/>
          <p:cNvSpPr txBox="1"/>
          <p:nvPr/>
        </p:nvSpPr>
        <p:spPr>
          <a:xfrm>
            <a:off x="7451725" y="4187825"/>
            <a:ext cx="3710305" cy="911860"/>
          </a:xfrm>
          <a:prstGeom prst="rect">
            <a:avLst/>
          </a:prstGeom>
          <a:noFill/>
        </p:spPr>
        <p:txBody>
          <a:bodyPr wrap="square" rtlCol="0" anchor="t">
            <a:spAutoFit/>
          </a:bodyPr>
          <a:lstStyle/>
          <a:p>
            <a:pPr marL="0" lvl="0" indent="0" algn="ctr">
              <a:buClr>
                <a:schemeClr val="hlink"/>
              </a:buClr>
              <a:buSzPct val="75000"/>
              <a:buNone/>
            </a:pPr>
            <a:r>
              <a:rPr lang="zh-CN" altLang="en-US" sz="2665" b="1" dirty="0">
                <a:solidFill>
                  <a:srgbClr val="C00000"/>
                </a:solidFill>
                <a:latin typeface="华文中宋" panose="02010600040101010101" charset="-122"/>
                <a:ea typeface="华文中宋" panose="02010600040101010101" charset="-122"/>
                <a:sym typeface="+mn-ea"/>
              </a:rPr>
              <a:t>垄断资本主义阶段</a:t>
            </a:r>
            <a:endParaRPr lang="zh-CN" altLang="en-US" sz="2665" b="1" dirty="0">
              <a:solidFill>
                <a:srgbClr val="C00000"/>
              </a:solidFill>
              <a:latin typeface="华文中宋" panose="02010600040101010101" charset="-122"/>
              <a:ea typeface="华文中宋" panose="02010600040101010101" charset="-122"/>
            </a:endParaRPr>
          </a:p>
          <a:p>
            <a:pPr marL="0" lvl="0" indent="0" algn="ctr">
              <a:buClr>
                <a:schemeClr val="hlink"/>
              </a:buClr>
              <a:buSzPct val="75000"/>
              <a:buNone/>
            </a:pPr>
            <a:r>
              <a:rPr lang="zh-CN" altLang="en-US" sz="2665" b="1" dirty="0">
                <a:solidFill>
                  <a:srgbClr val="C00000"/>
                </a:solidFill>
                <a:latin typeface="华文中宋" panose="02010600040101010101" charset="-122"/>
                <a:ea typeface="华文中宋" panose="02010600040101010101" charset="-122"/>
                <a:sym typeface="+mn-ea"/>
              </a:rPr>
              <a:t>（第二次工业革命）</a:t>
            </a:r>
          </a:p>
        </p:txBody>
      </p:sp>
      <p:sp>
        <p:nvSpPr>
          <p:cNvPr id="25" name="文本框 24"/>
          <p:cNvSpPr txBox="1"/>
          <p:nvPr/>
        </p:nvSpPr>
        <p:spPr>
          <a:xfrm>
            <a:off x="2050415" y="5231130"/>
            <a:ext cx="4997450" cy="993775"/>
          </a:xfrm>
          <a:prstGeom prst="rect">
            <a:avLst/>
          </a:prstGeom>
          <a:noFill/>
        </p:spPr>
        <p:txBody>
          <a:bodyPr wrap="square" rtlCol="0" anchor="t">
            <a:spAutoFit/>
          </a:bodyPr>
          <a:lstStyle/>
          <a:p>
            <a:pPr algn="l" fontAlgn="base">
              <a:spcBef>
                <a:spcPct val="20000"/>
              </a:spcBef>
              <a:buClr>
                <a:schemeClr val="hlink"/>
              </a:buClr>
              <a:buSzPct val="75000"/>
              <a:buFont typeface="Wingdings" panose="05000000000000000000" pitchFamily="2" charset="2"/>
            </a:pPr>
            <a:r>
              <a:rPr lang="zh-CN" altLang="en-US" sz="2665" dirty="0">
                <a:solidFill>
                  <a:srgbClr val="C00000"/>
                </a:solidFill>
                <a:latin typeface="华文中宋" panose="02010600040101010101" charset="-122"/>
                <a:ea typeface="华文中宋" panose="02010600040101010101" charset="-122"/>
                <a:sym typeface="+mn-ea"/>
              </a:rPr>
              <a:t>商品输出</a:t>
            </a:r>
            <a:r>
              <a:rPr lang="zh-CN" altLang="en-US" sz="2665" dirty="0">
                <a:latin typeface="华文中宋" panose="02010600040101010101" charset="-122"/>
                <a:ea typeface="华文中宋" panose="02010600040101010101" charset="-122"/>
                <a:sym typeface="+mn-ea"/>
              </a:rPr>
              <a:t>为主；</a:t>
            </a:r>
            <a:endParaRPr lang="zh-CN" altLang="en-US" sz="2665" dirty="0">
              <a:solidFill>
                <a:schemeClr val="tx1"/>
              </a:solidFill>
              <a:latin typeface="华文中宋" panose="02010600040101010101" charset="-122"/>
              <a:ea typeface="华文中宋" panose="02010600040101010101" charset="-122"/>
            </a:endParaRPr>
          </a:p>
          <a:p>
            <a:pPr algn="l" fontAlgn="base">
              <a:spcBef>
                <a:spcPct val="20000"/>
              </a:spcBef>
              <a:buClr>
                <a:schemeClr val="hlink"/>
              </a:buClr>
              <a:buSzPct val="75000"/>
              <a:buFont typeface="Wingdings" panose="05000000000000000000" pitchFamily="2" charset="2"/>
            </a:pPr>
            <a:r>
              <a:rPr lang="zh-CN" altLang="en-US" sz="2665" dirty="0">
                <a:latin typeface="华文中宋" panose="02010600040101010101" charset="-122"/>
                <a:ea typeface="华文中宋" panose="02010600040101010101" charset="-122"/>
                <a:sym typeface="+mn-ea"/>
              </a:rPr>
              <a:t>以</a:t>
            </a:r>
            <a:r>
              <a:rPr lang="zh-CN" altLang="en-US" sz="2665" dirty="0">
                <a:solidFill>
                  <a:srgbClr val="C00000"/>
                </a:solidFill>
                <a:latin typeface="华文中宋" panose="02010600040101010101" charset="-122"/>
                <a:ea typeface="华文中宋" panose="02010600040101010101" charset="-122"/>
                <a:sym typeface="+mn-ea"/>
              </a:rPr>
              <a:t>武力</a:t>
            </a:r>
            <a:r>
              <a:rPr lang="zh-CN" altLang="en-US" sz="2665" dirty="0">
                <a:latin typeface="华文中宋" panose="02010600040101010101" charset="-122"/>
                <a:ea typeface="华文中宋" panose="02010600040101010101" charset="-122"/>
                <a:sym typeface="+mn-ea"/>
              </a:rPr>
              <a:t>打开大门，攫取侵华特权</a:t>
            </a:r>
          </a:p>
        </p:txBody>
      </p:sp>
      <p:sp>
        <p:nvSpPr>
          <p:cNvPr id="26" name="文本框 25"/>
          <p:cNvSpPr txBox="1"/>
          <p:nvPr/>
        </p:nvSpPr>
        <p:spPr>
          <a:xfrm>
            <a:off x="7047865" y="5313045"/>
            <a:ext cx="6096000" cy="911860"/>
          </a:xfrm>
          <a:prstGeom prst="rect">
            <a:avLst/>
          </a:prstGeom>
          <a:noFill/>
        </p:spPr>
        <p:txBody>
          <a:bodyPr wrap="square" rtlCol="0" anchor="t">
            <a:spAutoFit/>
          </a:bodyPr>
          <a:lstStyle/>
          <a:p>
            <a:pPr marL="0" lvl="0" indent="0">
              <a:buClr>
                <a:schemeClr val="hlink"/>
              </a:buClr>
              <a:buSzPct val="75000"/>
              <a:buNone/>
            </a:pPr>
            <a:r>
              <a:rPr lang="zh-CN" altLang="en-US" sz="2665" dirty="0">
                <a:latin typeface="华文中宋" panose="02010600040101010101" charset="-122"/>
                <a:ea typeface="华文中宋" panose="02010600040101010101" charset="-122"/>
                <a:cs typeface="华文中宋" panose="02010600040101010101" charset="-122"/>
                <a:sym typeface="+mn-ea"/>
              </a:rPr>
              <a:t>以</a:t>
            </a:r>
            <a:r>
              <a:rPr lang="zh-CN" altLang="en-US" sz="2665" dirty="0">
                <a:solidFill>
                  <a:srgbClr val="C00000"/>
                </a:solidFill>
                <a:latin typeface="华文中宋" panose="02010600040101010101" charset="-122"/>
                <a:ea typeface="华文中宋" panose="02010600040101010101" charset="-122"/>
                <a:cs typeface="华文中宋" panose="02010600040101010101" charset="-122"/>
                <a:sym typeface="+mn-ea"/>
              </a:rPr>
              <a:t>资本输出</a:t>
            </a:r>
            <a:r>
              <a:rPr lang="zh-CN" altLang="en-US" sz="2665" dirty="0">
                <a:latin typeface="华文中宋" panose="02010600040101010101" charset="-122"/>
                <a:ea typeface="华文中宋" panose="02010600040101010101" charset="-122"/>
                <a:cs typeface="华文中宋" panose="02010600040101010101" charset="-122"/>
                <a:sym typeface="+mn-ea"/>
              </a:rPr>
              <a:t>为主；</a:t>
            </a:r>
            <a:endParaRPr lang="zh-CN" altLang="en-US" sz="2665" dirty="0">
              <a:solidFill>
                <a:schemeClr val="tx1"/>
              </a:solidFill>
              <a:latin typeface="华文中宋" panose="02010600040101010101" charset="-122"/>
              <a:ea typeface="华文中宋" panose="02010600040101010101" charset="-122"/>
              <a:cs typeface="华文中宋" panose="02010600040101010101" charset="-122"/>
            </a:endParaRPr>
          </a:p>
          <a:p>
            <a:pPr marL="0" lvl="0" indent="0">
              <a:buClr>
                <a:schemeClr val="hlink"/>
              </a:buClr>
              <a:buSzPct val="75000"/>
              <a:buNone/>
            </a:pPr>
            <a:r>
              <a:rPr lang="zh-CN" altLang="en-US" sz="2665" dirty="0">
                <a:latin typeface="华文中宋" panose="02010600040101010101" charset="-122"/>
                <a:ea typeface="华文中宋" panose="02010600040101010101" charset="-122"/>
                <a:cs typeface="华文中宋" panose="02010600040101010101" charset="-122"/>
                <a:sym typeface="+mn-ea"/>
              </a:rPr>
              <a:t>由瓜分到“</a:t>
            </a:r>
            <a:r>
              <a:rPr lang="zh-CN" altLang="en-US" sz="2665" dirty="0">
                <a:solidFill>
                  <a:srgbClr val="C00000"/>
                </a:solidFill>
                <a:latin typeface="华文中宋" panose="02010600040101010101" charset="-122"/>
                <a:ea typeface="华文中宋" panose="02010600040101010101" charset="-122"/>
                <a:cs typeface="华文中宋" panose="02010600040101010101" charset="-122"/>
                <a:sym typeface="+mn-ea"/>
              </a:rPr>
              <a:t>以华治华</a:t>
            </a:r>
            <a:r>
              <a:rPr lang="zh-CN" altLang="en-US" sz="2665" dirty="0">
                <a:latin typeface="华文中宋" panose="02010600040101010101" charset="-122"/>
                <a:ea typeface="华文中宋" panose="02010600040101010101" charset="-122"/>
                <a:cs typeface="华文中宋" panose="02010600040101010101" charset="-122"/>
                <a:sym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custDataLst>
              <p:tags r:id="rId3"/>
            </p:custDataLst>
          </p:nvPr>
        </p:nvSpPr>
        <p:spPr>
          <a:xfrm>
            <a:off x="306705" y="325755"/>
            <a:ext cx="5610860"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algn="l"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知识补充</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1</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：晚清选官制度的变化</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endParaRPr>
          </a:p>
        </p:txBody>
      </p:sp>
      <p:sp>
        <p:nvSpPr>
          <p:cNvPr id="13" name="文本框 12"/>
          <p:cNvSpPr txBox="1"/>
          <p:nvPr/>
        </p:nvSpPr>
        <p:spPr>
          <a:xfrm>
            <a:off x="306705" y="1421765"/>
            <a:ext cx="9058275" cy="521970"/>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mn-ea"/>
                <a:sym typeface="+mn-ea"/>
              </a:rPr>
              <a:t>①</a:t>
            </a:r>
            <a:r>
              <a:rPr lang="en-US" altLang="zh-CN" sz="2800">
                <a:solidFill>
                  <a:srgbClr val="C00000"/>
                </a:solidFill>
                <a:latin typeface="华文中宋" panose="02010600040101010101" charset="-122"/>
                <a:ea typeface="华文中宋" panose="02010600040101010101" charset="-122"/>
                <a:cs typeface="+mn-ea"/>
                <a:sym typeface="+mn-ea"/>
              </a:rPr>
              <a:t>1898</a:t>
            </a:r>
            <a:r>
              <a:rPr lang="zh-CN" altLang="en-US" sz="2800">
                <a:solidFill>
                  <a:srgbClr val="C00000"/>
                </a:solidFill>
                <a:latin typeface="华文中宋" panose="02010600040101010101" charset="-122"/>
                <a:ea typeface="华文中宋" panose="02010600040101010101" charset="-122"/>
                <a:cs typeface="+mn-ea"/>
                <a:sym typeface="+mn-ea"/>
              </a:rPr>
              <a:t>年</a:t>
            </a:r>
            <a:r>
              <a:rPr lang="zh-CN" altLang="en-US" sz="2800">
                <a:solidFill>
                  <a:schemeClr val="tx1"/>
                </a:solidFill>
                <a:latin typeface="华文中宋" panose="02010600040101010101" charset="-122"/>
                <a:ea typeface="华文中宋" panose="02010600040101010101" charset="-122"/>
                <a:cs typeface="+mn-ea"/>
                <a:sym typeface="+mn-ea"/>
              </a:rPr>
              <a:t>加设</a:t>
            </a:r>
            <a:r>
              <a:rPr lang="zh-CN" altLang="en-US" sz="2800">
                <a:solidFill>
                  <a:srgbClr val="C00000"/>
                </a:solidFill>
                <a:latin typeface="华文中宋" panose="02010600040101010101" charset="-122"/>
                <a:ea typeface="华文中宋" panose="02010600040101010101" charset="-122"/>
                <a:cs typeface="+mn-ea"/>
                <a:sym typeface="+mn-ea"/>
              </a:rPr>
              <a:t>经济特科，选拔经时济变之才</a:t>
            </a:r>
          </a:p>
        </p:txBody>
      </p:sp>
      <p:sp>
        <p:nvSpPr>
          <p:cNvPr id="14" name="文本框 13"/>
          <p:cNvSpPr txBox="1"/>
          <p:nvPr/>
        </p:nvSpPr>
        <p:spPr>
          <a:xfrm>
            <a:off x="190500" y="1943735"/>
            <a:ext cx="10640060" cy="521970"/>
          </a:xfrm>
          <a:prstGeom prst="rect">
            <a:avLst/>
          </a:prstGeom>
          <a:noFill/>
        </p:spPr>
        <p:txBody>
          <a:bodyPr wrap="square" rtlCol="0" anchor="t">
            <a:spAutoFit/>
          </a:bodyPr>
          <a:lstStyle/>
          <a:p>
            <a:r>
              <a:rPr lang="zh-CN" altLang="en-US" sz="2800" b="1">
                <a:solidFill>
                  <a:schemeClr val="tx1"/>
                </a:solidFill>
                <a:latin typeface="+mn-ea"/>
                <a:cs typeface="+mn-ea"/>
                <a:sym typeface="+mn-ea"/>
              </a:rPr>
              <a:t> </a:t>
            </a:r>
            <a:r>
              <a:rPr lang="zh-CN" altLang="en-US" sz="2800">
                <a:solidFill>
                  <a:schemeClr val="tx1"/>
                </a:solidFill>
                <a:latin typeface="华文中宋" panose="02010600040101010101" charset="-122"/>
                <a:ea typeface="华文中宋" panose="02010600040101010101" charset="-122"/>
                <a:cs typeface="+mn-ea"/>
                <a:sym typeface="+mn-ea"/>
              </a:rPr>
              <a:t>②</a:t>
            </a:r>
            <a:r>
              <a:rPr lang="en-US" altLang="zh-CN" sz="2800">
                <a:solidFill>
                  <a:srgbClr val="C00000"/>
                </a:solidFill>
                <a:latin typeface="华文中宋" panose="02010600040101010101" charset="-122"/>
                <a:ea typeface="华文中宋" panose="02010600040101010101" charset="-122"/>
                <a:cs typeface="+mn-ea"/>
                <a:sym typeface="+mn-ea"/>
              </a:rPr>
              <a:t>1898</a:t>
            </a:r>
            <a:r>
              <a:rPr lang="zh-CN" altLang="en-US" sz="2800">
                <a:solidFill>
                  <a:srgbClr val="C00000"/>
                </a:solidFill>
                <a:latin typeface="华文中宋" panose="02010600040101010101" charset="-122"/>
                <a:ea typeface="华文中宋" panose="02010600040101010101" charset="-122"/>
                <a:cs typeface="+mn-ea"/>
                <a:sym typeface="+mn-ea"/>
              </a:rPr>
              <a:t>年</a:t>
            </a:r>
            <a:r>
              <a:rPr lang="zh-CN" altLang="en-US" sz="2800">
                <a:solidFill>
                  <a:schemeClr val="tx1"/>
                </a:solidFill>
                <a:latin typeface="华文中宋" panose="02010600040101010101" charset="-122"/>
                <a:ea typeface="华文中宋" panose="02010600040101010101" charset="-122"/>
                <a:sym typeface="+mn-ea"/>
              </a:rPr>
              <a:t>康有为提出</a:t>
            </a:r>
            <a:r>
              <a:rPr lang="zh-CN" altLang="en-US" sz="2800">
                <a:solidFill>
                  <a:srgbClr val="C00000"/>
                </a:solidFill>
                <a:latin typeface="华文中宋" panose="02010600040101010101" charset="-122"/>
                <a:ea typeface="华文中宋" panose="02010600040101010101" charset="-122"/>
                <a:sym typeface="+mn-ea"/>
              </a:rPr>
              <a:t>废八股，改试策论</a:t>
            </a:r>
            <a:r>
              <a:rPr lang="zh-CN" altLang="en-US" sz="2800">
                <a:solidFill>
                  <a:schemeClr val="tx1"/>
                </a:solidFill>
                <a:latin typeface="华文中宋" panose="02010600040101010101" charset="-122"/>
                <a:ea typeface="华文中宋" panose="02010600040101010101" charset="-122"/>
                <a:sym typeface="+mn-ea"/>
              </a:rPr>
              <a:t>，以时务策命题</a:t>
            </a:r>
          </a:p>
        </p:txBody>
      </p:sp>
      <p:sp>
        <p:nvSpPr>
          <p:cNvPr id="3" name="文本框 2"/>
          <p:cNvSpPr txBox="1"/>
          <p:nvPr/>
        </p:nvSpPr>
        <p:spPr>
          <a:xfrm>
            <a:off x="111760" y="899795"/>
            <a:ext cx="3205480" cy="521970"/>
          </a:xfrm>
          <a:prstGeom prst="rect">
            <a:avLst/>
          </a:prstGeom>
          <a:noFill/>
        </p:spPr>
        <p:txBody>
          <a:bodyPr wrap="square" rtlCol="0" anchor="t">
            <a:spAutoFit/>
          </a:bodyPr>
          <a:lstStyle/>
          <a:p>
            <a:pPr algn="l">
              <a:lnSpc>
                <a:spcPct val="100000"/>
              </a:lnSpc>
            </a:pPr>
            <a:r>
              <a:rPr lang="zh-CN" altLang="en-US" sz="2800" b="1">
                <a:solidFill>
                  <a:schemeClr val="accent2">
                    <a:lumMod val="50000"/>
                  </a:schemeClr>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chemeClr val="accent2">
                    <a:lumMod val="50000"/>
                  </a:schemeClr>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chemeClr val="accent2">
                    <a:lumMod val="50000"/>
                  </a:schemeClr>
                </a:solidFill>
                <a:latin typeface="华文中宋" panose="02010600040101010101" charset="-122"/>
                <a:ea typeface="华文中宋" panose="02010600040101010101" charset="-122"/>
                <a:cs typeface="华文中宋" panose="02010600040101010101" charset="-122"/>
                <a:sym typeface="+mn-ea"/>
              </a:rPr>
              <a:t>）戊戌变法：</a:t>
            </a:r>
          </a:p>
        </p:txBody>
      </p:sp>
      <p:sp>
        <p:nvSpPr>
          <p:cNvPr id="4" name="文本框 3"/>
          <p:cNvSpPr txBox="1"/>
          <p:nvPr/>
        </p:nvSpPr>
        <p:spPr>
          <a:xfrm>
            <a:off x="111760" y="2465705"/>
            <a:ext cx="3205480" cy="521970"/>
          </a:xfrm>
          <a:prstGeom prst="rect">
            <a:avLst/>
          </a:prstGeom>
          <a:noFill/>
        </p:spPr>
        <p:txBody>
          <a:bodyPr wrap="square" rtlCol="0" anchor="t">
            <a:spAutoFit/>
          </a:bodyPr>
          <a:lstStyle/>
          <a:p>
            <a:pPr algn="l">
              <a:lnSpc>
                <a:spcPct val="100000"/>
              </a:lnSpc>
            </a:pPr>
            <a:r>
              <a:rPr lang="zh-CN" altLang="en-US" sz="2800" b="1">
                <a:solidFill>
                  <a:schemeClr val="accent2">
                    <a:lumMod val="50000"/>
                  </a:schemeClr>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chemeClr val="accent2">
                    <a:lumMod val="50000"/>
                  </a:schemeClr>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chemeClr val="accent2">
                    <a:lumMod val="50000"/>
                  </a:schemeClr>
                </a:solidFill>
                <a:latin typeface="华文中宋" panose="02010600040101010101" charset="-122"/>
                <a:ea typeface="华文中宋" panose="02010600040101010101" charset="-122"/>
                <a:cs typeface="华文中宋" panose="02010600040101010101" charset="-122"/>
                <a:sym typeface="+mn-ea"/>
              </a:rPr>
              <a:t>）清末新政：</a:t>
            </a:r>
          </a:p>
        </p:txBody>
      </p:sp>
      <p:sp>
        <p:nvSpPr>
          <p:cNvPr id="8" name="文本框 7"/>
          <p:cNvSpPr txBox="1"/>
          <p:nvPr/>
        </p:nvSpPr>
        <p:spPr>
          <a:xfrm>
            <a:off x="306705" y="2898140"/>
            <a:ext cx="11553825" cy="1124585"/>
          </a:xfrm>
          <a:prstGeom prst="rect">
            <a:avLst/>
          </a:prstGeom>
          <a:noFill/>
        </p:spPr>
        <p:txBody>
          <a:bodyPr wrap="square" rtlCol="0" anchor="t">
            <a:spAutoFit/>
          </a:bodyPr>
          <a:lstStyle/>
          <a:p>
            <a:pPr lvl="0">
              <a:lnSpc>
                <a:spcPct val="120000"/>
              </a:lnSpc>
              <a:defRPr/>
            </a:pPr>
            <a:r>
              <a:rPr lang="zh-CN" altLang="en-US" sz="2800">
                <a:solidFill>
                  <a:schemeClr val="tx1"/>
                </a:solidFill>
                <a:latin typeface="华文中宋" panose="02010600040101010101" charset="-122"/>
                <a:ea typeface="华文中宋" panose="02010600040101010101" charset="-122"/>
                <a:sym typeface="+mn-ea"/>
              </a:rPr>
              <a:t>①</a:t>
            </a:r>
            <a:r>
              <a:rPr lang="en-US" altLang="zh-CN" sz="2800">
                <a:solidFill>
                  <a:srgbClr val="C00000"/>
                </a:solidFill>
                <a:latin typeface="华文中宋" panose="02010600040101010101" charset="-122"/>
                <a:ea typeface="华文中宋" panose="02010600040101010101" charset="-122"/>
                <a:sym typeface="+mn-ea"/>
              </a:rPr>
              <a:t>1901</a:t>
            </a:r>
            <a:r>
              <a:rPr lang="zh-CN" altLang="en-US" sz="2800">
                <a:solidFill>
                  <a:srgbClr val="C00000"/>
                </a:solidFill>
                <a:latin typeface="华文中宋" panose="02010600040101010101" charset="-122"/>
                <a:ea typeface="华文中宋" panose="02010600040101010101" charset="-122"/>
                <a:sym typeface="+mn-ea"/>
              </a:rPr>
              <a:t>年</a:t>
            </a:r>
            <a:r>
              <a:rPr lang="zh-CN" altLang="en-US" sz="2800">
                <a:solidFill>
                  <a:schemeClr val="tx1"/>
                </a:solidFill>
                <a:latin typeface="华文中宋" panose="02010600040101010101" charset="-122"/>
                <a:ea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sym typeface="+mn-ea"/>
              </a:rPr>
              <a:t>设学堂</a:t>
            </a:r>
            <a:r>
              <a:rPr lang="zh-CN" altLang="en-US" sz="2800">
                <a:solidFill>
                  <a:schemeClr val="tx1"/>
                </a:solidFill>
                <a:latin typeface="华文中宋" panose="02010600040101010101" charset="-122"/>
                <a:ea typeface="华文中宋" panose="02010600040101010101" charset="-122"/>
                <a:sym typeface="+mn-ea"/>
              </a:rPr>
              <a:t>：</a:t>
            </a:r>
            <a:r>
              <a:rPr lang="zh-CN" altLang="en-US" sz="2800" spc="300">
                <a:solidFill>
                  <a:schemeClr val="tx1"/>
                </a:solidFill>
                <a:latin typeface="华文中宋" panose="02010600040101010101" charset="-122"/>
                <a:ea typeface="华文中宋" panose="02010600040101010101" charset="-122"/>
                <a:cs typeface="华文楷体" panose="02010600040101010101" pitchFamily="2" charset="-122"/>
                <a:sym typeface="Arial" panose="020B0604020202020204" pitchFamily="34" charset="0"/>
              </a:rPr>
              <a:t>各省书院一律改为</a:t>
            </a:r>
            <a:r>
              <a:rPr lang="zh-CN" altLang="en-US" sz="2800" spc="300">
                <a:solidFill>
                  <a:srgbClr val="C00000"/>
                </a:solidFill>
                <a:latin typeface="华文中宋" panose="02010600040101010101" charset="-122"/>
                <a:ea typeface="华文中宋" panose="02010600040101010101" charset="-122"/>
                <a:cs typeface="华文楷体" panose="02010600040101010101" pitchFamily="2" charset="-122"/>
                <a:sym typeface="Arial" panose="020B0604020202020204" pitchFamily="34" charset="0"/>
              </a:rPr>
              <a:t>大学堂</a:t>
            </a:r>
            <a:r>
              <a:rPr lang="zh-CN" altLang="en-US" sz="2800" spc="300">
                <a:latin typeface="华文中宋" panose="02010600040101010101" charset="-122"/>
                <a:ea typeface="华文中宋" panose="02010600040101010101" charset="-122"/>
                <a:cs typeface="华文楷体" panose="02010600040101010101" pitchFamily="2" charset="-122"/>
                <a:sym typeface="Arial" panose="020B0604020202020204" pitchFamily="34" charset="0"/>
              </a:rPr>
              <a:t>，</a:t>
            </a:r>
            <a:r>
              <a:rPr lang="zh-CN" altLang="en-US" sz="2800" spc="300">
                <a:solidFill>
                  <a:schemeClr val="tx1"/>
                </a:solidFill>
                <a:latin typeface="华文中宋" panose="02010600040101010101" charset="-122"/>
                <a:ea typeface="华文中宋" panose="02010600040101010101" charset="-122"/>
                <a:cs typeface="华文楷体" panose="02010600040101010101" pitchFamily="2" charset="-122"/>
                <a:sym typeface="Arial" panose="020B0604020202020204" pitchFamily="34" charset="0"/>
              </a:rPr>
              <a:t>各府、州、县学改为</a:t>
            </a:r>
            <a:r>
              <a:rPr lang="zh-CN" altLang="en-US" sz="2800" spc="300">
                <a:solidFill>
                  <a:srgbClr val="C00000"/>
                </a:solidFill>
                <a:latin typeface="华文中宋" panose="02010600040101010101" charset="-122"/>
                <a:ea typeface="华文中宋" panose="02010600040101010101" charset="-122"/>
                <a:cs typeface="华文楷体" panose="02010600040101010101" pitchFamily="2" charset="-122"/>
                <a:sym typeface="Arial" panose="020B0604020202020204" pitchFamily="34" charset="0"/>
              </a:rPr>
              <a:t>小学堂</a:t>
            </a:r>
            <a:r>
              <a:rPr lang="zh-CN" altLang="en-US" sz="2800" spc="300">
                <a:solidFill>
                  <a:srgbClr val="7030A0"/>
                </a:solidFill>
                <a:latin typeface="华文中宋" panose="02010600040101010101" charset="-122"/>
                <a:ea typeface="华文中宋" panose="02010600040101010101" charset="-122"/>
                <a:cs typeface="华文楷体" panose="02010600040101010101" pitchFamily="2" charset="-122"/>
                <a:sym typeface="Arial" panose="020B0604020202020204" pitchFamily="34" charset="0"/>
              </a:rPr>
              <a:t>，</a:t>
            </a:r>
            <a:r>
              <a:rPr lang="zh-CN" altLang="en-US" sz="2800" spc="300">
                <a:latin typeface="华文中宋" panose="02010600040101010101" charset="-122"/>
                <a:ea typeface="华文中宋" panose="02010600040101010101" charset="-122"/>
                <a:cs typeface="华文楷体" panose="02010600040101010101" pitchFamily="2" charset="-122"/>
                <a:sym typeface="Arial" panose="020B0604020202020204" pitchFamily="34" charset="0"/>
              </a:rPr>
              <a:t>并多设</a:t>
            </a:r>
            <a:r>
              <a:rPr lang="zh-CN" altLang="en-US" sz="2800" spc="300">
                <a:solidFill>
                  <a:srgbClr val="C00000"/>
                </a:solidFill>
                <a:latin typeface="华文中宋" panose="02010600040101010101" charset="-122"/>
                <a:ea typeface="华文中宋" panose="02010600040101010101" charset="-122"/>
                <a:cs typeface="华文楷体" panose="02010600040101010101" pitchFamily="2" charset="-122"/>
                <a:sym typeface="Arial" panose="020B0604020202020204" pitchFamily="34" charset="0"/>
              </a:rPr>
              <a:t>蒙养学堂</a:t>
            </a:r>
            <a:r>
              <a:rPr lang="zh-CN" altLang="en-US" sz="2800" spc="300">
                <a:latin typeface="华文中宋" panose="02010600040101010101" charset="-122"/>
                <a:ea typeface="华文中宋" panose="02010600040101010101" charset="-122"/>
                <a:cs typeface="华文楷体" panose="02010600040101010101" pitchFamily="2" charset="-122"/>
                <a:sym typeface="Arial" panose="020B0604020202020204" pitchFamily="34" charset="0"/>
              </a:rPr>
              <a:t>。</a:t>
            </a:r>
            <a:endParaRPr lang="zh-CN" altLang="en-US" sz="2800">
              <a:solidFill>
                <a:schemeClr val="tx1"/>
              </a:solidFill>
              <a:latin typeface="华文中宋" panose="02010600040101010101" charset="-122"/>
              <a:ea typeface="华文中宋" panose="02010600040101010101" charset="-122"/>
              <a:sym typeface="+mn-ea"/>
            </a:endParaRPr>
          </a:p>
        </p:txBody>
      </p:sp>
      <p:sp>
        <p:nvSpPr>
          <p:cNvPr id="10" name="文本框 9"/>
          <p:cNvSpPr txBox="1"/>
          <p:nvPr/>
        </p:nvSpPr>
        <p:spPr>
          <a:xfrm>
            <a:off x="257810" y="4493260"/>
            <a:ext cx="11553825" cy="521970"/>
          </a:xfrm>
          <a:prstGeom prst="rect">
            <a:avLst/>
          </a:prstGeom>
          <a:noFill/>
        </p:spPr>
        <p:txBody>
          <a:bodyPr wrap="square" rtlCol="0" anchor="t">
            <a:spAutoFit/>
          </a:bodyPr>
          <a:lstStyle/>
          <a:p>
            <a:r>
              <a:rPr lang="zh-CN" altLang="en-US" sz="2800" spc="3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③</a:t>
            </a:r>
            <a:r>
              <a:rPr lang="en-US" altLang="zh-CN" sz="2800" spc="3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1905</a:t>
            </a:r>
            <a:r>
              <a:rPr lang="zh-CN" altLang="en-US" sz="2800" spc="3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：废科举</a:t>
            </a:r>
            <a:r>
              <a:rPr lang="zh-CN" altLang="en-US" sz="2800" spc="3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800">
                <a:latin typeface="华文中宋" panose="02010600040101010101" charset="-122"/>
                <a:ea typeface="华文中宋" panose="02010600040101010101" charset="-122"/>
                <a:cs typeface="华文楷体" panose="02010600040101010101" pitchFamily="2" charset="-122"/>
                <a:sym typeface="+mn-ea"/>
              </a:rPr>
              <a:t>光绪帝诏</a:t>
            </a:r>
            <a:r>
              <a:rPr lang="zh-CN" altLang="en-US" sz="2800">
                <a:solidFill>
                  <a:schemeClr val="tx1"/>
                </a:solidFill>
                <a:latin typeface="华文中宋" panose="02010600040101010101" charset="-122"/>
                <a:ea typeface="华文中宋" panose="02010600040101010101" charset="-122"/>
                <a:cs typeface="华文楷体" panose="02010600040101010101" pitchFamily="2" charset="-122"/>
                <a:sym typeface="+mn-ea"/>
              </a:rPr>
              <a:t>准</a:t>
            </a:r>
            <a:r>
              <a:rPr lang="zh-CN" altLang="en-US" sz="2800">
                <a:latin typeface="华文中宋" panose="02010600040101010101" charset="-122"/>
                <a:ea typeface="华文中宋" panose="02010600040101010101" charset="-122"/>
                <a:cs typeface="华文楷体" panose="02010600040101010101" pitchFamily="2" charset="-122"/>
                <a:sym typeface="+mn-ea"/>
              </a:rPr>
              <a:t>袁世凯、张之洞等人的</a:t>
            </a:r>
            <a:r>
              <a:rPr lang="zh-CN" altLang="en-US" sz="2800">
                <a:solidFill>
                  <a:srgbClr val="C00000"/>
                </a:solidFill>
                <a:latin typeface="华文中宋" panose="02010600040101010101" charset="-122"/>
                <a:ea typeface="华文中宋" panose="02010600040101010101" charset="-122"/>
                <a:cs typeface="华文楷体" panose="02010600040101010101" pitchFamily="2" charset="-122"/>
                <a:sym typeface="+mn-ea"/>
              </a:rPr>
              <a:t>立停科举之奏</a:t>
            </a:r>
            <a:r>
              <a:rPr lang="zh-CN" altLang="en-US" sz="2800">
                <a:latin typeface="华文中宋" panose="02010600040101010101" charset="-122"/>
                <a:ea typeface="华文中宋" panose="02010600040101010101" charset="-122"/>
                <a:cs typeface="华文楷体" panose="02010600040101010101" pitchFamily="2" charset="-122"/>
                <a:sym typeface="+mn-ea"/>
              </a:rPr>
              <a:t>。</a:t>
            </a:r>
            <a:endParaRPr lang="zh-CN" altLang="en-US" sz="2800" spc="3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9" name="文本框 8"/>
          <p:cNvSpPr txBox="1"/>
          <p:nvPr/>
        </p:nvSpPr>
        <p:spPr>
          <a:xfrm>
            <a:off x="285750" y="4977130"/>
            <a:ext cx="11574780" cy="1038860"/>
          </a:xfrm>
          <a:prstGeom prst="rect">
            <a:avLst/>
          </a:prstGeom>
          <a:noFill/>
        </p:spPr>
        <p:txBody>
          <a:bodyPr wrap="square" rtlCol="0" anchor="t">
            <a:spAutoFit/>
          </a:bodyPr>
          <a:lstStyle/>
          <a:p>
            <a:pPr lvl="0" indent="0" algn="l" defTabSz="457200" fontAlgn="auto">
              <a:lnSpc>
                <a:spcPct val="110000"/>
              </a:lnSpc>
              <a:buClrTx/>
              <a:buSzTx/>
              <a:buFontTx/>
            </a:pPr>
            <a:r>
              <a:rPr lang="zh-CN" altLang="en-US" sz="2800">
                <a:latin typeface="华文中宋" panose="02010600040101010101" charset="-122"/>
                <a:ea typeface="华文中宋" panose="02010600040101010101" charset="-122"/>
                <a:cs typeface="华文中宋" panose="02010600040101010101" charset="-122"/>
                <a:sym typeface="+mn-ea"/>
              </a:rPr>
              <a:t>④</a:t>
            </a:r>
            <a:r>
              <a:rPr sz="2800">
                <a:latin typeface="华文中宋" panose="02010600040101010101" charset="-122"/>
                <a:ea typeface="华文中宋" panose="02010600040101010101" charset="-122"/>
                <a:cs typeface="华文中宋" panose="02010600040101010101" charset="-122"/>
                <a:sym typeface="+mn-ea"/>
              </a:rPr>
              <a:t>确立</a:t>
            </a:r>
            <a:r>
              <a:rPr sz="2800">
                <a:solidFill>
                  <a:srgbClr val="C00000"/>
                </a:solidFill>
                <a:latin typeface="华文中宋" panose="02010600040101010101" charset="-122"/>
                <a:ea typeface="华文中宋" panose="02010600040101010101" charset="-122"/>
                <a:cs typeface="华文中宋" panose="02010600040101010101" charset="-122"/>
                <a:sym typeface="+mn-ea"/>
              </a:rPr>
              <a:t>留学毕业生选官制度</a:t>
            </a:r>
            <a:r>
              <a:rPr sz="2800">
                <a:latin typeface="华文中宋" panose="02010600040101010101" charset="-122"/>
                <a:ea typeface="华文中宋" panose="02010600040101010101" charset="-122"/>
                <a:cs typeface="华文中宋" panose="02010600040101010101" charset="-122"/>
                <a:sym typeface="+mn-ea"/>
              </a:rPr>
              <a:t>，依据考试结果分别赐予进士、举人出身，再分配相应官职。</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nvSpPr>
        <p:spPr>
          <a:xfrm>
            <a:off x="257810" y="3966845"/>
            <a:ext cx="11505565"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mn-ea"/>
              </a:rPr>
              <a:t>②</a:t>
            </a:r>
            <a:r>
              <a:rPr sz="2800">
                <a:solidFill>
                  <a:srgbClr val="C00000"/>
                </a:solidFill>
                <a:latin typeface="华文中宋" panose="02010600040101010101" charset="-122"/>
                <a:ea typeface="华文中宋" panose="02010600040101010101" charset="-122"/>
                <a:cs typeface="华文中宋" panose="02010600040101010101" charset="-122"/>
                <a:sym typeface="+mn-ea"/>
              </a:rPr>
              <a:t>1904年</a:t>
            </a:r>
            <a:r>
              <a:rPr sz="2800">
                <a:latin typeface="华文中宋" panose="02010600040101010101" charset="-122"/>
                <a:ea typeface="华文中宋" panose="02010600040101010101" charset="-122"/>
                <a:cs typeface="华文中宋" panose="02010600040101010101" charset="-122"/>
                <a:sym typeface="+mn-ea"/>
              </a:rPr>
              <a:t>，颁布</a:t>
            </a:r>
            <a:r>
              <a:rPr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sz="2800">
                <a:solidFill>
                  <a:srgbClr val="C00000"/>
                </a:solidFill>
                <a:latin typeface="华文中宋" panose="02010600040101010101" charset="-122"/>
                <a:ea typeface="华文中宋" panose="02010600040101010101" charset="-122"/>
                <a:cs typeface="华文中宋" panose="02010600040101010101" charset="-122"/>
                <a:sym typeface="+mn-ea"/>
              </a:rPr>
              <a:t>奏定学堂章程</a:t>
            </a:r>
            <a:r>
              <a:rPr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sz="2800">
                <a:latin typeface="华文中宋" panose="02010600040101010101" charset="-122"/>
                <a:ea typeface="华文中宋" panose="02010600040101010101" charset="-122"/>
                <a:cs typeface="华文中宋" panose="02010600040101010101" charset="-122"/>
                <a:sym typeface="+mn-ea"/>
              </a:rPr>
              <a:t>，统一学制，</a:t>
            </a:r>
            <a:r>
              <a:rPr sz="2800">
                <a:solidFill>
                  <a:srgbClr val="C00000"/>
                </a:solidFill>
                <a:latin typeface="华文中宋" panose="02010600040101010101" charset="-122"/>
                <a:ea typeface="华文中宋" panose="02010600040101010101" charset="-122"/>
                <a:cs typeface="华文中宋" panose="02010600040101010101" charset="-122"/>
                <a:sym typeface="+mn-ea"/>
              </a:rPr>
              <a:t>学堂选官制度</a:t>
            </a:r>
            <a:r>
              <a:rPr sz="2800">
                <a:latin typeface="华文中宋" panose="02010600040101010101" charset="-122"/>
                <a:ea typeface="华文中宋" panose="02010600040101010101" charset="-122"/>
                <a:cs typeface="华文中宋" panose="02010600040101010101" charset="-122"/>
                <a:sym typeface="+mn-ea"/>
              </a:rPr>
              <a:t>正式设立。</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pic>
        <p:nvPicPr>
          <p:cNvPr id="100" name="图片 99"/>
          <p:cNvPicPr>
            <a:picLocks noChangeAspect="1"/>
          </p:cNvPicPr>
          <p:nvPr>
            <p:custDataLst>
              <p:tags r:id="rId4"/>
            </p:custDataLst>
          </p:nvPr>
        </p:nvPicPr>
        <p:blipFill>
          <a:blip r:embed="rId6" r:link="rId7">
            <a:lum bright="-6000" contrast="30000"/>
          </a:blip>
          <a:srcRect l="3554" r="4752" b="3018"/>
          <a:stretch>
            <a:fillRect/>
          </a:stretch>
        </p:blipFill>
        <p:spPr>
          <a:xfrm>
            <a:off x="9608185" y="568960"/>
            <a:ext cx="2001520" cy="2329180"/>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3" grpId="0"/>
      <p:bldP spid="3" grpId="1"/>
      <p:bldP spid="4" grpId="0"/>
      <p:bldP spid="4" grpId="1"/>
      <p:bldP spid="8" grpId="0"/>
      <p:bldP spid="8" grpId="1"/>
      <p:bldP spid="10" grpId="0"/>
      <p:bldP spid="10" grpId="1"/>
      <p:bldP spid="9" grpId="0"/>
      <p:bldP spid="9" grpId="1"/>
      <p:bldP spid="11" grpId="0"/>
      <p:bldP spid="1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custDataLst>
              <p:tags r:id="rId3"/>
            </p:custDataLst>
          </p:nvPr>
        </p:nvSpPr>
        <p:spPr>
          <a:xfrm>
            <a:off x="306705" y="325755"/>
            <a:ext cx="5083175"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algn="l"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知识补充</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2</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：晚清工商业的发展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endParaRPr>
          </a:p>
        </p:txBody>
      </p:sp>
      <p:graphicFrame>
        <p:nvGraphicFramePr>
          <p:cNvPr id="2" name="表格 1"/>
          <p:cNvGraphicFramePr/>
          <p:nvPr>
            <p:custDataLst>
              <p:tags r:id="rId4"/>
            </p:custDataLst>
          </p:nvPr>
        </p:nvGraphicFramePr>
        <p:xfrm>
          <a:off x="405765" y="996950"/>
          <a:ext cx="11412855" cy="5669280"/>
        </p:xfrm>
        <a:graphic>
          <a:graphicData uri="http://schemas.openxmlformats.org/drawingml/2006/table">
            <a:tbl>
              <a:tblPr firstRow="1" bandRow="1">
                <a:tableStyleId>{5C22544A-7EE6-4342-B048-85BDC9FD1C3A}</a:tableStyleId>
              </a:tblPr>
              <a:tblGrid>
                <a:gridCol w="916305"/>
                <a:gridCol w="10496550"/>
              </a:tblGrid>
              <a:tr h="518160">
                <a:tc>
                  <a:txBody>
                    <a:bodyPr/>
                    <a:lstStyle/>
                    <a:p>
                      <a:pPr>
                        <a:buNone/>
                      </a:pPr>
                      <a:r>
                        <a:rPr lang="zh-CN" altLang="en-US" sz="2800" b="1">
                          <a:solidFill>
                            <a:srgbClr val="49271A"/>
                          </a:solidFill>
                          <a:latin typeface="华文中宋" panose="02010600040101010101" charset="-122"/>
                          <a:ea typeface="华文中宋" panose="02010600040101010101" charset="-122"/>
                        </a:rPr>
                        <a:t>货币</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44880">
                <a:tc>
                  <a:txBody>
                    <a:bodyPr/>
                    <a:lstStyle/>
                    <a:p>
                      <a:pPr>
                        <a:buNone/>
                      </a:pPr>
                      <a:r>
                        <a:rPr lang="zh-CN" altLang="en-US" sz="2800" b="1">
                          <a:solidFill>
                            <a:srgbClr val="49271A"/>
                          </a:solidFill>
                          <a:latin typeface="华文中宋" panose="02010600040101010101" charset="-122"/>
                          <a:ea typeface="华文中宋" panose="02010600040101010101" charset="-122"/>
                        </a:rPr>
                        <a:t>银行</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44880">
                <a:tc>
                  <a:txBody>
                    <a:bodyPr/>
                    <a:lstStyle/>
                    <a:p>
                      <a:pPr>
                        <a:buNone/>
                      </a:pPr>
                      <a:r>
                        <a:rPr lang="zh-CN" altLang="en-US" sz="2800" b="1">
                          <a:solidFill>
                            <a:srgbClr val="49271A"/>
                          </a:solidFill>
                          <a:latin typeface="华文中宋" panose="02010600040101010101" charset="-122"/>
                          <a:ea typeface="华文中宋" panose="02010600040101010101" charset="-122"/>
                        </a:rPr>
                        <a:t>股票</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8160">
                <a:tc>
                  <a:txBody>
                    <a:bodyPr/>
                    <a:lstStyle/>
                    <a:p>
                      <a:pPr>
                        <a:buNone/>
                      </a:pPr>
                      <a:r>
                        <a:rPr lang="zh-CN" altLang="en-US" sz="2800" b="1">
                          <a:solidFill>
                            <a:srgbClr val="49271A"/>
                          </a:solidFill>
                          <a:latin typeface="华文中宋" panose="02010600040101010101" charset="-122"/>
                          <a:ea typeface="华文中宋" panose="02010600040101010101" charset="-122"/>
                        </a:rPr>
                        <a:t>证券</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8160">
                <a:tc>
                  <a:txBody>
                    <a:bodyPr/>
                    <a:lstStyle/>
                    <a:p>
                      <a:pPr>
                        <a:buNone/>
                      </a:pPr>
                      <a:r>
                        <a:rPr lang="zh-CN" altLang="en-US" sz="2800" b="1">
                          <a:solidFill>
                            <a:srgbClr val="49271A"/>
                          </a:solidFill>
                          <a:latin typeface="华文中宋" panose="02010600040101010101" charset="-122"/>
                          <a:ea typeface="华文中宋" panose="02010600040101010101" charset="-122"/>
                        </a:rPr>
                        <a:t>百货</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866265">
                <a:tc>
                  <a:txBody>
                    <a:bodyPr/>
                    <a:lstStyle/>
                    <a:p>
                      <a:pPr>
                        <a:buNone/>
                      </a:pPr>
                      <a:r>
                        <a:rPr lang="zh-CN" altLang="en-US" sz="2800" b="1">
                          <a:solidFill>
                            <a:srgbClr val="49271A"/>
                          </a:solidFill>
                          <a:latin typeface="华文中宋" panose="02010600040101010101" charset="-122"/>
                          <a:ea typeface="华文中宋" panose="02010600040101010101" charset="-122"/>
                        </a:rPr>
                        <a:t>工厂制度</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 name="文本框 2"/>
          <p:cNvSpPr txBox="1"/>
          <p:nvPr/>
        </p:nvSpPr>
        <p:spPr>
          <a:xfrm>
            <a:off x="1300480" y="996950"/>
            <a:ext cx="609600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cs typeface="黑体" panose="02010609060101010101" charset="-122"/>
                <a:sym typeface="+mn-ea"/>
              </a:rPr>
              <a:t>政府开始铸造</a:t>
            </a: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银元</a:t>
            </a:r>
          </a:p>
        </p:txBody>
      </p:sp>
      <p:sp>
        <p:nvSpPr>
          <p:cNvPr id="12" name="文本框 11"/>
          <p:cNvSpPr txBox="1"/>
          <p:nvPr/>
        </p:nvSpPr>
        <p:spPr>
          <a:xfrm>
            <a:off x="1289050" y="1939925"/>
            <a:ext cx="7270115" cy="565150"/>
          </a:xfrm>
          <a:prstGeom prst="rect">
            <a:avLst/>
          </a:prstGeom>
          <a:noFill/>
        </p:spPr>
        <p:txBody>
          <a:bodyPr wrap="square" rtlCol="0" anchor="t">
            <a:spAutoFit/>
          </a:bodyPr>
          <a:lstStyle/>
          <a:p>
            <a:pPr indent="0" fontAlgn="auto">
              <a:lnSpc>
                <a:spcPct val="110000"/>
              </a:lnSpc>
            </a:pPr>
            <a:r>
              <a:rPr lang="zh-CN" sz="2800" smtClean="0">
                <a:latin typeface="华文中宋" panose="02010600040101010101" charset="-122"/>
                <a:ea typeface="华文中宋" panose="02010600040101010101" charset="-122"/>
                <a:cs typeface="华文中宋" panose="02010600040101010101" charset="-122"/>
                <a:sym typeface="Arial" panose="020B0604020202020204" pitchFamily="34" charset="0"/>
              </a:rPr>
              <a:t>②</a:t>
            </a:r>
            <a:r>
              <a:rPr sz="2800" smtClean="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1897</a:t>
            </a:r>
            <a:r>
              <a:rPr sz="2800" smtClean="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年</a:t>
            </a:r>
            <a:r>
              <a:rPr sz="2800" smtClean="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盛宣怀</a:t>
            </a:r>
            <a:r>
              <a:rPr sz="2800" smtClean="0">
                <a:latin typeface="华文中宋" panose="02010600040101010101" charset="-122"/>
                <a:ea typeface="华文中宋" panose="02010600040101010101" charset="-122"/>
                <a:cs typeface="华文中宋" panose="02010600040101010101" charset="-122"/>
                <a:sym typeface="Arial" panose="020B0604020202020204" pitchFamily="34" charset="0"/>
              </a:rPr>
              <a:t>在</a:t>
            </a:r>
            <a:r>
              <a:rPr sz="2800" smtClean="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上海</a:t>
            </a:r>
            <a:r>
              <a:rPr sz="2800" smtClean="0">
                <a:latin typeface="华文中宋" panose="02010600040101010101" charset="-122"/>
                <a:ea typeface="华文中宋" panose="02010600040101010101" charset="-122"/>
                <a:cs typeface="华文中宋" panose="02010600040101010101" charset="-122"/>
                <a:sym typeface="Arial" panose="020B0604020202020204" pitchFamily="34" charset="0"/>
              </a:rPr>
              <a:t>创办</a:t>
            </a:r>
            <a:r>
              <a:rPr sz="2800" smtClean="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中国通商银行</a:t>
            </a:r>
            <a:endParaRPr lang="zh-CN" sz="2800" smtClean="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14" name="文本框 13"/>
          <p:cNvSpPr txBox="1"/>
          <p:nvPr/>
        </p:nvSpPr>
        <p:spPr>
          <a:xfrm>
            <a:off x="1300480" y="1518920"/>
            <a:ext cx="6096000" cy="521970"/>
          </a:xfrm>
          <a:prstGeom prst="rect">
            <a:avLst/>
          </a:prstGeom>
          <a:noFill/>
        </p:spPr>
        <p:txBody>
          <a:bodyPr wrap="square" rtlCol="0" anchor="t">
            <a:spAutoFit/>
          </a:bodyPr>
          <a:lstStyle/>
          <a:p>
            <a:r>
              <a:rPr lang="zh-CN" sz="2800" smtClean="0">
                <a:latin typeface="华文中宋" panose="02010600040101010101" charset="-122"/>
                <a:ea typeface="华文中宋" panose="02010600040101010101" charset="-122"/>
                <a:cs typeface="华文中宋" panose="02010600040101010101" charset="-122"/>
                <a:sym typeface="Arial" panose="020B0604020202020204" pitchFamily="34" charset="0"/>
              </a:rPr>
              <a:t>①</a:t>
            </a:r>
            <a:r>
              <a:rPr sz="2800" smtClean="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1865</a:t>
            </a:r>
            <a:r>
              <a:rPr sz="2800" smtClean="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年</a:t>
            </a:r>
            <a:r>
              <a:rPr sz="2800" smtClean="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sz="2800" smtClean="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英国</a:t>
            </a:r>
            <a:r>
              <a:rPr sz="2800" smtClean="0">
                <a:latin typeface="华文中宋" panose="02010600040101010101" charset="-122"/>
                <a:ea typeface="华文中宋" panose="02010600040101010101" charset="-122"/>
                <a:cs typeface="华文中宋" panose="02010600040101010101" charset="-122"/>
                <a:sym typeface="Arial" panose="020B0604020202020204" pitchFamily="34" charset="0"/>
              </a:rPr>
              <a:t>在</a:t>
            </a:r>
            <a:r>
              <a:rPr sz="2800" smtClean="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香港</a:t>
            </a:r>
            <a:r>
              <a:rPr sz="2800" smtClean="0">
                <a:latin typeface="华文中宋" panose="02010600040101010101" charset="-122"/>
                <a:ea typeface="华文中宋" panose="02010600040101010101" charset="-122"/>
                <a:cs typeface="华文中宋" panose="02010600040101010101" charset="-122"/>
                <a:sym typeface="Arial" panose="020B0604020202020204" pitchFamily="34" charset="0"/>
              </a:rPr>
              <a:t>开办</a:t>
            </a:r>
            <a:r>
              <a:rPr sz="2800" smtClean="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汇丰银行</a:t>
            </a:r>
            <a:endParaRPr lang="zh-CN" altLang="en-US" sz="2800" smtClean="0">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18" name="文本框 17"/>
          <p:cNvSpPr txBox="1"/>
          <p:nvPr/>
        </p:nvSpPr>
        <p:spPr>
          <a:xfrm>
            <a:off x="1287145" y="2505075"/>
            <a:ext cx="7204710" cy="953135"/>
          </a:xfrm>
          <a:prstGeom prst="rect">
            <a:avLst/>
          </a:prstGeom>
          <a:noFill/>
        </p:spPr>
        <p:txBody>
          <a:bodyPr wrap="square" rtlCol="0" anchor="t">
            <a:spAutoFit/>
          </a:bodyPr>
          <a:lstStyle/>
          <a:p>
            <a:pPr algn="l">
              <a:lnSpc>
                <a:spcPct val="100000"/>
              </a:lnSpc>
            </a:pPr>
            <a:r>
              <a:rPr lang="zh-CN" altLang="en-US" sz="2800">
                <a:latin typeface="华文中宋" panose="02010600040101010101" charset="-122"/>
                <a:ea typeface="华文中宋" panose="02010600040101010101" charset="-122"/>
                <a:cs typeface="华文中宋" panose="02010600040101010101" charset="-122"/>
                <a:sym typeface="+mn-ea"/>
              </a:rPr>
              <a:t>①</a:t>
            </a:r>
            <a:r>
              <a:rPr lang="en-US" sz="2800">
                <a:solidFill>
                  <a:srgbClr val="C00000"/>
                </a:solidFill>
                <a:latin typeface="华文中宋" panose="02010600040101010101" charset="-122"/>
                <a:ea typeface="华文中宋" panose="02010600040101010101" charset="-122"/>
                <a:cs typeface="华文中宋" panose="02010600040101010101" charset="-122"/>
                <a:sym typeface="+mn-ea"/>
              </a:rPr>
              <a:t>1872年</a:t>
            </a:r>
            <a:r>
              <a:rPr lang="en-US" sz="2800">
                <a:latin typeface="华文中宋" panose="02010600040101010101" charset="-122"/>
                <a:ea typeface="华文中宋" panose="02010600040101010101" charset="-122"/>
                <a:cs typeface="华文中宋" panose="02010600040101010101" charset="-122"/>
                <a:sym typeface="+mn-ea"/>
              </a:rPr>
              <a:t>开业的</a:t>
            </a:r>
            <a:r>
              <a:rPr lang="en-US" sz="2800">
                <a:solidFill>
                  <a:srgbClr val="C00000"/>
                </a:solidFill>
                <a:latin typeface="华文中宋" panose="02010600040101010101" charset="-122"/>
                <a:ea typeface="华文中宋" panose="02010600040101010101" charset="-122"/>
                <a:cs typeface="华文中宋" panose="02010600040101010101" charset="-122"/>
                <a:sym typeface="+mn-ea"/>
              </a:rPr>
              <a:t>轮船招商局发行</a:t>
            </a:r>
            <a:r>
              <a:rPr lang="en-US" sz="2800">
                <a:latin typeface="华文中宋" panose="02010600040101010101" charset="-122"/>
                <a:ea typeface="华文中宋" panose="02010600040101010101" charset="-122"/>
                <a:cs typeface="华文中宋" panose="02010600040101010101" charset="-122"/>
                <a:sym typeface="+mn-ea"/>
              </a:rPr>
              <a:t>的股票</a:t>
            </a:r>
            <a:endParaRPr lang="en-US" sz="2800">
              <a:latin typeface="华文中宋" panose="02010600040101010101" charset="-122"/>
              <a:ea typeface="华文中宋" panose="02010600040101010101" charset="-122"/>
              <a:cs typeface="华文中宋" panose="02010600040101010101" charset="-122"/>
            </a:endParaRPr>
          </a:p>
          <a:p>
            <a:pPr algn="l">
              <a:lnSpc>
                <a:spcPct val="100000"/>
              </a:lnSpc>
            </a:pPr>
            <a:r>
              <a:rPr lang="zh-CN" altLang="en-US" sz="2800">
                <a:latin typeface="华文中宋" panose="02010600040101010101" charset="-122"/>
                <a:ea typeface="华文中宋" panose="02010600040101010101" charset="-122"/>
                <a:cs typeface="华文中宋" panose="02010600040101010101" charset="-122"/>
                <a:sym typeface="+mn-ea"/>
              </a:rPr>
              <a:t>②</a:t>
            </a:r>
            <a:r>
              <a:rPr lang="en-US" sz="2800">
                <a:solidFill>
                  <a:srgbClr val="C00000"/>
                </a:solidFill>
                <a:latin typeface="华文中宋" panose="02010600040101010101" charset="-122"/>
                <a:ea typeface="华文中宋" panose="02010600040101010101" charset="-122"/>
                <a:cs typeface="华文中宋" panose="02010600040101010101" charset="-122"/>
                <a:sym typeface="+mn-ea"/>
              </a:rPr>
              <a:t>1876年</a:t>
            </a:r>
            <a:r>
              <a:rPr lang="en-US" sz="2800">
                <a:latin typeface="华文中宋" panose="02010600040101010101" charset="-122"/>
                <a:ea typeface="华文中宋" panose="02010600040101010101" charset="-122"/>
                <a:cs typeface="华文中宋" panose="02010600040101010101" charset="-122"/>
                <a:sym typeface="+mn-ea"/>
              </a:rPr>
              <a:t>开始筹办的</a:t>
            </a:r>
            <a:r>
              <a:rPr lang="en-US" sz="2800">
                <a:solidFill>
                  <a:srgbClr val="C00000"/>
                </a:solidFill>
                <a:latin typeface="华文中宋" panose="02010600040101010101" charset="-122"/>
                <a:ea typeface="华文中宋" panose="02010600040101010101" charset="-122"/>
                <a:cs typeface="华文中宋" panose="02010600040101010101" charset="-122"/>
                <a:sym typeface="+mn-ea"/>
              </a:rPr>
              <a:t>开平矿务局</a:t>
            </a:r>
            <a:r>
              <a:rPr lang="en-US" sz="2800">
                <a:latin typeface="华文中宋" panose="02010600040101010101" charset="-122"/>
                <a:ea typeface="华文中宋" panose="02010600040101010101" charset="-122"/>
                <a:cs typeface="华文中宋" panose="02010600040101010101" charset="-122"/>
                <a:sym typeface="+mn-ea"/>
              </a:rPr>
              <a:t>发行的股票</a:t>
            </a:r>
            <a:endParaRPr lang="en-US" altLang="en-US" sz="2800">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nvSpPr>
        <p:spPr>
          <a:xfrm>
            <a:off x="1300480" y="3458210"/>
            <a:ext cx="6096000" cy="521970"/>
          </a:xfrm>
          <a:prstGeom prst="rect">
            <a:avLst/>
          </a:prstGeom>
          <a:noFill/>
        </p:spPr>
        <p:txBody>
          <a:bodyPr wrap="square" rtlCol="0" anchor="t">
            <a:spAutoFit/>
          </a:bodyPr>
          <a:lstStyle/>
          <a:p>
            <a:pPr algn="l">
              <a:lnSpc>
                <a:spcPct val="100000"/>
              </a:lnSpc>
            </a:pP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1882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年</a:t>
            </a:r>
            <a:r>
              <a:rPr lang="en-US" sz="2800" err="1">
                <a:solidFill>
                  <a:schemeClr val="tx1"/>
                </a:solidFill>
                <a:latin typeface="华文中宋" panose="02010600040101010101" charset="-122"/>
                <a:ea typeface="华文中宋" panose="02010600040101010101" charset="-122"/>
                <a:cs typeface="华文中宋" panose="02010600040101010101" charset="-122"/>
                <a:sym typeface="+mn-ea"/>
              </a:rPr>
              <a:t>上海平准股票公司</a:t>
            </a:r>
            <a:endParaRPr lang="en-US" altLang="en-US" sz="2800" err="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22" name="文本框 21"/>
          <p:cNvSpPr txBox="1"/>
          <p:nvPr/>
        </p:nvSpPr>
        <p:spPr>
          <a:xfrm>
            <a:off x="1300480" y="3972560"/>
            <a:ext cx="6096000" cy="521970"/>
          </a:xfrm>
          <a:prstGeom prst="rect">
            <a:avLst/>
          </a:prstGeom>
          <a:noFill/>
        </p:spPr>
        <p:txBody>
          <a:bodyPr wrap="square" rtlCol="0" anchor="t">
            <a:spAutoFit/>
          </a:bodyPr>
          <a:lstStyle/>
          <a:p>
            <a:pPr algn="l">
              <a:lnSpc>
                <a:spcPct val="100000"/>
              </a:lnSpc>
            </a:pP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1900年香港先施百货公司</a:t>
            </a:r>
            <a:endParaRPr lang="en-US"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1300480" y="5397500"/>
            <a:ext cx="10316845" cy="953135"/>
          </a:xfrm>
          <a:prstGeom prst="rect">
            <a:avLst/>
          </a:prstGeom>
          <a:noFill/>
        </p:spPr>
        <p:txBody>
          <a:bodyPr wrap="square" rtlCol="0" anchor="t">
            <a:spAutoFit/>
          </a:bodyPr>
          <a:lstStyle/>
          <a:p>
            <a:pPr lvl="0" algn="l" defTabSz="457200">
              <a:lnSpc>
                <a:spcPct val="100000"/>
              </a:lnSpc>
              <a:buClrTx/>
              <a:buSzTx/>
              <a:buFontTx/>
            </a:pPr>
            <a:r>
              <a:rPr lang="zh-CN" sz="2800">
                <a:latin typeface="华文中宋" panose="02010600040101010101" charset="-122"/>
                <a:ea typeface="华文中宋" panose="02010600040101010101" charset="-122"/>
                <a:cs typeface="华文中宋" panose="02010600040101010101" charset="-122"/>
                <a:sym typeface="+mn-ea"/>
              </a:rPr>
              <a:t>②</a:t>
            </a:r>
            <a:r>
              <a:rPr sz="2800">
                <a:solidFill>
                  <a:srgbClr val="C00000"/>
                </a:solidFill>
                <a:latin typeface="华文中宋" panose="02010600040101010101" charset="-122"/>
                <a:ea typeface="华文中宋" panose="02010600040101010101" charset="-122"/>
                <a:cs typeface="华文中宋" panose="02010600040101010101" charset="-122"/>
                <a:sym typeface="+mn-ea"/>
              </a:rPr>
              <a:t>民族资本家</a:t>
            </a:r>
            <a:r>
              <a:rPr sz="2800">
                <a:latin typeface="华文中宋" panose="02010600040101010101" charset="-122"/>
                <a:ea typeface="华文中宋" panose="02010600040101010101" charset="-122"/>
                <a:cs typeface="华文中宋" panose="02010600040101010101" charset="-122"/>
                <a:sym typeface="+mn-ea"/>
              </a:rPr>
              <a:t>：</a:t>
            </a:r>
            <a:r>
              <a:rPr sz="2800">
                <a:solidFill>
                  <a:srgbClr val="C00000"/>
                </a:solidFill>
                <a:latin typeface="华文中宋" panose="02010600040101010101" charset="-122"/>
                <a:ea typeface="华文中宋" panose="02010600040101010101" charset="-122"/>
                <a:cs typeface="华文中宋" panose="02010600040101010101" charset="-122"/>
                <a:sym typeface="+mn-ea"/>
              </a:rPr>
              <a:t>张謇、范旭东</a:t>
            </a:r>
            <a:r>
              <a:rPr sz="2800">
                <a:latin typeface="华文中宋" panose="02010600040101010101" charset="-122"/>
                <a:ea typeface="华文中宋" panose="02010600040101010101" charset="-122"/>
                <a:cs typeface="华文中宋" panose="02010600040101010101" charset="-122"/>
                <a:sym typeface="+mn-ea"/>
              </a:rPr>
              <a:t>等主张实业救国，开办工厂并借鉴西方工厂的管理经验。</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1300480" y="4444365"/>
            <a:ext cx="10550525" cy="953135"/>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mn-ea"/>
              </a:rPr>
              <a:t>①</a:t>
            </a:r>
            <a:r>
              <a:rPr sz="2800">
                <a:solidFill>
                  <a:srgbClr val="C00000"/>
                </a:solidFill>
                <a:latin typeface="华文中宋" panose="02010600040101010101" charset="-122"/>
                <a:ea typeface="华文中宋" panose="02010600040101010101" charset="-122"/>
                <a:cs typeface="华文中宋" panose="02010600040101010101" charset="-122"/>
                <a:sym typeface="+mn-ea"/>
              </a:rPr>
              <a:t>洋务派</a:t>
            </a:r>
            <a:r>
              <a:rPr sz="2800">
                <a:latin typeface="华文中宋" panose="02010600040101010101" charset="-122"/>
                <a:ea typeface="华文中宋" panose="02010600040101010101" charset="-122"/>
                <a:cs typeface="华文中宋" panose="02010600040101010101" charset="-122"/>
                <a:sym typeface="+mn-ea"/>
              </a:rPr>
              <a:t>：创办</a:t>
            </a:r>
            <a:r>
              <a:rPr sz="2800">
                <a:solidFill>
                  <a:schemeClr val="tx1"/>
                </a:solidFill>
                <a:latin typeface="华文中宋" panose="02010600040101010101" charset="-122"/>
                <a:ea typeface="华文中宋" panose="02010600040101010101" charset="-122"/>
                <a:cs typeface="华文中宋" panose="02010600040101010101" charset="-122"/>
                <a:sym typeface="+mn-ea"/>
              </a:rPr>
              <a:t>江南机器制造总局、福州船政局等一系列近代企业，引进了工厂制度，进行机器大生产。</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2" grpId="0"/>
      <p:bldP spid="12" grpId="1"/>
      <p:bldP spid="14" grpId="0"/>
      <p:bldP spid="14" grpId="1"/>
      <p:bldP spid="18" grpId="0"/>
      <p:bldP spid="18" grpId="1"/>
      <p:bldP spid="20" grpId="0"/>
      <p:bldP spid="20" grpId="1"/>
      <p:bldP spid="22" grpId="0"/>
      <p:bldP spid="22" grpId="1"/>
      <p:bldP spid="4" grpId="0"/>
      <p:bldP spid="4" grpId="1"/>
      <p:bldP spid="6" grpId="0"/>
      <p:bldP spid="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custDataLst>
              <p:tags r:id="rId3"/>
            </p:custDataLst>
          </p:nvPr>
        </p:nvSpPr>
        <p:spPr>
          <a:xfrm>
            <a:off x="306705" y="325755"/>
            <a:ext cx="5083175"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algn="l"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知识补充</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3</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：晚清交通的发展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endParaRPr>
          </a:p>
        </p:txBody>
      </p:sp>
      <p:graphicFrame>
        <p:nvGraphicFramePr>
          <p:cNvPr id="2" name="表格 1"/>
          <p:cNvGraphicFramePr/>
          <p:nvPr>
            <p:custDataLst>
              <p:tags r:id="rId4"/>
            </p:custDataLst>
          </p:nvPr>
        </p:nvGraphicFramePr>
        <p:xfrm>
          <a:off x="405765" y="996950"/>
          <a:ext cx="11412855" cy="5437505"/>
        </p:xfrm>
        <a:graphic>
          <a:graphicData uri="http://schemas.openxmlformats.org/drawingml/2006/table">
            <a:tbl>
              <a:tblPr firstRow="1" bandRow="1">
                <a:tableStyleId>{5C22544A-7EE6-4342-B048-85BDC9FD1C3A}</a:tableStyleId>
              </a:tblPr>
              <a:tblGrid>
                <a:gridCol w="1005840"/>
                <a:gridCol w="10407015"/>
              </a:tblGrid>
              <a:tr h="2887980">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r>
                        <a:rPr lang="zh-CN" altLang="en-US" sz="2800" b="1">
                          <a:solidFill>
                            <a:srgbClr val="49271A"/>
                          </a:solidFill>
                          <a:latin typeface="华文中宋" panose="02010600040101010101" charset="-122"/>
                          <a:ea typeface="华文中宋" panose="02010600040101010101" charset="-122"/>
                        </a:rPr>
                        <a:t>铁路</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549525">
                <a:tc>
                  <a:txBody>
                    <a:bodyPr/>
                    <a:lstStyle/>
                    <a:p>
                      <a:pPr>
                        <a:buNone/>
                      </a:pPr>
                      <a:endParaRPr lang="zh-CN" altLang="en-US" sz="2800" b="1">
                        <a:solidFill>
                          <a:srgbClr val="49271A"/>
                        </a:solidFill>
                        <a:latin typeface="华文中宋" panose="02010600040101010101" charset="-122"/>
                        <a:ea typeface="华文中宋" panose="02010600040101010101" charset="-122"/>
                        <a:sym typeface="+mn-ea"/>
                      </a:endParaRPr>
                    </a:p>
                    <a:p>
                      <a:pPr>
                        <a:buNone/>
                      </a:pPr>
                      <a:endParaRPr lang="zh-CN" altLang="en-US" sz="2800" b="1">
                        <a:solidFill>
                          <a:srgbClr val="49271A"/>
                        </a:solidFill>
                        <a:latin typeface="华文中宋" panose="02010600040101010101" charset="-122"/>
                        <a:ea typeface="华文中宋" panose="02010600040101010101" charset="-122"/>
                        <a:sym typeface="+mn-ea"/>
                      </a:endParaRPr>
                    </a:p>
                    <a:p>
                      <a:pPr>
                        <a:buNone/>
                      </a:pPr>
                      <a:r>
                        <a:rPr lang="zh-CN" altLang="en-US" sz="2800" b="1">
                          <a:solidFill>
                            <a:srgbClr val="49271A"/>
                          </a:solidFill>
                          <a:latin typeface="华文中宋" panose="02010600040101010101" charset="-122"/>
                          <a:ea typeface="华文中宋" panose="02010600040101010101" charset="-122"/>
                          <a:sym typeface="+mn-ea"/>
                        </a:rPr>
                        <a:t>轮船</a:t>
                      </a: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 name="文本框 2"/>
          <p:cNvSpPr txBox="1"/>
          <p:nvPr>
            <p:custDataLst>
              <p:tags r:id="rId5"/>
            </p:custDataLst>
          </p:nvPr>
        </p:nvSpPr>
        <p:spPr>
          <a:xfrm>
            <a:off x="1416685" y="996950"/>
            <a:ext cx="10329545" cy="953135"/>
          </a:xfrm>
          <a:prstGeom prst="rect">
            <a:avLst/>
          </a:prstGeom>
          <a:noFill/>
        </p:spPr>
        <p:txBody>
          <a:bodyPr wrap="square" rtlCol="0" anchor="t">
            <a:spAutoFit/>
          </a:bodyPr>
          <a:lstStyle/>
          <a:p>
            <a:pPr indent="0">
              <a:buNone/>
            </a:pPr>
            <a:r>
              <a:rPr lang="en-US" sz="2800">
                <a:latin typeface="华文中宋" panose="02010600040101010101" charset="-122"/>
                <a:ea typeface="华文中宋" panose="02010600040101010101" charset="-122"/>
                <a:cs typeface="华文中宋" panose="02010600040101010101" charset="-122"/>
                <a:sym typeface="+mn-ea"/>
              </a:rPr>
              <a:t>①1881年，唐山至胥各庄的铁路建成——</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中国人自建的第一条实用</a:t>
            </a:r>
            <a:r>
              <a:rPr lang="en-US" sz="2800">
                <a:solidFill>
                  <a:srgbClr val="C00000"/>
                </a:solidFill>
                <a:latin typeface="华文中宋" panose="02010600040101010101" charset="-122"/>
                <a:ea typeface="华文中宋" panose="02010600040101010101" charset="-122"/>
                <a:cs typeface="微软雅黑" panose="020B0503020204020204" charset="-122"/>
                <a:sym typeface="+mn-ea"/>
              </a:rPr>
              <a:t>铁路</a:t>
            </a:r>
            <a:r>
              <a:rPr lang="zh-CN" altLang="en-US" sz="2800">
                <a:latin typeface="华文中宋" panose="02010600040101010101" charset="-122"/>
                <a:ea typeface="华文中宋" panose="02010600040101010101" charset="-122"/>
                <a:cs typeface="华文中宋" panose="02010600040101010101" charset="-122"/>
                <a:sym typeface="+mn-ea"/>
              </a:rPr>
              <a:t>；</a:t>
            </a:r>
          </a:p>
        </p:txBody>
      </p:sp>
      <p:sp>
        <p:nvSpPr>
          <p:cNvPr id="8" name="文本框 7"/>
          <p:cNvSpPr txBox="1"/>
          <p:nvPr>
            <p:custDataLst>
              <p:tags r:id="rId6"/>
            </p:custDataLst>
          </p:nvPr>
        </p:nvSpPr>
        <p:spPr>
          <a:xfrm>
            <a:off x="1416685" y="1908810"/>
            <a:ext cx="10402570" cy="1383665"/>
          </a:xfrm>
          <a:prstGeom prst="rect">
            <a:avLst/>
          </a:prstGeom>
          <a:noFill/>
        </p:spPr>
        <p:txBody>
          <a:bodyPr wrap="square" rtlCol="0" anchor="t">
            <a:spAutoFit/>
          </a:bodyPr>
          <a:lstStyle/>
          <a:p>
            <a:pPr indent="0">
              <a:buNone/>
            </a:pPr>
            <a:r>
              <a:rPr lang="en-US" sz="2800">
                <a:latin typeface="华文中宋" panose="02010600040101010101" charset="-122"/>
                <a:ea typeface="华文中宋" panose="02010600040101010101" charset="-122"/>
                <a:cs typeface="华文中宋" panose="02010600040101010101" charset="-122"/>
                <a:sym typeface="+mn-ea"/>
              </a:rPr>
              <a:t>②1909年竣工的京张铁路——</a:t>
            </a:r>
            <a:r>
              <a:rPr lang="en-US" sz="2800">
                <a:solidFill>
                  <a:srgbClr val="C00000"/>
                </a:solidFill>
                <a:latin typeface="华文中宋" panose="02010600040101010101" charset="-122"/>
                <a:ea typeface="华文中宋" panose="02010600040101010101" charset="-122"/>
                <a:cs typeface="微软雅黑" panose="020B0503020204020204" charset="-122"/>
                <a:sym typeface="+mn-ea"/>
              </a:rPr>
              <a:t>中国人自行设计和施工的第一条铁路干线</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詹天佑</a:t>
            </a:r>
            <a:r>
              <a:rPr lang="zh-CN" altLang="en-US" sz="2800">
                <a:latin typeface="华文中宋" panose="02010600040101010101" charset="-122"/>
                <a:ea typeface="华文中宋" panose="02010600040101010101" charset="-122"/>
                <a:cs typeface="华文中宋" panose="02010600040101010101" charset="-122"/>
                <a:sym typeface="+mn-ea"/>
              </a:rPr>
              <a:t>主持修建。他设计的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“人”字形路轨</a:t>
            </a:r>
            <a:r>
              <a:rPr lang="zh-CN" altLang="en-US" sz="2800">
                <a:latin typeface="华文中宋" panose="02010600040101010101" charset="-122"/>
                <a:ea typeface="华文中宋" panose="02010600040101010101" charset="-122"/>
                <a:cs typeface="华文中宋" panose="02010600040101010101" charset="-122"/>
                <a:sym typeface="+mn-ea"/>
              </a:rPr>
              <a:t>，解决了铁路的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陡坡</a:t>
            </a:r>
            <a:r>
              <a:rPr lang="zh-CN" altLang="en-US" sz="2800" smtClean="0">
                <a:latin typeface="华文中宋" panose="02010600040101010101" charset="-122"/>
                <a:ea typeface="华文中宋" panose="02010600040101010101" charset="-122"/>
                <a:cs typeface="华文中宋" panose="02010600040101010101" charset="-122"/>
                <a:sym typeface="+mn-ea"/>
              </a:rPr>
              <a:t>问题。</a:t>
            </a:r>
            <a:endPar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endParaRPr>
          </a:p>
        </p:txBody>
      </p:sp>
      <p:sp>
        <p:nvSpPr>
          <p:cNvPr id="20" name="文本框 19"/>
          <p:cNvSpPr txBox="1"/>
          <p:nvPr/>
        </p:nvSpPr>
        <p:spPr>
          <a:xfrm>
            <a:off x="1416050" y="3292475"/>
            <a:ext cx="2003425" cy="521970"/>
          </a:xfrm>
          <a:prstGeom prst="rect">
            <a:avLst/>
          </a:prstGeom>
          <a:noFill/>
        </p:spPr>
        <p:txBody>
          <a:bodyPr wrap="square" rtlCol="0" anchor="t">
            <a:spAutoFit/>
          </a:bodyPr>
          <a:lstStyle/>
          <a:p>
            <a:pPr indent="0">
              <a:buNone/>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③局限：</a:t>
            </a:r>
          </a:p>
        </p:txBody>
      </p:sp>
      <p:sp>
        <p:nvSpPr>
          <p:cNvPr id="21" name="文本框 20"/>
          <p:cNvSpPr txBox="1"/>
          <p:nvPr/>
        </p:nvSpPr>
        <p:spPr>
          <a:xfrm>
            <a:off x="2779395" y="3292475"/>
            <a:ext cx="6096000" cy="521970"/>
          </a:xfrm>
          <a:prstGeom prst="rect">
            <a:avLst/>
          </a:prstGeom>
          <a:noFill/>
        </p:spPr>
        <p:txBody>
          <a:bodyPr wrap="square" rtlCol="0" anchor="t">
            <a:spAutoFit/>
          </a:bodyPr>
          <a:lstStyle/>
          <a:p>
            <a:pPr algn="l"/>
            <a:r>
              <a:rPr lang="en-US" sz="2800">
                <a:latin typeface="华文中宋" panose="02010600040101010101" charset="-122"/>
                <a:ea typeface="华文中宋" panose="02010600040101010101" charset="-122"/>
                <a:cs typeface="微软雅黑" panose="020B0503020204020204" charset="-122"/>
                <a:sym typeface="+mn-ea"/>
              </a:rPr>
              <a:t>中国的铁路业主要掌握在</a:t>
            </a:r>
            <a:r>
              <a:rPr lang="en-US" sz="2800">
                <a:solidFill>
                  <a:srgbClr val="C00000"/>
                </a:solidFill>
                <a:latin typeface="华文中宋" panose="02010600040101010101" charset="-122"/>
                <a:ea typeface="华文中宋" panose="02010600040101010101" charset="-122"/>
                <a:cs typeface="微软雅黑" panose="020B0503020204020204" charset="-122"/>
                <a:sym typeface="+mn-ea"/>
              </a:rPr>
              <a:t>列强</a:t>
            </a:r>
            <a:r>
              <a:rPr lang="en-US" sz="2800">
                <a:latin typeface="华文中宋" panose="02010600040101010101" charset="-122"/>
                <a:ea typeface="华文中宋" panose="02010600040101010101" charset="-122"/>
                <a:cs typeface="微软雅黑" panose="020B0503020204020204" charset="-122"/>
                <a:sym typeface="+mn-ea"/>
              </a:rPr>
              <a:t>手中</a:t>
            </a:r>
            <a:endParaRPr lang="en-US" altLang="en-US" sz="2800">
              <a:latin typeface="华文中宋" panose="02010600040101010101" charset="-122"/>
              <a:ea typeface="华文中宋" panose="02010600040101010101" charset="-122"/>
              <a:cs typeface="微软雅黑" panose="020B0503020204020204" charset="-122"/>
              <a:sym typeface="+mn-ea"/>
            </a:endParaRPr>
          </a:p>
        </p:txBody>
      </p:sp>
      <p:sp>
        <p:nvSpPr>
          <p:cNvPr id="4" name="文本框 3"/>
          <p:cNvSpPr txBox="1"/>
          <p:nvPr/>
        </p:nvSpPr>
        <p:spPr>
          <a:xfrm>
            <a:off x="1501140" y="3895090"/>
            <a:ext cx="10245090" cy="2460625"/>
          </a:xfrm>
          <a:prstGeom prst="rect">
            <a:avLst/>
          </a:prstGeom>
          <a:noFill/>
        </p:spPr>
        <p:txBody>
          <a:bodyPr wrap="square" rtlCol="0" anchor="t">
            <a:spAutoFit/>
          </a:bodyPr>
          <a:lstStyle/>
          <a:p>
            <a:pPr indent="0" fontAlgn="auto">
              <a:lnSpc>
                <a:spcPct val="110000"/>
              </a:lnSpc>
            </a:pPr>
            <a:r>
              <a:rPr lang="zh-CN" sz="2800">
                <a:latin typeface="华文中宋" panose="02010600040101010101" charset="-122"/>
                <a:ea typeface="华文中宋" panose="02010600040101010101" charset="-122"/>
                <a:cs typeface="华文中宋" panose="02010600040101010101" charset="-122"/>
                <a:sym typeface="+mn-ea"/>
              </a:rPr>
              <a:t>①</a:t>
            </a:r>
            <a:r>
              <a:rPr lang="zh-CN" altLang="en-US" sz="2800">
                <a:latin typeface="华文中宋" panose="02010600040101010101" charset="-122"/>
                <a:ea typeface="华文中宋" panose="02010600040101010101" charset="-122"/>
                <a:cs typeface="华文中宋" panose="02010600040101010101" charset="-122"/>
                <a:sym typeface="+mn-ea"/>
              </a:rPr>
              <a:t>19世纪20年代,西方的轮船开到中国。</a:t>
            </a:r>
          </a:p>
          <a:p>
            <a:pPr indent="0" fontAlgn="auto">
              <a:lnSpc>
                <a:spcPct val="110000"/>
              </a:lnSpc>
            </a:pPr>
            <a:r>
              <a:rPr lang="zh-CN" altLang="en-US" sz="2800">
                <a:latin typeface="华文中宋" panose="02010600040101010101" charset="-122"/>
                <a:ea typeface="华文中宋" panose="02010600040101010101" charset="-122"/>
                <a:cs typeface="华文中宋" panose="02010600040101010101" charset="-122"/>
                <a:sym typeface="+mn-ea"/>
              </a:rPr>
              <a:t>②19世纪60年代中期,中国人建造的蒸汽动力轮船“</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黄鹄号</a:t>
            </a:r>
            <a:r>
              <a:rPr lang="zh-CN" altLang="en-US" sz="2800">
                <a:latin typeface="华文中宋" panose="02010600040101010101" charset="-122"/>
                <a:ea typeface="华文中宋" panose="02010600040101010101" charset="-122"/>
                <a:cs typeface="华文中宋" panose="02010600040101010101" charset="-122"/>
                <a:sym typeface="+mn-ea"/>
              </a:rPr>
              <a:t>”试航成功。</a:t>
            </a:r>
          </a:p>
          <a:p>
            <a:pPr indent="0" fontAlgn="auto">
              <a:lnSpc>
                <a:spcPct val="110000"/>
              </a:lnSpc>
            </a:pPr>
            <a:r>
              <a:rPr lang="zh-CN" altLang="en-US" sz="2800">
                <a:latin typeface="华文中宋" panose="02010600040101010101" charset="-122"/>
                <a:ea typeface="华文中宋" panose="02010600040101010101" charset="-122"/>
                <a:cs typeface="华文中宋" panose="02010600040101010101" charset="-122"/>
                <a:sym typeface="+mn-ea"/>
              </a:rPr>
              <a:t>③1872年,官督商办的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轮船招商局</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在上海正式成立,成为中国</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近代航运史上的里程碑</a:t>
            </a:r>
            <a:r>
              <a:rPr lang="zh-CN" altLang="en-US" sz="2800">
                <a:latin typeface="华文中宋" panose="02010600040101010101" charset="-122"/>
                <a:ea typeface="华文中宋" panose="02010600040101010101" charset="-122"/>
                <a:cs typeface="华文中宋" panose="02010600040101010101" charset="-122"/>
                <a:sym typeface="+mn-ea"/>
              </a:rPr>
              <a:t>。</a:t>
            </a:r>
          </a:p>
        </p:txBody>
      </p:sp>
      <p:sp>
        <p:nvSpPr>
          <p:cNvPr id="11" name="文本框 10"/>
          <p:cNvSpPr txBox="1"/>
          <p:nvPr/>
        </p:nvSpPr>
        <p:spPr>
          <a:xfrm>
            <a:off x="6316345" y="6024245"/>
            <a:ext cx="542988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fontAlgn="base">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成为中国近代航运史上的里程碑。</a:t>
            </a:r>
          </a:p>
        </p:txBody>
      </p:sp>
      <p:sp>
        <p:nvSpPr>
          <p:cNvPr id="9" name="文本框 8"/>
          <p:cNvSpPr txBox="1"/>
          <p:nvPr/>
        </p:nvSpPr>
        <p:spPr>
          <a:xfrm>
            <a:off x="6221095" y="4864100"/>
            <a:ext cx="552513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fontAlgn="base">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揭开了中国近代造船工业的序幕</a:t>
            </a:r>
            <a:r>
              <a:rPr lang="zh-CN" altLang="en-US" sz="2800" b="1" smtClean="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20" grpId="0"/>
      <p:bldP spid="20" grpId="1"/>
      <p:bldP spid="21" grpId="0"/>
      <p:bldP spid="21" grpId="1"/>
      <p:bldP spid="4" grpId="0"/>
      <p:bldP spid="4" grpId="1"/>
      <p:bldP spid="11" grpId="0" bldLvl="0" animBg="1"/>
      <p:bldP spid="11" grpId="1" animBg="1"/>
      <p:bldP spid="9" grpId="0" bldLvl="0" animBg="1"/>
      <p:bldP spid="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06705" y="3067685"/>
            <a:ext cx="7332980" cy="953135"/>
          </a:xfrm>
          <a:prstGeom prst="rect">
            <a:avLst/>
          </a:prstGeom>
          <a:noFill/>
        </p:spPr>
        <p:txBody>
          <a:bodyPr wrap="square" rtlCol="0" anchor="t">
            <a:spAutoFit/>
          </a:bodyPr>
          <a:lstStyle/>
          <a:p>
            <a:pPr>
              <a:lnSpc>
                <a:spcPct val="100000"/>
              </a:lnSpc>
            </a:pPr>
            <a:r>
              <a:rPr lang="en-US" altLang="zh-CN" sz="2800"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            </a:t>
            </a:r>
            <a:r>
              <a:rPr lang="zh-CN" altLang="zh-CN" sz="2800"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城市</a:t>
            </a:r>
            <a:r>
              <a:rPr lang="zh-CN" altLang="zh-CN" sz="2800" noProof="0">
                <a:ln>
                  <a:noFill/>
                </a:ln>
                <a:effectLst/>
                <a:uLnTx/>
                <a:uFillTx/>
                <a:latin typeface="华文中宋" panose="02010600040101010101" charset="-122"/>
                <a:ea typeface="华文中宋" panose="02010600040101010101" charset="-122"/>
                <a:cs typeface="华文中宋" panose="02010600040101010101" charset="-122"/>
                <a:sym typeface="+mn-ea"/>
              </a:rPr>
              <a:t>基础设施建设</a:t>
            </a:r>
            <a:r>
              <a:rPr lang="zh-CN" altLang="zh-CN" sz="280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水平</a:t>
            </a:r>
            <a:r>
              <a:rPr lang="zh-CN" altLang="zh-CN" sz="2800" noProof="0">
                <a:ln>
                  <a:noFill/>
                </a:ln>
                <a:effectLst/>
                <a:uLnTx/>
                <a:uFillTx/>
                <a:latin typeface="华文中宋" panose="02010600040101010101" charset="-122"/>
                <a:ea typeface="华文中宋" panose="02010600040101010101" charset="-122"/>
                <a:cs typeface="华文中宋" panose="02010600040101010101" charset="-122"/>
                <a:sym typeface="+mn-ea"/>
              </a:rPr>
              <a:t>依然</a:t>
            </a:r>
            <a:r>
              <a:rPr lang="zh-CN" altLang="zh-CN" sz="280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有限</a:t>
            </a:r>
            <a:r>
              <a:rPr lang="en-US" altLang="zh-CN" sz="2800" noProof="0">
                <a:ln>
                  <a:noFill/>
                </a:ln>
                <a:effectLst/>
                <a:uLnTx/>
                <a:uFillTx/>
                <a:latin typeface="华文中宋" panose="02010600040101010101" charset="-122"/>
                <a:ea typeface="华文中宋" panose="02010600040101010101" charset="-122"/>
                <a:cs typeface="华文中宋" panose="02010600040101010101" charset="-122"/>
                <a:sym typeface="+mn-ea"/>
              </a:rPr>
              <a:t>,</a:t>
            </a:r>
            <a:r>
              <a:rPr lang="zh-CN" altLang="zh-CN" sz="2800" noProof="0">
                <a:ln>
                  <a:noFill/>
                </a:ln>
                <a:effectLst/>
                <a:uLnTx/>
                <a:uFillTx/>
                <a:latin typeface="华文中宋" panose="02010600040101010101" charset="-122"/>
                <a:ea typeface="华文中宋" panose="02010600040101010101" charset="-122"/>
                <a:cs typeface="华文中宋" panose="02010600040101010101" charset="-122"/>
                <a:sym typeface="+mn-ea"/>
              </a:rPr>
              <a:t>且</a:t>
            </a:r>
            <a:r>
              <a:rPr lang="zh-CN" altLang="zh-CN" sz="2800" noProof="0">
                <a:ln>
                  <a:noFill/>
                </a:ln>
                <a:solidFill>
                  <a:srgbClr val="C00000"/>
                </a:solidFill>
                <a:effectLst/>
                <a:uLnTx/>
                <a:uFillTx/>
                <a:latin typeface="华文中宋" panose="02010600040101010101" charset="-122"/>
                <a:ea typeface="华文中宋" panose="02010600040101010101" charset="-122"/>
                <a:cs typeface="华文中宋" panose="02010600040101010101" charset="-122"/>
                <a:sym typeface="+mn-ea"/>
              </a:rPr>
              <a:t>很不平衡</a:t>
            </a:r>
            <a:r>
              <a:rPr lang="zh-CN" altLang="zh-CN" sz="2800" noProof="0">
                <a:ln>
                  <a:noFill/>
                </a:ln>
                <a:effectLst/>
                <a:uLnTx/>
                <a:uFillTx/>
                <a:latin typeface="华文中宋" panose="02010600040101010101" charset="-122"/>
                <a:ea typeface="华文中宋" panose="02010600040101010101" charset="-122"/>
                <a:cs typeface="华文中宋" panose="02010600040101010101" charset="-122"/>
                <a:sym typeface="+mn-ea"/>
              </a:rPr>
              <a:t>。</a:t>
            </a:r>
          </a:p>
        </p:txBody>
      </p:sp>
      <p:sp>
        <p:nvSpPr>
          <p:cNvPr id="13" name="文本框 12"/>
          <p:cNvSpPr txBox="1"/>
          <p:nvPr/>
        </p:nvSpPr>
        <p:spPr>
          <a:xfrm>
            <a:off x="306705" y="1525270"/>
            <a:ext cx="7283450" cy="1512570"/>
          </a:xfrm>
          <a:prstGeom prst="rect">
            <a:avLst/>
          </a:prstGeom>
          <a:noFill/>
        </p:spPr>
        <p:txBody>
          <a:bodyPr wrap="square" rtlCol="0" anchor="t">
            <a:spAutoFit/>
          </a:bodyPr>
          <a:lstStyle/>
          <a:p>
            <a:pPr>
              <a:lnSpc>
                <a:spcPct val="110000"/>
              </a:lnSpc>
            </a:pPr>
            <a:r>
              <a:rPr lang="en-US" altLang="zh-CN" sz="2800"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           1864</a:t>
            </a:r>
            <a:r>
              <a:rPr lang="zh-CN" altLang="zh-CN" sz="2800" noProof="0">
                <a:ln>
                  <a:noFill/>
                </a:ln>
                <a:effectLst/>
                <a:uLnTx/>
                <a:uFillTx/>
                <a:latin typeface="华文中宋" panose="02010600040101010101" charset="-122"/>
                <a:ea typeface="华文中宋" panose="02010600040101010101" charset="-122"/>
                <a:cs typeface="华文中宋" panose="02010600040101010101" charset="-122"/>
                <a:sym typeface="+mn-ea"/>
              </a:rPr>
              <a:t>年</a:t>
            </a:r>
            <a:r>
              <a:rPr lang="en-US" altLang="zh-CN" sz="2800" noProof="0">
                <a:ln>
                  <a:noFill/>
                </a:ln>
                <a:effectLst/>
                <a:uLnTx/>
                <a:uFillTx/>
                <a:latin typeface="华文中宋" panose="02010600040101010101" charset="-122"/>
                <a:ea typeface="华文中宋" panose="02010600040101010101" charset="-122"/>
                <a:cs typeface="华文中宋" panose="02010600040101010101" charset="-122"/>
                <a:sym typeface="+mn-ea"/>
              </a:rPr>
              <a:t>,</a:t>
            </a:r>
            <a:r>
              <a:rPr lang="zh-CN" altLang="zh-CN" sz="2800" noProof="0">
                <a:ln>
                  <a:noFill/>
                </a:ln>
                <a:effectLst/>
                <a:uLnTx/>
                <a:uFillTx/>
                <a:latin typeface="华文中宋" panose="02010600040101010101" charset="-122"/>
                <a:ea typeface="华文中宋" panose="02010600040101010101" charset="-122"/>
                <a:cs typeface="华文中宋" panose="02010600040101010101" charset="-122"/>
                <a:sym typeface="+mn-ea"/>
              </a:rPr>
              <a:t>上海煤气公司成立。此后，自来水、电力、公路、电报、电话等事业逐渐发展。</a:t>
            </a:r>
          </a:p>
        </p:txBody>
      </p:sp>
      <p:sp>
        <p:nvSpPr>
          <p:cNvPr id="2" name="文本框 1"/>
          <p:cNvSpPr txBox="1"/>
          <p:nvPr/>
        </p:nvSpPr>
        <p:spPr>
          <a:xfrm>
            <a:off x="257810" y="1517650"/>
            <a:ext cx="157162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②表现：</a:t>
            </a: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custDataLst>
              <p:tags r:id="rId3"/>
            </p:custDataLst>
          </p:nvPr>
        </p:nvSpPr>
        <p:spPr>
          <a:xfrm>
            <a:off x="306705" y="325755"/>
            <a:ext cx="4915535"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algn="l"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知识补充</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4</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：晚清城市的发展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endParaRPr>
          </a:p>
        </p:txBody>
      </p:sp>
      <p:sp>
        <p:nvSpPr>
          <p:cNvPr id="7" name="文本框 6"/>
          <p:cNvSpPr txBox="1"/>
          <p:nvPr/>
        </p:nvSpPr>
        <p:spPr>
          <a:xfrm>
            <a:off x="257810" y="973455"/>
            <a:ext cx="165671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①特点：</a:t>
            </a:r>
          </a:p>
        </p:txBody>
      </p:sp>
      <p:sp>
        <p:nvSpPr>
          <p:cNvPr id="11" name="文本框 10"/>
          <p:cNvSpPr txBox="1"/>
          <p:nvPr/>
        </p:nvSpPr>
        <p:spPr>
          <a:xfrm>
            <a:off x="1611630" y="906780"/>
            <a:ext cx="9234170" cy="607695"/>
          </a:xfrm>
          <a:prstGeom prst="rect">
            <a:avLst/>
          </a:prstGeom>
          <a:noFill/>
        </p:spPr>
        <p:txBody>
          <a:bodyPr wrap="square" rtlCol="0" anchor="t">
            <a:spAutoFit/>
          </a:bodyPr>
          <a:lstStyle/>
          <a:p>
            <a:pPr indent="0" fontAlgn="auto">
              <a:lnSpc>
                <a:spcPct val="120000"/>
              </a:lnSpc>
            </a:pPr>
            <a:r>
              <a:rPr lang="zh-CN" altLang="en-US" sz="2800">
                <a:latin typeface="华文中宋" panose="02010600040101010101" charset="-122"/>
                <a:ea typeface="华文中宋" panose="02010600040101010101" charset="-122"/>
                <a:cs typeface="微软雅黑" panose="020B0503020204020204" charset="-122"/>
                <a:sym typeface="+mn-ea"/>
              </a:rPr>
              <a:t>集中在一些</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经济相对发达城市</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，尤其是</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通商口岸</a:t>
            </a:r>
            <a:r>
              <a:rPr lang="zh-CN" altLang="en-US" sz="2800">
                <a:latin typeface="华文中宋" panose="02010600040101010101" charset="-122"/>
                <a:ea typeface="华文中宋" panose="02010600040101010101" charset="-122"/>
                <a:cs typeface="微软雅黑" panose="020B0503020204020204" charset="-122"/>
                <a:sym typeface="+mn-ea"/>
              </a:rPr>
              <a:t>；</a:t>
            </a:r>
          </a:p>
        </p:txBody>
      </p:sp>
      <p:sp>
        <p:nvSpPr>
          <p:cNvPr id="16" name="文本框 15"/>
          <p:cNvSpPr txBox="1"/>
          <p:nvPr/>
        </p:nvSpPr>
        <p:spPr>
          <a:xfrm>
            <a:off x="306705" y="3034030"/>
            <a:ext cx="1607820"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③问题：</a:t>
            </a:r>
          </a:p>
        </p:txBody>
      </p:sp>
      <p:pic>
        <p:nvPicPr>
          <p:cNvPr id="8" name="图片 7"/>
          <p:cNvPicPr>
            <a:picLocks noChangeAspect="1"/>
          </p:cNvPicPr>
          <p:nvPr>
            <p:custDataLst>
              <p:tags r:id="rId4"/>
            </p:custDataLst>
          </p:nvPr>
        </p:nvPicPr>
        <p:blipFill>
          <a:blip r:embed="rId7"/>
          <a:stretch>
            <a:fillRect/>
          </a:stretch>
        </p:blipFill>
        <p:spPr>
          <a:xfrm>
            <a:off x="7276465" y="1495425"/>
            <a:ext cx="4532630" cy="2555240"/>
          </a:xfrm>
          <a:prstGeom prst="rect">
            <a:avLst/>
          </a:prstGeom>
          <a:solidFill>
            <a:schemeClr val="bg1"/>
          </a:solidFill>
          <a:effectLst>
            <a:outerShdw blurRad="50800" dist="38100" dir="2700000" algn="tl" rotWithShape="0">
              <a:prstClr val="black">
                <a:alpha val="40000"/>
              </a:prstClr>
            </a:outerShdw>
          </a:effectLst>
        </p:spPr>
      </p:pic>
      <p:sp>
        <p:nvSpPr>
          <p:cNvPr id="3" name="文本框 2"/>
          <p:cNvSpPr txBox="1"/>
          <p:nvPr>
            <p:custDataLst>
              <p:tags r:id="rId5"/>
            </p:custDataLst>
          </p:nvPr>
        </p:nvSpPr>
        <p:spPr>
          <a:xfrm>
            <a:off x="306705" y="4050665"/>
            <a:ext cx="4915535"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algn="l"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知识补充</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5</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：晚清西医的传播</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endParaRPr>
          </a:p>
        </p:txBody>
      </p:sp>
      <p:sp>
        <p:nvSpPr>
          <p:cNvPr id="4" name="文本框 3"/>
          <p:cNvSpPr txBox="1"/>
          <p:nvPr/>
        </p:nvSpPr>
        <p:spPr>
          <a:xfrm>
            <a:off x="257810" y="4602480"/>
            <a:ext cx="11295380" cy="1641475"/>
          </a:xfrm>
          <a:prstGeom prst="rect">
            <a:avLst/>
          </a:prstGeom>
          <a:noFill/>
        </p:spPr>
        <p:txBody>
          <a:bodyPr wrap="square" rtlCol="0" anchor="t">
            <a:spAutoFit/>
          </a:bodyPr>
          <a:lstStyle/>
          <a:p>
            <a:pPr>
              <a:lnSpc>
                <a:spcPct val="120000"/>
              </a:lnSpc>
            </a:pPr>
            <a:r>
              <a:rPr lang="zh-CN" altLang="en-US" sz="2800">
                <a:latin typeface="华文中宋" panose="02010600040101010101" charset="-122"/>
                <a:ea typeface="华文中宋" panose="02010600040101010101" charset="-122"/>
                <a:cs typeface="华文中宋" panose="02010600040101010101" charset="-122"/>
                <a:sym typeface="+mn-ea"/>
              </a:rPr>
              <a:t>①</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明末清初</a:t>
            </a:r>
            <a:r>
              <a:rPr lang="zh-CN" altLang="en-US" sz="2800">
                <a:latin typeface="华文中宋" panose="02010600040101010101" charset="-122"/>
                <a:ea typeface="华文中宋" panose="02010600040101010101" charset="-122"/>
                <a:cs typeface="华文中宋" panose="02010600040101010101" charset="-122"/>
                <a:sym typeface="+mn-ea"/>
              </a:rPr>
              <a:t>，西医</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传入</a:t>
            </a:r>
            <a:r>
              <a:rPr lang="zh-CN" altLang="en-US" sz="2800">
                <a:latin typeface="华文中宋" panose="02010600040101010101" charset="-122"/>
                <a:ea typeface="华文中宋" panose="02010600040101010101" charset="-122"/>
                <a:cs typeface="华文中宋" panose="02010600040101010101" charset="-122"/>
                <a:sym typeface="+mn-ea"/>
              </a:rPr>
              <a:t>中国，但影响有限</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a:p>
            <a:pPr>
              <a:lnSpc>
                <a:spcPct val="120000"/>
              </a:lnSpc>
            </a:pPr>
            <a:r>
              <a:rPr lang="zh-CN" altLang="en-US" sz="2800">
                <a:latin typeface="华文中宋" panose="02010600040101010101" charset="-122"/>
                <a:ea typeface="华文中宋" panose="02010600040101010101" charset="-122"/>
                <a:cs typeface="华文中宋" panose="02010600040101010101" charset="-122"/>
                <a:sym typeface="+mn-ea"/>
              </a:rPr>
              <a:t>②</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鸦片战争后</a:t>
            </a:r>
            <a:r>
              <a:rPr lang="zh-CN" altLang="en-US" sz="2800">
                <a:latin typeface="华文中宋" panose="02010600040101010101" charset="-122"/>
                <a:ea typeface="华文中宋" panose="02010600040101010101" charset="-122"/>
                <a:cs typeface="华文中宋" panose="02010600040101010101" charset="-122"/>
                <a:sym typeface="+mn-ea"/>
              </a:rPr>
              <a:t>，西式医院在</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通商口岸</a:t>
            </a:r>
            <a:r>
              <a:rPr lang="zh-CN" altLang="en-US" sz="2800">
                <a:latin typeface="华文中宋" panose="02010600040101010101" charset="-122"/>
                <a:ea typeface="华文中宋" panose="02010600040101010101" charset="-122"/>
                <a:cs typeface="华文中宋" panose="02010600040101010101" charset="-122"/>
                <a:sym typeface="+mn-ea"/>
              </a:rPr>
              <a:t>建立起来</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a:p>
            <a:pPr>
              <a:lnSpc>
                <a:spcPct val="120000"/>
              </a:lnSpc>
            </a:pPr>
            <a:r>
              <a:rPr lang="zh-CN" altLang="en-US" sz="2800">
                <a:latin typeface="华文中宋" panose="02010600040101010101" charset="-122"/>
                <a:ea typeface="华文中宋" panose="02010600040101010101" charset="-122"/>
                <a:cs typeface="华文中宋" panose="02010600040101010101" charset="-122"/>
                <a:sym typeface="+mn-ea"/>
              </a:rPr>
              <a:t>③</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牛痘接种法、麻醉术、放射技术</a:t>
            </a:r>
            <a:r>
              <a:rPr lang="zh-CN" altLang="en-US" sz="2800">
                <a:latin typeface="华文中宋" panose="02010600040101010101" charset="-122"/>
                <a:ea typeface="华文中宋" panose="02010600040101010101" charset="-122"/>
                <a:cs typeface="华文中宋" panose="02010600040101010101" charset="-122"/>
                <a:sym typeface="+mn-ea"/>
              </a:rPr>
              <a:t>等西医成就陆续被引入中国。</a:t>
            </a:r>
          </a:p>
        </p:txBody>
      </p:sp>
      <p:pic>
        <p:nvPicPr>
          <p:cNvPr id="26" name="https://photo-static-api.fotomore.com/creative/vcg/400/new/VCG41N1214342068.jpg?uid=386&amp;timestamp=1704338517&amp;sign=83a43a9e71cc1774e07e27e65731a699" descr="疫苗和注射器注射装置。冠状病毒感染的预防、免疫和治疗。流行病和流行病概念。手绘水彩插图孤立的白色背景"/>
          <p:cNvPicPr>
            <a:picLocks noChangeAspect="1"/>
          </p:cNvPicPr>
          <p:nvPr/>
        </p:nvPicPr>
        <p:blipFill>
          <a:blip r:embed="rId8">
            <a:clrChange>
              <a:clrFrom>
                <a:srgbClr val="FFFFFF">
                  <a:alpha val="100000"/>
                </a:srgbClr>
              </a:clrFrom>
              <a:clrTo>
                <a:srgbClr val="FFFFFF">
                  <a:alpha val="100000"/>
                  <a:alpha val="0"/>
                </a:srgbClr>
              </a:clrTo>
            </a:clrChange>
          </a:blip>
          <a:stretch>
            <a:fillRect/>
          </a:stretch>
        </p:blipFill>
        <p:spPr>
          <a:xfrm>
            <a:off x="9481185" y="4160520"/>
            <a:ext cx="2249805" cy="159258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3" grpId="0"/>
      <p:bldP spid="13" grpId="1"/>
      <p:bldP spid="2" grpId="0"/>
      <p:bldP spid="2" grpId="1"/>
      <p:bldP spid="7" grpId="0"/>
      <p:bldP spid="7" grpId="1"/>
      <p:bldP spid="11" grpId="0"/>
      <p:bldP spid="11" grpId="1"/>
      <p:bldP spid="16" grpId="0"/>
      <p:bldP spid="16" grpId="1"/>
      <p:bldP spid="3" grpId="0" animBg="1"/>
      <p:bldP spid="3" grpId="1" animBg="1"/>
      <p:bldP spid="4" grpId="0"/>
      <p:bldP spid="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custDataLst>
              <p:tags r:id="rId3"/>
            </p:custDataLst>
          </p:nvPr>
        </p:nvSpPr>
        <p:spPr>
          <a:xfrm>
            <a:off x="306705" y="325755"/>
            <a:ext cx="4915535"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algn="l"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知识补充</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6</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：晚清教育的发展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endParaRPr>
          </a:p>
        </p:txBody>
      </p:sp>
      <p:graphicFrame>
        <p:nvGraphicFramePr>
          <p:cNvPr id="2" name="表格 1"/>
          <p:cNvGraphicFramePr/>
          <p:nvPr>
            <p:custDataLst>
              <p:tags r:id="rId4"/>
            </p:custDataLst>
          </p:nvPr>
        </p:nvGraphicFramePr>
        <p:xfrm>
          <a:off x="405765" y="996950"/>
          <a:ext cx="11412855" cy="5394960"/>
        </p:xfrm>
        <a:graphic>
          <a:graphicData uri="http://schemas.openxmlformats.org/drawingml/2006/table">
            <a:tbl>
              <a:tblPr firstRow="1" bandRow="1">
                <a:tableStyleId>{5C22544A-7EE6-4342-B048-85BDC9FD1C3A}</a:tableStyleId>
              </a:tblPr>
              <a:tblGrid>
                <a:gridCol w="1005840"/>
                <a:gridCol w="10407015"/>
              </a:tblGrid>
              <a:tr h="2179955">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p>
                      <a:pPr>
                        <a:buNone/>
                      </a:pPr>
                      <a:r>
                        <a:rPr lang="zh-CN" altLang="en-US" sz="2800" b="1">
                          <a:solidFill>
                            <a:srgbClr val="49271A"/>
                          </a:solidFill>
                          <a:latin typeface="华文中宋" panose="02010600040101010101" charset="-122"/>
                          <a:ea typeface="华文中宋" panose="02010600040101010101" charset="-122"/>
                        </a:rPr>
                        <a:t>洋务运动</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14730">
                <a:tc>
                  <a:txBody>
                    <a:bodyPr/>
                    <a:lstStyle/>
                    <a:p>
                      <a:pPr>
                        <a:buNone/>
                      </a:pPr>
                      <a:r>
                        <a:rPr lang="zh-CN" altLang="en-US" sz="2800" b="1">
                          <a:solidFill>
                            <a:srgbClr val="49271A"/>
                          </a:solidFill>
                          <a:latin typeface="华文中宋" panose="02010600040101010101" charset="-122"/>
                          <a:ea typeface="华文中宋" panose="02010600040101010101" charset="-122"/>
                        </a:rPr>
                        <a:t>戊戌变法</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889125">
                <a:tc>
                  <a:txBody>
                    <a:bodyPr/>
                    <a:lstStyle/>
                    <a:p>
                      <a:pPr>
                        <a:buNone/>
                      </a:pPr>
                      <a:r>
                        <a:rPr lang="zh-CN" altLang="en-US" sz="2800" b="1">
                          <a:solidFill>
                            <a:srgbClr val="49271A"/>
                          </a:solidFill>
                          <a:latin typeface="华文中宋" panose="02010600040101010101" charset="-122"/>
                          <a:ea typeface="华文中宋" panose="02010600040101010101" charset="-122"/>
                        </a:rPr>
                        <a:t>清末新政</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p>
                      <a:pPr>
                        <a:buNone/>
                      </a:pPr>
                      <a:endParaRPr lang="zh-CN" altLang="en-US" sz="2800" b="1">
                        <a:solidFill>
                          <a:srgbClr val="49271A"/>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 name="文本框 2"/>
          <p:cNvSpPr txBox="1"/>
          <p:nvPr/>
        </p:nvSpPr>
        <p:spPr>
          <a:xfrm>
            <a:off x="1457325" y="996950"/>
            <a:ext cx="10361930" cy="1124585"/>
          </a:xfrm>
          <a:prstGeom prst="rect">
            <a:avLst/>
          </a:prstGeom>
          <a:noFill/>
        </p:spPr>
        <p:txBody>
          <a:bodyPr wrap="square" rtlCol="0" anchor="t">
            <a:spAutoFit/>
          </a:bodyPr>
          <a:lstStyle/>
          <a:p>
            <a:pPr>
              <a:lnSpc>
                <a:spcPct val="120000"/>
              </a:lnSpc>
            </a:pPr>
            <a:r>
              <a:rPr lang="zh-CN" sz="2800">
                <a:latin typeface="华文中宋" panose="02010600040101010101" charset="-122"/>
                <a:ea typeface="华文中宋" panose="02010600040101010101" charset="-122"/>
                <a:cs typeface="华文中宋" panose="02010600040101010101" charset="-122"/>
                <a:sym typeface="+mn-ea"/>
              </a:rPr>
              <a:t>①</a:t>
            </a:r>
            <a:r>
              <a:rPr sz="2800">
                <a:latin typeface="华文中宋" panose="02010600040101010101" charset="-122"/>
                <a:ea typeface="华文中宋" panose="02010600040101010101" charset="-122"/>
                <a:cs typeface="华文中宋" panose="02010600040101010101" charset="-122"/>
                <a:sym typeface="+mn-ea"/>
              </a:rPr>
              <a:t>1862年，旨在培养外交和翻译人才的</a:t>
            </a:r>
            <a:r>
              <a:rPr lang="zh-CN" sz="2800">
                <a:solidFill>
                  <a:srgbClr val="C00000"/>
                </a:solidFill>
                <a:latin typeface="华文中宋" panose="02010600040101010101" charset="-122"/>
                <a:ea typeface="华文中宋" panose="02010600040101010101" charset="-122"/>
                <a:cs typeface="华文中宋" panose="02010600040101010101" charset="-122"/>
                <a:sym typeface="+mn-ea"/>
              </a:rPr>
              <a:t>京师同文馆</a:t>
            </a:r>
            <a:r>
              <a:rPr sz="2800">
                <a:latin typeface="华文中宋" panose="02010600040101010101" charset="-122"/>
                <a:ea typeface="华文中宋" panose="02010600040101010101" charset="-122"/>
                <a:cs typeface="华文中宋" panose="02010600040101010101" charset="-122"/>
                <a:sym typeface="+mn-ea"/>
              </a:rPr>
              <a:t>在北京设立。
</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1457325" y="3304540"/>
            <a:ext cx="10361295" cy="1081405"/>
          </a:xfrm>
          <a:prstGeom prst="rect">
            <a:avLst/>
          </a:prstGeom>
          <a:noFill/>
        </p:spPr>
        <p:txBody>
          <a:bodyPr wrap="square" rtlCol="0" anchor="t">
            <a:noAutofit/>
          </a:bodyPr>
          <a:lstStyle/>
          <a:p>
            <a:r>
              <a:rPr sz="2800">
                <a:latin typeface="华文中宋" panose="02010600040101010101" charset="-122"/>
                <a:ea typeface="华文中宋" panose="02010600040101010101" charset="-122"/>
                <a:cs typeface="华文中宋" panose="02010600040101010101" charset="-122"/>
                <a:sym typeface="+mn-ea"/>
              </a:rPr>
              <a:t>1898年，</a:t>
            </a:r>
            <a:r>
              <a:rPr lang="zh-CN" sz="2800">
                <a:solidFill>
                  <a:srgbClr val="C00000"/>
                </a:solidFill>
                <a:latin typeface="华文中宋" panose="02010600040101010101" charset="-122"/>
                <a:ea typeface="华文中宋" panose="02010600040101010101" charset="-122"/>
                <a:cs typeface="华文中宋" panose="02010600040101010101" charset="-122"/>
                <a:sym typeface="+mn-ea"/>
              </a:rPr>
              <a:t>京师大学堂</a:t>
            </a:r>
            <a:r>
              <a:rPr sz="2800">
                <a:latin typeface="华文中宋" panose="02010600040101010101" charset="-122"/>
                <a:ea typeface="华文中宋" panose="02010600040101010101" charset="-122"/>
                <a:cs typeface="华文中宋" panose="02010600040101010101" charset="-122"/>
                <a:sym typeface="+mn-ea"/>
              </a:rPr>
              <a:t>建立，是近代中国第一所由</a:t>
            </a:r>
            <a:r>
              <a:rPr sz="2800">
                <a:solidFill>
                  <a:srgbClr val="C00000"/>
                </a:solidFill>
                <a:latin typeface="华文中宋" panose="02010600040101010101" charset="-122"/>
                <a:ea typeface="华文中宋" panose="02010600040101010101" charset="-122"/>
                <a:cs typeface="华文中宋" panose="02010600040101010101" charset="-122"/>
                <a:sym typeface="+mn-ea"/>
              </a:rPr>
              <a:t>中央政府</a:t>
            </a:r>
            <a:r>
              <a:rPr sz="2800">
                <a:latin typeface="华文中宋" panose="02010600040101010101" charset="-122"/>
                <a:ea typeface="华文中宋" panose="02010600040101010101" charset="-122"/>
                <a:cs typeface="华文中宋" panose="02010600040101010101" charset="-122"/>
                <a:sym typeface="+mn-ea"/>
              </a:rPr>
              <a:t>建立的综合大学，又是国家最高教育行政机关，中国教育近代化的标志。
</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1457325" y="4273550"/>
            <a:ext cx="10261600" cy="953135"/>
          </a:xfrm>
          <a:prstGeom prst="rect">
            <a:avLst/>
          </a:prstGeom>
          <a:noFill/>
        </p:spPr>
        <p:txBody>
          <a:bodyPr wrap="square" rtlCol="0" anchor="t">
            <a:spAutoFit/>
          </a:bodyPr>
          <a:lstStyle/>
          <a:p>
            <a:pPr indent="0" fontAlgn="auto">
              <a:lnSpc>
                <a:spcPct val="100000"/>
              </a:lnSpc>
            </a:pPr>
            <a:r>
              <a:rPr lang="zh-CN" altLang="en-US" sz="2800">
                <a:latin typeface="华文中宋" panose="02010600040101010101" charset="-122"/>
                <a:ea typeface="华文中宋" panose="02010600040101010101" charset="-122"/>
                <a:cs typeface="华文中宋" panose="02010600040101010101" charset="-122"/>
                <a:sym typeface="+mn-ea"/>
              </a:rPr>
              <a:t>①清政府推行“</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癸卯学制</a:t>
            </a:r>
            <a:r>
              <a:rPr lang="zh-CN" altLang="en-US" sz="2800">
                <a:latin typeface="华文中宋" panose="02010600040101010101" charset="-122"/>
                <a:ea typeface="华文中宋" panose="02010600040101010101" charset="-122"/>
                <a:cs typeface="华文中宋" panose="02010600040101010101" charset="-122"/>
                <a:sym typeface="+mn-ea"/>
              </a:rPr>
              <a:t>”（</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1904</a:t>
            </a:r>
            <a:r>
              <a:rPr lang="zh-CN" altLang="en-US" sz="2800">
                <a:latin typeface="华文中宋" panose="02010600040101010101" charset="-122"/>
                <a:ea typeface="华文中宋" panose="02010600040101010101" charset="-122"/>
                <a:cs typeface="华文中宋" panose="02010600040101010101" charset="-122"/>
                <a:sym typeface="+mn-ea"/>
              </a:rPr>
              <a:t>）以来,中国出现了大量中</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小学堂</a:t>
            </a:r>
            <a:r>
              <a:rPr lang="zh-CN" altLang="en-US" sz="2800">
                <a:latin typeface="华文中宋" panose="02010600040101010101" charset="-122"/>
                <a:ea typeface="华文中宋" panose="02010600040101010101" charset="-122"/>
                <a:cs typeface="华文中宋" panose="02010600040101010101" charset="-122"/>
                <a:sym typeface="+mn-ea"/>
              </a:rPr>
              <a:t>,这对普及</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初等教育</a:t>
            </a:r>
            <a:r>
              <a:rPr lang="zh-CN" altLang="en-US" sz="2800">
                <a:latin typeface="华文中宋" panose="02010600040101010101" charset="-122"/>
                <a:ea typeface="华文中宋" panose="02010600040101010101" charset="-122"/>
                <a:cs typeface="华文中宋" panose="02010600040101010101" charset="-122"/>
                <a:sym typeface="+mn-ea"/>
              </a:rPr>
              <a:t>起到重要作用。</a:t>
            </a:r>
          </a:p>
        </p:txBody>
      </p:sp>
      <p:sp>
        <p:nvSpPr>
          <p:cNvPr id="7" name="文本框 6"/>
          <p:cNvSpPr txBox="1"/>
          <p:nvPr/>
        </p:nvSpPr>
        <p:spPr>
          <a:xfrm>
            <a:off x="1457325" y="5156835"/>
            <a:ext cx="9860915" cy="953135"/>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mn-ea"/>
              </a:rPr>
              <a:t>②</a:t>
            </a:r>
            <a:r>
              <a:rPr sz="2800">
                <a:latin typeface="华文中宋" panose="02010600040101010101" charset="-122"/>
                <a:ea typeface="华文中宋" panose="02010600040101010101" charset="-122"/>
                <a:cs typeface="华文中宋" panose="02010600040101010101" charset="-122"/>
                <a:sym typeface="+mn-ea"/>
              </a:rPr>
              <a:t>1911年，</a:t>
            </a:r>
            <a:r>
              <a:rPr sz="2800">
                <a:solidFill>
                  <a:srgbClr val="C00000"/>
                </a:solidFill>
                <a:latin typeface="华文中宋" panose="02010600040101010101" charset="-122"/>
                <a:ea typeface="华文中宋" panose="02010600040101010101" charset="-122"/>
                <a:cs typeface="华文中宋" panose="02010600040101010101" charset="-122"/>
                <a:sym typeface="+mn-ea"/>
              </a:rPr>
              <a:t>清华学堂</a:t>
            </a:r>
            <a:r>
              <a:rPr sz="2800">
                <a:latin typeface="华文中宋" panose="02010600040101010101" charset="-122"/>
                <a:ea typeface="华文中宋" panose="02010600040101010101" charset="-122"/>
                <a:cs typeface="华文中宋" panose="02010600040101010101" charset="-122"/>
                <a:sym typeface="+mn-ea"/>
              </a:rPr>
              <a:t>创办</a:t>
            </a:r>
            <a:endParaRPr lang="zh-CN" altLang="en-US" sz="2800">
              <a:latin typeface="华文中宋" panose="02010600040101010101" charset="-122"/>
              <a:ea typeface="华文中宋" panose="02010600040101010101" charset="-122"/>
              <a:cs typeface="华文中宋" panose="02010600040101010101" charset="-122"/>
              <a:sym typeface="+mn-ea"/>
            </a:endParaRPr>
          </a:p>
          <a:p>
            <a:r>
              <a:rPr lang="zh-CN" sz="2800">
                <a:latin typeface="华文中宋" panose="02010600040101010101" charset="-122"/>
                <a:ea typeface="华文中宋" panose="02010600040101010101" charset="-122"/>
                <a:cs typeface="华文中宋" panose="02010600040101010101" charset="-122"/>
                <a:sym typeface="+mn-ea"/>
              </a:rPr>
              <a:t>③</a:t>
            </a:r>
            <a:r>
              <a:rPr sz="2800">
                <a:latin typeface="华文中宋" panose="02010600040101010101" charset="-122"/>
                <a:ea typeface="华文中宋" panose="02010600040101010101" charset="-122"/>
                <a:cs typeface="华文中宋" panose="02010600040101010101" charset="-122"/>
                <a:sym typeface="+mn-ea"/>
              </a:rPr>
              <a:t>1912年，</a:t>
            </a:r>
            <a:r>
              <a:rPr lang="zh-CN" sz="2800">
                <a:latin typeface="华文中宋" panose="02010600040101010101" charset="-122"/>
                <a:ea typeface="华文中宋" panose="02010600040101010101" charset="-122"/>
                <a:cs typeface="华文中宋" panose="02010600040101010101" charset="-122"/>
                <a:sym typeface="+mn-ea"/>
              </a:rPr>
              <a:t>京师大学堂</a:t>
            </a:r>
            <a:r>
              <a:rPr sz="2800">
                <a:latin typeface="华文中宋" panose="02010600040101010101" charset="-122"/>
                <a:ea typeface="华文中宋" panose="02010600040101010101" charset="-122"/>
                <a:cs typeface="华文中宋" panose="02010600040101010101" charset="-122"/>
                <a:sym typeface="+mn-ea"/>
              </a:rPr>
              <a:t>改名为“</a:t>
            </a:r>
            <a:r>
              <a:rPr lang="zh-CN" sz="2800">
                <a:solidFill>
                  <a:srgbClr val="C00000"/>
                </a:solidFill>
                <a:latin typeface="华文中宋" panose="02010600040101010101" charset="-122"/>
                <a:ea typeface="华文中宋" panose="02010600040101010101" charset="-122"/>
                <a:cs typeface="华文中宋" panose="02010600040101010101" charset="-122"/>
                <a:sym typeface="+mn-ea"/>
              </a:rPr>
              <a:t>北京大学</a:t>
            </a:r>
            <a:r>
              <a:rPr sz="2800">
                <a:latin typeface="华文中宋" panose="02010600040101010101" charset="-122"/>
                <a:ea typeface="华文中宋" panose="02010600040101010101" charset="-122"/>
                <a:cs typeface="华文中宋" panose="02010600040101010101" charset="-122"/>
                <a:sym typeface="+mn-ea"/>
              </a:rPr>
              <a:t>”</a:t>
            </a:r>
            <a:r>
              <a:rPr lang="zh-CN" sz="2800">
                <a:latin typeface="华文中宋" panose="02010600040101010101" charset="-122"/>
                <a:ea typeface="华文中宋" panose="02010600040101010101" charset="-122"/>
                <a:cs typeface="华文中宋" panose="02010600040101010101" charset="-122"/>
                <a:sym typeface="+mn-ea"/>
              </a:rPr>
              <a:t>。</a:t>
            </a:r>
          </a:p>
        </p:txBody>
      </p:sp>
      <p:sp>
        <p:nvSpPr>
          <p:cNvPr id="8" name="文本框 7"/>
          <p:cNvSpPr txBox="1"/>
          <p:nvPr/>
        </p:nvSpPr>
        <p:spPr>
          <a:xfrm>
            <a:off x="1456690" y="1998345"/>
            <a:ext cx="10361930" cy="1124585"/>
          </a:xfrm>
          <a:prstGeom prst="rect">
            <a:avLst/>
          </a:prstGeom>
          <a:noFill/>
        </p:spPr>
        <p:txBody>
          <a:bodyPr wrap="square" rtlCol="0" anchor="t">
            <a:spAutoFit/>
          </a:bodyPr>
          <a:lstStyle/>
          <a:p>
            <a:pPr>
              <a:lnSpc>
                <a:spcPct val="120000"/>
              </a:lnSpc>
            </a:pPr>
            <a:r>
              <a:rPr lang="zh-CN" sz="2800">
                <a:latin typeface="华文中宋" panose="02010600040101010101" charset="-122"/>
                <a:ea typeface="华文中宋" panose="02010600040101010101" charset="-122"/>
                <a:cs typeface="华文中宋" panose="02010600040101010101" charset="-122"/>
                <a:sym typeface="+mn-ea"/>
              </a:rPr>
              <a:t>③</a:t>
            </a:r>
            <a:r>
              <a:rPr sz="2800">
                <a:latin typeface="华文中宋" panose="02010600040101010101" charset="-122"/>
                <a:ea typeface="华文中宋" panose="02010600040101010101" charset="-122"/>
                <a:cs typeface="华文中宋" panose="02010600040101010101" charset="-122"/>
                <a:sym typeface="+mn-ea"/>
              </a:rPr>
              <a:t>1868年，专门引进、翻译西方书籍的</a:t>
            </a:r>
            <a:r>
              <a:rPr lang="zh-CN" sz="2800">
                <a:solidFill>
                  <a:srgbClr val="C00000"/>
                </a:solidFill>
                <a:latin typeface="华文中宋" panose="02010600040101010101" charset="-122"/>
                <a:ea typeface="华文中宋" panose="02010600040101010101" charset="-122"/>
                <a:cs typeface="华文中宋" panose="02010600040101010101" charset="-122"/>
                <a:sym typeface="+mn-ea"/>
              </a:rPr>
              <a:t>江南机器制造总局</a:t>
            </a:r>
            <a:r>
              <a:rPr sz="2800">
                <a:solidFill>
                  <a:srgbClr val="C00000"/>
                </a:solidFill>
                <a:latin typeface="华文中宋" panose="02010600040101010101" charset="-122"/>
                <a:ea typeface="华文中宋" panose="02010600040101010101" charset="-122"/>
                <a:cs typeface="华文中宋" panose="02010600040101010101" charset="-122"/>
                <a:sym typeface="+mn-ea"/>
              </a:rPr>
              <a:t>翻译馆</a:t>
            </a:r>
            <a:r>
              <a:rPr sz="2800">
                <a:latin typeface="华文中宋" panose="02010600040101010101" charset="-122"/>
                <a:ea typeface="华文中宋" panose="02010600040101010101" charset="-122"/>
                <a:cs typeface="华文中宋" panose="02010600040101010101" charset="-122"/>
                <a:sym typeface="+mn-ea"/>
              </a:rPr>
              <a:t>创办，大量军事、工程方面的书籍得到翻译。</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9" name="文本框 8"/>
          <p:cNvSpPr txBox="1"/>
          <p:nvPr/>
        </p:nvSpPr>
        <p:spPr>
          <a:xfrm>
            <a:off x="1457325" y="1580515"/>
            <a:ext cx="6096000"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mn-ea"/>
              </a:rPr>
              <a:t>②</a:t>
            </a:r>
            <a:r>
              <a:rPr sz="2800">
                <a:latin typeface="华文中宋" panose="02010600040101010101" charset="-122"/>
                <a:ea typeface="华文中宋" panose="02010600040101010101" charset="-122"/>
                <a:cs typeface="华文中宋" panose="02010600040101010101" charset="-122"/>
                <a:sym typeface="+mn-ea"/>
              </a:rPr>
              <a:t>清政府创办</a:t>
            </a:r>
            <a:r>
              <a:rPr sz="2800">
                <a:solidFill>
                  <a:srgbClr val="C00000"/>
                </a:solidFill>
                <a:latin typeface="华文中宋" panose="02010600040101010101" charset="-122"/>
                <a:ea typeface="华文中宋" panose="02010600040101010101" charset="-122"/>
                <a:cs typeface="华文中宋" panose="02010600040101010101" charset="-122"/>
                <a:sym typeface="+mn-ea"/>
              </a:rPr>
              <a:t>新式学堂</a:t>
            </a:r>
            <a:r>
              <a:rPr sz="2800">
                <a:latin typeface="华文中宋" panose="02010600040101010101" charset="-122"/>
                <a:ea typeface="华文中宋" panose="02010600040101010101" charset="-122"/>
                <a:cs typeface="华文中宋" panose="02010600040101010101" charset="-122"/>
                <a:sym typeface="+mn-ea"/>
              </a:rPr>
              <a:t>，</a:t>
            </a:r>
            <a:r>
              <a:rPr sz="2800">
                <a:solidFill>
                  <a:srgbClr val="C00000"/>
                </a:solidFill>
                <a:latin typeface="华文中宋" panose="02010600040101010101" charset="-122"/>
                <a:ea typeface="华文中宋" panose="02010600040101010101" charset="-122"/>
                <a:cs typeface="华文中宋" panose="02010600040101010101" charset="-122"/>
                <a:sym typeface="+mn-ea"/>
              </a:rPr>
              <a:t>派遣留学生</a:t>
            </a:r>
            <a:r>
              <a:rPr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P spid="7" grpId="0"/>
      <p:bldP spid="7" grpId="1"/>
      <p:bldP spid="8" grpId="0"/>
      <p:bldP spid="8" grpId="1"/>
      <p:bldP spid="9" grpId="0"/>
      <p:bldP spid="9"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5" name="文本框 4"/>
          <p:cNvSpPr txBox="1"/>
          <p:nvPr>
            <p:custDataLst>
              <p:tags r:id="rId3"/>
            </p:custDataLst>
          </p:nvPr>
        </p:nvSpPr>
        <p:spPr>
          <a:xfrm>
            <a:off x="306705" y="325755"/>
            <a:ext cx="4915535" cy="521970"/>
          </a:xfrm>
          <a:prstGeom prst="rect">
            <a:avLst/>
          </a:prstGeom>
          <a:solidFill>
            <a:srgbClr val="755B51"/>
          </a:solidFill>
          <a:effectLst>
            <a:outerShdw blurRad="50800" dist="38100" dir="2700000" algn="tl" rotWithShape="0">
              <a:prstClr val="black">
                <a:alpha val="40000"/>
              </a:prstClr>
            </a:outerShdw>
          </a:effectLst>
        </p:spPr>
        <p:txBody>
          <a:bodyPr wrap="square">
            <a:spAutoFit/>
          </a:bodyPr>
          <a:lstStyle/>
          <a:p>
            <a:pPr algn="l" fontAlgn="auto">
              <a:lnSpc>
                <a:spcPct val="100000"/>
              </a:lnSpc>
              <a:spcBef>
                <a:spcPct val="0"/>
              </a:spcBef>
              <a:spcAft>
                <a:spcPct val="0"/>
              </a:spcAft>
              <a:defRPr/>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知识补充</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7</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宋体" panose="02010600030101010101" pitchFamily="2" charset="-122"/>
              </a:rPr>
              <a:t>：晚清邮政的发展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mn-ea"/>
              <a:sym typeface="+mn-ea"/>
            </a:endParaRPr>
          </a:p>
        </p:txBody>
      </p:sp>
      <p:sp>
        <p:nvSpPr>
          <p:cNvPr id="11" name="文本框 10"/>
          <p:cNvSpPr txBox="1"/>
          <p:nvPr/>
        </p:nvSpPr>
        <p:spPr>
          <a:xfrm>
            <a:off x="306705" y="2768600"/>
            <a:ext cx="11635105" cy="2158365"/>
          </a:xfrm>
          <a:prstGeom prst="rect">
            <a:avLst/>
          </a:prstGeom>
          <a:noFill/>
        </p:spPr>
        <p:txBody>
          <a:bodyPr wrap="square" rtlCol="0" anchor="t">
            <a:spAutoFit/>
          </a:bodyPr>
          <a:lstStyle/>
          <a:p>
            <a:pPr>
              <a:lnSpc>
                <a:spcPct val="12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1878</a:t>
            </a:r>
            <a:r>
              <a:rPr lang="zh-CN" altLang="en-US" sz="2800">
                <a:latin typeface="华文中宋" panose="02010600040101010101" charset="-122"/>
                <a:ea typeface="华文中宋" panose="02010600040101010101" charset="-122"/>
                <a:cs typeface="华文中宋" panose="02010600040101010101" charset="-122"/>
                <a:sym typeface="+mn-ea"/>
              </a:rPr>
              <a:t>年,天津海关书信馆对公众开放邮寄业务；</a:t>
            </a:r>
            <a:endParaRPr lang="zh-CN" altLang="en-US" sz="2800">
              <a:latin typeface="华文中宋" panose="02010600040101010101" charset="-122"/>
              <a:ea typeface="华文中宋" panose="02010600040101010101" charset="-122"/>
              <a:cs typeface="华文中宋" panose="02010600040101010101" charset="-122"/>
            </a:endParaRPr>
          </a:p>
          <a:p>
            <a:pPr>
              <a:lnSpc>
                <a:spcPct val="120000"/>
              </a:lnSpc>
            </a:pPr>
            <a:r>
              <a:rPr lang="en-US" altLang="zh-CN" sz="2800">
                <a:latin typeface="华文中宋" panose="02010600040101010101" charset="-122"/>
                <a:ea typeface="华文中宋" panose="02010600040101010101" charset="-122"/>
                <a:cs typeface="华文中宋" panose="02010600040101010101" charset="-122"/>
                <a:sym typeface="+mn-ea"/>
              </a:rPr>
              <a:t>3</a:t>
            </a:r>
            <a:r>
              <a:rPr lang="zh-CN" altLang="en-US" sz="2800">
                <a:latin typeface="华文中宋" panose="02010600040101010101" charset="-122"/>
                <a:ea typeface="华文中宋" panose="02010600040101010101" charset="-122"/>
                <a:cs typeface="华文中宋" panose="02010600040101010101" charset="-122"/>
                <a:sym typeface="+mn-ea"/>
              </a:rPr>
              <a:t>、1897年创办的</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大清邮政官局</a:t>
            </a:r>
            <a:r>
              <a:rPr lang="zh-CN" altLang="en-US" sz="2800">
                <a:latin typeface="华文中宋" panose="02010600040101010101" charset="-122"/>
                <a:ea typeface="华文中宋" panose="02010600040101010101" charset="-122"/>
                <a:cs typeface="华文中宋" panose="02010600040101010101" charset="-122"/>
                <a:sym typeface="+mn-ea"/>
              </a:rPr>
              <a:t>,是</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近代中国国家邮政的开端</a:t>
            </a:r>
            <a:r>
              <a:rPr lang="zh-CN" altLang="en-US" sz="2800">
                <a:latin typeface="华文中宋" panose="02010600040101010101" charset="-122"/>
                <a:ea typeface="华文中宋" panose="02010600040101010101" charset="-122"/>
                <a:cs typeface="华文中宋" panose="02010600040101010101" charset="-122"/>
                <a:sym typeface="+mn-ea"/>
              </a:rPr>
              <a:t>,其业务范围包括收寄信函、明信片、包裹和办理汇兑等；</a:t>
            </a:r>
            <a:endParaRPr lang="zh-CN" altLang="en-US" sz="2800">
              <a:latin typeface="华文中宋" panose="02010600040101010101" charset="-122"/>
              <a:ea typeface="华文中宋" panose="02010600040101010101" charset="-122"/>
              <a:cs typeface="华文中宋" panose="02010600040101010101" charset="-122"/>
            </a:endParaRPr>
          </a:p>
          <a:p>
            <a:pPr>
              <a:lnSpc>
                <a:spcPct val="12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4</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电报、电话</a:t>
            </a:r>
            <a:r>
              <a:rPr lang="zh-CN" altLang="en-US" sz="2800">
                <a:latin typeface="华文中宋" panose="02010600040101010101" charset="-122"/>
                <a:ea typeface="华文中宋" panose="02010600040101010101" charset="-122"/>
                <a:cs typeface="华文中宋" panose="02010600040101010101" charset="-122"/>
                <a:sym typeface="+mn-ea"/>
              </a:rPr>
              <a:t>也在晚清时传人中国；</a:t>
            </a:r>
          </a:p>
        </p:txBody>
      </p:sp>
      <p:sp>
        <p:nvSpPr>
          <p:cNvPr id="12" name="文本框 11"/>
          <p:cNvSpPr txBox="1"/>
          <p:nvPr/>
        </p:nvSpPr>
        <p:spPr>
          <a:xfrm>
            <a:off x="257810" y="1579880"/>
            <a:ext cx="1200150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cs typeface="华文中宋" panose="02010600040101010101" charset="-122"/>
                <a:sym typeface="+mn-ea"/>
              </a:rPr>
              <a:t>1834年,英国人率先在广州开办邮局,法、美、德、俄、日等国也纷纷效仿。</a:t>
            </a:r>
          </a:p>
        </p:txBody>
      </p:sp>
      <p:sp>
        <p:nvSpPr>
          <p:cNvPr id="13" name="文本框 12"/>
          <p:cNvSpPr txBox="1"/>
          <p:nvPr/>
        </p:nvSpPr>
        <p:spPr>
          <a:xfrm>
            <a:off x="407670" y="2174240"/>
            <a:ext cx="996061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客邮的设立,是对中国主权的侵犯,阻碍了中国邮政事业的发展。</a:t>
            </a:r>
          </a:p>
        </p:txBody>
      </p:sp>
      <p:sp>
        <p:nvSpPr>
          <p:cNvPr id="14" name="文本框 13"/>
          <p:cNvSpPr txBox="1"/>
          <p:nvPr/>
        </p:nvSpPr>
        <p:spPr>
          <a:xfrm>
            <a:off x="306705" y="972185"/>
            <a:ext cx="10678795" cy="607695"/>
          </a:xfrm>
          <a:prstGeom prst="rect">
            <a:avLst/>
          </a:prstGeom>
          <a:noFill/>
        </p:spPr>
        <p:txBody>
          <a:bodyPr wrap="square" rtlCol="0" anchor="t">
            <a:spAutoFit/>
          </a:bodyPr>
          <a:lstStyle/>
          <a:p>
            <a:pPr>
              <a:lnSpc>
                <a:spcPct val="120000"/>
              </a:lnSpc>
            </a:pPr>
            <a:r>
              <a:rPr lang="en-US" altLang="zh-CN" sz="2800">
                <a:latin typeface="华文中宋" panose="02010600040101010101" charset="-122"/>
                <a:ea typeface="华文中宋" panose="02010600040101010101" charset="-122"/>
                <a:cs typeface="华文中宋" panose="02010600040101010101" charset="-122"/>
                <a:sym typeface="+mn-ea"/>
              </a:rPr>
              <a:t>1</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客邮</a:t>
            </a:r>
            <a:r>
              <a:rPr lang="zh-CN" altLang="en-US" sz="2800">
                <a:latin typeface="华文中宋" panose="02010600040101010101" charset="-122"/>
                <a:ea typeface="华文中宋" panose="02010600040101010101" charset="-122"/>
                <a:cs typeface="华文中宋" panose="02010600040101010101" charset="-122"/>
                <a:sym typeface="+mn-ea"/>
              </a:rPr>
              <a:t>是西方列强在中国领土上设立的邮政机构。</a:t>
            </a:r>
          </a:p>
        </p:txBody>
      </p:sp>
      <p:grpSp>
        <p:nvGrpSpPr>
          <p:cNvPr id="18" name="组合 17"/>
          <p:cNvGrpSpPr/>
          <p:nvPr/>
        </p:nvGrpSpPr>
        <p:grpSpPr>
          <a:xfrm>
            <a:off x="8797925" y="4109720"/>
            <a:ext cx="2906395" cy="2298065"/>
            <a:chOff x="11896" y="2077"/>
            <a:chExt cx="4577" cy="3619"/>
          </a:xfrm>
        </p:grpSpPr>
        <p:pic>
          <p:nvPicPr>
            <p:cNvPr id="24" name="图片 23"/>
            <p:cNvPicPr>
              <a:picLocks noChangeAspect="1"/>
            </p:cNvPicPr>
            <p:nvPr>
              <p:custDataLst>
                <p:tags r:id="rId4"/>
              </p:custDataLst>
            </p:nvPr>
          </p:nvPicPr>
          <p:blipFill>
            <a:blip r:embed="rId7"/>
            <a:stretch>
              <a:fillRect/>
            </a:stretch>
          </p:blipFill>
          <p:spPr>
            <a:xfrm>
              <a:off x="11896" y="2802"/>
              <a:ext cx="4577" cy="2894"/>
            </a:xfrm>
            <a:prstGeom prst="roundRect">
              <a:avLst/>
            </a:prstGeom>
            <a:effectLst>
              <a:outerShdw blurRad="50800" dist="38100" dir="2700000" algn="tl" rotWithShape="0">
                <a:prstClr val="black">
                  <a:alpha val="40000"/>
                </a:prstClr>
              </a:outerShdw>
            </a:effectLst>
          </p:spPr>
        </p:pic>
        <p:sp>
          <p:nvSpPr>
            <p:cNvPr id="16" name="文本框 15"/>
            <p:cNvSpPr txBox="1"/>
            <p:nvPr>
              <p:custDataLst>
                <p:tags r:id="rId5"/>
              </p:custDataLst>
            </p:nvPr>
          </p:nvSpPr>
          <p:spPr>
            <a:xfrm>
              <a:off x="12259" y="2077"/>
              <a:ext cx="4053" cy="725"/>
            </a:xfrm>
            <a:prstGeom prst="rect">
              <a:avLst/>
            </a:prstGeom>
            <a:noFill/>
          </p:spPr>
          <p:txBody>
            <a:bodyPr wrap="square" rtlCol="0" anchor="t">
              <a:spAutoFit/>
            </a:bodyPr>
            <a:lstStyle/>
            <a:p>
              <a:pPr algn="ctr"/>
              <a:r>
                <a:rPr lang="zh-CN" altLang="en-US" sz="2400">
                  <a:latin typeface="楷体" panose="02010609060101010101" charset="-122"/>
                  <a:ea typeface="楷体" panose="02010609060101010101" charset="-122"/>
                  <a:cs typeface="楷体" panose="02010609060101010101" charset="-122"/>
                  <a:sym typeface="+mn-ea"/>
                </a:rPr>
                <a:t>大清邮政官局</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animBg="1"/>
      <p:bldP spid="13" grpId="1" animBg="1"/>
      <p:bldP spid="14" grpId="0"/>
      <p:bldP spid="14"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1880870"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p>
        </p:txBody>
      </p:sp>
      <p:sp>
        <p:nvSpPr>
          <p:cNvPr id="2" name="文本框 1"/>
          <p:cNvSpPr txBox="1"/>
          <p:nvPr/>
        </p:nvSpPr>
        <p:spPr>
          <a:xfrm>
            <a:off x="285750" y="819785"/>
            <a:ext cx="11557635" cy="534035"/>
          </a:xfrm>
          <a:prstGeom prst="rect">
            <a:avLst/>
          </a:prstGeom>
          <a:noFill/>
        </p:spPr>
        <p:txBody>
          <a:bodyPr wrap="square" rtlCol="0" anchor="t">
            <a:spAutoFit/>
          </a:bodyPr>
          <a:lstStyle/>
          <a:p>
            <a:pPr>
              <a:lnSpc>
                <a:spcPct val="120000"/>
              </a:lnSpc>
            </a:pPr>
            <a:r>
              <a:rPr lang="en-US" altLang="zh-CN" sz="2400">
                <a:latin typeface="黑体" panose="02010609060101010101" charset="-122"/>
                <a:ea typeface="黑体" panose="02010609060101010101" charset="-122"/>
                <a:cs typeface="黑体" panose="02010609060101010101" charset="-122"/>
              </a:rPr>
              <a:t>1</a:t>
            </a:r>
            <a:r>
              <a:rPr lang="zh-CN" altLang="en-US" sz="2400">
                <a:latin typeface="黑体" panose="02010609060101010101" charset="-122"/>
                <a:ea typeface="黑体" panose="02010609060101010101" charset="-122"/>
                <a:cs typeface="黑体" panose="02010609060101010101" charset="-122"/>
              </a:rPr>
              <a:t>、下面是洋务运动时期民用企业筹资活动表，</a:t>
            </a:r>
            <a:r>
              <a:rPr lang="zh-CN" altLang="en-US" sz="2400">
                <a:latin typeface="黑体" panose="02010609060101010101" charset="-122"/>
                <a:ea typeface="黑体" panose="02010609060101010101" charset="-122"/>
                <a:cs typeface="黑体" panose="02010609060101010101" charset="-122"/>
                <a:sym typeface="+mn-ea"/>
              </a:rPr>
              <a:t>根据表中的信息可知,下述做法（</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endParaRPr>
          </a:p>
        </p:txBody>
      </p:sp>
      <p:graphicFrame>
        <p:nvGraphicFramePr>
          <p:cNvPr id="9" name="表格 8"/>
          <p:cNvGraphicFramePr/>
          <p:nvPr>
            <p:custDataLst>
              <p:tags r:id="rId4"/>
            </p:custDataLst>
          </p:nvPr>
        </p:nvGraphicFramePr>
        <p:xfrm>
          <a:off x="434975" y="1353820"/>
          <a:ext cx="5987415" cy="2407920"/>
        </p:xfrm>
        <a:graphic>
          <a:graphicData uri="http://schemas.openxmlformats.org/drawingml/2006/table">
            <a:tbl>
              <a:tblPr firstRow="1" bandRow="1">
                <a:tableStyleId>{5C22544A-7EE6-4342-B048-85BDC9FD1C3A}</a:tableStyleId>
              </a:tblPr>
              <a:tblGrid>
                <a:gridCol w="5987415"/>
              </a:tblGrid>
              <a:tr h="381000">
                <a:tc>
                  <a:txBody>
                    <a:bodyPr/>
                    <a:lstStyle/>
                    <a:p>
                      <a:pPr>
                        <a:buNone/>
                      </a:pPr>
                      <a:r>
                        <a:rPr lang="zh-CN" altLang="en-US" sz="2000" b="0">
                          <a:solidFill>
                            <a:schemeClr val="tx1"/>
                          </a:solidFill>
                          <a:latin typeface="黑体" panose="02010609060101010101" charset="-122"/>
                          <a:ea typeface="黑体" panose="02010609060101010101" charset="-122"/>
                          <a:cs typeface="黑体" panose="02010609060101010101" charset="-122"/>
                          <a:sym typeface="+mn-ea"/>
                        </a:rPr>
                        <a:t>轮船招商局总办唐廷枢等向所办企业投入巨资,同时动员家族成员大量购股</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a:txBody>
                    <a:bodyPr/>
                    <a:lstStyle/>
                    <a:p>
                      <a:pPr>
                        <a:buNone/>
                      </a:pPr>
                      <a:r>
                        <a:rPr lang="zh-CN" altLang="en-US" sz="2000" b="0">
                          <a:latin typeface="黑体" panose="02010609060101010101" charset="-122"/>
                          <a:ea typeface="黑体" panose="02010609060101010101" charset="-122"/>
                          <a:cs typeface="黑体" panose="02010609060101010101" charset="-122"/>
                          <a:sym typeface="+mn-ea"/>
                        </a:rPr>
                        <a:t>各官督商办企业普遍实行“官利”制度,即无论企业盈利与否,每年必须支付给股东一定的股息，利率一般为7%~10%</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a:txBody>
                    <a:bodyPr/>
                    <a:lstStyle/>
                    <a:p>
                      <a:pPr>
                        <a:buNone/>
                      </a:pPr>
                      <a:r>
                        <a:rPr lang="zh-CN" altLang="en-US" sz="2000" b="0">
                          <a:latin typeface="黑体" panose="02010609060101010101" charset="-122"/>
                          <a:ea typeface="黑体" panose="02010609060101010101" charset="-122"/>
                          <a:cs typeface="黑体" panose="02010609060101010101" charset="-122"/>
                          <a:sym typeface="+mn-ea"/>
                        </a:rPr>
                        <a:t>许多企业规定股银可以分期交付，也可以几个人合买一股</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p:cNvSpPr txBox="1"/>
          <p:nvPr/>
        </p:nvSpPr>
        <p:spPr>
          <a:xfrm>
            <a:off x="6533515" y="1353820"/>
            <a:ext cx="5017135" cy="2158365"/>
          </a:xfrm>
          <a:prstGeom prst="rect">
            <a:avLst/>
          </a:prstGeom>
          <a:noFill/>
        </p:spPr>
        <p:txBody>
          <a:bodyPr wrap="square" rtlCol="0" anchor="t">
            <a:spAutoFit/>
          </a:bodyPr>
          <a:lstStyle/>
          <a:p>
            <a:pPr>
              <a:lnSpc>
                <a:spcPct val="140000"/>
              </a:lnSpc>
            </a:pPr>
            <a:r>
              <a:rPr lang="zh-CN" altLang="en-US" sz="2400">
                <a:latin typeface="黑体" panose="02010609060101010101" charset="-122"/>
                <a:ea typeface="黑体" panose="02010609060101010101" charset="-122"/>
                <a:cs typeface="黑体" panose="02010609060101010101" charset="-122"/>
              </a:rPr>
              <a:t>A.改变了洋务企业资金短缺的局面 B.迫使投资者调整投资观念</a:t>
            </a:r>
          </a:p>
          <a:p>
            <a:pPr>
              <a:lnSpc>
                <a:spcPct val="140000"/>
              </a:lnSpc>
            </a:pPr>
            <a:r>
              <a:rPr lang="zh-CN" altLang="en-US" sz="2400">
                <a:latin typeface="黑体" panose="02010609060101010101" charset="-122"/>
                <a:ea typeface="黑体" panose="02010609060101010101" charset="-122"/>
                <a:cs typeface="黑体" panose="02010609060101010101" charset="-122"/>
              </a:rPr>
              <a:t>C.有利于引导社会资金的流动方向 D.使企业的商办色彩大大减弱</a:t>
            </a:r>
          </a:p>
        </p:txBody>
      </p:sp>
      <p:sp>
        <p:nvSpPr>
          <p:cNvPr id="11" name="矩形 10"/>
          <p:cNvSpPr/>
          <p:nvPr/>
        </p:nvSpPr>
        <p:spPr>
          <a:xfrm>
            <a:off x="10853569" y="2705011"/>
            <a:ext cx="989965" cy="1445260"/>
          </a:xfrm>
          <a:prstGeom prst="rect">
            <a:avLst/>
          </a:prstGeom>
          <a:noFill/>
          <a:ln>
            <a:noFill/>
          </a:ln>
        </p:spPr>
        <p:txBody>
          <a:bodyPr wrap="none" rtlCol="0" anchor="t">
            <a:spAutoFit/>
          </a:bodyPr>
          <a:lstStyle/>
          <a:p>
            <a:pPr algn="ctr"/>
            <a:r>
              <a:rPr lang="en-US" altLang="zh-CN" sz="8800" b="1" dirty="0">
                <a:solidFill>
                  <a:srgbClr val="C00000"/>
                </a:solidFill>
                <a:effectLst>
                  <a:outerShdw blurRad="38100" dist="19050" dir="2700000" algn="tl" rotWithShape="0">
                    <a:schemeClr val="dk1">
                      <a:alpha val="40000"/>
                    </a:schemeClr>
                  </a:outerShdw>
                </a:effectLst>
                <a:ea typeface="微软雅黑" panose="020B0503020204020204" charset="-122"/>
                <a:cs typeface="Arial" panose="020B0604020202020204" pitchFamily="34" charset="0"/>
              </a:rPr>
              <a:t>C</a:t>
            </a:r>
          </a:p>
        </p:txBody>
      </p:sp>
      <p:sp>
        <p:nvSpPr>
          <p:cNvPr id="3" name="文本框 2"/>
          <p:cNvSpPr txBox="1"/>
          <p:nvPr/>
        </p:nvSpPr>
        <p:spPr>
          <a:xfrm>
            <a:off x="285750" y="3834765"/>
            <a:ext cx="11656695" cy="2676525"/>
          </a:xfrm>
          <a:prstGeom prst="rect">
            <a:avLst/>
          </a:prstGeom>
          <a:noFill/>
        </p:spPr>
        <p:txBody>
          <a:bodyPr wrap="square" rtlCol="0" anchor="t">
            <a:spAutoFit/>
          </a:bodyPr>
          <a:lstStyle/>
          <a:p>
            <a:r>
              <a:rPr lang="en-US" altLang="zh-CN" sz="2400">
                <a:solidFill>
                  <a:srgbClr val="C00000"/>
                </a:solidFill>
                <a:latin typeface="黑体" panose="02010609060101010101" charset="-122"/>
                <a:ea typeface="黑体" panose="02010609060101010101" charset="-122"/>
                <a:cs typeface="黑体" panose="02010609060101010101" charset="-122"/>
                <a:sym typeface="+mn-ea"/>
              </a:rPr>
              <a:t>2</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、(2023·浙江卷)</a:t>
            </a:r>
            <a:r>
              <a:rPr lang="zh-CN" altLang="en-US" sz="2400">
                <a:latin typeface="黑体" panose="02010609060101010101" charset="-122"/>
                <a:ea typeface="黑体" panose="02010609060101010101" charset="-122"/>
                <a:cs typeface="黑体" panose="02010609060101010101" charset="-122"/>
                <a:sym typeface="+mn-ea"/>
              </a:rPr>
              <a:t>1865年，上海大英自来火房制成煤气灯。19世纪80年代，有人记云：“地火皆由铁管通至马路，于是各戏馆及酒楼、茶肆俱可接点。其灯每盏有玻罩，或倒悬，或直竖，或向壁上横穿，各随其便。人行其间，真如入不夜城也。”这一时期“煤气灯”在上海的使用(　　)</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sym typeface="+mn-ea"/>
              </a:rPr>
              <a:t>①与上海是通商口岸密切相关　②反映了上海对外贸易的繁盛　③为居民创造了新的城市夜生活方式④开启了近代上海城市化进程</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sym typeface="+mn-ea"/>
              </a:rPr>
              <a:t>A.①③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B.①④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C.②③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	D.②④</a:t>
            </a:r>
          </a:p>
        </p:txBody>
      </p:sp>
      <p:sp>
        <p:nvSpPr>
          <p:cNvPr id="6" name="矩形 5"/>
          <p:cNvSpPr/>
          <p:nvPr/>
        </p:nvSpPr>
        <p:spPr>
          <a:xfrm>
            <a:off x="10952629" y="5412651"/>
            <a:ext cx="989965" cy="1445260"/>
          </a:xfrm>
          <a:prstGeom prst="rect">
            <a:avLst/>
          </a:prstGeom>
          <a:noFill/>
          <a:ln>
            <a:noFill/>
          </a:ln>
        </p:spPr>
        <p:txBody>
          <a:bodyPr wrap="none" rtlCol="0" anchor="t">
            <a:spAutoFit/>
          </a:bodyPr>
          <a:lstStyle/>
          <a:p>
            <a:pPr algn="ctr"/>
            <a:r>
              <a:rPr lang="en-US" altLang="zh-CN" sz="8800" b="1" dirty="0">
                <a:solidFill>
                  <a:srgbClr val="C00000"/>
                </a:solidFill>
                <a:effectLst>
                  <a:outerShdw blurRad="38100" dist="19050" dir="2700000" algn="tl" rotWithShape="0">
                    <a:schemeClr val="dk1">
                      <a:alpha val="40000"/>
                    </a:schemeClr>
                  </a:outerShdw>
                </a:effectLst>
                <a:ea typeface="微软雅黑" panose="020B0503020204020204" charset="-122"/>
                <a:cs typeface="Arial" panose="020B0604020202020204" pitchFamily="34" charset="0"/>
              </a:rPr>
              <a:t>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P spid="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57810" y="2628265"/>
            <a:ext cx="7675245" cy="2489200"/>
          </a:xfrm>
          <a:prstGeom prst="rect">
            <a:avLst/>
          </a:prstGeom>
          <a:noFill/>
        </p:spPr>
        <p:txBody>
          <a:bodyPr wrap="square" rtlCol="0" anchor="t">
            <a:spAutoFit/>
          </a:bodyPr>
          <a:lstStyle/>
          <a:p>
            <a:pPr>
              <a:lnSpc>
                <a:spcPct val="130000"/>
              </a:lnSpc>
            </a:pPr>
            <a:r>
              <a:rPr lang="en-US" altLang="zh-CN" sz="2400">
                <a:solidFill>
                  <a:srgbClr val="C00000"/>
                </a:solidFill>
                <a:latin typeface="黑体" panose="02010609060101010101" charset="-122"/>
                <a:ea typeface="黑体" panose="02010609060101010101" charset="-122"/>
                <a:cs typeface="黑体" panose="02010609060101010101" charset="-122"/>
              </a:rPr>
              <a:t>4</a:t>
            </a:r>
            <a:r>
              <a:rPr lang="zh-CN" altLang="en-US" sz="2400">
                <a:solidFill>
                  <a:srgbClr val="C00000"/>
                </a:solidFill>
                <a:latin typeface="黑体" panose="02010609060101010101" charset="-122"/>
                <a:ea typeface="黑体" panose="02010609060101010101" charset="-122"/>
                <a:cs typeface="黑体" panose="02010609060101010101" charset="-122"/>
              </a:rPr>
              <a:t>、(2021·海南高考·7)</a:t>
            </a:r>
            <a:r>
              <a:rPr lang="zh-CN" altLang="en-US" sz="2400">
                <a:latin typeface="黑体" panose="02010609060101010101" charset="-122"/>
                <a:ea typeface="黑体" panose="02010609060101010101" charset="-122"/>
                <a:cs typeface="黑体" panose="02010609060101010101" charset="-122"/>
              </a:rPr>
              <a:t>据表2可知，梁启超(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 )</a:t>
            </a:r>
          </a:p>
          <a:p>
            <a:pPr>
              <a:lnSpc>
                <a:spcPct val="130000"/>
              </a:lnSpc>
            </a:pPr>
            <a:r>
              <a:rPr lang="zh-CN" altLang="en-US" sz="2400">
                <a:latin typeface="黑体" panose="02010609060101010101" charset="-122"/>
                <a:ea typeface="黑体" panose="02010609060101010101" charset="-122"/>
                <a:cs typeface="黑体" panose="02010609060101010101" charset="-122"/>
              </a:rPr>
              <a:t>A.希望西方国家给予经济援助</a:t>
            </a:r>
          </a:p>
          <a:p>
            <a:pPr>
              <a:lnSpc>
                <a:spcPct val="130000"/>
              </a:lnSpc>
            </a:pPr>
            <a:r>
              <a:rPr lang="zh-CN" altLang="en-US" sz="2400">
                <a:latin typeface="黑体" panose="02010609060101010101" charset="-122"/>
                <a:ea typeface="黑体" panose="02010609060101010101" charset="-122"/>
                <a:cs typeface="黑体" panose="02010609060101010101" charset="-122"/>
              </a:rPr>
              <a:t>B.基于变法革新进行社会改造</a:t>
            </a:r>
          </a:p>
          <a:p>
            <a:pPr>
              <a:lnSpc>
                <a:spcPct val="130000"/>
              </a:lnSpc>
            </a:pPr>
            <a:r>
              <a:rPr lang="zh-CN" altLang="en-US" sz="2400">
                <a:latin typeface="黑体" panose="02010609060101010101" charset="-122"/>
                <a:ea typeface="黑体" panose="02010609060101010101" charset="-122"/>
                <a:cs typeface="黑体" panose="02010609060101010101" charset="-122"/>
              </a:rPr>
              <a:t>C.宣传民权思想实现君主立宪</a:t>
            </a:r>
          </a:p>
          <a:p>
            <a:pPr>
              <a:lnSpc>
                <a:spcPct val="130000"/>
              </a:lnSpc>
            </a:pPr>
            <a:r>
              <a:rPr lang="zh-CN" altLang="en-US" sz="2400">
                <a:latin typeface="黑体" panose="02010609060101010101" charset="-122"/>
                <a:ea typeface="黑体" panose="02010609060101010101" charset="-122"/>
                <a:cs typeface="黑体" panose="02010609060101010101" charset="-122"/>
              </a:rPr>
              <a:t>D.立足世界视角寻求救国之道</a:t>
            </a:r>
          </a:p>
        </p:txBody>
      </p:sp>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pic>
        <p:nvPicPr>
          <p:cNvPr id="2" name="图片 1"/>
          <p:cNvPicPr>
            <a:picLocks noChangeAspect="1"/>
          </p:cNvPicPr>
          <p:nvPr/>
        </p:nvPicPr>
        <p:blipFill>
          <a:blip r:embed="rId4">
            <a:clrChange>
              <a:clrFrom>
                <a:srgbClr val="FFFFFF">
                  <a:alpha val="100000"/>
                </a:srgbClr>
              </a:clrFrom>
              <a:clrTo>
                <a:srgbClr val="FFFFFF">
                  <a:alpha val="100000"/>
                  <a:alpha val="0"/>
                </a:srgbClr>
              </a:clrTo>
            </a:clrChange>
          </a:blip>
          <a:srcRect l="21286" t="10282" r="18296" b="13294"/>
          <a:stretch>
            <a:fillRect/>
          </a:stretch>
        </p:blipFill>
        <p:spPr>
          <a:xfrm>
            <a:off x="5212080" y="2792730"/>
            <a:ext cx="6578600" cy="3528060"/>
          </a:xfrm>
          <a:prstGeom prst="rect">
            <a:avLst/>
          </a:prstGeom>
        </p:spPr>
      </p:pic>
      <p:sp>
        <p:nvSpPr>
          <p:cNvPr id="3" name="文本框 2"/>
          <p:cNvSpPr txBox="1"/>
          <p:nvPr/>
        </p:nvSpPr>
        <p:spPr>
          <a:xfrm>
            <a:off x="286385" y="359410"/>
            <a:ext cx="11656060" cy="2120900"/>
          </a:xfrm>
          <a:prstGeom prst="rect">
            <a:avLst/>
          </a:prstGeom>
          <a:noFill/>
        </p:spPr>
        <p:txBody>
          <a:bodyPr wrap="square" rtlCol="0" anchor="t">
            <a:spAutoFit/>
          </a:bodyPr>
          <a:lstStyle/>
          <a:p>
            <a:pPr>
              <a:lnSpc>
                <a:spcPct val="110000"/>
              </a:lnSpc>
            </a:pPr>
            <a:r>
              <a:rPr lang="en-US" altLang="zh-CN" sz="2400">
                <a:solidFill>
                  <a:srgbClr val="C00000"/>
                </a:solidFill>
                <a:latin typeface="黑体" panose="02010609060101010101" charset="-122"/>
                <a:ea typeface="黑体" panose="02010609060101010101" charset="-122"/>
                <a:cs typeface="黑体" panose="02010609060101010101" charset="-122"/>
              </a:rPr>
              <a:t>3</a:t>
            </a:r>
            <a:r>
              <a:rPr lang="zh-CN" altLang="en-US" sz="2400">
                <a:solidFill>
                  <a:srgbClr val="C00000"/>
                </a:solidFill>
                <a:latin typeface="黑体" panose="02010609060101010101" charset="-122"/>
                <a:ea typeface="黑体" panose="02010609060101010101" charset="-122"/>
                <a:cs typeface="黑体" panose="02010609060101010101" charset="-122"/>
              </a:rPr>
              <a:t>、(2023</a:t>
            </a:r>
            <a:r>
              <a:rPr lang="en-US" altLang="zh-CN" sz="2400">
                <a:solidFill>
                  <a:srgbClr val="C00000"/>
                </a:solidFill>
                <a:latin typeface="黑体" panose="02010609060101010101" charset="-122"/>
                <a:ea typeface="黑体" panose="02010609060101010101" charset="-122"/>
                <a:cs typeface="黑体" panose="02010609060101010101" charset="-122"/>
              </a:rPr>
              <a:t>·</a:t>
            </a:r>
            <a:r>
              <a:rPr lang="zh-CN" altLang="en-US" sz="2400">
                <a:solidFill>
                  <a:srgbClr val="C00000"/>
                </a:solidFill>
                <a:latin typeface="黑体" panose="02010609060101010101" charset="-122"/>
                <a:ea typeface="黑体" panose="02010609060101010101" charset="-122"/>
                <a:cs typeface="黑体" panose="02010609060101010101" charset="-122"/>
              </a:rPr>
              <a:t>湖南高考·6)</a:t>
            </a:r>
            <a:r>
              <a:rPr lang="zh-CN" altLang="en-US" sz="2400">
                <a:latin typeface="黑体" panose="02010609060101010101" charset="-122"/>
                <a:ea typeface="黑体" panose="02010609060101010101" charset="-122"/>
                <a:cs typeface="黑体" panose="02010609060101010101" charset="-122"/>
              </a:rPr>
              <a:t>光绪年间，曾出使英、法、意、比四国的薛福成感慨，“强盛之国，事事欲轶(超越)乎公法，而人或勉以公法绳之”;“衰弱之国，事事求合乎公法，而人未必以公法待之”。这突出反映了(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 )</a:t>
            </a:r>
          </a:p>
          <a:p>
            <a:pPr>
              <a:lnSpc>
                <a:spcPct val="110000"/>
              </a:lnSpc>
            </a:pPr>
            <a:r>
              <a:rPr lang="zh-CN" altLang="en-US" sz="2400">
                <a:latin typeface="黑体" panose="02010609060101010101" charset="-122"/>
                <a:ea typeface="黑体" panose="02010609060101010101" charset="-122"/>
                <a:cs typeface="黑体" panose="02010609060101010101" charset="-122"/>
              </a:rPr>
              <a:t>A.公法在外交实践中形同虚设</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B.摆脱公法束缚符合弱国利益</a:t>
            </a:r>
          </a:p>
          <a:p>
            <a:pPr>
              <a:lnSpc>
                <a:spcPct val="110000"/>
              </a:lnSpc>
            </a:pPr>
            <a:r>
              <a:rPr lang="zh-CN" altLang="en-US" sz="2400">
                <a:latin typeface="黑体" panose="02010609060101010101" charset="-122"/>
                <a:ea typeface="黑体" panose="02010609060101010101" charset="-122"/>
                <a:cs typeface="黑体" panose="02010609060101010101" charset="-122"/>
              </a:rPr>
              <a:t>C.对外交往深化对自强的认知</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D.晚清士人对西方的高度推崇</a:t>
            </a:r>
          </a:p>
        </p:txBody>
      </p:sp>
      <p:sp>
        <p:nvSpPr>
          <p:cNvPr id="11" name="矩形 10"/>
          <p:cNvSpPr/>
          <p:nvPr/>
        </p:nvSpPr>
        <p:spPr>
          <a:xfrm>
            <a:off x="10652274" y="1530261"/>
            <a:ext cx="989965" cy="1445260"/>
          </a:xfrm>
          <a:prstGeom prst="rect">
            <a:avLst/>
          </a:prstGeom>
          <a:noFill/>
          <a:ln>
            <a:noFill/>
          </a:ln>
        </p:spPr>
        <p:txBody>
          <a:bodyPr wrap="none" rtlCol="0" anchor="t">
            <a:spAutoFit/>
          </a:bodyPr>
          <a:lstStyle/>
          <a:p>
            <a:pPr algn="ctr"/>
            <a:r>
              <a:rPr lang="en-US" altLang="zh-CN" sz="8800" b="1" dirty="0">
                <a:solidFill>
                  <a:srgbClr val="C00000"/>
                </a:solidFill>
                <a:effectLst>
                  <a:outerShdw blurRad="38100" dist="19050" dir="2700000" algn="tl" rotWithShape="0">
                    <a:schemeClr val="dk1">
                      <a:alpha val="40000"/>
                    </a:schemeClr>
                  </a:outerShdw>
                </a:effectLst>
                <a:ea typeface="微软雅黑" panose="020B0503020204020204" charset="-122"/>
                <a:cs typeface="Arial" panose="020B0604020202020204" pitchFamily="34" charset="0"/>
              </a:rPr>
              <a:t>C</a:t>
            </a:r>
          </a:p>
        </p:txBody>
      </p:sp>
      <p:sp>
        <p:nvSpPr>
          <p:cNvPr id="4" name="矩形 3"/>
          <p:cNvSpPr/>
          <p:nvPr/>
        </p:nvSpPr>
        <p:spPr>
          <a:xfrm>
            <a:off x="3600599" y="5213261"/>
            <a:ext cx="989965" cy="1445260"/>
          </a:xfrm>
          <a:prstGeom prst="rect">
            <a:avLst/>
          </a:prstGeom>
          <a:noFill/>
          <a:ln>
            <a:noFill/>
          </a:ln>
        </p:spPr>
        <p:txBody>
          <a:bodyPr wrap="none" rtlCol="0" anchor="t">
            <a:spAutoFit/>
          </a:bodyPr>
          <a:lstStyle/>
          <a:p>
            <a:pPr algn="ctr"/>
            <a:r>
              <a:rPr lang="en-US" altLang="zh-CN" sz="8800" b="1" dirty="0">
                <a:solidFill>
                  <a:srgbClr val="C00000"/>
                </a:solidFill>
                <a:effectLst>
                  <a:outerShdw blurRad="38100" dist="19050" dir="2700000" algn="tl" rotWithShape="0">
                    <a:schemeClr val="dk1">
                      <a:alpha val="40000"/>
                    </a:schemeClr>
                  </a:outerShdw>
                </a:effectLst>
                <a:ea typeface="微软雅黑" panose="020B0503020204020204" charset="-122"/>
                <a:cs typeface="Arial" panose="020B0604020202020204" pitchFamily="34" charset="0"/>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2204720"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时空坐标</a:t>
            </a:r>
          </a:p>
        </p:txBody>
      </p:sp>
      <p:sp>
        <p:nvSpPr>
          <p:cNvPr id="2" name="圆角矩形 1"/>
          <p:cNvSpPr/>
          <p:nvPr>
            <p:custDataLst>
              <p:tags r:id="rId4"/>
            </p:custDataLst>
          </p:nvPr>
        </p:nvSpPr>
        <p:spPr>
          <a:xfrm>
            <a:off x="379095" y="3695700"/>
            <a:ext cx="2204720"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课程标准</a:t>
            </a:r>
          </a:p>
        </p:txBody>
      </p:sp>
      <p:pic>
        <p:nvPicPr>
          <p:cNvPr id="3" name="图片 -2147482416"/>
          <p:cNvPicPr>
            <a:picLocks noChangeAspect="1"/>
          </p:cNvPicPr>
          <p:nvPr>
            <p:custDataLst>
              <p:tags r:id="rId5"/>
            </p:custDataLst>
          </p:nvPr>
        </p:nvPicPr>
        <p:blipFill>
          <a:blip r:embed="rId7" r:link="rId8">
            <a:clrChange>
              <a:clrFrom>
                <a:srgbClr val="FFFFFF">
                  <a:alpha val="100000"/>
                </a:srgbClr>
              </a:clrFrom>
              <a:clrTo>
                <a:srgbClr val="FFFFFF">
                  <a:alpha val="100000"/>
                  <a:alpha val="0"/>
                </a:srgbClr>
              </a:clrTo>
            </a:clrChange>
          </a:blip>
          <a:stretch>
            <a:fillRect/>
          </a:stretch>
        </p:blipFill>
        <p:spPr>
          <a:xfrm>
            <a:off x="379095" y="1008380"/>
            <a:ext cx="11428730" cy="2498725"/>
          </a:xfrm>
          <a:prstGeom prst="rect">
            <a:avLst/>
          </a:prstGeom>
          <a:noFill/>
          <a:ln w="9525">
            <a:noFill/>
          </a:ln>
        </p:spPr>
      </p:pic>
      <p:sp>
        <p:nvSpPr>
          <p:cNvPr id="5" name="文本框 4"/>
          <p:cNvSpPr txBox="1"/>
          <p:nvPr/>
        </p:nvSpPr>
        <p:spPr>
          <a:xfrm>
            <a:off x="379095" y="4364990"/>
            <a:ext cx="11720195" cy="1512570"/>
          </a:xfrm>
          <a:prstGeom prst="rect">
            <a:avLst/>
          </a:prstGeom>
          <a:noFill/>
        </p:spPr>
        <p:txBody>
          <a:bodyPr wrap="square" rtlCol="0" anchor="t">
            <a:spAutoFit/>
          </a:bodyPr>
          <a:lstStyle/>
          <a:p>
            <a:pPr indent="0" fontAlgn="auto">
              <a:lnSpc>
                <a:spcPct val="110000"/>
              </a:lnSpc>
            </a:pPr>
            <a:r>
              <a:rPr sz="2800">
                <a:latin typeface="楷体" panose="02010609060101010101" charset="-122"/>
                <a:ea typeface="楷体" panose="02010609060101010101" charset="-122"/>
                <a:cs typeface="楷体" panose="02010609060101010101" charset="-122"/>
                <a:sym typeface="+mn-ea"/>
              </a:rPr>
              <a:t>1</a:t>
            </a:r>
            <a:r>
              <a:rPr lang="zh-CN" sz="2800">
                <a:latin typeface="楷体" panose="02010609060101010101" charset="-122"/>
                <a:ea typeface="楷体" panose="02010609060101010101" charset="-122"/>
                <a:cs typeface="楷体" panose="02010609060101010101" charset="-122"/>
                <a:sym typeface="+mn-ea"/>
              </a:rPr>
              <a:t>、</a:t>
            </a:r>
            <a:r>
              <a:rPr sz="2800">
                <a:latin typeface="楷体" panose="02010609060101010101" charset="-122"/>
                <a:ea typeface="楷体" panose="02010609060101010101" charset="-122"/>
                <a:cs typeface="楷体" panose="02010609060101010101" charset="-122"/>
                <a:sym typeface="+mn-ea"/>
              </a:rPr>
              <a:t>了解戊戌变法、义和团运动、八国联军侵华等事实，</a:t>
            </a:r>
            <a:r>
              <a:rPr lang="zh-CN" altLang="zh-CN" sz="2800">
                <a:latin typeface="楷体" panose="02010609060101010101" charset="-122"/>
                <a:ea typeface="楷体" panose="02010609060101010101" charset="-122"/>
                <a:cs typeface="楷体" panose="02010609060101010101" charset="-122"/>
                <a:sym typeface="+mn-ea"/>
              </a:rPr>
              <a:t>概述晚清时期中国军民反抗外来侵略的斗争事迹，理解其性质和意义</a:t>
            </a:r>
            <a:r>
              <a:rPr sz="2800">
                <a:latin typeface="楷体" panose="02010609060101010101" charset="-122"/>
                <a:ea typeface="楷体" panose="02010609060101010101" charset="-122"/>
                <a:cs typeface="楷体" panose="02010609060101010101" charset="-122"/>
                <a:sym typeface="+mn-ea"/>
              </a:rPr>
              <a:t>；</a:t>
            </a:r>
            <a:endParaRPr sz="2800">
              <a:latin typeface="楷体" panose="02010609060101010101" charset="-122"/>
              <a:ea typeface="楷体" panose="02010609060101010101" charset="-122"/>
              <a:cs typeface="楷体" panose="02010609060101010101" charset="-122"/>
            </a:endParaRPr>
          </a:p>
          <a:p>
            <a:pPr indent="0" fontAlgn="auto">
              <a:lnSpc>
                <a:spcPct val="110000"/>
              </a:lnSpc>
            </a:pPr>
            <a:r>
              <a:rPr lang="en-US" sz="2800">
                <a:latin typeface="楷体" panose="02010609060101010101" charset="-122"/>
                <a:ea typeface="楷体" panose="02010609060101010101" charset="-122"/>
                <a:cs typeface="楷体" panose="02010609060101010101" charset="-122"/>
                <a:sym typeface="+mn-ea"/>
              </a:rPr>
              <a:t>2</a:t>
            </a:r>
            <a:r>
              <a:rPr lang="zh-CN" altLang="en-US" sz="2800">
                <a:latin typeface="楷体" panose="02010609060101010101" charset="-122"/>
                <a:ea typeface="楷体" panose="02010609060101010101" charset="-122"/>
                <a:cs typeface="楷体" panose="02010609060101010101" charset="-122"/>
                <a:sym typeface="+mn-ea"/>
              </a:rPr>
              <a:t>、</a:t>
            </a:r>
            <a:r>
              <a:rPr sz="2800">
                <a:latin typeface="楷体" panose="02010609060101010101" charset="-122"/>
                <a:ea typeface="楷体" panose="02010609060101010101" charset="-122"/>
                <a:cs typeface="楷体" panose="02010609060101010101" charset="-122"/>
                <a:sym typeface="+mn-ea"/>
              </a:rPr>
              <a:t>认识地主阶级和资产阶级为救亡图存所做出的努力及阶级局限性。</a:t>
            </a:r>
            <a:endParaRPr lang="zh-CN" altLang="en-US" sz="2800">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306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2204720"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选必链接</a:t>
            </a:r>
          </a:p>
        </p:txBody>
      </p:sp>
      <p:graphicFrame>
        <p:nvGraphicFramePr>
          <p:cNvPr id="12" name="表格 11"/>
          <p:cNvGraphicFramePr/>
          <p:nvPr>
            <p:custDataLst>
              <p:tags r:id="rId4"/>
            </p:custDataLst>
          </p:nvPr>
        </p:nvGraphicFramePr>
        <p:xfrm>
          <a:off x="257810" y="890270"/>
          <a:ext cx="11562715" cy="5582285"/>
        </p:xfrm>
        <a:graphic>
          <a:graphicData uri="http://schemas.openxmlformats.org/drawingml/2006/table">
            <a:tbl>
              <a:tblPr firstRow="1" bandRow="1">
                <a:tableStyleId>{5C22544A-7EE6-4342-B048-85BDC9FD1C3A}</a:tableStyleId>
              </a:tblPr>
              <a:tblGrid>
                <a:gridCol w="1482725"/>
                <a:gridCol w="10079990"/>
              </a:tblGrid>
              <a:tr h="553085">
                <a:tc>
                  <a:txBody>
                    <a:bodyPr/>
                    <a:lstStyle/>
                    <a:p>
                      <a:pPr>
                        <a:buNone/>
                      </a:pPr>
                      <a:r>
                        <a:rPr lang="zh-CN" altLang="en-US" sz="2800" b="0">
                          <a:solidFill>
                            <a:schemeClr val="tx1"/>
                          </a:solidFill>
                          <a:latin typeface="华文中宋" panose="02010600040101010101" charset="-122"/>
                          <a:ea typeface="华文中宋" panose="02010600040101010101" charset="-122"/>
                        </a:rPr>
                        <a:t>纲要上</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82650">
                <a:tc>
                  <a:txBody>
                    <a:bodyPr/>
                    <a:lstStyle/>
                    <a:p>
                      <a:pPr>
                        <a:buNone/>
                      </a:pPr>
                      <a:r>
                        <a:rPr lang="zh-CN" altLang="en-US" sz="2800" b="0">
                          <a:solidFill>
                            <a:schemeClr val="tx1"/>
                          </a:solidFill>
                          <a:latin typeface="华文中宋" panose="02010600040101010101" charset="-122"/>
                          <a:ea typeface="华文中宋" panose="02010600040101010101" charset="-122"/>
                        </a:rPr>
                        <a:t>选必一</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432560">
                <a:tc>
                  <a:txBody>
                    <a:bodyPr/>
                    <a:lstStyle/>
                    <a:p>
                      <a:pPr>
                        <a:buNone/>
                      </a:pPr>
                      <a:r>
                        <a:rPr lang="zh-CN" altLang="en-US" sz="2800" b="0">
                          <a:solidFill>
                            <a:schemeClr val="tx1"/>
                          </a:solidFill>
                          <a:latin typeface="华文中宋" panose="02010600040101010101" charset="-122"/>
                          <a:ea typeface="华文中宋" panose="02010600040101010101" charset="-122"/>
                        </a:rPr>
                        <a:t>选必二</a:t>
                      </a: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297305">
                <a:tc>
                  <a:txBody>
                    <a:bodyPr/>
                    <a:lstStyle/>
                    <a:p>
                      <a:pPr>
                        <a:buNone/>
                      </a:pPr>
                      <a:r>
                        <a:rPr lang="zh-CN" altLang="en-US" sz="2800" b="0">
                          <a:solidFill>
                            <a:schemeClr val="tx1"/>
                          </a:solidFill>
                          <a:latin typeface="华文中宋" panose="02010600040101010101" charset="-122"/>
                          <a:ea typeface="华文中宋" panose="02010600040101010101" charset="-122"/>
                        </a:rPr>
                        <a:t>选必三</a:t>
                      </a: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 name="文本框 1"/>
          <p:cNvSpPr txBox="1"/>
          <p:nvPr/>
        </p:nvSpPr>
        <p:spPr>
          <a:xfrm>
            <a:off x="1781810" y="890270"/>
            <a:ext cx="6096000" cy="521970"/>
          </a:xfrm>
          <a:prstGeom prst="rect">
            <a:avLst/>
          </a:prstGeom>
          <a:noFill/>
        </p:spPr>
        <p:txBody>
          <a:bodyPr wrap="square" rtlCol="0" anchor="t">
            <a:spAutoFit/>
            <a:scene3d>
              <a:camera prst="orthographicFront"/>
              <a:lightRig rig="threePt" dir="t"/>
            </a:scene3d>
          </a:bodyPr>
          <a:lstStyle/>
          <a:p>
            <a:pPr algn="l"/>
            <a:r>
              <a:rPr lang="zh-CN" altLang="en-US" sz="2800">
                <a:solidFill>
                  <a:schemeClr val="tx1"/>
                </a:solidFill>
                <a:effectLst/>
                <a:latin typeface="华文中宋" panose="02010600040101010101" charset="-122"/>
                <a:ea typeface="华文中宋" panose="02010600040101010101" charset="-122"/>
                <a:sym typeface="+mn-ea"/>
              </a:rPr>
              <a:t>第</a:t>
            </a:r>
            <a:r>
              <a:rPr lang="en-US" altLang="zh-CN" sz="2800">
                <a:solidFill>
                  <a:schemeClr val="tx1"/>
                </a:solidFill>
                <a:effectLst/>
                <a:latin typeface="华文中宋" panose="02010600040101010101" charset="-122"/>
                <a:ea typeface="华文中宋" panose="02010600040101010101" charset="-122"/>
                <a:sym typeface="+mn-ea"/>
              </a:rPr>
              <a:t>18</a:t>
            </a:r>
            <a:r>
              <a:rPr lang="zh-CN" altLang="en-US" sz="2800">
                <a:solidFill>
                  <a:schemeClr val="tx1"/>
                </a:solidFill>
                <a:effectLst/>
                <a:latin typeface="华文中宋" panose="02010600040101010101" charset="-122"/>
                <a:ea typeface="华文中宋" panose="02010600040101010101" charset="-122"/>
                <a:sym typeface="+mn-ea"/>
              </a:rPr>
              <a:t>课：挽救民族危亡的斗争</a:t>
            </a:r>
          </a:p>
        </p:txBody>
      </p:sp>
      <p:sp>
        <p:nvSpPr>
          <p:cNvPr id="3" name="文本框 2"/>
          <p:cNvSpPr txBox="1"/>
          <p:nvPr/>
        </p:nvSpPr>
        <p:spPr>
          <a:xfrm>
            <a:off x="1781810" y="1482725"/>
            <a:ext cx="9267190" cy="953135"/>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4</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 中国历代变法和改革</a:t>
            </a:r>
            <a:endParaRPr lang="zh-CN" altLang="en-US" sz="2800">
              <a:solidFill>
                <a:schemeClr val="tx1"/>
              </a:solidFill>
              <a:latin typeface="华文中宋" panose="02010600040101010101" charset="-122"/>
              <a:ea typeface="华文中宋" panose="02010600040101010101" charset="-122"/>
              <a:cs typeface="华文中宋" panose="02010600040101010101" charset="-122"/>
            </a:endParaRP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7</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 近代以来中国的官员选拔与管理</a:t>
            </a:r>
          </a:p>
        </p:txBody>
      </p:sp>
      <p:sp>
        <p:nvSpPr>
          <p:cNvPr id="17" name="文本框 16"/>
          <p:cNvSpPr txBox="1"/>
          <p:nvPr/>
        </p:nvSpPr>
        <p:spPr>
          <a:xfrm>
            <a:off x="1781810" y="2435860"/>
            <a:ext cx="9942195" cy="1383665"/>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5</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课：工业革命与工厂制度</a:t>
            </a: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8</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 ：世界市场与商业贸易</a:t>
            </a:r>
          </a:p>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课：近代以来的城市化进程</a:t>
            </a:r>
          </a:p>
        </p:txBody>
      </p:sp>
      <p:sp>
        <p:nvSpPr>
          <p:cNvPr id="5" name="文本框 4"/>
          <p:cNvSpPr txBox="1"/>
          <p:nvPr/>
        </p:nvSpPr>
        <p:spPr>
          <a:xfrm>
            <a:off x="1781810" y="3819525"/>
            <a:ext cx="9849485" cy="2245360"/>
          </a:xfrm>
          <a:prstGeom prst="rect">
            <a:avLst/>
          </a:prstGeom>
          <a:noFill/>
        </p:spPr>
        <p:txBody>
          <a:bodyPr wrap="square" rtlCol="0" anchor="t">
            <a:spAutoFit/>
          </a:bodyPr>
          <a:lstStyle/>
          <a:p>
            <a:r>
              <a:rPr sz="2800">
                <a:solidFill>
                  <a:schemeClr val="tx1"/>
                </a:solidFill>
                <a:latin typeface="华文中宋" panose="02010600040101010101" charset="-122"/>
                <a:ea typeface="华文中宋" panose="02010600040101010101" charset="-122"/>
                <a:cs typeface="华文中宋" panose="02010600040101010101" charset="-122"/>
                <a:sym typeface="+mn-ea"/>
              </a:rPr>
              <a:t>第1课 </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中华优秀传统文化的内涵与特点 </a:t>
            </a:r>
            <a:endParaRPr sz="2800">
              <a:solidFill>
                <a:schemeClr val="tx1"/>
              </a:solidFill>
              <a:latin typeface="华文中宋" panose="02010600040101010101" charset="-122"/>
              <a:ea typeface="华文中宋" panose="02010600040101010101" charset="-122"/>
              <a:cs typeface="华文中宋" panose="02010600040101010101" charset="-122"/>
            </a:endParaRPr>
          </a:p>
          <a:p>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课：中华文化的世界意义</a:t>
            </a:r>
          </a:p>
          <a:p>
            <a:r>
              <a:rPr sz="2800">
                <a:solidFill>
                  <a:schemeClr val="tx1"/>
                </a:solidFill>
                <a:latin typeface="华文中宋" panose="02010600040101010101" charset="-122"/>
                <a:ea typeface="华文中宋" panose="02010600040101010101" charset="-122"/>
                <a:cs typeface="华文中宋" panose="02010600040101010101" charset="-122"/>
                <a:sym typeface="+mn-ea"/>
              </a:rPr>
              <a:t>第10课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近代以来的世界贸易与文化交流的扩展</a:t>
            </a:r>
          </a:p>
          <a:p>
            <a:r>
              <a:rPr sz="2800">
                <a:solidFill>
                  <a:schemeClr val="tx1"/>
                </a:solidFill>
                <a:latin typeface="华文中宋" panose="02010600040101010101" charset="-122"/>
                <a:ea typeface="华文中宋" panose="02010600040101010101" charset="-122"/>
                <a:cs typeface="华文中宋" panose="02010600040101010101" charset="-122"/>
                <a:sym typeface="+mn-ea"/>
              </a:rPr>
              <a:t>第12课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近代战争与西方文化的扩张 </a:t>
            </a:r>
          </a:p>
          <a:p>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14</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课：文化传承的多种载体及其发展</a:t>
            </a:r>
            <a:r>
              <a:rPr sz="2800">
                <a:solidFill>
                  <a:schemeClr val="tx1"/>
                </a:solidFill>
                <a:latin typeface="华文中宋" panose="02010600040101010101" charset="-122"/>
                <a:ea typeface="华文中宋" panose="02010600040101010101" charset="-122"/>
                <a:cs typeface="华文中宋" panose="02010600040101010101" charset="-122"/>
                <a:sym typeface="+mn-ea"/>
              </a:rPr>
              <a:t> </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2"/>
            </p:custDataLst>
          </p:nvPr>
        </p:nvGraphicFramePr>
        <p:xfrm>
          <a:off x="379095" y="937260"/>
          <a:ext cx="11370310" cy="5205095"/>
        </p:xfrm>
        <a:graphic>
          <a:graphicData uri="http://schemas.openxmlformats.org/drawingml/2006/table">
            <a:tbl>
              <a:tblPr firstRow="1" bandRow="1">
                <a:tableStyleId>{5C22544A-7EE6-4342-B048-85BDC9FD1C3A}</a:tableStyleId>
              </a:tblPr>
              <a:tblGrid>
                <a:gridCol w="838200"/>
                <a:gridCol w="5394325"/>
                <a:gridCol w="5137785"/>
              </a:tblGrid>
              <a:tr h="457200">
                <a:tc row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r>
                        <a:rPr lang="zh-CN" altLang="en-US" sz="2400" b="1">
                          <a:solidFill>
                            <a:schemeClr val="tx1"/>
                          </a:solidFill>
                          <a:latin typeface="华文中宋" panose="02010600040101010101" charset="-122"/>
                          <a:ea typeface="华文中宋" panose="02010600040101010101" charset="-122"/>
                        </a:rPr>
                        <a:t>考情分析</a:t>
                      </a: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全国卷</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地方卷</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736215">
                <a:tc v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2023</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全国乙卷</a:t>
                      </a: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维新变法的历史意义</a:t>
                      </a:r>
                      <a:endPar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2022</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全国乙卷</a:t>
                      </a: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kern="100">
                          <a:solidFill>
                            <a:schemeClr val="tx1"/>
                          </a:solidFill>
                          <a:effectLst/>
                          <a:latin typeface="楷体" panose="02010609060101010101" charset="-122"/>
                          <a:ea typeface="楷体" panose="02010609060101010101" charset="-122"/>
                          <a:cs typeface="楷体" panose="02010609060101010101" charset="-122"/>
                          <a:sym typeface="+mn-ea"/>
                        </a:rPr>
                        <a:t>维新变法</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2022</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全国甲卷</a:t>
                      </a: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kern="100">
                          <a:solidFill>
                            <a:schemeClr val="tx1"/>
                          </a:solidFill>
                          <a:effectLst/>
                          <a:latin typeface="楷体" panose="02010609060101010101" charset="-122"/>
                          <a:ea typeface="楷体" panose="02010609060101010101" charset="-122"/>
                          <a:cs typeface="楷体" panose="02010609060101010101" charset="-122"/>
                          <a:sym typeface="+mn-ea"/>
                        </a:rPr>
                        <a:t>维新变法思想差异</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2021</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全国乙卷</a:t>
                      </a: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维新变法的影响</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2019</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全国</a:t>
                      </a: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Ⅱ</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卷</a:t>
                      </a: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维新变法</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lnSpc>
                          <a:spcPct val="100000"/>
                        </a:lnSpc>
                        <a:spcBef>
                          <a:spcPct val="0"/>
                        </a:spcBef>
                        <a:spcAft>
                          <a:spcPct val="0"/>
                        </a:spcAft>
                        <a:buNone/>
                      </a:pPr>
                      <a:r>
                        <a:rPr sz="2400" b="0">
                          <a:solidFill>
                            <a:schemeClr val="tx1"/>
                          </a:solidFill>
                          <a:effectLst/>
                          <a:latin typeface="楷体" panose="02010609060101010101" charset="-122"/>
                          <a:ea typeface="楷体" panose="02010609060101010101" charset="-122"/>
                          <a:cs typeface="楷体" panose="02010609060101010101" charset="-122"/>
                          <a:sym typeface="+mn-ea"/>
                        </a:rPr>
                        <a:t>2023湖南</a:t>
                      </a:r>
                      <a:r>
                        <a:rPr lang="zh-CN" sz="2400" b="0">
                          <a:solidFill>
                            <a:schemeClr val="tx1"/>
                          </a:solidFill>
                          <a:effectLst/>
                          <a:latin typeface="楷体" panose="02010609060101010101" charset="-122"/>
                          <a:ea typeface="楷体" panose="02010609060101010101" charset="-122"/>
                          <a:cs typeface="楷体" panose="02010609060101010101" charset="-122"/>
                          <a:sym typeface="+mn-ea"/>
                        </a:rPr>
                        <a:t>卷</a:t>
                      </a:r>
                      <a:r>
                        <a:rPr lang="en-US" altLang="zh-CN" sz="2400" b="0">
                          <a:solidFill>
                            <a:schemeClr val="tx1"/>
                          </a:solidFill>
                          <a:effectLst/>
                          <a:latin typeface="楷体" panose="02010609060101010101" charset="-122"/>
                          <a:ea typeface="楷体" panose="02010609060101010101" charset="-122"/>
                          <a:cs typeface="楷体" panose="02010609060101010101" charset="-122"/>
                          <a:sym typeface="+mn-ea"/>
                        </a:rPr>
                        <a:t>·</a:t>
                      </a:r>
                      <a:r>
                        <a:rPr sz="2400" b="0">
                          <a:solidFill>
                            <a:schemeClr val="tx1"/>
                          </a:solidFill>
                          <a:effectLst/>
                          <a:latin typeface="楷体" panose="02010609060101010101" charset="-122"/>
                          <a:ea typeface="楷体" panose="02010609060101010101" charset="-122"/>
                          <a:cs typeface="楷体" panose="02010609060101010101" charset="-122"/>
                          <a:sym typeface="+mn-ea"/>
                        </a:rPr>
                        <a:t>《辛丑条约》的签订</a:t>
                      </a:r>
                    </a:p>
                    <a:p>
                      <a:pPr algn="l">
                        <a:lnSpc>
                          <a:spcPct val="100000"/>
                        </a:lnSpc>
                        <a:spcBef>
                          <a:spcPct val="0"/>
                        </a:spcBef>
                        <a:spcAft>
                          <a:spcPct val="0"/>
                        </a:spcAft>
                        <a:buNone/>
                      </a:pPr>
                      <a:r>
                        <a:rPr sz="2400" b="0">
                          <a:solidFill>
                            <a:schemeClr val="tx1"/>
                          </a:solidFill>
                          <a:effectLst/>
                          <a:latin typeface="楷体" panose="02010609060101010101" charset="-122"/>
                          <a:ea typeface="楷体" panose="02010609060101010101" charset="-122"/>
                          <a:cs typeface="楷体" panose="02010609060101010101" charset="-122"/>
                          <a:sym typeface="+mn-ea"/>
                        </a:rPr>
                        <a:t>2023湖南</a:t>
                      </a:r>
                      <a:r>
                        <a:rPr lang="zh-CN" sz="2400" b="0">
                          <a:solidFill>
                            <a:schemeClr val="tx1"/>
                          </a:solidFill>
                          <a:effectLst/>
                          <a:latin typeface="楷体" panose="02010609060101010101" charset="-122"/>
                          <a:ea typeface="楷体" panose="02010609060101010101" charset="-122"/>
                          <a:cs typeface="楷体" panose="02010609060101010101" charset="-122"/>
                          <a:sym typeface="+mn-ea"/>
                        </a:rPr>
                        <a:t>卷</a:t>
                      </a:r>
                      <a:r>
                        <a:rPr lang="en-US" altLang="zh-CN" sz="2400" b="0">
                          <a:solidFill>
                            <a:schemeClr val="tx1"/>
                          </a:solidFill>
                          <a:effectLst/>
                          <a:latin typeface="楷体" panose="02010609060101010101" charset="-122"/>
                          <a:ea typeface="楷体" panose="02010609060101010101" charset="-122"/>
                          <a:cs typeface="楷体" panose="02010609060101010101" charset="-122"/>
                          <a:sym typeface="+mn-ea"/>
                        </a:rPr>
                        <a:t>·</a:t>
                      </a:r>
                      <a:r>
                        <a:rPr sz="2400" b="0">
                          <a:solidFill>
                            <a:schemeClr val="tx1"/>
                          </a:solidFill>
                          <a:effectLst/>
                          <a:latin typeface="楷体" panose="02010609060101010101" charset="-122"/>
                          <a:ea typeface="楷体" panose="02010609060101010101" charset="-122"/>
                          <a:cs typeface="楷体" panose="02010609060101010101" charset="-122"/>
                          <a:sym typeface="+mn-ea"/>
                        </a:rPr>
                        <a:t>近代外交发展</a:t>
                      </a:r>
                      <a:endParaRPr lang="en-US" altLang="zh-CN" sz="2400" b="0">
                        <a:solidFill>
                          <a:schemeClr val="tx1"/>
                        </a:solidFill>
                        <a:effectLst/>
                        <a:latin typeface="楷体" panose="02010609060101010101" charset="-122"/>
                        <a:ea typeface="楷体" panose="02010609060101010101" charset="-122"/>
                        <a:cs typeface="楷体" panose="02010609060101010101" charset="-122"/>
                        <a:sym typeface="+mn-ea"/>
                      </a:endParaRPr>
                    </a:p>
                    <a:p>
                      <a:pPr>
                        <a:buNone/>
                      </a:pP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2023</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天津卷</a:t>
                      </a: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维新思想兴起</a:t>
                      </a:r>
                      <a:endPar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endParaRPr>
                    </a:p>
                    <a:p>
                      <a:pPr>
                        <a:buNone/>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2021</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福建卷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sz="2400" b="0" kern="0">
                          <a:solidFill>
                            <a:schemeClr val="tx1"/>
                          </a:solidFill>
                          <a:effectLst/>
                          <a:latin typeface="楷体" panose="02010609060101010101" charset="-122"/>
                          <a:ea typeface="楷体" panose="02010609060101010101" charset="-122"/>
                          <a:cs typeface="楷体" panose="02010609060101010101" charset="-122"/>
                          <a:sym typeface="+mn-ea"/>
                        </a:rPr>
                        <a:t>维新运动的局限</a:t>
                      </a:r>
                    </a:p>
                    <a:p>
                      <a:pPr>
                        <a:buNone/>
                      </a:pP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2021</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山东卷</a:t>
                      </a:r>
                      <a:r>
                        <a:rPr lang="en-US" altLang="zh-CN" sz="2400" b="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0" dirty="0">
                          <a:solidFill>
                            <a:schemeClr val="tx1"/>
                          </a:solidFill>
                          <a:effectLst/>
                          <a:latin typeface="楷体" panose="02010609060101010101" charset="-122"/>
                          <a:ea typeface="楷体" panose="02010609060101010101" charset="-122"/>
                          <a:cs typeface="楷体" panose="02010609060101010101" charset="-122"/>
                          <a:sym typeface="+mn-ea"/>
                        </a:rPr>
                        <a:t>维新变法评价</a:t>
                      </a:r>
                      <a:endParaRPr lang="zh-CN" altLang="en-US" sz="2400" b="0" dirty="0">
                        <a:solidFill>
                          <a:schemeClr val="tx1"/>
                        </a:solidFill>
                        <a:effectLst/>
                        <a:latin typeface="楷体" panose="02010609060101010101" charset="-122"/>
                        <a:ea typeface="楷体" panose="02010609060101010101" charset="-122"/>
                        <a:cs typeface="楷体" panose="02010609060101010101" charset="-122"/>
                      </a:endParaRPr>
                    </a:p>
                    <a:p>
                      <a:pPr>
                        <a:buNone/>
                      </a:pP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2020</a:t>
                      </a:r>
                      <a:r>
                        <a:rPr lang="zh-CN" altLang="en-US" sz="2400" b="0" kern="0" dirty="0">
                          <a:solidFill>
                            <a:schemeClr val="tx1"/>
                          </a:solidFill>
                          <a:effectLst/>
                          <a:latin typeface="楷体" panose="02010609060101010101" charset="-122"/>
                          <a:ea typeface="楷体" panose="02010609060101010101" charset="-122"/>
                          <a:cs typeface="楷体" panose="02010609060101010101" charset="-122"/>
                          <a:sym typeface="+mn-ea"/>
                        </a:rPr>
                        <a:t>浙江卷</a:t>
                      </a:r>
                      <a:r>
                        <a:rPr lang="en-US"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sz="2400" b="0" kern="0">
                          <a:solidFill>
                            <a:schemeClr val="tx1"/>
                          </a:solidFill>
                          <a:effectLst/>
                          <a:latin typeface="楷体" panose="02010609060101010101" charset="-122"/>
                          <a:ea typeface="楷体" panose="02010609060101010101" charset="-122"/>
                          <a:cs typeface="楷体" panose="02010609060101010101" charset="-122"/>
                          <a:sym typeface="+mn-ea"/>
                        </a:rPr>
                        <a:t>晚清中国民族工业的初步发展</a:t>
                      </a:r>
                      <a:endParaRPr lang="zh-CN" altLang="zh-CN" sz="2400" b="0" kern="0" dirty="0">
                        <a:solidFill>
                          <a:schemeClr val="tx1"/>
                        </a:solidFill>
                        <a:effectLst/>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60095">
                <a:tc>
                  <a:txBody>
                    <a:bodyPr/>
                    <a:lstStyle/>
                    <a:p>
                      <a:pPr>
                        <a:lnSpc>
                          <a:spcPct val="100000"/>
                        </a:lnSpc>
                        <a:buNone/>
                      </a:pPr>
                      <a:r>
                        <a:rPr lang="zh-CN" altLang="en-US" sz="2400" b="1">
                          <a:solidFill>
                            <a:schemeClr val="tx1"/>
                          </a:solidFill>
                          <a:latin typeface="华文中宋" panose="02010600040101010101" charset="-122"/>
                          <a:ea typeface="华文中宋" panose="02010600040101010101" charset="-122"/>
                        </a:rPr>
                        <a:t>考向</a:t>
                      </a:r>
                    </a:p>
                    <a:p>
                      <a:pPr>
                        <a:lnSpc>
                          <a:spcPct val="100000"/>
                        </a:lnSpc>
                        <a:buNone/>
                      </a:pPr>
                      <a:r>
                        <a:rPr lang="zh-CN" altLang="en-US" sz="2400" b="1">
                          <a:solidFill>
                            <a:schemeClr val="tx1"/>
                          </a:solidFill>
                          <a:latin typeface="华文中宋" panose="02010600040101010101" charset="-122"/>
                          <a:ea typeface="华文中宋" panose="02010600040101010101" charset="-122"/>
                        </a:rPr>
                        <a:t>分析</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54685">
                <a:tc>
                  <a:txBody>
                    <a:bodyPr/>
                    <a:lstStyle/>
                    <a:p>
                      <a:pPr>
                        <a:buNone/>
                      </a:pPr>
                      <a:r>
                        <a:rPr lang="zh-CN" altLang="en-US" sz="2400" b="1">
                          <a:solidFill>
                            <a:schemeClr val="tx1"/>
                          </a:solidFill>
                          <a:latin typeface="华文中宋" panose="02010600040101010101" charset="-122"/>
                          <a:ea typeface="华文中宋" panose="02010600040101010101" charset="-122"/>
                        </a:rPr>
                        <a:t>考查方式</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nvSpPr>
        <p:spPr>
          <a:xfrm>
            <a:off x="1175385" y="4113530"/>
            <a:ext cx="9721850" cy="829945"/>
          </a:xfrm>
          <a:prstGeom prst="rect">
            <a:avLst/>
          </a:prstGeom>
          <a:noFill/>
        </p:spPr>
        <p:txBody>
          <a:bodyPr wrap="square" rtlCol="0" anchor="t">
            <a:spAutoFit/>
          </a:bodyPr>
          <a:lstStyle/>
          <a:p>
            <a:pPr marL="0" lvl="0" indent="0">
              <a:lnSpc>
                <a:spcPct val="100000"/>
              </a:lnSpc>
              <a:spcBef>
                <a:spcPct val="0"/>
              </a:spcBef>
              <a:buFontTx/>
              <a:buNone/>
            </a:pPr>
            <a:r>
              <a:rPr lang="en-US" altLang="zh-CN" sz="24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a:t>
            </a:r>
            <a:r>
              <a:rPr lang="zh-CN" altLang="en-US" sz="24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列强侵华的基本史实、</a:t>
            </a:r>
            <a:r>
              <a:rPr lang="zh-CN" sz="2400" b="1" kern="100">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民族危机的加深与救亡图存、国际法的传播；</a:t>
            </a:r>
          </a:p>
          <a:p>
            <a:pPr marL="0" lvl="0" indent="0">
              <a:lnSpc>
                <a:spcPct val="100000"/>
              </a:lnSpc>
              <a:spcBef>
                <a:spcPct val="0"/>
              </a:spcBef>
              <a:buFontTx/>
              <a:buNone/>
            </a:pPr>
            <a:r>
              <a:rPr lang="en-US" altLang="zh-CN" sz="2400" b="1" kern="100">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2.</a:t>
            </a:r>
            <a:r>
              <a:rPr lang="zh-CN" sz="2400" b="1" kern="100">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维新变法与维新思想</a:t>
            </a:r>
            <a:r>
              <a:rPr lang="zh-CN" sz="24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endParaRPr lang="en-US" altLang="zh-CN" sz="2400" b="1" smtClean="0">
              <a:solidFill>
                <a:srgbClr val="C00000"/>
              </a:solidFill>
              <a:effectLst>
                <a:outerShdw blurRad="38100" dist="38100" dir="2700000" algn="tl">
                  <a:srgbClr val="000000">
                    <a:alpha val="43137"/>
                  </a:srgbClr>
                </a:outerShdw>
              </a:effectLst>
              <a:highlight>
                <a:srgbClr val="000000">
                  <a:alpha val="0"/>
                </a:srgbClr>
              </a:highlight>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7" name="矩形 4"/>
          <p:cNvSpPr/>
          <p:nvPr>
            <p:custDataLst>
              <p:tags r:id="rId3"/>
            </p:custDataLst>
          </p:nvPr>
        </p:nvSpPr>
        <p:spPr>
          <a:xfrm>
            <a:off x="257810" y="238760"/>
            <a:ext cx="11684635" cy="6378575"/>
          </a:xfrm>
          <a:prstGeom prst="rect">
            <a:avLst/>
          </a:prstGeom>
          <a:noFill/>
          <a:ln w="12700" cap="flat" cmpd="sng">
            <a:solidFill>
              <a:schemeClr val="tx1">
                <a:lumMod val="75000"/>
                <a:lumOff val="25000"/>
              </a:schemeClr>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3" name="文本框 2"/>
          <p:cNvSpPr txBox="1"/>
          <p:nvPr/>
        </p:nvSpPr>
        <p:spPr>
          <a:xfrm>
            <a:off x="1175385" y="4943475"/>
            <a:ext cx="10483215" cy="1198880"/>
          </a:xfrm>
          <a:prstGeom prst="rect">
            <a:avLst/>
          </a:prstGeom>
          <a:noFill/>
        </p:spPr>
        <p:txBody>
          <a:bodyPr wrap="square" rtlCol="0" anchor="t">
            <a:spAutoFit/>
          </a:bodyPr>
          <a:lstStyle/>
          <a:p>
            <a:r>
              <a:rPr lang="zh-CN" sz="2400" kern="100">
                <a:effectLst/>
                <a:latin typeface="华文中宋" panose="02010600040101010101" charset="-122"/>
                <a:ea typeface="华文中宋" panose="02010600040101010101" charset="-122"/>
                <a:cs typeface="+mj-ea"/>
                <a:sym typeface="+mn-ea"/>
              </a:rPr>
              <a:t>以选择题为主</a:t>
            </a:r>
            <a:r>
              <a:rPr lang="zh-CN" altLang="en-US" sz="2400" kern="100">
                <a:effectLst/>
                <a:latin typeface="华文中宋" panose="02010600040101010101" charset="-122"/>
                <a:ea typeface="华文中宋" panose="02010600040101010101" charset="-122"/>
                <a:cs typeface="+mj-ea"/>
                <a:sym typeface="+mn-ea"/>
              </a:rPr>
              <a:t>，</a:t>
            </a:r>
            <a:r>
              <a:rPr lang="zh-CN" sz="2400" kern="100">
                <a:effectLst/>
                <a:latin typeface="华文中宋" panose="02010600040101010101" charset="-122"/>
                <a:ea typeface="华文中宋" panose="02010600040101010101" charset="-122"/>
                <a:cs typeface="+mj-ea"/>
                <a:sym typeface="+mn-ea"/>
              </a:rPr>
              <a:t>兼有非选择题</a:t>
            </a:r>
            <a:r>
              <a:rPr lang="zh-CN" altLang="en-US" sz="2400">
                <a:effectLst/>
                <a:latin typeface="华文中宋" panose="02010600040101010101" charset="-122"/>
                <a:ea typeface="华文中宋" panose="02010600040101010101" charset="-122"/>
                <a:cs typeface="+mj-ea"/>
                <a:sym typeface="+mn-ea"/>
              </a:rPr>
              <a:t>。</a:t>
            </a:r>
            <a:r>
              <a:rPr lang="zh-CN" sz="2400" kern="100">
                <a:effectLst/>
                <a:latin typeface="华文中宋" panose="02010600040101010101" charset="-122"/>
                <a:ea typeface="华文中宋" panose="02010600040101010101" charset="-122"/>
                <a:cs typeface="+mj-ea"/>
                <a:sym typeface="+mn-ea"/>
              </a:rPr>
              <a:t>重点考查中国社会各阶级不同形式的救亡图存的抗争，以晚清时期针对重大历史事件不同人的评价、看法、观点或当事人的活动为切入点设置情境。</a:t>
            </a:r>
            <a:endParaRPr lang="zh-CN" altLang="en-US" sz="2400" kern="100">
              <a:effectLst/>
              <a:latin typeface="华文中宋" panose="02010600040101010101" charset="-122"/>
              <a:ea typeface="华文中宋" panose="02010600040101010101" charset="-122"/>
              <a:cs typeface="+mj-ea"/>
              <a:sym typeface="+mn-ea"/>
            </a:endParaRPr>
          </a:p>
        </p:txBody>
      </p:sp>
      <p:sp>
        <p:nvSpPr>
          <p:cNvPr id="4" name="圆角矩形 3"/>
          <p:cNvSpPr/>
          <p:nvPr>
            <p:custDataLst>
              <p:tags r:id="rId4"/>
            </p:custDataLst>
          </p:nvPr>
        </p:nvSpPr>
        <p:spPr>
          <a:xfrm>
            <a:off x="379095" y="339090"/>
            <a:ext cx="2204720"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考情考向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（一）背景</a:t>
            </a:r>
          </a:p>
        </p:txBody>
      </p:sp>
      <p:sp>
        <p:nvSpPr>
          <p:cNvPr id="7" name="文本框 6"/>
          <p:cNvSpPr txBox="1"/>
          <p:nvPr/>
        </p:nvSpPr>
        <p:spPr>
          <a:xfrm>
            <a:off x="257810" y="4802505"/>
            <a:ext cx="11684635" cy="1814830"/>
          </a:xfrm>
          <a:prstGeom prst="rect">
            <a:avLst/>
          </a:prstGeom>
          <a:noFill/>
        </p:spPr>
        <p:txBody>
          <a:bodyPr wrap="square" rtlCol="0" anchor="t">
            <a:spAutoFit/>
          </a:bodyPr>
          <a:lstStyle/>
          <a:p>
            <a:pPr marR="0" defTabSz="914400">
              <a:buClrTx/>
              <a:buSzTx/>
            </a:pPr>
            <a:r>
              <a:rPr lang="zh-CN" sz="2800" noProof="0">
                <a:solidFill>
                  <a:srgbClr val="000000"/>
                </a:solidFill>
                <a:effectLst/>
                <a:latin typeface="楷体" panose="02010609060101010101" charset="-122"/>
                <a:ea typeface="楷体" panose="02010609060101010101" charset="-122"/>
                <a:cs typeface="楷体" panose="02010609060101010101" charset="-122"/>
                <a:sym typeface="+mn-ea"/>
              </a:rPr>
              <a:t>材料</a:t>
            </a:r>
            <a:r>
              <a:rPr lang="en-US" altLang="zh-CN" sz="2800" noProof="0">
                <a:solidFill>
                  <a:srgbClr val="000000"/>
                </a:solidFill>
                <a:effectLst/>
                <a:latin typeface="楷体" panose="02010609060101010101" charset="-122"/>
                <a:ea typeface="楷体" panose="02010609060101010101" charset="-122"/>
                <a:cs typeface="楷体" panose="02010609060101010101" charset="-122"/>
                <a:sym typeface="+mn-ea"/>
              </a:rPr>
              <a:t>1</a:t>
            </a:r>
            <a:r>
              <a:rPr lang="zh-CN" sz="2800" noProof="0">
                <a:solidFill>
                  <a:srgbClr val="000000"/>
                </a:solidFill>
                <a:effectLst/>
                <a:latin typeface="楷体" panose="02010609060101010101" charset="-122"/>
                <a:ea typeface="楷体" panose="02010609060101010101" charset="-122"/>
                <a:cs typeface="楷体" panose="02010609060101010101" charset="-122"/>
                <a:sym typeface="+mn-ea"/>
              </a:rPr>
              <a:t>：甲午战争后</a:t>
            </a:r>
            <a:r>
              <a:rPr lang="zh-CN" altLang="zh-CN" sz="2800" noProof="0">
                <a:solidFill>
                  <a:srgbClr val="000000"/>
                </a:solidFill>
                <a:effectLst/>
                <a:latin typeface="楷体" panose="02010609060101010101" charset="-122"/>
                <a:ea typeface="楷体" panose="02010609060101010101" charset="-122"/>
                <a:cs typeface="楷体" panose="02010609060101010101" charset="-122"/>
                <a:sym typeface="+mn-ea"/>
              </a:rPr>
              <a:t>3</a:t>
            </a:r>
            <a:r>
              <a:rPr lang="zh-CN" sz="2800" noProof="0">
                <a:solidFill>
                  <a:srgbClr val="000000"/>
                </a:solidFill>
                <a:effectLst/>
                <a:latin typeface="楷体" panose="02010609060101010101" charset="-122"/>
                <a:ea typeface="楷体" panose="02010609060101010101" charset="-122"/>
                <a:cs typeface="楷体" panose="02010609060101010101" charset="-122"/>
                <a:sym typeface="+mn-ea"/>
              </a:rPr>
              <a:t>年时间，民族资本的总额较甲午战争前</a:t>
            </a:r>
            <a:r>
              <a:rPr lang="zh-CN" altLang="zh-CN" sz="2800" noProof="0">
                <a:solidFill>
                  <a:srgbClr val="000000"/>
                </a:solidFill>
                <a:effectLst/>
                <a:latin typeface="楷体" panose="02010609060101010101" charset="-122"/>
                <a:ea typeface="楷体" panose="02010609060101010101" charset="-122"/>
                <a:cs typeface="楷体" panose="02010609060101010101" charset="-122"/>
                <a:sym typeface="+mn-ea"/>
              </a:rPr>
              <a:t>30</a:t>
            </a:r>
            <a:r>
              <a:rPr lang="zh-CN" sz="2800" noProof="0">
                <a:solidFill>
                  <a:srgbClr val="000000"/>
                </a:solidFill>
                <a:effectLst/>
                <a:latin typeface="楷体" panose="02010609060101010101" charset="-122"/>
                <a:ea typeface="楷体" panose="02010609060101010101" charset="-122"/>
                <a:cs typeface="楷体" panose="02010609060101010101" charset="-122"/>
                <a:sym typeface="+mn-ea"/>
              </a:rPr>
              <a:t>年增加一倍多，这一时期民族资本主义的发展不仅表现为企业数量的增加和规模的扩大，而且还表现出有沿海向内地的扩展。</a:t>
            </a:r>
            <a:r>
              <a:rPr lang="en-US" altLang="zh-CN" sz="2800" noProof="0">
                <a:solidFill>
                  <a:srgbClr val="000000"/>
                </a:solidFill>
                <a:effectLst/>
                <a:latin typeface="楷体" panose="02010609060101010101" charset="-122"/>
                <a:ea typeface="楷体" panose="02010609060101010101" charset="-122"/>
                <a:cs typeface="楷体" panose="02010609060101010101" charset="-122"/>
                <a:sym typeface="+mn-ea"/>
              </a:rPr>
              <a:t>                                       </a:t>
            </a:r>
            <a:endParaRPr kumimoji="0" lang="en-US" altLang="zh-CN" sz="2800" kern="1200" cap="none" spc="0" normalizeH="0" baseline="0" noProof="0">
              <a:solidFill>
                <a:srgbClr val="000000"/>
              </a:solidFill>
              <a:effectLst/>
              <a:latin typeface="楷体" panose="02010609060101010101" charset="-122"/>
              <a:ea typeface="楷体" panose="02010609060101010101" charset="-122"/>
              <a:cs typeface="楷体" panose="02010609060101010101" charset="-122"/>
            </a:endParaRPr>
          </a:p>
          <a:p>
            <a:pPr marR="0" defTabSz="914400">
              <a:buClrTx/>
              <a:buSzTx/>
            </a:pPr>
            <a:r>
              <a:rPr lang="en-US" altLang="zh-CN" sz="2800" noProof="0">
                <a:solidFill>
                  <a:srgbClr val="000000"/>
                </a:solidFill>
                <a:effectLst/>
                <a:latin typeface="楷体" panose="02010609060101010101" charset="-122"/>
                <a:ea typeface="楷体" panose="02010609060101010101" charset="-122"/>
                <a:cs typeface="楷体" panose="02010609060101010101" charset="-122"/>
                <a:sym typeface="+mn-ea"/>
              </a:rPr>
              <a:t>                                         </a:t>
            </a:r>
            <a:r>
              <a:rPr lang="zh-CN" altLang="zh-CN" sz="2800" noProof="0">
                <a:solidFill>
                  <a:srgbClr val="000000"/>
                </a:solidFill>
                <a:effectLst/>
                <a:latin typeface="楷体" panose="02010609060101010101" charset="-122"/>
                <a:ea typeface="楷体" panose="02010609060101010101" charset="-122"/>
                <a:cs typeface="楷体" panose="02010609060101010101" charset="-122"/>
                <a:sym typeface="+mn-ea"/>
              </a:rPr>
              <a:t>——</a:t>
            </a:r>
            <a:r>
              <a:rPr lang="zh-CN" sz="2800" noProof="0">
                <a:solidFill>
                  <a:srgbClr val="000000"/>
                </a:solidFill>
                <a:effectLst/>
                <a:latin typeface="楷体" panose="02010609060101010101" charset="-122"/>
                <a:ea typeface="楷体" panose="02010609060101010101" charset="-122"/>
                <a:cs typeface="楷体" panose="02010609060101010101" charset="-122"/>
                <a:sym typeface="+mn-ea"/>
              </a:rPr>
              <a:t>人教版</a:t>
            </a:r>
            <a:r>
              <a:rPr lang="zh-CN" altLang="zh-CN" sz="2800" noProof="0">
                <a:solidFill>
                  <a:srgbClr val="000000"/>
                </a:solidFill>
                <a:effectLst/>
                <a:latin typeface="楷体" panose="02010609060101010101" charset="-122"/>
                <a:ea typeface="楷体" panose="02010609060101010101" charset="-122"/>
                <a:cs typeface="楷体" panose="02010609060101010101" charset="-122"/>
                <a:sym typeface="+mn-ea"/>
              </a:rPr>
              <a:t>《</a:t>
            </a:r>
            <a:r>
              <a:rPr lang="zh-CN" sz="2800" noProof="0">
                <a:solidFill>
                  <a:srgbClr val="000000"/>
                </a:solidFill>
                <a:effectLst/>
                <a:latin typeface="楷体" panose="02010609060101010101" charset="-122"/>
                <a:ea typeface="楷体" panose="02010609060101010101" charset="-122"/>
                <a:cs typeface="楷体" panose="02010609060101010101" charset="-122"/>
                <a:sym typeface="+mn-ea"/>
              </a:rPr>
              <a:t>历史</a:t>
            </a:r>
            <a:r>
              <a:rPr lang="zh-CN" altLang="zh-CN" sz="2800" noProof="0">
                <a:solidFill>
                  <a:srgbClr val="000000"/>
                </a:solidFill>
                <a:effectLst/>
                <a:latin typeface="楷体" panose="02010609060101010101" charset="-122"/>
                <a:ea typeface="楷体" panose="02010609060101010101" charset="-122"/>
                <a:cs typeface="楷体" panose="02010609060101010101" charset="-122"/>
                <a:sym typeface="+mn-ea"/>
              </a:rPr>
              <a:t>》</a:t>
            </a:r>
            <a:r>
              <a:rPr lang="zh-CN" sz="2800" noProof="0">
                <a:solidFill>
                  <a:srgbClr val="000000"/>
                </a:solidFill>
                <a:effectLst/>
                <a:latin typeface="楷体" panose="02010609060101010101" charset="-122"/>
                <a:ea typeface="楷体" panose="02010609060101010101" charset="-122"/>
                <a:cs typeface="楷体" panose="02010609060101010101" charset="-122"/>
                <a:sym typeface="+mn-ea"/>
              </a:rPr>
              <a:t>必修</a:t>
            </a:r>
            <a:r>
              <a:rPr lang="en-US" altLang="zh-CN" sz="2800" noProof="0">
                <a:solidFill>
                  <a:srgbClr val="000000"/>
                </a:solidFill>
                <a:effectLst/>
                <a:latin typeface="楷体" panose="02010609060101010101" charset="-122"/>
                <a:ea typeface="楷体" panose="02010609060101010101" charset="-122"/>
                <a:cs typeface="楷体" panose="02010609060101010101" charset="-122"/>
                <a:sym typeface="+mn-ea"/>
              </a:rPr>
              <a:t>2</a:t>
            </a:r>
          </a:p>
        </p:txBody>
      </p:sp>
      <p:grpSp>
        <p:nvGrpSpPr>
          <p:cNvPr id="13" name="组合 12"/>
          <p:cNvGrpSpPr/>
          <p:nvPr/>
        </p:nvGrpSpPr>
        <p:grpSpPr>
          <a:xfrm>
            <a:off x="379095" y="1432560"/>
            <a:ext cx="11437620" cy="3359785"/>
            <a:chOff x="597" y="2256"/>
            <a:chExt cx="18012" cy="5291"/>
          </a:xfrm>
        </p:grpSpPr>
        <p:pic>
          <p:nvPicPr>
            <p:cNvPr id="101" name="图片 100"/>
            <p:cNvPicPr/>
            <p:nvPr/>
          </p:nvPicPr>
          <p:blipFill>
            <a:blip r:embed="rId5"/>
            <a:stretch>
              <a:fillRect/>
            </a:stretch>
          </p:blipFill>
          <p:spPr>
            <a:xfrm>
              <a:off x="597" y="2395"/>
              <a:ext cx="6507" cy="4286"/>
            </a:xfrm>
            <a:prstGeom prst="rect">
              <a:avLst/>
            </a:prstGeom>
            <a:noFill/>
            <a:ln w="12700" cmpd="sng">
              <a:solidFill>
                <a:schemeClr val="tx1">
                  <a:lumMod val="75000"/>
                  <a:lumOff val="25000"/>
                </a:schemeClr>
              </a:solidFill>
              <a:prstDash val="solid"/>
            </a:ln>
          </p:spPr>
        </p:pic>
        <p:pic>
          <p:nvPicPr>
            <p:cNvPr id="102" name="图片 101"/>
            <p:cNvPicPr/>
            <p:nvPr/>
          </p:nvPicPr>
          <p:blipFill>
            <a:blip r:embed="rId6"/>
            <a:stretch>
              <a:fillRect/>
            </a:stretch>
          </p:blipFill>
          <p:spPr>
            <a:xfrm>
              <a:off x="8639" y="2387"/>
              <a:ext cx="4092" cy="4294"/>
            </a:xfrm>
            <a:prstGeom prst="rect">
              <a:avLst/>
            </a:prstGeom>
            <a:noFill/>
            <a:ln w="12700" cmpd="sng">
              <a:solidFill>
                <a:schemeClr val="tx1">
                  <a:lumMod val="75000"/>
                  <a:lumOff val="25000"/>
                </a:schemeClr>
              </a:solidFill>
              <a:prstDash val="solid"/>
            </a:ln>
          </p:spPr>
        </p:pic>
        <p:pic>
          <p:nvPicPr>
            <p:cNvPr id="9" name="图片 8"/>
            <p:cNvPicPr>
              <a:picLocks noChangeAspect="1"/>
            </p:cNvPicPr>
            <p:nvPr/>
          </p:nvPicPr>
          <p:blipFill>
            <a:blip r:embed="rId7">
              <a:grayscl/>
            </a:blip>
            <a:srcRect l="71256" t="5802" r="1790" b="11775"/>
            <a:stretch>
              <a:fillRect/>
            </a:stretch>
          </p:blipFill>
          <p:spPr>
            <a:xfrm>
              <a:off x="14092" y="2256"/>
              <a:ext cx="4517" cy="4550"/>
            </a:xfrm>
            <a:prstGeom prst="rect">
              <a:avLst/>
            </a:prstGeom>
            <a:ln>
              <a:noFill/>
            </a:ln>
          </p:spPr>
        </p:pic>
        <p:sp>
          <p:nvSpPr>
            <p:cNvPr id="12" name="文本框 11"/>
            <p:cNvSpPr txBox="1"/>
            <p:nvPr/>
          </p:nvSpPr>
          <p:spPr>
            <a:xfrm>
              <a:off x="1570" y="6822"/>
              <a:ext cx="16904" cy="725"/>
            </a:xfrm>
            <a:prstGeom prst="rect">
              <a:avLst/>
            </a:prstGeom>
            <a:noFill/>
          </p:spPr>
          <p:txBody>
            <a:bodyPr wrap="square" rtlCol="0">
              <a:spAutoFit/>
            </a:bodyPr>
            <a:lstStyle/>
            <a:p>
              <a:r>
                <a:rPr lang="zh-CN" altLang="en-US" sz="2400">
                  <a:latin typeface="华文仿宋" panose="02010600040101010101" charset="-122"/>
                  <a:ea typeface="华文仿宋" panose="02010600040101010101" charset="-122"/>
                  <a:cs typeface="华文仿宋" panose="02010600040101010101" charset="-122"/>
                </a:rPr>
                <a:t>《马关条约》签订</a:t>
              </a:r>
              <a:r>
                <a:rPr lang="en-US" altLang="zh-CN" sz="2400">
                  <a:latin typeface="华文仿宋" panose="02010600040101010101" charset="-122"/>
                  <a:ea typeface="华文仿宋" panose="02010600040101010101" charset="-122"/>
                  <a:cs typeface="华文仿宋" panose="02010600040101010101" charset="-122"/>
                </a:rPr>
                <a:t>                               </a:t>
              </a:r>
              <a:r>
                <a:rPr lang="zh-CN" altLang="en-US" sz="2400">
                  <a:latin typeface="华文仿宋" panose="02010600040101010101" charset="-122"/>
                  <a:ea typeface="华文仿宋" panose="02010600040101010101" charset="-122"/>
                  <a:cs typeface="华文仿宋" panose="02010600040101010101" charset="-122"/>
                </a:rPr>
                <a:t>瓜分狂潮</a:t>
              </a:r>
              <a:r>
                <a:rPr lang="en-US" altLang="zh-CN" sz="2400">
                  <a:latin typeface="华文仿宋" panose="02010600040101010101" charset="-122"/>
                  <a:ea typeface="华文仿宋" panose="02010600040101010101" charset="-122"/>
                  <a:cs typeface="华文仿宋" panose="02010600040101010101" charset="-122"/>
                </a:rPr>
                <a:t>                          </a:t>
              </a:r>
              <a:r>
                <a:rPr lang="zh-CN" altLang="en-US" sz="2400">
                  <a:latin typeface="华文仿宋" panose="02010600040101010101" charset="-122"/>
                  <a:ea typeface="华文仿宋" panose="02010600040101010101" charset="-122"/>
                  <a:cs typeface="华文仿宋" panose="02010600040101010101" charset="-122"/>
                </a:rPr>
                <a:t>公车上书</a:t>
              </a:r>
            </a:p>
          </p:txBody>
        </p:sp>
      </p:grpSp>
      <p:sp>
        <p:nvSpPr>
          <p:cNvPr id="14" name="右箭头 13"/>
          <p:cNvSpPr/>
          <p:nvPr/>
        </p:nvSpPr>
        <p:spPr>
          <a:xfrm>
            <a:off x="4684395" y="2498725"/>
            <a:ext cx="638810" cy="537845"/>
          </a:xfrm>
          <a:prstGeom prst="rightArrow">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右箭头 14"/>
          <p:cNvSpPr/>
          <p:nvPr/>
        </p:nvSpPr>
        <p:spPr>
          <a:xfrm>
            <a:off x="8246745" y="2498725"/>
            <a:ext cx="689610" cy="537845"/>
          </a:xfrm>
          <a:prstGeom prst="rightArrow">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文本框 15"/>
          <p:cNvSpPr txBox="1"/>
          <p:nvPr/>
        </p:nvSpPr>
        <p:spPr>
          <a:xfrm>
            <a:off x="292735" y="4421505"/>
            <a:ext cx="874331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经济上：</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19</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世纪末</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20</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世纪初，民族资本主义初步发展</a:t>
            </a:r>
          </a:p>
        </p:txBody>
      </p:sp>
      <p:sp>
        <p:nvSpPr>
          <p:cNvPr id="17" name="文本框 16"/>
          <p:cNvSpPr txBox="1"/>
          <p:nvPr/>
        </p:nvSpPr>
        <p:spPr>
          <a:xfrm>
            <a:off x="292735" y="5674995"/>
            <a:ext cx="531114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阶级上：民族资产阶级力量壮大</a:t>
            </a:r>
          </a:p>
        </p:txBody>
      </p:sp>
      <p:sp>
        <p:nvSpPr>
          <p:cNvPr id="19" name="文本框 18"/>
          <p:cNvSpPr txBox="1"/>
          <p:nvPr/>
        </p:nvSpPr>
        <p:spPr>
          <a:xfrm>
            <a:off x="292735" y="3168015"/>
            <a:ext cx="925639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政治上：甲午战败，</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马关条约</a:t>
            </a:r>
            <a:r>
              <a:rPr lang="en-US"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a:t>
            </a: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签订后，民族危机加深</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（一）背景</a:t>
            </a:r>
          </a:p>
        </p:txBody>
      </p:sp>
      <p:sp>
        <p:nvSpPr>
          <p:cNvPr id="15" name="文本框 14"/>
          <p:cNvSpPr txBox="1"/>
          <p:nvPr/>
        </p:nvSpPr>
        <p:spPr>
          <a:xfrm>
            <a:off x="379095" y="1431290"/>
            <a:ext cx="5027295" cy="521970"/>
          </a:xfrm>
          <a:prstGeom prst="rect">
            <a:avLst/>
          </a:prstGeom>
          <a:solidFill>
            <a:srgbClr val="755B51"/>
          </a:solidFill>
          <a:effectLst>
            <a:outerShdw blurRad="50800" dist="38100" dir="2700000" algn="tl" rotWithShape="0">
              <a:prstClr val="black">
                <a:alpha val="40000"/>
              </a:prstClr>
            </a:outerShdw>
          </a:effectLst>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早期维新派（</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世纪</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60</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年代）</a:t>
            </a:r>
          </a:p>
        </p:txBody>
      </p:sp>
      <p:sp>
        <p:nvSpPr>
          <p:cNvPr id="6" name="文本框 5"/>
          <p:cNvSpPr txBox="1"/>
          <p:nvPr/>
        </p:nvSpPr>
        <p:spPr>
          <a:xfrm>
            <a:off x="1760220" y="1988185"/>
            <a:ext cx="7571105" cy="1512570"/>
          </a:xfrm>
          <a:prstGeom prst="rect">
            <a:avLst/>
          </a:prstGeom>
          <a:noFill/>
        </p:spPr>
        <p:txBody>
          <a:bodyPr wrap="square" rtlCol="0" anchor="t">
            <a:spAutoFit/>
          </a:bodyPr>
          <a:lstStyle/>
          <a:p>
            <a:pPr marL="342900" indent="-342900">
              <a:lnSpc>
                <a:spcPct val="110000"/>
              </a:lnSpc>
            </a:pPr>
            <a:r>
              <a:rPr lang="zh-CN" altLang="en-US" sz="2800">
                <a:latin typeface="华文中宋" panose="02010600040101010101" charset="-122"/>
                <a:ea typeface="华文中宋" panose="02010600040101010101" charset="-122"/>
                <a:cs typeface="华文中宋" panose="02010600040101010101" charset="-122"/>
                <a:sym typeface="+mn-ea"/>
              </a:rPr>
              <a:t>①政治</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主张革新，实行</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君主立宪制</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rgbClr val="FF0000"/>
              </a:solidFill>
              <a:latin typeface="华文中宋" panose="02010600040101010101" charset="-122"/>
              <a:ea typeface="华文中宋" panose="02010600040101010101" charset="-122"/>
              <a:cs typeface="华文中宋" panose="02010600040101010101" charset="-122"/>
            </a:endParaRPr>
          </a:p>
          <a:p>
            <a:pPr marL="342900" indent="-342900">
              <a:lnSpc>
                <a:spcPct val="110000"/>
              </a:lnSpc>
            </a:pPr>
            <a:r>
              <a:rPr lang="zh-CN" altLang="en-US" sz="2800">
                <a:latin typeface="华文中宋" panose="02010600040101010101" charset="-122"/>
                <a:ea typeface="华文中宋" panose="02010600040101010101" charset="-122"/>
                <a:cs typeface="华文中宋" panose="02010600040101010101" charset="-122"/>
                <a:sym typeface="+mn-ea"/>
              </a:rPr>
              <a:t>②经济</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发展民族工商业，与外国进行商战；</a:t>
            </a:r>
            <a:endParaRPr lang="zh-CN" altLang="en-US" sz="2800">
              <a:latin typeface="华文中宋" panose="02010600040101010101" charset="-122"/>
              <a:ea typeface="华文中宋" panose="02010600040101010101" charset="-122"/>
              <a:cs typeface="华文中宋" panose="02010600040101010101" charset="-122"/>
            </a:endParaRPr>
          </a:p>
          <a:p>
            <a:pPr marL="342900" indent="-342900">
              <a:lnSpc>
                <a:spcPct val="110000"/>
              </a:lnSpc>
            </a:pPr>
            <a:r>
              <a:rPr lang="zh-CN" altLang="en-US" sz="2800">
                <a:latin typeface="华文中宋" panose="02010600040101010101" charset="-122"/>
                <a:ea typeface="华文中宋" panose="02010600040101010101" charset="-122"/>
                <a:cs typeface="华文中宋" panose="02010600040101010101" charset="-122"/>
                <a:sym typeface="+mn-ea"/>
              </a:rPr>
              <a:t>③文化</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兴办学校</a:t>
            </a:r>
            <a:r>
              <a:rPr lang="zh-CN" altLang="en-US" sz="2800">
                <a:effectLst>
                  <a:outerShdw blurRad="38100" dist="38100" dir="2700000">
                    <a:srgbClr val="C0C0C0"/>
                  </a:outerShdw>
                </a:effectLst>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学习西方科学文化知识。</a:t>
            </a:r>
          </a:p>
        </p:txBody>
      </p:sp>
      <p:sp>
        <p:nvSpPr>
          <p:cNvPr id="7" name="文本框 6"/>
          <p:cNvSpPr txBox="1"/>
          <p:nvPr/>
        </p:nvSpPr>
        <p:spPr>
          <a:xfrm>
            <a:off x="257810" y="4945380"/>
            <a:ext cx="11272520" cy="1512570"/>
          </a:xfrm>
          <a:prstGeom prst="rect">
            <a:avLst/>
          </a:prstGeom>
          <a:noFill/>
        </p:spPr>
        <p:txBody>
          <a:bodyPr wrap="square" rtlCol="0" anchor="t">
            <a:spAutoFit/>
          </a:bodyPr>
          <a:lstStyle/>
          <a:p>
            <a:pPr fontAlgn="auto">
              <a:lnSpc>
                <a:spcPct val="110000"/>
              </a:lnSpc>
              <a:spcBef>
                <a:spcPts val="0"/>
              </a:spcBef>
            </a:pPr>
            <a:r>
              <a:rPr lang="zh-CN" altLang="en-US" sz="2800" dirty="0">
                <a:latin typeface="华文中宋" panose="02010600040101010101" charset="-122"/>
                <a:ea typeface="华文中宋" panose="02010600040101010101" charset="-122"/>
                <a:cs typeface="华文中宋" panose="02010600040101010101" charset="-122"/>
                <a:sym typeface="+mn-ea"/>
              </a:rPr>
              <a:t>①反映了</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民族资产阶级</a:t>
            </a:r>
            <a:r>
              <a:rPr lang="zh-CN" altLang="en-US" sz="2800" dirty="0">
                <a:latin typeface="华文中宋" panose="02010600040101010101" charset="-122"/>
                <a:ea typeface="华文中宋" panose="02010600040101010101" charset="-122"/>
                <a:cs typeface="华文中宋" panose="02010600040101010101" charset="-122"/>
                <a:sym typeface="+mn-ea"/>
              </a:rPr>
              <a:t>的利益和要求；</a:t>
            </a:r>
            <a:endParaRPr lang="zh-CN" altLang="en-US" sz="2800" dirty="0">
              <a:solidFill>
                <a:schemeClr val="tx1"/>
              </a:solidFill>
              <a:latin typeface="华文中宋" panose="02010600040101010101" charset="-122"/>
              <a:ea typeface="华文中宋" panose="02010600040101010101" charset="-122"/>
              <a:cs typeface="华文中宋" panose="02010600040101010101" charset="-122"/>
            </a:endParaRPr>
          </a:p>
          <a:p>
            <a:pPr fontAlgn="auto">
              <a:lnSpc>
                <a:spcPct val="110000"/>
              </a:lnSpc>
              <a:spcBef>
                <a:spcPts val="0"/>
              </a:spcBef>
            </a:pPr>
            <a:r>
              <a:rPr lang="zh-CN" altLang="en-US" sz="2800" dirty="0">
                <a:latin typeface="华文中宋" panose="02010600040101010101" charset="-122"/>
                <a:ea typeface="华文中宋" panose="02010600040101010101" charset="-122"/>
                <a:cs typeface="华文中宋" panose="02010600040101010101" charset="-122"/>
                <a:sym typeface="+mn-ea"/>
              </a:rPr>
              <a:t>②突破</a:t>
            </a:r>
            <a:r>
              <a:rPr lang="en-US" altLang="zh-CN" sz="2800" dirty="0">
                <a:latin typeface="华文中宋" panose="02010600040101010101" charset="-122"/>
                <a:ea typeface="华文中宋" panose="02010600040101010101" charset="-122"/>
                <a:cs typeface="华文中宋" panose="02010600040101010101" charset="-122"/>
                <a:sym typeface="+mn-ea"/>
              </a:rPr>
              <a:t>“</a:t>
            </a:r>
            <a:r>
              <a:rPr lang="zh-CN" altLang="en-US" sz="2800" dirty="0">
                <a:latin typeface="华文中宋" panose="02010600040101010101" charset="-122"/>
                <a:ea typeface="华文中宋" panose="02010600040101010101" charset="-122"/>
                <a:cs typeface="华文中宋" panose="02010600040101010101" charset="-122"/>
                <a:sym typeface="+mn-ea"/>
              </a:rPr>
              <a:t>器物</a:t>
            </a:r>
            <a:r>
              <a:rPr lang="en-US" altLang="zh-CN" sz="2800" dirty="0">
                <a:latin typeface="华文中宋" panose="02010600040101010101" charset="-122"/>
                <a:ea typeface="华文中宋" panose="02010600040101010101" charset="-122"/>
                <a:cs typeface="华文中宋" panose="02010600040101010101" charset="-122"/>
                <a:sym typeface="+mn-ea"/>
              </a:rPr>
              <a:t>”</a:t>
            </a:r>
            <a:r>
              <a:rPr lang="zh-CN" altLang="en-US" sz="2800" dirty="0">
                <a:latin typeface="华文中宋" panose="02010600040101010101" charset="-122"/>
                <a:ea typeface="华文中宋" panose="02010600040101010101" charset="-122"/>
                <a:cs typeface="华文中宋" panose="02010600040101010101" charset="-122"/>
                <a:sym typeface="+mn-ea"/>
              </a:rPr>
              <a:t>，涉及</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政治制度</a:t>
            </a:r>
            <a:r>
              <a:rPr lang="zh-CN" altLang="en-US" sz="2800" dirty="0">
                <a:latin typeface="华文中宋" panose="02010600040101010101" charset="-122"/>
                <a:ea typeface="华文中宋" panose="02010600040101010101" charset="-122"/>
                <a:cs typeface="华文中宋" panose="02010600040101010101" charset="-122"/>
                <a:sym typeface="+mn-ea"/>
              </a:rPr>
              <a:t>，为维新变法运动做了</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理论准备</a:t>
            </a:r>
            <a:r>
              <a:rPr lang="zh-CN" altLang="en-US" sz="2800" dirty="0">
                <a:latin typeface="华文中宋" panose="02010600040101010101" charset="-122"/>
                <a:ea typeface="华文中宋" panose="02010600040101010101" charset="-122"/>
                <a:cs typeface="华文中宋" panose="02010600040101010101" charset="-122"/>
                <a:sym typeface="+mn-ea"/>
              </a:rPr>
              <a:t>；</a:t>
            </a:r>
            <a:endPar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fontAlgn="auto">
              <a:lnSpc>
                <a:spcPct val="110000"/>
              </a:lnSpc>
              <a:spcBef>
                <a:spcPts val="0"/>
              </a:spcBef>
            </a:pPr>
            <a:r>
              <a:rPr lang="zh-CN" altLang="en-US" sz="2800" dirty="0">
                <a:latin typeface="华文中宋" panose="02010600040101010101" charset="-122"/>
                <a:ea typeface="华文中宋" panose="02010600040101010101" charset="-122"/>
                <a:cs typeface="华文中宋" panose="02010600040101010101" charset="-122"/>
                <a:sym typeface="+mn-ea"/>
              </a:rPr>
              <a:t>③没有形成</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完整</a:t>
            </a:r>
            <a:r>
              <a:rPr lang="zh-CN" altLang="en-US" sz="2800" dirty="0">
                <a:latin typeface="华文中宋" panose="02010600040101010101" charset="-122"/>
                <a:ea typeface="华文中宋" panose="02010600040101010101" charset="-122"/>
                <a:cs typeface="华文中宋" panose="02010600040101010101" charset="-122"/>
                <a:sym typeface="+mn-ea"/>
              </a:rPr>
              <a:t>理论，没有</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实施</a:t>
            </a:r>
            <a:r>
              <a:rPr lang="zh-CN" altLang="en-US" sz="2800" dirty="0">
                <a:latin typeface="华文中宋" panose="02010600040101010101" charset="-122"/>
                <a:ea typeface="华文中宋" panose="02010600040101010101" charset="-122"/>
                <a:cs typeface="华文中宋" panose="02010600040101010101" charset="-122"/>
                <a:sym typeface="+mn-ea"/>
              </a:rPr>
              <a:t>。</a:t>
            </a:r>
          </a:p>
        </p:txBody>
      </p:sp>
      <p:sp>
        <p:nvSpPr>
          <p:cNvPr id="9" name="文本框 8"/>
          <p:cNvSpPr txBox="1"/>
          <p:nvPr/>
        </p:nvSpPr>
        <p:spPr>
          <a:xfrm>
            <a:off x="379095" y="3535680"/>
            <a:ext cx="11396345" cy="953135"/>
          </a:xfrm>
          <a:prstGeom prst="rect">
            <a:avLst/>
          </a:prstGeom>
          <a:noFill/>
          <a:ln w="12700" cmpd="sng">
            <a:solidFill>
              <a:srgbClr val="755B51"/>
            </a:solidFill>
            <a:prstDash val="solid"/>
          </a:ln>
        </p:spPr>
        <p:txBody>
          <a:bodyPr wrap="square" rtlCol="0" anchor="t">
            <a:spAutoFit/>
          </a:bodyPr>
          <a:lstStyle/>
          <a:p>
            <a:r>
              <a:rPr lang="zh-CN" altLang="en-US" sz="2800">
                <a:latin typeface="楷体" panose="02010609060101010101" charset="-122"/>
                <a:ea typeface="楷体" panose="02010609060101010101" charset="-122"/>
                <a:cs typeface="楷体" panose="02010609060101010101" charset="-122"/>
              </a:rPr>
              <a:t>材料：郑观应曾批评洋务运动:“中国遗其体而求其用，无论竭蹶趋步，常不相及。”</a:t>
            </a:r>
          </a:p>
        </p:txBody>
      </p:sp>
      <p:grpSp>
        <p:nvGrpSpPr>
          <p:cNvPr id="14" name="组合 13"/>
          <p:cNvGrpSpPr/>
          <p:nvPr/>
        </p:nvGrpSpPr>
        <p:grpSpPr>
          <a:xfrm>
            <a:off x="7449185" y="327487"/>
            <a:ext cx="4500245" cy="1625773"/>
            <a:chOff x="11720" y="516"/>
            <a:chExt cx="7087" cy="2560"/>
          </a:xfrm>
        </p:grpSpPr>
        <p:grpSp>
          <p:nvGrpSpPr>
            <p:cNvPr id="10" name="组合 9"/>
            <p:cNvGrpSpPr/>
            <p:nvPr/>
          </p:nvGrpSpPr>
          <p:grpSpPr>
            <a:xfrm>
              <a:off x="11720" y="516"/>
              <a:ext cx="6217" cy="2420"/>
              <a:chOff x="597" y="3237"/>
              <a:chExt cx="7762" cy="2914"/>
            </a:xfrm>
          </p:grpSpPr>
          <p:pic>
            <p:nvPicPr>
              <p:cNvPr id="103" name="图片 102"/>
              <p:cNvPicPr/>
              <p:nvPr/>
            </p:nvPicPr>
            <p:blipFill>
              <a:blip r:embed="rId5">
                <a:clrChange>
                  <a:clrFrom>
                    <a:srgbClr val="FFFFFF">
                      <a:alpha val="100000"/>
                    </a:srgbClr>
                  </a:clrFrom>
                  <a:clrTo>
                    <a:srgbClr val="FFFFFF">
                      <a:alpha val="100000"/>
                      <a:alpha val="0"/>
                    </a:srgbClr>
                  </a:clrTo>
                </a:clrChange>
              </a:blip>
              <a:stretch>
                <a:fillRect/>
              </a:stretch>
            </p:blipFill>
            <p:spPr>
              <a:xfrm>
                <a:off x="5047" y="3237"/>
                <a:ext cx="3312" cy="2892"/>
              </a:xfrm>
              <a:prstGeom prst="rect">
                <a:avLst/>
              </a:prstGeom>
              <a:noFill/>
              <a:ln w="9525">
                <a:noFill/>
              </a:ln>
              <a:effectLst>
                <a:outerShdw blurRad="50800" dist="38100" dir="2700000" algn="tl" rotWithShape="0">
                  <a:prstClr val="black">
                    <a:alpha val="40000"/>
                  </a:prstClr>
                </a:outerShdw>
              </a:effectLst>
            </p:spPr>
          </p:pic>
          <p:pic>
            <p:nvPicPr>
              <p:cNvPr id="3" name="图片 2"/>
              <p:cNvPicPr>
                <a:picLocks noChangeAspect="1"/>
              </p:cNvPicPr>
              <p:nvPr/>
            </p:nvPicPr>
            <p:blipFill>
              <a:blip r:embed="rId6"/>
              <a:srcRect l="42244" t="1814" r="1382" b="-1814"/>
              <a:stretch>
                <a:fillRect/>
              </a:stretch>
            </p:blipFill>
            <p:spPr>
              <a:xfrm>
                <a:off x="597" y="3259"/>
                <a:ext cx="3423" cy="2892"/>
              </a:xfrm>
              <a:prstGeom prst="ellipse">
                <a:avLst/>
              </a:prstGeom>
              <a:effectLst>
                <a:outerShdw blurRad="50800" dist="38100" dir="2700000" algn="tl" rotWithShape="0">
                  <a:prstClr val="black">
                    <a:alpha val="40000"/>
                  </a:prstClr>
                </a:outerShdw>
              </a:effectLst>
            </p:spPr>
          </p:pic>
        </p:grpSp>
        <p:sp>
          <p:nvSpPr>
            <p:cNvPr id="12" name="文本框 11"/>
            <p:cNvSpPr txBox="1"/>
            <p:nvPr/>
          </p:nvSpPr>
          <p:spPr>
            <a:xfrm>
              <a:off x="14502" y="536"/>
              <a:ext cx="869" cy="2540"/>
            </a:xfrm>
            <a:prstGeom prst="rect">
              <a:avLst/>
            </a:prstGeom>
            <a:noFill/>
          </p:spPr>
          <p:txBody>
            <a:bodyPr vert="eaVert" wrap="square" rtlCol="0">
              <a:spAutoFit/>
            </a:bodyPr>
            <a:lstStyle/>
            <a:p>
              <a:r>
                <a:rPr lang="zh-CN" altLang="en-US" sz="2400">
                  <a:latin typeface="华文宋体" panose="02010600040101010101" charset="-122"/>
                  <a:ea typeface="华文宋体" panose="02010600040101010101" charset="-122"/>
                </a:rPr>
                <a:t>◎王韬</a:t>
              </a:r>
            </a:p>
          </p:txBody>
        </p:sp>
        <p:sp>
          <p:nvSpPr>
            <p:cNvPr id="13" name="文本框 12"/>
            <p:cNvSpPr txBox="1"/>
            <p:nvPr/>
          </p:nvSpPr>
          <p:spPr>
            <a:xfrm>
              <a:off x="17938" y="536"/>
              <a:ext cx="869" cy="2540"/>
            </a:xfrm>
            <a:prstGeom prst="rect">
              <a:avLst/>
            </a:prstGeom>
            <a:noFill/>
          </p:spPr>
          <p:txBody>
            <a:bodyPr vert="eaVert" wrap="square" rtlCol="0">
              <a:spAutoFit/>
            </a:bodyPr>
            <a:lstStyle/>
            <a:p>
              <a:r>
                <a:rPr lang="zh-CN" altLang="en-US" sz="2400">
                  <a:latin typeface="华文宋体" panose="02010600040101010101" charset="-122"/>
                  <a:ea typeface="华文宋体" panose="02010600040101010101" charset="-122"/>
                </a:rPr>
                <a:t>◎郑观应</a:t>
              </a:r>
            </a:p>
          </p:txBody>
        </p:sp>
      </p:grpSp>
      <p:sp>
        <p:nvSpPr>
          <p:cNvPr id="16" name="文本框 15"/>
          <p:cNvSpPr txBox="1"/>
          <p:nvPr/>
        </p:nvSpPr>
        <p:spPr>
          <a:xfrm>
            <a:off x="257810" y="2021840"/>
            <a:ext cx="1614170" cy="521970"/>
          </a:xfrm>
          <a:prstGeom prst="rect">
            <a:avLst/>
          </a:prstGeom>
          <a:noFill/>
        </p:spPr>
        <p:txBody>
          <a:bodyPr wrap="square" rtlCol="0">
            <a:spAutoFit/>
          </a:bodyPr>
          <a:lstStyle/>
          <a:p>
            <a:r>
              <a:rPr lang="en-US" altLang="zh-CN" sz="2800" b="1">
                <a:solidFill>
                  <a:srgbClr val="49271A"/>
                </a:solidFill>
                <a:latin typeface="华文中宋" panose="02010600040101010101" charset="-122"/>
                <a:ea typeface="华文中宋" panose="02010600040101010101" charset="-122"/>
              </a:rPr>
              <a:t>1</a:t>
            </a:r>
            <a:r>
              <a:rPr lang="zh-CN" altLang="en-US" sz="2800" b="1">
                <a:solidFill>
                  <a:srgbClr val="49271A"/>
                </a:solidFill>
                <a:latin typeface="华文中宋" panose="02010600040101010101" charset="-122"/>
                <a:ea typeface="华文中宋" panose="02010600040101010101" charset="-122"/>
              </a:rPr>
              <a:t>、内容：</a:t>
            </a:r>
          </a:p>
        </p:txBody>
      </p:sp>
      <p:sp>
        <p:nvSpPr>
          <p:cNvPr id="17" name="文本框 16"/>
          <p:cNvSpPr txBox="1"/>
          <p:nvPr/>
        </p:nvSpPr>
        <p:spPr>
          <a:xfrm>
            <a:off x="257810" y="4523740"/>
            <a:ext cx="1614170" cy="521970"/>
          </a:xfrm>
          <a:prstGeom prst="rect">
            <a:avLst/>
          </a:prstGeom>
          <a:noFill/>
        </p:spPr>
        <p:txBody>
          <a:bodyPr wrap="square" rtlCol="0">
            <a:spAutoFit/>
          </a:bodyPr>
          <a:lstStyle/>
          <a:p>
            <a:r>
              <a:rPr lang="en-US" altLang="zh-CN" sz="2800" b="1">
                <a:solidFill>
                  <a:srgbClr val="49271A"/>
                </a:solidFill>
                <a:latin typeface="华文中宋" panose="02010600040101010101" charset="-122"/>
                <a:ea typeface="华文中宋" panose="02010600040101010101" charset="-122"/>
              </a:rPr>
              <a:t>2</a:t>
            </a:r>
            <a:r>
              <a:rPr lang="zh-CN" altLang="en-US" sz="2800" b="1">
                <a:solidFill>
                  <a:srgbClr val="49271A"/>
                </a:solidFill>
                <a:latin typeface="华文中宋" panose="02010600040101010101" charset="-122"/>
                <a:ea typeface="华文中宋" panose="02010600040101010101" charset="-122"/>
              </a:rPr>
              <a:t>、评价</a:t>
            </a:r>
          </a:p>
        </p:txBody>
      </p:sp>
      <p:pic>
        <p:nvPicPr>
          <p:cNvPr id="100" name="图片 99"/>
          <p:cNvPicPr/>
          <p:nvPr/>
        </p:nvPicPr>
        <p:blipFill>
          <a:blip r:embed="rId7"/>
          <a:stretch>
            <a:fillRect/>
          </a:stretch>
        </p:blipFill>
        <p:spPr>
          <a:xfrm>
            <a:off x="9944735" y="1905635"/>
            <a:ext cx="1830705" cy="1614170"/>
          </a:xfrm>
          <a:prstGeom prst="rect">
            <a:avLst/>
          </a:prstGeom>
          <a:noFill/>
          <a:ln w="9525">
            <a:noFill/>
          </a:ln>
          <a:effectLst>
            <a:outerShdw blurRad="50800" dist="38100" dir="2700000" algn="tl" rotWithShape="0">
              <a:prstClr val="black">
                <a:alpha val="40000"/>
              </a:prst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6" grpId="0"/>
      <p:bldP spid="6" grpId="1"/>
      <p:bldP spid="7" grpId="0"/>
      <p:bldP spid="7" grpId="1"/>
      <p:bldP spid="9" grpId="0" animBg="1"/>
      <p:bldP spid="9" grpId="1" animBg="1"/>
      <p:bldP spid="16" grpId="0"/>
      <p:bldP spid="16"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4"/>
          <p:cNvSpPr/>
          <p:nvPr>
            <p:custDataLst>
              <p:tags r:id="rId2"/>
            </p:custDataLst>
          </p:nvPr>
        </p:nvSpPr>
        <p:spPr>
          <a:xfrm>
            <a:off x="257810" y="238760"/>
            <a:ext cx="11684635" cy="6378575"/>
          </a:xfrm>
          <a:prstGeom prst="rect">
            <a:avLst/>
          </a:prstGeom>
          <a:noFill/>
          <a:ln w="12700" cap="flat" cmpd="sng">
            <a:solidFill>
              <a:srgbClr val="6B542E"/>
            </a:solidFill>
            <a:prstDash val="solid"/>
            <a:round/>
            <a:headEnd type="none" w="med" len="med"/>
            <a:tailEnd type="none" w="med" len="med"/>
          </a:ln>
          <a:effectLst/>
        </p:spPr>
        <p:txBody>
          <a:bodyPr anchor="ctr" anchorCtr="0"/>
          <a:lstStyle/>
          <a:p>
            <a:pPr algn="ctr" eaLnBrk="0" hangingPunct="0"/>
            <a:endParaRPr lang="zh-CN" altLang="en-US">
              <a:latin typeface="字魂95号-手刻宋"/>
              <a:ea typeface="字魂95号-手刻宋"/>
            </a:endParaRPr>
          </a:p>
        </p:txBody>
      </p:sp>
      <p:sp>
        <p:nvSpPr>
          <p:cNvPr id="4" name="圆角矩形 3"/>
          <p:cNvSpPr/>
          <p:nvPr>
            <p:custDataLst>
              <p:tags r:id="rId3"/>
            </p:custDataLst>
          </p:nvPr>
        </p:nvSpPr>
        <p:spPr>
          <a:xfrm>
            <a:off x="379095" y="339090"/>
            <a:ext cx="3448685" cy="480695"/>
          </a:xfrm>
          <a:prstGeom prst="roundRect">
            <a:avLst/>
          </a:prstGeom>
          <a:solidFill>
            <a:srgbClr val="4B34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一、戊戌维新运动</a:t>
            </a:r>
          </a:p>
        </p:txBody>
      </p:sp>
      <p:sp>
        <p:nvSpPr>
          <p:cNvPr id="2" name="文本框 1"/>
          <p:cNvSpPr txBox="1"/>
          <p:nvPr/>
        </p:nvSpPr>
        <p:spPr>
          <a:xfrm>
            <a:off x="67310" y="909320"/>
            <a:ext cx="2275205" cy="521970"/>
          </a:xfrm>
          <a:prstGeom prst="rect">
            <a:avLst/>
          </a:prstGeom>
          <a:noFill/>
        </p:spPr>
        <p:txBody>
          <a:bodyPr wrap="square" rtlCol="0">
            <a:spAutoFit/>
          </a:bodyPr>
          <a:lstStyle/>
          <a:p>
            <a:r>
              <a:rPr lang="zh-CN" altLang="en-US" sz="2800" b="1">
                <a:solidFill>
                  <a:srgbClr val="49271A"/>
                </a:solidFill>
                <a:latin typeface="华文中宋" panose="02010600040101010101" charset="-122"/>
                <a:ea typeface="华文中宋" panose="02010600040101010101" charset="-122"/>
              </a:rPr>
              <a:t>（一）背景</a:t>
            </a:r>
          </a:p>
        </p:txBody>
      </p:sp>
      <p:sp>
        <p:nvSpPr>
          <p:cNvPr id="15" name="文本框 14"/>
          <p:cNvSpPr txBox="1"/>
          <p:nvPr/>
        </p:nvSpPr>
        <p:spPr>
          <a:xfrm>
            <a:off x="379095" y="1431290"/>
            <a:ext cx="5027295" cy="521970"/>
          </a:xfrm>
          <a:prstGeom prst="rect">
            <a:avLst/>
          </a:prstGeom>
          <a:solidFill>
            <a:srgbClr val="755B51"/>
          </a:solidFill>
          <a:effectLst>
            <a:outerShdw blurRad="50800" dist="38100" dir="2700000" algn="tl" rotWithShape="0">
              <a:prstClr val="black">
                <a:alpha val="40000"/>
              </a:prstClr>
            </a:outerShdw>
          </a:effectLst>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康梁维新派（</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19</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世纪</a:t>
            </a:r>
            <a:r>
              <a:rPr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90</a:t>
            </a: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年代）</a:t>
            </a:r>
          </a:p>
        </p:txBody>
      </p:sp>
      <p:sp>
        <p:nvSpPr>
          <p:cNvPr id="16" name="文本框 15"/>
          <p:cNvSpPr txBox="1"/>
          <p:nvPr/>
        </p:nvSpPr>
        <p:spPr>
          <a:xfrm>
            <a:off x="257810" y="2021840"/>
            <a:ext cx="2499360" cy="521970"/>
          </a:xfrm>
          <a:prstGeom prst="rect">
            <a:avLst/>
          </a:prstGeom>
          <a:noFill/>
        </p:spPr>
        <p:txBody>
          <a:bodyPr wrap="square" rtlCol="0">
            <a:spAutoFit/>
          </a:bodyPr>
          <a:lstStyle/>
          <a:p>
            <a:r>
              <a:rPr lang="en-US" altLang="zh-CN" sz="2800" b="1">
                <a:solidFill>
                  <a:srgbClr val="49271A"/>
                </a:solidFill>
                <a:latin typeface="华文中宋" panose="02010600040101010101" charset="-122"/>
                <a:ea typeface="华文中宋" panose="02010600040101010101" charset="-122"/>
              </a:rPr>
              <a:t>1</a:t>
            </a:r>
            <a:r>
              <a:rPr lang="zh-CN" altLang="en-US" sz="2800" b="1">
                <a:solidFill>
                  <a:srgbClr val="49271A"/>
                </a:solidFill>
                <a:latin typeface="华文中宋" panose="02010600040101010101" charset="-122"/>
                <a:ea typeface="华文中宋" panose="02010600040101010101" charset="-122"/>
              </a:rPr>
              <a:t>、主要内容：</a:t>
            </a:r>
          </a:p>
        </p:txBody>
      </p:sp>
      <p:sp>
        <p:nvSpPr>
          <p:cNvPr id="21" name="文本框 20"/>
          <p:cNvSpPr txBox="1"/>
          <p:nvPr/>
        </p:nvSpPr>
        <p:spPr>
          <a:xfrm>
            <a:off x="2632710" y="2018030"/>
            <a:ext cx="5297170" cy="469265"/>
          </a:xfrm>
          <a:prstGeom prst="rect">
            <a:avLst/>
          </a:prstGeom>
          <a:solidFill>
            <a:schemeClr val="bg1">
              <a:alpha val="80000"/>
            </a:schemeClr>
          </a:solidFill>
          <a:ln w="12700" cmpd="sng">
            <a:noFill/>
            <a:prstDash val="sysDot"/>
          </a:ln>
        </p:spPr>
        <p:txBody>
          <a:bodyPr wrap="square" rtlCol="0" anchor="t">
            <a:noAutofit/>
          </a:bodyPr>
          <a:lstStyle/>
          <a:p>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sym typeface="+mn-ea"/>
              </a:rPr>
              <a:t>伸民权、设议院</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sym typeface="+mn-ea"/>
              </a:rPr>
              <a:t>实行君主立宪制</a:t>
            </a:r>
          </a:p>
        </p:txBody>
      </p:sp>
      <p:pic>
        <p:nvPicPr>
          <p:cNvPr id="18" name="图片 17"/>
          <p:cNvPicPr>
            <a:picLocks noChangeAspect="1"/>
          </p:cNvPicPr>
          <p:nvPr>
            <p:custDataLst>
              <p:tags r:id="rId4"/>
            </p:custDataLst>
          </p:nvPr>
        </p:nvPicPr>
        <p:blipFill>
          <a:blip r:embed="rId7"/>
          <a:stretch>
            <a:fillRect/>
          </a:stretch>
        </p:blipFill>
        <p:spPr>
          <a:xfrm>
            <a:off x="484505" y="2564765"/>
            <a:ext cx="3241040" cy="3960495"/>
          </a:xfrm>
          <a:prstGeom prst="rect">
            <a:avLst/>
          </a:prstGeom>
          <a:effectLst>
            <a:outerShdw blurRad="50800" dist="38100" dir="2700000" algn="tl" rotWithShape="0">
              <a:prstClr val="black">
                <a:alpha val="40000"/>
              </a:prstClr>
            </a:outerShdw>
          </a:effectLst>
        </p:spPr>
      </p:pic>
      <p:grpSp>
        <p:nvGrpSpPr>
          <p:cNvPr id="23" name="组合 22"/>
          <p:cNvGrpSpPr/>
          <p:nvPr/>
        </p:nvGrpSpPr>
        <p:grpSpPr>
          <a:xfrm>
            <a:off x="7410450" y="338455"/>
            <a:ext cx="4531360" cy="1790065"/>
            <a:chOff x="11670" y="533"/>
            <a:chExt cx="7136" cy="2819"/>
          </a:xfrm>
        </p:grpSpPr>
        <p:sp>
          <p:nvSpPr>
            <p:cNvPr id="8" name="文本框 7"/>
            <p:cNvSpPr txBox="1"/>
            <p:nvPr/>
          </p:nvSpPr>
          <p:spPr>
            <a:xfrm>
              <a:off x="11670" y="2628"/>
              <a:ext cx="7136" cy="725"/>
            </a:xfrm>
            <a:prstGeom prst="rect">
              <a:avLst/>
            </a:prstGeom>
            <a:noFill/>
          </p:spPr>
          <p:txBody>
            <a:bodyPr wrap="square" rtlCol="0">
              <a:spAutoFit/>
            </a:bodyPr>
            <a:lstStyle/>
            <a:p>
              <a:r>
                <a:rPr lang="zh-CN" altLang="en-US" sz="2400">
                  <a:latin typeface="华文仿宋" panose="02010600040101010101" charset="-122"/>
                  <a:ea typeface="华文仿宋" panose="02010600040101010101" charset="-122"/>
                  <a:sym typeface="+mn-ea"/>
                </a:rPr>
                <a:t>◎</a:t>
              </a:r>
              <a:r>
                <a:rPr lang="zh-CN" altLang="en-US" sz="2400">
                  <a:latin typeface="华文仿宋" panose="02010600040101010101" charset="-122"/>
                  <a:ea typeface="华文仿宋" panose="02010600040101010101" charset="-122"/>
                </a:rPr>
                <a:t>康有为</a:t>
              </a:r>
              <a:r>
                <a:rPr lang="en-US" altLang="zh-CN" sz="2400">
                  <a:latin typeface="华文仿宋" panose="02010600040101010101" charset="-122"/>
                  <a:ea typeface="华文仿宋" panose="02010600040101010101" charset="-122"/>
                </a:rPr>
                <a:t>    </a:t>
              </a:r>
              <a:r>
                <a:rPr lang="zh-CN" altLang="en-US" sz="2400">
                  <a:latin typeface="华文仿宋" panose="02010600040101010101" charset="-122"/>
                  <a:ea typeface="华文仿宋" panose="02010600040101010101" charset="-122"/>
                  <a:sym typeface="+mn-ea"/>
                </a:rPr>
                <a:t>◎</a:t>
              </a:r>
              <a:r>
                <a:rPr lang="zh-CN" altLang="en-US" sz="2400">
                  <a:latin typeface="华文仿宋" panose="02010600040101010101" charset="-122"/>
                  <a:ea typeface="华文仿宋" panose="02010600040101010101" charset="-122"/>
                </a:rPr>
                <a:t>梁启超</a:t>
              </a:r>
              <a:r>
                <a:rPr lang="en-US" altLang="zh-CN" sz="2400">
                  <a:latin typeface="华文仿宋" panose="02010600040101010101" charset="-122"/>
                  <a:ea typeface="华文仿宋" panose="02010600040101010101" charset="-122"/>
                </a:rPr>
                <a:t>      </a:t>
              </a:r>
              <a:r>
                <a:rPr lang="zh-CN" altLang="en-US" sz="2400">
                  <a:latin typeface="华文仿宋" panose="02010600040101010101" charset="-122"/>
                  <a:ea typeface="华文仿宋" panose="02010600040101010101" charset="-122"/>
                  <a:sym typeface="+mn-ea"/>
                </a:rPr>
                <a:t>◎严复</a:t>
              </a:r>
              <a:endParaRPr lang="zh-CN" altLang="en-US" sz="2400">
                <a:latin typeface="华文仿宋" panose="02010600040101010101" charset="-122"/>
                <a:ea typeface="华文仿宋" panose="02010600040101010101" charset="-122"/>
              </a:endParaRPr>
            </a:p>
          </p:txBody>
        </p:sp>
        <p:pic>
          <p:nvPicPr>
            <p:cNvPr id="22" name="图片 21"/>
            <p:cNvPicPr>
              <a:picLocks noChangeAspect="1"/>
            </p:cNvPicPr>
            <p:nvPr/>
          </p:nvPicPr>
          <p:blipFill>
            <a:blip r:embed="rId8">
              <a:grayscl/>
            </a:blip>
            <a:srcRect t="6733" r="8079" b="30333"/>
            <a:stretch>
              <a:fillRect/>
            </a:stretch>
          </p:blipFill>
          <p:spPr>
            <a:xfrm>
              <a:off x="16477" y="533"/>
              <a:ext cx="2204" cy="1979"/>
            </a:xfrm>
            <a:prstGeom prst="ellipse">
              <a:avLst/>
            </a:prstGeom>
          </p:spPr>
        </p:pic>
        <p:pic>
          <p:nvPicPr>
            <p:cNvPr id="105" name="图片 104"/>
            <p:cNvPicPr/>
            <p:nvPr/>
          </p:nvPicPr>
          <p:blipFill>
            <a:blip r:embed="rId9"/>
            <a:srcRect l="12367" t="7722" r="16324" b="21417"/>
            <a:stretch>
              <a:fillRect/>
            </a:stretch>
          </p:blipFill>
          <p:spPr>
            <a:xfrm>
              <a:off x="11670" y="534"/>
              <a:ext cx="2263" cy="2094"/>
            </a:xfrm>
            <a:prstGeom prst="ellipse">
              <a:avLst/>
            </a:prstGeom>
            <a:noFill/>
            <a:ln w="9525">
              <a:noFill/>
            </a:ln>
          </p:spPr>
        </p:pic>
        <p:pic>
          <p:nvPicPr>
            <p:cNvPr id="107" name="图片 106"/>
            <p:cNvPicPr/>
            <p:nvPr/>
          </p:nvPicPr>
          <p:blipFill>
            <a:blip r:embed="rId10"/>
            <a:srcRect l="4805" t="2778" r="1922" b="38731"/>
            <a:stretch>
              <a:fillRect/>
            </a:stretch>
          </p:blipFill>
          <p:spPr>
            <a:xfrm>
              <a:off x="14083" y="534"/>
              <a:ext cx="2245" cy="2093"/>
            </a:xfrm>
            <a:prstGeom prst="ellipse">
              <a:avLst/>
            </a:prstGeom>
            <a:noFill/>
            <a:ln w="9525">
              <a:noFill/>
            </a:ln>
          </p:spPr>
        </p:pic>
      </p:grpSp>
      <p:grpSp>
        <p:nvGrpSpPr>
          <p:cNvPr id="28" name="组合 27"/>
          <p:cNvGrpSpPr/>
          <p:nvPr/>
        </p:nvGrpSpPr>
        <p:grpSpPr>
          <a:xfrm>
            <a:off x="3816350" y="3847465"/>
            <a:ext cx="8050530" cy="1299210"/>
            <a:chOff x="6028" y="6119"/>
            <a:chExt cx="12678" cy="2046"/>
          </a:xfrm>
        </p:grpSpPr>
        <p:pic>
          <p:nvPicPr>
            <p:cNvPr id="36868" name="图片 9" descr="4146209351"/>
            <p:cNvPicPr>
              <a:picLocks noChangeAspect="1"/>
            </p:cNvPicPr>
            <p:nvPr>
              <p:custDataLst>
                <p:tags r:id="rId5"/>
              </p:custDataLst>
            </p:nvPr>
          </p:nvPicPr>
          <p:blipFill>
            <a:blip r:embed="rId11"/>
            <a:stretch>
              <a:fillRect/>
            </a:stretch>
          </p:blipFill>
          <p:spPr>
            <a:xfrm>
              <a:off x="6028" y="6119"/>
              <a:ext cx="1594" cy="2046"/>
            </a:xfrm>
            <a:prstGeom prst="rect">
              <a:avLst/>
            </a:prstGeom>
            <a:noFill/>
            <a:ln w="9525">
              <a:noFill/>
            </a:ln>
          </p:spPr>
        </p:pic>
        <p:sp>
          <p:nvSpPr>
            <p:cNvPr id="25" name="文本框 24"/>
            <p:cNvSpPr txBox="1"/>
            <p:nvPr/>
          </p:nvSpPr>
          <p:spPr>
            <a:xfrm>
              <a:off x="7692" y="6119"/>
              <a:ext cx="11014" cy="2038"/>
            </a:xfrm>
            <a:prstGeom prst="rect">
              <a:avLst/>
            </a:prstGeom>
            <a:noFill/>
            <a:ln w="12700" cmpd="sng">
              <a:solidFill>
                <a:srgbClr val="BAADA8"/>
              </a:solidFill>
              <a:prstDash val="solid"/>
            </a:ln>
          </p:spPr>
          <p:txBody>
            <a:bodyPr wrap="square" rtlCol="0" anchor="t">
              <a:noAutofit/>
            </a:bodyPr>
            <a:lstStyle/>
            <a:p>
              <a:r>
                <a:rPr lang="zh-CN" altLang="en-US" sz="2800" b="1">
                  <a:solidFill>
                    <a:srgbClr val="49271A"/>
                  </a:solidFill>
                  <a:latin typeface="楷体" panose="02010609060101010101" charset="-122"/>
                  <a:ea typeface="楷体" panose="02010609060101010101" charset="-122"/>
                  <a:cs typeface="楷体" panose="02010609060101010101" charset="-122"/>
                  <a:sym typeface="+mn-ea"/>
                </a:rPr>
                <a:t>康有为《新学伪经考》</a:t>
              </a:r>
            </a:p>
            <a:p>
              <a:r>
                <a:rPr lang="zh-CN" altLang="en-US" sz="2800" dirty="0">
                  <a:solidFill>
                    <a:srgbClr val="000000"/>
                  </a:solidFill>
                  <a:latin typeface="楷体" panose="02010609060101010101" charset="-122"/>
                  <a:ea typeface="楷体" panose="02010609060101010101" charset="-122"/>
                  <a:cs typeface="楷体" panose="02010609060101010101" charset="-122"/>
                  <a:sym typeface="+mn-ea"/>
                </a:rPr>
                <a:t>从根本上动摇了封建统治者恪守祖训、反对变法的理论基础。</a:t>
              </a:r>
            </a:p>
          </p:txBody>
        </p:sp>
      </p:grpSp>
      <p:grpSp>
        <p:nvGrpSpPr>
          <p:cNvPr id="27" name="组合 26"/>
          <p:cNvGrpSpPr/>
          <p:nvPr/>
        </p:nvGrpSpPr>
        <p:grpSpPr>
          <a:xfrm>
            <a:off x="3827780" y="2487295"/>
            <a:ext cx="8079105" cy="1328420"/>
            <a:chOff x="6028" y="3917"/>
            <a:chExt cx="12723" cy="2092"/>
          </a:xfrm>
        </p:grpSpPr>
        <p:pic>
          <p:nvPicPr>
            <p:cNvPr id="108" name="图片 107"/>
            <p:cNvPicPr/>
            <p:nvPr/>
          </p:nvPicPr>
          <p:blipFill>
            <a:blip r:embed="rId12"/>
            <a:stretch>
              <a:fillRect/>
            </a:stretch>
          </p:blipFill>
          <p:spPr>
            <a:xfrm>
              <a:off x="6028" y="3967"/>
              <a:ext cx="1572" cy="2042"/>
            </a:xfrm>
            <a:prstGeom prst="rect">
              <a:avLst/>
            </a:prstGeom>
            <a:noFill/>
            <a:ln w="9525">
              <a:noFill/>
            </a:ln>
          </p:spPr>
        </p:pic>
        <p:sp>
          <p:nvSpPr>
            <p:cNvPr id="26" name="文本框 25"/>
            <p:cNvSpPr txBox="1"/>
            <p:nvPr/>
          </p:nvSpPr>
          <p:spPr>
            <a:xfrm>
              <a:off x="7667" y="3917"/>
              <a:ext cx="11084" cy="1973"/>
            </a:xfrm>
            <a:prstGeom prst="rect">
              <a:avLst/>
            </a:prstGeom>
            <a:noFill/>
            <a:ln w="12700" cmpd="sng">
              <a:solidFill>
                <a:srgbClr val="755B51">
                  <a:alpha val="50000"/>
                </a:srgbClr>
              </a:solidFill>
              <a:prstDash val="solid"/>
            </a:ln>
          </p:spPr>
          <p:txBody>
            <a:bodyPr wrap="square" rtlCol="0" anchor="t">
              <a:spAutoFit/>
            </a:bodyPr>
            <a:lstStyle/>
            <a:p>
              <a:pPr>
                <a:lnSpc>
                  <a:spcPct val="90000"/>
                </a:lnSpc>
              </a:pPr>
              <a:r>
                <a:rPr lang="zh-CN" altLang="en-US" sz="2800" b="1">
                  <a:solidFill>
                    <a:srgbClr val="49271A"/>
                  </a:solidFill>
                  <a:latin typeface="楷体" panose="02010609060101010101" charset="-122"/>
                  <a:ea typeface="楷体" panose="02010609060101010101" charset="-122"/>
                  <a:cs typeface="楷体" panose="02010609060101010101" charset="-122"/>
                  <a:sym typeface="+mn-ea"/>
                </a:rPr>
                <a:t>梁启超《变法通议》</a:t>
              </a:r>
              <a:endParaRPr lang="zh-CN" altLang="en-US" sz="2800">
                <a:solidFill>
                  <a:srgbClr val="000000"/>
                </a:solidFill>
                <a:latin typeface="楷体" panose="02010609060101010101" charset="-122"/>
                <a:ea typeface="楷体" panose="02010609060101010101" charset="-122"/>
                <a:cs typeface="楷体" panose="02010609060101010101" charset="-122"/>
                <a:sym typeface="+mn-ea"/>
              </a:endParaRPr>
            </a:p>
            <a:p>
              <a:pPr>
                <a:lnSpc>
                  <a:spcPct val="90000"/>
                </a:lnSpc>
              </a:pPr>
              <a:r>
                <a:rPr lang="zh-CN" altLang="en-US" sz="2800">
                  <a:solidFill>
                    <a:srgbClr val="000000"/>
                  </a:solidFill>
                  <a:latin typeface="楷体" panose="02010609060101010101" charset="-122"/>
                  <a:ea typeface="楷体" panose="02010609060101010101" charset="-122"/>
                  <a:cs typeface="楷体" panose="02010609060101010101" charset="-122"/>
                  <a:sym typeface="+mn-ea"/>
                </a:rPr>
                <a:t>抨击封建专制和顽固派，宣传伸民权、设议院、变法图存的思想</a:t>
              </a:r>
              <a:endParaRPr lang="zh-CN" altLang="en-US" sz="2800" dirty="0">
                <a:solidFill>
                  <a:srgbClr val="000000"/>
                </a:solidFill>
                <a:latin typeface="楷体" panose="02010609060101010101" charset="-122"/>
                <a:ea typeface="楷体" panose="02010609060101010101" charset="-122"/>
                <a:cs typeface="楷体" panose="02010609060101010101" charset="-122"/>
                <a:sym typeface="+mn-ea"/>
              </a:endParaRPr>
            </a:p>
          </p:txBody>
        </p:sp>
      </p:grpSp>
      <p:grpSp>
        <p:nvGrpSpPr>
          <p:cNvPr id="30" name="组合 29"/>
          <p:cNvGrpSpPr/>
          <p:nvPr/>
        </p:nvGrpSpPr>
        <p:grpSpPr>
          <a:xfrm>
            <a:off x="3827780" y="5254625"/>
            <a:ext cx="8051165" cy="1354455"/>
            <a:chOff x="6028" y="8275"/>
            <a:chExt cx="12679" cy="2133"/>
          </a:xfrm>
        </p:grpSpPr>
        <p:pic>
          <p:nvPicPr>
            <p:cNvPr id="36869" name="图片 538630" descr="kongzigzkao"/>
            <p:cNvPicPr>
              <a:picLocks noChangeAspect="1"/>
            </p:cNvPicPr>
            <p:nvPr/>
          </p:nvPicPr>
          <p:blipFill>
            <a:blip r:embed="rId13"/>
            <a:stretch>
              <a:fillRect/>
            </a:stretch>
          </p:blipFill>
          <p:spPr>
            <a:xfrm>
              <a:off x="6028" y="8275"/>
              <a:ext cx="1595" cy="2133"/>
            </a:xfrm>
            <a:prstGeom prst="rect">
              <a:avLst/>
            </a:prstGeom>
            <a:noFill/>
            <a:ln w="9525">
              <a:noFill/>
            </a:ln>
          </p:spPr>
        </p:pic>
        <p:sp>
          <p:nvSpPr>
            <p:cNvPr id="29" name="文本框 28"/>
            <p:cNvSpPr txBox="1"/>
            <p:nvPr/>
          </p:nvSpPr>
          <p:spPr>
            <a:xfrm>
              <a:off x="7693" y="8275"/>
              <a:ext cx="11014" cy="2038"/>
            </a:xfrm>
            <a:prstGeom prst="rect">
              <a:avLst/>
            </a:prstGeom>
            <a:noFill/>
            <a:ln w="12700" cmpd="sng">
              <a:solidFill>
                <a:srgbClr val="BAADA8"/>
              </a:solidFill>
              <a:prstDash val="solid"/>
            </a:ln>
          </p:spPr>
          <p:txBody>
            <a:bodyPr wrap="square" rtlCol="0" anchor="t">
              <a:noAutofit/>
            </a:bodyPr>
            <a:lstStyle/>
            <a:p>
              <a:r>
                <a:rPr lang="zh-CN" altLang="en-US" sz="2800" b="1">
                  <a:solidFill>
                    <a:srgbClr val="49271A"/>
                  </a:solidFill>
                  <a:latin typeface="楷体" panose="02010609060101010101" charset="-122"/>
                  <a:ea typeface="楷体" panose="02010609060101010101" charset="-122"/>
                  <a:cs typeface="楷体" panose="02010609060101010101" charset="-122"/>
                  <a:sym typeface="+mn-ea"/>
                </a:rPr>
                <a:t>康有为《孔子改制考》</a:t>
              </a:r>
            </a:p>
            <a:p>
              <a:r>
                <a:rPr lang="zh-CN" altLang="en-US" sz="2800" dirty="0">
                  <a:solidFill>
                    <a:srgbClr val="000000"/>
                  </a:solidFill>
                  <a:latin typeface="楷体" panose="02010609060101010101" charset="-122"/>
                  <a:ea typeface="楷体" panose="02010609060101010101" charset="-122"/>
                  <a:cs typeface="楷体" panose="02010609060101010101" charset="-122"/>
                  <a:sym typeface="+mn-ea"/>
                </a:rPr>
                <a:t>利用孔子的权威为维新变法思想制造历史依据。</a:t>
              </a:r>
              <a:endParaRPr lang="zh-CN" altLang="en-US" sz="2800" dirty="0">
                <a:solidFill>
                  <a:srgbClr val="000000"/>
                </a:solidFill>
                <a:latin typeface="楷体" panose="02010609060101010101" charset="-122"/>
                <a:ea typeface="楷体" panose="02010609060101010101" charset="-122"/>
                <a:cs typeface="楷体" panose="02010609060101010101" charset="-122"/>
              </a:endParaRPr>
            </a:p>
            <a:p>
              <a:endParaRPr lang="zh-CN" altLang="en-US" sz="2800" dirty="0">
                <a:solidFill>
                  <a:srgbClr val="000000"/>
                </a:solidFill>
                <a:latin typeface="楷体" panose="02010609060101010101" charset="-122"/>
                <a:ea typeface="楷体" panose="02010609060101010101" charset="-122"/>
                <a:cs typeface="楷体" panose="02010609060101010101" charset="-122"/>
                <a:sym typeface="+mn-ea"/>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P spid="16" grpId="1"/>
      <p:bldP spid="21" grpId="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VhNGJiMWVmZTg4ZjFhYWZhYWFiMzBkODkwYWRkZm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AS_UNIQUEID" val="313"/>
</p:tagLst>
</file>

<file path=ppt/tags/tag102.xml><?xml version="1.0" encoding="utf-8"?>
<p:tagLst xmlns:a="http://schemas.openxmlformats.org/drawingml/2006/main" xmlns:r="http://schemas.openxmlformats.org/officeDocument/2006/relationships" xmlns:p="http://schemas.openxmlformats.org/presentationml/2006/main">
  <p:tag name="AS_UNIQUEID" val="312"/>
</p:tagLst>
</file>

<file path=ppt/tags/tag103.xml><?xml version="1.0" encoding="utf-8"?>
<p:tagLst xmlns:a="http://schemas.openxmlformats.org/drawingml/2006/main" xmlns:r="http://schemas.openxmlformats.org/officeDocument/2006/relationships" xmlns:p="http://schemas.openxmlformats.org/presentationml/2006/main">
  <p:tag name="AS_UNIQUEID" val="3070"/>
</p:tagLst>
</file>

<file path=ppt/tags/tag10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5.xml><?xml version="1.0" encoding="utf-8"?>
<p:tagLst xmlns:a="http://schemas.openxmlformats.org/drawingml/2006/main" xmlns:r="http://schemas.openxmlformats.org/officeDocument/2006/relationships" xmlns:p="http://schemas.openxmlformats.org/presentationml/2006/main">
  <p:tag name="AS_UNIQUEID" val="430"/>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8.xml><?xml version="1.0" encoding="utf-8"?>
<p:tagLst xmlns:a="http://schemas.openxmlformats.org/drawingml/2006/main" xmlns:r="http://schemas.openxmlformats.org/officeDocument/2006/relationships" xmlns:p="http://schemas.openxmlformats.org/presentationml/2006/main">
  <p:tag name="AS_UNIQUEID" val="430"/>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1.xml><?xml version="1.0" encoding="utf-8"?>
<p:tagLst xmlns:a="http://schemas.openxmlformats.org/drawingml/2006/main" xmlns:r="http://schemas.openxmlformats.org/officeDocument/2006/relationships" xmlns:p="http://schemas.openxmlformats.org/presentationml/2006/main">
  <p:tag name="AS_UNIQUEID" val="430"/>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AS_UNIQUEID" val="1821"/>
  <p:tag name="KSO_WM_UNIT_TABLE_BEAUTIFY" val="smartTable{14f7b9a2-7f2a-4295-8f6f-e97395d8e4f5}"/>
  <p:tag name="TABLE_EMPHASIZE_COLOR" val="16110800"/>
  <p:tag name="TABLE_ENDDRAG_ORIGIN_RECT" val="951*342"/>
  <p:tag name="TABLE_ENDDRAG_RECT" val="2*50*951*342"/>
</p:tagLst>
</file>

<file path=ppt/tags/tag11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5.xml><?xml version="1.0" encoding="utf-8"?>
<p:tagLst xmlns:a="http://schemas.openxmlformats.org/drawingml/2006/main" xmlns:r="http://schemas.openxmlformats.org/officeDocument/2006/relationships" xmlns:p="http://schemas.openxmlformats.org/presentationml/2006/main">
  <p:tag name="AS_UNIQUEID" val="430"/>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AS_UNIQUEID" val="5601"/>
</p:tagLst>
</file>

<file path=ppt/tags/tag1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9.xml><?xml version="1.0" encoding="utf-8"?>
<p:tagLst xmlns:a="http://schemas.openxmlformats.org/drawingml/2006/main" xmlns:r="http://schemas.openxmlformats.org/officeDocument/2006/relationships" xmlns:p="http://schemas.openxmlformats.org/presentationml/2006/main">
  <p:tag name="AS_UNIQUEID" val="43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2.xml><?xml version="1.0" encoding="utf-8"?>
<p:tagLst xmlns:a="http://schemas.openxmlformats.org/drawingml/2006/main" xmlns:r="http://schemas.openxmlformats.org/officeDocument/2006/relationships" xmlns:p="http://schemas.openxmlformats.org/presentationml/2006/main">
  <p:tag name="AS_UNIQUEID" val="430"/>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AS_UNIQUEID" val="313"/>
</p:tagLst>
</file>

<file path=ppt/tags/tag125.xml><?xml version="1.0" encoding="utf-8"?>
<p:tagLst xmlns:a="http://schemas.openxmlformats.org/drawingml/2006/main" xmlns:r="http://schemas.openxmlformats.org/officeDocument/2006/relationships" xmlns:p="http://schemas.openxmlformats.org/presentationml/2006/main">
  <p:tag name="TABLE_ENDDRAG_ORIGIN_RECT" val="890*361"/>
  <p:tag name="TABLE_ENDDRAG_RECT" val="29*126*890*361"/>
</p:tagLst>
</file>

<file path=ppt/tags/tag12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7.xml><?xml version="1.0" encoding="utf-8"?>
<p:tagLst xmlns:a="http://schemas.openxmlformats.org/drawingml/2006/main" xmlns:r="http://schemas.openxmlformats.org/officeDocument/2006/relationships" xmlns:p="http://schemas.openxmlformats.org/presentationml/2006/main">
  <p:tag name="AS_UNIQUEID" val="430"/>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AS_UNIQUEID" val="2454"/>
  <p:tag name="KSO_WM_DIAGRAM_VIRTUALLY_FRAME" val="{&quot;height&quot;:454.3,&quot;left&quot;:20.3,&quot;top&quot;:72.5,&quot;width&quot;:920.05}"/>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DIAGRAM_VIRTUALLY_FRAME" val="{&quot;height&quot;:454.3,&quot;left&quot;:20.3,&quot;top&quot;:72.5,&quot;width&quot;:920.05}"/>
</p:tagLst>
</file>

<file path=ppt/tags/tag131.xml><?xml version="1.0" encoding="utf-8"?>
<p:tagLst xmlns:a="http://schemas.openxmlformats.org/drawingml/2006/main" xmlns:r="http://schemas.openxmlformats.org/officeDocument/2006/relationships" xmlns:p="http://schemas.openxmlformats.org/presentationml/2006/main">
  <p:tag name="AS_UNIQUEID" val="2454"/>
  <p:tag name="KSO_WM_DIAGRAM_VIRTUALLY_FRAME" val="{&quot;height&quot;:454.3,&quot;left&quot;:20.3,&quot;top&quot;:72.5,&quot;width&quot;:920.05}"/>
</p:tagLst>
</file>

<file path=ppt/tags/tag132.xml><?xml version="1.0" encoding="utf-8"?>
<p:tagLst xmlns:a="http://schemas.openxmlformats.org/drawingml/2006/main" xmlns:r="http://schemas.openxmlformats.org/officeDocument/2006/relationships" xmlns:p="http://schemas.openxmlformats.org/presentationml/2006/main">
  <p:tag name="KSO_WM_DIAGRAM_VIRTUALLY_FRAME" val="{&quot;height&quot;:454.3,&quot;left&quot;:20.3,&quot;top&quot;:72.5,&quot;width&quot;:920.05}"/>
</p:tagLst>
</file>

<file path=ppt/tags/tag13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4.xml><?xml version="1.0" encoding="utf-8"?>
<p:tagLst xmlns:a="http://schemas.openxmlformats.org/drawingml/2006/main" xmlns:r="http://schemas.openxmlformats.org/officeDocument/2006/relationships" xmlns:p="http://schemas.openxmlformats.org/presentationml/2006/main">
  <p:tag name="AS_UNIQUEID" val="430"/>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AS_UNIQUEID" val="2451"/>
</p:tagLst>
</file>

<file path=ppt/tags/tag137.xml><?xml version="1.0" encoding="utf-8"?>
<p:tagLst xmlns:a="http://schemas.openxmlformats.org/drawingml/2006/main" xmlns:r="http://schemas.openxmlformats.org/officeDocument/2006/relationships" xmlns:p="http://schemas.openxmlformats.org/presentationml/2006/main">
  <p:tag name="AS_UNIQUEID" val="2451"/>
</p:tagLst>
</file>

<file path=ppt/tags/tag13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9.xml><?xml version="1.0" encoding="utf-8"?>
<p:tagLst xmlns:a="http://schemas.openxmlformats.org/drawingml/2006/main" xmlns:r="http://schemas.openxmlformats.org/officeDocument/2006/relationships" xmlns:p="http://schemas.openxmlformats.org/presentationml/2006/main">
  <p:tag name="AS_UNIQUEID" val="43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AS_UNIQUEID" val="3500"/>
</p:tagLst>
</file>

<file path=ppt/tags/tag142.xml><?xml version="1.0" encoding="utf-8"?>
<p:tagLst xmlns:a="http://schemas.openxmlformats.org/drawingml/2006/main" xmlns:r="http://schemas.openxmlformats.org/officeDocument/2006/relationships" xmlns:p="http://schemas.openxmlformats.org/presentationml/2006/main">
  <p:tag name="AS_UNIQUEID" val="3503"/>
</p:tagLst>
</file>

<file path=ppt/tags/tag14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4.xml><?xml version="1.0" encoding="utf-8"?>
<p:tagLst xmlns:a="http://schemas.openxmlformats.org/drawingml/2006/main" xmlns:r="http://schemas.openxmlformats.org/officeDocument/2006/relationships" xmlns:p="http://schemas.openxmlformats.org/presentationml/2006/main">
  <p:tag name="AS_UNIQUEID" val="430"/>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7.xml><?xml version="1.0" encoding="utf-8"?>
<p:tagLst xmlns:a="http://schemas.openxmlformats.org/drawingml/2006/main" xmlns:r="http://schemas.openxmlformats.org/officeDocument/2006/relationships" xmlns:p="http://schemas.openxmlformats.org/presentationml/2006/main">
  <p:tag name="AS_UNIQUEID" val="430"/>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AS_UNIQUEID" val="430"/>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TABLE_ENDDRAG_ORIGIN_RECT" val="899*309"/>
  <p:tag name="TABLE_ENDDRAG_RECT" val="29*75*899*309"/>
</p:tagLst>
</file>

<file path=ppt/tags/tag15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4.xml><?xml version="1.0" encoding="utf-8"?>
<p:tagLst xmlns:a="http://schemas.openxmlformats.org/drawingml/2006/main" xmlns:r="http://schemas.openxmlformats.org/officeDocument/2006/relationships" xmlns:p="http://schemas.openxmlformats.org/presentationml/2006/main">
  <p:tag name="KSO_WM_DIAGRAM_VIRTUALLY_FRAME" val="{&quot;height&quot;:454.95,&quot;left&quot;:20.3,&quot;top&quot;:64.55,&quot;width&quot;:951.5}"/>
</p:tagLst>
</file>

<file path=ppt/tags/tag155.xml><?xml version="1.0" encoding="utf-8"?>
<p:tagLst xmlns:a="http://schemas.openxmlformats.org/drawingml/2006/main" xmlns:r="http://schemas.openxmlformats.org/officeDocument/2006/relationships" xmlns:p="http://schemas.openxmlformats.org/presentationml/2006/main">
  <p:tag name="AS_UNIQUEID" val="430"/>
</p:tagLst>
</file>

<file path=ppt/tags/tag156.xml><?xml version="1.0" encoding="utf-8"?>
<p:tagLst xmlns:a="http://schemas.openxmlformats.org/drawingml/2006/main" xmlns:r="http://schemas.openxmlformats.org/officeDocument/2006/relationships" xmlns:p="http://schemas.openxmlformats.org/presentationml/2006/main">
  <p:tag name="KSO_WM_DIAGRAM_VIRTUALLY_FRAME" val="{&quot;height&quot;:454.95,&quot;left&quot;:20.3,&quot;top&quot;:64.55,&quot;width&quot;:951.5}"/>
</p:tagLst>
</file>

<file path=ppt/tags/tag157.xml><?xml version="1.0" encoding="utf-8"?>
<p:tagLst xmlns:a="http://schemas.openxmlformats.org/drawingml/2006/main" xmlns:r="http://schemas.openxmlformats.org/officeDocument/2006/relationships" xmlns:p="http://schemas.openxmlformats.org/presentationml/2006/main">
  <p:tag name="KSO_WM_DIAGRAM_VIRTUALLY_FRAME" val="{&quot;height&quot;:454.95,&quot;left&quot;:20.3,&quot;top&quot;:64.55,&quot;width&quot;:951.5}"/>
</p:tagLst>
</file>

<file path=ppt/tags/tag158.xml><?xml version="1.0" encoding="utf-8"?>
<p:tagLst xmlns:a="http://schemas.openxmlformats.org/drawingml/2006/main" xmlns:r="http://schemas.openxmlformats.org/officeDocument/2006/relationships" xmlns:p="http://schemas.openxmlformats.org/presentationml/2006/main">
  <p:tag name="KSO_WM_DIAGRAM_VIRTUALLY_FRAME" val="{&quot;height&quot;:454.95,&quot;left&quot;:20.3,&quot;top&quot;:64.55,&quot;width&quot;:951.5}"/>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1.xml><?xml version="1.0" encoding="utf-8"?>
<p:tagLst xmlns:a="http://schemas.openxmlformats.org/drawingml/2006/main" xmlns:r="http://schemas.openxmlformats.org/officeDocument/2006/relationships" xmlns:p="http://schemas.openxmlformats.org/presentationml/2006/main">
  <p:tag name="AS_UNIQUEID" val="430"/>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4.xml><?xml version="1.0" encoding="utf-8"?>
<p:tagLst xmlns:a="http://schemas.openxmlformats.org/drawingml/2006/main" xmlns:r="http://schemas.openxmlformats.org/officeDocument/2006/relationships" xmlns:p="http://schemas.openxmlformats.org/presentationml/2006/main">
  <p:tag name="AS_UNIQUEID" val="430"/>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7.xml><?xml version="1.0" encoding="utf-8"?>
<p:tagLst xmlns:a="http://schemas.openxmlformats.org/drawingml/2006/main" xmlns:r="http://schemas.openxmlformats.org/officeDocument/2006/relationships" xmlns:p="http://schemas.openxmlformats.org/presentationml/2006/main">
  <p:tag name="AS_UNIQUEID" val="430"/>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AS_UNIQUEID" val="430"/>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AS_UNIQUEID" val="276"/>
  <p:tag name="KSO_WM_UNIT_TABLE_BEAUTIFY" val="smartTable{4ce69151-413c-44d5-a8fa-02907e557d5f}"/>
  <p:tag name="TABLE_ENDDRAG_ORIGIN_RECT" val="923*396"/>
  <p:tag name="TABLE_ENDDRAG_RECT" val="29*112*923*396"/>
</p:tagLst>
</file>

<file path=ppt/tags/tag1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4.xml><?xml version="1.0" encoding="utf-8"?>
<p:tagLst xmlns:a="http://schemas.openxmlformats.org/drawingml/2006/main" xmlns:r="http://schemas.openxmlformats.org/officeDocument/2006/relationships" xmlns:p="http://schemas.openxmlformats.org/presentationml/2006/main">
  <p:tag name="AS_UNIQUEID" val="430"/>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7.xml><?xml version="1.0" encoding="utf-8"?>
<p:tagLst xmlns:a="http://schemas.openxmlformats.org/drawingml/2006/main" xmlns:r="http://schemas.openxmlformats.org/officeDocument/2006/relationships" xmlns:p="http://schemas.openxmlformats.org/presentationml/2006/main">
  <p:tag name="AS_UNIQUEID" val="430"/>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AS_UNIQUEID" val="430"/>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AS_UNIQUEID" val="313"/>
</p:tagLst>
</file>

<file path=ppt/tags/tag1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4.xml><?xml version="1.0" encoding="utf-8"?>
<p:tagLst xmlns:a="http://schemas.openxmlformats.org/drawingml/2006/main" xmlns:r="http://schemas.openxmlformats.org/officeDocument/2006/relationships" xmlns:p="http://schemas.openxmlformats.org/presentationml/2006/main">
  <p:tag name="AS_UNIQUEID" val="430"/>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AS_UNIQUEID" val="313"/>
</p:tagLst>
</file>

<file path=ppt/tags/tag187.xml><?xml version="1.0" encoding="utf-8"?>
<p:tagLst xmlns:a="http://schemas.openxmlformats.org/drawingml/2006/main" xmlns:r="http://schemas.openxmlformats.org/officeDocument/2006/relationships" xmlns:p="http://schemas.openxmlformats.org/presentationml/2006/main">
  <p:tag name="KSO_WM_UNIT_TABLE_BEAUTIFY" val="smartTable{69576b67-ef54-470c-b0c9-dab2cbf7bbe7}"/>
  <p:tag name="TABLE_ENDDRAG_ORIGIN_RECT" val="894*329"/>
  <p:tag name="TABLE_ENDDRAG_RECT" val="34*160*894*329"/>
</p:tagLst>
</file>

<file path=ppt/tags/tag1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9.xml><?xml version="1.0" encoding="utf-8"?>
<p:tagLst xmlns:a="http://schemas.openxmlformats.org/drawingml/2006/main" xmlns:r="http://schemas.openxmlformats.org/officeDocument/2006/relationships" xmlns:p="http://schemas.openxmlformats.org/presentationml/2006/main">
  <p:tag name="AS_UNIQUEID" val="430"/>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AS_UNIQUEID" val="313"/>
</p:tagLst>
</file>

<file path=ppt/tags/tag191.xml><?xml version="1.0" encoding="utf-8"?>
<p:tagLst xmlns:a="http://schemas.openxmlformats.org/drawingml/2006/main" xmlns:r="http://schemas.openxmlformats.org/officeDocument/2006/relationships" xmlns:p="http://schemas.openxmlformats.org/presentationml/2006/main">
  <p:tag name="AS_UNIQUEID" val="3802"/>
  <p:tag name="KSO_WM_UNIT_PLACING_PICTURE_USER_VIEWPORT" val="{&quot;height&quot;:3274,&quot;width&quot;:2269}"/>
</p:tagLst>
</file>

<file path=ppt/tags/tag1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3.xml><?xml version="1.0" encoding="utf-8"?>
<p:tagLst xmlns:a="http://schemas.openxmlformats.org/drawingml/2006/main" xmlns:r="http://schemas.openxmlformats.org/officeDocument/2006/relationships" xmlns:p="http://schemas.openxmlformats.org/presentationml/2006/main">
  <p:tag name="AS_UNIQUEID" val="430"/>
</p:tagLst>
</file>

<file path=ppt/tags/tag194.xml><?xml version="1.0" encoding="utf-8"?>
<p:tagLst xmlns:a="http://schemas.openxmlformats.org/drawingml/2006/main" xmlns:r="http://schemas.openxmlformats.org/officeDocument/2006/relationships" xmlns:p="http://schemas.openxmlformats.org/presentationml/2006/main">
  <p:tag name="AS_UNIQUEID" val="313"/>
</p:tagLst>
</file>

<file path=ppt/tags/tag195.xml><?xml version="1.0" encoding="utf-8"?>
<p:tagLst xmlns:a="http://schemas.openxmlformats.org/drawingml/2006/main" xmlns:r="http://schemas.openxmlformats.org/officeDocument/2006/relationships" xmlns:p="http://schemas.openxmlformats.org/presentationml/2006/main">
  <p:tag name="TABLE_ENDDRAG_ORIGIN_RECT" val="894*428"/>
  <p:tag name="TABLE_ENDDRAG_RECT" val="31*78*894*428"/>
</p:tagLst>
</file>

<file path=ppt/tags/tag19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7.xml><?xml version="1.0" encoding="utf-8"?>
<p:tagLst xmlns:a="http://schemas.openxmlformats.org/drawingml/2006/main" xmlns:r="http://schemas.openxmlformats.org/officeDocument/2006/relationships" xmlns:p="http://schemas.openxmlformats.org/presentationml/2006/main">
  <p:tag name="AS_UNIQUEID" val="430"/>
</p:tagLst>
</file>

<file path=ppt/tags/tag198.xml><?xml version="1.0" encoding="utf-8"?>
<p:tagLst xmlns:a="http://schemas.openxmlformats.org/drawingml/2006/main" xmlns:r="http://schemas.openxmlformats.org/officeDocument/2006/relationships" xmlns:p="http://schemas.openxmlformats.org/presentationml/2006/main">
  <p:tag name="AS_UNIQUEID" val="313"/>
  <p:tag name="KSO_WM_DIAGRAM_VIRTUALLY_FRAME" val="{&quot;height&quot;:303.1,&quot;left&quot;:24.15,&quot;top&quot;:25.65,&quot;width&quot;:969.15}"/>
</p:tagLst>
</file>

<file path=ppt/tags/tag199.xml><?xml version="1.0" encoding="utf-8"?>
<p:tagLst xmlns:a="http://schemas.openxmlformats.org/drawingml/2006/main" xmlns:r="http://schemas.openxmlformats.org/officeDocument/2006/relationships" xmlns:p="http://schemas.openxmlformats.org/presentationml/2006/main">
  <p:tag name="TABLE_ENDDRAG_ORIGIN_RECT" val="898*399"/>
  <p:tag name="TABLE_ENDDRAG_RECT" val="31*78*898*399"/>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DIAGRAM_VIRTUALLY_FRAME" val="{&quot;height&quot;:303.1,&quot;left&quot;:24.15,&quot;top&quot;:25.65,&quot;width&quot;:969.15}"/>
</p:tagLst>
</file>

<file path=ppt/tags/tag201.xml><?xml version="1.0" encoding="utf-8"?>
<p:tagLst xmlns:a="http://schemas.openxmlformats.org/drawingml/2006/main" xmlns:r="http://schemas.openxmlformats.org/officeDocument/2006/relationships" xmlns:p="http://schemas.openxmlformats.org/presentationml/2006/main">
  <p:tag name="KSO_WM_DIAGRAM_VIRTUALLY_FRAME" val="{&quot;height&quot;:303.1,&quot;left&quot;:24.15,&quot;top&quot;:25.65,&quot;width&quot;:969.15}"/>
</p:tagLst>
</file>

<file path=ppt/tags/tag20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3.xml><?xml version="1.0" encoding="utf-8"?>
<p:tagLst xmlns:a="http://schemas.openxmlformats.org/drawingml/2006/main" xmlns:r="http://schemas.openxmlformats.org/officeDocument/2006/relationships" xmlns:p="http://schemas.openxmlformats.org/presentationml/2006/main">
  <p:tag name="AS_UNIQUEID" val="430"/>
</p:tagLst>
</file>

<file path=ppt/tags/tag204.xml><?xml version="1.0" encoding="utf-8"?>
<p:tagLst xmlns:a="http://schemas.openxmlformats.org/drawingml/2006/main" xmlns:r="http://schemas.openxmlformats.org/officeDocument/2006/relationships" xmlns:p="http://schemas.openxmlformats.org/presentationml/2006/main">
  <p:tag name="AS_UNIQUEID" val="313"/>
  <p:tag name="KSO_WM_DIAGRAM_VIRTUALLY_FRAME" val="{&quot;height&quot;:303.1,&quot;left&quot;:24.15,&quot;top&quot;:25.65,&quot;width&quot;:969.15}"/>
</p:tagLst>
</file>

<file path=ppt/tags/tag205.xml><?xml version="1.0" encoding="utf-8"?>
<p:tagLst xmlns:a="http://schemas.openxmlformats.org/drawingml/2006/main" xmlns:r="http://schemas.openxmlformats.org/officeDocument/2006/relationships" xmlns:p="http://schemas.openxmlformats.org/presentationml/2006/main">
  <p:tag name="AS_UNIQUEID" val="214"/>
</p:tagLst>
</file>

<file path=ppt/tags/tag206.xml><?xml version="1.0" encoding="utf-8"?>
<p:tagLst xmlns:a="http://schemas.openxmlformats.org/drawingml/2006/main" xmlns:r="http://schemas.openxmlformats.org/officeDocument/2006/relationships" xmlns:p="http://schemas.openxmlformats.org/presentationml/2006/main">
  <p:tag name="AS_UNIQUEID" val="313"/>
  <p:tag name="KSO_WM_DIAGRAM_VIRTUALLY_FRAME" val="{&quot;height&quot;:303.1,&quot;left&quot;:24.15,&quot;top&quot;:25.65,&quot;width&quot;:969.15}"/>
</p:tagLst>
</file>

<file path=ppt/tags/tag20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8.xml><?xml version="1.0" encoding="utf-8"?>
<p:tagLst xmlns:a="http://schemas.openxmlformats.org/drawingml/2006/main" xmlns:r="http://schemas.openxmlformats.org/officeDocument/2006/relationships" xmlns:p="http://schemas.openxmlformats.org/presentationml/2006/main">
  <p:tag name="AS_UNIQUEID" val="430"/>
</p:tagLst>
</file>

<file path=ppt/tags/tag209.xml><?xml version="1.0" encoding="utf-8"?>
<p:tagLst xmlns:a="http://schemas.openxmlformats.org/drawingml/2006/main" xmlns:r="http://schemas.openxmlformats.org/officeDocument/2006/relationships" xmlns:p="http://schemas.openxmlformats.org/presentationml/2006/main">
  <p:tag name="AS_UNIQUEID" val="313"/>
  <p:tag name="KSO_WM_DIAGRAM_VIRTUALLY_FRAME" val="{&quot;height&quot;:303.1,&quot;left&quot;:24.15,&quot;top&quot;:25.65,&quot;width&quot;:969.15}"/>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TABLE_ENDDRAG_ORIGIN_RECT" val="898*399"/>
  <p:tag name="TABLE_ENDDRAG_RECT" val="31*78*898*399"/>
</p:tagLst>
</file>

<file path=ppt/tags/tag2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2.xml><?xml version="1.0" encoding="utf-8"?>
<p:tagLst xmlns:a="http://schemas.openxmlformats.org/drawingml/2006/main" xmlns:r="http://schemas.openxmlformats.org/officeDocument/2006/relationships" xmlns:p="http://schemas.openxmlformats.org/presentationml/2006/main">
  <p:tag name="AS_UNIQUEID" val="430"/>
</p:tagLst>
</file>

<file path=ppt/tags/tag213.xml><?xml version="1.0" encoding="utf-8"?>
<p:tagLst xmlns:a="http://schemas.openxmlformats.org/drawingml/2006/main" xmlns:r="http://schemas.openxmlformats.org/officeDocument/2006/relationships" xmlns:p="http://schemas.openxmlformats.org/presentationml/2006/main">
  <p:tag name="AS_UNIQUEID" val="313"/>
  <p:tag name="KSO_WM_DIAGRAM_VIRTUALLY_FRAME" val="{&quot;height&quot;:303.1,&quot;left&quot;:24.15,&quot;top&quot;:25.65,&quot;width&quot;:969.15}"/>
</p:tagLst>
</file>

<file path=ppt/tags/tag214.xml><?xml version="1.0" encoding="utf-8"?>
<p:tagLst xmlns:a="http://schemas.openxmlformats.org/drawingml/2006/main" xmlns:r="http://schemas.openxmlformats.org/officeDocument/2006/relationships" xmlns:p="http://schemas.openxmlformats.org/presentationml/2006/main">
  <p:tag name="AS_UNIQUEID" val="5634"/>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SPECIAL_SOURCE" val="bdnull"/>
  <p:tag name="KSO_WM_TEMPLATE_CATEGORY" val="custom"/>
  <p:tag name="KSO_WM_TEMPLATE_INDEX" val="20187308"/>
</p:tagLst>
</file>

<file path=ppt/tags/tag217.xml><?xml version="1.0" encoding="utf-8"?>
<p:tagLst xmlns:a="http://schemas.openxmlformats.org/drawingml/2006/main" xmlns:r="http://schemas.openxmlformats.org/officeDocument/2006/relationships" xmlns:p="http://schemas.openxmlformats.org/presentationml/2006/main">
  <p:tag name="AS_UNIQUEID" val="430"/>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TABLE_ENDDRAG_ORIGIN_RECT" val="471*189"/>
  <p:tag name="TABLE_ENDDRAG_RECT" val="34*307*471*189"/>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AS_UNIQUEID" val="3849"/>
</p:tagLst>
</file>

<file path=ppt/tags/tag221.xml><?xml version="1.0" encoding="utf-8"?>
<p:tagLst xmlns:a="http://schemas.openxmlformats.org/drawingml/2006/main" xmlns:r="http://schemas.openxmlformats.org/officeDocument/2006/relationships" xmlns:p="http://schemas.openxmlformats.org/presentationml/2006/main">
  <p:tag name="AS_UNIQUEID" val="3850"/>
</p:tagLst>
</file>

<file path=ppt/tags/tag2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3.xml><?xml version="1.0" encoding="utf-8"?>
<p:tagLst xmlns:a="http://schemas.openxmlformats.org/drawingml/2006/main" xmlns:r="http://schemas.openxmlformats.org/officeDocument/2006/relationships" xmlns:p="http://schemas.openxmlformats.org/presentationml/2006/main">
  <p:tag name="AS_UNIQUEID" val="430"/>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AS_UNIQUEID" val="430"/>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TABLE_ENDDRAG_ORIGIN_RECT" val="902*443"/>
  <p:tag name="TABLE_ENDDRAG_RECT" val="29*70*902*443"/>
</p:tagLst>
</file>

<file path=ppt/tags/tag69.xml><?xml version="1.0" encoding="utf-8"?>
<p:tagLst xmlns:a="http://schemas.openxmlformats.org/drawingml/2006/main" xmlns:r="http://schemas.openxmlformats.org/officeDocument/2006/relationships" xmlns:p="http://schemas.openxmlformats.org/presentationml/2006/main">
  <p:tag name="AS_UNIQUEID" val="43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TABLE_ENDDRAG_ORIGIN_RECT" val="902*443"/>
  <p:tag name="TABLE_ENDDRAG_RECT" val="29*70*902*443"/>
</p:tagLst>
</file>

<file path=ppt/tags/tag73.xml><?xml version="1.0" encoding="utf-8"?>
<p:tagLst xmlns:a="http://schemas.openxmlformats.org/drawingml/2006/main" xmlns:r="http://schemas.openxmlformats.org/officeDocument/2006/relationships" xmlns:p="http://schemas.openxmlformats.org/presentationml/2006/main">
  <p:tag name="AS_UNIQUEID" val="430"/>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AS_UNIQUEID" val="430"/>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AS_UNIQUEID" val="1897"/>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AS_UNIQUEID" val="430"/>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TABLE_ENDDRAG_ORIGIN_RECT" val="910*385"/>
  <p:tag name="TABLE_ENDDRAG_RECT" val="20*70*910*385"/>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TABLE_ENDDRAG_ORIGIN_RECT" val="895*432"/>
  <p:tag name="TABLE_ENDDRAG_RECT" val="29*73*895*432"/>
</p:tagLst>
</file>

<file path=ppt/tags/tag85.xml><?xml version="1.0" encoding="utf-8"?>
<p:tagLst xmlns:a="http://schemas.openxmlformats.org/drawingml/2006/main" xmlns:r="http://schemas.openxmlformats.org/officeDocument/2006/relationships" xmlns:p="http://schemas.openxmlformats.org/presentationml/2006/main">
  <p:tag name="AS_UNIQUEID" val="430"/>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AS_UNIQUEID" val="430"/>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AS_UNIQUEID" val="430"/>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AS_UNIQUEID" val="430"/>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AS_UNIQUEID" val="3585"/>
</p:tagLst>
</file>

<file path=ppt/tags/tag9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314,&quot;width&quot;:4844}"/>
</p:tagLst>
</file>

<file path=ppt/tags/tag9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9.xml><?xml version="1.0" encoding="utf-8"?>
<p:tagLst xmlns:a="http://schemas.openxmlformats.org/drawingml/2006/main" xmlns:r="http://schemas.openxmlformats.org/officeDocument/2006/relationships" xmlns:p="http://schemas.openxmlformats.org/presentationml/2006/main">
  <p:tag name="AS_UNIQUEID" val="43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4935</Words>
  <PresentationFormat>宽屏</PresentationFormat>
  <Paragraphs>486</Paragraphs>
  <Slides>40</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40</vt:i4>
      </vt:variant>
    </vt:vector>
  </HeadingPairs>
  <TitlesOfParts>
    <vt:vector size="62" baseType="lpstr">
      <vt:lpstr>_⨹_15_b2720_⨹_15_e7037_⨹_15_ef54b</vt:lpstr>
      <vt:lpstr>_⨹_27_bf2fa_⨹_27_6ff42_⨹_27_925e5</vt:lpstr>
      <vt:lpstr>_⨹_3_5e124_⨹_3_7a4a2_⨹_3_f5a20</vt:lpstr>
      <vt:lpstr>_⨹_4_f7052_⨹_4_60f51_⨹_4_e290e</vt:lpstr>
      <vt:lpstr>_⨹_7_07b1d_⨹_7_83f66_⨹_7_8e06b</vt:lpstr>
      <vt:lpstr>方正粗黑宋简体</vt:lpstr>
      <vt:lpstr>仿宋</vt:lpstr>
      <vt:lpstr>黑体</vt:lpstr>
      <vt:lpstr>华文仿宋</vt:lpstr>
      <vt:lpstr>华文楷体</vt:lpstr>
      <vt:lpstr>华文宋体</vt:lpstr>
      <vt:lpstr>华文新魏</vt:lpstr>
      <vt:lpstr>华文中宋</vt:lpstr>
      <vt:lpstr>楷体</vt:lpstr>
      <vt:lpstr>宋体</vt:lpstr>
      <vt:lpstr>微软雅黑</vt:lpstr>
      <vt:lpstr>字魂95号-手刻宋</vt:lpstr>
      <vt:lpstr>Arial</vt:lpstr>
      <vt:lpstr>Calibri</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2024-07-22T01:40:16Z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95F420360BF84D648DA679755D641E9D_11</vt:lpwstr>
  </property>
</Properties>
</file>