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heme/theme2.xml" ContentType="application/vnd.openxmlformats-officedocument.them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notesSlides/notesSlide1.xml" ContentType="application/vnd.openxmlformats-officedocument.presentationml.notesSlide+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4"/>
  </p:notesMasterIdLst>
  <p:sldIdLst>
    <p:sldId id="281" r:id="rId2"/>
    <p:sldId id="284" r:id="rId3"/>
    <p:sldId id="283" r:id="rId4"/>
    <p:sldId id="287" r:id="rId5"/>
    <p:sldId id="256" r:id="rId6"/>
    <p:sldId id="258" r:id="rId7"/>
    <p:sldId id="260" r:id="rId8"/>
    <p:sldId id="276" r:id="rId9"/>
    <p:sldId id="273" r:id="rId10"/>
    <p:sldId id="272" r:id="rId11"/>
    <p:sldId id="274" r:id="rId12"/>
    <p:sldId id="326" r:id="rId13"/>
    <p:sldId id="358" r:id="rId14"/>
    <p:sldId id="356" r:id="rId15"/>
    <p:sldId id="420" r:id="rId16"/>
    <p:sldId id="422" r:id="rId17"/>
    <p:sldId id="317" r:id="rId18"/>
    <p:sldId id="359" r:id="rId19"/>
    <p:sldId id="360" r:id="rId20"/>
    <p:sldId id="275" r:id="rId21"/>
    <p:sldId id="364" r:id="rId22"/>
    <p:sldId id="389" r:id="rId23"/>
    <p:sldId id="390" r:id="rId24"/>
    <p:sldId id="399" r:id="rId25"/>
    <p:sldId id="393" r:id="rId26"/>
    <p:sldId id="392" r:id="rId27"/>
    <p:sldId id="394" r:id="rId28"/>
    <p:sldId id="400" r:id="rId29"/>
    <p:sldId id="426" r:id="rId30"/>
    <p:sldId id="401" r:id="rId31"/>
    <p:sldId id="403" r:id="rId32"/>
    <p:sldId id="405" r:id="rId33"/>
    <p:sldId id="424" r:id="rId34"/>
    <p:sldId id="406" r:id="rId35"/>
    <p:sldId id="413" r:id="rId36"/>
    <p:sldId id="407" r:id="rId37"/>
    <p:sldId id="408" r:id="rId38"/>
    <p:sldId id="412" r:id="rId39"/>
    <p:sldId id="409" r:id="rId40"/>
    <p:sldId id="418" r:id="rId41"/>
    <p:sldId id="423" r:id="rId42"/>
    <p:sldId id="427" r:id="rId43"/>
  </p:sldIdLst>
  <p:sldSz cx="12192000" cy="6858000"/>
  <p:notesSz cx="6858000" cy="9144000"/>
  <p:custDataLst>
    <p:tags r:id="rId4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9" userDrawn="1">
          <p15:clr>
            <a:srgbClr val="A4A3A4"/>
          </p15:clr>
        </p15:guide>
        <p15:guide id="2" pos="384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a Vida Villanueva" initials="MVV" lastIdx="0" clrIdx="0"/>
  <p:cmAuthor id="1" name="Administrator" initials="A" lastIdx="2" clrIdx="0"/>
  <p:cmAuthor id="44" name="ZhuanZ(无密码)" initials="Z" lastIdx="3" clrIdx="43"/>
  <p:cmAuthor id="2" name="cb nm" initials="c" lastIdx="1" clrIdx="0"/>
  <p:cmAuthor id="3" name="作者" initials="作" lastIdx="0" clrIdx="1"/>
  <p:cmAuthor id="4" name="rebacca" initials="r" lastIdx="0" clrIdx="1"/>
  <p:cmAuthor id="5" name="1206988966@qq.com" initials="1" lastIdx="0" clrIdx="2"/>
  <p:cmAuthor id="6" name="姜伟光" initials="姜" lastIdx="0" clrIdx="0"/>
  <p:cmAuthor id="7" name="宋洁然" initials="宋" lastIdx="0" clrIdx="1"/>
  <p:cmAuthor id="8" name="ming qiu" initials="m" lastIdx="0" clrIdx="1"/>
  <p:cmAuthor id="9" name="pc" initials="p" lastIdx="0" clrIdx="0"/>
  <p:cmAuthor id="10" name="倩文 黄" initials="倩" lastIdx="0" clrIdx="3"/>
  <p:cmAuthor id="11" name="86136" initials="8" lastIdx="0" clrIdx="9"/>
  <p:cmAuthor id="12" name="xiaoxuan Zeng" initials="x" lastIdx="0" clrIdx="0"/>
  <p:cmAuthor id="13" name="12279" initials="1" lastIdx="0" clrIdx="11"/>
  <p:cmAuthor id="14" name="文璇璇" initials="文" lastIdx="0" clrIdx="13"/>
  <p:cmAuthor id="15" name="Rcyz-HL" initials="R" lastIdx="0" clrIdx="12"/>
  <p:cmAuthor id="16" name="付" initials="付" lastIdx="0" clrIdx="14"/>
  <p:cmAuthor id="17" name="HUAWEI" initials="H" lastIdx="0" clrIdx="16"/>
  <p:cmAuthor id="18" name="Nicole Li  李倩" initials="N" lastIdx="0" clrIdx="0"/>
  <p:cmAuthor id="19" name="222" initials="2" lastIdx="0" clrIdx="0"/>
  <p:cmAuthor id="20" name="admin" initials="a" lastIdx="0" clrIdx="0"/>
  <p:cmAuthor id="21" name="王子涵" initials="王" lastIdx="0" clrIdx="0"/>
  <p:cmAuthor id="22" name="dongwc0205" initials="d" lastIdx="0" clrIdx="15"/>
  <p:cmAuthor id="2000" name="张瑞霞" initials="authorId_524709945" lastIdx="0" clrIdx="0"/>
  <p:cmAuthor id="2001" name="骆倩怡_Znauj26B" initials="authorId_382814100" lastIdx="0" clrIdx="0"/>
  <p:cmAuthor id="23" name="pangyt" initials="p" lastIdx="0" clrIdx="0"/>
  <p:cmAuthor id="49837067" name="刘浩" initials="刘" lastIdx="0" clrIdx="0"/>
  <p:cmAuthor id="24" name="easonyoun" initials="e" lastIdx="0" clrIdx="0"/>
  <p:cmAuthor id="25" name="zhouyangfan" initials="z" lastIdx="0" clrIdx="0"/>
  <p:cmAuthor id="26" name="tplife" initials="t" lastIdx="0" clrIdx="0"/>
  <p:cmAuthor id="27" name="??" initials="?" lastIdx="0" clrIdx="0"/>
  <p:cmAuthor id="28" name="何 龙" initials="何" lastIdx="0" clrIdx="25"/>
  <p:cmAuthor id="29" name="韩琳晶" initials="韩" lastIdx="0" clrIdx="28"/>
  <p:cmAuthor id="30" name="LJH" initials="L" lastIdx="0" clrIdx="0"/>
  <p:cmAuthor id="31" name="未知用户1" initials="未" lastIdx="0" clrIdx="22"/>
  <p:cmAuthor id="32" name="陈庆" initials="陈" lastIdx="0" clrIdx="31"/>
  <p:cmAuthor id="76" name="学珍 马" initials="学马" lastIdx="0" clrIdx="25"/>
  <p:cmAuthor id="34" name="a'su's" initials="a" lastIdx="0" clrIdx="33"/>
  <p:cmAuthor id="35" name="陈芳" initials="" lastIdx="0" clrIdx="35"/>
  <p:cmAuthor id="37" name="DELL" initials="" lastIdx="0" clrIdx="25"/>
  <p:cmAuthor id="38" name="邹 嘉豪" initials="" lastIdx="0" clrIdx="25"/>
  <p:cmAuthor id="40" name="乐胜中学微机室" initials="乐" lastIdx="0" clrIdx="39"/>
  <p:cmAuthor id="42" name="hanying" initials="h" lastIdx="0" clrIdx="4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6C8C8"/>
    <a:srgbClr val="FFFFFF"/>
    <a:srgbClr val="F7DAAA"/>
    <a:srgbClr val="E2C8A5"/>
    <a:srgbClr val="FCF9F8"/>
    <a:srgbClr val="F0E4E1"/>
    <a:srgbClr val="F7F0EF"/>
    <a:srgbClr val="B57A6A"/>
    <a:srgbClr val="852310"/>
    <a:srgbClr val="FDFC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深色样式 2 - 强调 3/强调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45" d="100"/>
          <a:sy n="45" d="100"/>
        </p:scale>
        <p:origin x="42" y="708"/>
      </p:cViewPr>
      <p:guideLst>
        <p:guide orient="horz" pos="2159"/>
        <p:guide pos="3842"/>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2024-07-15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1995275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2498209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Master" Target="../slideMasters/slideMaster1.xml"/><Relationship Id="rId5" Type="http://schemas.openxmlformats.org/officeDocument/2006/relationships/tags" Target="../tags/tag12.xml"/><Relationship Id="rId4" Type="http://schemas.openxmlformats.org/officeDocument/2006/relationships/tags" Target="../tags/tag1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5" Type="http://schemas.openxmlformats.org/officeDocument/2006/relationships/slideMaster" Target="../slideMasters/slideMaster1.xml"/><Relationship Id="rId4" Type="http://schemas.openxmlformats.org/officeDocument/2006/relationships/tags" Target="../tags/tag58.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slideMaster" Target="../slideMasters/slideMaster1.xml"/><Relationship Id="rId5" Type="http://schemas.openxmlformats.org/officeDocument/2006/relationships/tags" Target="../tags/tag63.xml"/><Relationship Id="rId4" Type="http://schemas.openxmlformats.org/officeDocument/2006/relationships/tags" Target="../tags/tag6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Master" Target="../slideMasters/slideMaster1.xml"/><Relationship Id="rId5" Type="http://schemas.openxmlformats.org/officeDocument/2006/relationships/tags" Target="../tags/tag17.xml"/><Relationship Id="rId4" Type="http://schemas.openxmlformats.org/officeDocument/2006/relationships/tags" Target="../tags/tag16.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Master" Target="../slideMasters/slideMaster1.xml"/><Relationship Id="rId5" Type="http://schemas.openxmlformats.org/officeDocument/2006/relationships/tags" Target="../tags/tag22.xml"/><Relationship Id="rId4" Type="http://schemas.openxmlformats.org/officeDocument/2006/relationships/tags" Target="../tags/tag2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6.xml"/><Relationship Id="rId3" Type="http://schemas.openxmlformats.org/officeDocument/2006/relationships/tags" Target="../tags/tag31.xml"/><Relationship Id="rId7" Type="http://schemas.openxmlformats.org/officeDocument/2006/relationships/tags" Target="../tags/tag35.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slideMaster" Target="../slideMasters/slideMaster1.xml"/><Relationship Id="rId4" Type="http://schemas.openxmlformats.org/officeDocument/2006/relationships/tags" Target="../tags/tag40.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6.xml"/><Relationship Id="rId7" Type="http://schemas.openxmlformats.org/officeDocument/2006/relationships/slideMaster" Target="../slideMasters/slideMaster1.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slideMaster" Target="../slideMasters/slideMaster1.xml"/><Relationship Id="rId5" Type="http://schemas.openxmlformats.org/officeDocument/2006/relationships/tags" Target="../tags/tag54.xml"/><Relationship Id="rId4" Type="http://schemas.openxmlformats.org/officeDocument/2006/relationships/tags" Target="../tags/tag5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2024-07-15</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2024-07-15</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2024-07-15</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自定义版式">
    <p:bg>
      <p:bgPr>
        <a:solidFill>
          <a:schemeClr val="bg1"/>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Pct val="100000"/>
              <a:buFontTx/>
              <a:buNone/>
              <a:defRPr/>
            </a:pPr>
            <a:fld id="{D1BEC56C-BA1F-4F99-B06F-C177782D2DBA}" type="datetime1">
              <a:rPr kumimoji="0" lang="zh-CN" altLang="en-US" sz="1200" b="0" i="0" u="none" strike="noStrike" kern="1200" cap="none" spc="0" normalizeH="0" baseline="0" noProof="0">
                <a:ln>
                  <a:noFill/>
                </a:ln>
                <a:solidFill>
                  <a:srgbClr val="898989"/>
                </a:solidFill>
                <a:effectLst/>
                <a:uLnTx/>
                <a:uFillTx/>
                <a:latin typeface="Calibri" panose="020F0502020204030204"/>
                <a:ea typeface="宋体" panose="02010600030101010101" pitchFamily="2" charset="-122"/>
                <a:cs typeface="+mn-cs"/>
              </a:rPr>
              <a:t>2024-07-15</a:t>
            </a:fld>
            <a:endParaRPr kumimoji="0" lang="zh-CN" altLang="en-US" sz="1200" b="0" i="0" u="none" strike="noStrike" kern="1200" cap="none" spc="0" normalizeH="0" baseline="0" noProof="0">
              <a:ln>
                <a:noFill/>
              </a:ln>
              <a:solidFill>
                <a:srgbClr val="898989"/>
              </a:solidFill>
              <a:effectLst/>
              <a:uLnTx/>
              <a:uFillTx/>
              <a:latin typeface="Calibri" panose="020F0502020204030204"/>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Pct val="100000"/>
              <a:buFontTx/>
              <a:buNone/>
              <a:defRPr/>
            </a:pPr>
            <a:endParaRPr kumimoji="0" lang="zh-CN" altLang="zh-CN" sz="1200" b="0" i="0" u="none" strike="noStrike" kern="1200" cap="none" spc="0" normalizeH="0" baseline="0" noProof="0">
              <a:ln>
                <a:noFill/>
              </a:ln>
              <a:solidFill>
                <a:srgbClr val="898989"/>
              </a:solidFill>
              <a:effectLst/>
              <a:uLnTx/>
              <a:uFillTx/>
              <a:latin typeface="Calibri" panose="020F0502020204030204"/>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lvl="0" eaLnBrk="1" hangingPunct="1">
              <a:buSzPct val="100000"/>
              <a:buNone/>
            </a:pPr>
            <a:fld id="{9A0DB2DC-4C9A-4742-B13C-FB6460FD3503}" type="slidenum">
              <a:rPr lang="zh-CN" altLang="en-US" dirty="0"/>
              <a:t>‹#›</a:t>
            </a:fld>
            <a:endParaRPr lang="zh-CN" altLang="en-US" dirty="0">
              <a:latin typeface="Arial" panose="020B0604020202020204" pitchFamily="34" charset="0"/>
            </a:endParaRPr>
          </a:p>
        </p:txBody>
      </p:sp>
    </p:spTree>
  </p:cSld>
  <p:clrMapOvr>
    <a:masterClrMapping/>
  </p:clrMapOvr>
  <p:transition advTm="137602"/>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标题幻灯片">
    <p:bg>
      <p:bgPr>
        <a:solidFill>
          <a:schemeClr val="bg1"/>
        </a:solidFill>
        <a:effectLst/>
      </p:bgPr>
    </p:bg>
    <p:spTree>
      <p:nvGrpSpPr>
        <p:cNvPr id="1" name=""/>
        <p:cNvGrpSpPr/>
        <p:nvPr/>
      </p:nvGrpSpPr>
      <p:grpSpPr>
        <a:xfrm>
          <a:off x="0" y="0"/>
          <a:ext cx="0" cy="0"/>
          <a:chOff x="0" y="0"/>
          <a:chExt cx="0" cy="0"/>
        </a:xfrm>
      </p:grpSpPr>
      <p:pic>
        <p:nvPicPr>
          <p:cNvPr id="4098" name="图片 6"/>
          <p:cNvPicPr>
            <a:picLocks noChangeAspect="1"/>
          </p:cNvPicPr>
          <p:nvPr userDrawn="1"/>
        </p:nvPicPr>
        <p:blipFill>
          <a:blip r:embed="rId2"/>
          <a:stretch>
            <a:fillRect/>
          </a:stretch>
        </p:blipFill>
        <p:spPr>
          <a:xfrm>
            <a:off x="0" y="0"/>
            <a:ext cx="12192000" cy="6858000"/>
          </a:xfrm>
          <a:prstGeom prst="rect">
            <a:avLst/>
          </a:prstGeom>
          <a:noFill/>
          <a:ln w="9525">
            <a:noFill/>
          </a:ln>
        </p:spPr>
      </p:pic>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Pct val="100000"/>
              <a:buFontTx/>
              <a:buNone/>
              <a:defRPr/>
            </a:pPr>
            <a:fld id="{D1BEC56C-BA1F-4F99-B06F-C177782D2DBA}" type="datetime1">
              <a:rPr kumimoji="0" lang="zh-CN" altLang="en-US" sz="1200" b="0" i="0" u="none" strike="noStrike" kern="1200" cap="none" spc="0" normalizeH="0" baseline="0" noProof="0">
                <a:ln>
                  <a:noFill/>
                </a:ln>
                <a:solidFill>
                  <a:srgbClr val="898989"/>
                </a:solidFill>
                <a:effectLst/>
                <a:uLnTx/>
                <a:uFillTx/>
                <a:latin typeface="Calibri" panose="020F0502020204030204"/>
                <a:ea typeface="宋体" panose="02010600030101010101" pitchFamily="2" charset="-122"/>
                <a:cs typeface="+mn-cs"/>
              </a:rPr>
              <a:t>2024-07-15</a:t>
            </a:fld>
            <a:endParaRPr kumimoji="0" lang="zh-CN" altLang="en-US" sz="1200" b="0" i="0" u="none" strike="noStrike" kern="1200" cap="none" spc="0" normalizeH="0" baseline="0" noProof="0">
              <a:ln>
                <a:noFill/>
              </a:ln>
              <a:solidFill>
                <a:srgbClr val="898989"/>
              </a:solidFill>
              <a:effectLst/>
              <a:uLnTx/>
              <a:uFillTx/>
              <a:latin typeface="Calibri" panose="020F0502020204030204"/>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Pct val="100000"/>
              <a:buFontTx/>
              <a:buNone/>
              <a:defRPr/>
            </a:pPr>
            <a:endParaRPr kumimoji="0" lang="zh-CN" altLang="zh-CN" sz="1200" b="0" i="0" u="none" strike="noStrike" kern="1200" cap="none" spc="0" normalizeH="0" baseline="0" noProof="0">
              <a:ln>
                <a:noFill/>
              </a:ln>
              <a:solidFill>
                <a:srgbClr val="898989"/>
              </a:solidFill>
              <a:effectLst/>
              <a:uLnTx/>
              <a:uFillTx/>
              <a:latin typeface="Calibri" panose="020F0502020204030204"/>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lvl="0" eaLnBrk="1" hangingPunct="1">
              <a:buSzPct val="100000"/>
              <a:buNone/>
            </a:pPr>
            <a:fld id="{9A0DB2DC-4C9A-4742-B13C-FB6460FD3503}" type="slidenum">
              <a:rPr lang="zh-CN" altLang="en-US" dirty="0"/>
              <a:t>‹#›</a:t>
            </a:fld>
            <a:endParaRPr lang="zh-CN" altLang="en-US" dirty="0">
              <a:latin typeface="Arial" panose="020B0604020202020204" pitchFamily="34" charset="0"/>
            </a:endParaRPr>
          </a:p>
        </p:txBody>
      </p:sp>
    </p:spTree>
  </p:cSld>
  <p:clrMapOvr>
    <a:masterClrMapping/>
  </p:clrMapOvr>
  <p:transition advTm="137602"/>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标题和内容">
    <p:bg>
      <p:bgPr>
        <a:solidFill>
          <a:schemeClr val="bg1"/>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Pct val="100000"/>
              <a:buFontTx/>
              <a:buNone/>
              <a:defRPr/>
            </a:pPr>
            <a:fld id="{D1BEC56C-BA1F-4F99-B06F-C177782D2DBA}" type="datetime1">
              <a:rPr kumimoji="0" lang="zh-CN" altLang="en-US" sz="1200" b="0" i="0" u="none" strike="noStrike" kern="1200" cap="none" spc="0" normalizeH="0" baseline="0" noProof="0">
                <a:ln>
                  <a:noFill/>
                </a:ln>
                <a:solidFill>
                  <a:srgbClr val="898989"/>
                </a:solidFill>
                <a:effectLst/>
                <a:uLnTx/>
                <a:uFillTx/>
                <a:latin typeface="Calibri" panose="020F0502020204030204"/>
                <a:ea typeface="宋体" panose="02010600030101010101" pitchFamily="2" charset="-122"/>
                <a:cs typeface="+mn-cs"/>
              </a:rPr>
              <a:t>2024-07-15</a:t>
            </a:fld>
            <a:endParaRPr kumimoji="0" lang="zh-CN" altLang="en-US" sz="1200" b="0" i="0" u="none" strike="noStrike" kern="1200" cap="none" spc="0" normalizeH="0" baseline="0" noProof="0">
              <a:ln>
                <a:noFill/>
              </a:ln>
              <a:solidFill>
                <a:srgbClr val="898989"/>
              </a:solidFill>
              <a:effectLst/>
              <a:uLnTx/>
              <a:uFillTx/>
              <a:latin typeface="Calibri" panose="020F0502020204030204"/>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Pct val="100000"/>
              <a:buFontTx/>
              <a:buNone/>
              <a:defRPr/>
            </a:pPr>
            <a:endParaRPr kumimoji="0" lang="zh-CN" altLang="zh-CN" sz="1200" b="0" i="0" u="none" strike="noStrike" kern="1200" cap="none" spc="0" normalizeH="0" baseline="0" noProof="0">
              <a:ln>
                <a:noFill/>
              </a:ln>
              <a:solidFill>
                <a:srgbClr val="898989"/>
              </a:solidFill>
              <a:effectLst/>
              <a:uLnTx/>
              <a:uFillTx/>
              <a:latin typeface="Calibri" panose="020F0502020204030204"/>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lvl="0" eaLnBrk="1" hangingPunct="1">
              <a:buSzPct val="100000"/>
              <a:buNone/>
            </a:pPr>
            <a:fld id="{9A0DB2DC-4C9A-4742-B13C-FB6460FD3503}" type="slidenum">
              <a:rPr lang="zh-CN" altLang="en-US" dirty="0"/>
              <a:t>‹#›</a:t>
            </a:fld>
            <a:endParaRPr lang="zh-CN" altLang="en-US" dirty="0">
              <a:latin typeface="Arial" panose="020B0604020202020204" pitchFamily="34" charset="0"/>
            </a:endParaRPr>
          </a:p>
        </p:txBody>
      </p:sp>
    </p:spTree>
  </p:cSld>
  <p:clrMapOvr>
    <a:masterClrMapping/>
  </p:clrMapOvr>
  <p:transition advTm="137602"/>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1" name="箭头: 五边形 10"/>
          <p:cNvSpPr/>
          <p:nvPr userDrawn="1"/>
        </p:nvSpPr>
        <p:spPr>
          <a:xfrm>
            <a:off x="0" y="678743"/>
            <a:ext cx="10093911" cy="62547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占位符 13"/>
          <p:cNvSpPr>
            <a:spLocks noGrp="1"/>
          </p:cNvSpPr>
          <p:nvPr>
            <p:ph type="body" sz="quarter" idx="10" hasCustomPrompt="1"/>
          </p:nvPr>
        </p:nvSpPr>
        <p:spPr>
          <a:xfrm>
            <a:off x="248984" y="1820863"/>
            <a:ext cx="8300656" cy="4358394"/>
          </a:xfrm>
          <a:prstGeom prst="rect">
            <a:avLst/>
          </a:prstGeom>
        </p:spPr>
        <p:txBody>
          <a:bodyPr/>
          <a:lstStyle>
            <a:lvl1pPr marL="0" indent="0">
              <a:lnSpc>
                <a:spcPct val="120000"/>
              </a:lnSpc>
              <a:spcBef>
                <a:spcPts val="0"/>
              </a:spcBef>
              <a:buFontTx/>
              <a:buNone/>
              <a:defRPr>
                <a:latin typeface="方正清刻本悦宋简体" panose="02000000000000000000" pitchFamily="2" charset="-122"/>
                <a:ea typeface="方正清刻本悦宋简体" panose="02000000000000000000" pitchFamily="2" charset="-122"/>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dirty="0"/>
              <a:t>默认模板：华文中宋、</a:t>
            </a:r>
            <a:r>
              <a:rPr lang="en-US" altLang="zh-CN" dirty="0"/>
              <a:t>28</a:t>
            </a:r>
            <a:r>
              <a:rPr lang="zh-CN" altLang="en-US" dirty="0"/>
              <a:t>号、</a:t>
            </a:r>
            <a:r>
              <a:rPr lang="en-US" altLang="zh-CN" dirty="0"/>
              <a:t>1.2</a:t>
            </a:r>
            <a:r>
              <a:rPr lang="zh-CN" altLang="en-US" dirty="0"/>
              <a:t>倍行距，如要修改，请转到“母版”。</a:t>
            </a:r>
          </a:p>
        </p:txBody>
      </p:sp>
      <p:sp>
        <p:nvSpPr>
          <p:cNvPr id="17" name="文本占位符 16"/>
          <p:cNvSpPr>
            <a:spLocks noGrp="1"/>
          </p:cNvSpPr>
          <p:nvPr>
            <p:ph type="body" sz="quarter" idx="11"/>
          </p:nvPr>
        </p:nvSpPr>
        <p:spPr>
          <a:xfrm>
            <a:off x="0" y="716048"/>
            <a:ext cx="4077810" cy="550863"/>
          </a:xfrm>
          <a:prstGeom prst="rect">
            <a:avLst/>
          </a:prstGeom>
        </p:spPr>
        <p:txBody>
          <a:bodyPr/>
          <a:lstStyle>
            <a:lvl1pPr marL="0" indent="0">
              <a:lnSpc>
                <a:spcPct val="100000"/>
              </a:lnSpc>
              <a:spcBef>
                <a:spcPts val="0"/>
              </a:spcBef>
              <a:buFontTx/>
              <a:buNone/>
              <a:defRPr lang="zh-CN" altLang="en-US" sz="2800" b="1" kern="1200" dirty="0" smtClean="0">
                <a:solidFill>
                  <a:schemeClr val="bg1"/>
                </a:solidFill>
                <a:latin typeface="+mn-lt"/>
                <a:ea typeface="+mn-ea"/>
                <a:cs typeface="+mn-cs"/>
              </a:defRPr>
            </a:lvl1pPr>
          </a:lstStyle>
          <a:p>
            <a:pPr lvl="0"/>
            <a:endParaRPr lang="zh-CN" altLang="en-US" dirty="0"/>
          </a:p>
        </p:txBody>
      </p:sp>
      <p:sp>
        <p:nvSpPr>
          <p:cNvPr id="9" name="内容占位符 8"/>
          <p:cNvSpPr>
            <a:spLocks noGrp="1"/>
          </p:cNvSpPr>
          <p:nvPr>
            <p:ph sz="quarter" idx="12" hasCustomPrompt="1"/>
          </p:nvPr>
        </p:nvSpPr>
        <p:spPr>
          <a:xfrm>
            <a:off x="8659368" y="1820863"/>
            <a:ext cx="3283648" cy="4358394"/>
          </a:xfrm>
          <a:prstGeom prst="rect">
            <a:avLst/>
          </a:prstGeom>
        </p:spPr>
        <p:txBody>
          <a:bodyPr/>
          <a:lstStyle>
            <a:lvl1pPr marL="0" indent="0">
              <a:buFontTx/>
              <a:buNone/>
              <a:defRPr>
                <a:latin typeface="方正清刻本悦宋简体" panose="02000000000000000000" pitchFamily="2" charset="-122"/>
                <a:ea typeface="方正清刻本悦宋简体" panose="02000000000000000000" pitchFamily="2" charset="-122"/>
              </a:defRPr>
            </a:lvl1pPr>
          </a:lstStyle>
          <a:p>
            <a:pPr lvl="0"/>
            <a:r>
              <a:rPr lang="zh-CN" altLang="en-US" dirty="0"/>
              <a:t>图片</a:t>
            </a:r>
          </a:p>
        </p:txBody>
      </p:sp>
      <p:graphicFrame>
        <p:nvGraphicFramePr>
          <p:cNvPr id="12" name="表格 7"/>
          <p:cNvGraphicFramePr>
            <a:graphicFrameLocks noGrp="1"/>
          </p:cNvGraphicFramePr>
          <p:nvPr userDrawn="1"/>
        </p:nvGraphicFramePr>
        <p:xfrm>
          <a:off x="0" y="26376"/>
          <a:ext cx="12192000" cy="625475"/>
        </p:xfrm>
        <a:graphic>
          <a:graphicData uri="http://schemas.openxmlformats.org/drawingml/2006/table">
            <a:tbl>
              <a:tblPr firstRow="1" bandRow="1">
                <a:tableStyleId>{5C22544A-7EE6-4342-B048-85BDC9FD1C3A}</a:tableStyleId>
              </a:tblPr>
              <a:tblGrid>
                <a:gridCol w="2438400"/>
                <a:gridCol w="2438400"/>
                <a:gridCol w="2438400"/>
                <a:gridCol w="2438400"/>
                <a:gridCol w="2438400"/>
              </a:tblGrid>
              <a:tr h="625475">
                <a:tc>
                  <a:txBody>
                    <a:bodyPr/>
                    <a:lstStyle/>
                    <a:p>
                      <a:pPr algn="ctr"/>
                      <a:r>
                        <a:rPr lang="zh-CN" altLang="en-US" sz="2400" b="0" kern="1200" dirty="0">
                          <a:solidFill>
                            <a:schemeClr val="tx1"/>
                          </a:solidFill>
                          <a:latin typeface="方正粗黑宋简体" pitchFamily="2" charset="-122"/>
                          <a:ea typeface="方正粗黑宋简体" pitchFamily="2" charset="-122"/>
                          <a:cs typeface="+mn-cs"/>
                        </a:rPr>
                        <a:t>课标解读</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b="0" kern="1200" noProof="0" dirty="0">
                          <a:solidFill>
                            <a:schemeClr val="tx1"/>
                          </a:solidFill>
                          <a:latin typeface="方正粗黑宋简体" pitchFamily="2" charset="-122"/>
                          <a:ea typeface="方正粗黑宋简体" pitchFamily="2" charset="-122"/>
                          <a:cs typeface="+mn-cs"/>
                        </a:rPr>
                        <a:t>五年高频考点</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b="0" kern="1200" noProof="0" dirty="0">
                          <a:solidFill>
                            <a:schemeClr val="bg1"/>
                          </a:solidFill>
                          <a:latin typeface="方正粗黑宋简体" pitchFamily="2" charset="-122"/>
                          <a:ea typeface="方正粗黑宋简体" pitchFamily="2" charset="-122"/>
                          <a:cs typeface="+mn-cs"/>
                        </a:rPr>
                        <a:t>知识梳理</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b="0" kern="1200" noProof="0" dirty="0">
                          <a:solidFill>
                            <a:schemeClr val="tx1"/>
                          </a:solidFill>
                          <a:latin typeface="方正粗黑宋简体" pitchFamily="2" charset="-122"/>
                          <a:ea typeface="方正粗黑宋简体" pitchFamily="2" charset="-122"/>
                          <a:cs typeface="+mn-cs"/>
                        </a:rPr>
                        <a:t>阶段特征</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b="0" kern="1200" noProof="0" dirty="0">
                          <a:solidFill>
                            <a:schemeClr val="tx1"/>
                          </a:solidFill>
                          <a:latin typeface="方正粗黑宋简体" pitchFamily="2" charset="-122"/>
                          <a:ea typeface="方正粗黑宋简体" pitchFamily="2" charset="-122"/>
                          <a:cs typeface="+mn-cs"/>
                        </a:rPr>
                        <a:t>命题探究</a:t>
                      </a: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tr>
            </a:tbl>
          </a:graphicData>
        </a:graphic>
      </p:graphicFrame>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18090" y="6502400"/>
            <a:ext cx="1962785" cy="271145"/>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自定义版式">
    <p:spTree>
      <p:nvGrpSpPr>
        <p:cNvPr id="1" name=""/>
        <p:cNvGrpSpPr/>
        <p:nvPr/>
      </p:nvGrpSpPr>
      <p:grpSpPr>
        <a:xfrm>
          <a:off x="0" y="0"/>
          <a:ext cx="0" cy="0"/>
          <a:chOff x="0" y="0"/>
          <a:chExt cx="0" cy="0"/>
        </a:xfrm>
      </p:grpSpPr>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2024-07-15</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2024-07-15</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2024-07-15</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2024-07-15</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2024-07-15</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2024-07-15</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2024-07-15</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2024-07-15</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tags" Target="../tags/tag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3.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6.xml"/><Relationship Id="rId10" Type="http://schemas.openxmlformats.org/officeDocument/2006/relationships/slideLayout" Target="../slideLayouts/slideLayout10.xml"/><Relationship Id="rId19"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21"/>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22"/>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t>2024-07-15</a:t>
            </a:fld>
            <a:endParaRPr lang="zh-CN" altLang="en-US"/>
          </a:p>
        </p:txBody>
      </p:sp>
      <p:sp>
        <p:nvSpPr>
          <p:cNvPr id="5" name="页脚占位符 4"/>
          <p:cNvSpPr>
            <a:spLocks noGrp="1"/>
          </p:cNvSpPr>
          <p:nvPr>
            <p:ph type="ftr" sz="quarter" idx="3"/>
            <p:custDataLst>
              <p:tags r:id="rId23"/>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t>‹#›</a:t>
            </a:fld>
            <a:endParaRPr lang="zh-CN" altLang="en-US" dirty="0"/>
          </a:p>
        </p:txBody>
      </p:sp>
    </p:spTree>
    <p:custDataLst>
      <p:tags r:id="rId19"/>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 Id="rId5" Type="http://schemas.openxmlformats.org/officeDocument/2006/relationships/image" Target="../media/image3.pn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0.xml"/><Relationship Id="rId1" Type="http://schemas.openxmlformats.org/officeDocument/2006/relationships/tags" Target="../tags/tag109.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113.xml"/><Relationship Id="rId7" Type="http://schemas.openxmlformats.org/officeDocument/2006/relationships/image" Target="../media/image17.png"/><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slideLayout" Target="../slideLayouts/slideLayout2.xml"/><Relationship Id="rId5" Type="http://schemas.openxmlformats.org/officeDocument/2006/relationships/tags" Target="../tags/tag115.xml"/><Relationship Id="rId4" Type="http://schemas.openxmlformats.org/officeDocument/2006/relationships/tags" Target="../tags/tag114.xml"/><Relationship Id="rId9" Type="http://schemas.openxmlformats.org/officeDocument/2006/relationships/image" Target="../media/image19.png"/></Relationships>
</file>

<file path=ppt/slides/_rels/slide12.xml.rels><?xml version="1.0" encoding="UTF-8" standalone="yes"?>
<Relationships xmlns="http://schemas.openxmlformats.org/package/2006/relationships"><Relationship Id="rId8" Type="http://schemas.openxmlformats.org/officeDocument/2006/relationships/tags" Target="../tags/tag123.xml"/><Relationship Id="rId13" Type="http://schemas.openxmlformats.org/officeDocument/2006/relationships/tags" Target="../tags/tag128.xml"/><Relationship Id="rId3" Type="http://schemas.openxmlformats.org/officeDocument/2006/relationships/tags" Target="../tags/tag118.xml"/><Relationship Id="rId7" Type="http://schemas.openxmlformats.org/officeDocument/2006/relationships/tags" Target="../tags/tag122.xml"/><Relationship Id="rId12" Type="http://schemas.openxmlformats.org/officeDocument/2006/relationships/tags" Target="../tags/tag127.xml"/><Relationship Id="rId2" Type="http://schemas.openxmlformats.org/officeDocument/2006/relationships/tags" Target="../tags/tag117.xml"/><Relationship Id="rId16" Type="http://schemas.openxmlformats.org/officeDocument/2006/relationships/slideLayout" Target="../slideLayouts/slideLayout2.xml"/><Relationship Id="rId1" Type="http://schemas.openxmlformats.org/officeDocument/2006/relationships/tags" Target="../tags/tag116.xml"/><Relationship Id="rId6" Type="http://schemas.openxmlformats.org/officeDocument/2006/relationships/tags" Target="../tags/tag121.xml"/><Relationship Id="rId11" Type="http://schemas.openxmlformats.org/officeDocument/2006/relationships/tags" Target="../tags/tag126.xml"/><Relationship Id="rId5" Type="http://schemas.openxmlformats.org/officeDocument/2006/relationships/tags" Target="../tags/tag120.xml"/><Relationship Id="rId15" Type="http://schemas.openxmlformats.org/officeDocument/2006/relationships/tags" Target="../tags/tag130.xml"/><Relationship Id="rId10" Type="http://schemas.openxmlformats.org/officeDocument/2006/relationships/tags" Target="../tags/tag125.xml"/><Relationship Id="rId4" Type="http://schemas.openxmlformats.org/officeDocument/2006/relationships/tags" Target="../tags/tag119.xml"/><Relationship Id="rId9" Type="http://schemas.openxmlformats.org/officeDocument/2006/relationships/tags" Target="../tags/tag124.xml"/><Relationship Id="rId14" Type="http://schemas.openxmlformats.org/officeDocument/2006/relationships/tags" Target="../tags/tag129.xml"/></Relationships>
</file>

<file path=ppt/slides/_rels/slide13.xml.rels><?xml version="1.0" encoding="UTF-8" standalone="yes"?>
<Relationships xmlns="http://schemas.openxmlformats.org/package/2006/relationships"><Relationship Id="rId3" Type="http://schemas.openxmlformats.org/officeDocument/2006/relationships/tags" Target="../tags/tag133.xml"/><Relationship Id="rId2" Type="http://schemas.openxmlformats.org/officeDocument/2006/relationships/tags" Target="../tags/tag132.xml"/><Relationship Id="rId1" Type="http://schemas.openxmlformats.org/officeDocument/2006/relationships/tags" Target="../tags/tag131.xml"/><Relationship Id="rId6" Type="http://schemas.openxmlformats.org/officeDocument/2006/relationships/image" Target="../media/image20.png"/><Relationship Id="rId5" Type="http://schemas.openxmlformats.org/officeDocument/2006/relationships/slideLayout" Target="../slideLayouts/slideLayout2.xml"/><Relationship Id="rId4" Type="http://schemas.openxmlformats.org/officeDocument/2006/relationships/tags" Target="../tags/tag134.xml"/></Relationships>
</file>

<file path=ppt/slides/_rels/slide14.xml.rels><?xml version="1.0" encoding="UTF-8" standalone="yes"?>
<Relationships xmlns="http://schemas.openxmlformats.org/package/2006/relationships"><Relationship Id="rId3" Type="http://schemas.openxmlformats.org/officeDocument/2006/relationships/tags" Target="../tags/tag137.xml"/><Relationship Id="rId2" Type="http://schemas.openxmlformats.org/officeDocument/2006/relationships/tags" Target="../tags/tag136.xml"/><Relationship Id="rId1" Type="http://schemas.openxmlformats.org/officeDocument/2006/relationships/tags" Target="../tags/tag135.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tags" Target="../tags/tag140.xml"/><Relationship Id="rId7" Type="http://schemas.openxmlformats.org/officeDocument/2006/relationships/slideLayout" Target="../slideLayouts/slideLayout2.xml"/><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tags" Target="../tags/tag143.xml"/><Relationship Id="rId5" Type="http://schemas.openxmlformats.org/officeDocument/2006/relationships/tags" Target="../tags/tag142.xml"/><Relationship Id="rId4" Type="http://schemas.openxmlformats.org/officeDocument/2006/relationships/tags" Target="../tags/tag141.xml"/></Relationships>
</file>

<file path=ppt/slides/_rels/slide16.xml.rels><?xml version="1.0" encoding="UTF-8" standalone="yes"?>
<Relationships xmlns="http://schemas.openxmlformats.org/package/2006/relationships"><Relationship Id="rId3" Type="http://schemas.openxmlformats.org/officeDocument/2006/relationships/tags" Target="../tags/tag146.xml"/><Relationship Id="rId2" Type="http://schemas.openxmlformats.org/officeDocument/2006/relationships/tags" Target="../tags/tag145.xml"/><Relationship Id="rId1" Type="http://schemas.openxmlformats.org/officeDocument/2006/relationships/tags" Target="../tags/tag144.xml"/><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tags" Target="../tags/tag149.xml"/><Relationship Id="rId2" Type="http://schemas.openxmlformats.org/officeDocument/2006/relationships/tags" Target="../tags/tag148.xml"/><Relationship Id="rId1" Type="http://schemas.openxmlformats.org/officeDocument/2006/relationships/tags" Target="../tags/tag14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tags" Target="../tags/tag152.xml"/><Relationship Id="rId2" Type="http://schemas.openxmlformats.org/officeDocument/2006/relationships/tags" Target="../tags/tag151.xml"/><Relationship Id="rId1" Type="http://schemas.openxmlformats.org/officeDocument/2006/relationships/tags" Target="../tags/tag150.xml"/><Relationship Id="rId5" Type="http://schemas.openxmlformats.org/officeDocument/2006/relationships/image" Target="../media/image23.png"/><Relationship Id="rId4"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4.xml"/><Relationship Id="rId1" Type="http://schemas.openxmlformats.org/officeDocument/2006/relationships/tags" Target="../tags/tag15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8" Type="http://schemas.openxmlformats.org/officeDocument/2006/relationships/tags" Target="../tags/tag74.xml"/><Relationship Id="rId13" Type="http://schemas.openxmlformats.org/officeDocument/2006/relationships/tags" Target="../tags/tag79.xml"/><Relationship Id="rId18" Type="http://schemas.openxmlformats.org/officeDocument/2006/relationships/tags" Target="../tags/tag84.xml"/><Relationship Id="rId3" Type="http://schemas.openxmlformats.org/officeDocument/2006/relationships/tags" Target="../tags/tag69.xml"/><Relationship Id="rId21" Type="http://schemas.openxmlformats.org/officeDocument/2006/relationships/image" Target="../media/image5.png"/><Relationship Id="rId7" Type="http://schemas.openxmlformats.org/officeDocument/2006/relationships/tags" Target="../tags/tag73.xml"/><Relationship Id="rId12" Type="http://schemas.openxmlformats.org/officeDocument/2006/relationships/tags" Target="../tags/tag78.xml"/><Relationship Id="rId17" Type="http://schemas.openxmlformats.org/officeDocument/2006/relationships/tags" Target="../tags/tag83.xml"/><Relationship Id="rId2" Type="http://schemas.openxmlformats.org/officeDocument/2006/relationships/tags" Target="../tags/tag68.xml"/><Relationship Id="rId16" Type="http://schemas.openxmlformats.org/officeDocument/2006/relationships/tags" Target="../tags/tag82.xml"/><Relationship Id="rId20" Type="http://schemas.openxmlformats.org/officeDocument/2006/relationships/image" Target="../media/image4.png"/><Relationship Id="rId1" Type="http://schemas.openxmlformats.org/officeDocument/2006/relationships/tags" Target="../tags/tag67.xml"/><Relationship Id="rId6" Type="http://schemas.openxmlformats.org/officeDocument/2006/relationships/tags" Target="../tags/tag72.xml"/><Relationship Id="rId11" Type="http://schemas.openxmlformats.org/officeDocument/2006/relationships/tags" Target="../tags/tag77.xml"/><Relationship Id="rId5" Type="http://schemas.openxmlformats.org/officeDocument/2006/relationships/tags" Target="../tags/tag71.xml"/><Relationship Id="rId15" Type="http://schemas.openxmlformats.org/officeDocument/2006/relationships/tags" Target="../tags/tag81.xml"/><Relationship Id="rId10" Type="http://schemas.openxmlformats.org/officeDocument/2006/relationships/tags" Target="../tags/tag76.xml"/><Relationship Id="rId19" Type="http://schemas.openxmlformats.org/officeDocument/2006/relationships/slideLayout" Target="../slideLayouts/slideLayout1.xml"/><Relationship Id="rId4" Type="http://schemas.openxmlformats.org/officeDocument/2006/relationships/tags" Target="../tags/tag70.xml"/><Relationship Id="rId9" Type="http://schemas.openxmlformats.org/officeDocument/2006/relationships/tags" Target="../tags/tag75.xml"/><Relationship Id="rId14" Type="http://schemas.openxmlformats.org/officeDocument/2006/relationships/tags" Target="../tags/tag80.xml"/><Relationship Id="rId22"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tags" Target="../tags/tag157.xml"/><Relationship Id="rId7" Type="http://schemas.openxmlformats.org/officeDocument/2006/relationships/image" Target="../media/image29.jpeg"/><Relationship Id="rId2" Type="http://schemas.openxmlformats.org/officeDocument/2006/relationships/tags" Target="../tags/tag156.xml"/><Relationship Id="rId1" Type="http://schemas.openxmlformats.org/officeDocument/2006/relationships/tags" Target="../tags/tag155.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tags" Target="../tags/tag160.xml"/><Relationship Id="rId7" Type="http://schemas.openxmlformats.org/officeDocument/2006/relationships/image" Target="../media/image32.png"/><Relationship Id="rId2" Type="http://schemas.openxmlformats.org/officeDocument/2006/relationships/tags" Target="../tags/tag159.xml"/><Relationship Id="rId1" Type="http://schemas.openxmlformats.org/officeDocument/2006/relationships/tags" Target="../tags/tag158.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tags" Target="../tags/tag163.xml"/><Relationship Id="rId2" Type="http://schemas.openxmlformats.org/officeDocument/2006/relationships/tags" Target="../tags/tag162.xml"/><Relationship Id="rId1" Type="http://schemas.openxmlformats.org/officeDocument/2006/relationships/tags" Target="../tags/tag161.xml"/><Relationship Id="rId5" Type="http://schemas.openxmlformats.org/officeDocument/2006/relationships/image" Target="../media/image33.png"/><Relationship Id="rId4"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tags" Target="../tags/tag166.xml"/><Relationship Id="rId7" Type="http://schemas.openxmlformats.org/officeDocument/2006/relationships/slideLayout" Target="../slideLayouts/slideLayout2.xml"/><Relationship Id="rId2" Type="http://schemas.openxmlformats.org/officeDocument/2006/relationships/tags" Target="../tags/tag165.xml"/><Relationship Id="rId1" Type="http://schemas.openxmlformats.org/officeDocument/2006/relationships/tags" Target="../tags/tag164.xml"/><Relationship Id="rId6" Type="http://schemas.openxmlformats.org/officeDocument/2006/relationships/tags" Target="../tags/tag169.xml"/><Relationship Id="rId5" Type="http://schemas.openxmlformats.org/officeDocument/2006/relationships/tags" Target="../tags/tag168.xml"/><Relationship Id="rId4" Type="http://schemas.openxmlformats.org/officeDocument/2006/relationships/tags" Target="../tags/tag167.xml"/></Relationships>
</file>

<file path=ppt/slides/_rels/slide24.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tags" Target="../tags/tag172.xml"/><Relationship Id="rId7" Type="http://schemas.openxmlformats.org/officeDocument/2006/relationships/image" Target="../media/image36.jpeg"/><Relationship Id="rId2" Type="http://schemas.openxmlformats.org/officeDocument/2006/relationships/tags" Target="../tags/tag171.xml"/><Relationship Id="rId1" Type="http://schemas.openxmlformats.org/officeDocument/2006/relationships/tags" Target="../tags/tag170.xml"/><Relationship Id="rId6" Type="http://schemas.openxmlformats.org/officeDocument/2006/relationships/image" Target="../media/image35.GIF"/><Relationship Id="rId5" Type="http://schemas.openxmlformats.org/officeDocument/2006/relationships/image" Target="../media/image34.png"/><Relationship Id="rId4" Type="http://schemas.openxmlformats.org/officeDocument/2006/relationships/slideLayout" Target="../slideLayouts/slideLayout2.xml"/><Relationship Id="rId9" Type="http://schemas.openxmlformats.org/officeDocument/2006/relationships/image" Target="../media/image38.png"/></Relationships>
</file>

<file path=ppt/slides/_rels/slide25.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75.xml"/><Relationship Id="rId7" Type="http://schemas.openxmlformats.org/officeDocument/2006/relationships/tags" Target="../tags/tag179.xml"/><Relationship Id="rId2" Type="http://schemas.openxmlformats.org/officeDocument/2006/relationships/tags" Target="../tags/tag174.xml"/><Relationship Id="rId1" Type="http://schemas.openxmlformats.org/officeDocument/2006/relationships/tags" Target="../tags/tag173.xml"/><Relationship Id="rId6" Type="http://schemas.openxmlformats.org/officeDocument/2006/relationships/tags" Target="../tags/tag178.xml"/><Relationship Id="rId11" Type="http://schemas.openxmlformats.org/officeDocument/2006/relationships/image" Target="../media/image41.png"/><Relationship Id="rId5" Type="http://schemas.openxmlformats.org/officeDocument/2006/relationships/tags" Target="../tags/tag177.xml"/><Relationship Id="rId10" Type="http://schemas.openxmlformats.org/officeDocument/2006/relationships/image" Target="../media/image40.png"/><Relationship Id="rId4" Type="http://schemas.openxmlformats.org/officeDocument/2006/relationships/tags" Target="../tags/tag176.xml"/><Relationship Id="rId9" Type="http://schemas.openxmlformats.org/officeDocument/2006/relationships/image" Target="../media/image39.png"/></Relationships>
</file>

<file path=ppt/slides/_rels/slide26.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tags" Target="../tags/tag182.xml"/><Relationship Id="rId7" Type="http://schemas.openxmlformats.org/officeDocument/2006/relationships/slideLayout" Target="../slideLayouts/slideLayout2.xml"/><Relationship Id="rId2" Type="http://schemas.openxmlformats.org/officeDocument/2006/relationships/tags" Target="../tags/tag181.xml"/><Relationship Id="rId1" Type="http://schemas.openxmlformats.org/officeDocument/2006/relationships/tags" Target="../tags/tag180.xml"/><Relationship Id="rId6" Type="http://schemas.openxmlformats.org/officeDocument/2006/relationships/tags" Target="../tags/tag185.xml"/><Relationship Id="rId5" Type="http://schemas.openxmlformats.org/officeDocument/2006/relationships/tags" Target="../tags/tag184.xml"/><Relationship Id="rId4" Type="http://schemas.openxmlformats.org/officeDocument/2006/relationships/tags" Target="../tags/tag183.xml"/></Relationships>
</file>

<file path=ppt/slides/_rels/slide27.xml.rels><?xml version="1.0" encoding="UTF-8" standalone="yes"?>
<Relationships xmlns="http://schemas.openxmlformats.org/package/2006/relationships"><Relationship Id="rId3" Type="http://schemas.openxmlformats.org/officeDocument/2006/relationships/tags" Target="../tags/tag188.xml"/><Relationship Id="rId2" Type="http://schemas.openxmlformats.org/officeDocument/2006/relationships/tags" Target="../tags/tag187.xml"/><Relationship Id="rId1" Type="http://schemas.openxmlformats.org/officeDocument/2006/relationships/tags" Target="../tags/tag186.xml"/><Relationship Id="rId5" Type="http://schemas.openxmlformats.org/officeDocument/2006/relationships/image" Target="../media/image43.png"/><Relationship Id="rId4"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0.xml"/><Relationship Id="rId1" Type="http://schemas.openxmlformats.org/officeDocument/2006/relationships/tags" Target="../tags/tag189.xml"/><Relationship Id="rId4" Type="http://schemas.openxmlformats.org/officeDocument/2006/relationships/image" Target="../media/image44.png"/></Relationships>
</file>

<file path=ppt/slides/_rels/slide29.xml.rels><?xml version="1.0" encoding="UTF-8" standalone="yes"?>
<Relationships xmlns="http://schemas.openxmlformats.org/package/2006/relationships"><Relationship Id="rId3" Type="http://schemas.openxmlformats.org/officeDocument/2006/relationships/tags" Target="../tags/tag193.xml"/><Relationship Id="rId2" Type="http://schemas.openxmlformats.org/officeDocument/2006/relationships/tags" Target="../tags/tag192.xml"/><Relationship Id="rId1" Type="http://schemas.openxmlformats.org/officeDocument/2006/relationships/tags" Target="../tags/tag191.xml"/><Relationship Id="rId6" Type="http://schemas.openxmlformats.org/officeDocument/2006/relationships/slideLayout" Target="../slideLayouts/slideLayout2.xml"/><Relationship Id="rId5" Type="http://schemas.openxmlformats.org/officeDocument/2006/relationships/tags" Target="../tags/tag195.xml"/><Relationship Id="rId4" Type="http://schemas.openxmlformats.org/officeDocument/2006/relationships/tags" Target="../tags/tag194.xml"/></Relationships>
</file>

<file path=ppt/slides/_rels/slide3.xml.rels><?xml version="1.0" encoding="UTF-8" standalone="yes"?>
<Relationships xmlns="http://schemas.openxmlformats.org/package/2006/relationships"><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 Id="rId5" Type="http://schemas.openxmlformats.org/officeDocument/2006/relationships/slideLayout" Target="../slideLayouts/slideLayout1.xml"/><Relationship Id="rId4" Type="http://schemas.openxmlformats.org/officeDocument/2006/relationships/tags" Target="../tags/tag88.xml"/></Relationships>
</file>

<file path=ppt/slides/_rels/slide30.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98.xml"/><Relationship Id="rId7" Type="http://schemas.openxmlformats.org/officeDocument/2006/relationships/tags" Target="../tags/tag202.xml"/><Relationship Id="rId2" Type="http://schemas.openxmlformats.org/officeDocument/2006/relationships/tags" Target="../tags/tag197.xml"/><Relationship Id="rId1" Type="http://schemas.openxmlformats.org/officeDocument/2006/relationships/tags" Target="../tags/tag196.xml"/><Relationship Id="rId6" Type="http://schemas.openxmlformats.org/officeDocument/2006/relationships/tags" Target="../tags/tag201.xml"/><Relationship Id="rId5" Type="http://schemas.openxmlformats.org/officeDocument/2006/relationships/tags" Target="../tags/tag200.xml"/><Relationship Id="rId10" Type="http://schemas.openxmlformats.org/officeDocument/2006/relationships/image" Target="../media/image46.jpeg"/><Relationship Id="rId4" Type="http://schemas.openxmlformats.org/officeDocument/2006/relationships/tags" Target="../tags/tag199.xml"/><Relationship Id="rId9" Type="http://schemas.openxmlformats.org/officeDocument/2006/relationships/image" Target="../media/image45.jpeg"/></Relationships>
</file>

<file path=ppt/slides/_rels/slide31.xml.rels><?xml version="1.0" encoding="UTF-8" standalone="yes"?>
<Relationships xmlns="http://schemas.openxmlformats.org/package/2006/relationships"><Relationship Id="rId8" Type="http://schemas.openxmlformats.org/officeDocument/2006/relationships/tags" Target="../tags/tag210.xml"/><Relationship Id="rId13" Type="http://schemas.openxmlformats.org/officeDocument/2006/relationships/tags" Target="../tags/tag215.xml"/><Relationship Id="rId18" Type="http://schemas.openxmlformats.org/officeDocument/2006/relationships/tags" Target="../tags/tag220.xml"/><Relationship Id="rId3" Type="http://schemas.openxmlformats.org/officeDocument/2006/relationships/tags" Target="../tags/tag205.xml"/><Relationship Id="rId21" Type="http://schemas.openxmlformats.org/officeDocument/2006/relationships/slideLayout" Target="../slideLayouts/slideLayout2.xml"/><Relationship Id="rId7" Type="http://schemas.openxmlformats.org/officeDocument/2006/relationships/tags" Target="../tags/tag209.xml"/><Relationship Id="rId12" Type="http://schemas.openxmlformats.org/officeDocument/2006/relationships/tags" Target="../tags/tag214.xml"/><Relationship Id="rId17" Type="http://schemas.openxmlformats.org/officeDocument/2006/relationships/tags" Target="../tags/tag219.xml"/><Relationship Id="rId2" Type="http://schemas.openxmlformats.org/officeDocument/2006/relationships/tags" Target="../tags/tag204.xml"/><Relationship Id="rId16" Type="http://schemas.openxmlformats.org/officeDocument/2006/relationships/tags" Target="../tags/tag218.xml"/><Relationship Id="rId20" Type="http://schemas.openxmlformats.org/officeDocument/2006/relationships/tags" Target="../tags/tag222.xml"/><Relationship Id="rId1" Type="http://schemas.openxmlformats.org/officeDocument/2006/relationships/tags" Target="../tags/tag203.xml"/><Relationship Id="rId6" Type="http://schemas.openxmlformats.org/officeDocument/2006/relationships/tags" Target="../tags/tag208.xml"/><Relationship Id="rId11" Type="http://schemas.openxmlformats.org/officeDocument/2006/relationships/tags" Target="../tags/tag213.xml"/><Relationship Id="rId5" Type="http://schemas.openxmlformats.org/officeDocument/2006/relationships/tags" Target="../tags/tag207.xml"/><Relationship Id="rId15" Type="http://schemas.openxmlformats.org/officeDocument/2006/relationships/tags" Target="../tags/tag217.xml"/><Relationship Id="rId23" Type="http://schemas.openxmlformats.org/officeDocument/2006/relationships/image" Target="../media/image46.jpeg"/><Relationship Id="rId10" Type="http://schemas.openxmlformats.org/officeDocument/2006/relationships/tags" Target="../tags/tag212.xml"/><Relationship Id="rId19" Type="http://schemas.openxmlformats.org/officeDocument/2006/relationships/tags" Target="../tags/tag221.xml"/><Relationship Id="rId4" Type="http://schemas.openxmlformats.org/officeDocument/2006/relationships/tags" Target="../tags/tag206.xml"/><Relationship Id="rId9" Type="http://schemas.openxmlformats.org/officeDocument/2006/relationships/tags" Target="../tags/tag211.xml"/><Relationship Id="rId14" Type="http://schemas.openxmlformats.org/officeDocument/2006/relationships/tags" Target="../tags/tag216.xml"/><Relationship Id="rId22" Type="http://schemas.openxmlformats.org/officeDocument/2006/relationships/image" Target="../media/image45.jpeg"/></Relationships>
</file>

<file path=ppt/slides/_rels/slide32.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tags" Target="../tags/tag225.xml"/><Relationship Id="rId7" Type="http://schemas.openxmlformats.org/officeDocument/2006/relationships/image" Target="../media/image48.png"/><Relationship Id="rId2" Type="http://schemas.openxmlformats.org/officeDocument/2006/relationships/tags" Target="../tags/tag224.xml"/><Relationship Id="rId1" Type="http://schemas.openxmlformats.org/officeDocument/2006/relationships/tags" Target="../tags/tag223.xml"/><Relationship Id="rId6" Type="http://schemas.openxmlformats.org/officeDocument/2006/relationships/image" Target="../media/image47.png"/><Relationship Id="rId5" Type="http://schemas.openxmlformats.org/officeDocument/2006/relationships/notesSlide" Target="../notesSlides/notesSlide1.xml"/><Relationship Id="rId4" Type="http://schemas.openxmlformats.org/officeDocument/2006/relationships/slideLayout" Target="../slideLayouts/slideLayout2.xml"/><Relationship Id="rId9" Type="http://schemas.openxmlformats.org/officeDocument/2006/relationships/image" Target="../media/image49.jpeg"/></Relationships>
</file>

<file path=ppt/slides/_rels/slide33.xml.rels><?xml version="1.0" encoding="UTF-8" standalone="yes"?>
<Relationships xmlns="http://schemas.openxmlformats.org/package/2006/relationships"><Relationship Id="rId3" Type="http://schemas.openxmlformats.org/officeDocument/2006/relationships/tags" Target="../tags/tag228.xml"/><Relationship Id="rId2" Type="http://schemas.openxmlformats.org/officeDocument/2006/relationships/tags" Target="../tags/tag227.xml"/><Relationship Id="rId1" Type="http://schemas.openxmlformats.org/officeDocument/2006/relationships/tags" Target="../tags/tag226.xml"/><Relationship Id="rId5" Type="http://schemas.openxmlformats.org/officeDocument/2006/relationships/slideLayout" Target="../slideLayouts/slideLayout2.xml"/><Relationship Id="rId4" Type="http://schemas.openxmlformats.org/officeDocument/2006/relationships/tags" Target="../tags/tag229.xml"/></Relationships>
</file>

<file path=ppt/slides/_rels/slide34.xml.rels><?xml version="1.0" encoding="UTF-8" standalone="yes"?>
<Relationships xmlns="http://schemas.openxmlformats.org/package/2006/relationships"><Relationship Id="rId8" Type="http://schemas.openxmlformats.org/officeDocument/2006/relationships/tags" Target="../tags/tag237.xml"/><Relationship Id="rId3" Type="http://schemas.openxmlformats.org/officeDocument/2006/relationships/tags" Target="../tags/tag232.xml"/><Relationship Id="rId7" Type="http://schemas.openxmlformats.org/officeDocument/2006/relationships/tags" Target="../tags/tag236.xml"/><Relationship Id="rId12" Type="http://schemas.openxmlformats.org/officeDocument/2006/relationships/image" Target="../media/image50.png"/><Relationship Id="rId2" Type="http://schemas.openxmlformats.org/officeDocument/2006/relationships/tags" Target="../tags/tag231.xml"/><Relationship Id="rId1" Type="http://schemas.openxmlformats.org/officeDocument/2006/relationships/tags" Target="../tags/tag230.xml"/><Relationship Id="rId6" Type="http://schemas.openxmlformats.org/officeDocument/2006/relationships/tags" Target="../tags/tag235.xml"/><Relationship Id="rId11" Type="http://schemas.openxmlformats.org/officeDocument/2006/relationships/slideLayout" Target="../slideLayouts/slideLayout2.xml"/><Relationship Id="rId5" Type="http://schemas.openxmlformats.org/officeDocument/2006/relationships/tags" Target="../tags/tag234.xml"/><Relationship Id="rId10" Type="http://schemas.openxmlformats.org/officeDocument/2006/relationships/tags" Target="../tags/tag239.xml"/><Relationship Id="rId4" Type="http://schemas.openxmlformats.org/officeDocument/2006/relationships/tags" Target="../tags/tag233.xml"/><Relationship Id="rId9" Type="http://schemas.openxmlformats.org/officeDocument/2006/relationships/tags" Target="../tags/tag238.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41.xml"/><Relationship Id="rId1" Type="http://schemas.openxmlformats.org/officeDocument/2006/relationships/tags" Target="../tags/tag240.xml"/></Relationships>
</file>

<file path=ppt/slides/_rels/slide36.xml.rels><?xml version="1.0" encoding="UTF-8" standalone="yes"?>
<Relationships xmlns="http://schemas.openxmlformats.org/package/2006/relationships"><Relationship Id="rId3" Type="http://schemas.openxmlformats.org/officeDocument/2006/relationships/tags" Target="../tags/tag244.xml"/><Relationship Id="rId2" Type="http://schemas.openxmlformats.org/officeDocument/2006/relationships/tags" Target="../tags/tag243.xml"/><Relationship Id="rId1" Type="http://schemas.openxmlformats.org/officeDocument/2006/relationships/tags" Target="../tags/tag242.xml"/><Relationship Id="rId5" Type="http://schemas.openxmlformats.org/officeDocument/2006/relationships/image" Target="../media/image51.jpeg"/><Relationship Id="rId4"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tags" Target="../tags/tag247.xml"/><Relationship Id="rId2" Type="http://schemas.openxmlformats.org/officeDocument/2006/relationships/tags" Target="../tags/tag246.xml"/><Relationship Id="rId1" Type="http://schemas.openxmlformats.org/officeDocument/2006/relationships/tags" Target="../tags/tag245.xml"/><Relationship Id="rId5" Type="http://schemas.openxmlformats.org/officeDocument/2006/relationships/image" Target="../media/image52.png"/><Relationship Id="rId4"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49.xml"/><Relationship Id="rId1" Type="http://schemas.openxmlformats.org/officeDocument/2006/relationships/tags" Target="../tags/tag248.xml"/></Relationships>
</file>

<file path=ppt/slides/_rels/slide39.xml.rels><?xml version="1.0" encoding="UTF-8" standalone="yes"?>
<Relationships xmlns="http://schemas.openxmlformats.org/package/2006/relationships"><Relationship Id="rId3" Type="http://schemas.openxmlformats.org/officeDocument/2006/relationships/tags" Target="../tags/tag252.xml"/><Relationship Id="rId2" Type="http://schemas.openxmlformats.org/officeDocument/2006/relationships/tags" Target="../tags/tag251.xml"/><Relationship Id="rId1" Type="http://schemas.openxmlformats.org/officeDocument/2006/relationships/tags" Target="../tags/tag250.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tags" Target="../tags/tag89.xml"/><Relationship Id="rId5" Type="http://schemas.openxmlformats.org/officeDocument/2006/relationships/slideLayout" Target="../slideLayouts/slideLayout1.xml"/><Relationship Id="rId4" Type="http://schemas.openxmlformats.org/officeDocument/2006/relationships/tags" Target="../tags/tag92.xml"/></Relationships>
</file>

<file path=ppt/slides/_rels/slide40.xml.rels><?xml version="1.0" encoding="UTF-8" standalone="yes"?>
<Relationships xmlns="http://schemas.openxmlformats.org/package/2006/relationships"><Relationship Id="rId3" Type="http://schemas.openxmlformats.org/officeDocument/2006/relationships/tags" Target="../tags/tag255.xml"/><Relationship Id="rId2" Type="http://schemas.openxmlformats.org/officeDocument/2006/relationships/tags" Target="../tags/tag254.xml"/><Relationship Id="rId1" Type="http://schemas.openxmlformats.org/officeDocument/2006/relationships/tags" Target="../tags/tag253.xml"/><Relationship Id="rId5" Type="http://schemas.openxmlformats.org/officeDocument/2006/relationships/slideLayout" Target="../slideLayouts/slideLayout2.xml"/><Relationship Id="rId4" Type="http://schemas.openxmlformats.org/officeDocument/2006/relationships/tags" Target="../tags/tag256.xml"/></Relationships>
</file>

<file path=ppt/slides/_rels/slide41.xml.rels><?xml version="1.0" encoding="UTF-8" standalone="yes"?>
<Relationships xmlns="http://schemas.openxmlformats.org/package/2006/relationships"><Relationship Id="rId3" Type="http://schemas.openxmlformats.org/officeDocument/2006/relationships/tags" Target="../tags/tag259.xml"/><Relationship Id="rId2" Type="http://schemas.openxmlformats.org/officeDocument/2006/relationships/tags" Target="../tags/tag258.xml"/><Relationship Id="rId1" Type="http://schemas.openxmlformats.org/officeDocument/2006/relationships/tags" Target="../tags/tag257.xml"/><Relationship Id="rId4"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0.png"/><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tags" Target="../tags/tag97.xml"/><Relationship Id="rId7" Type="http://schemas.openxmlformats.org/officeDocument/2006/relationships/image" Target="../media/image11.png"/><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slideLayout" Target="../slideLayouts/slideLayout2.xml"/><Relationship Id="rId5" Type="http://schemas.openxmlformats.org/officeDocument/2006/relationships/tags" Target="../tags/tag99.xml"/><Relationship Id="rId4" Type="http://schemas.openxmlformats.org/officeDocument/2006/relationships/tags" Target="../tags/tag98.xml"/></Relationships>
</file>

<file path=ppt/slides/_rels/slide7.xml.rels><?xml version="1.0" encoding="UTF-8" standalone="yes"?>
<Relationships xmlns="http://schemas.openxmlformats.org/package/2006/relationships"><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tags" Target="../tags/tag103.xml"/><Relationship Id="rId5" Type="http://schemas.openxmlformats.org/officeDocument/2006/relationships/slideLayout" Target="../slideLayouts/slideLayout1.xml"/><Relationship Id="rId4" Type="http://schemas.openxmlformats.org/officeDocument/2006/relationships/tags" Target="../tags/tag106.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5.png"/><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custDataLst>
              <p:tags r:id="rId2"/>
            </p:custDataLst>
          </p:nvPr>
        </p:nvSpPr>
        <p:spPr>
          <a:xfrm>
            <a:off x="2227580" y="429260"/>
            <a:ext cx="6856730" cy="480695"/>
          </a:xfrm>
          <a:prstGeom prst="roundRect">
            <a:avLst/>
          </a:prstGeom>
          <a:solidFill>
            <a:srgbClr val="85231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第六单元：辛亥革命与中华民国的建立</a:t>
            </a:r>
          </a:p>
        </p:txBody>
      </p:sp>
      <p:pic>
        <p:nvPicPr>
          <p:cNvPr id="14258" name="yt_image_14258" title="H_282.01804"/>
          <p:cNvPicPr>
            <a:picLocks noChangeAspect="1" noChangeArrowheads="1"/>
          </p:cNvPicPr>
          <p:nvPr/>
        </p:nvPicPr>
        <p:blipFill>
          <a:blip r:embed="rId5" cstate="print">
            <a:clrChange>
              <a:clrFrom>
                <a:srgbClr val="FFFFFF">
                  <a:alpha val="100000"/>
                </a:srgbClr>
              </a:clrFrom>
              <a:clrTo>
                <a:srgbClr val="FFFFFF">
                  <a:alpha val="100000"/>
                  <a:alpha val="0"/>
                </a:srgbClr>
              </a:clrTo>
            </a:clrChange>
          </a:blip>
          <a:srcRect/>
          <a:stretch>
            <a:fillRect/>
          </a:stretch>
        </p:blipFill>
        <p:spPr bwMode="auto">
          <a:xfrm>
            <a:off x="398145" y="1065530"/>
            <a:ext cx="11544300" cy="4725035"/>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4"/>
          <p:cNvSpPr/>
          <p:nvPr>
            <p:custDataLst>
              <p:tags r:id="rId3"/>
            </p:custDataLst>
          </p:nvPr>
        </p:nvSpPr>
        <p:spPr>
          <a:xfrm>
            <a:off x="257810" y="238760"/>
            <a:ext cx="11684635" cy="6378575"/>
          </a:xfrm>
          <a:prstGeom prst="rect">
            <a:avLst/>
          </a:prstGeom>
          <a:noFill/>
          <a:ln w="12700" cap="flat" cmpd="sng">
            <a:solidFill>
              <a:srgbClr val="831E0A"/>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矩形 4"/>
          <p:cNvSpPr/>
          <p:nvPr>
            <p:custDataLst>
              <p:tags r:id="rId1"/>
            </p:custDataLst>
          </p:nvPr>
        </p:nvSpPr>
        <p:spPr>
          <a:xfrm>
            <a:off x="257810" y="238760"/>
            <a:ext cx="11684635" cy="6378575"/>
          </a:xfrm>
          <a:prstGeom prst="rect">
            <a:avLst/>
          </a:prstGeom>
          <a:noFill/>
          <a:ln w="12700" cap="flat" cmpd="sng">
            <a:solidFill>
              <a:srgbClr val="831E0A"/>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2" name="圆角矩形 1"/>
          <p:cNvSpPr/>
          <p:nvPr>
            <p:custDataLst>
              <p:tags r:id="rId2"/>
            </p:custDataLst>
          </p:nvPr>
        </p:nvSpPr>
        <p:spPr>
          <a:xfrm>
            <a:off x="379095" y="339090"/>
            <a:ext cx="3672205" cy="480695"/>
          </a:xfrm>
          <a:prstGeom prst="roundRect">
            <a:avLst/>
          </a:prstGeom>
          <a:solidFill>
            <a:srgbClr val="85231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一、辛亥革命的背景</a:t>
            </a:r>
          </a:p>
        </p:txBody>
      </p:sp>
      <p:sp>
        <p:nvSpPr>
          <p:cNvPr id="10241" name="文本框 11265"/>
          <p:cNvSpPr txBox="1"/>
          <p:nvPr/>
        </p:nvSpPr>
        <p:spPr>
          <a:xfrm>
            <a:off x="379095" y="924560"/>
            <a:ext cx="7251065" cy="521970"/>
          </a:xfrm>
          <a:prstGeom prst="rect">
            <a:avLst/>
          </a:prstGeom>
          <a:solidFill>
            <a:srgbClr val="974434">
              <a:alpha val="69000"/>
            </a:srgbClr>
          </a:solidFill>
          <a:ln w="9525">
            <a:noFill/>
          </a:ln>
          <a:effectLst>
            <a:outerShdw blurRad="50800" dist="38100" dir="2700000" algn="tl" rotWithShape="0">
              <a:prstClr val="black">
                <a:alpha val="40000"/>
              </a:prstClr>
            </a:outerShdw>
          </a:effectLst>
        </p:spPr>
        <p:txBody>
          <a:bodyPr wrap="square" anchor="t">
            <a:spAutoFit/>
          </a:bodyPr>
          <a:lstStyle/>
          <a:p>
            <a:pPr>
              <a:spcBef>
                <a:spcPct val="50000"/>
              </a:spcBef>
            </a:pPr>
            <a:r>
              <a:rPr lang="zh-CN" altLang="en-US"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探究：结合材料和教材分析辛亥革命的背景</a:t>
            </a:r>
          </a:p>
        </p:txBody>
      </p:sp>
      <p:grpSp>
        <p:nvGrpSpPr>
          <p:cNvPr id="5" name="组合 4"/>
          <p:cNvGrpSpPr/>
          <p:nvPr/>
        </p:nvGrpSpPr>
        <p:grpSpPr>
          <a:xfrm>
            <a:off x="379095" y="1551305"/>
            <a:ext cx="11464925" cy="2676525"/>
            <a:chOff x="597" y="2443"/>
            <a:chExt cx="18055" cy="4215"/>
          </a:xfrm>
        </p:grpSpPr>
        <p:pic>
          <p:nvPicPr>
            <p:cNvPr id="3" name="图片 2"/>
            <p:cNvPicPr>
              <a:picLocks noChangeAspect="1"/>
            </p:cNvPicPr>
            <p:nvPr/>
          </p:nvPicPr>
          <p:blipFill>
            <a:blip r:embed="rId4">
              <a:clrChange>
                <a:clrFrom>
                  <a:srgbClr val="FFFFFF">
                    <a:alpha val="100000"/>
                  </a:srgbClr>
                </a:clrFrom>
                <a:clrTo>
                  <a:srgbClr val="FFFFFF">
                    <a:alpha val="100000"/>
                    <a:alpha val="0"/>
                  </a:srgbClr>
                </a:clrTo>
              </a:clrChange>
            </a:blip>
            <a:srcRect l="3863" t="8033" r="3131"/>
            <a:stretch>
              <a:fillRect/>
            </a:stretch>
          </p:blipFill>
          <p:spPr>
            <a:xfrm>
              <a:off x="11133" y="2443"/>
              <a:ext cx="7519" cy="4144"/>
            </a:xfrm>
            <a:prstGeom prst="rect">
              <a:avLst/>
            </a:prstGeom>
            <a:solidFill>
              <a:srgbClr val="FDFCFC"/>
            </a:solidFill>
            <a:effectLst>
              <a:outerShdw blurRad="50800" dist="38100" dir="2700000" algn="tl" rotWithShape="0">
                <a:prstClr val="black">
                  <a:alpha val="40000"/>
                </a:prstClr>
              </a:outerShdw>
            </a:effectLst>
          </p:spPr>
        </p:pic>
        <p:sp>
          <p:nvSpPr>
            <p:cNvPr id="4" name="文本框 3"/>
            <p:cNvSpPr txBox="1"/>
            <p:nvPr/>
          </p:nvSpPr>
          <p:spPr>
            <a:xfrm>
              <a:off x="597" y="2443"/>
              <a:ext cx="10413" cy="4215"/>
            </a:xfrm>
            <a:prstGeom prst="rect">
              <a:avLst/>
            </a:prstGeom>
            <a:noFill/>
            <a:ln w="12700" cmpd="sng">
              <a:solidFill>
                <a:srgbClr val="F0E4E1"/>
              </a:solidFill>
              <a:prstDash val="solid"/>
            </a:ln>
          </p:spPr>
          <p:txBody>
            <a:bodyPr wrap="square" rtlCol="0" anchor="t">
              <a:spAutoFit/>
            </a:bodyPr>
            <a:lstStyle/>
            <a:p>
              <a:pPr defTabSz="457200" fontAlgn="auto">
                <a:lnSpc>
                  <a:spcPct val="100000"/>
                </a:lnSpc>
              </a:pPr>
              <a:r>
                <a:rPr lang="zh-CN" altLang="en-US" sz="2800" dirty="0">
                  <a:latin typeface="楷体" panose="02010609060101010101" pitchFamily="49" charset="-122"/>
                  <a:ea typeface="楷体" panose="02010609060101010101" pitchFamily="49" charset="-122"/>
                  <a:cs typeface="楷体" panose="02010609060101010101" pitchFamily="49" charset="-122"/>
                  <a:sym typeface="+mn-ea"/>
                </a:rPr>
                <a:t>材料</a:t>
              </a:r>
              <a:r>
                <a:rPr lang="en-US" altLang="zh-CN" sz="2800" dirty="0">
                  <a:latin typeface="楷体" panose="02010609060101010101" pitchFamily="49" charset="-122"/>
                  <a:ea typeface="楷体" panose="02010609060101010101" pitchFamily="49" charset="-122"/>
                  <a:cs typeface="楷体" panose="02010609060101010101" pitchFamily="49" charset="-122"/>
                  <a:sym typeface="+mn-ea"/>
                </a:rPr>
                <a:t>1</a:t>
              </a:r>
              <a:r>
                <a:rPr lang="zh-CN" altLang="en-US" sz="2800" dirty="0">
                  <a:latin typeface="楷体" panose="02010609060101010101" pitchFamily="49" charset="-122"/>
                  <a:ea typeface="楷体" panose="02010609060101010101" pitchFamily="49" charset="-122"/>
                  <a:cs typeface="楷体" panose="02010609060101010101" pitchFamily="49" charset="-122"/>
                  <a:sym typeface="+mn-ea"/>
                </a:rPr>
                <a:t>：</a:t>
              </a:r>
              <a:r>
                <a:rPr lang="en-US" altLang="zh-CN" sz="2800" dirty="0">
                  <a:latin typeface="楷体" panose="02010609060101010101" pitchFamily="49" charset="-122"/>
                  <a:ea typeface="楷体" panose="02010609060101010101" pitchFamily="49" charset="-122"/>
                  <a:cs typeface="楷体" panose="02010609060101010101" pitchFamily="49" charset="-122"/>
                  <a:sym typeface="+mn-ea"/>
                </a:rPr>
                <a:t>1895</a:t>
              </a:r>
              <a:r>
                <a:rPr lang="zh-CN" altLang="en-US" sz="2800" dirty="0">
                  <a:latin typeface="楷体" panose="02010609060101010101" pitchFamily="49" charset="-122"/>
                  <a:ea typeface="楷体" panose="02010609060101010101" pitchFamily="49" charset="-122"/>
                  <a:cs typeface="楷体" panose="02010609060101010101" pitchFamily="49" charset="-122"/>
                  <a:sym typeface="+mn-ea"/>
                </a:rPr>
                <a:t>－</a:t>
              </a:r>
              <a:r>
                <a:rPr lang="en-US" altLang="zh-CN" sz="2800" dirty="0">
                  <a:latin typeface="楷体" panose="02010609060101010101" pitchFamily="49" charset="-122"/>
                  <a:ea typeface="楷体" panose="02010609060101010101" pitchFamily="49" charset="-122"/>
                  <a:cs typeface="楷体" panose="02010609060101010101" pitchFamily="49" charset="-122"/>
                  <a:sym typeface="+mn-ea"/>
                </a:rPr>
                <a:t>1898</a:t>
              </a:r>
              <a:r>
                <a:rPr lang="zh-CN" altLang="en-US" sz="2800" dirty="0">
                  <a:latin typeface="楷体" panose="02010609060101010101" pitchFamily="49" charset="-122"/>
                  <a:ea typeface="楷体" panose="02010609060101010101" pitchFamily="49" charset="-122"/>
                  <a:cs typeface="楷体" panose="02010609060101010101" pitchFamily="49" charset="-122"/>
                  <a:sym typeface="+mn-ea"/>
                </a:rPr>
                <a:t>年间，国内新创建的商办厂矿企业，资本在万元以上就有六十多家，其中８０％属于轻工业。不仅原来较好的上海、广州、汉口、天津等城市，</a:t>
              </a:r>
              <a:r>
                <a:rPr lang="zh-CN" altLang="en-US" sz="2800" dirty="0">
                  <a:solidFill>
                    <a:srgbClr val="C00000"/>
                  </a:solidFill>
                  <a:latin typeface="楷体" panose="02010609060101010101" pitchFamily="49" charset="-122"/>
                  <a:ea typeface="楷体" panose="02010609060101010101" pitchFamily="49" charset="-122"/>
                  <a:cs typeface="楷体" panose="02010609060101010101" pitchFamily="49" charset="-122"/>
                  <a:sym typeface="+mn-ea"/>
                </a:rPr>
                <a:t>民族工业有所发展</a:t>
              </a:r>
              <a:r>
                <a:rPr lang="zh-CN" altLang="en-US" sz="2800" dirty="0">
                  <a:latin typeface="楷体" panose="02010609060101010101" pitchFamily="49" charset="-122"/>
                  <a:ea typeface="楷体" panose="02010609060101010101" pitchFamily="49" charset="-122"/>
                  <a:cs typeface="楷体" panose="02010609060101010101" pitchFamily="49" charset="-122"/>
                  <a:sym typeface="+mn-ea"/>
                </a:rPr>
                <a:t>，其他一些地方也出现了商办厂矿企业。 </a:t>
              </a:r>
            </a:p>
          </p:txBody>
        </p:sp>
      </p:grpSp>
      <p:sp>
        <p:nvSpPr>
          <p:cNvPr id="6" name="矩形 5"/>
          <p:cNvSpPr/>
          <p:nvPr/>
        </p:nvSpPr>
        <p:spPr>
          <a:xfrm>
            <a:off x="379095" y="4309745"/>
            <a:ext cx="9015730" cy="512445"/>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effectLst>
                  <a:outerShdw blurRad="38100" dist="38100" dir="2700000" algn="tl">
                    <a:srgbClr val="000000">
                      <a:alpha val="43137"/>
                    </a:srgbClr>
                  </a:outerShdw>
                </a:effectLst>
                <a:latin typeface="华文中宋" panose="02010600040101010101" charset="-122"/>
                <a:ea typeface="华文中宋" panose="02010600040101010101" charset="-122"/>
              </a:rPr>
              <a:t>经济：民族资本主义初步发展，民族资产阶级力量壮大</a:t>
            </a:r>
          </a:p>
        </p:txBody>
      </p:sp>
      <p:sp>
        <p:nvSpPr>
          <p:cNvPr id="7" name="文本框 6"/>
          <p:cNvSpPr txBox="1"/>
          <p:nvPr/>
        </p:nvSpPr>
        <p:spPr>
          <a:xfrm>
            <a:off x="379095" y="4949825"/>
            <a:ext cx="11351260" cy="1038860"/>
          </a:xfrm>
          <a:prstGeom prst="rect">
            <a:avLst/>
          </a:prstGeom>
          <a:noFill/>
          <a:ln w="12700" cmpd="sng">
            <a:solidFill>
              <a:srgbClr val="F0E4E1"/>
            </a:solidFill>
            <a:prstDash val="solid"/>
          </a:ln>
        </p:spPr>
        <p:txBody>
          <a:bodyPr wrap="square" rtlCol="0" anchor="t">
            <a:spAutoFit/>
          </a:bodyPr>
          <a:lstStyle/>
          <a:p>
            <a:pPr>
              <a:lnSpc>
                <a:spcPct val="110000"/>
              </a:lnSpc>
            </a:pPr>
            <a:r>
              <a:rPr lang="zh-CN" altLang="en-US" sz="2800" dirty="0">
                <a:solidFill>
                  <a:srgbClr val="000000"/>
                </a:solidFill>
                <a:effectLst/>
                <a:latin typeface="楷体" panose="02010609060101010101" pitchFamily="49" charset="-122"/>
                <a:ea typeface="楷体" panose="02010609060101010101" pitchFamily="49" charset="-122"/>
                <a:cs typeface="楷体" panose="02010609060101010101" pitchFamily="49" charset="-122"/>
                <a:sym typeface="+mn-ea"/>
              </a:rPr>
              <a:t>材料</a:t>
            </a:r>
            <a:r>
              <a:rPr lang="en-US" altLang="zh-CN" sz="2800" dirty="0">
                <a:solidFill>
                  <a:srgbClr val="000000"/>
                </a:solidFill>
                <a:effectLst/>
                <a:latin typeface="楷体" panose="02010609060101010101" pitchFamily="49" charset="-122"/>
                <a:ea typeface="楷体" panose="02010609060101010101" pitchFamily="49" charset="-122"/>
                <a:cs typeface="楷体" panose="02010609060101010101" pitchFamily="49" charset="-122"/>
                <a:sym typeface="+mn-ea"/>
              </a:rPr>
              <a:t>2</a:t>
            </a:r>
            <a:r>
              <a:rPr lang="zh-CN" altLang="en-US" sz="2800" dirty="0">
                <a:solidFill>
                  <a:srgbClr val="000000"/>
                </a:solidFill>
                <a:effectLst/>
                <a:latin typeface="楷体" panose="02010609060101010101" pitchFamily="49" charset="-122"/>
                <a:ea typeface="楷体" panose="02010609060101010101" pitchFamily="49" charset="-122"/>
                <a:cs typeface="楷体" panose="02010609060101010101" pitchFamily="49" charset="-122"/>
                <a:sym typeface="+mn-ea"/>
              </a:rPr>
              <a:t>：为了</a:t>
            </a:r>
            <a:r>
              <a:rPr lang="en-US" altLang="zh-CN" sz="2800" dirty="0">
                <a:solidFill>
                  <a:srgbClr val="000000"/>
                </a:solidFill>
                <a:effectLst/>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800" dirty="0">
                <a:solidFill>
                  <a:srgbClr val="000000"/>
                </a:solidFill>
                <a:effectLst/>
                <a:latin typeface="楷体" panose="02010609060101010101" pitchFamily="49" charset="-122"/>
                <a:ea typeface="楷体" panose="02010609060101010101" pitchFamily="49" charset="-122"/>
                <a:cs typeface="楷体" panose="02010609060101010101" pitchFamily="49" charset="-122"/>
                <a:sym typeface="+mn-ea"/>
              </a:rPr>
              <a:t>缓和同民族资产阶级的矛盾，慈禧太后感到再也不能照旧样式统治下去了</a:t>
            </a:r>
            <a:r>
              <a:rPr lang="en-US" altLang="zh-CN" sz="2800" dirty="0">
                <a:solidFill>
                  <a:srgbClr val="000000"/>
                </a:solidFill>
                <a:effectLst/>
                <a:latin typeface="楷体" panose="02010609060101010101" pitchFamily="49" charset="-122"/>
                <a:ea typeface="楷体" panose="02010609060101010101" pitchFamily="49" charset="-122"/>
                <a:cs typeface="楷体" panose="02010609060101010101" pitchFamily="49" charset="-122"/>
                <a:sym typeface="+mn-ea"/>
              </a:rPr>
              <a:t>……1901</a:t>
            </a:r>
            <a:r>
              <a:rPr lang="zh-CN" altLang="en-US" sz="2800" dirty="0">
                <a:solidFill>
                  <a:srgbClr val="000000"/>
                </a:solidFill>
                <a:effectLst/>
                <a:latin typeface="楷体" panose="02010609060101010101" pitchFamily="49" charset="-122"/>
                <a:ea typeface="楷体" panose="02010609060101010101" pitchFamily="49" charset="-122"/>
                <a:cs typeface="楷体" panose="02010609060101010101" pitchFamily="49" charset="-122"/>
                <a:sym typeface="+mn-ea"/>
              </a:rPr>
              <a:t>年，清政府宣布实行“新政”</a:t>
            </a:r>
            <a:r>
              <a:rPr lang="en-US" altLang="zh-CN" sz="2800" dirty="0">
                <a:solidFill>
                  <a:srgbClr val="000000"/>
                </a:solidFill>
                <a:effectLst/>
                <a:latin typeface="楷体" panose="02010609060101010101" pitchFamily="49" charset="-122"/>
                <a:ea typeface="楷体" panose="02010609060101010101" pitchFamily="49" charset="-122"/>
                <a:cs typeface="楷体" panose="02010609060101010101" pitchFamily="49" charset="-122"/>
                <a:sym typeface="+mn-ea"/>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animBg="1"/>
      <p:bldP spid="7"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矩形 4"/>
          <p:cNvSpPr/>
          <p:nvPr>
            <p:custDataLst>
              <p:tags r:id="rId1"/>
            </p:custDataLst>
          </p:nvPr>
        </p:nvSpPr>
        <p:spPr>
          <a:xfrm>
            <a:off x="257810" y="238760"/>
            <a:ext cx="11684635" cy="6378575"/>
          </a:xfrm>
          <a:prstGeom prst="rect">
            <a:avLst/>
          </a:prstGeom>
          <a:noFill/>
          <a:ln w="12700" cap="flat" cmpd="sng">
            <a:solidFill>
              <a:srgbClr val="831E0A"/>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4" name="圆角矩形 3"/>
          <p:cNvSpPr/>
          <p:nvPr>
            <p:custDataLst>
              <p:tags r:id="rId2"/>
            </p:custDataLst>
          </p:nvPr>
        </p:nvSpPr>
        <p:spPr>
          <a:xfrm>
            <a:off x="379095" y="339090"/>
            <a:ext cx="3672205" cy="480695"/>
          </a:xfrm>
          <a:prstGeom prst="roundRect">
            <a:avLst/>
          </a:prstGeom>
          <a:solidFill>
            <a:srgbClr val="85231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一、辛亥革命的背景</a:t>
            </a:r>
          </a:p>
        </p:txBody>
      </p:sp>
      <p:sp>
        <p:nvSpPr>
          <p:cNvPr id="10241" name="文本框 11265"/>
          <p:cNvSpPr txBox="1"/>
          <p:nvPr/>
        </p:nvSpPr>
        <p:spPr>
          <a:xfrm>
            <a:off x="379095" y="924560"/>
            <a:ext cx="7251065" cy="521970"/>
          </a:xfrm>
          <a:prstGeom prst="rect">
            <a:avLst/>
          </a:prstGeom>
          <a:solidFill>
            <a:srgbClr val="974434">
              <a:alpha val="69000"/>
            </a:srgbClr>
          </a:solidFill>
          <a:ln w="9525">
            <a:noFill/>
          </a:ln>
          <a:effectLst>
            <a:outerShdw blurRad="50800" dist="38100" dir="2700000" algn="tl" rotWithShape="0">
              <a:prstClr val="black">
                <a:alpha val="40000"/>
              </a:prstClr>
            </a:outerShdw>
          </a:effectLst>
        </p:spPr>
        <p:txBody>
          <a:bodyPr wrap="square" anchor="t">
            <a:spAutoFit/>
          </a:bodyPr>
          <a:lstStyle/>
          <a:p>
            <a:pPr>
              <a:spcBef>
                <a:spcPct val="50000"/>
              </a:spcBef>
            </a:pPr>
            <a:r>
              <a:rPr lang="zh-CN" altLang="en-US"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探究：结合材料和教材分析辛亥革命的背景</a:t>
            </a:r>
          </a:p>
        </p:txBody>
      </p:sp>
      <p:sp>
        <p:nvSpPr>
          <p:cNvPr id="2" name="文本框 1"/>
          <p:cNvSpPr txBox="1"/>
          <p:nvPr/>
        </p:nvSpPr>
        <p:spPr>
          <a:xfrm>
            <a:off x="379095" y="1551305"/>
            <a:ext cx="8271510" cy="521970"/>
          </a:xfrm>
          <a:prstGeom prst="rect">
            <a:avLst/>
          </a:prstGeom>
          <a:noFill/>
          <a:ln w="12700" cmpd="sng">
            <a:solidFill>
              <a:srgbClr val="831E0A"/>
            </a:solidFill>
            <a:prstDash val="solid"/>
          </a:ln>
        </p:spPr>
        <p:txBody>
          <a:bodyPr wrap="square" rtlCol="0" anchor="t">
            <a:spAutoFit/>
          </a:bodyPr>
          <a:lstStyle/>
          <a:p>
            <a:pPr>
              <a:lnSpc>
                <a:spcPct val="100000"/>
              </a:lnSpc>
            </a:pPr>
            <a:r>
              <a:rPr lang="zh-CN" altLang="en-US" sz="2800" b="1">
                <a:solidFill>
                  <a:srgbClr val="852310"/>
                </a:solidFill>
                <a:latin typeface="华文中宋" panose="02010600040101010101" charset="-122"/>
                <a:ea typeface="华文中宋" panose="02010600040101010101" charset="-122"/>
                <a:cs typeface="华文中宋" panose="02010600040101010101" charset="-122"/>
                <a:sym typeface="+mn-ea"/>
              </a:rPr>
              <a:t>清政府的自救运动</a:t>
            </a:r>
            <a:r>
              <a:rPr lang="en-US" altLang="zh-CN" sz="2800" b="1">
                <a:solidFill>
                  <a:srgbClr val="852310"/>
                </a:solidFill>
                <a:latin typeface="华文中宋" panose="02010600040101010101" charset="-122"/>
                <a:ea typeface="华文中宋" panose="02010600040101010101" charset="-122"/>
                <a:cs typeface="华文中宋" panose="02010600040101010101" charset="-122"/>
                <a:sym typeface="+mn-ea"/>
              </a:rPr>
              <a:t>——</a:t>
            </a:r>
            <a:r>
              <a:rPr lang="zh-CN" altLang="en-US" sz="2800" b="1">
                <a:solidFill>
                  <a:srgbClr val="852310"/>
                </a:solidFill>
                <a:latin typeface="华文中宋" panose="02010600040101010101" charset="-122"/>
                <a:ea typeface="华文中宋" panose="02010600040101010101" charset="-122"/>
                <a:cs typeface="华文中宋" panose="02010600040101010101" charset="-122"/>
                <a:sym typeface="+mn-ea"/>
              </a:rPr>
              <a:t>清末新政（</a:t>
            </a:r>
            <a:r>
              <a:rPr lang="en-US" altLang="zh-CN" sz="2800" b="1">
                <a:solidFill>
                  <a:srgbClr val="852310"/>
                </a:solidFill>
                <a:latin typeface="华文中宋" panose="02010600040101010101" charset="-122"/>
                <a:ea typeface="华文中宋" panose="02010600040101010101" charset="-122"/>
                <a:cs typeface="华文中宋" panose="02010600040101010101" charset="-122"/>
                <a:sym typeface="+mn-ea"/>
              </a:rPr>
              <a:t>1901—1911</a:t>
            </a:r>
            <a:r>
              <a:rPr lang="zh-CN" altLang="en-US" sz="2800" b="1">
                <a:solidFill>
                  <a:srgbClr val="852310"/>
                </a:solidFill>
                <a:latin typeface="华文中宋" panose="02010600040101010101" charset="-122"/>
                <a:ea typeface="华文中宋" panose="02010600040101010101" charset="-122"/>
                <a:cs typeface="华文中宋" panose="02010600040101010101" charset="-122"/>
                <a:sym typeface="+mn-ea"/>
              </a:rPr>
              <a:t>年）</a:t>
            </a:r>
          </a:p>
        </p:txBody>
      </p:sp>
      <p:sp>
        <p:nvSpPr>
          <p:cNvPr id="3" name="文本框 2"/>
          <p:cNvSpPr txBox="1"/>
          <p:nvPr>
            <p:custDataLst>
              <p:tags r:id="rId3"/>
            </p:custDataLst>
          </p:nvPr>
        </p:nvSpPr>
        <p:spPr>
          <a:xfrm>
            <a:off x="257810" y="2178050"/>
            <a:ext cx="2561590" cy="521970"/>
          </a:xfrm>
          <a:prstGeom prst="rect">
            <a:avLst/>
          </a:prstGeom>
          <a:noFill/>
        </p:spPr>
        <p:txBody>
          <a:bodyPr wrap="square" rtlCol="0">
            <a:spAutoFit/>
          </a:bodyPr>
          <a:lstStyle/>
          <a:p>
            <a:pPr indent="0" fontAlgn="auto">
              <a:lnSpc>
                <a:spcPct val="100000"/>
              </a:lnSpc>
            </a:pPr>
            <a:r>
              <a:rPr lang="en-US" altLang="zh-CN" sz="2800" b="1">
                <a:solidFill>
                  <a:srgbClr val="852310"/>
                </a:solidFill>
                <a:latin typeface="华文中宋" panose="02010600040101010101" charset="-122"/>
                <a:ea typeface="华文中宋" panose="02010600040101010101" charset="-122"/>
                <a:cs typeface="华文中宋" panose="02010600040101010101" charset="-122"/>
              </a:rPr>
              <a:t>1</a:t>
            </a:r>
            <a:r>
              <a:rPr lang="zh-CN" altLang="en-US" sz="2800" b="1">
                <a:solidFill>
                  <a:srgbClr val="852310"/>
                </a:solidFill>
                <a:latin typeface="华文中宋" panose="02010600040101010101" charset="-122"/>
                <a:ea typeface="华文中宋" panose="02010600040101010101" charset="-122"/>
                <a:cs typeface="华文中宋" panose="02010600040101010101" charset="-122"/>
              </a:rPr>
              <a:t>、背景：</a:t>
            </a:r>
          </a:p>
        </p:txBody>
      </p:sp>
      <p:sp>
        <p:nvSpPr>
          <p:cNvPr id="15" name="文本框 14"/>
          <p:cNvSpPr txBox="1"/>
          <p:nvPr/>
        </p:nvSpPr>
        <p:spPr>
          <a:xfrm>
            <a:off x="257810" y="2583180"/>
            <a:ext cx="11152505" cy="1641475"/>
          </a:xfrm>
          <a:prstGeom prst="rect">
            <a:avLst/>
          </a:prstGeom>
          <a:noFill/>
        </p:spPr>
        <p:txBody>
          <a:bodyPr wrap="square" rtlCol="0" anchor="t">
            <a:spAutoFit/>
          </a:bodyPr>
          <a:lstStyle/>
          <a:p>
            <a:pPr>
              <a:lnSpc>
                <a:spcPct val="120000"/>
              </a:lnSpc>
            </a:pPr>
            <a:r>
              <a:rPr lang="zh-CN" altLang="en-US" sz="2800">
                <a:latin typeface="华文中宋" panose="02010600040101010101" charset="-122"/>
                <a:ea typeface="华文中宋" panose="02010600040101010101" charset="-122"/>
                <a:cs typeface="华文中宋" panose="02010600040101010101" charset="-122"/>
                <a:sym typeface="+mn-ea"/>
              </a:rPr>
              <a:t>①《辛丑条约》签订，民族危机进一步加深，</a:t>
            </a:r>
            <a:r>
              <a:rPr lang="zh-CN" altLang="en-US" sz="2800">
                <a:latin typeface="华文中宋" panose="02010600040101010101" charset="-122"/>
                <a:ea typeface="华文中宋" panose="02010600040101010101" charset="-122"/>
                <a:cs typeface="方正启体简体" panose="03000509000000000000" charset="-122"/>
                <a:sym typeface="+mn-ea"/>
              </a:rPr>
              <a:t>统治危机日益严重；</a:t>
            </a:r>
            <a:endParaRPr lang="zh-CN" altLang="en-US" sz="2800">
              <a:latin typeface="华文中宋" panose="02010600040101010101" charset="-122"/>
              <a:ea typeface="华文中宋" panose="02010600040101010101" charset="-122"/>
              <a:cs typeface="华文中宋" panose="02010600040101010101" charset="-122"/>
              <a:sym typeface="+mn-ea"/>
            </a:endParaRPr>
          </a:p>
          <a:p>
            <a:pPr>
              <a:lnSpc>
                <a:spcPct val="120000"/>
              </a:lnSpc>
            </a:pPr>
            <a:r>
              <a:rPr lang="zh-CN" altLang="en-US" sz="2800">
                <a:latin typeface="华文中宋" panose="02010600040101010101" charset="-122"/>
                <a:ea typeface="华文中宋" panose="02010600040101010101" charset="-122"/>
                <a:cs typeface="华文中宋" panose="02010600040101010101" charset="-122"/>
                <a:sym typeface="+mn-ea"/>
              </a:rPr>
              <a:t>②</a:t>
            </a:r>
            <a:r>
              <a:rPr lang="zh-CN" altLang="en-US" sz="2800">
                <a:latin typeface="华文中宋" panose="02010600040101010101" charset="-122"/>
                <a:ea typeface="华文中宋" panose="02010600040101010101" charset="-122"/>
                <a:cs typeface="华文中宋" panose="02010600040101010101" charset="-122"/>
                <a:sym typeface="宋体" panose="02010600030101010101" pitchFamily="2" charset="-122"/>
              </a:rPr>
              <a:t>民主革命思想和革命形势的发展，</a:t>
            </a:r>
            <a:r>
              <a:rPr lang="zh-CN" altLang="en-US" sz="2800">
                <a:latin typeface="华文中宋" panose="02010600040101010101" charset="-122"/>
                <a:ea typeface="华文中宋" panose="02010600040101010101" charset="-122"/>
                <a:cs typeface="黑体" panose="02010609060101010101" pitchFamily="49" charset="-122"/>
                <a:sym typeface="+mn-ea"/>
              </a:rPr>
              <a:t>清政府被迫进行了一些改革措；</a:t>
            </a:r>
            <a:endParaRPr lang="zh-CN" altLang="en-US" sz="2800">
              <a:latin typeface="华文中宋" panose="02010600040101010101" charset="-122"/>
              <a:ea typeface="华文中宋" panose="02010600040101010101" charset="-122"/>
              <a:cs typeface="华文中宋" panose="02010600040101010101" charset="-122"/>
              <a:sym typeface="宋体" panose="02010600030101010101" pitchFamily="2" charset="-122"/>
            </a:endParaRPr>
          </a:p>
          <a:p>
            <a:pPr>
              <a:lnSpc>
                <a:spcPct val="120000"/>
              </a:lnSpc>
            </a:pPr>
            <a:r>
              <a:rPr lang="zh-CN" altLang="en-US" sz="2800">
                <a:latin typeface="华文中宋" panose="02010600040101010101" charset="-122"/>
                <a:ea typeface="华文中宋" panose="02010600040101010101" charset="-122"/>
                <a:cs typeface="华文中宋" panose="02010600040101010101" charset="-122"/>
                <a:sym typeface="宋体" panose="02010600030101010101" pitchFamily="2" charset="-122"/>
              </a:rPr>
              <a:t>③</a:t>
            </a:r>
            <a:r>
              <a:rPr lang="zh-CN" altLang="en-US" sz="2800">
                <a:latin typeface="华文中宋" panose="02010600040101010101" charset="-122"/>
                <a:ea typeface="华文中宋" panose="02010600040101010101" charset="-122"/>
                <a:cs typeface="宋体" panose="02010600030101010101" pitchFamily="2" charset="-122"/>
                <a:sym typeface="+mn-ea"/>
              </a:rPr>
              <a:t>顽固派势力减弱。</a:t>
            </a:r>
          </a:p>
        </p:txBody>
      </p:sp>
      <p:sp>
        <p:nvSpPr>
          <p:cNvPr id="5" name="文本框 4"/>
          <p:cNvSpPr txBox="1"/>
          <p:nvPr>
            <p:custDataLst>
              <p:tags r:id="rId4"/>
            </p:custDataLst>
          </p:nvPr>
        </p:nvSpPr>
        <p:spPr>
          <a:xfrm>
            <a:off x="257810" y="4212590"/>
            <a:ext cx="2561590" cy="521970"/>
          </a:xfrm>
          <a:prstGeom prst="rect">
            <a:avLst/>
          </a:prstGeom>
          <a:noFill/>
        </p:spPr>
        <p:txBody>
          <a:bodyPr wrap="square" rtlCol="0">
            <a:spAutoFit/>
          </a:bodyPr>
          <a:lstStyle/>
          <a:p>
            <a:pPr indent="0" fontAlgn="auto">
              <a:lnSpc>
                <a:spcPct val="100000"/>
              </a:lnSpc>
            </a:pPr>
            <a:r>
              <a:rPr lang="en-US" altLang="zh-CN" sz="2800" b="1">
                <a:solidFill>
                  <a:srgbClr val="852310"/>
                </a:solidFill>
                <a:latin typeface="华文中宋" panose="02010600040101010101" charset="-122"/>
                <a:ea typeface="华文中宋" panose="02010600040101010101" charset="-122"/>
                <a:cs typeface="华文中宋" panose="02010600040101010101" charset="-122"/>
              </a:rPr>
              <a:t>2</a:t>
            </a:r>
            <a:r>
              <a:rPr lang="zh-CN" altLang="en-US" sz="2800" b="1">
                <a:solidFill>
                  <a:srgbClr val="852310"/>
                </a:solidFill>
                <a:latin typeface="华文中宋" panose="02010600040101010101" charset="-122"/>
                <a:ea typeface="华文中宋" panose="02010600040101010101" charset="-122"/>
                <a:cs typeface="华文中宋" panose="02010600040101010101" charset="-122"/>
              </a:rPr>
              <a:t>、目的：</a:t>
            </a:r>
          </a:p>
        </p:txBody>
      </p:sp>
      <p:sp>
        <p:nvSpPr>
          <p:cNvPr id="6" name="文本框 5"/>
          <p:cNvSpPr txBox="1"/>
          <p:nvPr/>
        </p:nvSpPr>
        <p:spPr>
          <a:xfrm>
            <a:off x="1804035" y="4212590"/>
            <a:ext cx="6096000" cy="521970"/>
          </a:xfrm>
          <a:prstGeom prst="rect">
            <a:avLst/>
          </a:prstGeom>
          <a:noFill/>
        </p:spPr>
        <p:txBody>
          <a:bodyPr wrap="square" rtlCol="0" anchor="t">
            <a:spAutoFit/>
          </a:bodyPr>
          <a:lstStyle/>
          <a:p>
            <a:r>
              <a:rPr lang="zh-CN" altLang="en-US" sz="2800">
                <a:latin typeface="华文中宋" panose="02010600040101010101" charset="-122"/>
                <a:ea typeface="华文中宋" panose="02010600040101010101" charset="-122"/>
                <a:cs typeface="宋体" panose="02010600030101010101" pitchFamily="2" charset="-122"/>
                <a:sym typeface="+mn-ea"/>
              </a:rPr>
              <a:t>挽救统治危机，维护清政府的统治。</a:t>
            </a:r>
          </a:p>
        </p:txBody>
      </p:sp>
      <p:sp>
        <p:nvSpPr>
          <p:cNvPr id="7" name="文本框 6"/>
          <p:cNvSpPr txBox="1"/>
          <p:nvPr>
            <p:custDataLst>
              <p:tags r:id="rId5"/>
            </p:custDataLst>
          </p:nvPr>
        </p:nvSpPr>
        <p:spPr>
          <a:xfrm>
            <a:off x="257810" y="4734560"/>
            <a:ext cx="2561590" cy="521970"/>
          </a:xfrm>
          <a:prstGeom prst="rect">
            <a:avLst/>
          </a:prstGeom>
          <a:noFill/>
        </p:spPr>
        <p:txBody>
          <a:bodyPr wrap="square" rtlCol="0">
            <a:spAutoFit/>
          </a:bodyPr>
          <a:lstStyle/>
          <a:p>
            <a:pPr indent="0" fontAlgn="auto">
              <a:lnSpc>
                <a:spcPct val="100000"/>
              </a:lnSpc>
            </a:pPr>
            <a:r>
              <a:rPr lang="en-US" altLang="zh-CN" sz="2800" b="1">
                <a:solidFill>
                  <a:srgbClr val="852310"/>
                </a:solidFill>
                <a:latin typeface="华文中宋" panose="02010600040101010101" charset="-122"/>
                <a:ea typeface="华文中宋" panose="02010600040101010101" charset="-122"/>
                <a:cs typeface="华文中宋" panose="02010600040101010101" charset="-122"/>
              </a:rPr>
              <a:t>3</a:t>
            </a:r>
            <a:r>
              <a:rPr lang="zh-CN" altLang="en-US" sz="2800" b="1">
                <a:solidFill>
                  <a:srgbClr val="852310"/>
                </a:solidFill>
                <a:latin typeface="华文中宋" panose="02010600040101010101" charset="-122"/>
                <a:ea typeface="华文中宋" panose="02010600040101010101" charset="-122"/>
                <a:cs typeface="华文中宋" panose="02010600040101010101" charset="-122"/>
              </a:rPr>
              <a:t>、策划人：</a:t>
            </a:r>
          </a:p>
        </p:txBody>
      </p:sp>
      <p:sp>
        <p:nvSpPr>
          <p:cNvPr id="8" name="文本框 7"/>
          <p:cNvSpPr txBox="1"/>
          <p:nvPr/>
        </p:nvSpPr>
        <p:spPr>
          <a:xfrm>
            <a:off x="2341880" y="4734560"/>
            <a:ext cx="6096000" cy="521970"/>
          </a:xfrm>
          <a:prstGeom prst="rect">
            <a:avLst/>
          </a:prstGeom>
          <a:noFill/>
        </p:spPr>
        <p:txBody>
          <a:bodyPr wrap="square" rtlCol="0" anchor="t">
            <a:spAutoFit/>
          </a:bodyPr>
          <a:lstStyle/>
          <a:p>
            <a:pPr>
              <a:lnSpc>
                <a:spcPct val="100000"/>
              </a:lnSpc>
            </a:pPr>
            <a:r>
              <a:rPr lang="zh-CN" altLang="en-US" sz="2800">
                <a:latin typeface="华文中宋" panose="02010600040101010101" charset="-122"/>
                <a:ea typeface="华文中宋" panose="02010600040101010101" charset="-122"/>
                <a:cs typeface="宋体" panose="02010600030101010101" pitchFamily="2" charset="-122"/>
                <a:sym typeface="Arial" panose="020B0604020202020204" pitchFamily="34" charset="0"/>
              </a:rPr>
              <a:t>刘坤一、张之洞、</a:t>
            </a:r>
            <a:r>
              <a:rPr lang="zh-CN" altLang="en-US" sz="2800">
                <a:solidFill>
                  <a:srgbClr val="C00000"/>
                </a:solidFill>
                <a:latin typeface="华文中宋" panose="02010600040101010101" charset="-122"/>
                <a:ea typeface="华文中宋" panose="02010600040101010101" charset="-122"/>
                <a:cs typeface="宋体" panose="02010600030101010101" pitchFamily="2" charset="-122"/>
                <a:sym typeface="Arial" panose="020B0604020202020204" pitchFamily="34" charset="0"/>
              </a:rPr>
              <a:t>袁世凯</a:t>
            </a:r>
          </a:p>
        </p:txBody>
      </p:sp>
      <p:grpSp>
        <p:nvGrpSpPr>
          <p:cNvPr id="17" name="组合 16"/>
          <p:cNvGrpSpPr/>
          <p:nvPr/>
        </p:nvGrpSpPr>
        <p:grpSpPr>
          <a:xfrm>
            <a:off x="7105650" y="3966845"/>
            <a:ext cx="4925060" cy="2623185"/>
            <a:chOff x="11190" y="6247"/>
            <a:chExt cx="7756" cy="4131"/>
          </a:xfrm>
        </p:grpSpPr>
        <p:grpSp>
          <p:nvGrpSpPr>
            <p:cNvPr id="12" name="组合 11"/>
            <p:cNvGrpSpPr/>
            <p:nvPr/>
          </p:nvGrpSpPr>
          <p:grpSpPr>
            <a:xfrm>
              <a:off x="11190" y="6247"/>
              <a:ext cx="7757" cy="3820"/>
              <a:chOff x="11190" y="6600"/>
              <a:chExt cx="7757" cy="3820"/>
            </a:xfrm>
          </p:grpSpPr>
          <p:pic>
            <p:nvPicPr>
              <p:cNvPr id="9" name="图片 8"/>
              <p:cNvPicPr>
                <a:picLocks noChangeAspect="1"/>
              </p:cNvPicPr>
              <p:nvPr/>
            </p:nvPicPr>
            <p:blipFill>
              <a:blip r:embed="rId7">
                <a:clrChange>
                  <a:clrFrom>
                    <a:srgbClr val="FFFFFF">
                      <a:alpha val="100000"/>
                    </a:srgbClr>
                  </a:clrFrom>
                  <a:clrTo>
                    <a:srgbClr val="FFFFFF">
                      <a:alpha val="100000"/>
                      <a:alpha val="0"/>
                    </a:srgbClr>
                  </a:clrTo>
                </a:clrChange>
              </a:blip>
              <a:srcRect l="15596" r="12112" b="9367"/>
              <a:stretch>
                <a:fillRect/>
              </a:stretch>
            </p:blipFill>
            <p:spPr>
              <a:xfrm>
                <a:off x="16159" y="6801"/>
                <a:ext cx="2789" cy="3288"/>
              </a:xfrm>
              <a:prstGeom prst="rect">
                <a:avLst/>
              </a:prstGeom>
            </p:spPr>
          </p:pic>
          <p:pic>
            <p:nvPicPr>
              <p:cNvPr id="10" name="图片 9"/>
              <p:cNvPicPr>
                <a:picLocks noChangeAspect="1"/>
              </p:cNvPicPr>
              <p:nvPr/>
            </p:nvPicPr>
            <p:blipFill>
              <a:blip r:embed="rId8">
                <a:clrChange>
                  <a:clrFrom>
                    <a:srgbClr val="FFFFFF">
                      <a:alpha val="100000"/>
                    </a:srgbClr>
                  </a:clrFrom>
                  <a:clrTo>
                    <a:srgbClr val="FFFFFF">
                      <a:alpha val="100000"/>
                      <a:alpha val="0"/>
                    </a:srgbClr>
                  </a:clrTo>
                </a:clrChange>
              </a:blip>
              <a:srcRect l="30176" t="6769" r="33809" b="21988"/>
              <a:stretch>
                <a:fillRect/>
              </a:stretch>
            </p:blipFill>
            <p:spPr>
              <a:xfrm>
                <a:off x="13890" y="6801"/>
                <a:ext cx="2733" cy="3380"/>
              </a:xfrm>
              <a:prstGeom prst="rect">
                <a:avLst/>
              </a:prstGeom>
            </p:spPr>
          </p:pic>
          <p:pic>
            <p:nvPicPr>
              <p:cNvPr id="11" name="图片 10"/>
              <p:cNvPicPr>
                <a:picLocks noChangeAspect="1"/>
              </p:cNvPicPr>
              <p:nvPr/>
            </p:nvPicPr>
            <p:blipFill>
              <a:blip r:embed="rId9"/>
              <a:stretch>
                <a:fillRect/>
              </a:stretch>
            </p:blipFill>
            <p:spPr>
              <a:xfrm>
                <a:off x="11190" y="6600"/>
                <a:ext cx="3105" cy="3821"/>
              </a:xfrm>
              <a:prstGeom prst="rect">
                <a:avLst/>
              </a:prstGeom>
            </p:spPr>
          </p:pic>
        </p:grpSp>
        <p:sp>
          <p:nvSpPr>
            <p:cNvPr id="13" name="文本框 12"/>
            <p:cNvSpPr txBox="1"/>
            <p:nvPr/>
          </p:nvSpPr>
          <p:spPr>
            <a:xfrm>
              <a:off x="11375" y="9654"/>
              <a:ext cx="2736" cy="725"/>
            </a:xfrm>
            <a:prstGeom prst="rect">
              <a:avLst/>
            </a:prstGeom>
            <a:noFill/>
          </p:spPr>
          <p:txBody>
            <a:bodyPr wrap="square" rtlCol="0">
              <a:spAutoFit/>
            </a:bodyPr>
            <a:lstStyle/>
            <a:p>
              <a:r>
                <a:rPr lang="zh-CN" altLang="en-US" sz="2400">
                  <a:latin typeface="华文仿宋" panose="02010600040101010101" charset="-122"/>
                  <a:ea typeface="华文仿宋" panose="02010600040101010101" charset="-122"/>
                </a:rPr>
                <a:t>◎刘坤一</a:t>
              </a:r>
            </a:p>
          </p:txBody>
        </p:sp>
        <p:sp>
          <p:nvSpPr>
            <p:cNvPr id="14" name="文本框 13"/>
            <p:cNvSpPr txBox="1"/>
            <p:nvPr/>
          </p:nvSpPr>
          <p:spPr>
            <a:xfrm>
              <a:off x="14111" y="9654"/>
              <a:ext cx="2339" cy="725"/>
            </a:xfrm>
            <a:prstGeom prst="rect">
              <a:avLst/>
            </a:prstGeom>
            <a:noFill/>
          </p:spPr>
          <p:txBody>
            <a:bodyPr wrap="square" rtlCol="0">
              <a:spAutoFit/>
            </a:bodyPr>
            <a:lstStyle/>
            <a:p>
              <a:r>
                <a:rPr lang="zh-CN" altLang="en-US" sz="2400">
                  <a:latin typeface="华文仿宋" panose="02010600040101010101" charset="-122"/>
                  <a:ea typeface="华文仿宋" panose="02010600040101010101" charset="-122"/>
                </a:rPr>
                <a:t>◎张之洞</a:t>
              </a:r>
            </a:p>
          </p:txBody>
        </p:sp>
        <p:sp>
          <p:nvSpPr>
            <p:cNvPr id="16" name="文本框 15"/>
            <p:cNvSpPr txBox="1"/>
            <p:nvPr/>
          </p:nvSpPr>
          <p:spPr>
            <a:xfrm>
              <a:off x="16476" y="9654"/>
              <a:ext cx="2331" cy="725"/>
            </a:xfrm>
            <a:prstGeom prst="rect">
              <a:avLst/>
            </a:prstGeom>
            <a:noFill/>
          </p:spPr>
          <p:txBody>
            <a:bodyPr wrap="square" rtlCol="0">
              <a:spAutoFit/>
            </a:bodyPr>
            <a:lstStyle/>
            <a:p>
              <a:r>
                <a:rPr lang="zh-CN" altLang="en-US" sz="2400">
                  <a:latin typeface="华文仿宋" panose="02010600040101010101" charset="-122"/>
                  <a:ea typeface="华文仿宋" panose="02010600040101010101" charset="-122"/>
                </a:rPr>
                <a:t>◎袁世凯</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p:bldP spid="3" grpId="1"/>
      <p:bldP spid="15" grpId="0"/>
      <p:bldP spid="15" grpId="1"/>
      <p:bldP spid="5" grpId="0"/>
      <p:bldP spid="5" grpId="1"/>
      <p:bldP spid="6" grpId="0"/>
      <p:bldP spid="6" grpId="1"/>
      <p:bldP spid="7" grpId="0"/>
      <p:bldP spid="7" grpId="1"/>
      <p:bldP spid="8" grpId="0"/>
      <p:bldP spid="8"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矩形 4"/>
          <p:cNvSpPr/>
          <p:nvPr>
            <p:custDataLst>
              <p:tags r:id="rId1"/>
            </p:custDataLst>
          </p:nvPr>
        </p:nvSpPr>
        <p:spPr>
          <a:xfrm>
            <a:off x="257810" y="238760"/>
            <a:ext cx="11684635" cy="6378575"/>
          </a:xfrm>
          <a:prstGeom prst="rect">
            <a:avLst/>
          </a:prstGeom>
          <a:noFill/>
          <a:ln w="12700" cap="flat" cmpd="sng">
            <a:solidFill>
              <a:srgbClr val="831E0A"/>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4" name="圆角矩形 3"/>
          <p:cNvSpPr/>
          <p:nvPr>
            <p:custDataLst>
              <p:tags r:id="rId2"/>
            </p:custDataLst>
          </p:nvPr>
        </p:nvSpPr>
        <p:spPr>
          <a:xfrm>
            <a:off x="379095" y="339090"/>
            <a:ext cx="3672205" cy="480695"/>
          </a:xfrm>
          <a:prstGeom prst="roundRect">
            <a:avLst/>
          </a:prstGeom>
          <a:solidFill>
            <a:srgbClr val="85231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一、辛亥革命的背景</a:t>
            </a:r>
          </a:p>
        </p:txBody>
      </p:sp>
      <p:sp>
        <p:nvSpPr>
          <p:cNvPr id="10241" name="文本框 11265"/>
          <p:cNvSpPr txBox="1"/>
          <p:nvPr/>
        </p:nvSpPr>
        <p:spPr>
          <a:xfrm>
            <a:off x="379095" y="924560"/>
            <a:ext cx="7251065" cy="521970"/>
          </a:xfrm>
          <a:prstGeom prst="rect">
            <a:avLst/>
          </a:prstGeom>
          <a:solidFill>
            <a:srgbClr val="974434">
              <a:alpha val="69000"/>
            </a:srgbClr>
          </a:solidFill>
          <a:ln w="9525">
            <a:noFill/>
          </a:ln>
          <a:effectLst>
            <a:outerShdw blurRad="50800" dist="38100" dir="2700000" algn="tl" rotWithShape="0">
              <a:prstClr val="black">
                <a:alpha val="40000"/>
              </a:prstClr>
            </a:outerShdw>
          </a:effectLst>
        </p:spPr>
        <p:txBody>
          <a:bodyPr wrap="square" anchor="t">
            <a:spAutoFit/>
          </a:bodyPr>
          <a:lstStyle/>
          <a:p>
            <a:pPr>
              <a:spcBef>
                <a:spcPct val="50000"/>
              </a:spcBef>
            </a:pPr>
            <a:r>
              <a:rPr lang="zh-CN" altLang="en-US"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探究：结合材料和教材分析辛亥革命的背景</a:t>
            </a:r>
          </a:p>
        </p:txBody>
      </p:sp>
      <p:sp>
        <p:nvSpPr>
          <p:cNvPr id="2" name="文本框 1"/>
          <p:cNvSpPr txBox="1"/>
          <p:nvPr/>
        </p:nvSpPr>
        <p:spPr>
          <a:xfrm>
            <a:off x="379095" y="1551305"/>
            <a:ext cx="8271510" cy="521970"/>
          </a:xfrm>
          <a:prstGeom prst="rect">
            <a:avLst/>
          </a:prstGeom>
          <a:noFill/>
          <a:ln w="12700" cmpd="sng">
            <a:solidFill>
              <a:srgbClr val="831E0A"/>
            </a:solidFill>
            <a:prstDash val="solid"/>
          </a:ln>
        </p:spPr>
        <p:txBody>
          <a:bodyPr wrap="square" rtlCol="0" anchor="t">
            <a:spAutoFit/>
          </a:bodyPr>
          <a:lstStyle/>
          <a:p>
            <a:pPr>
              <a:lnSpc>
                <a:spcPct val="100000"/>
              </a:lnSpc>
            </a:pPr>
            <a:r>
              <a:rPr lang="zh-CN" altLang="en-US" sz="2800" b="1">
                <a:solidFill>
                  <a:srgbClr val="852310"/>
                </a:solidFill>
                <a:latin typeface="华文中宋" panose="02010600040101010101" charset="-122"/>
                <a:ea typeface="华文中宋" panose="02010600040101010101" charset="-122"/>
                <a:cs typeface="华文中宋" panose="02010600040101010101" charset="-122"/>
                <a:sym typeface="+mn-ea"/>
              </a:rPr>
              <a:t>清政府的自救运动</a:t>
            </a:r>
            <a:r>
              <a:rPr lang="en-US" altLang="zh-CN" sz="2800" b="1">
                <a:solidFill>
                  <a:srgbClr val="852310"/>
                </a:solidFill>
                <a:latin typeface="华文中宋" panose="02010600040101010101" charset="-122"/>
                <a:ea typeface="华文中宋" panose="02010600040101010101" charset="-122"/>
                <a:cs typeface="华文中宋" panose="02010600040101010101" charset="-122"/>
                <a:sym typeface="+mn-ea"/>
              </a:rPr>
              <a:t>——</a:t>
            </a:r>
            <a:r>
              <a:rPr lang="zh-CN" altLang="en-US" sz="2800" b="1">
                <a:solidFill>
                  <a:srgbClr val="852310"/>
                </a:solidFill>
                <a:latin typeface="华文中宋" panose="02010600040101010101" charset="-122"/>
                <a:ea typeface="华文中宋" panose="02010600040101010101" charset="-122"/>
                <a:cs typeface="华文中宋" panose="02010600040101010101" charset="-122"/>
                <a:sym typeface="+mn-ea"/>
              </a:rPr>
              <a:t>清末新政（</a:t>
            </a:r>
            <a:r>
              <a:rPr lang="en-US" altLang="zh-CN" sz="2800" b="1">
                <a:solidFill>
                  <a:srgbClr val="852310"/>
                </a:solidFill>
                <a:latin typeface="华文中宋" panose="02010600040101010101" charset="-122"/>
                <a:ea typeface="华文中宋" panose="02010600040101010101" charset="-122"/>
                <a:cs typeface="华文中宋" panose="02010600040101010101" charset="-122"/>
                <a:sym typeface="+mn-ea"/>
              </a:rPr>
              <a:t>1901—1911</a:t>
            </a:r>
            <a:r>
              <a:rPr lang="zh-CN" altLang="en-US" sz="2800" b="1">
                <a:solidFill>
                  <a:srgbClr val="852310"/>
                </a:solidFill>
                <a:latin typeface="华文中宋" panose="02010600040101010101" charset="-122"/>
                <a:ea typeface="华文中宋" panose="02010600040101010101" charset="-122"/>
                <a:cs typeface="华文中宋" panose="02010600040101010101" charset="-122"/>
                <a:sym typeface="+mn-ea"/>
              </a:rPr>
              <a:t>年）</a:t>
            </a:r>
          </a:p>
        </p:txBody>
      </p:sp>
      <p:sp>
        <p:nvSpPr>
          <p:cNvPr id="7" name="矩形 6"/>
          <p:cNvSpPr/>
          <p:nvPr>
            <p:custDataLst>
              <p:tags r:id="rId3"/>
            </p:custDataLst>
          </p:nvPr>
        </p:nvSpPr>
        <p:spPr>
          <a:xfrm>
            <a:off x="3469005" y="2178050"/>
            <a:ext cx="4812030" cy="518795"/>
          </a:xfrm>
          <a:prstGeom prst="rect">
            <a:avLst/>
          </a:prstGeom>
          <a:solidFill>
            <a:srgbClr val="97443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00000"/>
              </a:lnSpc>
            </a:pPr>
            <a:r>
              <a:rPr lang="zh-CN" altLang="en-US" sz="2800" b="1">
                <a:solidFill>
                  <a:schemeClr val="bg1"/>
                </a:solidFill>
                <a:latin typeface="华文中宋" panose="02010600040101010101" charset="-122"/>
                <a:ea typeface="华文中宋" panose="02010600040101010101" charset="-122"/>
                <a:cs typeface="华文中宋" panose="02010600040101010101" charset="-122"/>
              </a:rPr>
              <a:t>清末新政前期</a:t>
            </a:r>
            <a:r>
              <a:rPr lang="en-US" altLang="zh-CN" sz="2800" b="1">
                <a:solidFill>
                  <a:schemeClr val="bg1"/>
                </a:solidFill>
                <a:latin typeface="华文中宋" panose="02010600040101010101" charset="-122"/>
                <a:ea typeface="华文中宋" panose="02010600040101010101" charset="-122"/>
                <a:cs typeface="华文中宋" panose="02010600040101010101" charset="-122"/>
              </a:rPr>
              <a:t>1901--1905</a:t>
            </a:r>
          </a:p>
        </p:txBody>
      </p:sp>
      <p:grpSp>
        <p:nvGrpSpPr>
          <p:cNvPr id="5" name="组合 4"/>
          <p:cNvGrpSpPr/>
          <p:nvPr>
            <p:custDataLst>
              <p:tags r:id="rId4"/>
            </p:custDataLst>
          </p:nvPr>
        </p:nvGrpSpPr>
        <p:grpSpPr>
          <a:xfrm>
            <a:off x="492760" y="2804912"/>
            <a:ext cx="10869930" cy="1866249"/>
            <a:chOff x="970" y="2986"/>
            <a:chExt cx="17118" cy="4030"/>
          </a:xfrm>
        </p:grpSpPr>
        <p:sp>
          <p:nvSpPr>
            <p:cNvPr id="8" name="矩形 7"/>
            <p:cNvSpPr/>
            <p:nvPr>
              <p:custDataLst>
                <p:tags r:id="rId11"/>
              </p:custDataLst>
            </p:nvPr>
          </p:nvSpPr>
          <p:spPr>
            <a:xfrm>
              <a:off x="14571" y="4117"/>
              <a:ext cx="3517" cy="2859"/>
            </a:xfrm>
            <a:prstGeom prst="rect">
              <a:avLst/>
            </a:prstGeom>
            <a:solidFill>
              <a:srgbClr val="B57A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a:latin typeface="华文中宋" panose="02010600040101010101" charset="-122"/>
                <a:ea typeface="华文中宋" panose="02010600040101010101" charset="-122"/>
              </a:endParaRPr>
            </a:p>
            <a:p>
              <a:pPr algn="ctr"/>
              <a:endParaRPr lang="zh-CN" altLang="en-US" sz="2800" b="1">
                <a:latin typeface="华文中宋" panose="02010600040101010101" charset="-122"/>
                <a:ea typeface="华文中宋" panose="02010600040101010101" charset="-122"/>
              </a:endParaRPr>
            </a:p>
            <a:p>
              <a:pPr algn="ctr"/>
              <a:r>
                <a:rPr lang="zh-CN" altLang="en-US" sz="2800" b="1">
                  <a:latin typeface="华文中宋" panose="02010600040101010101" charset="-122"/>
                  <a:ea typeface="华文中宋" panose="02010600040101010101" charset="-122"/>
                </a:rPr>
                <a:t>编练新军</a:t>
              </a:r>
            </a:p>
            <a:p>
              <a:pPr algn="ctr"/>
              <a:endParaRPr lang="zh-CN" altLang="en-US" sz="2800" b="1">
                <a:latin typeface="华文中宋" panose="02010600040101010101" charset="-122"/>
                <a:ea typeface="华文中宋" panose="02010600040101010101" charset="-122"/>
              </a:endParaRPr>
            </a:p>
            <a:p>
              <a:pPr algn="ctr"/>
              <a:endParaRPr lang="zh-CN" altLang="en-US" sz="2800" b="1">
                <a:latin typeface="华文中宋" panose="02010600040101010101" charset="-122"/>
                <a:ea typeface="华文中宋" panose="02010600040101010101" charset="-122"/>
              </a:endParaRPr>
            </a:p>
          </p:txBody>
        </p:sp>
        <p:sp>
          <p:nvSpPr>
            <p:cNvPr id="9" name="矩形 8"/>
            <p:cNvSpPr/>
            <p:nvPr>
              <p:custDataLst>
                <p:tags r:id="rId12"/>
              </p:custDataLst>
            </p:nvPr>
          </p:nvSpPr>
          <p:spPr>
            <a:xfrm>
              <a:off x="8776" y="4094"/>
              <a:ext cx="5323" cy="2922"/>
            </a:xfrm>
            <a:prstGeom prst="rect">
              <a:avLst/>
            </a:prstGeom>
            <a:solidFill>
              <a:srgbClr val="B57A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latin typeface="华文中宋" panose="02010600040101010101" charset="-122"/>
                  <a:ea typeface="华文中宋" panose="02010600040101010101" charset="-122"/>
                </a:rPr>
                <a:t>教育改革</a:t>
              </a:r>
            </a:p>
            <a:p>
              <a:pPr algn="ctr"/>
              <a:r>
                <a:rPr lang="zh-CN" altLang="en-US" sz="2800" b="1">
                  <a:latin typeface="楷体" panose="02010609060101010101" pitchFamily="49" charset="-122"/>
                  <a:ea typeface="楷体" panose="02010609060101010101" pitchFamily="49" charset="-122"/>
                </a:rPr>
                <a:t>废科举、办学堂、</a:t>
              </a:r>
            </a:p>
            <a:p>
              <a:pPr algn="ctr"/>
              <a:r>
                <a:rPr lang="zh-CN" altLang="en-US" sz="2800" b="1">
                  <a:latin typeface="楷体" panose="02010609060101010101" pitchFamily="49" charset="-122"/>
                  <a:ea typeface="楷体" panose="02010609060101010101" pitchFamily="49" charset="-122"/>
                </a:rPr>
                <a:t>设学制、派留学生</a:t>
              </a:r>
            </a:p>
          </p:txBody>
        </p:sp>
        <p:sp>
          <p:nvSpPr>
            <p:cNvPr id="11" name="矩形 10"/>
            <p:cNvSpPr/>
            <p:nvPr>
              <p:custDataLst>
                <p:tags r:id="rId13"/>
              </p:custDataLst>
            </p:nvPr>
          </p:nvSpPr>
          <p:spPr>
            <a:xfrm>
              <a:off x="4718" y="4119"/>
              <a:ext cx="3517" cy="2859"/>
            </a:xfrm>
            <a:prstGeom prst="rect">
              <a:avLst/>
            </a:prstGeom>
            <a:solidFill>
              <a:srgbClr val="B57A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a:latin typeface="华文中宋" panose="02010600040101010101" charset="-122"/>
                <a:ea typeface="华文中宋" panose="02010600040101010101" charset="-122"/>
              </a:endParaRPr>
            </a:p>
            <a:p>
              <a:pPr algn="ctr"/>
              <a:r>
                <a:rPr lang="zh-CN" altLang="en-US" sz="2800" b="1">
                  <a:latin typeface="华文中宋" panose="02010600040101010101" charset="-122"/>
                  <a:ea typeface="华文中宋" panose="02010600040101010101" charset="-122"/>
                </a:rPr>
                <a:t>倡导创办</a:t>
              </a:r>
            </a:p>
            <a:p>
              <a:pPr algn="ctr"/>
              <a:r>
                <a:rPr lang="zh-CN" altLang="en-US" sz="2800" b="1">
                  <a:latin typeface="华文中宋" panose="02010600040101010101" charset="-122"/>
                  <a:ea typeface="华文中宋" panose="02010600040101010101" charset="-122"/>
                </a:rPr>
                <a:t>工商企业</a:t>
              </a:r>
            </a:p>
            <a:p>
              <a:pPr algn="ctr"/>
              <a:endParaRPr lang="zh-CN" altLang="en-US" sz="2800" b="1">
                <a:latin typeface="华文中宋" panose="02010600040101010101" charset="-122"/>
                <a:ea typeface="华文中宋" panose="02010600040101010101" charset="-122"/>
              </a:endParaRPr>
            </a:p>
          </p:txBody>
        </p:sp>
        <p:sp>
          <p:nvSpPr>
            <p:cNvPr id="12" name="矩形 11"/>
            <p:cNvSpPr/>
            <p:nvPr>
              <p:custDataLst>
                <p:tags r:id="rId14"/>
              </p:custDataLst>
            </p:nvPr>
          </p:nvSpPr>
          <p:spPr>
            <a:xfrm>
              <a:off x="970" y="4119"/>
              <a:ext cx="3206" cy="2811"/>
            </a:xfrm>
            <a:prstGeom prst="rect">
              <a:avLst/>
            </a:prstGeom>
            <a:solidFill>
              <a:srgbClr val="B57A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latin typeface="华文中宋" panose="02010600040101010101" charset="-122"/>
                  <a:ea typeface="华文中宋" panose="02010600040101010101" charset="-122"/>
                </a:rPr>
                <a:t>改革官制</a:t>
              </a:r>
            </a:p>
            <a:p>
              <a:pPr algn="ctr"/>
              <a:r>
                <a:rPr lang="zh-CN" altLang="en-US" sz="2800" b="1">
                  <a:latin typeface="楷体" panose="02010609060101010101" pitchFamily="49" charset="-122"/>
                  <a:ea typeface="楷体" panose="02010609060101010101" pitchFamily="49" charset="-122"/>
                </a:rPr>
                <a:t>设外务部</a:t>
              </a:r>
            </a:p>
            <a:p>
              <a:pPr algn="ctr"/>
              <a:r>
                <a:rPr lang="zh-CN" altLang="en-US" sz="2800" b="1">
                  <a:latin typeface="楷体" panose="02010609060101010101" pitchFamily="49" charset="-122"/>
                  <a:ea typeface="楷体" panose="02010609060101010101" pitchFamily="49" charset="-122"/>
                </a:rPr>
                <a:t>商部等</a:t>
              </a:r>
            </a:p>
          </p:txBody>
        </p:sp>
        <p:sp>
          <p:nvSpPr>
            <p:cNvPr id="13" name="左大括号 12"/>
            <p:cNvSpPr/>
            <p:nvPr>
              <p:custDataLst>
                <p:tags r:id="rId15"/>
              </p:custDataLst>
            </p:nvPr>
          </p:nvSpPr>
          <p:spPr>
            <a:xfrm rot="5400000">
              <a:off x="9392" y="-2610"/>
              <a:ext cx="803" cy="11995"/>
            </a:xfrm>
            <a:prstGeom prst="leftBrace">
              <a:avLst>
                <a:gd name="adj1" fmla="val 0"/>
                <a:gd name="adj2" fmla="val 52900"/>
              </a:avLst>
            </a:prstGeom>
            <a:ln>
              <a:solidFill>
                <a:schemeClr val="tx1"/>
              </a:solidFill>
            </a:ln>
          </p:spPr>
          <p:style>
            <a:lnRef idx="3">
              <a:schemeClr val="accent5"/>
            </a:lnRef>
            <a:fillRef idx="0">
              <a:schemeClr val="accent5"/>
            </a:fillRef>
            <a:effectRef idx="2">
              <a:schemeClr val="accent5"/>
            </a:effectRef>
            <a:fontRef idx="minor">
              <a:schemeClr val="tx1"/>
            </a:fontRef>
          </p:style>
          <p:txBody>
            <a:bodyPr rtlCol="0" anchor="ctr"/>
            <a:lstStyle/>
            <a:p>
              <a:pPr algn="ctr"/>
              <a:endParaRPr lang="zh-CN" altLang="en-US" sz="2400" b="1">
                <a:latin typeface="仿宋" panose="02010609060101010101" charset="-122"/>
                <a:ea typeface="仿宋" panose="02010609060101010101" charset="-122"/>
              </a:endParaRPr>
            </a:p>
          </p:txBody>
        </p:sp>
      </p:grpSp>
      <p:sp>
        <p:nvSpPr>
          <p:cNvPr id="21" name="矩形 20"/>
          <p:cNvSpPr/>
          <p:nvPr>
            <p:custDataLst>
              <p:tags r:id="rId5"/>
            </p:custDataLst>
          </p:nvPr>
        </p:nvSpPr>
        <p:spPr>
          <a:xfrm>
            <a:off x="8366125" y="2207260"/>
            <a:ext cx="1792605" cy="495935"/>
          </a:xfrm>
          <a:prstGeom prst="rect">
            <a:avLst/>
          </a:prstGeom>
          <a:noFill/>
          <a:ln w="12700" cmpd="sng">
            <a:solidFill>
              <a:srgbClr val="C00000"/>
            </a:solidFill>
            <a:prstDash val="solid"/>
          </a:ln>
        </p:spPr>
        <p:txBody>
          <a:bodyPr wrap="square" lIns="0" tIns="0" rIns="0" bIns="0" rtlCol="0">
            <a:noAutofit/>
          </a:bodyPr>
          <a:lstStyle/>
          <a:p>
            <a:pPr algn="ctr">
              <a:lnSpc>
                <a:spcPct val="110000"/>
              </a:lnSpc>
            </a:pPr>
            <a:r>
              <a:rPr lang="zh-CN" altLang="en-US" sz="2800" b="1">
                <a:solidFill>
                  <a:srgbClr val="C00000"/>
                </a:solidFill>
                <a:latin typeface="华文中宋" panose="02010600040101010101" charset="-122"/>
                <a:ea typeface="华文中宋" panose="02010600040101010101" charset="-122"/>
              </a:rPr>
              <a:t>新政不新</a:t>
            </a:r>
          </a:p>
        </p:txBody>
      </p:sp>
      <p:sp>
        <p:nvSpPr>
          <p:cNvPr id="22" name="矩形 21"/>
          <p:cNvSpPr/>
          <p:nvPr>
            <p:custDataLst>
              <p:tags r:id="rId6"/>
            </p:custDataLst>
          </p:nvPr>
        </p:nvSpPr>
        <p:spPr>
          <a:xfrm>
            <a:off x="2819400" y="4845050"/>
            <a:ext cx="2242820" cy="861695"/>
          </a:xfrm>
          <a:prstGeom prst="rect">
            <a:avLst/>
          </a:prstGeom>
          <a:noFill/>
          <a:ln w="12700" cmpd="sng">
            <a:solidFill>
              <a:srgbClr val="C00000"/>
            </a:solidFill>
            <a:prstDash val="solid"/>
          </a:ln>
        </p:spPr>
        <p:txBody>
          <a:bodyPr wrap="square" lIns="0" tIns="0" rIns="0" bIns="0" rtlCol="0">
            <a:spAutoFit/>
          </a:bodyPr>
          <a:lstStyle/>
          <a:p>
            <a:pPr algn="ctr"/>
            <a:r>
              <a:rPr lang="zh-CN" altLang="en-US" sz="2800" b="1">
                <a:solidFill>
                  <a:srgbClr val="C00000"/>
                </a:solidFill>
                <a:latin typeface="华文中宋" panose="02010600040101010101" charset="-122"/>
                <a:ea typeface="华文中宋" panose="02010600040101010101" charset="-122"/>
              </a:rPr>
              <a:t>民族资本主义</a:t>
            </a:r>
          </a:p>
          <a:p>
            <a:pPr algn="ctr"/>
            <a:r>
              <a:rPr lang="zh-CN" altLang="en-US" sz="2800" b="1">
                <a:solidFill>
                  <a:srgbClr val="C00000"/>
                </a:solidFill>
                <a:latin typeface="华文中宋" panose="02010600040101010101" charset="-122"/>
                <a:ea typeface="华文中宋" panose="02010600040101010101" charset="-122"/>
              </a:rPr>
              <a:t>资产阶级</a:t>
            </a:r>
          </a:p>
        </p:txBody>
      </p:sp>
      <p:sp>
        <p:nvSpPr>
          <p:cNvPr id="23" name="矩形 22"/>
          <p:cNvSpPr/>
          <p:nvPr>
            <p:custDataLst>
              <p:tags r:id="rId7"/>
            </p:custDataLst>
          </p:nvPr>
        </p:nvSpPr>
        <p:spPr>
          <a:xfrm>
            <a:off x="5755640" y="4845050"/>
            <a:ext cx="2433320" cy="861695"/>
          </a:xfrm>
          <a:prstGeom prst="rect">
            <a:avLst/>
          </a:prstGeom>
          <a:noFill/>
          <a:ln w="12700" cmpd="sng">
            <a:solidFill>
              <a:srgbClr val="C00000"/>
            </a:solidFill>
            <a:prstDash val="solid"/>
          </a:ln>
        </p:spPr>
        <p:txBody>
          <a:bodyPr wrap="square" lIns="0" tIns="0" rIns="0" bIns="0" rtlCol="0">
            <a:spAutoFit/>
          </a:bodyPr>
          <a:lstStyle/>
          <a:p>
            <a:pPr algn="ctr"/>
            <a:r>
              <a:rPr lang="zh-CN" altLang="en-US" sz="2800" b="1">
                <a:solidFill>
                  <a:srgbClr val="C00000"/>
                </a:solidFill>
                <a:latin typeface="华文中宋" panose="02010600040101010101" charset="-122"/>
                <a:ea typeface="华文中宋" panose="02010600040101010101" charset="-122"/>
              </a:rPr>
              <a:t>民主共和思想</a:t>
            </a:r>
          </a:p>
          <a:p>
            <a:pPr algn="ctr"/>
            <a:r>
              <a:rPr lang="zh-CN" altLang="en-US" sz="2800" b="1">
                <a:solidFill>
                  <a:srgbClr val="C00000"/>
                </a:solidFill>
                <a:latin typeface="华文中宋" panose="02010600040101010101" charset="-122"/>
                <a:ea typeface="华文中宋" panose="02010600040101010101" charset="-122"/>
              </a:rPr>
              <a:t>新式知识分子</a:t>
            </a:r>
          </a:p>
        </p:txBody>
      </p:sp>
      <p:sp>
        <p:nvSpPr>
          <p:cNvPr id="26" name="矩形 25"/>
          <p:cNvSpPr/>
          <p:nvPr>
            <p:custDataLst>
              <p:tags r:id="rId8"/>
            </p:custDataLst>
          </p:nvPr>
        </p:nvSpPr>
        <p:spPr>
          <a:xfrm>
            <a:off x="9129395" y="4845050"/>
            <a:ext cx="2208530" cy="861695"/>
          </a:xfrm>
          <a:prstGeom prst="rect">
            <a:avLst/>
          </a:prstGeom>
          <a:noFill/>
          <a:ln w="12700" cmpd="sng">
            <a:solidFill>
              <a:srgbClr val="C00000"/>
            </a:solidFill>
            <a:prstDash val="solid"/>
          </a:ln>
        </p:spPr>
        <p:txBody>
          <a:bodyPr wrap="square" lIns="0" tIns="0" rIns="0" bIns="0" rtlCol="0">
            <a:spAutoFit/>
          </a:bodyPr>
          <a:lstStyle/>
          <a:p>
            <a:pPr algn="ctr"/>
            <a:r>
              <a:rPr lang="zh-CN" altLang="en-US" sz="2800" b="1">
                <a:solidFill>
                  <a:srgbClr val="C00000"/>
                </a:solidFill>
                <a:latin typeface="华文中宋" panose="02010600040101010101" charset="-122"/>
                <a:ea typeface="华文中宋" panose="02010600040101010101" charset="-122"/>
              </a:rPr>
              <a:t>辛亥革命</a:t>
            </a:r>
          </a:p>
          <a:p>
            <a:pPr algn="ctr"/>
            <a:r>
              <a:rPr lang="zh-CN" altLang="en-US" sz="2800" b="1">
                <a:solidFill>
                  <a:srgbClr val="C00000"/>
                </a:solidFill>
                <a:latin typeface="华文中宋" panose="02010600040101010101" charset="-122"/>
                <a:ea typeface="华文中宋" panose="02010600040101010101" charset="-122"/>
              </a:rPr>
              <a:t>主力军</a:t>
            </a:r>
          </a:p>
        </p:txBody>
      </p:sp>
      <p:sp>
        <p:nvSpPr>
          <p:cNvPr id="6" name="文本框 5"/>
          <p:cNvSpPr txBox="1"/>
          <p:nvPr>
            <p:custDataLst>
              <p:tags r:id="rId9"/>
            </p:custDataLst>
          </p:nvPr>
        </p:nvSpPr>
        <p:spPr>
          <a:xfrm>
            <a:off x="257810" y="2178050"/>
            <a:ext cx="2561590" cy="521970"/>
          </a:xfrm>
          <a:prstGeom prst="rect">
            <a:avLst/>
          </a:prstGeom>
          <a:noFill/>
        </p:spPr>
        <p:txBody>
          <a:bodyPr wrap="square" rtlCol="0">
            <a:spAutoFit/>
          </a:bodyPr>
          <a:lstStyle/>
          <a:p>
            <a:pPr indent="0" fontAlgn="auto">
              <a:lnSpc>
                <a:spcPct val="100000"/>
              </a:lnSpc>
            </a:pPr>
            <a:r>
              <a:rPr lang="en-US" altLang="zh-CN" sz="2800" b="1">
                <a:solidFill>
                  <a:srgbClr val="852310"/>
                </a:solidFill>
                <a:latin typeface="华文中宋" panose="02010600040101010101" charset="-122"/>
                <a:ea typeface="华文中宋" panose="02010600040101010101" charset="-122"/>
                <a:cs typeface="华文中宋" panose="02010600040101010101" charset="-122"/>
              </a:rPr>
              <a:t>4</a:t>
            </a:r>
            <a:r>
              <a:rPr lang="zh-CN" altLang="en-US" sz="2800" b="1">
                <a:solidFill>
                  <a:srgbClr val="852310"/>
                </a:solidFill>
                <a:latin typeface="华文中宋" panose="02010600040101010101" charset="-122"/>
                <a:ea typeface="华文中宋" panose="02010600040101010101" charset="-122"/>
                <a:cs typeface="华文中宋" panose="02010600040101010101" charset="-122"/>
              </a:rPr>
              <a:t>、内容：</a:t>
            </a:r>
          </a:p>
        </p:txBody>
      </p:sp>
      <p:sp>
        <p:nvSpPr>
          <p:cNvPr id="10" name="矩形 9"/>
          <p:cNvSpPr/>
          <p:nvPr>
            <p:custDataLst>
              <p:tags r:id="rId10"/>
            </p:custDataLst>
          </p:nvPr>
        </p:nvSpPr>
        <p:spPr>
          <a:xfrm>
            <a:off x="374015" y="4845050"/>
            <a:ext cx="2233295" cy="508635"/>
          </a:xfrm>
          <a:prstGeom prst="rect">
            <a:avLst/>
          </a:prstGeom>
          <a:noFill/>
          <a:ln w="12700" cmpd="sng">
            <a:solidFill>
              <a:srgbClr val="C00000"/>
            </a:solidFill>
            <a:prstDash val="solid"/>
          </a:ln>
        </p:spPr>
        <p:txBody>
          <a:bodyPr wrap="square" lIns="0" tIns="0" rIns="0" bIns="0" rtlCol="0">
            <a:noAutofit/>
          </a:bodyPr>
          <a:lstStyle/>
          <a:p>
            <a:pPr algn="ctr"/>
            <a:r>
              <a:rPr lang="zh-CN" altLang="en-US" sz="2800" b="1">
                <a:solidFill>
                  <a:srgbClr val="C00000"/>
                </a:solidFill>
                <a:latin typeface="华文中宋" panose="02010600040101010101" charset="-122"/>
                <a:ea typeface="华文中宋" panose="02010600040101010101" charset="-122"/>
              </a:rPr>
              <a:t>瓦解六部建制</a:t>
            </a:r>
          </a:p>
        </p:txBody>
      </p:sp>
      <p:sp>
        <p:nvSpPr>
          <p:cNvPr id="14" name="文本框 13" descr="7b0a2020202022776f7264617274223a20227b5c2269645c223a32353030323634352c5c227469645c223a31333631327d220a7d0a"/>
          <p:cNvSpPr txBox="1"/>
          <p:nvPr/>
        </p:nvSpPr>
        <p:spPr>
          <a:xfrm>
            <a:off x="4546600" y="5880735"/>
            <a:ext cx="2814320" cy="521970"/>
          </a:xfrm>
          <a:prstGeom prst="rect">
            <a:avLst/>
          </a:prstGeom>
          <a:solidFill>
            <a:srgbClr val="C00000"/>
          </a:solidFill>
          <a:effectLst>
            <a:outerShdw blurRad="50800" dist="38100" dir="2700000" algn="tl" rotWithShape="0">
              <a:prstClr val="black">
                <a:alpha val="40000"/>
              </a:prstClr>
            </a:outerShdw>
          </a:effectLst>
        </p:spPr>
        <p:txBody>
          <a:bodyPr wrap="square" rtlCol="0">
            <a:spAutoFit/>
          </a:bodyPr>
          <a:lstStyle/>
          <a:p>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清政府自掘坟墓</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ppt_x"/>
                                          </p:val>
                                        </p:tav>
                                        <p:tav tm="100000">
                                          <p:val>
                                            <p:strVal val="#ppt_x"/>
                                          </p:val>
                                        </p:tav>
                                      </p:tavLst>
                                    </p:anim>
                                    <p:anim calcmode="lin" valueType="num">
                                      <p:cBhvr additive="base">
                                        <p:cTn id="3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500" fill="hold"/>
                                        <p:tgtEl>
                                          <p:spTgt spid="26"/>
                                        </p:tgtEl>
                                        <p:attrNameLst>
                                          <p:attrName>ppt_x</p:attrName>
                                        </p:attrNameLst>
                                      </p:cBhvr>
                                      <p:tavLst>
                                        <p:tav tm="0">
                                          <p:val>
                                            <p:strVal val="#ppt_x"/>
                                          </p:val>
                                        </p:tav>
                                        <p:tav tm="100000">
                                          <p:val>
                                            <p:strVal val="#ppt_x"/>
                                          </p:val>
                                        </p:tav>
                                      </p:tavLst>
                                    </p:anim>
                                    <p:anim calcmode="lin" valueType="num">
                                      <p:cBhvr additive="base">
                                        <p:cTn id="4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21" grpId="0" bldLvl="0" animBg="1"/>
      <p:bldP spid="22" grpId="0" bldLvl="0" animBg="1"/>
      <p:bldP spid="23" grpId="0" bldLvl="0" animBg="1"/>
      <p:bldP spid="26" grpId="0" bldLvl="0" animBg="1"/>
      <p:bldP spid="6" grpId="0"/>
      <p:bldP spid="6" grpId="1"/>
      <p:bldP spid="10" grpId="0" bldLvl="0" animBg="1"/>
      <p:bldP spid="14"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2" name="Text Box 2"/>
          <p:cNvSpPr txBox="1"/>
          <p:nvPr/>
        </p:nvSpPr>
        <p:spPr>
          <a:xfrm>
            <a:off x="379730" y="5478145"/>
            <a:ext cx="11324590" cy="954405"/>
          </a:xfrm>
          <a:prstGeom prst="rect">
            <a:avLst/>
          </a:prstGeom>
          <a:solidFill>
            <a:srgbClr val="F7F0EF"/>
          </a:solidFill>
          <a:ln w="9525">
            <a:noFill/>
          </a:ln>
          <a:effectLst/>
        </p:spPr>
        <p:txBody>
          <a:bodyPr wrap="square" lIns="90169" tIns="46989" rIns="90169" bIns="46989" anchor="t">
            <a:spAutoFit/>
          </a:bodyPr>
          <a:lstStyle/>
          <a:p>
            <a:pPr>
              <a:lnSpc>
                <a:spcPct val="100000"/>
              </a:lnSpc>
              <a:spcBef>
                <a:spcPct val="50000"/>
              </a:spcBef>
            </a:pPr>
            <a:r>
              <a:rPr lang="zh-CN" sz="2800" noProof="0">
                <a:solidFill>
                  <a:schemeClr val="tx1"/>
                </a:solidFill>
                <a:effectLst/>
                <a:latin typeface="楷体" panose="02010609060101010101" pitchFamily="49" charset="-122"/>
                <a:ea typeface="楷体" panose="02010609060101010101" pitchFamily="49" charset="-122"/>
                <a:cs typeface="楷体" panose="02010609060101010101" pitchFamily="49" charset="-122"/>
              </a:rPr>
              <a:t>材料：皇族内阁使清末“新政”和“预备立宪”成为幌子和骗局，1911年，立宪党人发布“宣告全国书”，指出立宪“绝望矣”。</a:t>
            </a:r>
            <a:r>
              <a:rPr lang="zh-CN" sz="2800" noProof="0">
                <a:solidFill>
                  <a:srgbClr val="000000"/>
                </a:solidFill>
                <a:effectLst/>
                <a:latin typeface="楷体" panose="02010609060101010101" pitchFamily="49" charset="-122"/>
                <a:ea typeface="楷体" panose="02010609060101010101" pitchFamily="49" charset="-122"/>
                <a:cs typeface="楷体" panose="02010609060101010101" pitchFamily="49" charset="-122"/>
              </a:rPr>
              <a:t>     </a:t>
            </a:r>
          </a:p>
        </p:txBody>
      </p:sp>
      <p:sp>
        <p:nvSpPr>
          <p:cNvPr id="51202" name="矩形 4"/>
          <p:cNvSpPr/>
          <p:nvPr>
            <p:custDataLst>
              <p:tags r:id="rId1"/>
            </p:custDataLst>
          </p:nvPr>
        </p:nvSpPr>
        <p:spPr>
          <a:xfrm>
            <a:off x="257810" y="238760"/>
            <a:ext cx="11684635" cy="6378575"/>
          </a:xfrm>
          <a:prstGeom prst="rect">
            <a:avLst/>
          </a:prstGeom>
          <a:noFill/>
          <a:ln w="12700" cap="flat" cmpd="sng">
            <a:solidFill>
              <a:srgbClr val="831E0A"/>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4" name="圆角矩形 3"/>
          <p:cNvSpPr/>
          <p:nvPr>
            <p:custDataLst>
              <p:tags r:id="rId2"/>
            </p:custDataLst>
          </p:nvPr>
        </p:nvSpPr>
        <p:spPr>
          <a:xfrm>
            <a:off x="379095" y="339090"/>
            <a:ext cx="3672205" cy="480695"/>
          </a:xfrm>
          <a:prstGeom prst="roundRect">
            <a:avLst/>
          </a:prstGeom>
          <a:solidFill>
            <a:srgbClr val="85231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一、辛亥革命的背景</a:t>
            </a:r>
          </a:p>
        </p:txBody>
      </p:sp>
      <p:sp>
        <p:nvSpPr>
          <p:cNvPr id="10241" name="文本框 11265"/>
          <p:cNvSpPr txBox="1"/>
          <p:nvPr/>
        </p:nvSpPr>
        <p:spPr>
          <a:xfrm>
            <a:off x="379095" y="924560"/>
            <a:ext cx="7251065" cy="521970"/>
          </a:xfrm>
          <a:prstGeom prst="rect">
            <a:avLst/>
          </a:prstGeom>
          <a:solidFill>
            <a:srgbClr val="974434">
              <a:alpha val="69000"/>
            </a:srgbClr>
          </a:solidFill>
          <a:ln w="9525">
            <a:noFill/>
          </a:ln>
          <a:effectLst>
            <a:outerShdw blurRad="50800" dist="38100" dir="2700000" algn="tl" rotWithShape="0">
              <a:prstClr val="black">
                <a:alpha val="40000"/>
              </a:prstClr>
            </a:outerShdw>
          </a:effectLst>
        </p:spPr>
        <p:txBody>
          <a:bodyPr wrap="square" anchor="t">
            <a:spAutoFit/>
          </a:bodyPr>
          <a:lstStyle/>
          <a:p>
            <a:pPr>
              <a:spcBef>
                <a:spcPct val="50000"/>
              </a:spcBef>
            </a:pPr>
            <a:r>
              <a:rPr lang="zh-CN" altLang="en-US"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探究：结合材料和教材分析辛亥革命的背景</a:t>
            </a:r>
          </a:p>
        </p:txBody>
      </p:sp>
      <p:sp>
        <p:nvSpPr>
          <p:cNvPr id="2" name="文本框 1"/>
          <p:cNvSpPr txBox="1"/>
          <p:nvPr/>
        </p:nvSpPr>
        <p:spPr>
          <a:xfrm>
            <a:off x="379095" y="1551305"/>
            <a:ext cx="8271510" cy="521970"/>
          </a:xfrm>
          <a:prstGeom prst="rect">
            <a:avLst/>
          </a:prstGeom>
          <a:noFill/>
          <a:ln w="12700" cmpd="sng">
            <a:solidFill>
              <a:srgbClr val="831E0A"/>
            </a:solidFill>
            <a:prstDash val="solid"/>
          </a:ln>
        </p:spPr>
        <p:txBody>
          <a:bodyPr wrap="square" rtlCol="0" anchor="t">
            <a:spAutoFit/>
          </a:bodyPr>
          <a:lstStyle/>
          <a:p>
            <a:pPr>
              <a:lnSpc>
                <a:spcPct val="100000"/>
              </a:lnSpc>
            </a:pPr>
            <a:r>
              <a:rPr lang="zh-CN" altLang="en-US" sz="2800" b="1">
                <a:solidFill>
                  <a:srgbClr val="852310"/>
                </a:solidFill>
                <a:latin typeface="华文中宋" panose="02010600040101010101" charset="-122"/>
                <a:ea typeface="华文中宋" panose="02010600040101010101" charset="-122"/>
                <a:cs typeface="华文中宋" panose="02010600040101010101" charset="-122"/>
                <a:sym typeface="+mn-ea"/>
              </a:rPr>
              <a:t>清政府的自救运动</a:t>
            </a:r>
            <a:r>
              <a:rPr lang="en-US" altLang="zh-CN" sz="2800" b="1">
                <a:solidFill>
                  <a:srgbClr val="852310"/>
                </a:solidFill>
                <a:latin typeface="华文中宋" panose="02010600040101010101" charset="-122"/>
                <a:ea typeface="华文中宋" panose="02010600040101010101" charset="-122"/>
                <a:cs typeface="华文中宋" panose="02010600040101010101" charset="-122"/>
                <a:sym typeface="+mn-ea"/>
              </a:rPr>
              <a:t>——</a:t>
            </a:r>
            <a:r>
              <a:rPr lang="zh-CN" altLang="en-US" sz="2800" b="1">
                <a:solidFill>
                  <a:srgbClr val="852310"/>
                </a:solidFill>
                <a:latin typeface="华文中宋" panose="02010600040101010101" charset="-122"/>
                <a:ea typeface="华文中宋" panose="02010600040101010101" charset="-122"/>
                <a:cs typeface="华文中宋" panose="02010600040101010101" charset="-122"/>
                <a:sym typeface="+mn-ea"/>
              </a:rPr>
              <a:t>清末新政（</a:t>
            </a:r>
            <a:r>
              <a:rPr lang="en-US" altLang="zh-CN" sz="2800" b="1">
                <a:solidFill>
                  <a:srgbClr val="852310"/>
                </a:solidFill>
                <a:latin typeface="华文中宋" panose="02010600040101010101" charset="-122"/>
                <a:ea typeface="华文中宋" panose="02010600040101010101" charset="-122"/>
                <a:cs typeface="华文中宋" panose="02010600040101010101" charset="-122"/>
                <a:sym typeface="+mn-ea"/>
              </a:rPr>
              <a:t>1901—1911</a:t>
            </a:r>
            <a:r>
              <a:rPr lang="zh-CN" altLang="en-US" sz="2800" b="1">
                <a:solidFill>
                  <a:srgbClr val="852310"/>
                </a:solidFill>
                <a:latin typeface="华文中宋" panose="02010600040101010101" charset="-122"/>
                <a:ea typeface="华文中宋" panose="02010600040101010101" charset="-122"/>
                <a:cs typeface="华文中宋" panose="02010600040101010101" charset="-122"/>
                <a:sym typeface="+mn-ea"/>
              </a:rPr>
              <a:t>年）</a:t>
            </a:r>
          </a:p>
        </p:txBody>
      </p:sp>
      <p:sp>
        <p:nvSpPr>
          <p:cNvPr id="6" name="文本框 5"/>
          <p:cNvSpPr txBox="1"/>
          <p:nvPr>
            <p:custDataLst>
              <p:tags r:id="rId3"/>
            </p:custDataLst>
          </p:nvPr>
        </p:nvSpPr>
        <p:spPr>
          <a:xfrm>
            <a:off x="257810" y="2178050"/>
            <a:ext cx="2561590" cy="521970"/>
          </a:xfrm>
          <a:prstGeom prst="rect">
            <a:avLst/>
          </a:prstGeom>
          <a:noFill/>
        </p:spPr>
        <p:txBody>
          <a:bodyPr wrap="square" rtlCol="0">
            <a:spAutoFit/>
          </a:bodyPr>
          <a:lstStyle/>
          <a:p>
            <a:pPr indent="0" fontAlgn="auto">
              <a:lnSpc>
                <a:spcPct val="100000"/>
              </a:lnSpc>
            </a:pPr>
            <a:r>
              <a:rPr lang="en-US" altLang="zh-CN" sz="2800" b="1">
                <a:solidFill>
                  <a:srgbClr val="852310"/>
                </a:solidFill>
                <a:latin typeface="华文中宋" panose="02010600040101010101" charset="-122"/>
                <a:ea typeface="华文中宋" panose="02010600040101010101" charset="-122"/>
                <a:cs typeface="华文中宋" panose="02010600040101010101" charset="-122"/>
              </a:rPr>
              <a:t>4</a:t>
            </a:r>
            <a:r>
              <a:rPr lang="zh-CN" altLang="en-US" sz="2800" b="1">
                <a:solidFill>
                  <a:srgbClr val="852310"/>
                </a:solidFill>
                <a:latin typeface="华文中宋" panose="02010600040101010101" charset="-122"/>
                <a:ea typeface="华文中宋" panose="02010600040101010101" charset="-122"/>
                <a:cs typeface="华文中宋" panose="02010600040101010101" charset="-122"/>
              </a:rPr>
              <a:t>、内容：</a:t>
            </a:r>
          </a:p>
        </p:txBody>
      </p:sp>
      <p:pic>
        <p:nvPicPr>
          <p:cNvPr id="100" name="图片 99"/>
          <p:cNvPicPr/>
          <p:nvPr/>
        </p:nvPicPr>
        <p:blipFill>
          <a:blip r:embed="rId6"/>
          <a:srcRect t="19100"/>
          <a:stretch>
            <a:fillRect/>
          </a:stretch>
        </p:blipFill>
        <p:spPr>
          <a:xfrm>
            <a:off x="8872855" y="441325"/>
            <a:ext cx="3069590" cy="1867535"/>
          </a:xfrm>
          <a:prstGeom prst="rect">
            <a:avLst/>
          </a:prstGeom>
          <a:noFill/>
          <a:ln w="9525">
            <a:noFill/>
          </a:ln>
        </p:spPr>
      </p:pic>
      <p:sp>
        <p:nvSpPr>
          <p:cNvPr id="3" name="矩形 2"/>
          <p:cNvSpPr/>
          <p:nvPr>
            <p:custDataLst>
              <p:tags r:id="rId4"/>
            </p:custDataLst>
          </p:nvPr>
        </p:nvSpPr>
        <p:spPr>
          <a:xfrm>
            <a:off x="2888615" y="2178050"/>
            <a:ext cx="6503035" cy="518795"/>
          </a:xfrm>
          <a:prstGeom prst="rect">
            <a:avLst/>
          </a:prstGeom>
          <a:solidFill>
            <a:srgbClr val="97443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00000"/>
              </a:lnSpc>
            </a:pPr>
            <a:r>
              <a:rPr lang="zh-CN" altLang="en-US" sz="2800" b="1">
                <a:solidFill>
                  <a:schemeClr val="bg1"/>
                </a:solidFill>
                <a:latin typeface="华文中宋" panose="02010600040101010101" charset="-122"/>
                <a:ea typeface="华文中宋" panose="02010600040101010101" charset="-122"/>
                <a:cs typeface="华文中宋" panose="02010600040101010101" charset="-122"/>
              </a:rPr>
              <a:t>清末新政后期：</a:t>
            </a:r>
            <a:r>
              <a:rPr lang="zh-CN" altLang="en-US" sz="2800" b="1">
                <a:solidFill>
                  <a:schemeClr val="bg1"/>
                </a:solidFill>
                <a:latin typeface="华文中宋" panose="02010600040101010101" charset="-122"/>
                <a:ea typeface="华文中宋" panose="02010600040101010101" charset="-122"/>
                <a:cs typeface="华文中宋" panose="02010600040101010101" charset="-122"/>
                <a:sym typeface="+mn-ea"/>
              </a:rPr>
              <a:t>预备立宪</a:t>
            </a:r>
            <a:r>
              <a:rPr lang="en-US" altLang="zh-CN" sz="2800" b="1">
                <a:solidFill>
                  <a:schemeClr val="bg1"/>
                </a:solidFill>
                <a:latin typeface="华文中宋" panose="02010600040101010101" charset="-122"/>
                <a:ea typeface="华文中宋" panose="02010600040101010101" charset="-122"/>
                <a:cs typeface="华文中宋" panose="02010600040101010101" charset="-122"/>
                <a:sym typeface="+mn-ea"/>
              </a:rPr>
              <a:t>1906—1911</a:t>
            </a:r>
            <a:endParaRPr lang="en-US" altLang="zh-CN" sz="2800" b="1">
              <a:solidFill>
                <a:schemeClr val="bg1"/>
              </a:solidFill>
              <a:latin typeface="华文中宋" panose="02010600040101010101" charset="-122"/>
              <a:ea typeface="华文中宋" panose="02010600040101010101" charset="-122"/>
              <a:cs typeface="华文中宋" panose="02010600040101010101" charset="-122"/>
            </a:endParaRPr>
          </a:p>
        </p:txBody>
      </p:sp>
      <p:sp>
        <p:nvSpPr>
          <p:cNvPr id="15" name="文本框 14"/>
          <p:cNvSpPr txBox="1"/>
          <p:nvPr/>
        </p:nvSpPr>
        <p:spPr>
          <a:xfrm>
            <a:off x="379730" y="2801620"/>
            <a:ext cx="11324590" cy="2676525"/>
          </a:xfrm>
          <a:prstGeom prst="rect">
            <a:avLst/>
          </a:prstGeom>
          <a:noFill/>
          <a:ln w="12700" cmpd="sng">
            <a:solidFill>
              <a:srgbClr val="B57A6A"/>
            </a:solidFill>
            <a:prstDash val="sysDash"/>
          </a:ln>
        </p:spPr>
        <p:txBody>
          <a:bodyPr wrap="square" rtlCol="0" anchor="t">
            <a:spAutoFit/>
          </a:bodyPr>
          <a:lstStyle/>
          <a:p>
            <a:pPr>
              <a:lnSpc>
                <a:spcPct val="100000"/>
              </a:lnSpc>
              <a:spcBef>
                <a:spcPct val="0"/>
              </a:spcBef>
              <a:spcAft>
                <a:spcPct val="0"/>
              </a:spcAft>
            </a:pPr>
            <a:r>
              <a:rPr lang="zh-CN" altLang="en-US" sz="2800">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rPr>
              <a:t>1905 年五大臣出洋考察</a:t>
            </a:r>
            <a:endParaRPr lang="zh-CN" altLang="en-US" sz="2800">
              <a:latin typeface="楷体" panose="02010609060101010101" pitchFamily="49" charset="-122"/>
              <a:ea typeface="楷体" panose="02010609060101010101" pitchFamily="49" charset="-122"/>
              <a:cs typeface="楷体" panose="02010609060101010101" pitchFamily="49" charset="-122"/>
            </a:endParaRPr>
          </a:p>
          <a:p>
            <a:pPr>
              <a:lnSpc>
                <a:spcPct val="100000"/>
              </a:lnSpc>
              <a:spcBef>
                <a:spcPct val="0"/>
              </a:spcBef>
              <a:spcAft>
                <a:spcPct val="0"/>
              </a:spcAft>
            </a:pPr>
            <a:r>
              <a:rPr lang="zh-CN" altLang="en-US" sz="2800">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rPr>
              <a:t>1906 年下诏“预备仿行立宪”，学习日本 ，渐行立宪</a:t>
            </a:r>
            <a:endParaRPr lang="zh-CN" altLang="en-US" sz="2800">
              <a:latin typeface="楷体" panose="02010609060101010101" pitchFamily="49" charset="-122"/>
              <a:ea typeface="楷体" panose="02010609060101010101" pitchFamily="49" charset="-122"/>
              <a:cs typeface="楷体" panose="02010609060101010101" pitchFamily="49" charset="-122"/>
            </a:endParaRPr>
          </a:p>
          <a:p>
            <a:pPr>
              <a:lnSpc>
                <a:spcPct val="100000"/>
              </a:lnSpc>
              <a:spcBef>
                <a:spcPct val="0"/>
              </a:spcBef>
              <a:spcAft>
                <a:spcPct val="0"/>
              </a:spcAft>
            </a:pPr>
            <a:r>
              <a:rPr lang="zh-CN" altLang="en-US" sz="2800">
                <a:solidFill>
                  <a:srgbClr val="C00000"/>
                </a:solidFill>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rPr>
              <a:t>1908 年《钦定宪法大纲》</a:t>
            </a:r>
            <a:r>
              <a:rPr lang="zh-CN" altLang="en-US" sz="2800">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rPr>
              <a:t>（预备期为 </a:t>
            </a:r>
            <a:r>
              <a:rPr lang="zh-CN" altLang="en-US" sz="2800">
                <a:solidFill>
                  <a:srgbClr val="C00000"/>
                </a:solidFill>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rPr>
              <a:t>9年</a:t>
            </a:r>
            <a:r>
              <a:rPr lang="zh-CN" altLang="en-US" sz="2800">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rPr>
              <a:t>）</a:t>
            </a:r>
            <a:endParaRPr lang="zh-CN" altLang="en-US" sz="2800">
              <a:latin typeface="楷体" panose="02010609060101010101" pitchFamily="49" charset="-122"/>
              <a:ea typeface="楷体" panose="02010609060101010101" pitchFamily="49" charset="-122"/>
              <a:cs typeface="楷体" panose="02010609060101010101" pitchFamily="49" charset="-122"/>
            </a:endParaRPr>
          </a:p>
          <a:p>
            <a:pPr>
              <a:lnSpc>
                <a:spcPct val="100000"/>
              </a:lnSpc>
              <a:spcBef>
                <a:spcPct val="0"/>
              </a:spcBef>
              <a:spcAft>
                <a:spcPct val="0"/>
              </a:spcAft>
            </a:pPr>
            <a:r>
              <a:rPr lang="en-US" altLang="zh-CN" sz="2800"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1909</a:t>
            </a:r>
            <a:r>
              <a:rPr lang="zh-CN" altLang="zh-CN" sz="2800"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年，全国</a:t>
            </a:r>
            <a:r>
              <a:rPr lang="en-US" altLang="zh-CN" sz="2800"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22</a:t>
            </a:r>
            <a:r>
              <a:rPr lang="zh-CN" altLang="zh-CN" sz="2800"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个省纷纷建立了资议局。</a:t>
            </a:r>
            <a:endParaRPr lang="en-US" altLang="zh-CN" sz="2800" dirty="0">
              <a:solidFill>
                <a:schemeClr val="tx1"/>
              </a:solidFill>
              <a:latin typeface="楷体" panose="02010609060101010101" pitchFamily="49" charset="-122"/>
              <a:ea typeface="楷体" panose="02010609060101010101" pitchFamily="49" charset="-122"/>
              <a:cs typeface="楷体" panose="02010609060101010101" pitchFamily="49" charset="-122"/>
            </a:endParaRPr>
          </a:p>
          <a:p>
            <a:pPr>
              <a:lnSpc>
                <a:spcPct val="100000"/>
              </a:lnSpc>
              <a:spcBef>
                <a:spcPct val="0"/>
              </a:spcBef>
              <a:spcAft>
                <a:spcPct val="0"/>
              </a:spcAft>
            </a:pPr>
            <a:r>
              <a:rPr lang="en-US" altLang="zh-CN" sz="2800"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1910</a:t>
            </a:r>
            <a:r>
              <a:rPr lang="zh-CN" altLang="zh-CN" sz="2800"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年，清政府缩短预备立宪期为</a:t>
            </a:r>
            <a:r>
              <a:rPr lang="en-US" altLang="zh-CN" sz="2800" dirty="0">
                <a:solidFill>
                  <a:srgbClr val="C00000"/>
                </a:solidFill>
                <a:latin typeface="楷体" panose="02010609060101010101" pitchFamily="49" charset="-122"/>
                <a:ea typeface="楷体" panose="02010609060101010101" pitchFamily="49" charset="-122"/>
                <a:cs typeface="楷体" panose="02010609060101010101" pitchFamily="49" charset="-122"/>
                <a:sym typeface="+mn-ea"/>
              </a:rPr>
              <a:t>5</a:t>
            </a:r>
            <a:r>
              <a:rPr lang="zh-CN" altLang="zh-CN" sz="2800" dirty="0">
                <a:solidFill>
                  <a:srgbClr val="C00000"/>
                </a:solidFill>
                <a:latin typeface="楷体" panose="02010609060101010101" pitchFamily="49" charset="-122"/>
                <a:ea typeface="楷体" panose="02010609060101010101" pitchFamily="49" charset="-122"/>
                <a:cs typeface="楷体" panose="02010609060101010101" pitchFamily="49" charset="-122"/>
                <a:sym typeface="+mn-ea"/>
              </a:rPr>
              <a:t>年</a:t>
            </a:r>
            <a:r>
              <a:rPr lang="zh-CN" altLang="en-US" sz="2800"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a:t>
            </a:r>
            <a:endParaRPr lang="zh-CN" altLang="en-US" sz="2800" dirty="0">
              <a:solidFill>
                <a:schemeClr val="tx1"/>
              </a:solidFill>
              <a:latin typeface="楷体" panose="02010609060101010101" pitchFamily="49" charset="-122"/>
              <a:ea typeface="楷体" panose="02010609060101010101" pitchFamily="49" charset="-122"/>
              <a:cs typeface="楷体" panose="02010609060101010101" pitchFamily="49" charset="-122"/>
            </a:endParaRPr>
          </a:p>
          <a:p>
            <a:pPr>
              <a:lnSpc>
                <a:spcPct val="100000"/>
              </a:lnSpc>
              <a:spcBef>
                <a:spcPct val="0"/>
              </a:spcBef>
              <a:spcAft>
                <a:spcPct val="0"/>
              </a:spcAft>
            </a:pPr>
            <a:r>
              <a:rPr lang="zh-CN" altLang="en-US" sz="2800">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rPr>
              <a:t>1911 年裁撤军机处，</a:t>
            </a:r>
            <a:r>
              <a:rPr lang="zh-CN" altLang="en-US" sz="2800">
                <a:solidFill>
                  <a:srgbClr val="C00000"/>
                </a:solidFill>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rPr>
              <a:t>设责任内阁</a:t>
            </a:r>
            <a:r>
              <a:rPr lang="zh-CN" altLang="en-US" sz="2800">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rPr>
              <a:t>。</a:t>
            </a:r>
            <a:r>
              <a:rPr lang="zh-CN" altLang="en-US" sz="2800">
                <a:solidFill>
                  <a:schemeClr val="tx1"/>
                </a:solidFill>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rPr>
              <a:t>（13 阁员，满族</a:t>
            </a:r>
            <a:r>
              <a:rPr lang="en-US" altLang="zh-CN" sz="2800">
                <a:solidFill>
                  <a:schemeClr val="tx1"/>
                </a:solidFill>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rPr>
              <a:t>8</a:t>
            </a:r>
            <a:r>
              <a:rPr lang="zh-CN" altLang="en-US" sz="2800">
                <a:solidFill>
                  <a:schemeClr val="tx1"/>
                </a:solidFill>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rPr>
              <a:t> 人，</a:t>
            </a:r>
            <a:r>
              <a:rPr lang="zh-CN" altLang="en-US" sz="2800">
                <a:solidFill>
                  <a:srgbClr val="C00000"/>
                </a:solidFill>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rPr>
              <a:t>皇族内阁</a:t>
            </a:r>
            <a:r>
              <a:rPr lang="zh-CN" altLang="en-US" sz="2800">
                <a:solidFill>
                  <a:schemeClr val="tx1"/>
                </a:solidFill>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rPr>
              <a:t>）</a:t>
            </a:r>
          </a:p>
        </p:txBody>
      </p:sp>
      <p:sp>
        <p:nvSpPr>
          <p:cNvPr id="16" name="文本框 15"/>
          <p:cNvSpPr txBox="1"/>
          <p:nvPr/>
        </p:nvSpPr>
        <p:spPr>
          <a:xfrm>
            <a:off x="2307590" y="6336030"/>
            <a:ext cx="7664450" cy="521970"/>
          </a:xfrm>
          <a:prstGeom prst="rect">
            <a:avLst/>
          </a:prstGeom>
          <a:solidFill>
            <a:srgbClr val="C00000"/>
          </a:solidFill>
          <a:effectLst>
            <a:outerShdw blurRad="50800" dist="38100" dir="2700000" algn="tl" rotWithShape="0">
              <a:prstClr val="black">
                <a:alpha val="40000"/>
              </a:prstClr>
            </a:outerShdw>
          </a:effectLst>
        </p:spPr>
        <p:txBody>
          <a:bodyPr wrap="square" rtlCol="0" anchor="t">
            <a:spAutoFit/>
          </a:bodyP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预备立宪使得立宪派倒向革命</a:t>
            </a:r>
            <a:r>
              <a:rPr lang="en-US" altLang="zh-CN"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a:t>
            </a: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壮大了革命力量</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86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12" grpId="0" animBg="1"/>
      <p:bldP spid="1048612" grpId="1" animBg="1"/>
      <p:bldP spid="6" grpId="1"/>
      <p:bldP spid="16" grpId="0" animBg="1"/>
      <p:bldP spid="16"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矩形 4"/>
          <p:cNvSpPr/>
          <p:nvPr>
            <p:custDataLst>
              <p:tags r:id="rId1"/>
            </p:custDataLst>
          </p:nvPr>
        </p:nvSpPr>
        <p:spPr>
          <a:xfrm>
            <a:off x="257810" y="238760"/>
            <a:ext cx="11684635" cy="6378575"/>
          </a:xfrm>
          <a:prstGeom prst="rect">
            <a:avLst/>
          </a:prstGeom>
          <a:noFill/>
          <a:ln w="12700" cap="flat" cmpd="sng">
            <a:solidFill>
              <a:srgbClr val="831E0A"/>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4" name="圆角矩形 3"/>
          <p:cNvSpPr/>
          <p:nvPr>
            <p:custDataLst>
              <p:tags r:id="rId2"/>
            </p:custDataLst>
          </p:nvPr>
        </p:nvSpPr>
        <p:spPr>
          <a:xfrm>
            <a:off x="379095" y="339090"/>
            <a:ext cx="3672205" cy="480695"/>
          </a:xfrm>
          <a:prstGeom prst="roundRect">
            <a:avLst/>
          </a:prstGeom>
          <a:solidFill>
            <a:srgbClr val="85231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一、辛亥革命的背景</a:t>
            </a:r>
          </a:p>
        </p:txBody>
      </p:sp>
      <p:sp>
        <p:nvSpPr>
          <p:cNvPr id="10241" name="文本框 11265"/>
          <p:cNvSpPr txBox="1"/>
          <p:nvPr/>
        </p:nvSpPr>
        <p:spPr>
          <a:xfrm>
            <a:off x="379095" y="924560"/>
            <a:ext cx="7251065" cy="521970"/>
          </a:xfrm>
          <a:prstGeom prst="rect">
            <a:avLst/>
          </a:prstGeom>
          <a:solidFill>
            <a:srgbClr val="974434">
              <a:alpha val="69000"/>
            </a:srgbClr>
          </a:solidFill>
          <a:ln w="9525">
            <a:noFill/>
          </a:ln>
          <a:effectLst>
            <a:outerShdw blurRad="50800" dist="38100" dir="2700000" algn="tl" rotWithShape="0">
              <a:prstClr val="black">
                <a:alpha val="40000"/>
              </a:prstClr>
            </a:outerShdw>
          </a:effectLst>
        </p:spPr>
        <p:txBody>
          <a:bodyPr wrap="square" anchor="t">
            <a:spAutoFit/>
          </a:bodyPr>
          <a:lstStyle/>
          <a:p>
            <a:pPr>
              <a:spcBef>
                <a:spcPct val="50000"/>
              </a:spcBef>
            </a:pPr>
            <a:r>
              <a:rPr lang="zh-CN" altLang="en-US"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探究：结合材料和教材分析辛亥革命的背景</a:t>
            </a:r>
          </a:p>
        </p:txBody>
      </p:sp>
      <p:sp>
        <p:nvSpPr>
          <p:cNvPr id="2" name="文本框 1"/>
          <p:cNvSpPr txBox="1"/>
          <p:nvPr/>
        </p:nvSpPr>
        <p:spPr>
          <a:xfrm>
            <a:off x="379095" y="1551305"/>
            <a:ext cx="8271510" cy="521970"/>
          </a:xfrm>
          <a:prstGeom prst="rect">
            <a:avLst/>
          </a:prstGeom>
          <a:noFill/>
          <a:ln w="12700" cmpd="sng">
            <a:solidFill>
              <a:srgbClr val="831E0A"/>
            </a:solidFill>
            <a:prstDash val="solid"/>
          </a:ln>
        </p:spPr>
        <p:txBody>
          <a:bodyPr wrap="square" rtlCol="0" anchor="t">
            <a:spAutoFit/>
          </a:bodyPr>
          <a:lstStyle/>
          <a:p>
            <a:pPr>
              <a:lnSpc>
                <a:spcPct val="100000"/>
              </a:lnSpc>
            </a:pPr>
            <a:r>
              <a:rPr lang="zh-CN" altLang="en-US" sz="2800" b="1">
                <a:solidFill>
                  <a:srgbClr val="852310"/>
                </a:solidFill>
                <a:latin typeface="华文中宋" panose="02010600040101010101" charset="-122"/>
                <a:ea typeface="华文中宋" panose="02010600040101010101" charset="-122"/>
                <a:cs typeface="华文中宋" panose="02010600040101010101" charset="-122"/>
                <a:sym typeface="+mn-ea"/>
              </a:rPr>
              <a:t>清政府的自救运动</a:t>
            </a:r>
            <a:r>
              <a:rPr lang="en-US" altLang="zh-CN" sz="2800" b="1">
                <a:solidFill>
                  <a:srgbClr val="852310"/>
                </a:solidFill>
                <a:latin typeface="华文中宋" panose="02010600040101010101" charset="-122"/>
                <a:ea typeface="华文中宋" panose="02010600040101010101" charset="-122"/>
                <a:cs typeface="华文中宋" panose="02010600040101010101" charset="-122"/>
                <a:sym typeface="+mn-ea"/>
              </a:rPr>
              <a:t>——</a:t>
            </a:r>
            <a:r>
              <a:rPr lang="zh-CN" altLang="en-US" sz="2800" b="1">
                <a:solidFill>
                  <a:srgbClr val="852310"/>
                </a:solidFill>
                <a:latin typeface="华文中宋" panose="02010600040101010101" charset="-122"/>
                <a:ea typeface="华文中宋" panose="02010600040101010101" charset="-122"/>
                <a:cs typeface="华文中宋" panose="02010600040101010101" charset="-122"/>
                <a:sym typeface="+mn-ea"/>
              </a:rPr>
              <a:t>清末新政（</a:t>
            </a:r>
            <a:r>
              <a:rPr lang="en-US" altLang="zh-CN" sz="2800" b="1">
                <a:solidFill>
                  <a:srgbClr val="852310"/>
                </a:solidFill>
                <a:latin typeface="华文中宋" panose="02010600040101010101" charset="-122"/>
                <a:ea typeface="华文中宋" panose="02010600040101010101" charset="-122"/>
                <a:cs typeface="华文中宋" panose="02010600040101010101" charset="-122"/>
                <a:sym typeface="+mn-ea"/>
              </a:rPr>
              <a:t>1901—1911</a:t>
            </a:r>
            <a:r>
              <a:rPr lang="zh-CN" altLang="en-US" sz="2800" b="1">
                <a:solidFill>
                  <a:srgbClr val="852310"/>
                </a:solidFill>
                <a:latin typeface="华文中宋" panose="02010600040101010101" charset="-122"/>
                <a:ea typeface="华文中宋" panose="02010600040101010101" charset="-122"/>
                <a:cs typeface="华文中宋" panose="02010600040101010101" charset="-122"/>
                <a:sym typeface="+mn-ea"/>
              </a:rPr>
              <a:t>年）</a:t>
            </a:r>
          </a:p>
        </p:txBody>
      </p:sp>
      <p:sp>
        <p:nvSpPr>
          <p:cNvPr id="3" name="文本框 2"/>
          <p:cNvSpPr txBox="1"/>
          <p:nvPr>
            <p:custDataLst>
              <p:tags r:id="rId3"/>
            </p:custDataLst>
          </p:nvPr>
        </p:nvSpPr>
        <p:spPr>
          <a:xfrm>
            <a:off x="257810" y="2178050"/>
            <a:ext cx="2561590" cy="521970"/>
          </a:xfrm>
          <a:prstGeom prst="rect">
            <a:avLst/>
          </a:prstGeom>
          <a:noFill/>
        </p:spPr>
        <p:txBody>
          <a:bodyPr wrap="square" rtlCol="0">
            <a:spAutoFit/>
          </a:bodyPr>
          <a:lstStyle/>
          <a:p>
            <a:pPr indent="0" fontAlgn="auto">
              <a:lnSpc>
                <a:spcPct val="100000"/>
              </a:lnSpc>
            </a:pPr>
            <a:r>
              <a:rPr lang="en-US" altLang="zh-CN" sz="2800" b="1">
                <a:solidFill>
                  <a:srgbClr val="852310"/>
                </a:solidFill>
                <a:latin typeface="华文中宋" panose="02010600040101010101" charset="-122"/>
                <a:ea typeface="华文中宋" panose="02010600040101010101" charset="-122"/>
                <a:cs typeface="华文中宋" panose="02010600040101010101" charset="-122"/>
              </a:rPr>
              <a:t>5</a:t>
            </a:r>
            <a:r>
              <a:rPr lang="zh-CN" altLang="en-US" sz="2800" b="1">
                <a:solidFill>
                  <a:srgbClr val="852310"/>
                </a:solidFill>
                <a:latin typeface="华文中宋" panose="02010600040101010101" charset="-122"/>
                <a:ea typeface="华文中宋" panose="02010600040101010101" charset="-122"/>
                <a:cs typeface="华文中宋" panose="02010600040101010101" charset="-122"/>
              </a:rPr>
              <a:t>、评价：</a:t>
            </a:r>
          </a:p>
        </p:txBody>
      </p:sp>
      <p:sp>
        <p:nvSpPr>
          <p:cNvPr id="6" name="文本框 5"/>
          <p:cNvSpPr txBox="1"/>
          <p:nvPr/>
        </p:nvSpPr>
        <p:spPr>
          <a:xfrm>
            <a:off x="257810" y="2621915"/>
            <a:ext cx="11708765" cy="3881755"/>
          </a:xfrm>
          <a:prstGeom prst="rect">
            <a:avLst/>
          </a:prstGeom>
          <a:noFill/>
        </p:spPr>
        <p:txBody>
          <a:bodyPr wrap="square" rtlCol="0" anchor="t">
            <a:spAutoFit/>
          </a:bodyPr>
          <a:lstStyle/>
          <a:p>
            <a:pPr>
              <a:lnSpc>
                <a:spcPct val="110000"/>
              </a:lnSpc>
            </a:pPr>
            <a:r>
              <a:rPr lang="zh-CN" altLang="en-US" sz="2800" b="1">
                <a:solidFill>
                  <a:srgbClr val="C00000"/>
                </a:solidFill>
                <a:latin typeface="华文中宋" panose="02010600040101010101" charset="-122"/>
                <a:ea typeface="华文中宋" panose="02010600040101010101" charset="-122"/>
                <a:cs typeface="华文中宋" panose="02010600040101010101" charset="-122"/>
                <a:sym typeface="+mn-ea"/>
              </a:rPr>
              <a:t>①其目的是抵制革命</a:t>
            </a:r>
            <a:r>
              <a:rPr lang="en-US" altLang="zh-CN" sz="2800" b="1">
                <a:solidFill>
                  <a:srgbClr val="C00000"/>
                </a:solidFill>
                <a:latin typeface="华文中宋" panose="02010600040101010101" charset="-122"/>
                <a:ea typeface="华文中宋" panose="02010600040101010101" charset="-122"/>
                <a:cs typeface="华文中宋" panose="02010600040101010101" charset="-122"/>
                <a:sym typeface="+mn-ea"/>
              </a:rPr>
              <a:t>,</a:t>
            </a:r>
            <a:r>
              <a:rPr lang="zh-CN" altLang="en-US" sz="2800" b="1">
                <a:solidFill>
                  <a:srgbClr val="C00000"/>
                </a:solidFill>
                <a:latin typeface="华文中宋" panose="02010600040101010101" charset="-122"/>
                <a:ea typeface="华文中宋" panose="02010600040101010101" charset="-122"/>
                <a:cs typeface="华文中宋" panose="02010600040101010101" charset="-122"/>
                <a:sym typeface="+mn-ea"/>
              </a:rPr>
              <a:t>消除统治危机</a:t>
            </a:r>
            <a:r>
              <a:rPr lang="en-US" altLang="zh-CN" sz="2800" b="1">
                <a:solidFill>
                  <a:srgbClr val="C00000"/>
                </a:solidFill>
                <a:latin typeface="华文中宋" panose="02010600040101010101" charset="-122"/>
                <a:ea typeface="华文中宋" panose="02010600040101010101" charset="-122"/>
                <a:cs typeface="华文中宋" panose="02010600040101010101" charset="-122"/>
                <a:sym typeface="+mn-ea"/>
              </a:rPr>
              <a:t>,</a:t>
            </a:r>
            <a:r>
              <a:rPr lang="zh-CN" altLang="en-US" sz="2800" b="1">
                <a:solidFill>
                  <a:srgbClr val="C00000"/>
                </a:solidFill>
                <a:latin typeface="华文中宋" panose="02010600040101010101" charset="-122"/>
                <a:ea typeface="华文中宋" panose="02010600040101010101" charset="-122"/>
                <a:cs typeface="华文中宋" panose="02010600040101010101" charset="-122"/>
                <a:sym typeface="+mn-ea"/>
              </a:rPr>
              <a:t>取悦列强</a:t>
            </a:r>
            <a:r>
              <a:rPr lang="en-US" altLang="zh-CN" sz="2800" b="1">
                <a:solidFill>
                  <a:srgbClr val="C00000"/>
                </a:solidFill>
                <a:latin typeface="华文中宋" panose="02010600040101010101" charset="-122"/>
                <a:ea typeface="华文中宋" panose="02010600040101010101" charset="-122"/>
                <a:cs typeface="华文中宋" panose="02010600040101010101" charset="-122"/>
                <a:sym typeface="+mn-ea"/>
              </a:rPr>
              <a:t>,</a:t>
            </a:r>
            <a:r>
              <a:rPr lang="zh-CN" altLang="en-US" sz="2800" b="1">
                <a:solidFill>
                  <a:srgbClr val="C00000"/>
                </a:solidFill>
                <a:latin typeface="华文中宋" panose="02010600040101010101" charset="-122"/>
                <a:ea typeface="华文中宋" panose="02010600040101010101" charset="-122"/>
                <a:cs typeface="华文中宋" panose="02010600040101010101" charset="-122"/>
                <a:sym typeface="+mn-ea"/>
              </a:rPr>
              <a:t>维持清朝专制统治，具有反动性。</a:t>
            </a:r>
            <a:endParaRPr lang="zh-CN" altLang="en-US" sz="2800" b="1">
              <a:solidFill>
                <a:srgbClr val="C00000"/>
              </a:solidFill>
              <a:latin typeface="华文中宋" panose="02010600040101010101" charset="-122"/>
              <a:ea typeface="华文中宋" panose="02010600040101010101" charset="-122"/>
              <a:cs typeface="华文中宋" panose="02010600040101010101" charset="-122"/>
            </a:endParaRPr>
          </a:p>
          <a:p>
            <a:pPr>
              <a:lnSpc>
                <a:spcPct val="110000"/>
              </a:lnSpc>
            </a:pPr>
            <a:r>
              <a:rPr lang="zh-CN" altLang="en-US" sz="2800" b="1">
                <a:solidFill>
                  <a:srgbClr val="C00000"/>
                </a:solidFill>
                <a:latin typeface="华文中宋" panose="02010600040101010101" charset="-122"/>
                <a:ea typeface="华文中宋" panose="02010600040101010101" charset="-122"/>
                <a:cs typeface="华文中宋" panose="02010600040101010101" charset="-122"/>
                <a:sym typeface="+mn-ea"/>
              </a:rPr>
              <a:t>②促进了中国的近代化。</a:t>
            </a:r>
            <a:r>
              <a:rPr lang="zh-CN" altLang="en-US" sz="280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奖励实业</a:t>
            </a:r>
            <a:r>
              <a:rPr lang="en-US" altLang="zh-CN" sz="280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80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发展资本主义</a:t>
            </a:r>
            <a:r>
              <a:rPr lang="en-US" altLang="zh-CN" sz="280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80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废科举</a:t>
            </a:r>
            <a:r>
              <a:rPr lang="en-US" altLang="zh-CN" sz="280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80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推行新学制等。</a:t>
            </a:r>
            <a:r>
              <a:rPr lang="zh-CN" altLang="en-US" sz="2800" b="1">
                <a:solidFill>
                  <a:srgbClr val="C00000"/>
                </a:solidFill>
                <a:latin typeface="华文中宋" panose="02010600040101010101" charset="-122"/>
                <a:ea typeface="华文中宋" panose="02010600040101010101" charset="-122"/>
                <a:cs typeface="华文中宋" panose="02010600040101010101" charset="-122"/>
                <a:sym typeface="+mn-ea"/>
              </a:rPr>
              <a:t>③加速了民主革命的爆发。</a:t>
            </a:r>
            <a:r>
              <a:rPr lang="zh-CN" altLang="en-US" sz="280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编练新军成为辛亥革命的主力。创办新式学堂、派留学生在资产阶级革命中起了重要作用</a:t>
            </a:r>
            <a:r>
              <a:rPr lang="en-US" altLang="zh-CN" sz="280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80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奖励实业为辛亥革命奠定</a:t>
            </a:r>
            <a:r>
              <a:rPr lang="zh-CN" altLang="en-US" sz="280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经济和阶级</a:t>
            </a:r>
            <a:r>
              <a:rPr lang="zh-CN" altLang="en-US" sz="280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基础。</a:t>
            </a:r>
          </a:p>
          <a:p>
            <a:pPr>
              <a:lnSpc>
                <a:spcPct val="110000"/>
              </a:lnSpc>
            </a:pPr>
            <a:r>
              <a:rPr lang="zh-CN" altLang="en-US" sz="2800" b="1">
                <a:solidFill>
                  <a:srgbClr val="C00000"/>
                </a:solidFill>
                <a:latin typeface="华文中宋" panose="02010600040101010101" charset="-122"/>
                <a:ea typeface="华文中宋" panose="02010600040101010101" charset="-122"/>
                <a:cs typeface="华文中宋" panose="02010600040101010101" charset="-122"/>
                <a:sym typeface="+mn-ea"/>
              </a:rPr>
              <a:t>④</a:t>
            </a:r>
            <a:r>
              <a:rPr lang="zh-CN" altLang="en-US" sz="2800" b="1">
                <a:solidFill>
                  <a:srgbClr val="C00000"/>
                </a:solidFill>
                <a:latin typeface="华文中宋" panose="02010600040101010101" charset="-122"/>
                <a:ea typeface="华文中宋" panose="02010600040101010101" charset="-122"/>
                <a:cs typeface="微软雅黑" panose="020B0503020204020204" charset="-122"/>
                <a:sym typeface="+mn-ea"/>
              </a:rPr>
              <a:t>没有使清政府摆脱内外困境，革命很快爆发。</a:t>
            </a:r>
            <a:r>
              <a:rPr lang="zh-CN" altLang="en-US" sz="2800">
                <a:solidFill>
                  <a:schemeClr val="tx1"/>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立宪派分化、汉族官僚离心，清政府空前孤立</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P spid="6" grpId="0"/>
      <p:bldP spid="6"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矩形 4"/>
          <p:cNvSpPr/>
          <p:nvPr>
            <p:custDataLst>
              <p:tags r:id="rId1"/>
            </p:custDataLst>
          </p:nvPr>
        </p:nvSpPr>
        <p:spPr>
          <a:xfrm>
            <a:off x="257810" y="238760"/>
            <a:ext cx="11684635" cy="6378575"/>
          </a:xfrm>
          <a:prstGeom prst="rect">
            <a:avLst/>
          </a:prstGeom>
          <a:noFill/>
          <a:ln w="12700" cap="flat" cmpd="sng">
            <a:solidFill>
              <a:srgbClr val="831E0A"/>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3" name="文本框 2"/>
          <p:cNvSpPr txBox="1"/>
          <p:nvPr>
            <p:custDataLst>
              <p:tags r:id="rId2"/>
            </p:custDataLst>
          </p:nvPr>
        </p:nvSpPr>
        <p:spPr>
          <a:xfrm>
            <a:off x="244475" y="939800"/>
            <a:ext cx="11563350" cy="2489200"/>
          </a:xfrm>
          <a:prstGeom prst="rect">
            <a:avLst/>
          </a:prstGeom>
          <a:noFill/>
        </p:spPr>
        <p:txBody>
          <a:bodyPr wrap="square" rtlCol="0" anchor="t">
            <a:spAutoFit/>
          </a:bodyPr>
          <a:lstStyle/>
          <a:p>
            <a:pPr algn="l" defTabSz="914400">
              <a:lnSpc>
                <a:spcPct val="130000"/>
              </a:lnSpc>
              <a:buClrTx/>
              <a:buSzTx/>
              <a:buFontTx/>
            </a:pPr>
            <a:r>
              <a:rPr lang="en-US" altLang="zh-CN" sz="2400" dirty="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1</a:t>
            </a:r>
            <a:r>
              <a:rPr lang="zh-CN" altLang="en-US" sz="2400" dirty="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a:t>
            </a:r>
            <a:r>
              <a:rPr lang="en-US" altLang="zh-CN" sz="2400" dirty="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2022·</a:t>
            </a:r>
            <a:r>
              <a:rPr lang="zh-CN" altLang="en-US" sz="2400" dirty="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山东卷）</a:t>
            </a:r>
            <a:r>
              <a:rPr lang="en-US" altLang="zh-CN" sz="2400" dirty="0">
                <a:latin typeface="黑体" panose="02010609060101010101" pitchFamily="49" charset="-122"/>
                <a:ea typeface="黑体" panose="02010609060101010101" pitchFamily="49" charset="-122"/>
                <a:cs typeface="黑体" panose="02010609060101010101" pitchFamily="49" charset="-122"/>
                <a:sym typeface="+mn-ea"/>
              </a:rPr>
              <a:t>19</a:t>
            </a:r>
            <a:r>
              <a:rPr lang="zh-CN" altLang="en-US" sz="2400" dirty="0">
                <a:latin typeface="黑体" panose="02010609060101010101" pitchFamily="49" charset="-122"/>
                <a:ea typeface="黑体" panose="02010609060101010101" pitchFamily="49" charset="-122"/>
                <a:cs typeface="黑体" panose="02010609060101010101" pitchFamily="49" charset="-122"/>
                <a:sym typeface="+mn-ea"/>
              </a:rPr>
              <a:t>世纪</a:t>
            </a:r>
            <a:r>
              <a:rPr lang="en-US" altLang="zh-CN" sz="2400" dirty="0">
                <a:latin typeface="黑体" panose="02010609060101010101" pitchFamily="49" charset="-122"/>
                <a:ea typeface="黑体" panose="02010609060101010101" pitchFamily="49" charset="-122"/>
                <a:cs typeface="黑体" panose="02010609060101010101" pitchFamily="49" charset="-122"/>
                <a:sym typeface="+mn-ea"/>
              </a:rPr>
              <a:t>60</a:t>
            </a:r>
            <a:r>
              <a:rPr lang="zh-CN" altLang="en-US" sz="2400" dirty="0">
                <a:latin typeface="黑体" panose="02010609060101010101" pitchFamily="49" charset="-122"/>
                <a:ea typeface="黑体" panose="02010609060101010101" pitchFamily="49" charset="-122"/>
                <a:cs typeface="黑体" panose="02010609060101010101" pitchFamily="49" charset="-122"/>
                <a:sym typeface="+mn-ea"/>
              </a:rPr>
              <a:t>～</a:t>
            </a:r>
            <a:r>
              <a:rPr lang="en-US" altLang="zh-CN" sz="2400" dirty="0">
                <a:latin typeface="黑体" panose="02010609060101010101" pitchFamily="49" charset="-122"/>
                <a:ea typeface="黑体" panose="02010609060101010101" pitchFamily="49" charset="-122"/>
                <a:cs typeface="黑体" panose="02010609060101010101" pitchFamily="49" charset="-122"/>
                <a:sym typeface="+mn-ea"/>
              </a:rPr>
              <a:t>90 </a:t>
            </a:r>
            <a:r>
              <a:rPr lang="zh-CN" altLang="en-US" sz="2400" dirty="0">
                <a:latin typeface="黑体" panose="02010609060101010101" pitchFamily="49" charset="-122"/>
                <a:ea typeface="黑体" panose="02010609060101010101" pitchFamily="49" charset="-122"/>
                <a:cs typeface="黑体" panose="02010609060101010101" pitchFamily="49" charset="-122"/>
                <a:sym typeface="+mn-ea"/>
              </a:rPr>
              <a:t>年代，清政府推行洋务新政，创办一批近代企业；</a:t>
            </a:r>
            <a:r>
              <a:rPr lang="en-US" altLang="zh-CN" sz="2400" dirty="0">
                <a:latin typeface="黑体" panose="02010609060101010101" pitchFamily="49" charset="-122"/>
                <a:ea typeface="黑体" panose="02010609060101010101" pitchFamily="49" charset="-122"/>
                <a:cs typeface="黑体" panose="02010609060101010101" pitchFamily="49" charset="-122"/>
                <a:sym typeface="+mn-ea"/>
              </a:rPr>
              <a:t>1901</a:t>
            </a:r>
            <a:r>
              <a:rPr lang="zh-CN" altLang="en-US" sz="2400" dirty="0">
                <a:latin typeface="黑体" panose="02010609060101010101" pitchFamily="49" charset="-122"/>
                <a:ea typeface="黑体" panose="02010609060101010101" pitchFamily="49" charset="-122"/>
                <a:cs typeface="黑体" panose="02010609060101010101" pitchFamily="49" charset="-122"/>
                <a:sym typeface="+mn-ea"/>
              </a:rPr>
              <a:t>年清政府开始实行“新政”，积极振兴商务，奖励实业。这些举措表明两次“新政”在目的上的相同之处是（</a:t>
            </a:r>
            <a:r>
              <a:rPr lang="en-US" altLang="zh-CN" sz="2400" dirty="0">
                <a:latin typeface="黑体" panose="02010609060101010101" pitchFamily="49" charset="-122"/>
                <a:ea typeface="黑体" panose="02010609060101010101" pitchFamily="49" charset="-122"/>
                <a:cs typeface="黑体" panose="02010609060101010101" pitchFamily="49" charset="-122"/>
                <a:sym typeface="+mn-ea"/>
              </a:rPr>
              <a:t>    </a:t>
            </a:r>
            <a:r>
              <a:rPr lang="zh-CN" altLang="en-US" sz="2400" dirty="0">
                <a:latin typeface="黑体" panose="02010609060101010101" pitchFamily="49" charset="-122"/>
                <a:ea typeface="黑体" panose="02010609060101010101" pitchFamily="49" charset="-122"/>
                <a:cs typeface="黑体" panose="02010609060101010101" pitchFamily="49" charset="-122"/>
                <a:sym typeface="+mn-ea"/>
              </a:rPr>
              <a:t>）</a:t>
            </a:r>
          </a:p>
          <a:p>
            <a:pPr algn="l" defTabSz="914400">
              <a:lnSpc>
                <a:spcPct val="130000"/>
              </a:lnSpc>
              <a:buClrTx/>
              <a:buSzTx/>
              <a:buFontTx/>
            </a:pPr>
            <a:r>
              <a:rPr lang="en-US" altLang="zh-CN" sz="2400" dirty="0">
                <a:latin typeface="黑体" panose="02010609060101010101" pitchFamily="49" charset="-122"/>
                <a:ea typeface="黑体" panose="02010609060101010101" pitchFamily="49" charset="-122"/>
                <a:cs typeface="黑体" panose="02010609060101010101" pitchFamily="49" charset="-122"/>
                <a:sym typeface="+mn-ea"/>
              </a:rPr>
              <a:t>A</a:t>
            </a:r>
            <a:r>
              <a:rPr lang="zh-CN" altLang="en-US" sz="2400" dirty="0">
                <a:latin typeface="黑体" panose="02010609060101010101" pitchFamily="49" charset="-122"/>
                <a:ea typeface="黑体" panose="02010609060101010101" pitchFamily="49" charset="-122"/>
                <a:cs typeface="黑体" panose="02010609060101010101" pitchFamily="49" charset="-122"/>
                <a:sym typeface="+mn-ea"/>
              </a:rPr>
              <a:t>．求富救国                     </a:t>
            </a:r>
            <a:r>
              <a:rPr lang="en-US" altLang="zh-CN" sz="2400" dirty="0">
                <a:latin typeface="黑体" panose="02010609060101010101" pitchFamily="49" charset="-122"/>
                <a:ea typeface="黑体" panose="02010609060101010101" pitchFamily="49" charset="-122"/>
                <a:cs typeface="黑体" panose="02010609060101010101" pitchFamily="49" charset="-122"/>
                <a:sym typeface="+mn-ea"/>
              </a:rPr>
              <a:t>  B</a:t>
            </a:r>
            <a:r>
              <a:rPr lang="zh-CN" altLang="en-US" sz="2400" dirty="0">
                <a:latin typeface="黑体" panose="02010609060101010101" pitchFamily="49" charset="-122"/>
                <a:ea typeface="黑体" panose="02010609060101010101" pitchFamily="49" charset="-122"/>
                <a:cs typeface="黑体" panose="02010609060101010101" pitchFamily="49" charset="-122"/>
                <a:sym typeface="+mn-ea"/>
              </a:rPr>
              <a:t>．实业救国                   </a:t>
            </a:r>
          </a:p>
          <a:p>
            <a:pPr algn="l" defTabSz="914400">
              <a:lnSpc>
                <a:spcPct val="130000"/>
              </a:lnSpc>
              <a:buClrTx/>
              <a:buSzTx/>
              <a:buFontTx/>
            </a:pPr>
            <a:r>
              <a:rPr lang="en-US" altLang="zh-CN" sz="2400" dirty="0">
                <a:latin typeface="黑体" panose="02010609060101010101" pitchFamily="49" charset="-122"/>
                <a:ea typeface="黑体" panose="02010609060101010101" pitchFamily="49" charset="-122"/>
                <a:cs typeface="黑体" panose="02010609060101010101" pitchFamily="49" charset="-122"/>
                <a:sym typeface="+mn-ea"/>
              </a:rPr>
              <a:t>C</a:t>
            </a:r>
            <a:r>
              <a:rPr lang="zh-CN" altLang="en-US" sz="2400" dirty="0">
                <a:latin typeface="黑体" panose="02010609060101010101" pitchFamily="49" charset="-122"/>
                <a:ea typeface="黑体" panose="02010609060101010101" pitchFamily="49" charset="-122"/>
                <a:cs typeface="黑体" panose="02010609060101010101" pitchFamily="49" charset="-122"/>
                <a:sym typeface="+mn-ea"/>
              </a:rPr>
              <a:t>．以商救国             </a:t>
            </a:r>
            <a:r>
              <a:rPr lang="en-US" altLang="zh-CN" sz="2400" dirty="0">
                <a:latin typeface="黑体" panose="02010609060101010101" pitchFamily="49" charset="-122"/>
                <a:ea typeface="黑体" panose="02010609060101010101" pitchFamily="49" charset="-122"/>
                <a:cs typeface="黑体" panose="02010609060101010101" pitchFamily="49" charset="-122"/>
                <a:sym typeface="+mn-ea"/>
              </a:rPr>
              <a:t>    </a:t>
            </a:r>
            <a:r>
              <a:rPr lang="zh-CN" altLang="en-US" sz="2400" dirty="0">
                <a:latin typeface="黑体" panose="02010609060101010101" pitchFamily="49" charset="-122"/>
                <a:ea typeface="黑体" panose="02010609060101010101" pitchFamily="49" charset="-122"/>
                <a:cs typeface="黑体" panose="02010609060101010101" pitchFamily="49" charset="-122"/>
                <a:sym typeface="+mn-ea"/>
              </a:rPr>
              <a:t>   </a:t>
            </a:r>
            <a:r>
              <a:rPr lang="en-US" altLang="zh-CN" sz="2400" dirty="0">
                <a:latin typeface="黑体" panose="02010609060101010101" pitchFamily="49" charset="-122"/>
                <a:ea typeface="黑体" panose="02010609060101010101" pitchFamily="49" charset="-122"/>
                <a:cs typeface="黑体" panose="02010609060101010101" pitchFamily="49" charset="-122"/>
                <a:sym typeface="+mn-ea"/>
              </a:rPr>
              <a:t>  </a:t>
            </a:r>
            <a:r>
              <a:rPr lang="zh-CN" altLang="en-US" sz="2400" dirty="0">
                <a:latin typeface="黑体" panose="02010609060101010101" pitchFamily="49" charset="-122"/>
                <a:ea typeface="黑体" panose="02010609060101010101" pitchFamily="49" charset="-122"/>
                <a:cs typeface="黑体" panose="02010609060101010101" pitchFamily="49" charset="-122"/>
                <a:sym typeface="+mn-ea"/>
              </a:rPr>
              <a:t> </a:t>
            </a:r>
            <a:r>
              <a:rPr lang="en-US" altLang="zh-CN" sz="2400" dirty="0">
                <a:latin typeface="黑体" panose="02010609060101010101" pitchFamily="49" charset="-122"/>
                <a:ea typeface="黑体" panose="02010609060101010101" pitchFamily="49" charset="-122"/>
                <a:cs typeface="黑体" panose="02010609060101010101" pitchFamily="49" charset="-122"/>
                <a:sym typeface="+mn-ea"/>
              </a:rPr>
              <a:t>D</a:t>
            </a:r>
            <a:r>
              <a:rPr lang="zh-CN" altLang="en-US" sz="2400" dirty="0">
                <a:latin typeface="黑体" panose="02010609060101010101" pitchFamily="49" charset="-122"/>
                <a:ea typeface="黑体" panose="02010609060101010101" pitchFamily="49" charset="-122"/>
                <a:cs typeface="黑体" panose="02010609060101010101" pitchFamily="49" charset="-122"/>
                <a:sym typeface="+mn-ea"/>
              </a:rPr>
              <a:t>．富民救国</a:t>
            </a:r>
          </a:p>
        </p:txBody>
      </p:sp>
      <p:sp>
        <p:nvSpPr>
          <p:cNvPr id="8" name="文本框 7"/>
          <p:cNvSpPr txBox="1"/>
          <p:nvPr>
            <p:custDataLst>
              <p:tags r:id="rId3"/>
            </p:custDataLst>
          </p:nvPr>
        </p:nvSpPr>
        <p:spPr>
          <a:xfrm>
            <a:off x="10074275" y="1703705"/>
            <a:ext cx="1216025" cy="1568450"/>
          </a:xfrm>
          <a:prstGeom prst="rect">
            <a:avLst/>
          </a:prstGeom>
          <a:noFill/>
        </p:spPr>
        <p:txBody>
          <a:bodyPr wrap="square" rtlCol="0" anchor="t">
            <a:spAutoFit/>
          </a:bodyPr>
          <a:lstStyle/>
          <a:p>
            <a:r>
              <a:rPr lang="en-US" altLang="zh-CN" sz="9600" b="1">
                <a:solidFill>
                  <a:srgbClr val="C00000"/>
                </a:solidFill>
                <a:ea typeface="微软雅黑" panose="020B0503020204020204" charset="-122"/>
                <a:cs typeface="+mn-lt"/>
                <a:sym typeface="+mn-ea"/>
              </a:rPr>
              <a:t>A</a:t>
            </a:r>
          </a:p>
        </p:txBody>
      </p:sp>
      <p:sp>
        <p:nvSpPr>
          <p:cNvPr id="4" name="文本框 3"/>
          <p:cNvSpPr txBox="1"/>
          <p:nvPr>
            <p:custDataLst>
              <p:tags r:id="rId4"/>
            </p:custDataLst>
          </p:nvPr>
        </p:nvSpPr>
        <p:spPr>
          <a:xfrm>
            <a:off x="212725" y="3429000"/>
            <a:ext cx="11595100" cy="2749550"/>
          </a:xfrm>
          <a:prstGeom prst="rect">
            <a:avLst/>
          </a:prstGeom>
          <a:noFill/>
        </p:spPr>
        <p:txBody>
          <a:bodyPr wrap="square" rtlCol="0" anchor="t">
            <a:spAutoFit/>
          </a:bodyPr>
          <a:lstStyle/>
          <a:p>
            <a:pPr>
              <a:lnSpc>
                <a:spcPct val="120000"/>
              </a:lnSpc>
            </a:pPr>
            <a:r>
              <a:rPr lang="en-US" altLang="zh-CN" sz="240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2</a:t>
            </a:r>
            <a:r>
              <a:rPr lang="zh-CN" altLang="en-US" sz="240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a:t>
            </a:r>
            <a:r>
              <a:rPr lang="en-US" altLang="zh-CN" sz="240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2023.</a:t>
            </a:r>
            <a:r>
              <a:rPr lang="zh-CN" altLang="en-US" sz="240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全国新课标卷）</a:t>
            </a:r>
            <a:r>
              <a:rPr lang="zh-CN" altLang="en-US" sz="2400">
                <a:latin typeface="黑体" panose="02010609060101010101" pitchFamily="49" charset="-122"/>
                <a:ea typeface="黑体" panose="02010609060101010101" pitchFamily="49" charset="-122"/>
                <a:cs typeface="黑体" panose="02010609060101010101" pitchFamily="49" charset="-122"/>
                <a:sym typeface="+mn-ea"/>
              </a:rPr>
              <a:t>1910年，长沙爆发抢米风潮。具有地方议会性质的湖南谘议局致电军机处，请求朝廷撤换处置失当的巡抚，谘议局议长和士绅联名致电湖广总督瑞澂。瑞澂认为该士绅等“迹近干预”，上奏朝廷：“巡抚乃系疆臣，用舍尤应钦定。”这表明（   ）</a:t>
            </a:r>
            <a:endParaRPr lang="zh-CN" altLang="en-US" sz="2400">
              <a:latin typeface="黑体" panose="02010609060101010101" pitchFamily="49" charset="-122"/>
              <a:ea typeface="黑体" panose="02010609060101010101" pitchFamily="49" charset="-122"/>
              <a:cs typeface="黑体" panose="02010609060101010101" pitchFamily="49" charset="-122"/>
            </a:endParaRPr>
          </a:p>
          <a:p>
            <a:pPr>
              <a:lnSpc>
                <a:spcPct val="120000"/>
              </a:lnSpc>
            </a:pPr>
            <a:r>
              <a:rPr lang="zh-CN" altLang="en-US" sz="2400">
                <a:latin typeface="黑体" panose="02010609060101010101" pitchFamily="49" charset="-122"/>
                <a:ea typeface="黑体" panose="02010609060101010101" pitchFamily="49" charset="-122"/>
                <a:cs typeface="黑体" panose="02010609060101010101" pitchFamily="49" charset="-122"/>
                <a:sym typeface="+mn-ea"/>
              </a:rPr>
              <a:t>A. 新政强化了清廷权威</a:t>
            </a:r>
            <a:r>
              <a:rPr lang="en-US" altLang="zh-CN" sz="2400">
                <a:latin typeface="黑体" panose="02010609060101010101" pitchFamily="49" charset="-122"/>
                <a:ea typeface="黑体" panose="02010609060101010101" pitchFamily="49" charset="-122"/>
                <a:cs typeface="黑体" panose="02010609060101010101" pitchFamily="49" charset="-122"/>
                <a:sym typeface="+mn-ea"/>
              </a:rPr>
              <a:t>            </a:t>
            </a:r>
            <a:r>
              <a:rPr lang="zh-CN" altLang="en-US" sz="2400">
                <a:latin typeface="黑体" panose="02010609060101010101" pitchFamily="49" charset="-122"/>
                <a:ea typeface="黑体" panose="02010609060101010101" pitchFamily="49" charset="-122"/>
                <a:cs typeface="黑体" panose="02010609060101010101" pitchFamily="49" charset="-122"/>
                <a:sym typeface="+mn-ea"/>
              </a:rPr>
              <a:t>B. 谘议局架空了督抚权力</a:t>
            </a:r>
            <a:endParaRPr lang="zh-CN" altLang="en-US" sz="2400">
              <a:latin typeface="黑体" panose="02010609060101010101" pitchFamily="49" charset="-122"/>
              <a:ea typeface="黑体" panose="02010609060101010101" pitchFamily="49" charset="-122"/>
              <a:cs typeface="黑体" panose="02010609060101010101" pitchFamily="49" charset="-122"/>
            </a:endParaRPr>
          </a:p>
          <a:p>
            <a:pPr>
              <a:lnSpc>
                <a:spcPct val="120000"/>
              </a:lnSpc>
            </a:pPr>
            <a:r>
              <a:rPr lang="zh-CN" altLang="en-US" sz="2400">
                <a:latin typeface="黑体" panose="02010609060101010101" pitchFamily="49" charset="-122"/>
                <a:ea typeface="黑体" panose="02010609060101010101" pitchFamily="49" charset="-122"/>
                <a:cs typeface="黑体" panose="02010609060101010101" pitchFamily="49" charset="-122"/>
                <a:sym typeface="+mn-ea"/>
              </a:rPr>
              <a:t>C. 地方势力控制了官场	</a:t>
            </a:r>
            <a:r>
              <a:rPr lang="en-US" altLang="zh-CN" sz="2400">
                <a:latin typeface="黑体" panose="02010609060101010101" pitchFamily="49" charset="-122"/>
                <a:ea typeface="黑体" panose="02010609060101010101" pitchFamily="49" charset="-122"/>
                <a:cs typeface="黑体" panose="02010609060101010101" pitchFamily="49" charset="-122"/>
                <a:sym typeface="+mn-ea"/>
              </a:rPr>
              <a:t>         </a:t>
            </a:r>
            <a:r>
              <a:rPr lang="zh-CN" altLang="en-US" sz="2400">
                <a:latin typeface="黑体" panose="02010609060101010101" pitchFamily="49" charset="-122"/>
                <a:ea typeface="黑体" panose="02010609060101010101" pitchFamily="49" charset="-122"/>
                <a:cs typeface="黑体" panose="02010609060101010101" pitchFamily="49" charset="-122"/>
                <a:sym typeface="+mn-ea"/>
              </a:rPr>
              <a:t>D. 士绅阶层民主意识增强</a:t>
            </a:r>
          </a:p>
        </p:txBody>
      </p:sp>
      <p:sp>
        <p:nvSpPr>
          <p:cNvPr id="5" name="文本框 4"/>
          <p:cNvSpPr txBox="1"/>
          <p:nvPr>
            <p:custDataLst>
              <p:tags r:id="rId5"/>
            </p:custDataLst>
          </p:nvPr>
        </p:nvSpPr>
        <p:spPr>
          <a:xfrm>
            <a:off x="10201275" y="4509135"/>
            <a:ext cx="1216025" cy="1568450"/>
          </a:xfrm>
          <a:prstGeom prst="rect">
            <a:avLst/>
          </a:prstGeom>
          <a:noFill/>
        </p:spPr>
        <p:txBody>
          <a:bodyPr wrap="square" rtlCol="0" anchor="t">
            <a:spAutoFit/>
          </a:bodyPr>
          <a:lstStyle/>
          <a:p>
            <a:r>
              <a:rPr lang="en-US" altLang="zh-CN" sz="9600" b="1">
                <a:solidFill>
                  <a:srgbClr val="C00000"/>
                </a:solidFill>
                <a:ea typeface="微软雅黑" panose="020B0503020204020204" charset="-122"/>
                <a:cs typeface="+mn-lt"/>
                <a:sym typeface="+mn-ea"/>
              </a:rPr>
              <a:t>D</a:t>
            </a:r>
          </a:p>
        </p:txBody>
      </p:sp>
      <p:sp>
        <p:nvSpPr>
          <p:cNvPr id="6" name="圆角矩形 5"/>
          <p:cNvSpPr/>
          <p:nvPr>
            <p:custDataLst>
              <p:tags r:id="rId6"/>
            </p:custDataLst>
          </p:nvPr>
        </p:nvSpPr>
        <p:spPr>
          <a:xfrm>
            <a:off x="379095" y="339090"/>
            <a:ext cx="3672205" cy="480695"/>
          </a:xfrm>
          <a:prstGeom prst="roundRect">
            <a:avLst/>
          </a:prstGeom>
          <a:solidFill>
            <a:srgbClr val="85231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一、辛亥革命的背景</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矩形 4"/>
          <p:cNvSpPr/>
          <p:nvPr>
            <p:custDataLst>
              <p:tags r:id="rId1"/>
            </p:custDataLst>
          </p:nvPr>
        </p:nvSpPr>
        <p:spPr>
          <a:xfrm>
            <a:off x="257810" y="238760"/>
            <a:ext cx="11684635" cy="6378575"/>
          </a:xfrm>
          <a:prstGeom prst="rect">
            <a:avLst/>
          </a:prstGeom>
          <a:noFill/>
          <a:ln w="12700" cap="flat" cmpd="sng">
            <a:solidFill>
              <a:srgbClr val="831E0A"/>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2" name="文本框 1"/>
          <p:cNvSpPr txBox="1"/>
          <p:nvPr/>
        </p:nvSpPr>
        <p:spPr>
          <a:xfrm>
            <a:off x="392430" y="830580"/>
            <a:ext cx="11373485" cy="2749550"/>
          </a:xfrm>
          <a:prstGeom prst="rect">
            <a:avLst/>
          </a:prstGeom>
          <a:noFill/>
        </p:spPr>
        <p:txBody>
          <a:bodyPr wrap="square" rtlCol="0" anchor="t">
            <a:spAutoFit/>
          </a:bodyPr>
          <a:lstStyle/>
          <a:p>
            <a:pPr>
              <a:lnSpc>
                <a:spcPct val="120000"/>
              </a:lnSpc>
            </a:pPr>
            <a:r>
              <a:rPr lang="en-US" altLang="zh-CN" sz="240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3</a:t>
            </a:r>
            <a:r>
              <a:rPr lang="zh-CN" altLang="en-US" sz="240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、（2022·广东高考）</a:t>
            </a:r>
            <a:r>
              <a:rPr lang="zh-CN" altLang="en-US" sz="2400">
                <a:latin typeface="黑体" panose="02010609060101010101" pitchFamily="49" charset="-122"/>
                <a:ea typeface="黑体" panose="02010609060101010101" pitchFamily="49" charset="-122"/>
                <a:cs typeface="黑体" panose="02010609060101010101" pitchFamily="49" charset="-122"/>
                <a:sym typeface="+mn-ea"/>
              </a:rPr>
              <a:t>清末《游学译编》上刊登的《劝同乡父老遣子弟航洋游学书》云：“向之极可慕恋之科举的虚荣者，今已为蕉梦矣。而出洋学成，量与出身，已见明谕，宦达之路、利禄之路、学问之路、名誉之路，胥于是乎在。”这反映了当时（</a:t>
            </a:r>
            <a:r>
              <a:rPr lang="en-US" altLang="zh-CN" sz="2400">
                <a:latin typeface="黑体" panose="02010609060101010101" pitchFamily="49" charset="-122"/>
                <a:ea typeface="黑体" panose="02010609060101010101" pitchFamily="49" charset="-122"/>
                <a:cs typeface="黑体" panose="02010609060101010101" pitchFamily="49" charset="-122"/>
                <a:sym typeface="+mn-ea"/>
              </a:rPr>
              <a:t>   </a:t>
            </a:r>
            <a:r>
              <a:rPr lang="zh-CN" altLang="en-US" sz="2400">
                <a:latin typeface="黑体" panose="02010609060101010101" pitchFamily="49" charset="-122"/>
                <a:ea typeface="黑体" panose="02010609060101010101" pitchFamily="49" charset="-122"/>
                <a:cs typeface="黑体" panose="02010609060101010101" pitchFamily="49" charset="-122"/>
                <a:sym typeface="+mn-ea"/>
              </a:rPr>
              <a:t>）</a:t>
            </a:r>
            <a:endParaRPr lang="zh-CN" altLang="en-US" sz="2400">
              <a:latin typeface="黑体" panose="02010609060101010101" pitchFamily="49" charset="-122"/>
              <a:ea typeface="黑体" panose="02010609060101010101" pitchFamily="49" charset="-122"/>
              <a:cs typeface="黑体" panose="02010609060101010101" pitchFamily="49" charset="-122"/>
            </a:endParaRPr>
          </a:p>
          <a:p>
            <a:pPr>
              <a:lnSpc>
                <a:spcPct val="120000"/>
              </a:lnSpc>
            </a:pPr>
            <a:r>
              <a:rPr lang="zh-CN" altLang="en-US" sz="2400">
                <a:latin typeface="黑体" panose="02010609060101010101" pitchFamily="49" charset="-122"/>
                <a:ea typeface="黑体" panose="02010609060101010101" pitchFamily="49" charset="-122"/>
                <a:cs typeface="黑体" panose="02010609060101010101" pitchFamily="49" charset="-122"/>
                <a:sym typeface="+mn-ea"/>
              </a:rPr>
              <a:t>A．出洋留学受到社会的广泛支持	</a:t>
            </a:r>
            <a:r>
              <a:rPr lang="en-US" altLang="zh-CN" sz="2400">
                <a:latin typeface="黑体" panose="02010609060101010101" pitchFamily="49" charset="-122"/>
                <a:ea typeface="黑体" panose="02010609060101010101" pitchFamily="49" charset="-122"/>
                <a:cs typeface="黑体" panose="02010609060101010101" pitchFamily="49" charset="-122"/>
                <a:sym typeface="+mn-ea"/>
              </a:rPr>
              <a:t>    </a:t>
            </a:r>
            <a:r>
              <a:rPr lang="zh-CN" altLang="en-US" sz="2400">
                <a:latin typeface="黑体" panose="02010609060101010101" pitchFamily="49" charset="-122"/>
                <a:ea typeface="黑体" panose="02010609060101010101" pitchFamily="49" charset="-122"/>
                <a:cs typeface="黑体" panose="02010609060101010101" pitchFamily="49" charset="-122"/>
                <a:sym typeface="+mn-ea"/>
              </a:rPr>
              <a:t>B．落第士人成为官派留学生主要来源</a:t>
            </a:r>
            <a:endParaRPr lang="zh-CN" altLang="en-US" sz="2400">
              <a:latin typeface="黑体" panose="02010609060101010101" pitchFamily="49" charset="-122"/>
              <a:ea typeface="黑体" panose="02010609060101010101" pitchFamily="49" charset="-122"/>
              <a:cs typeface="黑体" panose="02010609060101010101" pitchFamily="49" charset="-122"/>
            </a:endParaRPr>
          </a:p>
          <a:p>
            <a:pPr>
              <a:lnSpc>
                <a:spcPct val="120000"/>
              </a:lnSpc>
            </a:pPr>
            <a:r>
              <a:rPr lang="zh-CN" altLang="en-US" sz="2400">
                <a:latin typeface="黑体" panose="02010609060101010101" pitchFamily="49" charset="-122"/>
                <a:ea typeface="黑体" panose="02010609060101010101" pitchFamily="49" charset="-122"/>
                <a:cs typeface="黑体" panose="02010609060101010101" pitchFamily="49" charset="-122"/>
                <a:sym typeface="+mn-ea"/>
              </a:rPr>
              <a:t>C．新政改革加快了社会结构变动	</a:t>
            </a:r>
            <a:r>
              <a:rPr lang="en-US" altLang="zh-CN" sz="2400">
                <a:latin typeface="黑体" panose="02010609060101010101" pitchFamily="49" charset="-122"/>
                <a:ea typeface="黑体" panose="02010609060101010101" pitchFamily="49" charset="-122"/>
                <a:cs typeface="黑体" panose="02010609060101010101" pitchFamily="49" charset="-122"/>
                <a:sym typeface="+mn-ea"/>
              </a:rPr>
              <a:t>    </a:t>
            </a:r>
            <a:r>
              <a:rPr lang="zh-CN" altLang="en-US" sz="2400">
                <a:latin typeface="黑体" panose="02010609060101010101" pitchFamily="49" charset="-122"/>
                <a:ea typeface="黑体" panose="02010609060101010101" pitchFamily="49" charset="-122"/>
                <a:cs typeface="黑体" panose="02010609060101010101" pitchFamily="49" charset="-122"/>
                <a:sym typeface="+mn-ea"/>
              </a:rPr>
              <a:t>D．科举停废改变了国人的中西体用观</a:t>
            </a:r>
          </a:p>
        </p:txBody>
      </p:sp>
      <p:sp>
        <p:nvSpPr>
          <p:cNvPr id="6" name="文本框 5"/>
          <p:cNvSpPr txBox="1"/>
          <p:nvPr>
            <p:custDataLst>
              <p:tags r:id="rId2"/>
            </p:custDataLst>
          </p:nvPr>
        </p:nvSpPr>
        <p:spPr>
          <a:xfrm>
            <a:off x="10802620" y="2207895"/>
            <a:ext cx="1216025" cy="1568450"/>
          </a:xfrm>
          <a:prstGeom prst="rect">
            <a:avLst/>
          </a:prstGeom>
          <a:noFill/>
        </p:spPr>
        <p:txBody>
          <a:bodyPr wrap="square" rtlCol="0" anchor="t">
            <a:spAutoFit/>
          </a:bodyPr>
          <a:lstStyle/>
          <a:p>
            <a:r>
              <a:rPr lang="en-US" altLang="zh-CN" sz="9600" b="1">
                <a:solidFill>
                  <a:srgbClr val="C00000"/>
                </a:solidFill>
                <a:ea typeface="微软雅黑" panose="020B0503020204020204" charset="-122"/>
                <a:cs typeface="+mn-lt"/>
                <a:sym typeface="+mn-ea"/>
              </a:rPr>
              <a:t>C</a:t>
            </a:r>
          </a:p>
        </p:txBody>
      </p:sp>
      <p:sp>
        <p:nvSpPr>
          <p:cNvPr id="9" name="圆角矩形 8"/>
          <p:cNvSpPr/>
          <p:nvPr>
            <p:custDataLst>
              <p:tags r:id="rId3"/>
            </p:custDataLst>
          </p:nvPr>
        </p:nvSpPr>
        <p:spPr>
          <a:xfrm>
            <a:off x="379095" y="339090"/>
            <a:ext cx="3672205" cy="480695"/>
          </a:xfrm>
          <a:prstGeom prst="roundRect">
            <a:avLst/>
          </a:prstGeom>
          <a:solidFill>
            <a:srgbClr val="85231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一、辛亥革命的背景</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矩形 4"/>
          <p:cNvSpPr/>
          <p:nvPr>
            <p:custDataLst>
              <p:tags r:id="rId1"/>
            </p:custDataLst>
          </p:nvPr>
        </p:nvSpPr>
        <p:spPr>
          <a:xfrm>
            <a:off x="257810" y="238760"/>
            <a:ext cx="11684635" cy="6378575"/>
          </a:xfrm>
          <a:prstGeom prst="rect">
            <a:avLst/>
          </a:prstGeom>
          <a:noFill/>
          <a:ln w="12700" cap="flat" cmpd="sng">
            <a:solidFill>
              <a:srgbClr val="831E0A"/>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4" name="圆角矩形 3"/>
          <p:cNvSpPr/>
          <p:nvPr>
            <p:custDataLst>
              <p:tags r:id="rId2"/>
            </p:custDataLst>
          </p:nvPr>
        </p:nvSpPr>
        <p:spPr>
          <a:xfrm>
            <a:off x="379095" y="339090"/>
            <a:ext cx="3672205" cy="480695"/>
          </a:xfrm>
          <a:prstGeom prst="roundRect">
            <a:avLst/>
          </a:prstGeom>
          <a:solidFill>
            <a:srgbClr val="85231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一、辛亥革命的背景</a:t>
            </a:r>
          </a:p>
        </p:txBody>
      </p:sp>
      <p:sp>
        <p:nvSpPr>
          <p:cNvPr id="10241" name="文本框 11265"/>
          <p:cNvSpPr txBox="1"/>
          <p:nvPr/>
        </p:nvSpPr>
        <p:spPr>
          <a:xfrm>
            <a:off x="379095" y="924560"/>
            <a:ext cx="7251065" cy="521970"/>
          </a:xfrm>
          <a:prstGeom prst="rect">
            <a:avLst/>
          </a:prstGeom>
          <a:solidFill>
            <a:srgbClr val="974434">
              <a:alpha val="69000"/>
            </a:srgbClr>
          </a:solidFill>
          <a:ln w="9525">
            <a:noFill/>
          </a:ln>
          <a:effectLst>
            <a:outerShdw blurRad="50800" dist="38100" dir="2700000" algn="tl" rotWithShape="0">
              <a:prstClr val="black">
                <a:alpha val="40000"/>
              </a:prstClr>
            </a:outerShdw>
          </a:effectLst>
        </p:spPr>
        <p:txBody>
          <a:bodyPr wrap="square" anchor="t">
            <a:spAutoFit/>
          </a:bodyPr>
          <a:lstStyle/>
          <a:p>
            <a:pPr>
              <a:spcBef>
                <a:spcPct val="50000"/>
              </a:spcBef>
            </a:pPr>
            <a:r>
              <a:rPr lang="zh-CN" altLang="en-US"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探究：结合材料和教材分析辛亥革命的背景</a:t>
            </a:r>
          </a:p>
        </p:txBody>
      </p:sp>
      <p:grpSp>
        <p:nvGrpSpPr>
          <p:cNvPr id="11" name="组合 10"/>
          <p:cNvGrpSpPr/>
          <p:nvPr/>
        </p:nvGrpSpPr>
        <p:grpSpPr>
          <a:xfrm>
            <a:off x="-189865" y="3366135"/>
            <a:ext cx="7117715" cy="3322320"/>
            <a:chOff x="-299" y="5301"/>
            <a:chExt cx="11209" cy="5232"/>
          </a:xfrm>
        </p:grpSpPr>
        <p:grpSp>
          <p:nvGrpSpPr>
            <p:cNvPr id="8" name="组合 7"/>
            <p:cNvGrpSpPr/>
            <p:nvPr/>
          </p:nvGrpSpPr>
          <p:grpSpPr>
            <a:xfrm>
              <a:off x="-299" y="5301"/>
              <a:ext cx="11209" cy="5232"/>
              <a:chOff x="-299" y="5301"/>
              <a:chExt cx="11209" cy="5232"/>
            </a:xfrm>
          </p:grpSpPr>
          <p:grpSp>
            <p:nvGrpSpPr>
              <p:cNvPr id="5" name="组合 4"/>
              <p:cNvGrpSpPr/>
              <p:nvPr/>
            </p:nvGrpSpPr>
            <p:grpSpPr>
              <a:xfrm>
                <a:off x="-299" y="5301"/>
                <a:ext cx="11209" cy="5232"/>
                <a:chOff x="-440" y="5405"/>
                <a:chExt cx="11209" cy="5232"/>
              </a:xfrm>
            </p:grpSpPr>
            <p:pic>
              <p:nvPicPr>
                <p:cNvPr id="13" name="图片 12"/>
                <p:cNvPicPr>
                  <a:picLocks noChangeAspect="1"/>
                </p:cNvPicPr>
                <p:nvPr/>
              </p:nvPicPr>
              <p:blipFill>
                <a:blip r:embed="rId5">
                  <a:clrChange>
                    <a:clrFrom>
                      <a:srgbClr val="FFF7E2">
                        <a:alpha val="100000"/>
                      </a:srgbClr>
                    </a:clrFrom>
                    <a:clrTo>
                      <a:srgbClr val="FFF7E2">
                        <a:alpha val="100000"/>
                        <a:alpha val="0"/>
                      </a:srgbClr>
                    </a:clrTo>
                  </a:clrChange>
                </a:blip>
                <a:srcRect l="37083" r="33141"/>
                <a:stretch>
                  <a:fillRect/>
                </a:stretch>
              </p:blipFill>
              <p:spPr>
                <a:xfrm>
                  <a:off x="4059" y="5405"/>
                  <a:ext cx="2893" cy="3813"/>
                </a:xfrm>
                <a:prstGeom prst="rect">
                  <a:avLst/>
                </a:prstGeom>
                <a:noFill/>
                <a:ln w="9525">
                  <a:noFill/>
                </a:ln>
              </p:spPr>
            </p:pic>
            <p:sp>
              <p:nvSpPr>
                <p:cNvPr id="15" name="矩形 14"/>
                <p:cNvSpPr/>
                <p:nvPr/>
              </p:nvSpPr>
              <p:spPr>
                <a:xfrm>
                  <a:off x="-440" y="9218"/>
                  <a:ext cx="5281" cy="1419"/>
                </a:xfrm>
                <a:prstGeom prst="rect">
                  <a:avLst/>
                </a:prstGeom>
                <a:noFill/>
                <a:ln w="9525">
                  <a:noFill/>
                </a:ln>
              </p:spPr>
              <p:txBody>
                <a:bodyPr wrap="square">
                  <a:noAutofit/>
                </a:bodyPr>
                <a:lstStyle/>
                <a:p>
                  <a:pPr algn="ctr"/>
                  <a:r>
                    <a:rPr lang="zh-CN" altLang="en-US" sz="2400" b="1" dirty="0">
                      <a:solidFill>
                        <a:srgbClr val="000000"/>
                      </a:solidFill>
                      <a:latin typeface="仿宋" panose="02010609060101010101" charset="-122"/>
                      <a:ea typeface="仿宋" panose="02010609060101010101" charset="-122"/>
                      <a:cs typeface="仿宋" panose="02010609060101010101" charset="-122"/>
                    </a:rPr>
                    <a:t>章炳麟</a:t>
                  </a:r>
                </a:p>
                <a:p>
                  <a:pPr algn="ctr"/>
                  <a:r>
                    <a:rPr lang="en-US" altLang="zh-CN" sz="2400" b="1" dirty="0">
                      <a:solidFill>
                        <a:srgbClr val="000000"/>
                      </a:solidFill>
                      <a:latin typeface="仿宋" panose="02010609060101010101" charset="-122"/>
                      <a:ea typeface="仿宋" panose="02010609060101010101" charset="-122"/>
                      <a:cs typeface="仿宋" panose="02010609060101010101" charset="-122"/>
                    </a:rPr>
                    <a:t>《</a:t>
                  </a:r>
                  <a:r>
                    <a:rPr lang="zh-CN" altLang="en-US" sz="2400" b="1" dirty="0">
                      <a:solidFill>
                        <a:srgbClr val="000000"/>
                      </a:solidFill>
                      <a:latin typeface="仿宋" panose="02010609060101010101" charset="-122"/>
                      <a:ea typeface="仿宋" panose="02010609060101010101" charset="-122"/>
                      <a:cs typeface="仿宋" panose="02010609060101010101" charset="-122"/>
                    </a:rPr>
                    <a:t>驳康有为论革命</a:t>
                  </a:r>
                  <a:r>
                    <a:rPr lang="en-US" altLang="zh-CN" sz="2400" b="1" dirty="0">
                      <a:solidFill>
                        <a:srgbClr val="000000"/>
                      </a:solidFill>
                      <a:latin typeface="仿宋" panose="02010609060101010101" charset="-122"/>
                      <a:ea typeface="仿宋" panose="02010609060101010101" charset="-122"/>
                      <a:cs typeface="仿宋" panose="02010609060101010101" charset="-122"/>
                    </a:rPr>
                    <a:t>》</a:t>
                  </a:r>
                </a:p>
              </p:txBody>
            </p:sp>
            <p:sp>
              <p:nvSpPr>
                <p:cNvPr id="16" name="矩形 15"/>
                <p:cNvSpPr/>
                <p:nvPr/>
              </p:nvSpPr>
              <p:spPr>
                <a:xfrm>
                  <a:off x="3318" y="9218"/>
                  <a:ext cx="4389" cy="1307"/>
                </a:xfrm>
                <a:prstGeom prst="rect">
                  <a:avLst/>
                </a:prstGeom>
                <a:noFill/>
                <a:ln w="9525">
                  <a:noFill/>
                </a:ln>
              </p:spPr>
              <p:txBody>
                <a:bodyPr wrap="square">
                  <a:spAutoFit/>
                </a:bodyPr>
                <a:lstStyle/>
                <a:p>
                  <a:pPr algn="ctr"/>
                  <a:r>
                    <a:rPr lang="zh-CN" altLang="en-US" sz="2400" b="1" dirty="0">
                      <a:solidFill>
                        <a:srgbClr val="000000"/>
                      </a:solidFill>
                      <a:latin typeface="仿宋" panose="02010609060101010101" charset="-122"/>
                      <a:ea typeface="仿宋" panose="02010609060101010101" charset="-122"/>
                      <a:cs typeface="仿宋" panose="02010609060101010101" charset="-122"/>
                    </a:rPr>
                    <a:t>邹容</a:t>
                  </a:r>
                </a:p>
                <a:p>
                  <a:pPr algn="ctr"/>
                  <a:r>
                    <a:rPr lang="en-US" altLang="zh-CN" sz="2400" b="1" dirty="0">
                      <a:solidFill>
                        <a:srgbClr val="000000"/>
                      </a:solidFill>
                      <a:latin typeface="仿宋" panose="02010609060101010101" charset="-122"/>
                      <a:ea typeface="仿宋" panose="02010609060101010101" charset="-122"/>
                      <a:cs typeface="仿宋" panose="02010609060101010101" charset="-122"/>
                    </a:rPr>
                    <a:t>《</a:t>
                  </a:r>
                  <a:r>
                    <a:rPr lang="zh-CN" altLang="en-US" sz="2400" b="1" dirty="0">
                      <a:solidFill>
                        <a:srgbClr val="000000"/>
                      </a:solidFill>
                      <a:latin typeface="仿宋" panose="02010609060101010101" charset="-122"/>
                      <a:ea typeface="仿宋" panose="02010609060101010101" charset="-122"/>
                      <a:cs typeface="仿宋" panose="02010609060101010101" charset="-122"/>
                    </a:rPr>
                    <a:t>革命军</a:t>
                  </a:r>
                  <a:r>
                    <a:rPr lang="en-US" altLang="zh-CN" sz="2400" b="1" dirty="0">
                      <a:solidFill>
                        <a:srgbClr val="000000"/>
                      </a:solidFill>
                      <a:latin typeface="仿宋" panose="02010609060101010101" charset="-122"/>
                      <a:ea typeface="仿宋" panose="02010609060101010101" charset="-122"/>
                      <a:cs typeface="仿宋" panose="02010609060101010101" charset="-122"/>
                    </a:rPr>
                    <a:t>》</a:t>
                  </a:r>
                </a:p>
              </p:txBody>
            </p:sp>
            <p:sp>
              <p:nvSpPr>
                <p:cNvPr id="18" name="矩形 17"/>
                <p:cNvSpPr/>
                <p:nvPr/>
              </p:nvSpPr>
              <p:spPr>
                <a:xfrm>
                  <a:off x="6083" y="9218"/>
                  <a:ext cx="4686" cy="1307"/>
                </a:xfrm>
                <a:prstGeom prst="rect">
                  <a:avLst/>
                </a:prstGeom>
                <a:noFill/>
                <a:ln w="9525">
                  <a:noFill/>
                </a:ln>
              </p:spPr>
              <p:txBody>
                <a:bodyPr wrap="square">
                  <a:spAutoFit/>
                </a:bodyPr>
                <a:lstStyle/>
                <a:p>
                  <a:pPr algn="ctr"/>
                  <a:r>
                    <a:rPr lang="zh-CN" altLang="en-US" sz="2400" b="1" dirty="0">
                      <a:solidFill>
                        <a:srgbClr val="000000"/>
                      </a:solidFill>
                      <a:latin typeface="仿宋" panose="02010609060101010101" charset="-122"/>
                      <a:ea typeface="仿宋" panose="02010609060101010101" charset="-122"/>
                      <a:cs typeface="仿宋" panose="02010609060101010101" charset="-122"/>
                    </a:rPr>
                    <a:t>陈天华</a:t>
                  </a:r>
                </a:p>
                <a:p>
                  <a:pPr algn="ctr"/>
                  <a:r>
                    <a:rPr lang="en-US" altLang="zh-CN" sz="2400" b="1" dirty="0">
                      <a:solidFill>
                        <a:srgbClr val="000000"/>
                      </a:solidFill>
                      <a:latin typeface="仿宋" panose="02010609060101010101" charset="-122"/>
                      <a:ea typeface="仿宋" panose="02010609060101010101" charset="-122"/>
                      <a:cs typeface="仿宋" panose="02010609060101010101" charset="-122"/>
                    </a:rPr>
                    <a:t>《</a:t>
                  </a:r>
                  <a:r>
                    <a:rPr lang="zh-CN" altLang="en-US" sz="2400" b="1" dirty="0">
                      <a:solidFill>
                        <a:srgbClr val="000000"/>
                      </a:solidFill>
                      <a:latin typeface="仿宋" panose="02010609060101010101" charset="-122"/>
                      <a:ea typeface="仿宋" panose="02010609060101010101" charset="-122"/>
                      <a:cs typeface="仿宋" panose="02010609060101010101" charset="-122"/>
                    </a:rPr>
                    <a:t>警世钟</a:t>
                  </a:r>
                  <a:r>
                    <a:rPr lang="en-US" altLang="zh-CN" sz="2400" b="1" dirty="0">
                      <a:solidFill>
                        <a:srgbClr val="000000"/>
                      </a:solidFill>
                      <a:latin typeface="仿宋" panose="02010609060101010101" charset="-122"/>
                      <a:ea typeface="仿宋" panose="02010609060101010101" charset="-122"/>
                      <a:cs typeface="仿宋" panose="02010609060101010101" charset="-122"/>
                    </a:rPr>
                    <a:t>》</a:t>
                  </a:r>
                </a:p>
              </p:txBody>
            </p:sp>
          </p:grpSp>
          <p:pic>
            <p:nvPicPr>
              <p:cNvPr id="7" name="图片 6"/>
              <p:cNvPicPr>
                <a:picLocks noChangeAspect="1"/>
              </p:cNvPicPr>
              <p:nvPr/>
            </p:nvPicPr>
            <p:blipFill>
              <a:blip r:embed="rId5">
                <a:clrChange>
                  <a:clrFrom>
                    <a:srgbClr val="FFF7E2">
                      <a:alpha val="100000"/>
                    </a:srgbClr>
                  </a:clrFrom>
                  <a:clrTo>
                    <a:srgbClr val="FFF7E2">
                      <a:alpha val="100000"/>
                      <a:alpha val="0"/>
                    </a:srgbClr>
                  </a:clrTo>
                </a:clrChange>
              </a:blip>
              <a:srcRect r="70060"/>
              <a:stretch>
                <a:fillRect/>
              </a:stretch>
            </p:blipFill>
            <p:spPr>
              <a:xfrm>
                <a:off x="1046" y="5301"/>
                <a:ext cx="2909" cy="3813"/>
              </a:xfrm>
              <a:prstGeom prst="rect">
                <a:avLst/>
              </a:prstGeom>
              <a:noFill/>
              <a:ln w="9525">
                <a:noFill/>
              </a:ln>
            </p:spPr>
          </p:pic>
        </p:grpSp>
        <p:pic>
          <p:nvPicPr>
            <p:cNvPr id="10" name="图片 9"/>
            <p:cNvPicPr>
              <a:picLocks noChangeAspect="1"/>
            </p:cNvPicPr>
            <p:nvPr/>
          </p:nvPicPr>
          <p:blipFill>
            <a:blip r:embed="rId5">
              <a:clrChange>
                <a:clrFrom>
                  <a:srgbClr val="FFF7E2">
                    <a:alpha val="100000"/>
                  </a:srgbClr>
                </a:clrFrom>
                <a:clrTo>
                  <a:srgbClr val="FFF7E2">
                    <a:alpha val="100000"/>
                    <a:alpha val="0"/>
                  </a:srgbClr>
                </a:clrTo>
              </a:clrChange>
            </a:blip>
            <a:srcRect l="69885"/>
            <a:stretch>
              <a:fillRect/>
            </a:stretch>
          </p:blipFill>
          <p:spPr>
            <a:xfrm>
              <a:off x="6930" y="5301"/>
              <a:ext cx="2926" cy="3813"/>
            </a:xfrm>
            <a:prstGeom prst="rect">
              <a:avLst/>
            </a:prstGeom>
            <a:noFill/>
            <a:ln w="9525">
              <a:noFill/>
            </a:ln>
          </p:spPr>
        </p:pic>
      </p:grpSp>
      <p:graphicFrame>
        <p:nvGraphicFramePr>
          <p:cNvPr id="4194306" name="Group 39"/>
          <p:cNvGraphicFramePr>
            <a:graphicFrameLocks noGrp="1"/>
          </p:cNvGraphicFramePr>
          <p:nvPr>
            <p:custDataLst>
              <p:tags r:id="rId3"/>
            </p:custDataLst>
          </p:nvPr>
        </p:nvGraphicFramePr>
        <p:xfrm>
          <a:off x="6524625" y="3942080"/>
          <a:ext cx="5342255" cy="2522220"/>
        </p:xfrm>
        <a:graphic>
          <a:graphicData uri="http://schemas.openxmlformats.org/drawingml/2006/table">
            <a:tbl>
              <a:tblPr/>
              <a:tblGrid>
                <a:gridCol w="1525270"/>
                <a:gridCol w="1484630"/>
                <a:gridCol w="2332355"/>
              </a:tblGrid>
              <a:tr h="420370">
                <a:tc>
                  <a:txBody>
                    <a:bodyPr/>
                    <a:lstStyle/>
                    <a:p>
                      <a:pPr marL="0" marR="0" lvl="0" indent="0" algn="ctr" defTabSz="914400" rtl="0" eaLnBrk="1" fontAlgn="base" latinLnBrk="0" hangingPunct="1">
                        <a:lnSpc>
                          <a:spcPct val="90000"/>
                        </a:lnSpc>
                        <a:spcBef>
                          <a:spcPct val="20000"/>
                        </a:spcBef>
                        <a:spcAft>
                          <a:spcPct val="0"/>
                        </a:spcAft>
                        <a:buClrTx/>
                        <a:buSzTx/>
                        <a:buFontTx/>
                        <a:buNone/>
                      </a:pPr>
                      <a:r>
                        <a:rPr kumimoji="0" lang="zh-CN" altLang="en-US" sz="24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时间</a:t>
                      </a:r>
                    </a:p>
                  </a:txBody>
                  <a:tcPr marL="121920" marR="121920"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pPr>
                      <a:r>
                        <a:rPr kumimoji="0" lang="zh-CN" altLang="en-US" sz="24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名称</a:t>
                      </a:r>
                    </a:p>
                  </a:txBody>
                  <a:tcPr marL="121920" marR="121920"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pPr>
                      <a:r>
                        <a:rPr kumimoji="0" lang="zh-CN" altLang="en-US" sz="24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领导人</a:t>
                      </a:r>
                    </a:p>
                  </a:txBody>
                  <a:tcPr marL="121920" marR="121920"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headEnd type="none" w="med" len="med"/>
                      <a:tailEnd type="none" w="med" len="med"/>
                    </a:lnTlToBr>
                    <a:lnBlToTr>
                      <a:noFill/>
                      <a:headEnd type="none" w="med" len="med"/>
                      <a:tailEnd type="none" w="med" len="med"/>
                    </a:lnBlToTr>
                    <a:noFill/>
                  </a:tcPr>
                </a:tc>
              </a:tr>
              <a:tr h="420370">
                <a:tc>
                  <a:txBody>
                    <a:bodyPr/>
                    <a:lstStyle/>
                    <a:p>
                      <a:pPr marL="0" marR="0" lvl="0" indent="0" algn="ctr" defTabSz="914400" rtl="0" eaLnBrk="1" fontAlgn="base" latinLnBrk="0" hangingPunct="1">
                        <a:lnSpc>
                          <a:spcPct val="90000"/>
                        </a:lnSpc>
                        <a:spcBef>
                          <a:spcPct val="20000"/>
                        </a:spcBef>
                        <a:spcAft>
                          <a:spcPct val="0"/>
                        </a:spcAft>
                        <a:buClrTx/>
                        <a:buSzTx/>
                        <a:buFontTx/>
                        <a:buNone/>
                      </a:pPr>
                      <a:r>
                        <a:rPr kumimoji="0" lang="en-US" altLang="zh-CN" sz="24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cs typeface="楷体" panose="02010609060101010101" pitchFamily="49" charset="-122"/>
                        </a:rPr>
                        <a:t>1894</a:t>
                      </a:r>
                      <a:r>
                        <a:rPr kumimoji="0" lang="zh-CN" altLang="en-US" sz="24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cs typeface="楷体" panose="02010609060101010101" pitchFamily="49" charset="-122"/>
                        </a:rPr>
                        <a:t>年</a:t>
                      </a:r>
                    </a:p>
                  </a:txBody>
                  <a:tcPr marL="121920" marR="121920"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pPr>
                      <a:r>
                        <a:rPr kumimoji="0" lang="zh-CN" altLang="en-US" sz="24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兴中会</a:t>
                      </a:r>
                    </a:p>
                  </a:txBody>
                  <a:tcPr marL="121920" marR="121920"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pPr>
                      <a:r>
                        <a:rPr kumimoji="0" lang="zh-CN" altLang="en-US" sz="24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孙中山</a:t>
                      </a:r>
                    </a:p>
                  </a:txBody>
                  <a:tcPr marL="121920" marR="121920"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headEnd type="none" w="med" len="med"/>
                      <a:tailEnd type="none" w="med" len="med"/>
                    </a:lnTlToBr>
                    <a:lnBlToTr>
                      <a:noFill/>
                      <a:headEnd type="none" w="med" len="med"/>
                      <a:tailEnd type="none" w="med" len="med"/>
                    </a:lnBlToTr>
                    <a:noFill/>
                  </a:tcPr>
                </a:tc>
              </a:tr>
              <a:tr h="420370">
                <a:tc>
                  <a:txBody>
                    <a:bodyPr/>
                    <a:lstStyle/>
                    <a:p>
                      <a:pPr marL="0" marR="0" lvl="0" indent="0" algn="ctr" defTabSz="914400" rtl="0" eaLnBrk="1" fontAlgn="base" latinLnBrk="0" hangingPunct="1">
                        <a:lnSpc>
                          <a:spcPct val="90000"/>
                        </a:lnSpc>
                        <a:spcBef>
                          <a:spcPct val="20000"/>
                        </a:spcBef>
                        <a:spcAft>
                          <a:spcPct val="0"/>
                        </a:spcAft>
                        <a:buClrTx/>
                        <a:buSzTx/>
                        <a:buFontTx/>
                        <a:buNone/>
                      </a:pPr>
                      <a:r>
                        <a:rPr kumimoji="0" lang="en-US" altLang="zh-CN" sz="24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cs typeface="楷体" panose="02010609060101010101" pitchFamily="49" charset="-122"/>
                        </a:rPr>
                        <a:t>1904</a:t>
                      </a:r>
                      <a:r>
                        <a:rPr kumimoji="0" lang="zh-CN" altLang="en-US" sz="24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cs typeface="楷体" panose="02010609060101010101" pitchFamily="49" charset="-122"/>
                        </a:rPr>
                        <a:t>年</a:t>
                      </a:r>
                    </a:p>
                  </a:txBody>
                  <a:tcPr marL="121920" marR="121920"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pPr>
                      <a:r>
                        <a:rPr kumimoji="0" lang="zh-CN" altLang="en-US" sz="24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华兴会</a:t>
                      </a:r>
                    </a:p>
                  </a:txBody>
                  <a:tcPr marL="121920" marR="121920"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pPr>
                      <a:r>
                        <a:rPr kumimoji="0" lang="zh-CN" altLang="en-US" sz="24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黄兴、宋教仁</a:t>
                      </a:r>
                    </a:p>
                  </a:txBody>
                  <a:tcPr marL="121920" marR="121920"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headEnd type="none" w="med" len="med"/>
                      <a:tailEnd type="none" w="med" len="med"/>
                    </a:lnTlToBr>
                    <a:lnBlToTr>
                      <a:noFill/>
                      <a:headEnd type="none" w="med" len="med"/>
                      <a:tailEnd type="none" w="med" len="med"/>
                    </a:lnBlToTr>
                    <a:noFill/>
                  </a:tcPr>
                </a:tc>
              </a:tr>
              <a:tr h="420370">
                <a:tc>
                  <a:txBody>
                    <a:bodyPr/>
                    <a:lstStyle/>
                    <a:p>
                      <a:pPr marL="0" marR="0" lvl="0" indent="0" algn="ctr" defTabSz="914400" rtl="0" eaLnBrk="1" fontAlgn="base" latinLnBrk="0" hangingPunct="1">
                        <a:lnSpc>
                          <a:spcPct val="90000"/>
                        </a:lnSpc>
                        <a:spcBef>
                          <a:spcPct val="20000"/>
                        </a:spcBef>
                        <a:spcAft>
                          <a:spcPct val="0"/>
                        </a:spcAft>
                        <a:buClrTx/>
                        <a:buSzTx/>
                        <a:buFontTx/>
                        <a:buNone/>
                      </a:pPr>
                      <a:r>
                        <a:rPr kumimoji="0" lang="en-US" altLang="zh-CN" sz="24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cs typeface="楷体" panose="02010609060101010101" pitchFamily="49" charset="-122"/>
                        </a:rPr>
                        <a:t>1904</a:t>
                      </a:r>
                      <a:r>
                        <a:rPr kumimoji="0" lang="zh-CN" altLang="en-US" sz="24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cs typeface="楷体" panose="02010609060101010101" pitchFamily="49" charset="-122"/>
                        </a:rPr>
                        <a:t>年</a:t>
                      </a:r>
                    </a:p>
                  </a:txBody>
                  <a:tcPr marL="121920" marR="121920"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pPr>
                      <a:r>
                        <a:rPr kumimoji="0" lang="zh-CN" altLang="en-US" sz="24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光复会</a:t>
                      </a:r>
                    </a:p>
                  </a:txBody>
                  <a:tcPr marL="121920" marR="121920"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pPr>
                      <a:r>
                        <a:rPr kumimoji="0" lang="zh-CN" altLang="en-US" sz="24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蔡元培</a:t>
                      </a:r>
                    </a:p>
                  </a:txBody>
                  <a:tcPr marL="121920" marR="121920"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headEnd type="none" w="med" len="med"/>
                      <a:tailEnd type="none" w="med" len="med"/>
                    </a:lnTlToBr>
                    <a:lnBlToTr>
                      <a:noFill/>
                      <a:headEnd type="none" w="med" len="med"/>
                      <a:tailEnd type="none" w="med" len="med"/>
                    </a:lnBlToTr>
                    <a:noFill/>
                  </a:tcPr>
                </a:tc>
              </a:tr>
              <a:tr h="420370">
                <a:tc>
                  <a:txBody>
                    <a:bodyPr/>
                    <a:lstStyle/>
                    <a:p>
                      <a:pPr marL="0" marR="0" lvl="0" indent="0" algn="ctr" defTabSz="914400" rtl="0" eaLnBrk="1" fontAlgn="base" latinLnBrk="0" hangingPunct="1">
                        <a:lnSpc>
                          <a:spcPct val="90000"/>
                        </a:lnSpc>
                        <a:spcBef>
                          <a:spcPct val="20000"/>
                        </a:spcBef>
                        <a:spcAft>
                          <a:spcPct val="0"/>
                        </a:spcAft>
                        <a:buClrTx/>
                        <a:buSzTx/>
                        <a:buFontTx/>
                        <a:buNone/>
                      </a:pPr>
                      <a:r>
                        <a:rPr kumimoji="0" lang="en-US" altLang="zh-CN" sz="2400" b="0" i="0" u="none" strike="noStrike" cap="none" normalizeH="0" baseline="0" smtClean="0">
                          <a:ln>
                            <a:noFill/>
                          </a:ln>
                          <a:solidFill>
                            <a:srgbClr val="C00000"/>
                          </a:solidFill>
                          <a:effectLst/>
                          <a:latin typeface="楷体" panose="02010609060101010101" pitchFamily="49" charset="-122"/>
                          <a:ea typeface="楷体" panose="02010609060101010101" pitchFamily="49" charset="-122"/>
                          <a:cs typeface="楷体" panose="02010609060101010101" pitchFamily="49" charset="-122"/>
                        </a:rPr>
                        <a:t>1905</a:t>
                      </a:r>
                      <a:r>
                        <a:rPr kumimoji="0" lang="zh-CN" altLang="en-US" sz="2400" b="0" i="0" u="none" strike="noStrike" cap="none" normalizeH="0" baseline="0" smtClean="0">
                          <a:ln>
                            <a:noFill/>
                          </a:ln>
                          <a:solidFill>
                            <a:srgbClr val="C00000"/>
                          </a:solidFill>
                          <a:effectLst/>
                          <a:latin typeface="楷体" panose="02010609060101010101" pitchFamily="49" charset="-122"/>
                          <a:ea typeface="楷体" panose="02010609060101010101" pitchFamily="49" charset="-122"/>
                          <a:cs typeface="楷体" panose="02010609060101010101" pitchFamily="49" charset="-122"/>
                        </a:rPr>
                        <a:t>年</a:t>
                      </a:r>
                    </a:p>
                  </a:txBody>
                  <a:tcPr marL="121920" marR="121920"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pPr>
                      <a:r>
                        <a:rPr kumimoji="0" lang="zh-CN" altLang="en-US" sz="2400" b="0" i="0" u="none" strike="noStrike" cap="none" normalizeH="0" baseline="0" smtClean="0">
                          <a:ln>
                            <a:noFill/>
                          </a:ln>
                          <a:solidFill>
                            <a:srgbClr val="C00000"/>
                          </a:solidFill>
                          <a:effectLst/>
                          <a:latin typeface="楷体" panose="02010609060101010101" pitchFamily="49" charset="-122"/>
                          <a:ea typeface="楷体" panose="02010609060101010101" pitchFamily="49" charset="-122"/>
                        </a:rPr>
                        <a:t>同盟会</a:t>
                      </a:r>
                    </a:p>
                  </a:txBody>
                  <a:tcPr marL="121920" marR="121920"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pPr>
                      <a:r>
                        <a:rPr kumimoji="0" lang="zh-CN" altLang="en-US" sz="2400" b="0" i="0" u="none" strike="noStrike" cap="none" normalizeH="0" baseline="0" smtClean="0">
                          <a:ln>
                            <a:noFill/>
                          </a:ln>
                          <a:solidFill>
                            <a:srgbClr val="C00000"/>
                          </a:solidFill>
                          <a:effectLst/>
                          <a:latin typeface="楷体" panose="02010609060101010101" pitchFamily="49" charset="-122"/>
                          <a:ea typeface="楷体" panose="02010609060101010101" pitchFamily="49" charset="-122"/>
                        </a:rPr>
                        <a:t>孙中山、黄兴</a:t>
                      </a:r>
                    </a:p>
                  </a:txBody>
                  <a:tcPr marL="121920" marR="121920"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headEnd type="none" w="med" len="med"/>
                      <a:tailEnd type="none" w="med" len="med"/>
                    </a:lnTlToBr>
                    <a:lnBlToTr>
                      <a:noFill/>
                      <a:headEnd type="none" w="med" len="med"/>
                      <a:tailEnd type="none" w="med" len="med"/>
                    </a:lnBlToTr>
                    <a:noFill/>
                  </a:tcPr>
                </a:tc>
              </a:tr>
              <a:tr h="420370">
                <a:tc>
                  <a:txBody>
                    <a:bodyPr/>
                    <a:lstStyle/>
                    <a:p>
                      <a:pPr marL="0" marR="0" lvl="0" indent="0" algn="ctr" defTabSz="914400" rtl="0" eaLnBrk="1" fontAlgn="base" latinLnBrk="0" hangingPunct="1">
                        <a:lnSpc>
                          <a:spcPct val="90000"/>
                        </a:lnSpc>
                        <a:spcBef>
                          <a:spcPct val="20000"/>
                        </a:spcBef>
                        <a:spcAft>
                          <a:spcPct val="0"/>
                        </a:spcAft>
                        <a:buClrTx/>
                        <a:buSzTx/>
                        <a:buFontTx/>
                        <a:buNone/>
                      </a:pPr>
                      <a:r>
                        <a:rPr kumimoji="0" lang="en-US" altLang="zh-CN" sz="24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cs typeface="楷体" panose="02010609060101010101" pitchFamily="49" charset="-122"/>
                        </a:rPr>
                        <a:t>1906</a:t>
                      </a:r>
                      <a:r>
                        <a:rPr kumimoji="0" lang="zh-CN" altLang="en-US" sz="24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cs typeface="楷体" panose="02010609060101010101" pitchFamily="49" charset="-122"/>
                        </a:rPr>
                        <a:t>年</a:t>
                      </a:r>
                    </a:p>
                  </a:txBody>
                  <a:tcPr marL="121920" marR="121920"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pPr>
                      <a:r>
                        <a:rPr lang="zh-CN" altLang="en-US" sz="2400" b="0" smtClean="0">
                          <a:ln>
                            <a:noFill/>
                          </a:ln>
                          <a:solidFill>
                            <a:schemeClr val="tx1"/>
                          </a:solidFill>
                          <a:effectLst/>
                          <a:latin typeface="楷体" panose="02010609060101010101" pitchFamily="49" charset="-122"/>
                          <a:ea typeface="楷体" panose="02010609060101010101" pitchFamily="49" charset="-122"/>
                          <a:sym typeface="+mn-ea"/>
                        </a:rPr>
                        <a:t>日知会</a:t>
                      </a:r>
                      <a:endParaRPr kumimoji="0" lang="zh-CN" altLang="en-US" sz="24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sym typeface="+mn-ea"/>
                      </a:endParaRPr>
                    </a:p>
                  </a:txBody>
                  <a:tcPr marL="121920" marR="121920"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pPr>
                      <a:r>
                        <a:rPr lang="zh-CN" altLang="en-US" sz="2400" b="0" smtClean="0">
                          <a:ln>
                            <a:noFill/>
                          </a:ln>
                          <a:effectLst/>
                          <a:latin typeface="楷体" panose="02010609060101010101" pitchFamily="49" charset="-122"/>
                          <a:ea typeface="楷体" panose="02010609060101010101" pitchFamily="49" charset="-122"/>
                          <a:sym typeface="+mn-ea"/>
                        </a:rPr>
                        <a:t>刘静庵</a:t>
                      </a:r>
                      <a:endParaRPr kumimoji="0" lang="zh-CN" altLang="en-US" sz="24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sym typeface="+mn-ea"/>
                      </a:endParaRPr>
                    </a:p>
                  </a:txBody>
                  <a:tcPr marL="121920" marR="121920"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headEnd type="none" w="med" len="med"/>
                      <a:tailEnd type="none" w="med" len="med"/>
                    </a:lnTlToBr>
                    <a:lnBlToTr>
                      <a:noFill/>
                      <a:headEnd type="none" w="med" len="med"/>
                      <a:tailEnd type="none" w="med" len="med"/>
                    </a:lnBlToTr>
                    <a:noFill/>
                  </a:tcPr>
                </a:tc>
              </a:tr>
            </a:tbl>
          </a:graphicData>
        </a:graphic>
      </p:graphicFrame>
      <p:sp>
        <p:nvSpPr>
          <p:cNvPr id="14" name="文本框 13"/>
          <p:cNvSpPr txBox="1"/>
          <p:nvPr/>
        </p:nvSpPr>
        <p:spPr>
          <a:xfrm>
            <a:off x="6525260" y="3423920"/>
            <a:ext cx="5341620" cy="460375"/>
          </a:xfrm>
          <a:prstGeom prst="rect">
            <a:avLst/>
          </a:prstGeom>
          <a:solidFill>
            <a:srgbClr val="852310"/>
          </a:solidFill>
          <a:effectLst>
            <a:outerShdw blurRad="50800" dist="38100" dir="2700000" algn="tl" rotWithShape="0">
              <a:prstClr val="black">
                <a:alpha val="40000"/>
              </a:prstClr>
            </a:outerShdw>
          </a:effectLst>
        </p:spPr>
        <p:txBody>
          <a:bodyPr wrap="square" rtlCol="0" anchor="t">
            <a:spAutoFit/>
          </a:bodyPr>
          <a:lstStyle/>
          <a:p>
            <a:pPr algn="ctr"/>
            <a:r>
              <a:rPr lang="zh-CN" altLang="en-US" sz="24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sym typeface="+mn-ea"/>
              </a:rPr>
              <a:t>资产阶级革命团体与政党</a:t>
            </a:r>
          </a:p>
        </p:txBody>
      </p:sp>
      <p:sp>
        <p:nvSpPr>
          <p:cNvPr id="12" name="文本框 11"/>
          <p:cNvSpPr txBox="1"/>
          <p:nvPr/>
        </p:nvSpPr>
        <p:spPr>
          <a:xfrm>
            <a:off x="1609725" y="6336030"/>
            <a:ext cx="2790825" cy="521970"/>
          </a:xfrm>
          <a:prstGeom prst="rect">
            <a:avLst/>
          </a:prstGeom>
          <a:solidFill>
            <a:srgbClr val="C00000"/>
          </a:solidFill>
          <a:effectLst>
            <a:outerShdw blurRad="50800" dist="38100" dir="2700000" algn="tl" rotWithShape="0">
              <a:prstClr val="black">
                <a:alpha val="40000"/>
              </a:prstClr>
            </a:outerShdw>
          </a:effectLst>
        </p:spPr>
        <p:txBody>
          <a:bodyPr wrap="square" rtlCol="0" anchor="t">
            <a:spAutoFit/>
          </a:bodyPr>
          <a:lstStyle/>
          <a:p>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革命思想的传播</a:t>
            </a:r>
          </a:p>
        </p:txBody>
      </p:sp>
      <p:sp>
        <p:nvSpPr>
          <p:cNvPr id="19" name="文本框 18"/>
          <p:cNvSpPr txBox="1"/>
          <p:nvPr/>
        </p:nvSpPr>
        <p:spPr>
          <a:xfrm>
            <a:off x="6525260" y="6336030"/>
            <a:ext cx="5312410" cy="521970"/>
          </a:xfrm>
          <a:prstGeom prst="rect">
            <a:avLst/>
          </a:prstGeom>
          <a:solidFill>
            <a:srgbClr val="C00000"/>
          </a:solidFill>
          <a:effectLst>
            <a:outerShdw blurRad="50800" dist="38100" dir="2700000" algn="tl" rotWithShape="0">
              <a:prstClr val="black">
                <a:alpha val="40000"/>
              </a:prstClr>
            </a:outerShdw>
          </a:effectLst>
        </p:spPr>
        <p:txBody>
          <a:bodyPr wrap="square" rtlCol="0" anchor="t">
            <a:spAutoFit/>
          </a:bodyP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资产阶级革命团体及政党的建立</a:t>
            </a:r>
          </a:p>
        </p:txBody>
      </p:sp>
      <p:grpSp>
        <p:nvGrpSpPr>
          <p:cNvPr id="23" name="组合 22"/>
          <p:cNvGrpSpPr/>
          <p:nvPr/>
        </p:nvGrpSpPr>
        <p:grpSpPr>
          <a:xfrm>
            <a:off x="379095" y="1551305"/>
            <a:ext cx="11656060" cy="1872615"/>
            <a:chOff x="597" y="2443"/>
            <a:chExt cx="18356" cy="2949"/>
          </a:xfrm>
        </p:grpSpPr>
        <p:sp>
          <p:nvSpPr>
            <p:cNvPr id="17" name="文本框 16"/>
            <p:cNvSpPr txBox="1"/>
            <p:nvPr/>
          </p:nvSpPr>
          <p:spPr>
            <a:xfrm>
              <a:off x="597" y="2443"/>
              <a:ext cx="18092" cy="2858"/>
            </a:xfrm>
            <a:prstGeom prst="rect">
              <a:avLst/>
            </a:prstGeom>
            <a:solidFill>
              <a:srgbClr val="F0E4E1"/>
            </a:solidFill>
            <a:ln w="19050">
              <a:noFill/>
            </a:ln>
          </p:spPr>
          <p:txBody>
            <a:bodyPr wrap="square" rtlCol="0">
              <a:spAutoFit/>
            </a:bodyPr>
            <a:lstStyle/>
            <a:p>
              <a:pPr>
                <a:lnSpc>
                  <a:spcPct val="100000"/>
                </a:lnSpc>
              </a:pPr>
              <a:r>
                <a:rPr lang="zh-CN" altLang="en-US" sz="2800">
                  <a:latin typeface="楷体" panose="02010609060101010101" pitchFamily="49" charset="-122"/>
                  <a:ea typeface="楷体" panose="02010609060101010101" pitchFamily="49" charset="-122"/>
                </a:rPr>
                <a:t>材料：孙中山是广东省香山县人，出身农民家庭，先后在檀香山</a:t>
              </a:r>
            </a:p>
            <a:p>
              <a:pPr>
                <a:lnSpc>
                  <a:spcPct val="100000"/>
                </a:lnSpc>
              </a:pPr>
              <a:r>
                <a:rPr lang="zh-CN" altLang="en-US" sz="2800">
                  <a:latin typeface="楷体" panose="02010609060101010101" pitchFamily="49" charset="-122"/>
                  <a:ea typeface="楷体" panose="02010609060101010101" pitchFamily="49" charset="-122"/>
                </a:rPr>
                <a:t>、广州、香港等地比较</a:t>
              </a:r>
              <a:r>
                <a:rPr lang="zh-CN" altLang="en-US" sz="2800">
                  <a:solidFill>
                    <a:schemeClr val="tx1"/>
                  </a:solidFill>
                  <a:latin typeface="楷体" panose="02010609060101010101" pitchFamily="49" charset="-122"/>
                  <a:ea typeface="楷体" panose="02010609060101010101" pitchFamily="49" charset="-122"/>
                </a:rPr>
                <a:t>系统地接受了西式的近代教育</a:t>
              </a:r>
              <a:r>
                <a:rPr lang="zh-CN" altLang="en-US" sz="2800">
                  <a:latin typeface="楷体" panose="02010609060101010101" pitchFamily="49" charset="-122"/>
                  <a:ea typeface="楷体" panose="02010609060101010101" pitchFamily="49" charset="-122"/>
                </a:rPr>
                <a:t>。甲午中日</a:t>
              </a:r>
            </a:p>
            <a:p>
              <a:pPr>
                <a:lnSpc>
                  <a:spcPct val="100000"/>
                </a:lnSpc>
              </a:pPr>
              <a:r>
                <a:rPr lang="zh-CN" altLang="en-US" sz="2800">
                  <a:latin typeface="楷体" panose="02010609060101010101" pitchFamily="49" charset="-122"/>
                  <a:ea typeface="楷体" panose="02010609060101010101" pitchFamily="49" charset="-122"/>
                </a:rPr>
                <a:t>战争爆发后，孙中山深知</a:t>
              </a:r>
              <a:r>
                <a:rPr lang="zh-CN" altLang="en-US" sz="2800">
                  <a:solidFill>
                    <a:srgbClr val="C00000"/>
                  </a:solidFill>
                  <a:latin typeface="楷体" panose="02010609060101010101" pitchFamily="49" charset="-122"/>
                  <a:ea typeface="楷体" panose="02010609060101010101" pitchFamily="49" charset="-122"/>
                </a:rPr>
                <a:t>改良的道路不能挽救中国</a:t>
              </a:r>
              <a:r>
                <a:rPr lang="zh-CN" altLang="en-US" sz="2800">
                  <a:latin typeface="楷体" panose="02010609060101010101" pitchFamily="49" charset="-122"/>
                  <a:ea typeface="楷体" panose="02010609060101010101" pitchFamily="49" charset="-122"/>
                </a:rPr>
                <a:t>，毅然走上了</a:t>
              </a:r>
            </a:p>
            <a:p>
              <a:pPr>
                <a:lnSpc>
                  <a:spcPct val="100000"/>
                </a:lnSpc>
              </a:pPr>
              <a:r>
                <a:rPr lang="zh-CN" altLang="en-US" sz="2800">
                  <a:solidFill>
                    <a:srgbClr val="C00000"/>
                  </a:solidFill>
                  <a:latin typeface="楷体" panose="02010609060101010101" pitchFamily="49" charset="-122"/>
                  <a:ea typeface="楷体" panose="02010609060101010101" pitchFamily="49" charset="-122"/>
                </a:rPr>
                <a:t>革命</a:t>
              </a:r>
              <a:r>
                <a:rPr lang="zh-CN" altLang="en-US" sz="2800">
                  <a:latin typeface="楷体" panose="02010609060101010101" pitchFamily="49" charset="-122"/>
                  <a:ea typeface="楷体" panose="02010609060101010101" pitchFamily="49" charset="-122"/>
                </a:rPr>
                <a:t>的道路。</a:t>
              </a:r>
            </a:p>
          </p:txBody>
        </p:sp>
        <p:grpSp>
          <p:nvGrpSpPr>
            <p:cNvPr id="22" name="组合 21"/>
            <p:cNvGrpSpPr/>
            <p:nvPr/>
          </p:nvGrpSpPr>
          <p:grpSpPr>
            <a:xfrm>
              <a:off x="13848" y="2455"/>
              <a:ext cx="5105" cy="2937"/>
              <a:chOff x="13848" y="2455"/>
              <a:chExt cx="5105" cy="2937"/>
            </a:xfrm>
          </p:grpSpPr>
          <p:sp>
            <p:nvSpPr>
              <p:cNvPr id="20" name="文本框 19"/>
              <p:cNvSpPr txBox="1"/>
              <p:nvPr/>
            </p:nvSpPr>
            <p:spPr>
              <a:xfrm>
                <a:off x="13848" y="4505"/>
                <a:ext cx="2557" cy="725"/>
              </a:xfrm>
              <a:prstGeom prst="rect">
                <a:avLst/>
              </a:prstGeom>
              <a:noFill/>
            </p:spPr>
            <p:txBody>
              <a:bodyPr wrap="square" rtlCol="0">
                <a:spAutoFit/>
              </a:bodyPr>
              <a:lstStyle/>
              <a:p>
                <a:r>
                  <a:rPr lang="zh-CN" altLang="en-US" sz="2400">
                    <a:latin typeface="华文仿宋" panose="02010600040101010101" charset="-122"/>
                    <a:ea typeface="华文仿宋" panose="02010600040101010101" charset="-122"/>
                  </a:rPr>
                  <a:t>◎孙中山</a:t>
                </a:r>
              </a:p>
            </p:txBody>
          </p:sp>
          <p:pic>
            <p:nvPicPr>
              <p:cNvPr id="21" name="图片 20"/>
              <p:cNvPicPr>
                <a:picLocks noChangeAspect="1"/>
              </p:cNvPicPr>
              <p:nvPr/>
            </p:nvPicPr>
            <p:blipFill>
              <a:blip r:embed="rId6"/>
              <a:stretch>
                <a:fillRect/>
              </a:stretch>
            </p:blipFill>
            <p:spPr>
              <a:xfrm>
                <a:off x="15853" y="2455"/>
                <a:ext cx="3100" cy="2937"/>
              </a:xfrm>
              <a:prstGeom prst="rect">
                <a:avLst/>
              </a:prstGeom>
            </p:spPr>
          </p:pic>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9430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2" grpId="0" animBg="1"/>
      <p:bldP spid="12" grpId="1" animBg="1"/>
      <p:bldP spid="19" grpId="0" animBg="1"/>
      <p:bldP spid="19"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矩形 4"/>
          <p:cNvSpPr/>
          <p:nvPr>
            <p:custDataLst>
              <p:tags r:id="rId1"/>
            </p:custDataLst>
          </p:nvPr>
        </p:nvSpPr>
        <p:spPr>
          <a:xfrm>
            <a:off x="257810" y="238760"/>
            <a:ext cx="11684635" cy="6378575"/>
          </a:xfrm>
          <a:prstGeom prst="rect">
            <a:avLst/>
          </a:prstGeom>
          <a:noFill/>
          <a:ln w="12700" cap="flat" cmpd="sng">
            <a:solidFill>
              <a:srgbClr val="831E0A"/>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4" name="圆角矩形 3"/>
          <p:cNvSpPr/>
          <p:nvPr>
            <p:custDataLst>
              <p:tags r:id="rId2"/>
            </p:custDataLst>
          </p:nvPr>
        </p:nvSpPr>
        <p:spPr>
          <a:xfrm>
            <a:off x="379095" y="339090"/>
            <a:ext cx="3672205" cy="480695"/>
          </a:xfrm>
          <a:prstGeom prst="roundRect">
            <a:avLst/>
          </a:prstGeom>
          <a:solidFill>
            <a:srgbClr val="85231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一、辛亥革命的背景</a:t>
            </a:r>
          </a:p>
        </p:txBody>
      </p:sp>
      <p:sp>
        <p:nvSpPr>
          <p:cNvPr id="10241" name="文本框 11265"/>
          <p:cNvSpPr txBox="1"/>
          <p:nvPr/>
        </p:nvSpPr>
        <p:spPr>
          <a:xfrm>
            <a:off x="379095" y="924560"/>
            <a:ext cx="4584065" cy="521970"/>
          </a:xfrm>
          <a:prstGeom prst="rect">
            <a:avLst/>
          </a:prstGeom>
          <a:solidFill>
            <a:srgbClr val="974434">
              <a:alpha val="69000"/>
            </a:srgbClr>
          </a:solidFill>
          <a:ln w="9525">
            <a:noFill/>
          </a:ln>
          <a:effectLst>
            <a:outerShdw blurRad="50800" dist="38100" dir="2700000" algn="tl" rotWithShape="0">
              <a:prstClr val="black">
                <a:alpha val="40000"/>
              </a:prstClr>
            </a:outerShdw>
          </a:effectLst>
        </p:spPr>
        <p:txBody>
          <a:bodyPr wrap="square" anchor="t">
            <a:spAutoFit/>
          </a:bodyPr>
          <a:lstStyle/>
          <a:p>
            <a:pPr>
              <a:spcBef>
                <a:spcPct val="50000"/>
              </a:spcBef>
            </a:pPr>
            <a:r>
              <a:rPr lang="zh-CN" altLang="en-US"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知识补充：三民主义的形成</a:t>
            </a:r>
          </a:p>
        </p:txBody>
      </p:sp>
      <p:graphicFrame>
        <p:nvGraphicFramePr>
          <p:cNvPr id="3" name="表格 2"/>
          <p:cNvGraphicFramePr/>
          <p:nvPr>
            <p:custDataLst>
              <p:tags r:id="rId3"/>
            </p:custDataLst>
          </p:nvPr>
        </p:nvGraphicFramePr>
        <p:xfrm>
          <a:off x="379095" y="1551940"/>
          <a:ext cx="11470005" cy="2590800"/>
        </p:xfrm>
        <a:graphic>
          <a:graphicData uri="http://schemas.openxmlformats.org/drawingml/2006/table">
            <a:tbl>
              <a:tblPr firstRow="1" bandRow="1">
                <a:tableStyleId>{5C22544A-7EE6-4342-B048-85BDC9FD1C3A}</a:tableStyleId>
              </a:tblPr>
              <a:tblGrid>
                <a:gridCol w="2191385"/>
                <a:gridCol w="9278620"/>
              </a:tblGrid>
              <a:tr h="518160">
                <a:tc>
                  <a:txBody>
                    <a:bodyPr/>
                    <a:lstStyle/>
                    <a:p>
                      <a:pPr algn="ctr">
                        <a:buNone/>
                      </a:pPr>
                      <a:r>
                        <a:rPr lang="zh-CN" altLang="en-US" sz="2800" b="0">
                          <a:solidFill>
                            <a:schemeClr val="tx1"/>
                          </a:solidFill>
                          <a:latin typeface="华文中宋" panose="02010600040101010101" charset="-122"/>
                          <a:ea typeface="华文中宋" panose="02010600040101010101" charset="-122"/>
                        </a:rPr>
                        <a:t>时间地点</a:t>
                      </a: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algn="ctr">
                        <a:buNone/>
                      </a:pPr>
                      <a:endParaRPr lang="zh-CN" altLang="en-US" sz="2800" b="0">
                        <a:solidFill>
                          <a:schemeClr val="tx1"/>
                        </a:solidFill>
                        <a:latin typeface="华文中宋" panose="02010600040101010101" charset="-122"/>
                        <a:ea typeface="华文中宋" panose="02010600040101010101" charset="-122"/>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r>
              <a:tr h="518160">
                <a:tc>
                  <a:txBody>
                    <a:bodyPr/>
                    <a:lstStyle/>
                    <a:p>
                      <a:pPr algn="ctr">
                        <a:buNone/>
                      </a:pPr>
                      <a:r>
                        <a:rPr lang="zh-CN" altLang="en-US" sz="2800" b="0">
                          <a:solidFill>
                            <a:schemeClr val="tx1"/>
                          </a:solidFill>
                          <a:latin typeface="华文中宋" panose="02010600040101010101" charset="-122"/>
                          <a:ea typeface="华文中宋" panose="02010600040101010101" charset="-122"/>
                        </a:rPr>
                        <a:t>领导机构</a:t>
                      </a: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algn="ctr">
                        <a:buNone/>
                      </a:pPr>
                      <a:endParaRPr lang="zh-CN" altLang="en-US" sz="2800" b="0">
                        <a:solidFill>
                          <a:schemeClr val="tx1"/>
                        </a:solidFill>
                        <a:latin typeface="华文中宋" panose="02010600040101010101" charset="-122"/>
                        <a:ea typeface="华文中宋" panose="02010600040101010101" charset="-122"/>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r>
              <a:tr h="518160">
                <a:tc>
                  <a:txBody>
                    <a:bodyPr/>
                    <a:lstStyle/>
                    <a:p>
                      <a:pPr algn="ctr">
                        <a:buNone/>
                      </a:pPr>
                      <a:r>
                        <a:rPr lang="zh-CN" altLang="en-US" sz="2800" b="0">
                          <a:solidFill>
                            <a:schemeClr val="tx1"/>
                          </a:solidFill>
                          <a:latin typeface="华文中宋" panose="02010600040101010101" charset="-122"/>
                          <a:ea typeface="华文中宋" panose="02010600040101010101" charset="-122"/>
                        </a:rPr>
                        <a:t>政治纲领</a:t>
                      </a: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algn="ctr">
                        <a:buNone/>
                      </a:pPr>
                      <a:endParaRPr lang="zh-CN" altLang="en-US" sz="2800" b="0">
                        <a:solidFill>
                          <a:schemeClr val="tx1"/>
                        </a:solidFill>
                        <a:latin typeface="华文中宋" panose="02010600040101010101" charset="-122"/>
                        <a:ea typeface="华文中宋" panose="02010600040101010101" charset="-122"/>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r>
              <a:tr h="518160">
                <a:tc>
                  <a:txBody>
                    <a:bodyPr/>
                    <a:lstStyle/>
                    <a:p>
                      <a:pPr algn="ctr">
                        <a:buNone/>
                      </a:pPr>
                      <a:r>
                        <a:rPr lang="zh-CN" altLang="en-US" sz="2800" b="0">
                          <a:solidFill>
                            <a:schemeClr val="tx1"/>
                          </a:solidFill>
                          <a:latin typeface="华文中宋" panose="02010600040101010101" charset="-122"/>
                          <a:ea typeface="华文中宋" panose="02010600040101010101" charset="-122"/>
                        </a:rPr>
                        <a:t>宣传刊物</a:t>
                      </a: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algn="ctr">
                        <a:buNone/>
                      </a:pPr>
                      <a:endParaRPr lang="zh-CN" altLang="en-US" sz="2800" b="0">
                        <a:solidFill>
                          <a:schemeClr val="tx1"/>
                        </a:solidFill>
                        <a:latin typeface="华文中宋" panose="02010600040101010101" charset="-122"/>
                        <a:ea typeface="华文中宋" panose="02010600040101010101" charset="-122"/>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r>
              <a:tr h="518160">
                <a:tc>
                  <a:txBody>
                    <a:bodyPr/>
                    <a:lstStyle/>
                    <a:p>
                      <a:pPr algn="ctr">
                        <a:buNone/>
                      </a:pPr>
                      <a:r>
                        <a:rPr lang="zh-CN" altLang="en-US" sz="2800" b="0">
                          <a:solidFill>
                            <a:schemeClr val="tx1"/>
                          </a:solidFill>
                          <a:latin typeface="华文中宋" panose="02010600040101010101" charset="-122"/>
                          <a:ea typeface="华文中宋" panose="02010600040101010101" charset="-122"/>
                        </a:rPr>
                        <a:t>性质</a:t>
                      </a: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algn="ctr">
                        <a:buNone/>
                      </a:pPr>
                      <a:endParaRPr lang="zh-CN" altLang="en-US" sz="2800" b="0">
                        <a:solidFill>
                          <a:schemeClr val="tx1"/>
                        </a:solidFill>
                        <a:latin typeface="华文中宋" panose="02010600040101010101" charset="-122"/>
                        <a:ea typeface="华文中宋" panose="02010600040101010101" charset="-122"/>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r>
            </a:tbl>
          </a:graphicData>
        </a:graphic>
      </p:graphicFrame>
      <p:sp>
        <p:nvSpPr>
          <p:cNvPr id="13" name="文本框 12"/>
          <p:cNvSpPr txBox="1"/>
          <p:nvPr/>
        </p:nvSpPr>
        <p:spPr>
          <a:xfrm>
            <a:off x="5031740" y="1551940"/>
            <a:ext cx="4020185" cy="521970"/>
          </a:xfrm>
          <a:prstGeom prst="rect">
            <a:avLst/>
          </a:prstGeom>
          <a:noFill/>
        </p:spPr>
        <p:txBody>
          <a:bodyPr wrap="square" rtlCol="0">
            <a:spAutoFit/>
          </a:bodyPr>
          <a:lstStyle/>
          <a:p>
            <a:r>
              <a:rPr lang="en-US" altLang="zh-CN" sz="2800" noProof="1">
                <a:latin typeface="华文中宋" panose="02010600040101010101" charset="-122"/>
                <a:ea typeface="华文中宋" panose="02010600040101010101" charset="-122"/>
                <a:cs typeface="华文中宋" panose="02010600040101010101" charset="-122"/>
              </a:rPr>
              <a:t>1905</a:t>
            </a:r>
            <a:r>
              <a:rPr lang="zh-CN" altLang="en-US" sz="2800" noProof="1">
                <a:latin typeface="华文中宋" panose="02010600040101010101" charset="-122"/>
                <a:ea typeface="华文中宋" panose="02010600040101010101" charset="-122"/>
                <a:cs typeface="华文中宋" panose="02010600040101010101" charset="-122"/>
              </a:rPr>
              <a:t>年，日本东京</a:t>
            </a:r>
          </a:p>
        </p:txBody>
      </p:sp>
      <p:sp>
        <p:nvSpPr>
          <p:cNvPr id="21" name="文本框 20"/>
          <p:cNvSpPr txBox="1"/>
          <p:nvPr/>
        </p:nvSpPr>
        <p:spPr>
          <a:xfrm>
            <a:off x="3471545" y="2598420"/>
            <a:ext cx="7948930" cy="521970"/>
          </a:xfrm>
          <a:prstGeom prst="rect">
            <a:avLst/>
          </a:prstGeom>
          <a:noFill/>
          <a:ln w="9525">
            <a:noFill/>
          </a:ln>
        </p:spPr>
        <p:txBody>
          <a:bodyPr wrap="square" anchor="t" anchorCtr="0">
            <a:spAutoFit/>
          </a:bodyPr>
          <a:lstStyle/>
          <a:p>
            <a:r>
              <a:rPr lang="zh-CN" altLang="en-US" sz="2800">
                <a:solidFill>
                  <a:srgbClr val="C00000"/>
                </a:solidFill>
                <a:latin typeface="华文中宋" panose="02010600040101010101" charset="-122"/>
                <a:ea typeface="华文中宋" panose="02010600040101010101" charset="-122"/>
              </a:rPr>
              <a:t>驱除鞑虏，恢复中华，创立民国，平均地权</a:t>
            </a:r>
          </a:p>
        </p:txBody>
      </p:sp>
      <p:sp>
        <p:nvSpPr>
          <p:cNvPr id="23" name="文本框 22"/>
          <p:cNvSpPr txBox="1"/>
          <p:nvPr/>
        </p:nvSpPr>
        <p:spPr>
          <a:xfrm>
            <a:off x="3759200" y="2075180"/>
            <a:ext cx="6018530" cy="521970"/>
          </a:xfrm>
          <a:prstGeom prst="rect">
            <a:avLst/>
          </a:prstGeom>
          <a:noFill/>
        </p:spPr>
        <p:txBody>
          <a:bodyPr wrap="square" rtlCol="0">
            <a:spAutoFit/>
          </a:bodyPr>
          <a:lstStyle/>
          <a:p>
            <a:r>
              <a:rPr lang="zh-CN" altLang="en-US" sz="2800" noProof="1">
                <a:latin typeface="华文中宋" panose="02010600040101010101" charset="-122"/>
                <a:ea typeface="华文中宋" panose="02010600040101010101" charset="-122"/>
                <a:cs typeface="+mn-cs"/>
              </a:rPr>
              <a:t>选举孙中山为总理，黄兴为副总理</a:t>
            </a:r>
          </a:p>
        </p:txBody>
      </p:sp>
      <p:sp>
        <p:nvSpPr>
          <p:cNvPr id="24" name="文本框 23"/>
          <p:cNvSpPr txBox="1"/>
          <p:nvPr/>
        </p:nvSpPr>
        <p:spPr>
          <a:xfrm>
            <a:off x="6071870" y="3121660"/>
            <a:ext cx="1558290" cy="521970"/>
          </a:xfrm>
          <a:prstGeom prst="rect">
            <a:avLst/>
          </a:prstGeom>
          <a:noFill/>
        </p:spPr>
        <p:txBody>
          <a:bodyPr wrap="square" rtlCol="0">
            <a:spAutoFit/>
          </a:bodyPr>
          <a:lstStyle/>
          <a:p>
            <a:r>
              <a:rPr lang="zh-CN" altLang="en-US" sz="2800" noProof="1">
                <a:latin typeface="华文中宋" panose="02010600040101010101" charset="-122"/>
                <a:ea typeface="华文中宋" panose="02010600040101010101" charset="-122"/>
                <a:cs typeface="+mn-cs"/>
              </a:rPr>
              <a:t>《民报》</a:t>
            </a:r>
          </a:p>
        </p:txBody>
      </p:sp>
      <p:sp>
        <p:nvSpPr>
          <p:cNvPr id="25" name="文本框 24"/>
          <p:cNvSpPr txBox="1"/>
          <p:nvPr/>
        </p:nvSpPr>
        <p:spPr>
          <a:xfrm>
            <a:off x="4051300" y="3600450"/>
            <a:ext cx="6438265" cy="521970"/>
          </a:xfrm>
          <a:prstGeom prst="rect">
            <a:avLst/>
          </a:prstGeom>
          <a:noFill/>
        </p:spPr>
        <p:txBody>
          <a:bodyPr wrap="square" rtlCol="0">
            <a:spAutoFit/>
          </a:bodyPr>
          <a:lstStyle/>
          <a:p>
            <a:r>
              <a:rPr lang="zh-CN" altLang="en-US" sz="2800" noProof="1">
                <a:latin typeface="华文中宋" panose="02010600040101010101" charset="-122"/>
                <a:ea typeface="华文中宋" panose="02010600040101010101" charset="-122"/>
                <a:cs typeface="+mn-cs"/>
              </a:rPr>
              <a:t>第一个全国统一的资产阶级革命政党</a:t>
            </a:r>
          </a:p>
        </p:txBody>
      </p:sp>
      <p:pic>
        <p:nvPicPr>
          <p:cNvPr id="101" name="图片 100"/>
          <p:cNvPicPr/>
          <p:nvPr/>
        </p:nvPicPr>
        <p:blipFill>
          <a:blip r:embed="rId5"/>
          <a:stretch>
            <a:fillRect/>
          </a:stretch>
        </p:blipFill>
        <p:spPr>
          <a:xfrm>
            <a:off x="9356725" y="201295"/>
            <a:ext cx="2675255" cy="2395855"/>
          </a:xfrm>
          <a:prstGeom prst="rect">
            <a:avLst/>
          </a:prstGeom>
          <a:noFill/>
          <a:ln w="9525">
            <a:noFill/>
          </a:ln>
        </p:spPr>
      </p:pic>
      <p:sp>
        <p:nvSpPr>
          <p:cNvPr id="15" name="Rectangle 20"/>
          <p:cNvSpPr/>
          <p:nvPr/>
        </p:nvSpPr>
        <p:spPr>
          <a:xfrm>
            <a:off x="379095" y="4248150"/>
            <a:ext cx="961390" cy="521970"/>
          </a:xfrm>
          <a:prstGeom prst="rect">
            <a:avLst/>
          </a:prstGeom>
          <a:solidFill>
            <a:srgbClr val="852310"/>
          </a:solidFill>
          <a:ln w="9525">
            <a:noFill/>
          </a:ln>
          <a:effectLst>
            <a:outerShdw blurRad="50800" dist="38100" dir="2700000" algn="tl" rotWithShape="0">
              <a:prstClr val="black">
                <a:alpha val="40000"/>
              </a:prstClr>
            </a:outerShdw>
          </a:effectLst>
        </p:spPr>
        <p:txBody>
          <a:bodyPr wrap="square" anchor="t" anchorCtr="0">
            <a:spAutoFit/>
          </a:bodyPr>
          <a:lstStyle/>
          <a:p>
            <a:pPr algn="ctr" defTabSz="457200"/>
            <a:r>
              <a:rPr lang="zh-CN" altLang="en-US"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前提</a:t>
            </a:r>
          </a:p>
        </p:txBody>
      </p:sp>
      <p:sp>
        <p:nvSpPr>
          <p:cNvPr id="17" name="Rectangle 20"/>
          <p:cNvSpPr/>
          <p:nvPr/>
        </p:nvSpPr>
        <p:spPr>
          <a:xfrm>
            <a:off x="379095" y="4943475"/>
            <a:ext cx="961390" cy="521970"/>
          </a:xfrm>
          <a:prstGeom prst="rect">
            <a:avLst/>
          </a:prstGeom>
          <a:solidFill>
            <a:srgbClr val="852310"/>
          </a:solidFill>
          <a:ln w="9525">
            <a:noFill/>
          </a:ln>
          <a:effectLst>
            <a:outerShdw blurRad="50800" dist="38100" dir="2700000" algn="tl" rotWithShape="0">
              <a:prstClr val="black">
                <a:alpha val="40000"/>
              </a:prstClr>
            </a:outerShdw>
          </a:effectLst>
        </p:spPr>
        <p:txBody>
          <a:bodyPr wrap="square" anchor="t" anchorCtr="0">
            <a:spAutoFit/>
          </a:bodyPr>
          <a:lstStyle/>
          <a:p>
            <a:pPr algn="ctr" defTabSz="457200"/>
            <a:r>
              <a:rPr lang="zh-CN" altLang="en-US"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核心</a:t>
            </a:r>
          </a:p>
        </p:txBody>
      </p:sp>
      <p:sp>
        <p:nvSpPr>
          <p:cNvPr id="18" name="Rectangle 20"/>
          <p:cNvSpPr/>
          <p:nvPr/>
        </p:nvSpPr>
        <p:spPr>
          <a:xfrm>
            <a:off x="379095" y="5638800"/>
            <a:ext cx="961390" cy="953135"/>
          </a:xfrm>
          <a:prstGeom prst="rect">
            <a:avLst/>
          </a:prstGeom>
          <a:solidFill>
            <a:srgbClr val="852310"/>
          </a:solidFill>
          <a:ln w="9525">
            <a:noFill/>
          </a:ln>
          <a:effectLst>
            <a:outerShdw blurRad="50800" dist="38100" dir="2700000" algn="tl" rotWithShape="0">
              <a:prstClr val="black">
                <a:alpha val="40000"/>
              </a:prstClr>
            </a:outerShdw>
          </a:effectLst>
        </p:spPr>
        <p:txBody>
          <a:bodyPr wrap="square" anchor="t" anchorCtr="0">
            <a:spAutoFit/>
          </a:bodyPr>
          <a:lstStyle/>
          <a:p>
            <a:pPr algn="ctr" defTabSz="457200"/>
            <a:r>
              <a:rPr lang="zh-CN" altLang="en-US"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补充发展</a:t>
            </a:r>
          </a:p>
        </p:txBody>
      </p:sp>
      <p:sp>
        <p:nvSpPr>
          <p:cNvPr id="11" name="文本框 10"/>
          <p:cNvSpPr txBox="1"/>
          <p:nvPr/>
        </p:nvSpPr>
        <p:spPr>
          <a:xfrm>
            <a:off x="2967355" y="4204970"/>
            <a:ext cx="8316595" cy="565150"/>
          </a:xfrm>
          <a:prstGeom prst="rect">
            <a:avLst/>
          </a:prstGeom>
          <a:noFill/>
          <a:ln w="12700" cmpd="sng">
            <a:noFill/>
            <a:prstDash val="solid"/>
          </a:ln>
        </p:spPr>
        <p:txBody>
          <a:bodyPr wrap="square" rtlCol="0" anchor="t">
            <a:spAutoFit/>
          </a:bodyPr>
          <a:lstStyle/>
          <a:p>
            <a:pPr defTabSz="457200">
              <a:lnSpc>
                <a:spcPct val="110000"/>
              </a:lnSpc>
            </a:pPr>
            <a:r>
              <a:rPr lang="zh-CN" altLang="en-US" sz="2800" dirty="0">
                <a:latin typeface="华文中宋" panose="02010600040101010101" charset="-122"/>
                <a:ea typeface="华文中宋" panose="02010600040101010101" charset="-122"/>
                <a:sym typeface="+mn-ea"/>
              </a:rPr>
              <a:t>通过民族革命，推翻清朝封建统治，反对民族压迫</a:t>
            </a:r>
          </a:p>
        </p:txBody>
      </p:sp>
      <p:sp>
        <p:nvSpPr>
          <p:cNvPr id="12" name="文本框 11"/>
          <p:cNvSpPr txBox="1"/>
          <p:nvPr/>
        </p:nvSpPr>
        <p:spPr>
          <a:xfrm>
            <a:off x="2967355" y="4852670"/>
            <a:ext cx="9146540" cy="607695"/>
          </a:xfrm>
          <a:prstGeom prst="rect">
            <a:avLst/>
          </a:prstGeom>
          <a:noFill/>
          <a:ln w="12700" cmpd="sng">
            <a:noFill/>
            <a:prstDash val="solid"/>
          </a:ln>
        </p:spPr>
        <p:txBody>
          <a:bodyPr wrap="square" rtlCol="0" anchor="t">
            <a:spAutoFit/>
          </a:bodyPr>
          <a:lstStyle/>
          <a:p>
            <a:pPr>
              <a:lnSpc>
                <a:spcPct val="120000"/>
              </a:lnSpc>
            </a:pPr>
            <a:r>
              <a:rPr lang="zh-CN" altLang="en-US" sz="2800" dirty="0">
                <a:latin typeface="华文中宋" panose="02010600040101010101" charset="-122"/>
                <a:ea typeface="华文中宋" panose="02010600040101010101" charset="-122"/>
                <a:sym typeface="+mn-ea"/>
              </a:rPr>
              <a:t>通过政治革命，推翻封建帝制，建立资产阶级民主共和国　　</a:t>
            </a:r>
          </a:p>
        </p:txBody>
      </p:sp>
      <p:sp>
        <p:nvSpPr>
          <p:cNvPr id="14" name="文本框 13"/>
          <p:cNvSpPr txBox="1"/>
          <p:nvPr/>
        </p:nvSpPr>
        <p:spPr>
          <a:xfrm>
            <a:off x="2967355" y="5598795"/>
            <a:ext cx="6641465" cy="565150"/>
          </a:xfrm>
          <a:prstGeom prst="rect">
            <a:avLst/>
          </a:prstGeom>
          <a:noFill/>
          <a:ln w="12700" cmpd="sng">
            <a:noFill/>
            <a:prstDash val="solid"/>
          </a:ln>
        </p:spPr>
        <p:txBody>
          <a:bodyPr wrap="square" rtlCol="0" anchor="t">
            <a:spAutoFit/>
          </a:bodyPr>
          <a:lstStyle/>
          <a:p>
            <a:pPr defTabSz="457200">
              <a:lnSpc>
                <a:spcPct val="110000"/>
              </a:lnSpc>
            </a:pPr>
            <a:r>
              <a:rPr lang="zh-CN" altLang="en-US" sz="2800" dirty="0">
                <a:latin typeface="华文中宋" panose="02010600040101010101" charset="-122"/>
                <a:ea typeface="华文中宋" panose="02010600040101010101" charset="-122"/>
                <a:sym typeface="+mn-ea"/>
              </a:rPr>
              <a:t>通过社会革命，核定地价，涨价归公。</a:t>
            </a:r>
          </a:p>
        </p:txBody>
      </p:sp>
      <p:sp>
        <p:nvSpPr>
          <p:cNvPr id="23557" name="文本框 23556"/>
          <p:cNvSpPr txBox="1"/>
          <p:nvPr/>
        </p:nvSpPr>
        <p:spPr>
          <a:xfrm>
            <a:off x="1384300" y="4248150"/>
            <a:ext cx="1661795" cy="521970"/>
          </a:xfrm>
          <a:prstGeom prst="rect">
            <a:avLst/>
          </a:prstGeom>
          <a:solidFill>
            <a:srgbClr val="C00000"/>
          </a:solidFill>
          <a:ln w="38100" cap="flat" cmpd="sng">
            <a:noFill/>
            <a:prstDash val="solid"/>
            <a:miter/>
            <a:headEnd type="none" w="med" len="med"/>
            <a:tailEnd type="none" w="med" len="med"/>
          </a:ln>
        </p:spPr>
        <p:txBody>
          <a:bodyPr wrap="square">
            <a:spAutoFit/>
          </a:bodyPr>
          <a:lstStyle/>
          <a:p>
            <a:pPr algn="ctr"/>
            <a:r>
              <a:rPr lang="zh-CN" altLang="en-US"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民族主义</a:t>
            </a:r>
          </a:p>
        </p:txBody>
      </p:sp>
      <p:sp>
        <p:nvSpPr>
          <p:cNvPr id="8" name="文本框 7"/>
          <p:cNvSpPr txBox="1"/>
          <p:nvPr/>
        </p:nvSpPr>
        <p:spPr>
          <a:xfrm>
            <a:off x="1384935" y="4943475"/>
            <a:ext cx="1661795" cy="521970"/>
          </a:xfrm>
          <a:prstGeom prst="rect">
            <a:avLst/>
          </a:prstGeom>
          <a:solidFill>
            <a:srgbClr val="C00000"/>
          </a:solidFill>
          <a:ln w="38100" cap="flat" cmpd="sng">
            <a:noFill/>
            <a:prstDash val="solid"/>
            <a:miter/>
            <a:headEnd type="none" w="med" len="med"/>
            <a:tailEnd type="none" w="med" len="med"/>
          </a:ln>
        </p:spPr>
        <p:txBody>
          <a:bodyPr wrap="square">
            <a:spAutoFit/>
          </a:bodyPr>
          <a:lstStyle/>
          <a:p>
            <a:pPr algn="ctr"/>
            <a:r>
              <a:rPr lang="zh-CN" altLang="en-US"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民权主义</a:t>
            </a:r>
          </a:p>
        </p:txBody>
      </p:sp>
      <p:sp>
        <p:nvSpPr>
          <p:cNvPr id="9" name="文本框 8"/>
          <p:cNvSpPr txBox="1"/>
          <p:nvPr/>
        </p:nvSpPr>
        <p:spPr>
          <a:xfrm>
            <a:off x="1384300" y="5638800"/>
            <a:ext cx="1662430" cy="521970"/>
          </a:xfrm>
          <a:prstGeom prst="rect">
            <a:avLst/>
          </a:prstGeom>
          <a:solidFill>
            <a:srgbClr val="C00000"/>
          </a:solidFill>
          <a:ln w="38100" cap="flat" cmpd="sng">
            <a:noFill/>
            <a:prstDash val="solid"/>
            <a:miter/>
            <a:headEnd type="none" w="med" len="med"/>
            <a:tailEnd type="none" w="med" len="med"/>
          </a:ln>
        </p:spPr>
        <p:txBody>
          <a:bodyPr wrap="square">
            <a:spAutoFit/>
          </a:bodyPr>
          <a:lstStyle/>
          <a:p>
            <a:pPr algn="ctr"/>
            <a:r>
              <a:rPr lang="zh-CN" altLang="en-US"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民生主义</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55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21" grpId="0"/>
      <p:bldP spid="21" grpId="1"/>
      <p:bldP spid="23" grpId="0"/>
      <p:bldP spid="23" grpId="1"/>
      <p:bldP spid="24" grpId="0"/>
      <p:bldP spid="24" grpId="1"/>
      <p:bldP spid="25" grpId="0"/>
      <p:bldP spid="25" grpId="1"/>
      <p:bldP spid="15" grpId="0" animBg="1"/>
      <p:bldP spid="15" grpId="1" animBg="1"/>
      <p:bldP spid="17" grpId="0" animBg="1"/>
      <p:bldP spid="17" grpId="1" animBg="1"/>
      <p:bldP spid="18" grpId="0" animBg="1"/>
      <p:bldP spid="18" grpId="1" animBg="1"/>
      <p:bldP spid="11" grpId="0"/>
      <p:bldP spid="11" grpId="1"/>
      <p:bldP spid="12" grpId="0"/>
      <p:bldP spid="12" grpId="1"/>
      <p:bldP spid="14" grpId="0"/>
      <p:bldP spid="14" grpId="1"/>
      <p:bldP spid="23557" grpId="0" animBg="1"/>
      <p:bldP spid="23557" grpId="1" animBg="1"/>
      <p:bldP spid="8" grpId="0" animBg="1"/>
      <p:bldP spid="8" grpId="1" animBg="1"/>
      <p:bldP spid="9" grpId="0" animBg="1"/>
      <p:bldP spid="9"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矩形 4"/>
          <p:cNvSpPr/>
          <p:nvPr>
            <p:custDataLst>
              <p:tags r:id="rId1"/>
            </p:custDataLst>
          </p:nvPr>
        </p:nvSpPr>
        <p:spPr>
          <a:xfrm>
            <a:off x="257810" y="238760"/>
            <a:ext cx="11684635" cy="6378575"/>
          </a:xfrm>
          <a:prstGeom prst="rect">
            <a:avLst/>
          </a:prstGeom>
          <a:noFill/>
          <a:ln w="12700" cap="flat" cmpd="sng">
            <a:solidFill>
              <a:srgbClr val="831E0A"/>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4" name="圆角矩形 3"/>
          <p:cNvSpPr/>
          <p:nvPr>
            <p:custDataLst>
              <p:tags r:id="rId2"/>
            </p:custDataLst>
          </p:nvPr>
        </p:nvSpPr>
        <p:spPr>
          <a:xfrm>
            <a:off x="379095" y="339090"/>
            <a:ext cx="3672205" cy="480695"/>
          </a:xfrm>
          <a:prstGeom prst="roundRect">
            <a:avLst/>
          </a:prstGeom>
          <a:solidFill>
            <a:srgbClr val="85231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一、辛亥革命的背景</a:t>
            </a:r>
          </a:p>
        </p:txBody>
      </p:sp>
      <p:sp>
        <p:nvSpPr>
          <p:cNvPr id="10241" name="文本框 11265"/>
          <p:cNvSpPr txBox="1"/>
          <p:nvPr/>
        </p:nvSpPr>
        <p:spPr>
          <a:xfrm>
            <a:off x="379095" y="924560"/>
            <a:ext cx="4584065" cy="521970"/>
          </a:xfrm>
          <a:prstGeom prst="rect">
            <a:avLst/>
          </a:prstGeom>
          <a:solidFill>
            <a:srgbClr val="974434">
              <a:alpha val="69000"/>
            </a:srgbClr>
          </a:solidFill>
          <a:ln w="9525">
            <a:noFill/>
          </a:ln>
          <a:effectLst>
            <a:outerShdw blurRad="50800" dist="38100" dir="2700000" algn="tl" rotWithShape="0">
              <a:prstClr val="black">
                <a:alpha val="40000"/>
              </a:prstClr>
            </a:outerShdw>
          </a:effectLst>
        </p:spPr>
        <p:txBody>
          <a:bodyPr wrap="square" anchor="t">
            <a:spAutoFit/>
          </a:bodyPr>
          <a:lstStyle/>
          <a:p>
            <a:pPr>
              <a:spcBef>
                <a:spcPct val="50000"/>
              </a:spcBef>
            </a:pPr>
            <a:r>
              <a:rPr lang="zh-CN" altLang="en-US"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知识补充：三民主义的形成</a:t>
            </a:r>
          </a:p>
        </p:txBody>
      </p:sp>
      <p:grpSp>
        <p:nvGrpSpPr>
          <p:cNvPr id="7" name="组合 6"/>
          <p:cNvGrpSpPr/>
          <p:nvPr/>
        </p:nvGrpSpPr>
        <p:grpSpPr>
          <a:xfrm>
            <a:off x="379253" y="935990"/>
            <a:ext cx="11464767" cy="3580130"/>
            <a:chOff x="919" y="89"/>
            <a:chExt cx="18278" cy="7066"/>
          </a:xfrm>
        </p:grpSpPr>
        <p:grpSp>
          <p:nvGrpSpPr>
            <p:cNvPr id="32776" name="组合 32775"/>
            <p:cNvGrpSpPr/>
            <p:nvPr/>
          </p:nvGrpSpPr>
          <p:grpSpPr>
            <a:xfrm>
              <a:off x="5612" y="1139"/>
              <a:ext cx="6224" cy="5156"/>
              <a:chOff x="0" y="-323407"/>
              <a:chExt cx="3544532" cy="3817234"/>
            </a:xfrm>
          </p:grpSpPr>
          <p:pic>
            <p:nvPicPr>
              <p:cNvPr id="32777" name="Picture 12"/>
              <p:cNvPicPr>
                <a:picLocks noChangeAspect="1"/>
              </p:cNvPicPr>
              <p:nvPr/>
            </p:nvPicPr>
            <p:blipFill>
              <a:blip r:embed="rId4"/>
              <a:stretch>
                <a:fillRect/>
              </a:stretch>
            </p:blipFill>
            <p:spPr>
              <a:xfrm>
                <a:off x="0" y="0"/>
                <a:ext cx="3544532" cy="3493827"/>
              </a:xfrm>
              <a:prstGeom prst="rect">
                <a:avLst/>
              </a:prstGeom>
              <a:noFill/>
              <a:ln w="9525">
                <a:noFill/>
              </a:ln>
            </p:spPr>
          </p:pic>
          <p:sp>
            <p:nvSpPr>
              <p:cNvPr id="32778" name="Text Box 13"/>
              <p:cNvSpPr txBox="1"/>
              <p:nvPr/>
            </p:nvSpPr>
            <p:spPr>
              <a:xfrm>
                <a:off x="902054" y="-323407"/>
                <a:ext cx="1219077" cy="762684"/>
              </a:xfrm>
              <a:prstGeom prst="rect">
                <a:avLst/>
              </a:prstGeom>
              <a:noFill/>
              <a:ln w="9525">
                <a:noFill/>
              </a:ln>
            </p:spPr>
            <p:txBody>
              <a:bodyPr anchor="ctr">
                <a:spAutoFit/>
              </a:bodyPr>
              <a:lstStyle/>
              <a:p>
                <a:pPr algn="ctr">
                  <a:spcBef>
                    <a:spcPct val="50000"/>
                  </a:spcBef>
                </a:pPr>
                <a:r>
                  <a:rPr lang="zh-CN" altLang="en-US" sz="2800" b="1" dirty="0">
                    <a:solidFill>
                      <a:srgbClr val="000000"/>
                    </a:solidFill>
                    <a:effectLst/>
                    <a:latin typeface="华文仿宋" panose="02010600040101010101" charset="-122"/>
                    <a:ea typeface="华文仿宋" panose="02010600040101010101" charset="-122"/>
                  </a:rPr>
                  <a:t>民权</a:t>
                </a:r>
              </a:p>
            </p:txBody>
          </p:sp>
        </p:grpSp>
        <p:pic>
          <p:nvPicPr>
            <p:cNvPr id="2" name="图片 1" descr="SPEVBS48}AX@9)C6I0E9Z92(1)"/>
            <p:cNvPicPr>
              <a:picLocks noChangeAspect="1"/>
            </p:cNvPicPr>
            <p:nvPr/>
          </p:nvPicPr>
          <p:blipFill>
            <a:blip r:embed="rId5"/>
            <a:srcRect l="19602"/>
            <a:stretch>
              <a:fillRect/>
            </a:stretch>
          </p:blipFill>
          <p:spPr>
            <a:xfrm>
              <a:off x="1730" y="1362"/>
              <a:ext cx="4036" cy="5793"/>
            </a:xfrm>
            <a:prstGeom prst="rect">
              <a:avLst/>
            </a:prstGeom>
          </p:spPr>
        </p:pic>
        <p:sp>
          <p:nvSpPr>
            <p:cNvPr id="14" name="文本框 13"/>
            <p:cNvSpPr txBox="1"/>
            <p:nvPr/>
          </p:nvSpPr>
          <p:spPr>
            <a:xfrm>
              <a:off x="919" y="1325"/>
              <a:ext cx="1443" cy="1881"/>
            </a:xfrm>
            <a:prstGeom prst="rect">
              <a:avLst/>
            </a:prstGeom>
            <a:noFill/>
          </p:spPr>
          <p:txBody>
            <a:bodyPr wrap="square" rtlCol="0">
              <a:spAutoFit/>
            </a:bodyPr>
            <a:lstStyle/>
            <a:p>
              <a:r>
                <a:rPr lang="zh-CN" altLang="en-US" sz="2800" b="1">
                  <a:latin typeface="华文仿宋" panose="02010600040101010101" charset="-122"/>
                  <a:ea typeface="华文仿宋" panose="02010600040101010101" charset="-122"/>
                </a:rPr>
                <a:t>民族</a:t>
              </a:r>
            </a:p>
          </p:txBody>
        </p:sp>
        <p:pic>
          <p:nvPicPr>
            <p:cNvPr id="16" name="图片 15" descr="7{J}GY@F`U9[ZZLS}0J_Z$I(1)"/>
            <p:cNvPicPr>
              <a:picLocks noChangeAspect="1"/>
            </p:cNvPicPr>
            <p:nvPr/>
          </p:nvPicPr>
          <p:blipFill>
            <a:blip r:embed="rId6"/>
            <a:stretch>
              <a:fillRect/>
            </a:stretch>
          </p:blipFill>
          <p:spPr>
            <a:xfrm>
              <a:off x="11836" y="89"/>
              <a:ext cx="7361" cy="6436"/>
            </a:xfrm>
            <a:prstGeom prst="rect">
              <a:avLst/>
            </a:prstGeom>
          </p:spPr>
        </p:pic>
        <p:sp>
          <p:nvSpPr>
            <p:cNvPr id="17" name="Text Box 13"/>
            <p:cNvSpPr txBox="1"/>
            <p:nvPr/>
          </p:nvSpPr>
          <p:spPr>
            <a:xfrm>
              <a:off x="14053" y="904"/>
              <a:ext cx="2141" cy="1030"/>
            </a:xfrm>
            <a:prstGeom prst="rect">
              <a:avLst/>
            </a:prstGeom>
            <a:noFill/>
            <a:ln w="9525">
              <a:noFill/>
            </a:ln>
          </p:spPr>
          <p:txBody>
            <a:bodyPr anchor="ctr">
              <a:spAutoFit/>
            </a:bodyPr>
            <a:lstStyle/>
            <a:p>
              <a:pPr algn="ctr">
                <a:spcBef>
                  <a:spcPct val="50000"/>
                </a:spcBef>
              </a:pPr>
              <a:r>
                <a:rPr lang="zh-CN" altLang="en-US" sz="2800" b="1" dirty="0">
                  <a:solidFill>
                    <a:srgbClr val="000000"/>
                  </a:solidFill>
                  <a:effectLst/>
                  <a:latin typeface="华文仿宋" panose="02010600040101010101" charset="-122"/>
                  <a:ea typeface="华文仿宋" panose="02010600040101010101" charset="-122"/>
                </a:rPr>
                <a:t>民生</a:t>
              </a:r>
            </a:p>
          </p:txBody>
        </p:sp>
      </p:grpSp>
      <p:sp>
        <p:nvSpPr>
          <p:cNvPr id="3" name="文本框 2"/>
          <p:cNvSpPr txBox="1"/>
          <p:nvPr/>
        </p:nvSpPr>
        <p:spPr>
          <a:xfrm>
            <a:off x="197485" y="4323080"/>
            <a:ext cx="11744960" cy="1866265"/>
          </a:xfrm>
          <a:prstGeom prst="rect">
            <a:avLst/>
          </a:prstGeom>
          <a:noFill/>
        </p:spPr>
        <p:txBody>
          <a:bodyPr wrap="square" rtlCol="0" anchor="t">
            <a:spAutoFit/>
          </a:bodyPr>
          <a:lstStyle/>
          <a:p>
            <a:pPr indent="0" algn="just" fontAlgn="auto">
              <a:lnSpc>
                <a:spcPts val="3460"/>
              </a:lnSpc>
              <a:spcBef>
                <a:spcPts val="0"/>
              </a:spcBef>
              <a:spcAft>
                <a:spcPts val="0"/>
              </a:spcAft>
              <a:buFont typeface="Wingdings" panose="05000000000000000000" pitchFamily="2" charset="2"/>
              <a:buNone/>
            </a:pPr>
            <a:r>
              <a:rPr lang="zh-CN" sz="2800" b="1" dirty="0">
                <a:solidFill>
                  <a:srgbClr val="C00000"/>
                </a:solidFill>
                <a:latin typeface="华文中宋" panose="02010600040101010101" charset="-122"/>
                <a:ea typeface="华文中宋" panose="02010600040101010101" charset="-122"/>
                <a:cs typeface="黑体" panose="02010609060101010101" pitchFamily="49" charset="-122"/>
                <a:sym typeface="+mn-ea"/>
              </a:rPr>
              <a:t>进步性：</a:t>
            </a:r>
            <a:r>
              <a:rPr lang="en-US" sz="2800" dirty="0">
                <a:latin typeface="华文中宋" panose="02010600040101010101" charset="-122"/>
                <a:ea typeface="华文中宋" panose="02010600040101010101" charset="-122"/>
                <a:cs typeface="黑体" panose="02010609060101010101" pitchFamily="49" charset="-122"/>
                <a:sym typeface="+mn-ea"/>
              </a:rPr>
              <a:t>①</a:t>
            </a:r>
            <a:r>
              <a:rPr lang="zh-CN" sz="2800" dirty="0">
                <a:latin typeface="华文中宋" panose="02010600040101010101" charset="-122"/>
                <a:ea typeface="华文中宋" panose="02010600040101010101" charset="-122"/>
                <a:cs typeface="黑体" panose="02010609060101010101" pitchFamily="49" charset="-122"/>
                <a:sym typeface="+mn-ea"/>
              </a:rPr>
              <a:t>比较完整的资产阶级民主革命纲领，表达资产阶级政治、经济的利益和要求，反映中国人民实现民族独立和民主权利的愿望。</a:t>
            </a:r>
            <a:r>
              <a:rPr lang="en-US" sz="2800" dirty="0">
                <a:latin typeface="华文中宋" panose="02010600040101010101" charset="-122"/>
                <a:ea typeface="华文中宋" panose="02010600040101010101" charset="-122"/>
                <a:cs typeface="黑体" panose="02010609060101010101" pitchFamily="49" charset="-122"/>
                <a:sym typeface="+mn-ea"/>
              </a:rPr>
              <a:t>②</a:t>
            </a:r>
            <a:r>
              <a:rPr lang="zh-CN" sz="2800" dirty="0">
                <a:latin typeface="华文中宋" panose="02010600040101010101" charset="-122"/>
                <a:ea typeface="华文中宋" panose="02010600040101010101" charset="-122"/>
                <a:cs typeface="黑体" panose="02010609060101010101" pitchFamily="49" charset="-122"/>
                <a:sym typeface="+mn-ea"/>
              </a:rPr>
              <a:t>推动资产阶级民主革命运动的发展，是辛亥革命的重要理论指导。</a:t>
            </a:r>
            <a:endParaRPr lang="en-US" sz="2800" b="0" dirty="0">
              <a:latin typeface="华文中宋" panose="02010600040101010101" charset="-122"/>
              <a:ea typeface="华文中宋" panose="02010600040101010101" charset="-122"/>
              <a:cs typeface="黑体" panose="02010609060101010101" pitchFamily="49" charset="-122"/>
            </a:endParaRPr>
          </a:p>
          <a:p>
            <a:pPr indent="0" algn="just" fontAlgn="auto">
              <a:lnSpc>
                <a:spcPts val="3460"/>
              </a:lnSpc>
              <a:spcBef>
                <a:spcPts val="0"/>
              </a:spcBef>
              <a:spcAft>
                <a:spcPts val="0"/>
              </a:spcAft>
              <a:buFont typeface="Wingdings" panose="05000000000000000000" pitchFamily="2" charset="2"/>
              <a:buNone/>
            </a:pPr>
            <a:endParaRPr lang="zh-CN" altLang="en-US" sz="2800" dirty="0">
              <a:latin typeface="华文中宋" panose="02010600040101010101" charset="-122"/>
              <a:ea typeface="华文中宋" panose="02010600040101010101" charset="-122"/>
              <a:cs typeface="黑体" panose="02010609060101010101" pitchFamily="49" charset="-122"/>
              <a:sym typeface="+mn-ea"/>
            </a:endParaRPr>
          </a:p>
        </p:txBody>
      </p:sp>
      <p:sp>
        <p:nvSpPr>
          <p:cNvPr id="5" name="文本框 4"/>
          <p:cNvSpPr txBox="1"/>
          <p:nvPr/>
        </p:nvSpPr>
        <p:spPr>
          <a:xfrm>
            <a:off x="197485" y="5647690"/>
            <a:ext cx="11745595" cy="953135"/>
          </a:xfrm>
          <a:prstGeom prst="rect">
            <a:avLst/>
          </a:prstGeom>
          <a:noFill/>
        </p:spPr>
        <p:txBody>
          <a:bodyPr wrap="square" rtlCol="0" anchor="t">
            <a:spAutoFit/>
          </a:bodyPr>
          <a:lstStyle/>
          <a:p>
            <a:r>
              <a:rPr lang="zh-CN" sz="2800" b="1" dirty="0">
                <a:solidFill>
                  <a:srgbClr val="C00000"/>
                </a:solidFill>
                <a:latin typeface="华文中宋" panose="02010600040101010101" charset="-122"/>
                <a:ea typeface="华文中宋" panose="02010600040101010101" charset="-122"/>
                <a:cs typeface="黑体" panose="02010609060101010101" pitchFamily="49" charset="-122"/>
                <a:sym typeface="+mn-ea"/>
              </a:rPr>
              <a:t>局限性</a:t>
            </a:r>
            <a:r>
              <a:rPr lang="zh-CN" altLang="en-US" sz="2800" b="1" dirty="0">
                <a:solidFill>
                  <a:srgbClr val="C00000"/>
                </a:solidFill>
                <a:latin typeface="华文中宋" panose="02010600040101010101" charset="-122"/>
                <a:ea typeface="华文中宋" panose="02010600040101010101" charset="-122"/>
                <a:cs typeface="黑体" panose="02010609060101010101" pitchFamily="49" charset="-122"/>
                <a:sym typeface="+mn-ea"/>
              </a:rPr>
              <a:t>：</a:t>
            </a:r>
            <a:r>
              <a:rPr lang="zh-CN" sz="2800" dirty="0">
                <a:latin typeface="华文中宋" panose="02010600040101010101" charset="-122"/>
                <a:ea typeface="华文中宋" panose="02010600040101010101" charset="-122"/>
                <a:cs typeface="黑体" panose="02010609060101010101" pitchFamily="49" charset="-122"/>
                <a:sym typeface="+mn-ea"/>
              </a:rPr>
              <a:t>带有明显的时代局限和阶级局限</a:t>
            </a:r>
            <a:r>
              <a:rPr lang="zh-CN" altLang="en-US" sz="2800" dirty="0">
                <a:latin typeface="华文中宋" panose="02010600040101010101" charset="-122"/>
                <a:ea typeface="华文中宋" panose="02010600040101010101" charset="-122"/>
                <a:cs typeface="黑体" panose="02010609060101010101" pitchFamily="49" charset="-122"/>
                <a:sym typeface="+mn-ea"/>
              </a:rPr>
              <a:t>（</a:t>
            </a:r>
            <a:r>
              <a:rPr lang="zh-CN" sz="2800" dirty="0">
                <a:latin typeface="华文中宋" panose="02010600040101010101" charset="-122"/>
                <a:ea typeface="华文中宋" panose="02010600040101010101" charset="-122"/>
                <a:cs typeface="黑体" panose="02010609060101010101" pitchFamily="49" charset="-122"/>
                <a:sym typeface="+mn-ea"/>
              </a:rPr>
              <a:t>没有明确反帝；没有将整个封建主义作为斗争对象；没有彻底的土地革命纲领，不能发动农民</a:t>
            </a:r>
            <a:r>
              <a:rPr lang="zh-CN" altLang="en-US" sz="2800" dirty="0">
                <a:latin typeface="华文中宋" panose="02010600040101010101" charset="-122"/>
                <a:ea typeface="华文中宋" panose="02010600040101010101" charset="-122"/>
                <a:cs typeface="黑体" panose="02010609060101010101" pitchFamily="49" charset="-122"/>
                <a:sym typeface="+mn-ea"/>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p:bldP spid="5"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4"/>
          <p:cNvSpPr/>
          <p:nvPr>
            <p:custDataLst>
              <p:tags r:id="rId2"/>
            </p:custDataLst>
          </p:nvPr>
        </p:nvSpPr>
        <p:spPr>
          <a:xfrm>
            <a:off x="257810" y="238760"/>
            <a:ext cx="11684635" cy="6378575"/>
          </a:xfrm>
          <a:prstGeom prst="rect">
            <a:avLst/>
          </a:prstGeom>
          <a:noFill/>
          <a:ln w="12700" cap="flat" cmpd="sng">
            <a:solidFill>
              <a:srgbClr val="831E0A"/>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5" name="圆角矩形 4"/>
          <p:cNvSpPr/>
          <p:nvPr>
            <p:custDataLst>
              <p:tags r:id="rId3"/>
            </p:custDataLst>
          </p:nvPr>
        </p:nvSpPr>
        <p:spPr>
          <a:xfrm>
            <a:off x="379095" y="339090"/>
            <a:ext cx="2204720" cy="480695"/>
          </a:xfrm>
          <a:prstGeom prst="roundRect">
            <a:avLst/>
          </a:prstGeom>
          <a:solidFill>
            <a:srgbClr val="85231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单元概览</a:t>
            </a:r>
          </a:p>
        </p:txBody>
      </p:sp>
      <p:sp>
        <p:nvSpPr>
          <p:cNvPr id="3" name="文本框 2"/>
          <p:cNvSpPr txBox="1"/>
          <p:nvPr/>
        </p:nvSpPr>
        <p:spPr>
          <a:xfrm>
            <a:off x="379095" y="876935"/>
            <a:ext cx="11670030" cy="1124585"/>
          </a:xfrm>
          <a:prstGeom prst="rect">
            <a:avLst/>
          </a:prstGeom>
          <a:noFill/>
        </p:spPr>
        <p:txBody>
          <a:bodyPr wrap="square" rtlCol="0" anchor="t">
            <a:spAutoFit/>
          </a:bodyPr>
          <a:lstStyle/>
          <a:p>
            <a:pPr algn="l" defTabSz="678180" eaLnBrk="0" fontAlgn="auto" latinLnBrk="1" hangingPunct="0">
              <a:lnSpc>
                <a:spcPct val="120000"/>
              </a:lnSpc>
            </a:pPr>
            <a:r>
              <a:rPr sz="2800"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北洋军阀</a:t>
            </a:r>
            <a:r>
              <a:rPr lang="zh-CN" sz="2800"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统治时期</a:t>
            </a:r>
            <a:r>
              <a:rPr sz="2800"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a:t>
            </a:r>
            <a:r>
              <a:rPr lang="en-US" sz="2800"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1912</a:t>
            </a:r>
            <a:r>
              <a:rPr sz="2800"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－19</a:t>
            </a:r>
            <a:r>
              <a:rPr lang="en-US" sz="2800"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28</a:t>
            </a:r>
            <a:r>
              <a:rPr sz="2800"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年)</a:t>
            </a:r>
            <a:r>
              <a:rPr lang="zh-CN" sz="2800"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，即民国前期，</a:t>
            </a:r>
            <a:r>
              <a:rPr sz="2800"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是旧民主主义革命</a:t>
            </a:r>
          </a:p>
          <a:p>
            <a:pPr algn="l" defTabSz="678180" eaLnBrk="0" fontAlgn="auto" latinLnBrk="1" hangingPunct="0">
              <a:lnSpc>
                <a:spcPct val="120000"/>
              </a:lnSpc>
            </a:pPr>
            <a:r>
              <a:rPr lang="zh-CN" sz="2800"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a:t>
            </a:r>
            <a:r>
              <a:rPr lang="en-US" altLang="zh-CN" sz="2800"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1840-1919</a:t>
            </a:r>
            <a:r>
              <a:rPr lang="zh-CN" altLang="en-US" sz="2800"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年</a:t>
            </a:r>
            <a:r>
              <a:rPr lang="zh-CN" sz="2800"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a:t>
            </a:r>
            <a:r>
              <a:rPr sz="2800"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的终结和新民主主义革命</a:t>
            </a:r>
            <a:r>
              <a:rPr lang="zh-CN" sz="2800"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a:t>
            </a:r>
            <a:r>
              <a:rPr lang="en-US" altLang="zh-CN" sz="2800"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1919-1949</a:t>
            </a:r>
            <a:r>
              <a:rPr lang="zh-CN" altLang="en-US" sz="2800"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年</a:t>
            </a:r>
            <a:r>
              <a:rPr lang="zh-CN" sz="2800"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a:t>
            </a:r>
            <a:r>
              <a:rPr sz="2800"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的崛起时期。</a:t>
            </a:r>
            <a:endParaRPr lang="zh-CN" altLang="en-US" sz="2800"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6" name="文本框 5"/>
          <p:cNvSpPr txBox="1"/>
          <p:nvPr/>
        </p:nvSpPr>
        <p:spPr>
          <a:xfrm>
            <a:off x="449580" y="2125345"/>
            <a:ext cx="3241675" cy="521970"/>
          </a:xfrm>
          <a:prstGeom prst="rect">
            <a:avLst/>
          </a:prstGeom>
          <a:solidFill>
            <a:srgbClr val="974434"/>
          </a:solidFill>
          <a:effectLst>
            <a:outerShdw blurRad="50800" dist="38100" dir="2700000" algn="tl" rotWithShape="0">
              <a:prstClr val="black">
                <a:alpha val="40000"/>
              </a:prstClr>
            </a:outerShdw>
          </a:effectLst>
        </p:spPr>
        <p:txBody>
          <a:bodyPr wrap="square" rtlCol="0">
            <a:spAutoFit/>
          </a:bodyPr>
          <a:lstStyle/>
          <a:p>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rPr>
              <a:t>第</a:t>
            </a:r>
            <a:r>
              <a:rPr lang="en-US" altLang="zh-CN"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rPr>
              <a:t>19</a:t>
            </a: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rPr>
              <a:t>讲：辛亥革命</a:t>
            </a:r>
          </a:p>
        </p:txBody>
      </p:sp>
      <p:sp>
        <p:nvSpPr>
          <p:cNvPr id="7" name="文本框 6"/>
          <p:cNvSpPr txBox="1"/>
          <p:nvPr/>
        </p:nvSpPr>
        <p:spPr>
          <a:xfrm>
            <a:off x="449580" y="2771140"/>
            <a:ext cx="7992110" cy="521970"/>
          </a:xfrm>
          <a:prstGeom prst="rect">
            <a:avLst/>
          </a:prstGeom>
          <a:solidFill>
            <a:srgbClr val="974434"/>
          </a:solidFill>
          <a:effectLst>
            <a:outerShdw blurRad="50800" dist="38100" dir="2700000" algn="tl" rotWithShape="0">
              <a:prstClr val="black">
                <a:alpha val="40000"/>
              </a:prstClr>
            </a:outerShdw>
          </a:effectLst>
        </p:spPr>
        <p:txBody>
          <a:bodyPr wrap="square" rtlCol="0">
            <a:spAutoFit/>
          </a:bodyPr>
          <a:lstStyle/>
          <a:p>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rPr>
              <a:t>第</a:t>
            </a:r>
            <a:r>
              <a:rPr lang="en-US" altLang="zh-CN"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rPr>
              <a:t>20</a:t>
            </a: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rPr>
              <a:t>讲：</a:t>
            </a:r>
            <a:r>
              <a:rPr lang="zh-CN" altLang="en-US" sz="2800" b="1">
                <a:solidFill>
                  <a:schemeClr val="bg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汉仪锦昌体简" panose="00020600040101010101" charset="-122"/>
                <a:sym typeface="+mn-ea"/>
              </a:rPr>
              <a:t>北洋军阀统治时期的政治、经济与文化</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endParaRPr>
          </a:p>
        </p:txBody>
      </p:sp>
      <p:grpSp>
        <p:nvGrpSpPr>
          <p:cNvPr id="33" name="组合 32"/>
          <p:cNvGrpSpPr/>
          <p:nvPr>
            <p:custDataLst>
              <p:tags r:id="rId4"/>
            </p:custDataLst>
          </p:nvPr>
        </p:nvGrpSpPr>
        <p:grpSpPr>
          <a:xfrm>
            <a:off x="564470" y="5244465"/>
            <a:ext cx="10832677" cy="1372947"/>
            <a:chOff x="181058" y="555260"/>
            <a:chExt cx="11316165" cy="1595999"/>
          </a:xfrm>
        </p:grpSpPr>
        <p:grpSp>
          <p:nvGrpSpPr>
            <p:cNvPr id="31" name="组合 30"/>
            <p:cNvGrpSpPr/>
            <p:nvPr>
              <p:custDataLst>
                <p:tags r:id="rId5"/>
              </p:custDataLst>
            </p:nvPr>
          </p:nvGrpSpPr>
          <p:grpSpPr>
            <a:xfrm>
              <a:off x="181058" y="555260"/>
              <a:ext cx="11315944" cy="1595999"/>
              <a:chOff x="1970988" y="452204"/>
              <a:chExt cx="9602171" cy="1595999"/>
            </a:xfrm>
          </p:grpSpPr>
          <p:sp>
            <p:nvSpPr>
              <p:cNvPr id="8" name="右箭头 7"/>
              <p:cNvSpPr/>
              <p:nvPr>
                <p:custDataLst>
                  <p:tags r:id="rId7"/>
                </p:custDataLst>
              </p:nvPr>
            </p:nvSpPr>
            <p:spPr>
              <a:xfrm>
                <a:off x="1970988" y="1236872"/>
                <a:ext cx="9602171" cy="369082"/>
              </a:xfrm>
              <a:prstGeom prst="rightArrow">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4"/>
              <p:cNvSpPr txBox="1"/>
              <p:nvPr>
                <p:custDataLst>
                  <p:tags r:id="rId8"/>
                </p:custDataLst>
              </p:nvPr>
            </p:nvSpPr>
            <p:spPr>
              <a:xfrm>
                <a:off x="2854846" y="1512920"/>
                <a:ext cx="2160240" cy="535169"/>
              </a:xfrm>
              <a:prstGeom prst="rect">
                <a:avLst/>
              </a:prstGeom>
              <a:noFill/>
            </p:spPr>
            <p:txBody>
              <a:bodyPr wrap="square" rtlCol="0">
                <a:spAutoFit/>
              </a:bodyPr>
              <a:lstStyle/>
              <a:p>
                <a:r>
                  <a:rPr lang="en-US" altLang="zh-CN" sz="2400" b="1" smtClean="0">
                    <a:latin typeface="仿宋" panose="02010609060101010101" charset="-122"/>
                    <a:ea typeface="仿宋" panose="02010609060101010101" charset="-122"/>
                    <a:cs typeface="仿宋" panose="02010609060101010101" charset="-122"/>
                  </a:rPr>
                  <a:t>1912</a:t>
                </a:r>
                <a:r>
                  <a:rPr lang="zh-CN" altLang="en-US" sz="2400" b="1" smtClean="0">
                    <a:latin typeface="仿宋" panose="02010609060101010101" charset="-122"/>
                    <a:ea typeface="仿宋" panose="02010609060101010101" charset="-122"/>
                    <a:cs typeface="仿宋" panose="02010609060101010101" charset="-122"/>
                  </a:rPr>
                  <a:t>年</a:t>
                </a:r>
                <a:r>
                  <a:rPr lang="en-US" altLang="zh-CN" sz="2400" b="1" smtClean="0">
                    <a:latin typeface="仿宋" panose="02010609060101010101" charset="-122"/>
                    <a:ea typeface="仿宋" panose="02010609060101010101" charset="-122"/>
                    <a:cs typeface="仿宋" panose="02010609060101010101" charset="-122"/>
                  </a:rPr>
                  <a:t>1</a:t>
                </a:r>
                <a:r>
                  <a:rPr lang="zh-CN" altLang="en-US" sz="2400" b="1" smtClean="0">
                    <a:latin typeface="仿宋" panose="02010609060101010101" charset="-122"/>
                    <a:ea typeface="仿宋" panose="02010609060101010101" charset="-122"/>
                    <a:cs typeface="仿宋" panose="02010609060101010101" charset="-122"/>
                  </a:rPr>
                  <a:t>月</a:t>
                </a:r>
                <a:r>
                  <a:rPr lang="en-US" altLang="zh-CN" sz="2400" b="1" smtClean="0">
                    <a:latin typeface="仿宋" panose="02010609060101010101" charset="-122"/>
                    <a:ea typeface="仿宋" panose="02010609060101010101" charset="-122"/>
                    <a:cs typeface="仿宋" panose="02010609060101010101" charset="-122"/>
                  </a:rPr>
                  <a:t>1</a:t>
                </a:r>
                <a:r>
                  <a:rPr lang="zh-CN" altLang="en-US" sz="2400" b="1" smtClean="0">
                    <a:latin typeface="仿宋" panose="02010609060101010101" charset="-122"/>
                    <a:ea typeface="仿宋" panose="02010609060101010101" charset="-122"/>
                    <a:cs typeface="仿宋" panose="02010609060101010101" charset="-122"/>
                  </a:rPr>
                  <a:t>日</a:t>
                </a:r>
              </a:p>
            </p:txBody>
          </p:sp>
          <p:sp>
            <p:nvSpPr>
              <p:cNvPr id="10" name="TextBox 5"/>
              <p:cNvSpPr txBox="1"/>
              <p:nvPr>
                <p:custDataLst>
                  <p:tags r:id="rId9"/>
                </p:custDataLst>
              </p:nvPr>
            </p:nvSpPr>
            <p:spPr>
              <a:xfrm>
                <a:off x="1971029" y="467624"/>
                <a:ext cx="1677635" cy="535169"/>
              </a:xfrm>
              <a:prstGeom prst="rect">
                <a:avLst/>
              </a:prstGeom>
              <a:noFill/>
            </p:spPr>
            <p:txBody>
              <a:bodyPr wrap="square" rtlCol="0">
                <a:spAutoFit/>
              </a:bodyPr>
              <a:lstStyle/>
              <a:p>
                <a:r>
                  <a:rPr lang="zh-CN" altLang="en-US" sz="2400" b="1" smtClean="0"/>
                  <a:t>清政府</a:t>
                </a:r>
              </a:p>
            </p:txBody>
          </p:sp>
          <p:sp>
            <p:nvSpPr>
              <p:cNvPr id="17" name="TextBox 16"/>
              <p:cNvSpPr txBox="1"/>
              <p:nvPr>
                <p:custDataLst>
                  <p:tags r:id="rId10"/>
                </p:custDataLst>
              </p:nvPr>
            </p:nvSpPr>
            <p:spPr>
              <a:xfrm>
                <a:off x="3574607" y="467389"/>
                <a:ext cx="2304256" cy="535169"/>
              </a:xfrm>
              <a:prstGeom prst="rect">
                <a:avLst/>
              </a:prstGeom>
              <a:noFill/>
            </p:spPr>
            <p:txBody>
              <a:bodyPr wrap="square" rtlCol="0">
                <a:spAutoFit/>
              </a:bodyPr>
              <a:lstStyle/>
              <a:p>
                <a:r>
                  <a:rPr lang="zh-CN" altLang="en-US" sz="2400" b="1" smtClean="0"/>
                  <a:t>南京临时政府</a:t>
                </a:r>
              </a:p>
            </p:txBody>
          </p:sp>
          <p:sp>
            <p:nvSpPr>
              <p:cNvPr id="18" name="TextBox 17"/>
              <p:cNvSpPr txBox="1"/>
              <p:nvPr>
                <p:custDataLst>
                  <p:tags r:id="rId11"/>
                </p:custDataLst>
              </p:nvPr>
            </p:nvSpPr>
            <p:spPr>
              <a:xfrm>
                <a:off x="6008127" y="452205"/>
                <a:ext cx="2304256" cy="535169"/>
              </a:xfrm>
              <a:prstGeom prst="rect">
                <a:avLst/>
              </a:prstGeom>
              <a:noFill/>
            </p:spPr>
            <p:txBody>
              <a:bodyPr wrap="square" rtlCol="0">
                <a:spAutoFit/>
              </a:bodyPr>
              <a:lstStyle/>
              <a:p>
                <a:r>
                  <a:rPr lang="zh-CN" altLang="en-US" sz="2400" b="1" smtClean="0"/>
                  <a:t>北洋军阀政府</a:t>
                </a:r>
              </a:p>
            </p:txBody>
          </p:sp>
          <p:sp>
            <p:nvSpPr>
              <p:cNvPr id="19" name="TextBox 18"/>
              <p:cNvSpPr txBox="1"/>
              <p:nvPr>
                <p:custDataLst>
                  <p:tags r:id="rId12"/>
                </p:custDataLst>
              </p:nvPr>
            </p:nvSpPr>
            <p:spPr>
              <a:xfrm>
                <a:off x="8590078" y="452204"/>
                <a:ext cx="2304256" cy="535169"/>
              </a:xfrm>
              <a:prstGeom prst="rect">
                <a:avLst/>
              </a:prstGeom>
              <a:noFill/>
            </p:spPr>
            <p:txBody>
              <a:bodyPr wrap="square" rtlCol="0">
                <a:spAutoFit/>
              </a:bodyPr>
              <a:lstStyle/>
              <a:p>
                <a:r>
                  <a:rPr lang="zh-CN" altLang="en-US" sz="2400" b="1" smtClean="0"/>
                  <a:t>南京国民政府</a:t>
                </a:r>
              </a:p>
            </p:txBody>
          </p:sp>
          <p:sp>
            <p:nvSpPr>
              <p:cNvPr id="21" name="TextBox 20"/>
              <p:cNvSpPr txBox="1"/>
              <p:nvPr>
                <p:custDataLst>
                  <p:tags r:id="rId13"/>
                </p:custDataLst>
              </p:nvPr>
            </p:nvSpPr>
            <p:spPr>
              <a:xfrm>
                <a:off x="4671295" y="1513034"/>
                <a:ext cx="2160240" cy="535169"/>
              </a:xfrm>
              <a:prstGeom prst="rect">
                <a:avLst/>
              </a:prstGeom>
              <a:noFill/>
            </p:spPr>
            <p:txBody>
              <a:bodyPr wrap="square" rtlCol="0">
                <a:spAutoFit/>
              </a:bodyPr>
              <a:lstStyle/>
              <a:p>
                <a:r>
                  <a:rPr lang="en-US" altLang="zh-CN" sz="2400" b="1" smtClean="0">
                    <a:latin typeface="仿宋" panose="02010609060101010101" charset="-122"/>
                    <a:ea typeface="仿宋" panose="02010609060101010101" charset="-122"/>
                    <a:cs typeface="仿宋" panose="02010609060101010101" charset="-122"/>
                  </a:rPr>
                  <a:t>1912</a:t>
                </a:r>
                <a:r>
                  <a:rPr lang="zh-CN" altLang="en-US" sz="2400" b="1" smtClean="0">
                    <a:latin typeface="仿宋" panose="02010609060101010101" charset="-122"/>
                    <a:ea typeface="仿宋" panose="02010609060101010101" charset="-122"/>
                    <a:cs typeface="仿宋" panose="02010609060101010101" charset="-122"/>
                  </a:rPr>
                  <a:t>年</a:t>
                </a:r>
                <a:r>
                  <a:rPr lang="en-US" altLang="zh-CN" sz="2400" b="1" smtClean="0">
                    <a:latin typeface="仿宋" panose="02010609060101010101" charset="-122"/>
                    <a:ea typeface="仿宋" panose="02010609060101010101" charset="-122"/>
                    <a:cs typeface="仿宋" panose="02010609060101010101" charset="-122"/>
                  </a:rPr>
                  <a:t>3</a:t>
                </a:r>
                <a:r>
                  <a:rPr lang="zh-CN" altLang="en-US" sz="2400" b="1" smtClean="0">
                    <a:latin typeface="仿宋" panose="02010609060101010101" charset="-122"/>
                    <a:ea typeface="仿宋" panose="02010609060101010101" charset="-122"/>
                    <a:cs typeface="仿宋" panose="02010609060101010101" charset="-122"/>
                  </a:rPr>
                  <a:t>月</a:t>
                </a:r>
              </a:p>
            </p:txBody>
          </p:sp>
          <p:sp>
            <p:nvSpPr>
              <p:cNvPr id="22" name="TextBox 21"/>
              <p:cNvSpPr txBox="1"/>
              <p:nvPr>
                <p:custDataLst>
                  <p:tags r:id="rId14"/>
                </p:custDataLst>
              </p:nvPr>
            </p:nvSpPr>
            <p:spPr>
              <a:xfrm>
                <a:off x="7264435" y="1512920"/>
                <a:ext cx="1432521" cy="535169"/>
              </a:xfrm>
              <a:prstGeom prst="rect">
                <a:avLst/>
              </a:prstGeom>
              <a:noFill/>
            </p:spPr>
            <p:txBody>
              <a:bodyPr wrap="square" rtlCol="0">
                <a:spAutoFit/>
              </a:bodyPr>
              <a:lstStyle/>
              <a:p>
                <a:r>
                  <a:rPr lang="en-US" altLang="zh-CN" sz="2400" b="1" smtClean="0">
                    <a:latin typeface="仿宋" panose="02010609060101010101" charset="-122"/>
                    <a:ea typeface="仿宋" panose="02010609060101010101" charset="-122"/>
                    <a:cs typeface="仿宋" panose="02010609060101010101" charset="-122"/>
                  </a:rPr>
                  <a:t>1927</a:t>
                </a:r>
                <a:r>
                  <a:rPr lang="zh-CN" altLang="en-US" sz="2400" b="1" smtClean="0">
                    <a:latin typeface="仿宋" panose="02010609060101010101" charset="-122"/>
                    <a:ea typeface="仿宋" panose="02010609060101010101" charset="-122"/>
                    <a:cs typeface="仿宋" panose="02010609060101010101" charset="-122"/>
                  </a:rPr>
                  <a:t>年</a:t>
                </a:r>
              </a:p>
            </p:txBody>
          </p:sp>
          <p:sp>
            <p:nvSpPr>
              <p:cNvPr id="24" name="TextBox 23"/>
              <p:cNvSpPr txBox="1"/>
              <p:nvPr>
                <p:custDataLst>
                  <p:tags r:id="rId15"/>
                </p:custDataLst>
              </p:nvPr>
            </p:nvSpPr>
            <p:spPr>
              <a:xfrm>
                <a:off x="8107686" y="1513021"/>
                <a:ext cx="1432521" cy="535169"/>
              </a:xfrm>
              <a:prstGeom prst="rect">
                <a:avLst/>
              </a:prstGeom>
              <a:noFill/>
            </p:spPr>
            <p:txBody>
              <a:bodyPr wrap="square" rtlCol="0">
                <a:spAutoFit/>
              </a:bodyPr>
              <a:lstStyle/>
              <a:p>
                <a:r>
                  <a:rPr lang="en-US" altLang="zh-CN" sz="2400" b="1" smtClean="0">
                    <a:latin typeface="仿宋" panose="02010609060101010101" charset="-122"/>
                    <a:ea typeface="仿宋" panose="02010609060101010101" charset="-122"/>
                    <a:cs typeface="仿宋" panose="02010609060101010101" charset="-122"/>
                  </a:rPr>
                  <a:t>1928</a:t>
                </a:r>
                <a:r>
                  <a:rPr lang="zh-CN" altLang="en-US" sz="2400" b="1" smtClean="0">
                    <a:latin typeface="仿宋" panose="02010609060101010101" charset="-122"/>
                    <a:ea typeface="仿宋" panose="02010609060101010101" charset="-122"/>
                    <a:cs typeface="仿宋" panose="02010609060101010101" charset="-122"/>
                  </a:rPr>
                  <a:t>年</a:t>
                </a:r>
              </a:p>
            </p:txBody>
          </p:sp>
          <p:sp>
            <p:nvSpPr>
              <p:cNvPr id="11" name="右大括号 10"/>
              <p:cNvSpPr/>
              <p:nvPr>
                <p:custDataLst>
                  <p:tags r:id="rId16"/>
                </p:custDataLst>
              </p:nvPr>
            </p:nvSpPr>
            <p:spPr>
              <a:xfrm rot="16200000">
                <a:off x="4276809" y="516266"/>
                <a:ext cx="211115" cy="1264791"/>
              </a:xfrm>
              <a:prstGeom prst="rightBrace">
                <a:avLst/>
              </a:prstGeom>
              <a:ln w="28575">
                <a:solidFill>
                  <a:srgbClr val="2D345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6" name="右大括号 25"/>
              <p:cNvSpPr/>
              <p:nvPr>
                <p:custDataLst>
                  <p:tags r:id="rId17"/>
                </p:custDataLst>
              </p:nvPr>
            </p:nvSpPr>
            <p:spPr>
              <a:xfrm rot="16200000">
                <a:off x="6590633" y="-467736"/>
                <a:ext cx="212591" cy="3232057"/>
              </a:xfrm>
              <a:prstGeom prst="rightBrace">
                <a:avLst/>
              </a:prstGeom>
              <a:ln w="285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0" name="右大括号 29"/>
              <p:cNvSpPr/>
              <p:nvPr>
                <p:custDataLst>
                  <p:tags r:id="rId18"/>
                </p:custDataLst>
              </p:nvPr>
            </p:nvSpPr>
            <p:spPr>
              <a:xfrm rot="16200000">
                <a:off x="9201981" y="-520731"/>
                <a:ext cx="353580" cy="3370526"/>
              </a:xfrm>
              <a:prstGeom prst="rightBrace">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32" name="TextBox 31"/>
            <p:cNvSpPr txBox="1"/>
            <p:nvPr>
              <p:custDataLst>
                <p:tags r:id="rId6"/>
              </p:custDataLst>
            </p:nvPr>
          </p:nvSpPr>
          <p:spPr>
            <a:xfrm>
              <a:off x="10296145" y="1615641"/>
              <a:ext cx="1201078" cy="535169"/>
            </a:xfrm>
            <a:prstGeom prst="rect">
              <a:avLst/>
            </a:prstGeom>
            <a:noFill/>
          </p:spPr>
          <p:txBody>
            <a:bodyPr wrap="square" rtlCol="0">
              <a:spAutoFit/>
            </a:bodyPr>
            <a:lstStyle/>
            <a:p>
              <a:r>
                <a:rPr lang="en-US" altLang="zh-CN" sz="2400" b="1" smtClean="0">
                  <a:latin typeface="仿宋" panose="02010609060101010101" charset="-122"/>
                  <a:ea typeface="仿宋" panose="02010609060101010101" charset="-122"/>
                  <a:cs typeface="仿宋" panose="02010609060101010101" charset="-122"/>
                </a:rPr>
                <a:t>1949</a:t>
              </a:r>
              <a:r>
                <a:rPr lang="zh-CN" altLang="en-US" sz="2400" b="1" smtClean="0">
                  <a:latin typeface="仿宋" panose="02010609060101010101" charset="-122"/>
                  <a:ea typeface="仿宋" panose="02010609060101010101" charset="-122"/>
                  <a:cs typeface="仿宋" panose="02010609060101010101" charset="-122"/>
                </a:rPr>
                <a:t>年</a:t>
              </a:r>
            </a:p>
          </p:txBody>
        </p:sp>
      </p:grpSp>
      <p:pic>
        <p:nvPicPr>
          <p:cNvPr id="12" name="图片 11"/>
          <p:cNvPicPr>
            <a:picLocks noChangeAspect="1"/>
          </p:cNvPicPr>
          <p:nvPr/>
        </p:nvPicPr>
        <p:blipFill>
          <a:blip r:embed="rId20"/>
          <a:stretch>
            <a:fillRect/>
          </a:stretch>
        </p:blipFill>
        <p:spPr>
          <a:xfrm>
            <a:off x="2571115" y="3750945"/>
            <a:ext cx="1704975" cy="998220"/>
          </a:xfrm>
          <a:prstGeom prst="rect">
            <a:avLst/>
          </a:prstGeom>
        </p:spPr>
      </p:pic>
      <p:pic>
        <p:nvPicPr>
          <p:cNvPr id="14" name="图片 13"/>
          <p:cNvPicPr>
            <a:picLocks noChangeAspect="1"/>
          </p:cNvPicPr>
          <p:nvPr/>
        </p:nvPicPr>
        <p:blipFill>
          <a:blip r:embed="rId21"/>
          <a:stretch>
            <a:fillRect/>
          </a:stretch>
        </p:blipFill>
        <p:spPr>
          <a:xfrm>
            <a:off x="8346440" y="3729355"/>
            <a:ext cx="1681480" cy="1002030"/>
          </a:xfrm>
          <a:prstGeom prst="rect">
            <a:avLst/>
          </a:prstGeom>
        </p:spPr>
      </p:pic>
      <p:pic>
        <p:nvPicPr>
          <p:cNvPr id="16" name="图片 15"/>
          <p:cNvPicPr>
            <a:picLocks noChangeAspect="1"/>
          </p:cNvPicPr>
          <p:nvPr/>
        </p:nvPicPr>
        <p:blipFill>
          <a:blip r:embed="rId22"/>
          <a:stretch>
            <a:fillRect/>
          </a:stretch>
        </p:blipFill>
        <p:spPr>
          <a:xfrm>
            <a:off x="449580" y="3729355"/>
            <a:ext cx="1726565" cy="1022350"/>
          </a:xfrm>
          <a:prstGeom prst="rect">
            <a:avLst/>
          </a:prstGeom>
        </p:spPr>
      </p:pic>
      <p:sp>
        <p:nvSpPr>
          <p:cNvPr id="25" name="文本框 24"/>
          <p:cNvSpPr txBox="1"/>
          <p:nvPr/>
        </p:nvSpPr>
        <p:spPr>
          <a:xfrm>
            <a:off x="384175" y="4797425"/>
            <a:ext cx="1415415" cy="460375"/>
          </a:xfrm>
          <a:prstGeom prst="rect">
            <a:avLst/>
          </a:prstGeom>
          <a:solidFill>
            <a:schemeClr val="bg1">
              <a:alpha val="9000"/>
            </a:schemeClr>
          </a:solidFill>
        </p:spPr>
        <p:txBody>
          <a:bodyPr wrap="square" rtlCol="0">
            <a:spAutoFit/>
          </a:bodyPr>
          <a:lstStyle/>
          <a:p>
            <a:pPr algn="ctr"/>
            <a:r>
              <a:rPr lang="zh-CN" altLang="en-US" sz="2400" b="1">
                <a:latin typeface="仿宋" panose="02010609060101010101" charset="-122"/>
                <a:ea typeface="仿宋" panose="02010609060101010101" charset="-122"/>
              </a:rPr>
              <a:t>黄龙旗</a:t>
            </a:r>
          </a:p>
        </p:txBody>
      </p:sp>
      <p:sp>
        <p:nvSpPr>
          <p:cNvPr id="27" name="文本框 26"/>
          <p:cNvSpPr txBox="1"/>
          <p:nvPr/>
        </p:nvSpPr>
        <p:spPr>
          <a:xfrm>
            <a:off x="2657475" y="4797425"/>
            <a:ext cx="1415415" cy="460375"/>
          </a:xfrm>
          <a:prstGeom prst="rect">
            <a:avLst/>
          </a:prstGeom>
          <a:solidFill>
            <a:schemeClr val="bg1">
              <a:alpha val="9000"/>
            </a:schemeClr>
          </a:solidFill>
        </p:spPr>
        <p:txBody>
          <a:bodyPr wrap="square" rtlCol="0">
            <a:spAutoFit/>
          </a:bodyPr>
          <a:lstStyle/>
          <a:p>
            <a:pPr algn="ctr"/>
            <a:r>
              <a:rPr lang="zh-CN" altLang="en-US" sz="2400" b="1">
                <a:latin typeface="仿宋" panose="02010609060101010101" charset="-122"/>
                <a:ea typeface="仿宋" panose="02010609060101010101" charset="-122"/>
              </a:rPr>
              <a:t>五色旗</a:t>
            </a:r>
          </a:p>
        </p:txBody>
      </p:sp>
      <p:sp>
        <p:nvSpPr>
          <p:cNvPr id="28" name="文本框 27"/>
          <p:cNvSpPr txBox="1"/>
          <p:nvPr/>
        </p:nvSpPr>
        <p:spPr>
          <a:xfrm>
            <a:off x="7719060" y="4797425"/>
            <a:ext cx="2731770" cy="460375"/>
          </a:xfrm>
          <a:prstGeom prst="rect">
            <a:avLst/>
          </a:prstGeom>
          <a:solidFill>
            <a:schemeClr val="bg1">
              <a:alpha val="9000"/>
            </a:schemeClr>
          </a:solidFill>
        </p:spPr>
        <p:txBody>
          <a:bodyPr wrap="square" rtlCol="0">
            <a:spAutoFit/>
          </a:bodyPr>
          <a:lstStyle/>
          <a:p>
            <a:pPr algn="ctr"/>
            <a:r>
              <a:rPr lang="zh-CN" altLang="en-US" sz="2400" b="1">
                <a:latin typeface="仿宋" panose="02010609060101010101" charset="-122"/>
                <a:ea typeface="仿宋" panose="02010609060101010101" charset="-122"/>
              </a:rPr>
              <a:t>青天白日满地红旗</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blinds(horizontal)">
                                      <p:cBhvr>
                                        <p:cTn id="15" dur="500"/>
                                        <p:tgtEl>
                                          <p:spTgt spid="33"/>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6" grpId="1" animBg="1"/>
      <p:bldP spid="7" grpId="0" bldLvl="0" animBg="1"/>
      <p:bldP spid="7" grpId="1" animBg="1"/>
      <p:bldP spid="25" grpId="0" bldLvl="0" animBg="1"/>
      <p:bldP spid="25" grpId="1" animBg="1"/>
      <p:bldP spid="27" grpId="0" bldLvl="0" animBg="1"/>
      <p:bldP spid="27" grpId="1" animBg="1"/>
      <p:bldP spid="28" grpId="0" bldLvl="0" animBg="1"/>
      <p:bldP spid="28"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矩形 4"/>
          <p:cNvSpPr/>
          <p:nvPr>
            <p:custDataLst>
              <p:tags r:id="rId1"/>
            </p:custDataLst>
          </p:nvPr>
        </p:nvSpPr>
        <p:spPr>
          <a:xfrm>
            <a:off x="257810" y="238760"/>
            <a:ext cx="11684635" cy="6378575"/>
          </a:xfrm>
          <a:prstGeom prst="rect">
            <a:avLst/>
          </a:prstGeom>
          <a:noFill/>
          <a:ln w="12700" cap="flat" cmpd="sng">
            <a:solidFill>
              <a:srgbClr val="831E0A"/>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4" name="圆角矩形 3"/>
          <p:cNvSpPr/>
          <p:nvPr>
            <p:custDataLst>
              <p:tags r:id="rId2"/>
            </p:custDataLst>
          </p:nvPr>
        </p:nvSpPr>
        <p:spPr>
          <a:xfrm>
            <a:off x="379095" y="339090"/>
            <a:ext cx="3672205" cy="480695"/>
          </a:xfrm>
          <a:prstGeom prst="roundRect">
            <a:avLst/>
          </a:prstGeom>
          <a:solidFill>
            <a:srgbClr val="85231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一、辛亥革命的背景</a:t>
            </a:r>
          </a:p>
        </p:txBody>
      </p:sp>
      <p:sp>
        <p:nvSpPr>
          <p:cNvPr id="10241" name="文本框 11265"/>
          <p:cNvSpPr txBox="1"/>
          <p:nvPr/>
        </p:nvSpPr>
        <p:spPr>
          <a:xfrm>
            <a:off x="379095" y="924560"/>
            <a:ext cx="7251065" cy="521970"/>
          </a:xfrm>
          <a:prstGeom prst="rect">
            <a:avLst/>
          </a:prstGeom>
          <a:solidFill>
            <a:srgbClr val="974434">
              <a:alpha val="69000"/>
            </a:srgbClr>
          </a:solidFill>
          <a:ln w="9525">
            <a:noFill/>
          </a:ln>
          <a:effectLst>
            <a:outerShdw blurRad="50800" dist="38100" dir="2700000" algn="tl" rotWithShape="0">
              <a:prstClr val="black">
                <a:alpha val="40000"/>
              </a:prstClr>
            </a:outerShdw>
          </a:effectLst>
        </p:spPr>
        <p:txBody>
          <a:bodyPr wrap="square" anchor="t">
            <a:spAutoFit/>
          </a:bodyPr>
          <a:lstStyle/>
          <a:p>
            <a:pPr>
              <a:spcBef>
                <a:spcPct val="50000"/>
              </a:spcBef>
            </a:pPr>
            <a:r>
              <a:rPr lang="zh-CN" altLang="en-US"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探究：结合材料和教材分析辛亥革命的背景</a:t>
            </a:r>
          </a:p>
        </p:txBody>
      </p:sp>
      <p:sp>
        <p:nvSpPr>
          <p:cNvPr id="8" name="文本框 7"/>
          <p:cNvSpPr txBox="1"/>
          <p:nvPr/>
        </p:nvSpPr>
        <p:spPr>
          <a:xfrm>
            <a:off x="257810" y="1446530"/>
            <a:ext cx="7614920" cy="953135"/>
          </a:xfrm>
          <a:prstGeom prst="rect">
            <a:avLst/>
          </a:prstGeom>
          <a:noFill/>
        </p:spPr>
        <p:txBody>
          <a:bodyPr wrap="square" rtlCol="0" anchor="t">
            <a:spAutoFit/>
          </a:bodyPr>
          <a:lstStyle/>
          <a:p>
            <a:pPr algn="just">
              <a:lnSpc>
                <a:spcPct val="100000"/>
              </a:lnSpc>
              <a:buFont typeface="Wingdings" panose="05000000000000000000"/>
            </a:pPr>
            <a:r>
              <a:rPr lang="zh-CN" altLang="zh-CN" sz="2800">
                <a:latin typeface="楷体" panose="02010609060101010101" pitchFamily="49" charset="-122"/>
                <a:ea typeface="楷体" panose="02010609060101010101" pitchFamily="49" charset="-122"/>
                <a:cs typeface="楷体" panose="02010609060101010101" pitchFamily="49" charset="-122"/>
                <a:sym typeface="+mn-ea"/>
              </a:rPr>
              <a:t>同盟会成立后，发动了</a:t>
            </a:r>
            <a:r>
              <a:rPr lang="zh-CN" altLang="zh-CN" sz="2800">
                <a:solidFill>
                  <a:srgbClr val="C00000"/>
                </a:solidFill>
                <a:latin typeface="楷体" panose="02010609060101010101" pitchFamily="49" charset="-122"/>
                <a:ea typeface="楷体" panose="02010609060101010101" pitchFamily="49" charset="-122"/>
                <a:cs typeface="楷体" panose="02010609060101010101" pitchFamily="49" charset="-122"/>
                <a:sym typeface="+mn-ea"/>
              </a:rPr>
              <a:t>一系列武装起义</a:t>
            </a:r>
            <a:r>
              <a:rPr lang="zh-CN" altLang="zh-CN" sz="2800">
                <a:latin typeface="楷体" panose="02010609060101010101" pitchFamily="49" charset="-122"/>
                <a:ea typeface="楷体" panose="02010609060101010101" pitchFamily="49" charset="-122"/>
                <a:cs typeface="楷体" panose="02010609060101010101" pitchFamily="49" charset="-122"/>
                <a:sym typeface="+mn-ea"/>
              </a:rPr>
              <a:t>，其中以1911年4月的广州</a:t>
            </a:r>
            <a:r>
              <a:rPr lang="zh-CN" altLang="zh-CN" sz="2800">
                <a:solidFill>
                  <a:srgbClr val="C00000"/>
                </a:solidFill>
                <a:latin typeface="楷体" panose="02010609060101010101" pitchFamily="49" charset="-122"/>
                <a:ea typeface="楷体" panose="02010609060101010101" pitchFamily="49" charset="-122"/>
                <a:cs typeface="楷体" panose="02010609060101010101" pitchFamily="49" charset="-122"/>
                <a:sym typeface="+mn-ea"/>
              </a:rPr>
              <a:t>黄花岗起义</a:t>
            </a:r>
            <a:r>
              <a:rPr lang="zh-CN" altLang="zh-CN" sz="2800">
                <a:latin typeface="楷体" panose="02010609060101010101" pitchFamily="49" charset="-122"/>
                <a:ea typeface="楷体" panose="02010609060101010101" pitchFamily="49" charset="-122"/>
                <a:cs typeface="楷体" panose="02010609060101010101" pitchFamily="49" charset="-122"/>
                <a:sym typeface="+mn-ea"/>
              </a:rPr>
              <a:t>最为壮烈。</a:t>
            </a:r>
          </a:p>
        </p:txBody>
      </p:sp>
      <p:grpSp>
        <p:nvGrpSpPr>
          <p:cNvPr id="7" name="组合 6"/>
          <p:cNvGrpSpPr/>
          <p:nvPr/>
        </p:nvGrpSpPr>
        <p:grpSpPr>
          <a:xfrm>
            <a:off x="379095" y="2399665"/>
            <a:ext cx="4853305" cy="4202430"/>
            <a:chOff x="597" y="3779"/>
            <a:chExt cx="7643" cy="6618"/>
          </a:xfrm>
        </p:grpSpPr>
        <p:pic>
          <p:nvPicPr>
            <p:cNvPr id="3" name="Picture 2" descr="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7" y="3779"/>
              <a:ext cx="7643" cy="5893"/>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1999" y="9672"/>
              <a:ext cx="5597" cy="725"/>
            </a:xfrm>
            <a:prstGeom prst="rect">
              <a:avLst/>
            </a:prstGeom>
            <a:noFill/>
          </p:spPr>
          <p:txBody>
            <a:bodyPr wrap="square" rtlCol="0">
              <a:spAutoFit/>
            </a:bodyPr>
            <a:lstStyle/>
            <a:p>
              <a:r>
                <a:rPr lang="zh-CN" altLang="en-US" sz="2400">
                  <a:solidFill>
                    <a:sysClr val="windowText" lastClr="000000"/>
                  </a:solidFill>
                  <a:latin typeface="华文仿宋" panose="02010600040101010101" charset="-122"/>
                  <a:ea typeface="华文仿宋" panose="02010600040101010101" charset="-122"/>
                </a:rPr>
                <a:t>◎革命党人武装起义</a:t>
              </a:r>
            </a:p>
          </p:txBody>
        </p:sp>
      </p:grpSp>
      <p:graphicFrame>
        <p:nvGraphicFramePr>
          <p:cNvPr id="5" name="表格 4"/>
          <p:cNvGraphicFramePr>
            <a:graphicFrameLocks noGrp="1"/>
          </p:cNvGraphicFramePr>
          <p:nvPr>
            <p:custDataLst>
              <p:tags r:id="rId3"/>
            </p:custDataLst>
          </p:nvPr>
        </p:nvGraphicFramePr>
        <p:xfrm>
          <a:off x="5299710" y="2450465"/>
          <a:ext cx="6550660" cy="3632835"/>
        </p:xfrm>
        <a:graphic>
          <a:graphicData uri="http://schemas.openxmlformats.org/drawingml/2006/table">
            <a:tbl>
              <a:tblPr firstRow="1" bandRow="1">
                <a:tableStyleId>{91EBBBCC-DAD2-459C-BE2E-F6DE35CF9A28}</a:tableStyleId>
              </a:tblPr>
              <a:tblGrid>
                <a:gridCol w="2498090"/>
                <a:gridCol w="1285240"/>
                <a:gridCol w="1710055"/>
                <a:gridCol w="1057275"/>
              </a:tblGrid>
              <a:tr h="450215">
                <a:tc>
                  <a:txBody>
                    <a:bodyPr/>
                    <a:lstStyle/>
                    <a:p>
                      <a:pPr algn="ctr">
                        <a:lnSpc>
                          <a:spcPct val="90000"/>
                        </a:lnSpc>
                        <a:buNone/>
                      </a:pPr>
                      <a:r>
                        <a:rPr lang="zh-CN" altLang="en-US" sz="2400" b="1">
                          <a:solidFill>
                            <a:schemeClr val="tx1"/>
                          </a:solidFill>
                          <a:latin typeface="华文仿宋" panose="02010600040101010101" charset="-122"/>
                          <a:ea typeface="华文仿宋" panose="02010600040101010101" charset="-122"/>
                        </a:rPr>
                        <a:t>起义名称</a:t>
                      </a:r>
                    </a:p>
                  </a:txBody>
                  <a:tcPr marL="90735" marR="90735" marT="45367" marB="45367"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0E4E1"/>
                    </a:solidFill>
                  </a:tcPr>
                </a:tc>
                <a:tc>
                  <a:txBody>
                    <a:bodyPr/>
                    <a:lstStyle/>
                    <a:p>
                      <a:pPr algn="ctr">
                        <a:lnSpc>
                          <a:spcPct val="90000"/>
                        </a:lnSpc>
                        <a:buNone/>
                      </a:pPr>
                      <a:r>
                        <a:rPr lang="zh-CN" altLang="en-US" sz="2400" b="1">
                          <a:solidFill>
                            <a:schemeClr val="tx1"/>
                          </a:solidFill>
                          <a:latin typeface="华文仿宋" panose="02010600040101010101" charset="-122"/>
                          <a:ea typeface="华文仿宋" panose="02010600040101010101" charset="-122"/>
                        </a:rPr>
                        <a:t>领导人</a:t>
                      </a:r>
                    </a:p>
                  </a:txBody>
                  <a:tcPr marL="90735" marR="90735" marT="45367" marB="45367"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0E4E1"/>
                    </a:solidFill>
                  </a:tcPr>
                </a:tc>
                <a:tc>
                  <a:txBody>
                    <a:bodyPr/>
                    <a:lstStyle/>
                    <a:p>
                      <a:pPr algn="ctr">
                        <a:lnSpc>
                          <a:spcPct val="90000"/>
                        </a:lnSpc>
                        <a:buNone/>
                      </a:pPr>
                      <a:r>
                        <a:rPr lang="zh-CN" altLang="en-US" sz="2400" b="1">
                          <a:solidFill>
                            <a:schemeClr val="tx1"/>
                          </a:solidFill>
                          <a:latin typeface="华文仿宋" panose="02010600040101010101" charset="-122"/>
                          <a:ea typeface="华文仿宋" panose="02010600040101010101" charset="-122"/>
                        </a:rPr>
                        <a:t>时间</a:t>
                      </a:r>
                    </a:p>
                  </a:txBody>
                  <a:tcPr marL="90735" marR="90735" marT="45367" marB="45367"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0E4E1"/>
                    </a:solidFill>
                  </a:tcPr>
                </a:tc>
                <a:tc>
                  <a:txBody>
                    <a:bodyPr/>
                    <a:lstStyle/>
                    <a:p>
                      <a:pPr algn="ctr">
                        <a:lnSpc>
                          <a:spcPct val="90000"/>
                        </a:lnSpc>
                        <a:buNone/>
                      </a:pPr>
                      <a:r>
                        <a:rPr lang="zh-CN" altLang="en-US" sz="2400" b="1">
                          <a:solidFill>
                            <a:schemeClr val="tx1"/>
                          </a:solidFill>
                          <a:latin typeface="华文仿宋" panose="02010600040101010101" charset="-122"/>
                          <a:ea typeface="华文仿宋" panose="02010600040101010101" charset="-122"/>
                        </a:rPr>
                        <a:t>结果</a:t>
                      </a:r>
                    </a:p>
                  </a:txBody>
                  <a:tcPr marL="90735" marR="90735" marT="45367" marB="45367"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0E4E1"/>
                    </a:solidFill>
                  </a:tcPr>
                </a:tc>
              </a:tr>
              <a:tr h="748030">
                <a:tc>
                  <a:txBody>
                    <a:bodyPr/>
                    <a:lstStyle/>
                    <a:p>
                      <a:pPr algn="ctr">
                        <a:lnSpc>
                          <a:spcPct val="90000"/>
                        </a:lnSpc>
                        <a:buNone/>
                      </a:pPr>
                      <a:r>
                        <a:rPr lang="zh-CN" altLang="en-US" sz="2400" b="0">
                          <a:solidFill>
                            <a:schemeClr val="tx1"/>
                          </a:solidFill>
                          <a:latin typeface="华文仿宋" panose="02010600040101010101" charset="-122"/>
                          <a:ea typeface="华文仿宋" panose="02010600040101010101" charset="-122"/>
                          <a:cs typeface="华文仿宋" panose="02010600040101010101" charset="-122"/>
                        </a:rPr>
                        <a:t>萍浏醴（lǐ）起义</a:t>
                      </a:r>
                    </a:p>
                  </a:txBody>
                  <a:tcPr marL="90735" marR="90735" marT="45367" marB="45367"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lstStyle/>
                    <a:p>
                      <a:pPr algn="ctr">
                        <a:lnSpc>
                          <a:spcPct val="90000"/>
                        </a:lnSpc>
                        <a:buNone/>
                      </a:pPr>
                      <a:r>
                        <a:rPr lang="zh-CN" altLang="en-US" sz="2400" b="0">
                          <a:solidFill>
                            <a:schemeClr val="tx1"/>
                          </a:solidFill>
                          <a:latin typeface="华文仿宋" panose="02010600040101010101" charset="-122"/>
                          <a:ea typeface="华文仿宋" panose="02010600040101010101" charset="-122"/>
                          <a:cs typeface="黑体" panose="02010609060101010101" pitchFamily="49" charset="-122"/>
                        </a:rPr>
                        <a:t>刘道一</a:t>
                      </a:r>
                    </a:p>
                    <a:p>
                      <a:pPr algn="ctr">
                        <a:lnSpc>
                          <a:spcPct val="90000"/>
                        </a:lnSpc>
                        <a:buNone/>
                      </a:pPr>
                      <a:r>
                        <a:rPr lang="zh-CN" altLang="en-US" sz="2400" b="0">
                          <a:solidFill>
                            <a:schemeClr val="tx1"/>
                          </a:solidFill>
                          <a:latin typeface="华文仿宋" panose="02010600040101010101" charset="-122"/>
                          <a:ea typeface="华文仿宋" panose="02010600040101010101" charset="-122"/>
                          <a:cs typeface="黑体" panose="02010609060101010101" pitchFamily="49" charset="-122"/>
                        </a:rPr>
                        <a:t>蔡绍南</a:t>
                      </a:r>
                    </a:p>
                  </a:txBody>
                  <a:tcPr marL="90735" marR="90735" marT="45367" marB="45367"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lstStyle/>
                    <a:p>
                      <a:pPr algn="ctr">
                        <a:lnSpc>
                          <a:spcPct val="90000"/>
                        </a:lnSpc>
                        <a:buNone/>
                      </a:pPr>
                      <a:r>
                        <a:rPr lang="en-US" altLang="zh-CN" sz="2400" b="0">
                          <a:solidFill>
                            <a:schemeClr val="tx1"/>
                          </a:solidFill>
                          <a:latin typeface="华文仿宋" panose="02010600040101010101" charset="-122"/>
                          <a:ea typeface="华文仿宋" panose="02010600040101010101" charset="-122"/>
                          <a:cs typeface="华文仿宋" panose="02010600040101010101" charset="-122"/>
                        </a:rPr>
                        <a:t>1906</a:t>
                      </a:r>
                      <a:r>
                        <a:rPr lang="zh-CN" altLang="en-US" sz="2400" b="0">
                          <a:solidFill>
                            <a:schemeClr val="tx1"/>
                          </a:solidFill>
                          <a:latin typeface="华文仿宋" panose="02010600040101010101" charset="-122"/>
                          <a:ea typeface="华文仿宋" panose="02010600040101010101" charset="-122"/>
                          <a:cs typeface="华文仿宋" panose="02010600040101010101" charset="-122"/>
                        </a:rPr>
                        <a:t>年冬</a:t>
                      </a:r>
                    </a:p>
                  </a:txBody>
                  <a:tcPr marL="90735" marR="90735" marT="45367" marB="45367"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lstStyle/>
                    <a:p>
                      <a:pPr algn="ctr">
                        <a:lnSpc>
                          <a:spcPct val="90000"/>
                        </a:lnSpc>
                        <a:buNone/>
                      </a:pPr>
                      <a:r>
                        <a:rPr lang="zh-CN" altLang="en-US" sz="2400" b="0">
                          <a:solidFill>
                            <a:schemeClr val="tx1"/>
                          </a:solidFill>
                          <a:latin typeface="华文仿宋" panose="02010600040101010101" charset="-122"/>
                          <a:ea typeface="华文仿宋" panose="02010600040101010101" charset="-122"/>
                        </a:rPr>
                        <a:t>失败</a:t>
                      </a:r>
                    </a:p>
                  </a:txBody>
                  <a:tcPr marL="90735" marR="90735" marT="45367" marB="45367"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r>
              <a:tr h="811530">
                <a:tc>
                  <a:txBody>
                    <a:bodyPr/>
                    <a:lstStyle/>
                    <a:p>
                      <a:pPr algn="ctr">
                        <a:lnSpc>
                          <a:spcPct val="90000"/>
                        </a:lnSpc>
                        <a:buNone/>
                      </a:pPr>
                      <a:r>
                        <a:rPr lang="zh-CN" altLang="en-US" sz="2400" b="0">
                          <a:solidFill>
                            <a:schemeClr val="tx1"/>
                          </a:solidFill>
                          <a:latin typeface="华文仿宋" panose="02010600040101010101" charset="-122"/>
                          <a:ea typeface="华文仿宋" panose="02010600040101010101" charset="-122"/>
                        </a:rPr>
                        <a:t>安庆、绍兴起义</a:t>
                      </a:r>
                    </a:p>
                  </a:txBody>
                  <a:tcPr marL="90735" marR="90735" marT="45367" marB="45367"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lstStyle/>
                    <a:p>
                      <a:pPr algn="ctr">
                        <a:lnSpc>
                          <a:spcPct val="90000"/>
                        </a:lnSpc>
                        <a:buNone/>
                      </a:pPr>
                      <a:r>
                        <a:rPr lang="zh-CN" altLang="en-US" sz="2400" b="0">
                          <a:solidFill>
                            <a:schemeClr val="tx1"/>
                          </a:solidFill>
                          <a:latin typeface="华文仿宋" panose="02010600040101010101" charset="-122"/>
                          <a:ea typeface="华文仿宋" panose="02010600040101010101" charset="-122"/>
                        </a:rPr>
                        <a:t>徐锡麟</a:t>
                      </a:r>
                    </a:p>
                    <a:p>
                      <a:pPr algn="ctr">
                        <a:lnSpc>
                          <a:spcPct val="90000"/>
                        </a:lnSpc>
                        <a:buNone/>
                      </a:pPr>
                      <a:r>
                        <a:rPr lang="zh-CN" altLang="en-US" sz="2400" b="0">
                          <a:solidFill>
                            <a:schemeClr val="tx1"/>
                          </a:solidFill>
                          <a:latin typeface="华文仿宋" panose="02010600040101010101" charset="-122"/>
                          <a:ea typeface="华文仿宋" panose="02010600040101010101" charset="-122"/>
                        </a:rPr>
                        <a:t>秋瑾</a:t>
                      </a:r>
                    </a:p>
                  </a:txBody>
                  <a:tcPr marL="90735" marR="90735" marT="45367" marB="45367"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lstStyle/>
                    <a:p>
                      <a:pPr algn="ctr">
                        <a:lnSpc>
                          <a:spcPct val="90000"/>
                        </a:lnSpc>
                        <a:buNone/>
                      </a:pPr>
                      <a:r>
                        <a:rPr lang="en-US" altLang="zh-CN" sz="2400" b="0">
                          <a:solidFill>
                            <a:schemeClr val="tx1"/>
                          </a:solidFill>
                          <a:latin typeface="华文仿宋" panose="02010600040101010101" charset="-122"/>
                          <a:ea typeface="华文仿宋" panose="02010600040101010101" charset="-122"/>
                          <a:cs typeface="华文仿宋" panose="02010600040101010101" charset="-122"/>
                        </a:rPr>
                        <a:t>1907</a:t>
                      </a:r>
                      <a:r>
                        <a:rPr lang="zh-CN" altLang="en-US" sz="2400" b="0">
                          <a:solidFill>
                            <a:schemeClr val="tx1"/>
                          </a:solidFill>
                          <a:latin typeface="华文仿宋" panose="02010600040101010101" charset="-122"/>
                          <a:ea typeface="华文仿宋" panose="02010600040101010101" charset="-122"/>
                          <a:cs typeface="华文仿宋" panose="02010600040101010101" charset="-122"/>
                        </a:rPr>
                        <a:t>年夏</a:t>
                      </a:r>
                    </a:p>
                  </a:txBody>
                  <a:tcPr marL="90735" marR="90735" marT="45367" marB="45367"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lstStyle/>
                    <a:p>
                      <a:pPr algn="ctr">
                        <a:lnSpc>
                          <a:spcPct val="90000"/>
                        </a:lnSpc>
                        <a:buNone/>
                      </a:pPr>
                      <a:r>
                        <a:rPr lang="zh-CN" altLang="en-US" sz="2400" b="0">
                          <a:solidFill>
                            <a:schemeClr val="tx1"/>
                          </a:solidFill>
                          <a:latin typeface="华文仿宋" panose="02010600040101010101" charset="-122"/>
                          <a:ea typeface="华文仿宋" panose="02010600040101010101" charset="-122"/>
                        </a:rPr>
                        <a:t>失败</a:t>
                      </a:r>
                    </a:p>
                  </a:txBody>
                  <a:tcPr marL="90735" marR="90735" marT="45367" marB="45367"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r>
              <a:tr h="811530">
                <a:tc>
                  <a:txBody>
                    <a:bodyPr/>
                    <a:lstStyle/>
                    <a:p>
                      <a:pPr algn="ctr">
                        <a:lnSpc>
                          <a:spcPct val="90000"/>
                        </a:lnSpc>
                        <a:buNone/>
                      </a:pPr>
                      <a:r>
                        <a:rPr lang="zh-CN" altLang="en-US" sz="2400" b="0">
                          <a:solidFill>
                            <a:schemeClr val="tx1"/>
                          </a:solidFill>
                          <a:latin typeface="华文仿宋" panose="02010600040101010101" charset="-122"/>
                          <a:ea typeface="华文仿宋" panose="02010600040101010101" charset="-122"/>
                        </a:rPr>
                        <a:t>广西镇南关起义</a:t>
                      </a:r>
                    </a:p>
                  </a:txBody>
                  <a:tcPr marL="90735" marR="90735" marT="45367" marB="45367"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lstStyle/>
                    <a:p>
                      <a:pPr algn="ctr">
                        <a:lnSpc>
                          <a:spcPct val="90000"/>
                        </a:lnSpc>
                        <a:buNone/>
                      </a:pPr>
                      <a:r>
                        <a:rPr lang="zh-CN" altLang="en-US" sz="2400" b="0">
                          <a:solidFill>
                            <a:schemeClr val="tx1"/>
                          </a:solidFill>
                          <a:latin typeface="华文仿宋" panose="02010600040101010101" charset="-122"/>
                          <a:ea typeface="华文仿宋" panose="02010600040101010101" charset="-122"/>
                        </a:rPr>
                        <a:t>黄兴</a:t>
                      </a:r>
                    </a:p>
                    <a:p>
                      <a:pPr algn="ctr">
                        <a:lnSpc>
                          <a:spcPct val="90000"/>
                        </a:lnSpc>
                        <a:buNone/>
                      </a:pPr>
                      <a:r>
                        <a:rPr lang="zh-CN" altLang="en-US" sz="2400" b="0">
                          <a:solidFill>
                            <a:schemeClr val="tx1"/>
                          </a:solidFill>
                          <a:latin typeface="华文仿宋" panose="02010600040101010101" charset="-122"/>
                          <a:ea typeface="华文仿宋" panose="02010600040101010101" charset="-122"/>
                        </a:rPr>
                        <a:t>孙中山</a:t>
                      </a:r>
                    </a:p>
                  </a:txBody>
                  <a:tcPr marL="90735" marR="90735" marT="45367" marB="45367"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lstStyle/>
                    <a:p>
                      <a:pPr algn="ctr">
                        <a:lnSpc>
                          <a:spcPct val="90000"/>
                        </a:lnSpc>
                        <a:buNone/>
                      </a:pPr>
                      <a:r>
                        <a:rPr lang="en-US" altLang="zh-CN" sz="2400" b="0">
                          <a:solidFill>
                            <a:schemeClr val="tx1"/>
                          </a:solidFill>
                          <a:latin typeface="华文仿宋" panose="02010600040101010101" charset="-122"/>
                          <a:ea typeface="华文仿宋" panose="02010600040101010101" charset="-122"/>
                          <a:cs typeface="华文仿宋" panose="02010600040101010101" charset="-122"/>
                        </a:rPr>
                        <a:t>1907</a:t>
                      </a:r>
                      <a:r>
                        <a:rPr lang="zh-CN" altLang="en-US" sz="2400" b="0">
                          <a:solidFill>
                            <a:schemeClr val="tx1"/>
                          </a:solidFill>
                          <a:latin typeface="华文仿宋" panose="02010600040101010101" charset="-122"/>
                          <a:ea typeface="华文仿宋" panose="02010600040101010101" charset="-122"/>
                          <a:cs typeface="华文仿宋" panose="02010600040101010101" charset="-122"/>
                        </a:rPr>
                        <a:t>年</a:t>
                      </a:r>
                      <a:r>
                        <a:rPr lang="en-US" altLang="zh-CN" sz="2400" b="0">
                          <a:solidFill>
                            <a:schemeClr val="tx1"/>
                          </a:solidFill>
                          <a:latin typeface="华文仿宋" panose="02010600040101010101" charset="-122"/>
                          <a:ea typeface="华文仿宋" panose="02010600040101010101" charset="-122"/>
                          <a:cs typeface="华文仿宋" panose="02010600040101010101" charset="-122"/>
                        </a:rPr>
                        <a:t>12</a:t>
                      </a:r>
                      <a:r>
                        <a:rPr lang="zh-CN" altLang="en-US" sz="2400" b="0">
                          <a:solidFill>
                            <a:schemeClr val="tx1"/>
                          </a:solidFill>
                          <a:latin typeface="华文仿宋" panose="02010600040101010101" charset="-122"/>
                          <a:ea typeface="华文仿宋" panose="02010600040101010101" charset="-122"/>
                          <a:cs typeface="华文仿宋" panose="02010600040101010101" charset="-122"/>
                        </a:rPr>
                        <a:t>月</a:t>
                      </a:r>
                    </a:p>
                  </a:txBody>
                  <a:tcPr marL="90735" marR="90735" marT="45367" marB="45367"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lstStyle/>
                    <a:p>
                      <a:pPr algn="ctr">
                        <a:lnSpc>
                          <a:spcPct val="90000"/>
                        </a:lnSpc>
                        <a:buNone/>
                      </a:pPr>
                      <a:r>
                        <a:rPr lang="zh-CN" altLang="en-US" sz="2400" b="0">
                          <a:solidFill>
                            <a:schemeClr val="tx1"/>
                          </a:solidFill>
                          <a:latin typeface="华文仿宋" panose="02010600040101010101" charset="-122"/>
                          <a:ea typeface="华文仿宋" panose="02010600040101010101" charset="-122"/>
                        </a:rPr>
                        <a:t>失败</a:t>
                      </a:r>
                    </a:p>
                  </a:txBody>
                  <a:tcPr marL="90735" marR="90735" marT="45367" marB="45367"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r>
              <a:tr h="811530">
                <a:tc>
                  <a:txBody>
                    <a:bodyPr/>
                    <a:lstStyle/>
                    <a:p>
                      <a:pPr algn="ctr">
                        <a:lnSpc>
                          <a:spcPct val="90000"/>
                        </a:lnSpc>
                        <a:buNone/>
                      </a:pPr>
                      <a:r>
                        <a:rPr lang="zh-CN" altLang="en-US" sz="2400" b="0">
                          <a:solidFill>
                            <a:schemeClr val="tx1"/>
                          </a:solidFill>
                          <a:latin typeface="华文仿宋" panose="02010600040101010101" charset="-122"/>
                          <a:ea typeface="华文仿宋" panose="02010600040101010101" charset="-122"/>
                        </a:rPr>
                        <a:t>广州黄花岗起义</a:t>
                      </a:r>
                    </a:p>
                  </a:txBody>
                  <a:tcPr marL="90735" marR="90735" marT="45367" marB="45367"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lstStyle/>
                    <a:p>
                      <a:pPr algn="ctr">
                        <a:lnSpc>
                          <a:spcPct val="90000"/>
                        </a:lnSpc>
                        <a:buNone/>
                      </a:pPr>
                      <a:r>
                        <a:rPr lang="zh-CN" altLang="en-US" sz="2400" b="0">
                          <a:solidFill>
                            <a:schemeClr val="tx1"/>
                          </a:solidFill>
                          <a:latin typeface="华文仿宋" panose="02010600040101010101" charset="-122"/>
                          <a:ea typeface="华文仿宋" panose="02010600040101010101" charset="-122"/>
                        </a:rPr>
                        <a:t>黄兴</a:t>
                      </a:r>
                    </a:p>
                    <a:p>
                      <a:pPr algn="ctr">
                        <a:lnSpc>
                          <a:spcPct val="90000"/>
                        </a:lnSpc>
                        <a:buNone/>
                      </a:pPr>
                      <a:r>
                        <a:rPr lang="zh-CN" altLang="en-US" sz="2400" b="0">
                          <a:solidFill>
                            <a:schemeClr val="tx1"/>
                          </a:solidFill>
                          <a:latin typeface="华文仿宋" panose="02010600040101010101" charset="-122"/>
                          <a:ea typeface="华文仿宋" panose="02010600040101010101" charset="-122"/>
                        </a:rPr>
                        <a:t>孙中山</a:t>
                      </a:r>
                    </a:p>
                  </a:txBody>
                  <a:tcPr marL="90735" marR="90735" marT="45367" marB="45367"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lstStyle/>
                    <a:p>
                      <a:pPr algn="ctr">
                        <a:lnSpc>
                          <a:spcPct val="90000"/>
                        </a:lnSpc>
                        <a:buNone/>
                      </a:pPr>
                      <a:r>
                        <a:rPr lang="en-US" altLang="zh-CN" sz="2400" b="0">
                          <a:solidFill>
                            <a:schemeClr val="tx1"/>
                          </a:solidFill>
                          <a:latin typeface="华文仿宋" panose="02010600040101010101" charset="-122"/>
                          <a:ea typeface="华文仿宋" panose="02010600040101010101" charset="-122"/>
                          <a:cs typeface="华文仿宋" panose="02010600040101010101" charset="-122"/>
                        </a:rPr>
                        <a:t>1911</a:t>
                      </a:r>
                      <a:r>
                        <a:rPr lang="zh-CN" altLang="en-US" sz="2400" b="0">
                          <a:solidFill>
                            <a:schemeClr val="tx1"/>
                          </a:solidFill>
                          <a:latin typeface="华文仿宋" panose="02010600040101010101" charset="-122"/>
                          <a:ea typeface="华文仿宋" panose="02010600040101010101" charset="-122"/>
                          <a:cs typeface="华文仿宋" panose="02010600040101010101" charset="-122"/>
                        </a:rPr>
                        <a:t>年</a:t>
                      </a:r>
                      <a:r>
                        <a:rPr lang="en-US" altLang="zh-CN" sz="2400" b="0">
                          <a:solidFill>
                            <a:schemeClr val="tx1"/>
                          </a:solidFill>
                          <a:latin typeface="华文仿宋" panose="02010600040101010101" charset="-122"/>
                          <a:ea typeface="华文仿宋" panose="02010600040101010101" charset="-122"/>
                          <a:cs typeface="华文仿宋" panose="02010600040101010101" charset="-122"/>
                        </a:rPr>
                        <a:t>4</a:t>
                      </a:r>
                      <a:r>
                        <a:rPr lang="zh-CN" altLang="en-US" sz="2400" b="0">
                          <a:solidFill>
                            <a:schemeClr val="tx1"/>
                          </a:solidFill>
                          <a:latin typeface="华文仿宋" panose="02010600040101010101" charset="-122"/>
                          <a:ea typeface="华文仿宋" panose="02010600040101010101" charset="-122"/>
                          <a:cs typeface="华文仿宋" panose="02010600040101010101" charset="-122"/>
                        </a:rPr>
                        <a:t>月</a:t>
                      </a:r>
                    </a:p>
                  </a:txBody>
                  <a:tcPr marL="90735" marR="90735" marT="45367" marB="45367"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lstStyle/>
                    <a:p>
                      <a:pPr algn="ctr">
                        <a:lnSpc>
                          <a:spcPct val="90000"/>
                        </a:lnSpc>
                        <a:buNone/>
                      </a:pPr>
                      <a:r>
                        <a:rPr lang="zh-CN" altLang="en-US" sz="2400" b="0">
                          <a:solidFill>
                            <a:schemeClr val="tx1"/>
                          </a:solidFill>
                          <a:latin typeface="华文仿宋" panose="02010600040101010101" charset="-122"/>
                          <a:ea typeface="华文仿宋" panose="02010600040101010101" charset="-122"/>
                        </a:rPr>
                        <a:t>失败</a:t>
                      </a:r>
                    </a:p>
                  </a:txBody>
                  <a:tcPr marL="90735" marR="90735" marT="45367" marB="45367"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r>
            </a:tbl>
          </a:graphicData>
        </a:graphic>
      </p:graphicFrame>
      <p:grpSp>
        <p:nvGrpSpPr>
          <p:cNvPr id="11" name="组合 10"/>
          <p:cNvGrpSpPr/>
          <p:nvPr/>
        </p:nvGrpSpPr>
        <p:grpSpPr>
          <a:xfrm>
            <a:off x="8361045" y="339090"/>
            <a:ext cx="3399155" cy="2087245"/>
            <a:chOff x="13167" y="534"/>
            <a:chExt cx="5353" cy="3287"/>
          </a:xfrm>
        </p:grpSpPr>
        <p:pic>
          <p:nvPicPr>
            <p:cNvPr id="102" name="图片 101"/>
            <p:cNvPicPr/>
            <p:nvPr/>
          </p:nvPicPr>
          <p:blipFill>
            <a:blip r:embed="rId6"/>
            <a:srcRect l="20388" t="5231" r="23914" b="53502"/>
            <a:stretch>
              <a:fillRect/>
            </a:stretch>
          </p:blipFill>
          <p:spPr>
            <a:xfrm>
              <a:off x="13167" y="534"/>
              <a:ext cx="2498" cy="2525"/>
            </a:xfrm>
            <a:prstGeom prst="ellipse">
              <a:avLst/>
            </a:prstGeom>
            <a:noFill/>
            <a:ln w="9525">
              <a:noFill/>
            </a:ln>
            <a:effectLst>
              <a:outerShdw blurRad="50800" dist="38100" dir="2700000" algn="tl" rotWithShape="0">
                <a:prstClr val="black">
                  <a:alpha val="40000"/>
                </a:prstClr>
              </a:outerShdw>
            </a:effectLst>
          </p:spPr>
        </p:pic>
        <p:pic>
          <p:nvPicPr>
            <p:cNvPr id="103" name="图片 102"/>
            <p:cNvPicPr/>
            <p:nvPr/>
          </p:nvPicPr>
          <p:blipFill>
            <a:blip r:embed="rId7"/>
            <a:srcRect t="2168" r="5344" b="16301"/>
            <a:stretch>
              <a:fillRect/>
            </a:stretch>
          </p:blipFill>
          <p:spPr>
            <a:xfrm>
              <a:off x="16064" y="534"/>
              <a:ext cx="2456" cy="2525"/>
            </a:xfrm>
            <a:prstGeom prst="ellipse">
              <a:avLst/>
            </a:prstGeom>
            <a:noFill/>
            <a:ln w="9525">
              <a:noFill/>
            </a:ln>
            <a:effectLst>
              <a:outerShdw blurRad="50800" dist="38100" dir="2700000" algn="tl" rotWithShape="0">
                <a:prstClr val="black">
                  <a:alpha val="40000"/>
                </a:prstClr>
              </a:outerShdw>
            </a:effectLst>
          </p:spPr>
        </p:pic>
        <p:sp>
          <p:nvSpPr>
            <p:cNvPr id="9" name="文本框 8"/>
            <p:cNvSpPr txBox="1"/>
            <p:nvPr/>
          </p:nvSpPr>
          <p:spPr>
            <a:xfrm>
              <a:off x="13329" y="3059"/>
              <a:ext cx="1804" cy="725"/>
            </a:xfrm>
            <a:prstGeom prst="rect">
              <a:avLst/>
            </a:prstGeom>
            <a:noFill/>
          </p:spPr>
          <p:txBody>
            <a:bodyPr wrap="square" rtlCol="0">
              <a:spAutoFit/>
            </a:bodyPr>
            <a:lstStyle/>
            <a:p>
              <a:r>
                <a:rPr lang="zh-CN" altLang="en-US" sz="2400">
                  <a:solidFill>
                    <a:sysClr val="windowText" lastClr="000000"/>
                  </a:solidFill>
                  <a:latin typeface="华文仿宋" panose="02010600040101010101" charset="-122"/>
                  <a:ea typeface="华文仿宋" panose="02010600040101010101" charset="-122"/>
                </a:rPr>
                <a:t>◎秋瑾</a:t>
              </a:r>
            </a:p>
          </p:txBody>
        </p:sp>
        <p:sp>
          <p:nvSpPr>
            <p:cNvPr id="10" name="文本框 9"/>
            <p:cNvSpPr txBox="1"/>
            <p:nvPr/>
          </p:nvSpPr>
          <p:spPr>
            <a:xfrm>
              <a:off x="16064" y="3096"/>
              <a:ext cx="2335" cy="725"/>
            </a:xfrm>
            <a:prstGeom prst="rect">
              <a:avLst/>
            </a:prstGeom>
            <a:noFill/>
          </p:spPr>
          <p:txBody>
            <a:bodyPr wrap="square" rtlCol="0">
              <a:spAutoFit/>
            </a:bodyPr>
            <a:lstStyle/>
            <a:p>
              <a:r>
                <a:rPr lang="zh-CN" altLang="en-US" sz="2400">
                  <a:solidFill>
                    <a:sysClr val="windowText" lastClr="000000"/>
                  </a:solidFill>
                  <a:latin typeface="华文仿宋" panose="02010600040101010101" charset="-122"/>
                  <a:ea typeface="华文仿宋" panose="02010600040101010101" charset="-122"/>
                </a:rPr>
                <a:t>◎林觉民</a:t>
              </a:r>
            </a:p>
          </p:txBody>
        </p:sp>
      </p:grpSp>
    </p:spTree>
  </p:cSld>
  <p:clrMapOvr>
    <a:masterClrMapping/>
  </p:clrMapOvr>
  <p:transition/>
  <p:timing>
    <p:tnLst>
      <p:par>
        <p:cTn id="1" dur="indefinite" restart="never" nodeType="tmRoot"/>
      </p:par>
    </p:tnLst>
    <p:bldLst>
      <p:bldP spid="8"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矩形 4"/>
          <p:cNvSpPr/>
          <p:nvPr>
            <p:custDataLst>
              <p:tags r:id="rId1"/>
            </p:custDataLst>
          </p:nvPr>
        </p:nvSpPr>
        <p:spPr>
          <a:xfrm>
            <a:off x="257810" y="238760"/>
            <a:ext cx="11684635" cy="6378575"/>
          </a:xfrm>
          <a:prstGeom prst="rect">
            <a:avLst/>
          </a:prstGeom>
          <a:noFill/>
          <a:ln w="12700" cap="flat" cmpd="sng">
            <a:solidFill>
              <a:srgbClr val="831E0A"/>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4" name="圆角矩形 3"/>
          <p:cNvSpPr/>
          <p:nvPr>
            <p:custDataLst>
              <p:tags r:id="rId2"/>
            </p:custDataLst>
          </p:nvPr>
        </p:nvSpPr>
        <p:spPr>
          <a:xfrm>
            <a:off x="379095" y="339090"/>
            <a:ext cx="3672205" cy="480695"/>
          </a:xfrm>
          <a:prstGeom prst="roundRect">
            <a:avLst/>
          </a:prstGeom>
          <a:solidFill>
            <a:srgbClr val="85231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一、辛亥革命的背景</a:t>
            </a:r>
          </a:p>
        </p:txBody>
      </p:sp>
      <p:sp>
        <p:nvSpPr>
          <p:cNvPr id="2" name="文本框 1"/>
          <p:cNvSpPr txBox="1"/>
          <p:nvPr/>
        </p:nvSpPr>
        <p:spPr>
          <a:xfrm>
            <a:off x="257810" y="2456180"/>
            <a:ext cx="11563985" cy="1814830"/>
          </a:xfrm>
          <a:prstGeom prst="rect">
            <a:avLst/>
          </a:prstGeom>
          <a:solidFill>
            <a:srgbClr val="FCF9F8"/>
          </a:solidFill>
        </p:spPr>
        <p:txBody>
          <a:bodyPr wrap="square" rtlCol="0" anchor="t">
            <a:spAutoFit/>
          </a:bodyPr>
          <a:lstStyle/>
          <a:p>
            <a:pPr>
              <a:lnSpc>
                <a:spcPct val="100000"/>
              </a:lnSpc>
            </a:pPr>
            <a:r>
              <a:rPr sz="2800">
                <a:latin typeface="楷体" panose="02010609060101010101" pitchFamily="49" charset="-122"/>
                <a:ea typeface="楷体" panose="02010609060101010101" pitchFamily="49" charset="-122"/>
                <a:cs typeface="楷体" panose="02010609060101010101" pitchFamily="49" charset="-122"/>
                <a:sym typeface="+mn-ea"/>
              </a:rPr>
              <a:t>材料</a:t>
            </a:r>
            <a:r>
              <a:rPr lang="en-US" sz="2800">
                <a:latin typeface="楷体" panose="02010609060101010101" pitchFamily="49" charset="-122"/>
                <a:ea typeface="楷体" panose="02010609060101010101" pitchFamily="49" charset="-122"/>
                <a:cs typeface="楷体" panose="02010609060101010101" pitchFamily="49" charset="-122"/>
                <a:sym typeface="+mn-ea"/>
              </a:rPr>
              <a:t>1</a:t>
            </a:r>
            <a:r>
              <a:rPr lang="zh-CN" altLang="en-US" sz="2800">
                <a:latin typeface="楷体" panose="02010609060101010101" pitchFamily="49" charset="-122"/>
                <a:ea typeface="楷体" panose="02010609060101010101" pitchFamily="49" charset="-122"/>
                <a:cs typeface="楷体" panose="02010609060101010101" pitchFamily="49" charset="-122"/>
                <a:sym typeface="+mn-ea"/>
              </a:rPr>
              <a:t>：</a:t>
            </a:r>
            <a:r>
              <a:rPr sz="2800">
                <a:latin typeface="楷体" panose="02010609060101010101" pitchFamily="49" charset="-122"/>
                <a:ea typeface="楷体" panose="02010609060101010101" pitchFamily="49" charset="-122"/>
                <a:cs typeface="楷体" panose="02010609060101010101" pitchFamily="49" charset="-122"/>
                <a:sym typeface="+mn-ea"/>
              </a:rPr>
              <a:t>1911年5月9日，清政府为了向英、法、德、美4国银行团借款以镇压革命，宣布“</a:t>
            </a:r>
            <a:r>
              <a:rPr sz="280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铁路国有</a:t>
            </a:r>
            <a:r>
              <a:rPr sz="2800">
                <a:latin typeface="楷体" panose="02010609060101010101" pitchFamily="49" charset="-122"/>
                <a:ea typeface="楷体" panose="02010609060101010101" pitchFamily="49" charset="-122"/>
                <a:cs typeface="楷体" panose="02010609060101010101" pitchFamily="49" charset="-122"/>
                <a:sym typeface="+mn-ea"/>
              </a:rPr>
              <a:t>”政策，</a:t>
            </a:r>
            <a:r>
              <a:rPr sz="280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收回</a:t>
            </a:r>
            <a:r>
              <a:rPr sz="2800">
                <a:latin typeface="楷体" panose="02010609060101010101" pitchFamily="49" charset="-122"/>
                <a:ea typeface="楷体" panose="02010609060101010101" pitchFamily="49" charset="-122"/>
                <a:cs typeface="楷体" panose="02010609060101010101" pitchFamily="49" charset="-122"/>
                <a:sym typeface="+mn-ea"/>
              </a:rPr>
              <a:t>已经准许商办的铁路干线，但</a:t>
            </a:r>
            <a:r>
              <a:rPr sz="280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没有退还补偿先前投入</a:t>
            </a:r>
            <a:r>
              <a:rPr sz="2800">
                <a:latin typeface="楷体" panose="02010609060101010101" pitchFamily="49" charset="-122"/>
                <a:ea typeface="楷体" panose="02010609060101010101" pitchFamily="49" charset="-122"/>
                <a:cs typeface="楷体" panose="02010609060101010101" pitchFamily="49" charset="-122"/>
                <a:sym typeface="+mn-ea"/>
              </a:rPr>
              <a:t>的</a:t>
            </a:r>
            <a:r>
              <a:rPr sz="280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民间资本</a:t>
            </a:r>
            <a:r>
              <a:rPr sz="2800">
                <a:latin typeface="楷体" panose="02010609060101010101" pitchFamily="49" charset="-122"/>
                <a:ea typeface="楷体" panose="02010609060101010101" pitchFamily="49" charset="-122"/>
                <a:cs typeface="楷体" panose="02010609060101010101" pitchFamily="49" charset="-122"/>
                <a:sym typeface="+mn-ea"/>
              </a:rPr>
              <a:t>，又出卖给4国银行团，</a:t>
            </a:r>
            <a:r>
              <a:rPr sz="280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激起</a:t>
            </a:r>
            <a:r>
              <a:rPr sz="2800">
                <a:latin typeface="楷体" panose="02010609060101010101" pitchFamily="49" charset="-122"/>
                <a:ea typeface="楷体" panose="02010609060101010101" pitchFamily="49" charset="-122"/>
                <a:cs typeface="楷体" panose="02010609060101010101" pitchFamily="49" charset="-122"/>
                <a:sym typeface="+mn-ea"/>
              </a:rPr>
              <a:t>粤、鄂、湘、川等省</a:t>
            </a:r>
            <a:r>
              <a:rPr sz="280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人民</a:t>
            </a:r>
            <a:r>
              <a:rPr sz="2800">
                <a:latin typeface="楷体" panose="02010609060101010101" pitchFamily="49" charset="-122"/>
                <a:ea typeface="楷体" panose="02010609060101010101" pitchFamily="49" charset="-122"/>
                <a:cs typeface="楷体" panose="02010609060101010101" pitchFamily="49" charset="-122"/>
                <a:sym typeface="+mn-ea"/>
              </a:rPr>
              <a:t>的强烈</a:t>
            </a:r>
            <a:r>
              <a:rPr sz="280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愤慨</a:t>
            </a:r>
            <a:r>
              <a:rPr sz="2800">
                <a:latin typeface="楷体" panose="02010609060101010101" pitchFamily="49" charset="-122"/>
                <a:ea typeface="楷体" panose="02010609060101010101" pitchFamily="49" charset="-122"/>
                <a:cs typeface="楷体" panose="02010609060101010101" pitchFamily="49" charset="-122"/>
                <a:sym typeface="+mn-ea"/>
              </a:rPr>
              <a:t>，引发</a:t>
            </a:r>
            <a:r>
              <a:rPr sz="280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保路运动</a:t>
            </a:r>
            <a:r>
              <a:rPr sz="2200" b="1">
                <a:solidFill>
                  <a:srgbClr val="FF0000"/>
                </a:solidFill>
                <a:latin typeface="仿宋" panose="02010609060101010101" charset="-122"/>
                <a:ea typeface="仿宋" panose="02010609060101010101" charset="-122"/>
                <a:cs typeface="仿宋" panose="02010609060101010101" charset="-122"/>
                <a:sym typeface="+mn-ea"/>
              </a:rPr>
              <a:t>。</a:t>
            </a:r>
            <a:endParaRPr lang="zh-CN" altLang="en-US" sz="2200" b="1">
              <a:solidFill>
                <a:srgbClr val="FF0000"/>
              </a:solidFill>
              <a:latin typeface="仿宋" panose="02010609060101010101" charset="-122"/>
              <a:ea typeface="仿宋" panose="02010609060101010101" charset="-122"/>
              <a:cs typeface="仿宋" panose="02010609060101010101" charset="-122"/>
              <a:sym typeface="+mn-ea"/>
            </a:endParaRPr>
          </a:p>
        </p:txBody>
      </p:sp>
      <p:sp>
        <p:nvSpPr>
          <p:cNvPr id="3" name="文本框 2"/>
          <p:cNvSpPr txBox="1"/>
          <p:nvPr/>
        </p:nvSpPr>
        <p:spPr>
          <a:xfrm>
            <a:off x="257810" y="1491615"/>
            <a:ext cx="11684000" cy="953135"/>
          </a:xfrm>
          <a:prstGeom prst="rect">
            <a:avLst/>
          </a:prstGeom>
          <a:noFill/>
        </p:spPr>
        <p:txBody>
          <a:bodyPr wrap="square" rtlCol="0" anchor="t">
            <a:spAutoFit/>
          </a:bodyPr>
          <a:lstStyle/>
          <a:p>
            <a:r>
              <a:rPr lang="zh-CN" altLang="en-US" sz="2800" b="1">
                <a:solidFill>
                  <a:srgbClr val="C00000"/>
                </a:solidFill>
                <a:latin typeface="华文中宋" panose="02010600040101010101" charset="-122"/>
                <a:ea typeface="华文中宋" panose="02010600040101010101" charset="-122"/>
                <a:cs typeface="黑体" panose="02010609060101010101" pitchFamily="49" charset="-122"/>
                <a:sym typeface="+mn-ea"/>
              </a:rPr>
              <a:t>收回利权运动：</a:t>
            </a:r>
            <a:r>
              <a:rPr lang="zh-CN" altLang="en-US" sz="2800">
                <a:latin typeface="华文中宋" panose="02010600040101010101" charset="-122"/>
                <a:ea typeface="华文中宋" panose="02010600040101010101" charset="-122"/>
                <a:cs typeface="黑体" panose="02010609060101010101" pitchFamily="49" charset="-122"/>
                <a:sym typeface="+mn-ea"/>
              </a:rPr>
              <a:t>由</a:t>
            </a:r>
            <a:r>
              <a:rPr lang="zh-CN" altLang="en-US" sz="2800">
                <a:solidFill>
                  <a:srgbClr val="C00000"/>
                </a:solidFill>
                <a:latin typeface="华文中宋" panose="02010600040101010101" charset="-122"/>
                <a:ea typeface="华文中宋" panose="02010600040101010101" charset="-122"/>
                <a:cs typeface="黑体" panose="02010609060101010101" pitchFamily="49" charset="-122"/>
                <a:sym typeface="+mn-ea"/>
              </a:rPr>
              <a:t>资产阶级</a:t>
            </a:r>
            <a:r>
              <a:rPr lang="zh-CN" altLang="en-US" sz="2800">
                <a:latin typeface="华文中宋" panose="02010600040101010101" charset="-122"/>
                <a:ea typeface="华文中宋" panose="02010600040101010101" charset="-122"/>
                <a:cs typeface="黑体" panose="02010609060101010101" pitchFamily="49" charset="-122"/>
                <a:sym typeface="+mn-ea"/>
              </a:rPr>
              <a:t>发起和领导，迅速在各地开展起来，先后收回了一些被帝国主义侵占的</a:t>
            </a:r>
            <a:r>
              <a:rPr lang="zh-CN" altLang="en-US" sz="2800">
                <a:solidFill>
                  <a:srgbClr val="C00000"/>
                </a:solidFill>
                <a:latin typeface="华文中宋" panose="02010600040101010101" charset="-122"/>
                <a:ea typeface="华文中宋" panose="02010600040101010101" charset="-122"/>
                <a:cs typeface="黑体" panose="02010609060101010101" pitchFamily="49" charset="-122"/>
                <a:sym typeface="+mn-ea"/>
              </a:rPr>
              <a:t>铁路和矿山的利权</a:t>
            </a:r>
            <a:r>
              <a:rPr lang="zh-CN" altLang="en-US" sz="2800">
                <a:latin typeface="华文中宋" panose="02010600040101010101" charset="-122"/>
                <a:ea typeface="华文中宋" panose="02010600040101010101" charset="-122"/>
                <a:cs typeface="黑体" panose="02010609060101010101" pitchFamily="49" charset="-122"/>
                <a:sym typeface="+mn-ea"/>
              </a:rPr>
              <a:t>。</a:t>
            </a:r>
          </a:p>
        </p:txBody>
      </p:sp>
      <p:sp>
        <p:nvSpPr>
          <p:cNvPr id="10241" name="文本框 11265"/>
          <p:cNvSpPr txBox="1"/>
          <p:nvPr/>
        </p:nvSpPr>
        <p:spPr>
          <a:xfrm>
            <a:off x="379095" y="924560"/>
            <a:ext cx="7251065" cy="521970"/>
          </a:xfrm>
          <a:prstGeom prst="rect">
            <a:avLst/>
          </a:prstGeom>
          <a:solidFill>
            <a:srgbClr val="974434">
              <a:alpha val="69000"/>
            </a:srgbClr>
          </a:solidFill>
          <a:ln w="9525">
            <a:noFill/>
          </a:ln>
          <a:effectLst>
            <a:outerShdw blurRad="50800" dist="38100" dir="2700000" algn="tl" rotWithShape="0">
              <a:prstClr val="black">
                <a:alpha val="40000"/>
              </a:prstClr>
            </a:outerShdw>
          </a:effectLst>
        </p:spPr>
        <p:txBody>
          <a:bodyPr wrap="square" anchor="t">
            <a:spAutoFit/>
          </a:bodyPr>
          <a:lstStyle/>
          <a:p>
            <a:pPr>
              <a:spcBef>
                <a:spcPct val="50000"/>
              </a:spcBef>
            </a:pPr>
            <a:r>
              <a:rPr lang="zh-CN" altLang="en-US"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探究：结合材料和教材分析辛亥革命的背景</a:t>
            </a:r>
          </a:p>
        </p:txBody>
      </p:sp>
      <p:grpSp>
        <p:nvGrpSpPr>
          <p:cNvPr id="9" name="组合 8"/>
          <p:cNvGrpSpPr/>
          <p:nvPr/>
        </p:nvGrpSpPr>
        <p:grpSpPr>
          <a:xfrm>
            <a:off x="7108190" y="3295015"/>
            <a:ext cx="5083810" cy="3329305"/>
            <a:chOff x="755" y="5557"/>
            <a:chExt cx="8006" cy="5243"/>
          </a:xfrm>
        </p:grpSpPr>
        <p:pic>
          <p:nvPicPr>
            <p:cNvPr id="22" name="Picture 4" descr="2013080914124460811"/>
            <p:cNvPicPr>
              <a:picLocks noChangeAspect="1"/>
            </p:cNvPicPr>
            <p:nvPr/>
          </p:nvPicPr>
          <p:blipFill>
            <a:blip r:embed="rId5"/>
            <a:stretch>
              <a:fillRect/>
            </a:stretch>
          </p:blipFill>
          <p:spPr>
            <a:xfrm>
              <a:off x="755" y="6403"/>
              <a:ext cx="6179" cy="4266"/>
            </a:xfrm>
            <a:prstGeom prst="rect">
              <a:avLst/>
            </a:prstGeom>
            <a:noFill/>
            <a:ln w="9525">
              <a:noFill/>
            </a:ln>
            <a:effectLst>
              <a:softEdge rad="63500"/>
            </a:effectLst>
          </p:spPr>
        </p:pic>
        <p:pic>
          <p:nvPicPr>
            <p:cNvPr id="18433" name="Picture 6" descr="C:/Users/ASUS/AppData/Local/Temp/kaimatting_20190927121634/output_20190927121647..pngoutput_20190927121647."/>
            <p:cNvPicPr>
              <a:picLocks noChangeAspect="1"/>
            </p:cNvPicPr>
            <p:nvPr/>
          </p:nvPicPr>
          <p:blipFill>
            <a:blip r:embed="rId6"/>
            <a:srcRect r="24637"/>
            <a:stretch>
              <a:fillRect/>
            </a:stretch>
          </p:blipFill>
          <p:spPr>
            <a:xfrm>
              <a:off x="5699" y="5557"/>
              <a:ext cx="3062" cy="5243"/>
            </a:xfrm>
            <a:prstGeom prst="rect">
              <a:avLst/>
            </a:prstGeom>
            <a:noFill/>
            <a:ln w="9525">
              <a:noFill/>
            </a:ln>
          </p:spPr>
        </p:pic>
      </p:grpSp>
      <p:sp>
        <p:nvSpPr>
          <p:cNvPr id="5" name="文本框 4"/>
          <p:cNvSpPr txBox="1"/>
          <p:nvPr/>
        </p:nvSpPr>
        <p:spPr>
          <a:xfrm>
            <a:off x="257810" y="4282440"/>
            <a:ext cx="1121410" cy="1124585"/>
          </a:xfrm>
          <a:prstGeom prst="rect">
            <a:avLst/>
          </a:prstGeom>
          <a:noFill/>
        </p:spPr>
        <p:txBody>
          <a:bodyPr wrap="square" rtlCol="0" anchor="t">
            <a:spAutoFit/>
          </a:bodyPr>
          <a:lstStyle/>
          <a:p>
            <a:pPr>
              <a:lnSpc>
                <a:spcPct val="120000"/>
              </a:lnSpc>
            </a:pPr>
            <a:r>
              <a:rPr lang="zh-CN" altLang="zh-CN" sz="2800" b="1" dirty="0">
                <a:solidFill>
                  <a:srgbClr val="C00000"/>
                </a:solidFill>
                <a:latin typeface="华文中宋" panose="02010600040101010101" charset="-122"/>
                <a:ea typeface="华文中宋" panose="02010600040101010101" charset="-122"/>
                <a:sym typeface="+mn-ea"/>
              </a:rPr>
              <a:t>目标：</a:t>
            </a:r>
            <a:endParaRPr lang="zh-CN" altLang="zh-CN" sz="2800" dirty="0">
              <a:latin typeface="华文中宋" panose="02010600040101010101" charset="-122"/>
              <a:ea typeface="华文中宋" panose="02010600040101010101" charset="-122"/>
            </a:endParaRPr>
          </a:p>
          <a:p>
            <a:pPr>
              <a:lnSpc>
                <a:spcPct val="120000"/>
              </a:lnSpc>
            </a:pPr>
            <a:r>
              <a:rPr lang="zh-CN" altLang="zh-CN" sz="2800" b="1" dirty="0">
                <a:solidFill>
                  <a:srgbClr val="C00000"/>
                </a:solidFill>
                <a:latin typeface="华文中宋" panose="02010600040101010101" charset="-122"/>
                <a:ea typeface="华文中宋" panose="02010600040101010101" charset="-122"/>
                <a:sym typeface="+mn-ea"/>
              </a:rPr>
              <a:t>作用：</a:t>
            </a:r>
            <a:endParaRPr lang="zh-CN" altLang="zh-CN" sz="2800" dirty="0">
              <a:latin typeface="华文中宋" panose="02010600040101010101" charset="-122"/>
              <a:ea typeface="华文中宋" panose="02010600040101010101" charset="-122"/>
              <a:sym typeface="+mn-ea"/>
            </a:endParaRPr>
          </a:p>
        </p:txBody>
      </p:sp>
      <p:pic>
        <p:nvPicPr>
          <p:cNvPr id="21507" name="图片 3"/>
          <p:cNvPicPr>
            <a:picLocks noChangeAspect="1"/>
          </p:cNvPicPr>
          <p:nvPr>
            <p:custDataLst>
              <p:tags r:id="rId3"/>
            </p:custDataLst>
          </p:nvPr>
        </p:nvPicPr>
        <p:blipFill>
          <a:blip r:embed="rId7"/>
          <a:srcRect l="5405" t="4587" r="4796" b="33557"/>
          <a:stretch>
            <a:fillRect/>
          </a:stretch>
        </p:blipFill>
        <p:spPr>
          <a:xfrm>
            <a:off x="8587105" y="238760"/>
            <a:ext cx="3355340" cy="1403985"/>
          </a:xfrm>
          <a:prstGeom prst="rect">
            <a:avLst/>
          </a:prstGeom>
          <a:noFill/>
          <a:ln w="9525">
            <a:noFill/>
          </a:ln>
        </p:spPr>
      </p:pic>
      <p:sp>
        <p:nvSpPr>
          <p:cNvPr id="6" name="文本框 5"/>
          <p:cNvSpPr txBox="1"/>
          <p:nvPr/>
        </p:nvSpPr>
        <p:spPr>
          <a:xfrm>
            <a:off x="1299845" y="4349750"/>
            <a:ext cx="6096000" cy="521970"/>
          </a:xfrm>
          <a:prstGeom prst="rect">
            <a:avLst/>
          </a:prstGeom>
          <a:noFill/>
        </p:spPr>
        <p:txBody>
          <a:bodyPr wrap="square" rtlCol="0" anchor="t">
            <a:spAutoFit/>
          </a:bodyPr>
          <a:lstStyle/>
          <a:p>
            <a:r>
              <a:rPr lang="zh-CN" altLang="zh-CN" sz="2800" dirty="0">
                <a:latin typeface="华文中宋" panose="02010600040101010101" charset="-122"/>
                <a:ea typeface="华文中宋" panose="02010600040101010101" charset="-122"/>
                <a:sym typeface="+mn-ea"/>
              </a:rPr>
              <a:t>收回被清朝出卖的铁路修筑主权。</a:t>
            </a:r>
          </a:p>
        </p:txBody>
      </p:sp>
      <p:sp>
        <p:nvSpPr>
          <p:cNvPr id="7" name="文本框 6"/>
          <p:cNvSpPr txBox="1"/>
          <p:nvPr/>
        </p:nvSpPr>
        <p:spPr>
          <a:xfrm>
            <a:off x="257810" y="4793615"/>
            <a:ext cx="6728460" cy="1124585"/>
          </a:xfrm>
          <a:prstGeom prst="rect">
            <a:avLst/>
          </a:prstGeom>
          <a:noFill/>
        </p:spPr>
        <p:txBody>
          <a:bodyPr wrap="square" rtlCol="0" anchor="t">
            <a:spAutoFit/>
          </a:bodyPr>
          <a:lstStyle/>
          <a:p>
            <a:pPr>
              <a:lnSpc>
                <a:spcPct val="120000"/>
              </a:lnSpc>
            </a:pPr>
            <a:r>
              <a:rPr lang="en-US" altLang="zh-CN" sz="2800" dirty="0">
                <a:latin typeface="华文中宋" panose="02010600040101010101" charset="-122"/>
                <a:ea typeface="华文中宋" panose="02010600040101010101" charset="-122"/>
                <a:sym typeface="+mn-ea"/>
              </a:rPr>
              <a:t>         </a:t>
            </a:r>
            <a:r>
              <a:rPr lang="zh-CN" altLang="zh-CN" sz="2800" dirty="0">
                <a:latin typeface="华文中宋" panose="02010600040101010101" charset="-122"/>
                <a:ea typeface="华文中宋" panose="02010600040101010101" charset="-122"/>
                <a:sym typeface="+mn-ea"/>
              </a:rPr>
              <a:t>清朝调派湖北新军入川镇压，武汉清军空虚，武昌起义时机日益成熟。</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p:bldP spid="3" grpId="1"/>
      <p:bldP spid="5" grpId="0"/>
      <p:bldP spid="5" grpId="1"/>
      <p:bldP spid="6" grpId="0"/>
      <p:bldP spid="6" grpId="1"/>
      <p:bldP spid="7" grpId="0"/>
      <p:bldP spid="7"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矩形 4"/>
          <p:cNvSpPr/>
          <p:nvPr>
            <p:custDataLst>
              <p:tags r:id="rId1"/>
            </p:custDataLst>
          </p:nvPr>
        </p:nvSpPr>
        <p:spPr>
          <a:xfrm>
            <a:off x="257810" y="238760"/>
            <a:ext cx="11684635" cy="6378575"/>
          </a:xfrm>
          <a:prstGeom prst="rect">
            <a:avLst/>
          </a:prstGeom>
          <a:noFill/>
          <a:ln w="12700" cap="flat" cmpd="sng">
            <a:solidFill>
              <a:srgbClr val="831E0A"/>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4" name="圆角矩形 3"/>
          <p:cNvSpPr/>
          <p:nvPr>
            <p:custDataLst>
              <p:tags r:id="rId2"/>
            </p:custDataLst>
          </p:nvPr>
        </p:nvSpPr>
        <p:spPr>
          <a:xfrm>
            <a:off x="379095" y="339090"/>
            <a:ext cx="3672205" cy="480695"/>
          </a:xfrm>
          <a:prstGeom prst="roundRect">
            <a:avLst/>
          </a:prstGeom>
          <a:solidFill>
            <a:srgbClr val="85231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一、辛亥革命的背景</a:t>
            </a:r>
          </a:p>
        </p:txBody>
      </p:sp>
      <p:sp>
        <p:nvSpPr>
          <p:cNvPr id="6" name="文本框 5"/>
          <p:cNvSpPr txBox="1"/>
          <p:nvPr/>
        </p:nvSpPr>
        <p:spPr>
          <a:xfrm>
            <a:off x="146050" y="819785"/>
            <a:ext cx="2100580" cy="4009390"/>
          </a:xfrm>
          <a:prstGeom prst="rect">
            <a:avLst/>
          </a:prstGeom>
          <a:noFill/>
        </p:spPr>
        <p:txBody>
          <a:bodyPr wrap="square" rtlCol="0" anchor="t">
            <a:spAutoFit/>
          </a:bodyPr>
          <a:lstStyle/>
          <a:p>
            <a:pPr indent="133350">
              <a:lnSpc>
                <a:spcPct val="130000"/>
              </a:lnSpc>
            </a:pPr>
            <a:r>
              <a:rPr lang="en-US" altLang="zh-CN" sz="2800" b="1">
                <a:solidFill>
                  <a:schemeClr val="accent6">
                    <a:lumMod val="50000"/>
                  </a:schemeClr>
                </a:solidFill>
                <a:latin typeface="华文中宋" panose="02010600040101010101" charset="-122"/>
                <a:ea typeface="华文中宋" panose="02010600040101010101" charset="-122"/>
                <a:cs typeface="华文中宋" panose="02010600040101010101" charset="-122"/>
                <a:sym typeface="+mn-ea"/>
              </a:rPr>
              <a:t>1</a:t>
            </a:r>
            <a:r>
              <a:rPr lang="zh-CN" altLang="en-US" sz="2800" b="1">
                <a:solidFill>
                  <a:schemeClr val="accent6">
                    <a:lumMod val="50000"/>
                  </a:schemeClr>
                </a:solidFill>
                <a:latin typeface="华文中宋" panose="02010600040101010101" charset="-122"/>
                <a:ea typeface="华文中宋" panose="02010600040101010101" charset="-122"/>
                <a:cs typeface="华文中宋" panose="02010600040101010101" charset="-122"/>
                <a:sym typeface="+mn-ea"/>
              </a:rPr>
              <a:t>、政治：</a:t>
            </a:r>
          </a:p>
          <a:p>
            <a:pPr indent="133350">
              <a:lnSpc>
                <a:spcPct val="130000"/>
              </a:lnSpc>
            </a:pPr>
            <a:r>
              <a:rPr lang="en-US" altLang="zh-CN" sz="2800" b="1">
                <a:solidFill>
                  <a:schemeClr val="accent6">
                    <a:lumMod val="50000"/>
                  </a:schemeClr>
                </a:solidFill>
                <a:latin typeface="华文中宋" panose="02010600040101010101" charset="-122"/>
                <a:ea typeface="华文中宋" panose="02010600040101010101" charset="-122"/>
                <a:cs typeface="华文中宋" panose="02010600040101010101" charset="-122"/>
                <a:sym typeface="+mn-ea"/>
              </a:rPr>
              <a:t>2</a:t>
            </a:r>
            <a:r>
              <a:rPr lang="zh-CN" altLang="en-US" sz="2800" b="1">
                <a:solidFill>
                  <a:schemeClr val="accent6">
                    <a:lumMod val="50000"/>
                  </a:schemeClr>
                </a:solidFill>
                <a:latin typeface="华文中宋" panose="02010600040101010101" charset="-122"/>
                <a:ea typeface="华文中宋" panose="02010600040101010101" charset="-122"/>
                <a:cs typeface="华文中宋" panose="02010600040101010101" charset="-122"/>
                <a:sym typeface="+mn-ea"/>
              </a:rPr>
              <a:t>、经济：</a:t>
            </a:r>
            <a:endParaRPr lang="zh-CN" altLang="en-US" sz="2800" b="1">
              <a:solidFill>
                <a:schemeClr val="accent6">
                  <a:lumMod val="50000"/>
                </a:schemeClr>
              </a:solidFill>
              <a:latin typeface="华文中宋" panose="02010600040101010101" charset="-122"/>
              <a:ea typeface="华文中宋" panose="02010600040101010101" charset="-122"/>
              <a:cs typeface="华文中宋" panose="02010600040101010101" charset="-122"/>
            </a:endParaRPr>
          </a:p>
          <a:p>
            <a:pPr indent="133350">
              <a:lnSpc>
                <a:spcPct val="130000"/>
              </a:lnSpc>
            </a:pPr>
            <a:r>
              <a:rPr lang="en-US" altLang="zh-CN" sz="2800" b="1">
                <a:solidFill>
                  <a:schemeClr val="accent6">
                    <a:lumMod val="50000"/>
                  </a:schemeClr>
                </a:solidFill>
                <a:latin typeface="华文中宋" panose="02010600040101010101" charset="-122"/>
                <a:ea typeface="华文中宋" panose="02010600040101010101" charset="-122"/>
                <a:cs typeface="华文中宋" panose="02010600040101010101" charset="-122"/>
                <a:sym typeface="+mn-ea"/>
              </a:rPr>
              <a:t>3</a:t>
            </a:r>
            <a:r>
              <a:rPr lang="zh-CN" altLang="en-US" sz="2800" b="1">
                <a:solidFill>
                  <a:schemeClr val="accent6">
                    <a:lumMod val="50000"/>
                  </a:schemeClr>
                </a:solidFill>
                <a:latin typeface="华文中宋" panose="02010600040101010101" charset="-122"/>
                <a:ea typeface="华文中宋" panose="02010600040101010101" charset="-122"/>
                <a:cs typeface="华文中宋" panose="02010600040101010101" charset="-122"/>
                <a:sym typeface="+mn-ea"/>
              </a:rPr>
              <a:t>、阶级：</a:t>
            </a:r>
            <a:endParaRPr lang="zh-CN" altLang="en-US" sz="2800" b="1">
              <a:solidFill>
                <a:schemeClr val="accent6">
                  <a:lumMod val="50000"/>
                </a:schemeClr>
              </a:solidFill>
              <a:latin typeface="华文中宋" panose="02010600040101010101" charset="-122"/>
              <a:ea typeface="华文中宋" panose="02010600040101010101" charset="-122"/>
              <a:cs typeface="华文中宋" panose="02010600040101010101" charset="-122"/>
            </a:endParaRPr>
          </a:p>
          <a:p>
            <a:pPr indent="133350">
              <a:lnSpc>
                <a:spcPct val="130000"/>
              </a:lnSpc>
            </a:pPr>
            <a:r>
              <a:rPr lang="en-US" altLang="zh-CN" sz="2800" b="1">
                <a:solidFill>
                  <a:schemeClr val="accent6">
                    <a:lumMod val="50000"/>
                  </a:schemeClr>
                </a:solidFill>
                <a:latin typeface="华文中宋" panose="02010600040101010101" charset="-122"/>
                <a:ea typeface="华文中宋" panose="02010600040101010101" charset="-122"/>
                <a:cs typeface="华文中宋" panose="02010600040101010101" charset="-122"/>
                <a:sym typeface="+mn-ea"/>
              </a:rPr>
              <a:t>4</a:t>
            </a:r>
            <a:r>
              <a:rPr lang="zh-CN" altLang="en-US" sz="2800" b="1">
                <a:solidFill>
                  <a:schemeClr val="accent6">
                    <a:lumMod val="50000"/>
                  </a:schemeClr>
                </a:solidFill>
                <a:latin typeface="华文中宋" panose="02010600040101010101" charset="-122"/>
                <a:ea typeface="华文中宋" panose="02010600040101010101" charset="-122"/>
                <a:cs typeface="华文中宋" panose="02010600040101010101" charset="-122"/>
                <a:sym typeface="+mn-ea"/>
              </a:rPr>
              <a:t>、思想：</a:t>
            </a:r>
          </a:p>
          <a:p>
            <a:pPr indent="133350">
              <a:lnSpc>
                <a:spcPct val="130000"/>
              </a:lnSpc>
            </a:pPr>
            <a:r>
              <a:rPr lang="en-US" altLang="zh-CN" sz="2800" b="1">
                <a:solidFill>
                  <a:schemeClr val="accent6">
                    <a:lumMod val="50000"/>
                  </a:schemeClr>
                </a:solidFill>
                <a:latin typeface="华文中宋" panose="02010600040101010101" charset="-122"/>
                <a:ea typeface="华文中宋" panose="02010600040101010101" charset="-122"/>
                <a:cs typeface="华文中宋" panose="02010600040101010101" charset="-122"/>
                <a:sym typeface="+mn-ea"/>
              </a:rPr>
              <a:t>5</a:t>
            </a:r>
            <a:r>
              <a:rPr lang="zh-CN" altLang="en-US" sz="2800" b="1">
                <a:solidFill>
                  <a:schemeClr val="accent6">
                    <a:lumMod val="50000"/>
                  </a:schemeClr>
                </a:solidFill>
                <a:latin typeface="华文中宋" panose="02010600040101010101" charset="-122"/>
                <a:ea typeface="华文中宋" panose="02010600040101010101" charset="-122"/>
                <a:cs typeface="华文中宋" panose="02010600040101010101" charset="-122"/>
                <a:sym typeface="+mn-ea"/>
              </a:rPr>
              <a:t>、组织</a:t>
            </a:r>
            <a:r>
              <a:rPr lang="en-US" altLang="zh-CN" sz="2800" b="1">
                <a:solidFill>
                  <a:schemeClr val="accent6">
                    <a:lumMod val="50000"/>
                  </a:schemeClr>
                </a:solidFill>
                <a:latin typeface="华文中宋" panose="02010600040101010101" charset="-122"/>
                <a:ea typeface="华文中宋" panose="02010600040101010101" charset="-122"/>
                <a:cs typeface="华文中宋" panose="02010600040101010101" charset="-122"/>
                <a:sym typeface="+mn-ea"/>
              </a:rPr>
              <a:t>: </a:t>
            </a:r>
          </a:p>
          <a:p>
            <a:pPr indent="133350">
              <a:lnSpc>
                <a:spcPct val="130000"/>
              </a:lnSpc>
            </a:pPr>
            <a:r>
              <a:rPr lang="en-US" altLang="zh-CN" sz="2800" b="1">
                <a:solidFill>
                  <a:schemeClr val="accent6">
                    <a:lumMod val="50000"/>
                  </a:schemeClr>
                </a:solidFill>
                <a:latin typeface="华文中宋" panose="02010600040101010101" charset="-122"/>
                <a:ea typeface="华文中宋" panose="02010600040101010101" charset="-122"/>
                <a:cs typeface="华文中宋" panose="02010600040101010101" charset="-122"/>
                <a:sym typeface="+mn-ea"/>
              </a:rPr>
              <a:t>6</a:t>
            </a:r>
            <a:r>
              <a:rPr lang="zh-CN" altLang="en-US" sz="2800" b="1">
                <a:solidFill>
                  <a:schemeClr val="accent6">
                    <a:lumMod val="50000"/>
                  </a:schemeClr>
                </a:solidFill>
                <a:latin typeface="华文中宋" panose="02010600040101010101" charset="-122"/>
                <a:ea typeface="华文中宋" panose="02010600040101010101" charset="-122"/>
                <a:cs typeface="华文中宋" panose="02010600040101010101" charset="-122"/>
                <a:sym typeface="+mn-ea"/>
              </a:rPr>
              <a:t>、军事：</a:t>
            </a:r>
          </a:p>
          <a:p>
            <a:pPr indent="133350">
              <a:lnSpc>
                <a:spcPct val="130000"/>
              </a:lnSpc>
            </a:pPr>
            <a:r>
              <a:rPr lang="en-US" altLang="zh-CN" sz="2800" b="1">
                <a:solidFill>
                  <a:schemeClr val="accent6">
                    <a:lumMod val="50000"/>
                  </a:schemeClr>
                </a:solidFill>
                <a:latin typeface="华文中宋" panose="02010600040101010101" charset="-122"/>
                <a:ea typeface="华文中宋" panose="02010600040101010101" charset="-122"/>
                <a:cs typeface="华文中宋" panose="02010600040101010101" charset="-122"/>
                <a:sym typeface="+mn-ea"/>
              </a:rPr>
              <a:t>7</a:t>
            </a:r>
            <a:r>
              <a:rPr lang="zh-CN" altLang="en-US" sz="2800" b="1">
                <a:solidFill>
                  <a:schemeClr val="accent6">
                    <a:lumMod val="50000"/>
                  </a:schemeClr>
                </a:solidFill>
                <a:latin typeface="华文中宋" panose="02010600040101010101" charset="-122"/>
                <a:ea typeface="华文中宋" panose="02010600040101010101" charset="-122"/>
                <a:cs typeface="华文中宋" panose="02010600040101010101" charset="-122"/>
                <a:sym typeface="+mn-ea"/>
              </a:rPr>
              <a:t>、时机：</a:t>
            </a:r>
          </a:p>
        </p:txBody>
      </p:sp>
      <p:sp>
        <p:nvSpPr>
          <p:cNvPr id="7" name="文本框 6"/>
          <p:cNvSpPr txBox="1"/>
          <p:nvPr/>
        </p:nvSpPr>
        <p:spPr>
          <a:xfrm>
            <a:off x="1736090" y="801370"/>
            <a:ext cx="10438765" cy="650875"/>
          </a:xfrm>
          <a:prstGeom prst="rect">
            <a:avLst/>
          </a:prstGeom>
          <a:noFill/>
        </p:spPr>
        <p:txBody>
          <a:bodyPr wrap="square" rtlCol="0" anchor="t">
            <a:spAutoFit/>
          </a:bodyPr>
          <a:lstStyle/>
          <a:p>
            <a:pPr indent="133350">
              <a:lnSpc>
                <a:spcPct val="130000"/>
              </a:lnSpc>
            </a:pPr>
            <a:r>
              <a:rPr lang="zh-CN" altLang="en-US" sz="2800">
                <a:solidFill>
                  <a:schemeClr val="tx1"/>
                </a:solidFill>
                <a:latin typeface="华文中宋" panose="02010600040101010101" charset="-122"/>
                <a:ea typeface="华文中宋" panose="02010600040101010101" charset="-122"/>
                <a:cs typeface="宋体" panose="02010600030101010101" pitchFamily="2" charset="-122"/>
                <a:sym typeface="+mn-ea"/>
              </a:rPr>
              <a:t>民族危机空前严重，清政府</a:t>
            </a:r>
            <a:r>
              <a:rPr lang="en-US" altLang="zh-CN" sz="2800">
                <a:solidFill>
                  <a:schemeClr val="tx1"/>
                </a:solidFill>
                <a:latin typeface="华文中宋" panose="02010600040101010101" charset="-122"/>
                <a:ea typeface="华文中宋" panose="02010600040101010101" charset="-122"/>
                <a:cs typeface="宋体" panose="02010600030101010101" pitchFamily="2" charset="-122"/>
                <a:sym typeface="+mn-ea"/>
              </a:rPr>
              <a:t>“</a:t>
            </a:r>
            <a:r>
              <a:rPr lang="zh-CN" altLang="en-US" sz="2800">
                <a:solidFill>
                  <a:schemeClr val="tx1"/>
                </a:solidFill>
                <a:latin typeface="华文中宋" panose="02010600040101010101" charset="-122"/>
                <a:ea typeface="华文中宋" panose="02010600040101010101" charset="-122"/>
                <a:cs typeface="宋体" panose="02010600030101010101" pitchFamily="2" charset="-122"/>
                <a:sym typeface="+mn-ea"/>
              </a:rPr>
              <a:t>新政和预备立宪</a:t>
            </a:r>
            <a:r>
              <a:rPr lang="en-US" altLang="zh-CN" sz="2800">
                <a:solidFill>
                  <a:schemeClr val="tx1"/>
                </a:solidFill>
                <a:latin typeface="华文中宋" panose="02010600040101010101" charset="-122"/>
                <a:ea typeface="华文中宋" panose="02010600040101010101" charset="-122"/>
                <a:cs typeface="宋体" panose="02010600030101010101" pitchFamily="2" charset="-122"/>
                <a:sym typeface="+mn-ea"/>
              </a:rPr>
              <a:t>”</a:t>
            </a:r>
            <a:r>
              <a:rPr lang="zh-CN" altLang="en-US" sz="2800">
                <a:solidFill>
                  <a:schemeClr val="tx1"/>
                </a:solidFill>
                <a:latin typeface="华文中宋" panose="02010600040101010101" charset="-122"/>
                <a:ea typeface="华文中宋" panose="02010600040101010101" charset="-122"/>
                <a:cs typeface="宋体" panose="02010600030101010101" pitchFamily="2" charset="-122"/>
                <a:sym typeface="+mn-ea"/>
              </a:rPr>
              <a:t>客观上推动革命</a:t>
            </a:r>
            <a:endParaRPr lang="zh-CN" altLang="en-US" sz="2800" smtClean="0">
              <a:solidFill>
                <a:schemeClr val="tx1"/>
              </a:solidFill>
              <a:latin typeface="华文中宋" panose="02010600040101010101" charset="-122"/>
              <a:ea typeface="华文中宋" panose="02010600040101010101" charset="-122"/>
              <a:cs typeface="宋体" panose="02010600030101010101" pitchFamily="2" charset="-122"/>
              <a:sym typeface="+mn-ea"/>
            </a:endParaRPr>
          </a:p>
        </p:txBody>
      </p:sp>
      <p:sp>
        <p:nvSpPr>
          <p:cNvPr id="11" name="文本框 10"/>
          <p:cNvSpPr txBox="1"/>
          <p:nvPr/>
        </p:nvSpPr>
        <p:spPr>
          <a:xfrm>
            <a:off x="1833245" y="1419225"/>
            <a:ext cx="6940550" cy="521970"/>
          </a:xfrm>
          <a:prstGeom prst="rect">
            <a:avLst/>
          </a:prstGeom>
          <a:noFill/>
        </p:spPr>
        <p:txBody>
          <a:bodyPr wrap="square" rtlCol="0" anchor="t">
            <a:spAutoFit/>
          </a:bodyPr>
          <a:lstStyle/>
          <a:p>
            <a:r>
              <a:rPr lang="en-US" altLang="zh-CN" sz="2800">
                <a:solidFill>
                  <a:schemeClr val="tx1"/>
                </a:solidFill>
                <a:latin typeface="华文中宋" panose="02010600040101010101" charset="-122"/>
                <a:ea typeface="华文中宋" panose="02010600040101010101" charset="-122"/>
                <a:cs typeface="华文中宋" panose="02010600040101010101" charset="-122"/>
                <a:sym typeface="+mn-ea"/>
              </a:rPr>
              <a:t>19</a:t>
            </a:r>
            <a:r>
              <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rPr>
              <a:t>世纪末以来民族资本主义的初步发展</a:t>
            </a:r>
          </a:p>
        </p:txBody>
      </p:sp>
      <p:sp>
        <p:nvSpPr>
          <p:cNvPr id="12" name="文本框 11"/>
          <p:cNvSpPr txBox="1"/>
          <p:nvPr/>
        </p:nvSpPr>
        <p:spPr>
          <a:xfrm>
            <a:off x="1900555" y="1974215"/>
            <a:ext cx="6039485" cy="521970"/>
          </a:xfrm>
          <a:prstGeom prst="rect">
            <a:avLst/>
          </a:prstGeom>
          <a:noFill/>
        </p:spPr>
        <p:txBody>
          <a:bodyPr wrap="square" rtlCol="0" anchor="t">
            <a:spAutoFit/>
          </a:bodyPr>
          <a:lstStyle/>
          <a:p>
            <a:r>
              <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rPr>
              <a:t>民族资产阶级力量的壮大</a:t>
            </a:r>
          </a:p>
        </p:txBody>
      </p:sp>
      <p:sp>
        <p:nvSpPr>
          <p:cNvPr id="13" name="文本框 12"/>
          <p:cNvSpPr txBox="1"/>
          <p:nvPr/>
        </p:nvSpPr>
        <p:spPr>
          <a:xfrm>
            <a:off x="1736090" y="2480310"/>
            <a:ext cx="6969125" cy="650875"/>
          </a:xfrm>
          <a:prstGeom prst="rect">
            <a:avLst/>
          </a:prstGeom>
          <a:noFill/>
        </p:spPr>
        <p:txBody>
          <a:bodyPr wrap="square" rtlCol="0" anchor="t">
            <a:spAutoFit/>
          </a:bodyPr>
          <a:lstStyle/>
          <a:p>
            <a:pPr indent="133350">
              <a:lnSpc>
                <a:spcPct val="130000"/>
              </a:lnSpc>
            </a:pPr>
            <a:r>
              <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rPr>
              <a:t>革命思想的传播与三民主义的提出</a:t>
            </a:r>
          </a:p>
        </p:txBody>
      </p:sp>
      <p:sp>
        <p:nvSpPr>
          <p:cNvPr id="14" name="文本框 13"/>
          <p:cNvSpPr txBox="1"/>
          <p:nvPr/>
        </p:nvSpPr>
        <p:spPr>
          <a:xfrm>
            <a:off x="1900555" y="3164840"/>
            <a:ext cx="5161280" cy="521970"/>
          </a:xfrm>
          <a:prstGeom prst="rect">
            <a:avLst/>
          </a:prstGeom>
          <a:noFill/>
        </p:spPr>
        <p:txBody>
          <a:bodyPr wrap="none" rtlCol="0" anchor="t">
            <a:spAutoFit/>
          </a:bodyPr>
          <a:lstStyle/>
          <a:p>
            <a:r>
              <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rPr>
              <a:t>资产阶级革命团体及政党的建立</a:t>
            </a:r>
          </a:p>
        </p:txBody>
      </p:sp>
      <p:sp>
        <p:nvSpPr>
          <p:cNvPr id="15" name="文本框 14"/>
          <p:cNvSpPr txBox="1"/>
          <p:nvPr/>
        </p:nvSpPr>
        <p:spPr>
          <a:xfrm>
            <a:off x="2019300" y="3723005"/>
            <a:ext cx="6228080" cy="521970"/>
          </a:xfrm>
          <a:prstGeom prst="rect">
            <a:avLst/>
          </a:prstGeom>
          <a:noFill/>
        </p:spPr>
        <p:txBody>
          <a:bodyPr wrap="none" rtlCol="0" anchor="t">
            <a:spAutoFit/>
          </a:bodyPr>
          <a:lstStyle/>
          <a:p>
            <a:r>
              <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rPr>
              <a:t>一系列武装起义推动全国革命高潮到来</a:t>
            </a:r>
          </a:p>
        </p:txBody>
      </p:sp>
      <p:sp>
        <p:nvSpPr>
          <p:cNvPr id="16" name="文本框 15"/>
          <p:cNvSpPr txBox="1"/>
          <p:nvPr/>
        </p:nvSpPr>
        <p:spPr>
          <a:xfrm>
            <a:off x="1900555" y="4254500"/>
            <a:ext cx="4805680" cy="521970"/>
          </a:xfrm>
          <a:prstGeom prst="rect">
            <a:avLst/>
          </a:prstGeom>
          <a:noFill/>
        </p:spPr>
        <p:txBody>
          <a:bodyPr wrap="none" rtlCol="0" anchor="t">
            <a:spAutoFit/>
          </a:bodyPr>
          <a:lstStyle/>
          <a:p>
            <a:r>
              <a:rPr lang="zh-CN" altLang="en-US" sz="2800" dirty="0">
                <a:solidFill>
                  <a:schemeClr val="tx1"/>
                </a:solidFill>
                <a:latin typeface="华文中宋" panose="02010600040101010101" charset="-122"/>
                <a:ea typeface="华文中宋" panose="02010600040101010101" charset="-122"/>
                <a:sym typeface="+mn-ea"/>
              </a:rPr>
              <a:t>四川保路运动使湖北防务空虚</a:t>
            </a:r>
          </a:p>
        </p:txBody>
      </p:sp>
      <p:pic>
        <p:nvPicPr>
          <p:cNvPr id="8" name="图片 7" descr="孙中山"/>
          <p:cNvPicPr>
            <a:picLocks noChangeAspect="1"/>
          </p:cNvPicPr>
          <p:nvPr>
            <p:custDataLst>
              <p:tags r:id="rId3"/>
            </p:custDataLst>
          </p:nvPr>
        </p:nvPicPr>
        <p:blipFill>
          <a:blip r:embed="rId5"/>
          <a:stretch>
            <a:fillRect/>
          </a:stretch>
        </p:blipFill>
        <p:spPr>
          <a:xfrm>
            <a:off x="8408035" y="1527175"/>
            <a:ext cx="3534410" cy="509016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7" grpId="1"/>
      <p:bldP spid="11" grpId="0"/>
      <p:bldP spid="11" grpId="1"/>
      <p:bldP spid="12" grpId="0"/>
      <p:bldP spid="12" grpId="1"/>
      <p:bldP spid="13" grpId="0"/>
      <p:bldP spid="13" grpId="1"/>
      <p:bldP spid="14" grpId="0"/>
      <p:bldP spid="14" grpId="1"/>
      <p:bldP spid="15" grpId="0"/>
      <p:bldP spid="15" grpId="1"/>
      <p:bldP spid="16" grpId="0"/>
      <p:bldP spid="16"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矩形 4"/>
          <p:cNvSpPr/>
          <p:nvPr>
            <p:custDataLst>
              <p:tags r:id="rId1"/>
            </p:custDataLst>
          </p:nvPr>
        </p:nvSpPr>
        <p:spPr>
          <a:xfrm>
            <a:off x="257810" y="238760"/>
            <a:ext cx="11684635" cy="6378575"/>
          </a:xfrm>
          <a:prstGeom prst="rect">
            <a:avLst/>
          </a:prstGeom>
          <a:noFill/>
          <a:ln w="12700" cap="flat" cmpd="sng">
            <a:solidFill>
              <a:srgbClr val="831E0A"/>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4" name="圆角矩形 3"/>
          <p:cNvSpPr/>
          <p:nvPr>
            <p:custDataLst>
              <p:tags r:id="rId2"/>
            </p:custDataLst>
          </p:nvPr>
        </p:nvSpPr>
        <p:spPr>
          <a:xfrm>
            <a:off x="379095" y="339090"/>
            <a:ext cx="3672205" cy="480695"/>
          </a:xfrm>
          <a:prstGeom prst="roundRect">
            <a:avLst/>
          </a:prstGeom>
          <a:solidFill>
            <a:srgbClr val="85231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一、辛亥革命的背景</a:t>
            </a:r>
          </a:p>
        </p:txBody>
      </p:sp>
      <p:sp>
        <p:nvSpPr>
          <p:cNvPr id="2" name="文本框 1"/>
          <p:cNvSpPr txBox="1"/>
          <p:nvPr>
            <p:custDataLst>
              <p:tags r:id="rId3"/>
            </p:custDataLst>
          </p:nvPr>
        </p:nvSpPr>
        <p:spPr>
          <a:xfrm>
            <a:off x="379095" y="948690"/>
            <a:ext cx="11562715" cy="2306320"/>
          </a:xfrm>
          <a:prstGeom prst="rect">
            <a:avLst/>
          </a:prstGeom>
          <a:noFill/>
        </p:spPr>
        <p:txBody>
          <a:bodyPr wrap="square" rtlCol="0" anchor="t">
            <a:spAutoFit/>
          </a:bodyPr>
          <a:lstStyle/>
          <a:p>
            <a:pPr>
              <a:lnSpc>
                <a:spcPct val="120000"/>
              </a:lnSpc>
            </a:pPr>
            <a:r>
              <a:rPr lang="en-US" altLang="zh-CN" sz="240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4</a:t>
            </a:r>
            <a:r>
              <a:rPr lang="zh-CN" altLang="en-US" sz="240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、（2021·广东高考）</a:t>
            </a:r>
            <a:r>
              <a:rPr lang="zh-CN" altLang="en-US" sz="2400">
                <a:latin typeface="黑体" panose="02010609060101010101" pitchFamily="49" charset="-122"/>
                <a:ea typeface="黑体" panose="02010609060101010101" pitchFamily="49" charset="-122"/>
                <a:cs typeface="黑体" panose="02010609060101010101" pitchFamily="49" charset="-122"/>
                <a:sym typeface="+mn-ea"/>
              </a:rPr>
              <a:t>孙中山在一次演说中认为，近代欧美各国工商业发达，却出现“富者敌国，贫者无立锥”的现象，因此中国必须“未雨绸缪，赶紧设法，免得再蹈覆辙”。孙中山旨在</a:t>
            </a:r>
            <a:r>
              <a:rPr lang="en-US" altLang="zh-CN" sz="2400">
                <a:latin typeface="黑体" panose="02010609060101010101" pitchFamily="49" charset="-122"/>
                <a:ea typeface="黑体" panose="02010609060101010101" pitchFamily="49" charset="-122"/>
                <a:cs typeface="黑体" panose="02010609060101010101" pitchFamily="49" charset="-122"/>
                <a:sym typeface="+mn-ea"/>
              </a:rPr>
              <a:t>(    )</a:t>
            </a:r>
            <a:endParaRPr lang="zh-CN" altLang="en-US" sz="2400">
              <a:latin typeface="黑体" panose="02010609060101010101" pitchFamily="49" charset="-122"/>
              <a:ea typeface="黑体" panose="02010609060101010101" pitchFamily="49" charset="-122"/>
              <a:cs typeface="黑体" panose="02010609060101010101" pitchFamily="49" charset="-122"/>
            </a:endParaRPr>
          </a:p>
          <a:p>
            <a:pPr>
              <a:lnSpc>
                <a:spcPct val="120000"/>
              </a:lnSpc>
            </a:pPr>
            <a:r>
              <a:rPr lang="zh-CN" altLang="en-US" sz="2400">
                <a:latin typeface="黑体" panose="02010609060101010101" pitchFamily="49" charset="-122"/>
                <a:ea typeface="黑体" panose="02010609060101010101" pitchFamily="49" charset="-122"/>
                <a:cs typeface="黑体" panose="02010609060101010101" pitchFamily="49" charset="-122"/>
                <a:sym typeface="+mn-ea"/>
              </a:rPr>
              <a:t>A．抨击资本主义制度的弊端</a:t>
            </a:r>
            <a:r>
              <a:rPr lang="en-US" altLang="zh-CN" sz="2400">
                <a:latin typeface="黑体" panose="02010609060101010101" pitchFamily="49" charset="-122"/>
                <a:ea typeface="黑体" panose="02010609060101010101" pitchFamily="49" charset="-122"/>
                <a:cs typeface="黑体" panose="02010609060101010101" pitchFamily="49" charset="-122"/>
                <a:sym typeface="+mn-ea"/>
              </a:rPr>
              <a:t>           </a:t>
            </a:r>
            <a:r>
              <a:rPr lang="zh-CN" altLang="en-US" sz="2400">
                <a:latin typeface="黑体" panose="02010609060101010101" pitchFamily="49" charset="-122"/>
                <a:ea typeface="黑体" panose="02010609060101010101" pitchFamily="49" charset="-122"/>
                <a:cs typeface="黑体" panose="02010609060101010101" pitchFamily="49" charset="-122"/>
                <a:sym typeface="+mn-ea"/>
              </a:rPr>
              <a:t>B．宣传“均贫富”的政治理想</a:t>
            </a:r>
            <a:endParaRPr lang="zh-CN" altLang="en-US" sz="2400">
              <a:latin typeface="黑体" panose="02010609060101010101" pitchFamily="49" charset="-122"/>
              <a:ea typeface="黑体" panose="02010609060101010101" pitchFamily="49" charset="-122"/>
              <a:cs typeface="黑体" panose="02010609060101010101" pitchFamily="49" charset="-122"/>
            </a:endParaRPr>
          </a:p>
          <a:p>
            <a:pPr>
              <a:lnSpc>
                <a:spcPct val="120000"/>
              </a:lnSpc>
            </a:pPr>
            <a:r>
              <a:rPr lang="zh-CN" altLang="en-US" sz="2400">
                <a:latin typeface="黑体" panose="02010609060101010101" pitchFamily="49" charset="-122"/>
                <a:ea typeface="黑体" panose="02010609060101010101" pitchFamily="49" charset="-122"/>
                <a:cs typeface="黑体" panose="02010609060101010101" pitchFamily="49" charset="-122"/>
                <a:sym typeface="+mn-ea"/>
              </a:rPr>
              <a:t>C．为联合苏俄提供政策依据</a:t>
            </a:r>
            <a:r>
              <a:rPr lang="en-US" altLang="zh-CN" sz="2400">
                <a:latin typeface="黑体" panose="02010609060101010101" pitchFamily="49" charset="-122"/>
                <a:ea typeface="黑体" panose="02010609060101010101" pitchFamily="49" charset="-122"/>
                <a:cs typeface="黑体" panose="02010609060101010101" pitchFamily="49" charset="-122"/>
                <a:sym typeface="+mn-ea"/>
              </a:rPr>
              <a:t>           </a:t>
            </a:r>
            <a:r>
              <a:rPr lang="zh-CN" altLang="en-US" sz="2400">
                <a:latin typeface="黑体" panose="02010609060101010101" pitchFamily="49" charset="-122"/>
                <a:ea typeface="黑体" panose="02010609060101010101" pitchFamily="49" charset="-122"/>
                <a:cs typeface="黑体" panose="02010609060101010101" pitchFamily="49" charset="-122"/>
                <a:sym typeface="+mn-ea"/>
              </a:rPr>
              <a:t>D．主张社会革命解决民生问题</a:t>
            </a:r>
          </a:p>
        </p:txBody>
      </p:sp>
      <p:sp>
        <p:nvSpPr>
          <p:cNvPr id="5" name="文本框 4"/>
          <p:cNvSpPr txBox="1"/>
          <p:nvPr>
            <p:custDataLst>
              <p:tags r:id="rId4"/>
            </p:custDataLst>
          </p:nvPr>
        </p:nvSpPr>
        <p:spPr>
          <a:xfrm>
            <a:off x="10570845" y="1965325"/>
            <a:ext cx="1216025" cy="1568450"/>
          </a:xfrm>
          <a:prstGeom prst="rect">
            <a:avLst/>
          </a:prstGeom>
          <a:noFill/>
        </p:spPr>
        <p:txBody>
          <a:bodyPr wrap="square" rtlCol="0" anchor="t">
            <a:spAutoFit/>
          </a:bodyPr>
          <a:lstStyle/>
          <a:p>
            <a:r>
              <a:rPr lang="en-US" altLang="zh-CN" sz="9600" b="1">
                <a:solidFill>
                  <a:srgbClr val="C00000"/>
                </a:solidFill>
                <a:ea typeface="微软雅黑" panose="020B0503020204020204" charset="-122"/>
                <a:cs typeface="+mn-lt"/>
                <a:sym typeface="+mn-ea"/>
              </a:rPr>
              <a:t>D</a:t>
            </a:r>
          </a:p>
        </p:txBody>
      </p:sp>
      <p:sp>
        <p:nvSpPr>
          <p:cNvPr id="7" name="文本框 6"/>
          <p:cNvSpPr txBox="1"/>
          <p:nvPr>
            <p:custDataLst>
              <p:tags r:id="rId5"/>
            </p:custDataLst>
          </p:nvPr>
        </p:nvSpPr>
        <p:spPr>
          <a:xfrm>
            <a:off x="334010" y="3255010"/>
            <a:ext cx="11452860" cy="2489200"/>
          </a:xfrm>
          <a:prstGeom prst="rect">
            <a:avLst/>
          </a:prstGeom>
          <a:noFill/>
        </p:spPr>
        <p:txBody>
          <a:bodyPr wrap="square" rtlCol="0" anchor="t">
            <a:spAutoFit/>
          </a:bodyPr>
          <a:lstStyle/>
          <a:p>
            <a:pPr fontAlgn="auto">
              <a:lnSpc>
                <a:spcPct val="130000"/>
              </a:lnSpc>
            </a:pPr>
            <a:r>
              <a:rPr lang="en-US" sz="240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5</a:t>
            </a:r>
            <a:r>
              <a:rPr lang="zh-CN" altLang="en-US" sz="240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a:t>
            </a:r>
            <a:r>
              <a:rPr sz="240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（2023·全国甲卷）</a:t>
            </a:r>
            <a:r>
              <a:rPr sz="2400">
                <a:latin typeface="黑体" panose="02010609060101010101" pitchFamily="49" charset="-122"/>
                <a:ea typeface="黑体" panose="02010609060101010101" pitchFamily="49" charset="-122"/>
                <a:cs typeface="黑体" panose="02010609060101010101" pitchFamily="49" charset="-122"/>
                <a:sym typeface="+mn-ea"/>
              </a:rPr>
              <a:t>清末，陈去病在《论戏剧之有益》一文中说：“此其奏效之捷，必有过于劳心焦思，孜孜矻矻以作《革命军》《驳康书》《黄帝魂》《落花梦》《自由血》者殆千万倍。”他号召青年人投身戏剧。这反映出（　　）</a:t>
            </a:r>
            <a:endParaRPr sz="2400">
              <a:latin typeface="黑体" panose="02010609060101010101" pitchFamily="49" charset="-122"/>
              <a:ea typeface="黑体" panose="02010609060101010101" pitchFamily="49" charset="-122"/>
              <a:cs typeface="黑体" panose="02010609060101010101" pitchFamily="49" charset="-122"/>
            </a:endParaRPr>
          </a:p>
          <a:p>
            <a:pPr fontAlgn="auto">
              <a:lnSpc>
                <a:spcPct val="130000"/>
              </a:lnSpc>
            </a:pPr>
            <a:r>
              <a:rPr sz="2400">
                <a:latin typeface="黑体" panose="02010609060101010101" pitchFamily="49" charset="-122"/>
                <a:ea typeface="黑体" panose="02010609060101010101" pitchFamily="49" charset="-122"/>
                <a:cs typeface="黑体" panose="02010609060101010101" pitchFamily="49" charset="-122"/>
                <a:sym typeface="+mn-ea"/>
              </a:rPr>
              <a:t>A．传统戏曲的演出逐渐衰落  </a:t>
            </a:r>
            <a:r>
              <a:rPr lang="en-US" sz="2400">
                <a:latin typeface="黑体" panose="02010609060101010101" pitchFamily="49" charset="-122"/>
                <a:ea typeface="黑体" panose="02010609060101010101" pitchFamily="49" charset="-122"/>
                <a:cs typeface="黑体" panose="02010609060101010101" pitchFamily="49" charset="-122"/>
                <a:sym typeface="+mn-ea"/>
              </a:rPr>
              <a:t>     </a:t>
            </a:r>
            <a:r>
              <a:rPr sz="2400">
                <a:latin typeface="黑体" panose="02010609060101010101" pitchFamily="49" charset="-122"/>
                <a:ea typeface="黑体" panose="02010609060101010101" pitchFamily="49" charset="-122"/>
                <a:cs typeface="黑体" panose="02010609060101010101" pitchFamily="49" charset="-122"/>
                <a:sym typeface="+mn-ea"/>
              </a:rPr>
              <a:t>B．戏剧开始由愉悦达官显贵转向民众</a:t>
            </a:r>
            <a:endParaRPr sz="2400">
              <a:latin typeface="黑体" panose="02010609060101010101" pitchFamily="49" charset="-122"/>
              <a:ea typeface="黑体" panose="02010609060101010101" pitchFamily="49" charset="-122"/>
              <a:cs typeface="黑体" panose="02010609060101010101" pitchFamily="49" charset="-122"/>
            </a:endParaRPr>
          </a:p>
          <a:p>
            <a:pPr fontAlgn="auto">
              <a:lnSpc>
                <a:spcPct val="130000"/>
              </a:lnSpc>
            </a:pPr>
            <a:r>
              <a:rPr sz="2400">
                <a:latin typeface="黑体" panose="02010609060101010101" pitchFamily="49" charset="-122"/>
                <a:ea typeface="黑体" panose="02010609060101010101" pitchFamily="49" charset="-122"/>
                <a:cs typeface="黑体" panose="02010609060101010101" pitchFamily="49" charset="-122"/>
                <a:sym typeface="+mn-ea"/>
              </a:rPr>
              <a:t>C．戏剧成为宣传革命的手段 </a:t>
            </a:r>
            <a:r>
              <a:rPr lang="en-US" sz="2400">
                <a:latin typeface="黑体" panose="02010609060101010101" pitchFamily="49" charset="-122"/>
                <a:ea typeface="黑体" panose="02010609060101010101" pitchFamily="49" charset="-122"/>
                <a:cs typeface="黑体" panose="02010609060101010101" pitchFamily="49" charset="-122"/>
                <a:sym typeface="+mn-ea"/>
              </a:rPr>
              <a:t>      </a:t>
            </a:r>
            <a:r>
              <a:rPr sz="2400">
                <a:latin typeface="黑体" panose="02010609060101010101" pitchFamily="49" charset="-122"/>
                <a:ea typeface="黑体" panose="02010609060101010101" pitchFamily="49" charset="-122"/>
                <a:cs typeface="黑体" panose="02010609060101010101" pitchFamily="49" charset="-122"/>
                <a:sym typeface="+mn-ea"/>
              </a:rPr>
              <a:t>D．反清书籍宣传革命思想的作用弱化</a:t>
            </a:r>
            <a:endParaRPr lang="zh-CN" altLang="en-US" sz="2400">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8" name="文本框 7"/>
          <p:cNvSpPr txBox="1"/>
          <p:nvPr>
            <p:custDataLst>
              <p:tags r:id="rId6"/>
            </p:custDataLst>
          </p:nvPr>
        </p:nvSpPr>
        <p:spPr>
          <a:xfrm>
            <a:off x="10725785" y="4400550"/>
            <a:ext cx="1216025" cy="1568450"/>
          </a:xfrm>
          <a:prstGeom prst="rect">
            <a:avLst/>
          </a:prstGeom>
          <a:noFill/>
        </p:spPr>
        <p:txBody>
          <a:bodyPr wrap="square" rtlCol="0" anchor="t">
            <a:spAutoFit/>
          </a:bodyPr>
          <a:lstStyle/>
          <a:p>
            <a:r>
              <a:rPr lang="en-US" altLang="zh-CN" sz="9600" b="1">
                <a:solidFill>
                  <a:srgbClr val="C00000"/>
                </a:solidFill>
                <a:ea typeface="微软雅黑" panose="020B0503020204020204" charset="-122"/>
                <a:cs typeface="+mn-lt"/>
                <a:sym typeface="+mn-ea"/>
              </a:rPr>
              <a:t>C</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文本框 99"/>
          <p:cNvSpPr txBox="1"/>
          <p:nvPr/>
        </p:nvSpPr>
        <p:spPr>
          <a:xfrm>
            <a:off x="198120" y="1256030"/>
            <a:ext cx="7411085" cy="629920"/>
          </a:xfrm>
          <a:prstGeom prst="rect">
            <a:avLst/>
          </a:prstGeom>
          <a:noFill/>
          <a:ln w="9525">
            <a:noFill/>
          </a:ln>
        </p:spPr>
        <p:txBody>
          <a:bodyPr wrap="square" anchor="t" anchorCtr="0">
            <a:spAutoFit/>
          </a:bodyPr>
          <a:lstStyle/>
          <a:p>
            <a:pPr algn="just">
              <a:lnSpc>
                <a:spcPct val="125000"/>
              </a:lnSpc>
            </a:pPr>
            <a:r>
              <a:rPr lang="en-US" altLang="zh-CN" sz="2800">
                <a:latin typeface="华文中宋" panose="02010600040101010101" charset="-122"/>
                <a:ea typeface="华文中宋" panose="02010600040101010101" charset="-122"/>
                <a:cs typeface="华文中宋" panose="02010600040101010101" charset="-122"/>
              </a:rPr>
              <a:t>1</a:t>
            </a:r>
            <a:r>
              <a:rPr lang="zh-CN" altLang="en-US" sz="2800">
                <a:latin typeface="华文中宋" panose="02010600040101010101" charset="-122"/>
                <a:ea typeface="华文中宋" panose="02010600040101010101" charset="-122"/>
                <a:cs typeface="华文中宋" panose="02010600040101010101" charset="-122"/>
              </a:rPr>
              <a:t>、</a:t>
            </a:r>
            <a:r>
              <a:rPr lang="zh-CN" altLang="zh-CN" sz="2800">
                <a:latin typeface="华文中宋" panose="02010600040101010101" charset="-122"/>
                <a:ea typeface="华文中宋" panose="02010600040101010101" charset="-122"/>
                <a:cs typeface="华文中宋" panose="02010600040101010101" charset="-122"/>
              </a:rPr>
              <a:t>1911年10月10日，</a:t>
            </a:r>
            <a:r>
              <a:rPr lang="zh-CN" altLang="zh-CN" sz="2800">
                <a:solidFill>
                  <a:srgbClr val="C00000"/>
                </a:solidFill>
                <a:latin typeface="华文中宋" panose="02010600040101010101" charset="-122"/>
                <a:ea typeface="华文中宋" panose="02010600040101010101" charset="-122"/>
                <a:cs typeface="华文中宋" panose="02010600040101010101" charset="-122"/>
              </a:rPr>
              <a:t>武昌起义</a:t>
            </a:r>
          </a:p>
        </p:txBody>
      </p:sp>
      <p:pic>
        <p:nvPicPr>
          <p:cNvPr id="20486" name="内容占位符 3"/>
          <p:cNvPicPr>
            <a:picLocks noGrp="1" noChangeAspect="1"/>
          </p:cNvPicPr>
          <p:nvPr>
            <p:ph idx="1"/>
          </p:nvPr>
        </p:nvPicPr>
        <p:blipFill>
          <a:blip r:embed="rId5"/>
          <a:stretch>
            <a:fillRect/>
          </a:stretch>
        </p:blipFill>
        <p:spPr>
          <a:xfrm>
            <a:off x="7764463" y="1181100"/>
            <a:ext cx="3998912" cy="4714875"/>
          </a:xfrm>
        </p:spPr>
      </p:pic>
      <p:cxnSp>
        <p:nvCxnSpPr>
          <p:cNvPr id="10" name="直接箭头连接符 9"/>
          <p:cNvCxnSpPr/>
          <p:nvPr/>
        </p:nvCxnSpPr>
        <p:spPr>
          <a:xfrm flipH="1" flipV="1">
            <a:off x="9542463" y="2254250"/>
            <a:ext cx="296863" cy="125571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flipH="1">
            <a:off x="8437563" y="3554413"/>
            <a:ext cx="1390650" cy="25082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flipH="1">
            <a:off x="8296275" y="3532188"/>
            <a:ext cx="1552575" cy="119062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flipH="1">
            <a:off x="8942388" y="3629025"/>
            <a:ext cx="885825" cy="1270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p:nvPr/>
        </p:nvCxnSpPr>
        <p:spPr>
          <a:xfrm flipH="1">
            <a:off x="9688513" y="3640138"/>
            <a:ext cx="150813" cy="136366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p:nvPr/>
        </p:nvCxnSpPr>
        <p:spPr>
          <a:xfrm>
            <a:off x="9882188" y="3673475"/>
            <a:ext cx="506413" cy="79057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4347" name="图片 14346" descr="火炬2"/>
          <p:cNvPicPr>
            <a:picLocks noChangeAspect="1"/>
          </p:cNvPicPr>
          <p:nvPr/>
        </p:nvPicPr>
        <p:blipFill>
          <a:blip r:embed="rId6"/>
          <a:stretch>
            <a:fillRect/>
          </a:stretch>
        </p:blipFill>
        <p:spPr>
          <a:xfrm>
            <a:off x="9618663" y="3178175"/>
            <a:ext cx="463550" cy="728663"/>
          </a:xfrm>
          <a:prstGeom prst="rect">
            <a:avLst/>
          </a:prstGeom>
          <a:noFill/>
          <a:ln w="9525">
            <a:noFill/>
          </a:ln>
        </p:spPr>
      </p:pic>
      <p:pic>
        <p:nvPicPr>
          <p:cNvPr id="2" name="图片 1" descr="火炬2"/>
          <p:cNvPicPr>
            <a:picLocks noChangeAspect="1"/>
          </p:cNvPicPr>
          <p:nvPr/>
        </p:nvPicPr>
        <p:blipFill>
          <a:blip r:embed="rId6"/>
          <a:stretch>
            <a:fillRect/>
          </a:stretch>
        </p:blipFill>
        <p:spPr>
          <a:xfrm>
            <a:off x="7847013" y="4527550"/>
            <a:ext cx="463550" cy="596900"/>
          </a:xfrm>
          <a:prstGeom prst="rect">
            <a:avLst/>
          </a:prstGeom>
          <a:noFill/>
          <a:ln w="9525">
            <a:noFill/>
          </a:ln>
        </p:spPr>
      </p:pic>
      <p:pic>
        <p:nvPicPr>
          <p:cNvPr id="3" name="图片 2" descr="火炬2"/>
          <p:cNvPicPr>
            <a:picLocks noChangeAspect="1"/>
          </p:cNvPicPr>
          <p:nvPr/>
        </p:nvPicPr>
        <p:blipFill>
          <a:blip r:embed="rId6"/>
          <a:stretch>
            <a:fillRect/>
          </a:stretch>
        </p:blipFill>
        <p:spPr>
          <a:xfrm>
            <a:off x="8561388" y="4875213"/>
            <a:ext cx="463550" cy="596900"/>
          </a:xfrm>
          <a:prstGeom prst="rect">
            <a:avLst/>
          </a:prstGeom>
          <a:noFill/>
          <a:ln w="9525">
            <a:noFill/>
          </a:ln>
        </p:spPr>
      </p:pic>
      <p:pic>
        <p:nvPicPr>
          <p:cNvPr id="7" name="图片 6" descr="火炬2"/>
          <p:cNvPicPr>
            <a:picLocks noChangeAspect="1"/>
          </p:cNvPicPr>
          <p:nvPr/>
        </p:nvPicPr>
        <p:blipFill>
          <a:blip r:embed="rId6"/>
          <a:stretch>
            <a:fillRect/>
          </a:stretch>
        </p:blipFill>
        <p:spPr>
          <a:xfrm>
            <a:off x="10436225" y="3308350"/>
            <a:ext cx="463550" cy="598488"/>
          </a:xfrm>
          <a:prstGeom prst="rect">
            <a:avLst/>
          </a:prstGeom>
          <a:noFill/>
          <a:ln w="9525">
            <a:noFill/>
          </a:ln>
        </p:spPr>
      </p:pic>
      <p:pic>
        <p:nvPicPr>
          <p:cNvPr id="20" name="图片 19" descr="火炬2"/>
          <p:cNvPicPr>
            <a:picLocks noChangeAspect="1"/>
          </p:cNvPicPr>
          <p:nvPr/>
        </p:nvPicPr>
        <p:blipFill>
          <a:blip r:embed="rId6"/>
          <a:stretch>
            <a:fillRect/>
          </a:stretch>
        </p:blipFill>
        <p:spPr>
          <a:xfrm>
            <a:off x="10267950" y="4300538"/>
            <a:ext cx="465138" cy="598487"/>
          </a:xfrm>
          <a:prstGeom prst="rect">
            <a:avLst/>
          </a:prstGeom>
          <a:noFill/>
          <a:ln w="9525">
            <a:noFill/>
          </a:ln>
        </p:spPr>
      </p:pic>
      <p:pic>
        <p:nvPicPr>
          <p:cNvPr id="22" name="图片 21" descr="火炬2"/>
          <p:cNvPicPr>
            <a:picLocks noChangeAspect="1"/>
          </p:cNvPicPr>
          <p:nvPr/>
        </p:nvPicPr>
        <p:blipFill>
          <a:blip r:embed="rId6"/>
          <a:stretch>
            <a:fillRect/>
          </a:stretch>
        </p:blipFill>
        <p:spPr>
          <a:xfrm>
            <a:off x="9320213" y="1885950"/>
            <a:ext cx="463550" cy="598488"/>
          </a:xfrm>
          <a:prstGeom prst="rect">
            <a:avLst/>
          </a:prstGeom>
          <a:noFill/>
          <a:ln w="9525">
            <a:noFill/>
          </a:ln>
        </p:spPr>
      </p:pic>
      <p:pic>
        <p:nvPicPr>
          <p:cNvPr id="23" name="图片 22" descr="火炬2"/>
          <p:cNvPicPr>
            <a:picLocks noChangeAspect="1"/>
          </p:cNvPicPr>
          <p:nvPr/>
        </p:nvPicPr>
        <p:blipFill>
          <a:blip r:embed="rId6"/>
          <a:stretch>
            <a:fillRect/>
          </a:stretch>
        </p:blipFill>
        <p:spPr>
          <a:xfrm>
            <a:off x="8096250" y="3208338"/>
            <a:ext cx="465138" cy="596900"/>
          </a:xfrm>
          <a:prstGeom prst="rect">
            <a:avLst/>
          </a:prstGeom>
          <a:noFill/>
          <a:ln w="9525">
            <a:noFill/>
          </a:ln>
        </p:spPr>
      </p:pic>
      <p:cxnSp>
        <p:nvCxnSpPr>
          <p:cNvPr id="14" name="直接箭头连接符 13"/>
          <p:cNvCxnSpPr/>
          <p:nvPr/>
        </p:nvCxnSpPr>
        <p:spPr>
          <a:xfrm flipV="1">
            <a:off x="9882188" y="3575050"/>
            <a:ext cx="652463" cy="317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4" name="图片 3" descr="火炬2"/>
          <p:cNvPicPr>
            <a:picLocks noChangeAspect="1"/>
          </p:cNvPicPr>
          <p:nvPr/>
        </p:nvPicPr>
        <p:blipFill>
          <a:blip r:embed="rId6"/>
          <a:stretch>
            <a:fillRect/>
          </a:stretch>
        </p:blipFill>
        <p:spPr>
          <a:xfrm>
            <a:off x="9542463" y="4875213"/>
            <a:ext cx="463550" cy="596900"/>
          </a:xfrm>
          <a:prstGeom prst="rect">
            <a:avLst/>
          </a:prstGeom>
          <a:noFill/>
          <a:ln w="9525">
            <a:noFill/>
          </a:ln>
        </p:spPr>
      </p:pic>
      <p:sp>
        <p:nvSpPr>
          <p:cNvPr id="6" name="文本框 5"/>
          <p:cNvSpPr txBox="1"/>
          <p:nvPr/>
        </p:nvSpPr>
        <p:spPr>
          <a:xfrm>
            <a:off x="99060" y="765810"/>
            <a:ext cx="4222750" cy="629920"/>
          </a:xfrm>
          <a:prstGeom prst="rect">
            <a:avLst/>
          </a:prstGeom>
          <a:noFill/>
        </p:spPr>
        <p:txBody>
          <a:bodyPr wrap="square" rtlCol="0" anchor="t">
            <a:spAutoFit/>
          </a:bodyPr>
          <a:lstStyle/>
          <a:p>
            <a:pPr algn="just">
              <a:lnSpc>
                <a:spcPct val="125000"/>
              </a:lnSpc>
            </a:pPr>
            <a:r>
              <a:rPr lang="zh-CN" altLang="en-US" sz="2800" b="1">
                <a:solidFill>
                  <a:schemeClr val="accent6">
                    <a:lumMod val="50000"/>
                  </a:schemeClr>
                </a:solidFill>
                <a:latin typeface="华文中宋" panose="02010600040101010101" charset="-122"/>
                <a:ea typeface="华文中宋" panose="02010600040101010101" charset="-122"/>
                <a:cs typeface="华文中宋" panose="02010600040101010101" charset="-122"/>
                <a:sym typeface="+mn-ea"/>
              </a:rPr>
              <a:t>（一）爆发：武昌起义</a:t>
            </a:r>
          </a:p>
        </p:txBody>
      </p:sp>
      <p:sp>
        <p:nvSpPr>
          <p:cNvPr id="9" name="文本框 8"/>
          <p:cNvSpPr txBox="1"/>
          <p:nvPr/>
        </p:nvSpPr>
        <p:spPr>
          <a:xfrm>
            <a:off x="224155" y="1847850"/>
            <a:ext cx="7385050" cy="1706880"/>
          </a:xfrm>
          <a:prstGeom prst="rect">
            <a:avLst/>
          </a:prstGeom>
          <a:noFill/>
        </p:spPr>
        <p:txBody>
          <a:bodyPr wrap="square" rtlCol="0" anchor="t">
            <a:spAutoFit/>
          </a:bodyPr>
          <a:lstStyle/>
          <a:p>
            <a:pPr algn="just">
              <a:lnSpc>
                <a:spcPct val="125000"/>
              </a:lnSpc>
            </a:pPr>
            <a:r>
              <a:rPr lang="en-US" altLang="zh-CN" sz="2800">
                <a:latin typeface="华文中宋" panose="02010600040101010101" charset="-122"/>
                <a:ea typeface="华文中宋" panose="02010600040101010101" charset="-122"/>
                <a:cs typeface="华文中宋" panose="02010600040101010101" charset="-122"/>
                <a:sym typeface="+mn-ea"/>
              </a:rPr>
              <a:t>2</a:t>
            </a:r>
            <a:r>
              <a:rPr lang="zh-CN" altLang="en-US" sz="2800">
                <a:latin typeface="华文中宋" panose="02010600040101010101" charset="-122"/>
                <a:ea typeface="华文中宋" panose="02010600040101010101" charset="-122"/>
                <a:cs typeface="华文中宋" panose="02010600040101010101" charset="-122"/>
                <a:sym typeface="+mn-ea"/>
              </a:rPr>
              <a:t>、</a:t>
            </a:r>
            <a:r>
              <a:rPr lang="zh-CN" altLang="zh-CN" sz="2800">
                <a:latin typeface="华文中宋" panose="02010600040101010101" charset="-122"/>
                <a:ea typeface="华文中宋" panose="02010600040101010101" charset="-122"/>
                <a:cs typeface="华文中宋" panose="02010600040101010101" charset="-122"/>
                <a:sym typeface="+mn-ea"/>
              </a:rPr>
              <a:t>起义军控制</a:t>
            </a:r>
            <a:r>
              <a:rPr lang="zh-CN" altLang="zh-CN" sz="2800">
                <a:solidFill>
                  <a:srgbClr val="C00000"/>
                </a:solidFill>
                <a:latin typeface="华文中宋" panose="02010600040101010101" charset="-122"/>
                <a:ea typeface="华文中宋" panose="02010600040101010101" charset="-122"/>
                <a:cs typeface="华文中宋" panose="02010600040101010101" charset="-122"/>
                <a:sym typeface="+mn-ea"/>
              </a:rPr>
              <a:t>武汉三镇</a:t>
            </a:r>
            <a:r>
              <a:rPr lang="zh-CN" altLang="zh-CN" sz="2800">
                <a:latin typeface="华文中宋" panose="02010600040101010101" charset="-122"/>
                <a:ea typeface="华文中宋" panose="02010600040101010101" charset="-122"/>
                <a:cs typeface="华文中宋" panose="02010600040101010101" charset="-122"/>
                <a:sym typeface="+mn-ea"/>
              </a:rPr>
              <a:t>（武昌、汉阳、汉口），成立</a:t>
            </a:r>
            <a:r>
              <a:rPr lang="zh-CN" altLang="zh-CN" sz="2800">
                <a:solidFill>
                  <a:srgbClr val="C00000"/>
                </a:solidFill>
                <a:latin typeface="华文中宋" panose="02010600040101010101" charset="-122"/>
                <a:ea typeface="华文中宋" panose="02010600040101010101" charset="-122"/>
                <a:cs typeface="华文中宋" panose="02010600040101010101" charset="-122"/>
                <a:sym typeface="+mn-ea"/>
              </a:rPr>
              <a:t>湖北军政府</a:t>
            </a:r>
            <a:r>
              <a:rPr lang="zh-CN" altLang="zh-CN" sz="2800">
                <a:latin typeface="华文中宋" panose="02010600040101010101" charset="-122"/>
                <a:ea typeface="华文中宋" panose="02010600040101010101" charset="-122"/>
                <a:cs typeface="华文中宋" panose="02010600040101010101" charset="-122"/>
                <a:sym typeface="+mn-ea"/>
              </a:rPr>
              <a:t>，推</a:t>
            </a:r>
            <a:r>
              <a:rPr lang="zh-CN" altLang="zh-CN" sz="2800">
                <a:solidFill>
                  <a:srgbClr val="C00000"/>
                </a:solidFill>
                <a:latin typeface="华文中宋" panose="02010600040101010101" charset="-122"/>
                <a:ea typeface="华文中宋" panose="02010600040101010101" charset="-122"/>
                <a:cs typeface="华文中宋" panose="02010600040101010101" charset="-122"/>
                <a:sym typeface="+mn-ea"/>
              </a:rPr>
              <a:t>黎元洪</a:t>
            </a:r>
            <a:r>
              <a:rPr lang="zh-CN" altLang="zh-CN" sz="2800">
                <a:latin typeface="华文中宋" panose="02010600040101010101" charset="-122"/>
                <a:ea typeface="华文中宋" panose="02010600040101010101" charset="-122"/>
                <a:cs typeface="华文中宋" panose="02010600040101010101" charset="-122"/>
                <a:sym typeface="+mn-ea"/>
              </a:rPr>
              <a:t>为都督。两个月内，湖南、广东等</a:t>
            </a:r>
            <a:r>
              <a:rPr lang="zh-CN" altLang="zh-CN" sz="2800">
                <a:solidFill>
                  <a:srgbClr val="C00000"/>
                </a:solidFill>
                <a:latin typeface="华文中宋" panose="02010600040101010101" charset="-122"/>
                <a:ea typeface="华文中宋" panose="02010600040101010101" charset="-122"/>
                <a:cs typeface="华文中宋" panose="02010600040101010101" charset="-122"/>
                <a:sym typeface="+mn-ea"/>
              </a:rPr>
              <a:t>14省</a:t>
            </a:r>
            <a:r>
              <a:rPr lang="zh-CN" altLang="zh-CN" sz="2800">
                <a:latin typeface="华文中宋" panose="02010600040101010101" charset="-122"/>
                <a:ea typeface="华文中宋" panose="02010600040101010101" charset="-122"/>
                <a:cs typeface="华文中宋" panose="02010600040101010101" charset="-122"/>
                <a:sym typeface="+mn-ea"/>
              </a:rPr>
              <a:t>和</a:t>
            </a:r>
            <a:r>
              <a:rPr lang="zh-CN" altLang="zh-CN" sz="2800">
                <a:solidFill>
                  <a:srgbClr val="C00000"/>
                </a:solidFill>
                <a:latin typeface="华文中宋" panose="02010600040101010101" charset="-122"/>
                <a:ea typeface="华文中宋" panose="02010600040101010101" charset="-122"/>
                <a:cs typeface="华文中宋" panose="02010600040101010101" charset="-122"/>
                <a:sym typeface="+mn-ea"/>
              </a:rPr>
              <a:t>上海</a:t>
            </a:r>
            <a:r>
              <a:rPr lang="zh-CN" altLang="zh-CN" sz="2800">
                <a:latin typeface="华文中宋" panose="02010600040101010101" charset="-122"/>
                <a:ea typeface="华文中宋" panose="02010600040101010101" charset="-122"/>
                <a:cs typeface="华文中宋" panose="02010600040101010101" charset="-122"/>
                <a:sym typeface="+mn-ea"/>
              </a:rPr>
              <a:t>纷纷</a:t>
            </a:r>
            <a:r>
              <a:rPr lang="zh-CN" altLang="zh-CN" sz="2800">
                <a:solidFill>
                  <a:srgbClr val="C00000"/>
                </a:solidFill>
                <a:latin typeface="华文中宋" panose="02010600040101010101" charset="-122"/>
                <a:ea typeface="华文中宋" panose="02010600040101010101" charset="-122"/>
                <a:cs typeface="华文中宋" panose="02010600040101010101" charset="-122"/>
                <a:sym typeface="+mn-ea"/>
              </a:rPr>
              <a:t>独立</a:t>
            </a:r>
            <a:r>
              <a:rPr lang="zh-CN" altLang="zh-CN" sz="2800">
                <a:latin typeface="华文中宋" panose="02010600040101010101" charset="-122"/>
                <a:ea typeface="华文中宋" panose="02010600040101010101" charset="-122"/>
                <a:cs typeface="华文中宋" panose="02010600040101010101" charset="-122"/>
                <a:sym typeface="+mn-ea"/>
              </a:rPr>
              <a:t>。</a:t>
            </a:r>
          </a:p>
        </p:txBody>
      </p:sp>
      <p:pic>
        <p:nvPicPr>
          <p:cNvPr id="11" name="图片 10"/>
          <p:cNvPicPr/>
          <p:nvPr>
            <p:custDataLst>
              <p:tags r:id="rId1"/>
            </p:custDataLst>
          </p:nvPr>
        </p:nvPicPr>
        <p:blipFill>
          <a:blip r:embed="rId7"/>
          <a:stretch>
            <a:fillRect/>
          </a:stretch>
        </p:blipFill>
        <p:spPr>
          <a:xfrm>
            <a:off x="7764780" y="1181100"/>
            <a:ext cx="3998595" cy="3025140"/>
          </a:xfrm>
          <a:prstGeom prst="rect">
            <a:avLst/>
          </a:prstGeom>
          <a:noFill/>
          <a:ln w="9525">
            <a:noFill/>
          </a:ln>
          <a:effectLst>
            <a:outerShdw blurRad="50800" dist="38100" dir="2700000" algn="tl" rotWithShape="0">
              <a:prstClr val="black">
                <a:alpha val="40000"/>
              </a:prstClr>
            </a:outerShdw>
          </a:effectLst>
        </p:spPr>
      </p:pic>
      <p:pic>
        <p:nvPicPr>
          <p:cNvPr id="2097173" name="Picture 12" descr="1284046279WnNIfC4e"/>
          <p:cNvPicPr>
            <a:picLocks noChangeAspect="1"/>
          </p:cNvPicPr>
          <p:nvPr/>
        </p:nvPicPr>
        <p:blipFill>
          <a:blip r:embed="rId8"/>
          <a:stretch>
            <a:fillRect/>
          </a:stretch>
        </p:blipFill>
        <p:spPr>
          <a:xfrm>
            <a:off x="7764780" y="4206240"/>
            <a:ext cx="4048125" cy="2411730"/>
          </a:xfrm>
          <a:prstGeom prst="rect">
            <a:avLst/>
          </a:prstGeom>
          <a:noFill/>
          <a:ln w="9525">
            <a:noFill/>
          </a:ln>
        </p:spPr>
      </p:pic>
      <p:sp>
        <p:nvSpPr>
          <p:cNvPr id="8" name="圆角矩形 7"/>
          <p:cNvSpPr/>
          <p:nvPr>
            <p:custDataLst>
              <p:tags r:id="rId2"/>
            </p:custDataLst>
          </p:nvPr>
        </p:nvSpPr>
        <p:spPr>
          <a:xfrm>
            <a:off x="379095" y="339090"/>
            <a:ext cx="3672205" cy="480695"/>
          </a:xfrm>
          <a:prstGeom prst="roundRect">
            <a:avLst/>
          </a:prstGeom>
          <a:solidFill>
            <a:srgbClr val="85231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二、辛亥革命的过程</a:t>
            </a:r>
          </a:p>
        </p:txBody>
      </p:sp>
      <p:sp>
        <p:nvSpPr>
          <p:cNvPr id="51202" name="矩形 4"/>
          <p:cNvSpPr/>
          <p:nvPr>
            <p:custDataLst>
              <p:tags r:id="rId3"/>
            </p:custDataLst>
          </p:nvPr>
        </p:nvSpPr>
        <p:spPr>
          <a:xfrm>
            <a:off x="257810" y="238760"/>
            <a:ext cx="11684635" cy="6378575"/>
          </a:xfrm>
          <a:prstGeom prst="rect">
            <a:avLst/>
          </a:prstGeom>
          <a:noFill/>
          <a:ln w="12700" cap="flat" cmpd="sng">
            <a:solidFill>
              <a:srgbClr val="831E0A"/>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5" name="文本框 4"/>
          <p:cNvSpPr txBox="1"/>
          <p:nvPr/>
        </p:nvSpPr>
        <p:spPr>
          <a:xfrm>
            <a:off x="329565" y="3629025"/>
            <a:ext cx="7266305" cy="2657475"/>
          </a:xfrm>
          <a:prstGeom prst="rect">
            <a:avLst/>
          </a:prstGeom>
          <a:solidFill>
            <a:srgbClr val="F7F0EF"/>
          </a:solidFill>
        </p:spPr>
        <p:txBody>
          <a:bodyPr wrap="square" rtlCol="0" anchor="t">
            <a:noAutofit/>
          </a:bodyPr>
          <a:lstStyle/>
          <a:p>
            <a:pPr marR="0" lvl="0" indent="0" algn="l" defTabSz="914400" rtl="0" eaLnBrk="0" fontAlgn="base">
              <a:lnSpc>
                <a:spcPct val="110000"/>
              </a:lnSpc>
              <a:spcBef>
                <a:spcPts val="1200"/>
              </a:spcBef>
              <a:spcAft>
                <a:spcPct val="0"/>
              </a:spcAft>
              <a:buClrTx/>
              <a:buSzTx/>
              <a:buFontTx/>
              <a:buNone/>
              <a:defRPr/>
            </a:pPr>
            <a:r>
              <a:rPr lang="zh-CN" altLang="zh-CN" sz="2800">
                <a:ln>
                  <a:noFill/>
                </a:ln>
                <a:solidFill>
                  <a:srgbClr val="C00000"/>
                </a:solidFill>
                <a:effectLst/>
                <a:uLnTx/>
                <a:uFillTx/>
                <a:latin typeface="楷体" panose="02010609060101010101" pitchFamily="49" charset="-122"/>
                <a:ea typeface="楷体" panose="02010609060101010101" pitchFamily="49" charset="-122"/>
                <a:cs typeface="楷体" panose="02010609060101010101" pitchFamily="49" charset="-122"/>
                <a:sym typeface="+mn-ea"/>
              </a:rPr>
              <a:t>8小时</a:t>
            </a:r>
            <a:r>
              <a:rPr lang="zh-CN" altLang="zh-CN" sz="2800">
                <a:ln>
                  <a:noFill/>
                </a:ln>
                <a:solidFill>
                  <a:schemeClr val="tx1"/>
                </a:solidFill>
                <a:effectLst/>
                <a:uLnTx/>
                <a:uFillTx/>
                <a:latin typeface="楷体" panose="02010609060101010101" pitchFamily="49" charset="-122"/>
                <a:ea typeface="楷体" panose="02010609060101010101" pitchFamily="49" charset="-122"/>
                <a:cs typeface="楷体" panose="02010609060101010101" pitchFamily="49" charset="-122"/>
                <a:sym typeface="+mn-ea"/>
              </a:rPr>
              <a:t>——</a:t>
            </a:r>
            <a:r>
              <a:rPr lang="zh-CN" altLang="zh-CN" sz="2800">
                <a:ln>
                  <a:noFill/>
                </a:ln>
                <a:solidFill>
                  <a:prstClr val="black"/>
                </a:solidFill>
                <a:effectLst/>
                <a:uLnTx/>
                <a:uFillTx/>
                <a:latin typeface="楷体" panose="02010609060101010101" pitchFamily="49" charset="-122"/>
                <a:ea typeface="楷体" panose="02010609060101010101" pitchFamily="49" charset="-122"/>
                <a:cs typeface="楷体" panose="02010609060101010101" pitchFamily="49" charset="-122"/>
                <a:sym typeface="+mn-ea"/>
              </a:rPr>
              <a:t>从打响第一枪到占领湖广总督署只用了8小时</a:t>
            </a:r>
            <a:r>
              <a:rPr lang="zh-CN" altLang="en-US" sz="2800">
                <a:ln>
                  <a:noFill/>
                </a:ln>
                <a:solidFill>
                  <a:prstClr val="black"/>
                </a:solidFill>
                <a:effectLst/>
                <a:uLnTx/>
                <a:uFillTx/>
                <a:latin typeface="楷体" panose="02010609060101010101" pitchFamily="49" charset="-122"/>
                <a:ea typeface="楷体" panose="02010609060101010101" pitchFamily="49" charset="-122"/>
                <a:cs typeface="楷体" panose="02010609060101010101" pitchFamily="49" charset="-122"/>
                <a:sym typeface="+mn-ea"/>
              </a:rPr>
              <a:t>；</a:t>
            </a:r>
            <a:endParaRPr kumimoji="0" lang="zh-CN" altLang="zh-CN" sz="2800" i="0" u="none" strike="noStrike" kern="1200" cap="none" spc="0" normalizeH="0" baseline="0" noProof="1">
              <a:ln>
                <a:noFill/>
              </a:ln>
              <a:solidFill>
                <a:prstClr val="black"/>
              </a:solidFill>
              <a:effectLst/>
              <a:uLnTx/>
              <a:uFillTx/>
              <a:latin typeface="楷体" panose="02010609060101010101" pitchFamily="49" charset="-122"/>
              <a:ea typeface="楷体" panose="02010609060101010101" pitchFamily="49" charset="-122"/>
              <a:cs typeface="楷体" panose="02010609060101010101" pitchFamily="49" charset="-122"/>
            </a:endParaRPr>
          </a:p>
          <a:p>
            <a:pPr marR="0" lvl="0" indent="0" algn="l" defTabSz="914400" rtl="0" eaLnBrk="0" fontAlgn="base">
              <a:lnSpc>
                <a:spcPct val="110000"/>
              </a:lnSpc>
              <a:spcBef>
                <a:spcPts val="1200"/>
              </a:spcBef>
              <a:spcAft>
                <a:spcPct val="0"/>
              </a:spcAft>
              <a:buClrTx/>
              <a:buSzTx/>
              <a:buFontTx/>
              <a:buNone/>
              <a:defRPr/>
            </a:pPr>
            <a:r>
              <a:rPr lang="zh-CN" altLang="zh-CN" sz="2800">
                <a:ln>
                  <a:noFill/>
                </a:ln>
                <a:solidFill>
                  <a:srgbClr val="C00000"/>
                </a:solidFill>
                <a:effectLst/>
                <a:uLnTx/>
                <a:uFillTx/>
                <a:latin typeface="楷体" panose="02010609060101010101" pitchFamily="49" charset="-122"/>
                <a:ea typeface="楷体" panose="02010609060101010101" pitchFamily="49" charset="-122"/>
                <a:cs typeface="楷体" panose="02010609060101010101" pitchFamily="49" charset="-122"/>
                <a:sym typeface="+mn-ea"/>
              </a:rPr>
              <a:t>41天</a:t>
            </a:r>
            <a:r>
              <a:rPr lang="zh-CN" altLang="zh-CN" sz="2800">
                <a:ln>
                  <a:noFill/>
                </a:ln>
                <a:solidFill>
                  <a:schemeClr val="tx1"/>
                </a:solidFill>
                <a:effectLst/>
                <a:uLnTx/>
                <a:uFillTx/>
                <a:latin typeface="楷体" panose="02010609060101010101" pitchFamily="49" charset="-122"/>
                <a:ea typeface="楷体" panose="02010609060101010101" pitchFamily="49" charset="-122"/>
                <a:cs typeface="楷体" panose="02010609060101010101" pitchFamily="49" charset="-122"/>
                <a:sym typeface="+mn-ea"/>
              </a:rPr>
              <a:t>——</a:t>
            </a:r>
            <a:r>
              <a:rPr lang="zh-CN" altLang="zh-CN" sz="2800">
                <a:ln>
                  <a:noFill/>
                </a:ln>
                <a:solidFill>
                  <a:prstClr val="black"/>
                </a:solidFill>
                <a:effectLst/>
                <a:uLnTx/>
                <a:uFillTx/>
                <a:latin typeface="楷体" panose="02010609060101010101" pitchFamily="49" charset="-122"/>
                <a:ea typeface="楷体" panose="02010609060101010101" pitchFamily="49" charset="-122"/>
                <a:cs typeface="楷体" panose="02010609060101010101" pitchFamily="49" charset="-122"/>
                <a:sym typeface="+mn-ea"/>
              </a:rPr>
              <a:t>武汉三镇保卫战坚持41天，迎来全国十余个省区的独立</a:t>
            </a:r>
            <a:r>
              <a:rPr lang="zh-CN" altLang="en-US" sz="2800">
                <a:ln>
                  <a:noFill/>
                </a:ln>
                <a:solidFill>
                  <a:prstClr val="black"/>
                </a:solidFill>
                <a:effectLst/>
                <a:uLnTx/>
                <a:uFillTx/>
                <a:latin typeface="楷体" panose="02010609060101010101" pitchFamily="49" charset="-122"/>
                <a:ea typeface="楷体" panose="02010609060101010101" pitchFamily="49" charset="-122"/>
                <a:cs typeface="楷体" panose="02010609060101010101" pitchFamily="49" charset="-122"/>
                <a:sym typeface="+mn-ea"/>
              </a:rPr>
              <a:t>；</a:t>
            </a:r>
            <a:endParaRPr kumimoji="0" lang="zh-CN" altLang="zh-CN" sz="2800" i="0" u="none" strike="noStrike" kern="1200" cap="none" spc="0" normalizeH="0" baseline="0" noProof="1">
              <a:ln>
                <a:noFill/>
              </a:ln>
              <a:solidFill>
                <a:prstClr val="black"/>
              </a:solidFill>
              <a:effectLst/>
              <a:uLnTx/>
              <a:uFillTx/>
              <a:latin typeface="楷体" panose="02010609060101010101" pitchFamily="49" charset="-122"/>
              <a:ea typeface="楷体" panose="02010609060101010101" pitchFamily="49" charset="-122"/>
              <a:cs typeface="楷体" panose="02010609060101010101" pitchFamily="49" charset="-122"/>
            </a:endParaRPr>
          </a:p>
          <a:p>
            <a:pPr marR="0" lvl="0" indent="0" algn="l" defTabSz="457200" rtl="0" eaLnBrk="1" fontAlgn="auto">
              <a:lnSpc>
                <a:spcPct val="110000"/>
              </a:lnSpc>
              <a:spcBef>
                <a:spcPct val="0"/>
              </a:spcBef>
              <a:spcAft>
                <a:spcPts val="600"/>
              </a:spcAft>
              <a:buClrTx/>
              <a:buSzTx/>
              <a:buFontTx/>
              <a:buNone/>
              <a:defRPr/>
            </a:pPr>
            <a:r>
              <a:rPr lang="zh-CN" altLang="zh-CN" sz="2800">
                <a:ln>
                  <a:noFill/>
                </a:ln>
                <a:solidFill>
                  <a:srgbClr val="C00000"/>
                </a:solidFill>
                <a:effectLst/>
                <a:uLnTx/>
                <a:uFillTx/>
                <a:latin typeface="楷体" panose="02010609060101010101" pitchFamily="49" charset="-122"/>
                <a:ea typeface="楷体" panose="02010609060101010101" pitchFamily="49" charset="-122"/>
                <a:cs typeface="楷体" panose="02010609060101010101" pitchFamily="49" charset="-122"/>
                <a:sym typeface="+mn-ea"/>
              </a:rPr>
              <a:t>80天</a:t>
            </a:r>
            <a:r>
              <a:rPr lang="zh-CN" altLang="zh-CN" sz="2800">
                <a:ln>
                  <a:noFill/>
                </a:ln>
                <a:solidFill>
                  <a:schemeClr val="tx1"/>
                </a:solidFill>
                <a:effectLst/>
                <a:uLnTx/>
                <a:uFillTx/>
                <a:latin typeface="楷体" panose="02010609060101010101" pitchFamily="49" charset="-122"/>
                <a:ea typeface="楷体" panose="02010609060101010101" pitchFamily="49" charset="-122"/>
                <a:cs typeface="楷体" panose="02010609060101010101" pitchFamily="49" charset="-122"/>
                <a:sym typeface="+mn-ea"/>
              </a:rPr>
              <a:t>——从武</a:t>
            </a:r>
            <a:r>
              <a:rPr lang="zh-CN" altLang="zh-CN" sz="2800">
                <a:ln>
                  <a:noFill/>
                </a:ln>
                <a:solidFill>
                  <a:prstClr val="black"/>
                </a:solidFill>
                <a:effectLst/>
                <a:uLnTx/>
                <a:uFillTx/>
                <a:latin typeface="楷体" panose="02010609060101010101" pitchFamily="49" charset="-122"/>
                <a:ea typeface="楷体" panose="02010609060101010101" pitchFamily="49" charset="-122"/>
                <a:cs typeface="楷体" panose="02010609060101010101" pitchFamily="49" charset="-122"/>
                <a:sym typeface="+mn-ea"/>
              </a:rPr>
              <a:t>昌首义到中华民国建立仅80天。</a:t>
            </a:r>
          </a:p>
        </p:txBody>
      </p:sp>
      <p:pic>
        <p:nvPicPr>
          <p:cNvPr id="26" name="图片 25"/>
          <p:cNvPicPr>
            <a:picLocks noChangeAspect="1"/>
          </p:cNvPicPr>
          <p:nvPr/>
        </p:nvPicPr>
        <p:blipFill>
          <a:blip r:embed="rId9"/>
          <a:srcRect l="1042"/>
          <a:stretch>
            <a:fillRect/>
          </a:stretch>
        </p:blipFill>
        <p:spPr>
          <a:xfrm>
            <a:off x="7653020" y="1180465"/>
            <a:ext cx="4159885" cy="54375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05"/>
                                        </p:tgtEl>
                                        <p:attrNameLst>
                                          <p:attrName>style.visibility</p:attrName>
                                        </p:attrNameLst>
                                      </p:cBhvr>
                                      <p:to>
                                        <p:strVal val="visible"/>
                                      </p:to>
                                    </p:set>
                                    <p:anim calcmode="lin" valueType="num">
                                      <p:cBhvr additive="base">
                                        <p:cTn id="7" dur="500" fill="hold"/>
                                        <p:tgtEl>
                                          <p:spTgt spid="21505"/>
                                        </p:tgtEl>
                                        <p:attrNameLst>
                                          <p:attrName>ppt_x</p:attrName>
                                        </p:attrNameLst>
                                      </p:cBhvr>
                                      <p:tavLst>
                                        <p:tav tm="0">
                                          <p:val>
                                            <p:strVal val="#ppt_x"/>
                                          </p:val>
                                        </p:tav>
                                        <p:tav tm="100000">
                                          <p:val>
                                            <p:strVal val="#ppt_x"/>
                                          </p:val>
                                        </p:tav>
                                      </p:tavLst>
                                    </p:anim>
                                    <p:anim calcmode="lin" valueType="num">
                                      <p:cBhvr additive="base">
                                        <p:cTn id="8" dur="500" fill="hold"/>
                                        <p:tgtEl>
                                          <p:spTgt spid="2150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14347"/>
                                        </p:tgtEl>
                                        <p:attrNameLst>
                                          <p:attrName>style.visibility</p:attrName>
                                        </p:attrNameLst>
                                      </p:cBhvr>
                                      <p:to>
                                        <p:strVal val="visible"/>
                                      </p:to>
                                    </p:set>
                                    <p:anim calcmode="lin" valueType="num">
                                      <p:cBhvr>
                                        <p:cTn id="13" dur="500"/>
                                        <p:tgtEl>
                                          <p:spTgt spid="14347"/>
                                        </p:tgtEl>
                                        <p:attrNameLst>
                                          <p:attrName>ppt_y</p:attrName>
                                        </p:attrNameLst>
                                      </p:cBhvr>
                                      <p:tavLst>
                                        <p:tav tm="0">
                                          <p:val>
                                            <p:strVal val="#ppt_y+#ppt_h*1.125000"/>
                                          </p:val>
                                        </p:tav>
                                        <p:tav tm="100000">
                                          <p:val>
                                            <p:strVal val="#ppt_y"/>
                                          </p:val>
                                        </p:tav>
                                      </p:tavLst>
                                    </p:anim>
                                    <p:animEffect transition="in" filter="wipe(up)">
                                      <p:cBhvr>
                                        <p:cTn id="14" dur="500"/>
                                        <p:tgtEl>
                                          <p:spTgt spid="1434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par>
                                <p:cTn id="20" presetID="22" presetClass="entr" presetSubtype="4"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par>
                                <p:cTn id="23" presetID="22" presetClass="entr" presetSubtype="4"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00"/>
                                        <p:tgtEl>
                                          <p:spTgt spid="13"/>
                                        </p:tgtEl>
                                      </p:cBhvr>
                                    </p:animEffect>
                                  </p:childTnLst>
                                </p:cTn>
                              </p:par>
                              <p:par>
                                <p:cTn id="26" presetID="22" presetClass="entr" presetSubtype="4"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par>
                                <p:cTn id="29" presetID="22" presetClass="entr" presetSubtype="4"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par>
                                <p:cTn id="32" presetID="22" presetClass="entr" presetSubtype="4"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2" presetClass="entr" presetSubtype="4"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p:tgtEl>
                                          <p:spTgt spid="22"/>
                                        </p:tgtEl>
                                        <p:attrNameLst>
                                          <p:attrName>ppt_y</p:attrName>
                                        </p:attrNameLst>
                                      </p:cBhvr>
                                      <p:tavLst>
                                        <p:tav tm="0">
                                          <p:val>
                                            <p:strVal val="#ppt_y+#ppt_h*1.125000"/>
                                          </p:val>
                                        </p:tav>
                                        <p:tav tm="100000">
                                          <p:val>
                                            <p:strVal val="#ppt_y"/>
                                          </p:val>
                                        </p:tav>
                                      </p:tavLst>
                                    </p:anim>
                                    <p:animEffect transition="in" filter="wipe(up)">
                                      <p:cBhvr>
                                        <p:cTn id="40" dur="500"/>
                                        <p:tgtEl>
                                          <p:spTgt spid="22"/>
                                        </p:tgtEl>
                                      </p:cBhvr>
                                    </p:animEffect>
                                  </p:childTnLst>
                                </p:cTn>
                              </p:par>
                              <p:par>
                                <p:cTn id="41" presetID="12" presetClass="entr" presetSubtype="4"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p:tgtEl>
                                          <p:spTgt spid="23"/>
                                        </p:tgtEl>
                                        <p:attrNameLst>
                                          <p:attrName>ppt_y</p:attrName>
                                        </p:attrNameLst>
                                      </p:cBhvr>
                                      <p:tavLst>
                                        <p:tav tm="0">
                                          <p:val>
                                            <p:strVal val="#ppt_y+#ppt_h*1.125000"/>
                                          </p:val>
                                        </p:tav>
                                        <p:tav tm="100000">
                                          <p:val>
                                            <p:strVal val="#ppt_y"/>
                                          </p:val>
                                        </p:tav>
                                      </p:tavLst>
                                    </p:anim>
                                    <p:animEffect transition="in" filter="wipe(up)">
                                      <p:cBhvr>
                                        <p:cTn id="44" dur="500"/>
                                        <p:tgtEl>
                                          <p:spTgt spid="23"/>
                                        </p:tgtEl>
                                      </p:cBhvr>
                                    </p:animEffect>
                                  </p:childTnLst>
                                </p:cTn>
                              </p:par>
                              <p:par>
                                <p:cTn id="45" presetID="12" presetClass="entr" presetSubtype="4" fill="hold"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p:cTn id="47" dur="500"/>
                                        <p:tgtEl>
                                          <p:spTgt spid="2"/>
                                        </p:tgtEl>
                                        <p:attrNameLst>
                                          <p:attrName>ppt_y</p:attrName>
                                        </p:attrNameLst>
                                      </p:cBhvr>
                                      <p:tavLst>
                                        <p:tav tm="0">
                                          <p:val>
                                            <p:strVal val="#ppt_y+#ppt_h*1.125000"/>
                                          </p:val>
                                        </p:tav>
                                        <p:tav tm="100000">
                                          <p:val>
                                            <p:strVal val="#ppt_y"/>
                                          </p:val>
                                        </p:tav>
                                      </p:tavLst>
                                    </p:anim>
                                    <p:animEffect transition="in" filter="wipe(up)">
                                      <p:cBhvr>
                                        <p:cTn id="48" dur="500"/>
                                        <p:tgtEl>
                                          <p:spTgt spid="2"/>
                                        </p:tgtEl>
                                      </p:cBhvr>
                                    </p:animEffect>
                                  </p:childTnLst>
                                </p:cTn>
                              </p:par>
                              <p:par>
                                <p:cTn id="49" presetID="12" presetClass="entr" presetSubtype="4" fill="hold" nodeType="withEffect">
                                  <p:stCondLst>
                                    <p:cond delay="0"/>
                                  </p:stCondLst>
                                  <p:childTnLst>
                                    <p:set>
                                      <p:cBhvr>
                                        <p:cTn id="50" dur="1" fill="hold">
                                          <p:stCondLst>
                                            <p:cond delay="0"/>
                                          </p:stCondLst>
                                        </p:cTn>
                                        <p:tgtEl>
                                          <p:spTgt spid="3"/>
                                        </p:tgtEl>
                                        <p:attrNameLst>
                                          <p:attrName>style.visibility</p:attrName>
                                        </p:attrNameLst>
                                      </p:cBhvr>
                                      <p:to>
                                        <p:strVal val="visible"/>
                                      </p:to>
                                    </p:set>
                                    <p:anim calcmode="lin" valueType="num">
                                      <p:cBhvr>
                                        <p:cTn id="51" dur="500"/>
                                        <p:tgtEl>
                                          <p:spTgt spid="3"/>
                                        </p:tgtEl>
                                        <p:attrNameLst>
                                          <p:attrName>ppt_y</p:attrName>
                                        </p:attrNameLst>
                                      </p:cBhvr>
                                      <p:tavLst>
                                        <p:tav tm="0">
                                          <p:val>
                                            <p:strVal val="#ppt_y+#ppt_h*1.125000"/>
                                          </p:val>
                                        </p:tav>
                                        <p:tav tm="100000">
                                          <p:val>
                                            <p:strVal val="#ppt_y"/>
                                          </p:val>
                                        </p:tav>
                                      </p:tavLst>
                                    </p:anim>
                                    <p:animEffect transition="in" filter="wipe(up)">
                                      <p:cBhvr>
                                        <p:cTn id="52" dur="500"/>
                                        <p:tgtEl>
                                          <p:spTgt spid="3"/>
                                        </p:tgtEl>
                                      </p:cBhvr>
                                    </p:animEffect>
                                  </p:childTnLst>
                                </p:cTn>
                              </p:par>
                              <p:par>
                                <p:cTn id="53" presetID="12" presetClass="entr" presetSubtype="4" fill="hold" nodeType="with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p:cTn id="55" dur="500"/>
                                        <p:tgtEl>
                                          <p:spTgt spid="20"/>
                                        </p:tgtEl>
                                        <p:attrNameLst>
                                          <p:attrName>ppt_y</p:attrName>
                                        </p:attrNameLst>
                                      </p:cBhvr>
                                      <p:tavLst>
                                        <p:tav tm="0">
                                          <p:val>
                                            <p:strVal val="#ppt_y+#ppt_h*1.125000"/>
                                          </p:val>
                                        </p:tav>
                                        <p:tav tm="100000">
                                          <p:val>
                                            <p:strVal val="#ppt_y"/>
                                          </p:val>
                                        </p:tav>
                                      </p:tavLst>
                                    </p:anim>
                                    <p:animEffect transition="in" filter="wipe(up)">
                                      <p:cBhvr>
                                        <p:cTn id="56" dur="500"/>
                                        <p:tgtEl>
                                          <p:spTgt spid="20"/>
                                        </p:tgtEl>
                                      </p:cBhvr>
                                    </p:animEffect>
                                  </p:childTnLst>
                                </p:cTn>
                              </p:par>
                              <p:par>
                                <p:cTn id="57" presetID="12" presetClass="entr" presetSubtype="4" fill="hold" nodeType="withEffect">
                                  <p:stCondLst>
                                    <p:cond delay="0"/>
                                  </p:stCondLst>
                                  <p:childTnLst>
                                    <p:set>
                                      <p:cBhvr>
                                        <p:cTn id="58" dur="1" fill="hold">
                                          <p:stCondLst>
                                            <p:cond delay="0"/>
                                          </p:stCondLst>
                                        </p:cTn>
                                        <p:tgtEl>
                                          <p:spTgt spid="7"/>
                                        </p:tgtEl>
                                        <p:attrNameLst>
                                          <p:attrName>style.visibility</p:attrName>
                                        </p:attrNameLst>
                                      </p:cBhvr>
                                      <p:to>
                                        <p:strVal val="visible"/>
                                      </p:to>
                                    </p:set>
                                    <p:anim calcmode="lin" valueType="num">
                                      <p:cBhvr>
                                        <p:cTn id="59" dur="500"/>
                                        <p:tgtEl>
                                          <p:spTgt spid="7"/>
                                        </p:tgtEl>
                                        <p:attrNameLst>
                                          <p:attrName>ppt_y</p:attrName>
                                        </p:attrNameLst>
                                      </p:cBhvr>
                                      <p:tavLst>
                                        <p:tav tm="0">
                                          <p:val>
                                            <p:strVal val="#ppt_y+#ppt_h*1.125000"/>
                                          </p:val>
                                        </p:tav>
                                        <p:tav tm="100000">
                                          <p:val>
                                            <p:strVal val="#ppt_y"/>
                                          </p:val>
                                        </p:tav>
                                      </p:tavLst>
                                    </p:anim>
                                    <p:animEffect transition="in" filter="wipe(up)">
                                      <p:cBhvr>
                                        <p:cTn id="60" dur="500"/>
                                        <p:tgtEl>
                                          <p:spTgt spid="7"/>
                                        </p:tgtEl>
                                      </p:cBhvr>
                                    </p:animEffect>
                                  </p:childTnLst>
                                </p:cTn>
                              </p:par>
                              <p:par>
                                <p:cTn id="61" presetID="22" presetClass="entr" presetSubtype="4" fill="hold" nodeType="with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down)">
                                      <p:cBhvr>
                                        <p:cTn id="63" dur="500"/>
                                        <p:tgtEl>
                                          <p:spTgt spid="14"/>
                                        </p:tgtEl>
                                      </p:cBhvr>
                                    </p:animEffect>
                                  </p:childTnLst>
                                </p:cTn>
                              </p:par>
                              <p:par>
                                <p:cTn id="64" presetID="12" presetClass="entr" presetSubtype="4" fill="hold" nodeType="with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p:tgtEl>
                                          <p:spTgt spid="4"/>
                                        </p:tgtEl>
                                        <p:attrNameLst>
                                          <p:attrName>ppt_y</p:attrName>
                                        </p:attrNameLst>
                                      </p:cBhvr>
                                      <p:tavLst>
                                        <p:tav tm="0">
                                          <p:val>
                                            <p:strVal val="#ppt_y+#ppt_h*1.125000"/>
                                          </p:val>
                                        </p:tav>
                                        <p:tav tm="100000">
                                          <p:val>
                                            <p:strVal val="#ppt_y"/>
                                          </p:val>
                                        </p:tav>
                                      </p:tavLst>
                                    </p:anim>
                                    <p:animEffect transition="in" filter="wipe(up)">
                                      <p:cBhvr>
                                        <p:cTn id="67" dur="500"/>
                                        <p:tgtEl>
                                          <p:spTgt spid="4"/>
                                        </p:tgtEl>
                                      </p:cBhvr>
                                    </p:animEffec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11"/>
                                        </p:tgtEl>
                                        <p:attrNameLst>
                                          <p:attrName>style.visibility</p:attrName>
                                        </p:attrNameLst>
                                      </p:cBhvr>
                                      <p:to>
                                        <p:strVal val="visible"/>
                                      </p:to>
                                    </p:set>
                                  </p:childTnLst>
                                </p:cTn>
                              </p:par>
                              <p:par>
                                <p:cTn id="72" presetID="1" presetClass="entr" presetSubtype="0" fill="hold" nodeType="withEffect">
                                  <p:stCondLst>
                                    <p:cond delay="0"/>
                                  </p:stCondLst>
                                  <p:childTnLst>
                                    <p:set>
                                      <p:cBhvr>
                                        <p:cTn id="73" dur="1" fill="hold">
                                          <p:stCondLst>
                                            <p:cond delay="0"/>
                                          </p:stCondLst>
                                        </p:cTn>
                                        <p:tgtEl>
                                          <p:spTgt spid="2097173"/>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9"/>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nodeType="clickEffect">
                                  <p:stCondLst>
                                    <p:cond delay="0"/>
                                  </p:stCondLst>
                                  <p:childTnLst>
                                    <p:set>
                                      <p:cBhvr>
                                        <p:cTn id="79" dur="1" fill="hold">
                                          <p:stCondLst>
                                            <p:cond delay="0"/>
                                          </p:stCondLst>
                                        </p:cTn>
                                        <p:tgtEl>
                                          <p:spTgt spid="26"/>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5" grpId="0"/>
      <p:bldP spid="9" grpId="0"/>
      <p:bldP spid="5" grpId="0" animBg="1"/>
      <p:bldP spid="5"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矩形 4"/>
          <p:cNvSpPr/>
          <p:nvPr>
            <p:custDataLst>
              <p:tags r:id="rId1"/>
            </p:custDataLst>
          </p:nvPr>
        </p:nvSpPr>
        <p:spPr>
          <a:xfrm>
            <a:off x="257810" y="238760"/>
            <a:ext cx="11684635" cy="6378575"/>
          </a:xfrm>
          <a:prstGeom prst="rect">
            <a:avLst/>
          </a:prstGeom>
          <a:noFill/>
          <a:ln w="12700" cap="flat" cmpd="sng">
            <a:solidFill>
              <a:srgbClr val="831E0A"/>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4" name="圆角矩形 3"/>
          <p:cNvSpPr/>
          <p:nvPr>
            <p:custDataLst>
              <p:tags r:id="rId2"/>
            </p:custDataLst>
          </p:nvPr>
        </p:nvSpPr>
        <p:spPr>
          <a:xfrm>
            <a:off x="379095" y="339090"/>
            <a:ext cx="3672205" cy="480695"/>
          </a:xfrm>
          <a:prstGeom prst="roundRect">
            <a:avLst/>
          </a:prstGeom>
          <a:solidFill>
            <a:srgbClr val="85231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二、辛亥革命的过程</a:t>
            </a:r>
          </a:p>
        </p:txBody>
      </p:sp>
      <p:sp>
        <p:nvSpPr>
          <p:cNvPr id="6" name="文本框 5"/>
          <p:cNvSpPr txBox="1"/>
          <p:nvPr/>
        </p:nvSpPr>
        <p:spPr>
          <a:xfrm>
            <a:off x="99060" y="765810"/>
            <a:ext cx="2294255" cy="629920"/>
          </a:xfrm>
          <a:prstGeom prst="rect">
            <a:avLst/>
          </a:prstGeom>
          <a:noFill/>
        </p:spPr>
        <p:txBody>
          <a:bodyPr wrap="square" rtlCol="0" anchor="t">
            <a:spAutoFit/>
          </a:bodyPr>
          <a:lstStyle/>
          <a:p>
            <a:pPr algn="just">
              <a:lnSpc>
                <a:spcPct val="125000"/>
              </a:lnSpc>
            </a:pPr>
            <a:r>
              <a:rPr lang="zh-CN" altLang="en-US" sz="2800" b="1">
                <a:solidFill>
                  <a:schemeClr val="accent6">
                    <a:lumMod val="50000"/>
                  </a:schemeClr>
                </a:solidFill>
                <a:latin typeface="华文中宋" panose="02010600040101010101" charset="-122"/>
                <a:ea typeface="华文中宋" panose="02010600040101010101" charset="-122"/>
                <a:cs typeface="华文中宋" panose="02010600040101010101" charset="-122"/>
                <a:sym typeface="+mn-ea"/>
              </a:rPr>
              <a:t>（二）高潮：</a:t>
            </a:r>
          </a:p>
        </p:txBody>
      </p:sp>
      <p:sp>
        <p:nvSpPr>
          <p:cNvPr id="2" name="文本框 1"/>
          <p:cNvSpPr txBox="1"/>
          <p:nvPr/>
        </p:nvSpPr>
        <p:spPr>
          <a:xfrm>
            <a:off x="257810" y="1337310"/>
            <a:ext cx="3408045" cy="521970"/>
          </a:xfrm>
          <a:prstGeom prst="rect">
            <a:avLst/>
          </a:prstGeom>
          <a:noFill/>
        </p:spPr>
        <p:txBody>
          <a:bodyPr wrap="square" rtlCol="0" anchor="t">
            <a:spAutoFit/>
          </a:bodyPr>
          <a:lstStyle/>
          <a:p>
            <a:pPr algn="just">
              <a:lnSpc>
                <a:spcPct val="100000"/>
              </a:lnSpc>
            </a:pPr>
            <a:r>
              <a:rPr lang="en-US" altLang="zh-CN" sz="2800" b="1">
                <a:solidFill>
                  <a:schemeClr val="accent6">
                    <a:lumMod val="50000"/>
                  </a:schemeClr>
                </a:solidFill>
                <a:latin typeface="华文中宋" panose="02010600040101010101" charset="-122"/>
                <a:ea typeface="华文中宋" panose="02010600040101010101" charset="-122"/>
                <a:cs typeface="华文中宋" panose="02010600040101010101" charset="-122"/>
                <a:sym typeface="+mn-ea"/>
              </a:rPr>
              <a:t>1</a:t>
            </a:r>
            <a:r>
              <a:rPr lang="zh-CN" altLang="en-US" sz="2800" b="1">
                <a:solidFill>
                  <a:schemeClr val="accent6">
                    <a:lumMod val="50000"/>
                  </a:schemeClr>
                </a:solidFill>
                <a:latin typeface="华文中宋" panose="02010600040101010101" charset="-122"/>
                <a:ea typeface="华文中宋" panose="02010600040101010101" charset="-122"/>
                <a:cs typeface="华文中宋" panose="02010600040101010101" charset="-122"/>
                <a:sym typeface="+mn-ea"/>
              </a:rPr>
              <a:t>、中华民国建立</a:t>
            </a:r>
          </a:p>
        </p:txBody>
      </p:sp>
      <p:sp>
        <p:nvSpPr>
          <p:cNvPr id="9" name="文本框 8"/>
          <p:cNvSpPr txBox="1"/>
          <p:nvPr/>
        </p:nvSpPr>
        <p:spPr>
          <a:xfrm>
            <a:off x="0" y="1733550"/>
            <a:ext cx="3503295" cy="4042410"/>
          </a:xfrm>
          <a:prstGeom prst="rect">
            <a:avLst/>
          </a:prstGeom>
          <a:noFill/>
        </p:spPr>
        <p:txBody>
          <a:bodyPr wrap="square" rtlCol="0" anchor="t">
            <a:noAutofit/>
          </a:bodyPr>
          <a:lstStyle/>
          <a:p>
            <a:pPr>
              <a:lnSpc>
                <a:spcPct val="130000"/>
              </a:lnSpc>
            </a:pPr>
            <a:r>
              <a:rPr lang="zh-CN" altLang="en-US" sz="2800" b="1">
                <a:solidFill>
                  <a:schemeClr val="accent6">
                    <a:lumMod val="50000"/>
                  </a:schemeClr>
                </a:solidFill>
                <a:latin typeface="华文中宋" panose="02010600040101010101" charset="-122"/>
                <a:ea typeface="华文中宋" panose="02010600040101010101" charset="-122"/>
                <a:cs typeface="华文中宋" panose="02010600040101010101" charset="-122"/>
                <a:sym typeface="Arial" panose="020B0604020202020204" pitchFamily="34" charset="0"/>
              </a:rPr>
              <a:t>（</a:t>
            </a:r>
            <a:r>
              <a:rPr lang="en-US" altLang="zh-CN" sz="2800" b="1">
                <a:solidFill>
                  <a:schemeClr val="accent6">
                    <a:lumMod val="50000"/>
                  </a:schemeClr>
                </a:solidFill>
                <a:latin typeface="华文中宋" panose="02010600040101010101" charset="-122"/>
                <a:ea typeface="华文中宋" panose="02010600040101010101" charset="-122"/>
                <a:cs typeface="华文中宋" panose="02010600040101010101" charset="-122"/>
                <a:sym typeface="Arial" panose="020B0604020202020204" pitchFamily="34" charset="0"/>
              </a:rPr>
              <a:t>1</a:t>
            </a:r>
            <a:r>
              <a:rPr lang="zh-CN" altLang="en-US" sz="2800" b="1">
                <a:solidFill>
                  <a:schemeClr val="accent6">
                    <a:lumMod val="50000"/>
                  </a:schemeClr>
                </a:solidFill>
                <a:latin typeface="华文中宋" panose="02010600040101010101" charset="-122"/>
                <a:ea typeface="华文中宋" panose="02010600040101010101" charset="-122"/>
                <a:cs typeface="华文中宋" panose="02010600040101010101" charset="-122"/>
                <a:sym typeface="Arial" panose="020B0604020202020204" pitchFamily="34" charset="0"/>
              </a:rPr>
              <a:t>）政府：</a:t>
            </a:r>
          </a:p>
          <a:p>
            <a:pPr>
              <a:lnSpc>
                <a:spcPct val="130000"/>
              </a:lnSpc>
            </a:pPr>
            <a:r>
              <a:rPr lang="zh-CN" altLang="en-US" sz="2800" b="1">
                <a:solidFill>
                  <a:schemeClr val="accent6">
                    <a:lumMod val="50000"/>
                  </a:schemeClr>
                </a:solidFill>
                <a:latin typeface="华文中宋" panose="02010600040101010101" charset="-122"/>
                <a:ea typeface="华文中宋" panose="02010600040101010101" charset="-122"/>
                <a:cs typeface="华文中宋" panose="02010600040101010101" charset="-122"/>
                <a:sym typeface="Arial" panose="020B0604020202020204" pitchFamily="34" charset="0"/>
              </a:rPr>
              <a:t>（</a:t>
            </a:r>
            <a:r>
              <a:rPr lang="en-US" altLang="zh-CN" sz="2800" b="1">
                <a:solidFill>
                  <a:schemeClr val="accent6">
                    <a:lumMod val="50000"/>
                  </a:schemeClr>
                </a:solidFill>
                <a:latin typeface="华文中宋" panose="02010600040101010101" charset="-122"/>
                <a:ea typeface="华文中宋" panose="02010600040101010101" charset="-122"/>
                <a:cs typeface="华文中宋" panose="02010600040101010101" charset="-122"/>
                <a:sym typeface="Arial" panose="020B0604020202020204" pitchFamily="34" charset="0"/>
              </a:rPr>
              <a:t>2</a:t>
            </a:r>
            <a:r>
              <a:rPr lang="zh-CN" altLang="en-US" sz="2800" b="1">
                <a:solidFill>
                  <a:schemeClr val="accent6">
                    <a:lumMod val="50000"/>
                  </a:schemeClr>
                </a:solidFill>
                <a:latin typeface="华文中宋" panose="02010600040101010101" charset="-122"/>
                <a:ea typeface="华文中宋" panose="02010600040101010101" charset="-122"/>
                <a:cs typeface="华文中宋" panose="02010600040101010101" charset="-122"/>
                <a:sym typeface="Arial" panose="020B0604020202020204" pitchFamily="34" charset="0"/>
              </a:rPr>
              <a:t>）时间：</a:t>
            </a:r>
          </a:p>
          <a:p>
            <a:pPr>
              <a:lnSpc>
                <a:spcPct val="130000"/>
              </a:lnSpc>
            </a:pPr>
            <a:r>
              <a:rPr lang="zh-CN" altLang="en-US" sz="2800" b="1">
                <a:solidFill>
                  <a:schemeClr val="accent6">
                    <a:lumMod val="50000"/>
                  </a:schemeClr>
                </a:solidFill>
                <a:latin typeface="华文中宋" panose="02010600040101010101" charset="-122"/>
                <a:ea typeface="华文中宋" panose="02010600040101010101" charset="-122"/>
                <a:cs typeface="华文中宋" panose="02010600040101010101" charset="-122"/>
                <a:sym typeface="Arial" panose="020B0604020202020204" pitchFamily="34" charset="0"/>
              </a:rPr>
              <a:t>（</a:t>
            </a:r>
            <a:r>
              <a:rPr lang="en-US" altLang="zh-CN" sz="2800" b="1">
                <a:solidFill>
                  <a:schemeClr val="accent6">
                    <a:lumMod val="50000"/>
                  </a:schemeClr>
                </a:solidFill>
                <a:latin typeface="华文中宋" panose="02010600040101010101" charset="-122"/>
                <a:ea typeface="华文中宋" panose="02010600040101010101" charset="-122"/>
                <a:cs typeface="华文中宋" panose="02010600040101010101" charset="-122"/>
                <a:sym typeface="Arial" panose="020B0604020202020204" pitchFamily="34" charset="0"/>
              </a:rPr>
              <a:t>3</a:t>
            </a:r>
            <a:r>
              <a:rPr lang="zh-CN" altLang="en-US" sz="2800" b="1">
                <a:solidFill>
                  <a:schemeClr val="accent6">
                    <a:lumMod val="50000"/>
                  </a:schemeClr>
                </a:solidFill>
                <a:latin typeface="华文中宋" panose="02010600040101010101" charset="-122"/>
                <a:ea typeface="华文中宋" panose="02010600040101010101" charset="-122"/>
                <a:cs typeface="华文中宋" panose="02010600040101010101" charset="-122"/>
                <a:sym typeface="Arial" panose="020B0604020202020204" pitchFamily="34" charset="0"/>
              </a:rPr>
              <a:t>）临时大总统：</a:t>
            </a:r>
          </a:p>
          <a:p>
            <a:pPr>
              <a:lnSpc>
                <a:spcPct val="130000"/>
              </a:lnSpc>
            </a:pPr>
            <a:r>
              <a:rPr lang="zh-CN" altLang="en-US" sz="2800" b="1">
                <a:solidFill>
                  <a:schemeClr val="accent6">
                    <a:lumMod val="50000"/>
                  </a:schemeClr>
                </a:solidFill>
                <a:latin typeface="华文中宋" panose="02010600040101010101" charset="-122"/>
                <a:ea typeface="华文中宋" panose="02010600040101010101" charset="-122"/>
                <a:cs typeface="华文中宋" panose="02010600040101010101" charset="-122"/>
                <a:sym typeface="Arial" panose="020B0604020202020204" pitchFamily="34" charset="0"/>
              </a:rPr>
              <a:t>（</a:t>
            </a:r>
            <a:r>
              <a:rPr lang="en-US" altLang="zh-CN" sz="2800" b="1">
                <a:solidFill>
                  <a:schemeClr val="accent6">
                    <a:lumMod val="50000"/>
                  </a:schemeClr>
                </a:solidFill>
                <a:latin typeface="华文中宋" panose="02010600040101010101" charset="-122"/>
                <a:ea typeface="华文中宋" panose="02010600040101010101" charset="-122"/>
                <a:cs typeface="华文中宋" panose="02010600040101010101" charset="-122"/>
                <a:sym typeface="Arial" panose="020B0604020202020204" pitchFamily="34" charset="0"/>
              </a:rPr>
              <a:t>4</a:t>
            </a:r>
            <a:r>
              <a:rPr lang="zh-CN" altLang="en-US" sz="2800" b="1">
                <a:solidFill>
                  <a:schemeClr val="accent6">
                    <a:lumMod val="50000"/>
                  </a:schemeClr>
                </a:solidFill>
                <a:latin typeface="华文中宋" panose="02010600040101010101" charset="-122"/>
                <a:ea typeface="华文中宋" panose="02010600040101010101" charset="-122"/>
                <a:cs typeface="华文中宋" panose="02010600040101010101" charset="-122"/>
                <a:sym typeface="Arial" panose="020B0604020202020204" pitchFamily="34" charset="0"/>
              </a:rPr>
              <a:t>）国旗：</a:t>
            </a:r>
          </a:p>
          <a:p>
            <a:pPr>
              <a:lnSpc>
                <a:spcPct val="130000"/>
              </a:lnSpc>
            </a:pPr>
            <a:endParaRPr lang="en-US" altLang="zh-CN" sz="2800" b="1">
              <a:solidFill>
                <a:schemeClr val="accent6">
                  <a:lumMod val="50000"/>
                </a:schemeClr>
              </a:solidFill>
              <a:latin typeface="华文中宋" panose="02010600040101010101" charset="-122"/>
              <a:ea typeface="华文中宋" panose="02010600040101010101" charset="-122"/>
              <a:cs typeface="华文中宋" panose="02010600040101010101" charset="-122"/>
              <a:sym typeface="Arial" panose="020B0604020202020204" pitchFamily="34" charset="0"/>
            </a:endParaRPr>
          </a:p>
          <a:p>
            <a:pPr>
              <a:lnSpc>
                <a:spcPct val="130000"/>
              </a:lnSpc>
            </a:pPr>
            <a:r>
              <a:rPr lang="zh-CN" altLang="en-US" sz="2800" b="1">
                <a:solidFill>
                  <a:schemeClr val="accent6">
                    <a:lumMod val="50000"/>
                  </a:schemeClr>
                </a:solidFill>
                <a:latin typeface="华文中宋" panose="02010600040101010101" charset="-122"/>
                <a:ea typeface="华文中宋" panose="02010600040101010101" charset="-122"/>
                <a:cs typeface="华文中宋" panose="02010600040101010101" charset="-122"/>
                <a:sym typeface="Arial" panose="020B0604020202020204" pitchFamily="34" charset="0"/>
              </a:rPr>
              <a:t>（</a:t>
            </a:r>
            <a:r>
              <a:rPr lang="en-US" altLang="zh-CN" sz="2800" b="1">
                <a:solidFill>
                  <a:schemeClr val="accent6">
                    <a:lumMod val="50000"/>
                  </a:schemeClr>
                </a:solidFill>
                <a:latin typeface="华文中宋" panose="02010600040101010101" charset="-122"/>
                <a:ea typeface="华文中宋" panose="02010600040101010101" charset="-122"/>
                <a:cs typeface="华文中宋" panose="02010600040101010101" charset="-122"/>
                <a:sym typeface="Arial" panose="020B0604020202020204" pitchFamily="34" charset="0"/>
              </a:rPr>
              <a:t>5</a:t>
            </a:r>
            <a:r>
              <a:rPr lang="zh-CN" altLang="en-US" sz="2800" b="1">
                <a:solidFill>
                  <a:schemeClr val="accent6">
                    <a:lumMod val="50000"/>
                  </a:schemeClr>
                </a:solidFill>
                <a:latin typeface="华文中宋" panose="02010600040101010101" charset="-122"/>
                <a:ea typeface="华文中宋" panose="02010600040101010101" charset="-122"/>
                <a:cs typeface="华文中宋" panose="02010600040101010101" charset="-122"/>
                <a:sym typeface="Arial" panose="020B0604020202020204" pitchFamily="34" charset="0"/>
              </a:rPr>
              <a:t>）纪元：</a:t>
            </a:r>
          </a:p>
          <a:p>
            <a:pPr>
              <a:lnSpc>
                <a:spcPct val="130000"/>
              </a:lnSpc>
            </a:pPr>
            <a:r>
              <a:rPr lang="zh-CN" altLang="en-US" sz="2800" b="1">
                <a:solidFill>
                  <a:schemeClr val="accent6">
                    <a:lumMod val="50000"/>
                  </a:schemeClr>
                </a:solidFill>
                <a:latin typeface="华文中宋" panose="02010600040101010101" charset="-122"/>
                <a:ea typeface="华文中宋" panose="02010600040101010101" charset="-122"/>
                <a:cs typeface="华文中宋" panose="02010600040101010101" charset="-122"/>
                <a:sym typeface="Arial" panose="020B0604020202020204" pitchFamily="34" charset="0"/>
              </a:rPr>
              <a:t>（</a:t>
            </a:r>
            <a:r>
              <a:rPr lang="en-US" altLang="zh-CN" sz="2800" b="1">
                <a:solidFill>
                  <a:schemeClr val="accent6">
                    <a:lumMod val="50000"/>
                  </a:schemeClr>
                </a:solidFill>
                <a:latin typeface="华文中宋" panose="02010600040101010101" charset="-122"/>
                <a:ea typeface="华文中宋" panose="02010600040101010101" charset="-122"/>
                <a:cs typeface="华文中宋" panose="02010600040101010101" charset="-122"/>
                <a:sym typeface="Arial" panose="020B0604020202020204" pitchFamily="34" charset="0"/>
              </a:rPr>
              <a:t>6</a:t>
            </a:r>
            <a:r>
              <a:rPr lang="zh-CN" altLang="en-US" sz="2800" b="1">
                <a:solidFill>
                  <a:schemeClr val="accent6">
                    <a:lumMod val="50000"/>
                  </a:schemeClr>
                </a:solidFill>
                <a:latin typeface="华文中宋" panose="02010600040101010101" charset="-122"/>
                <a:ea typeface="华文中宋" panose="02010600040101010101" charset="-122"/>
                <a:cs typeface="华文中宋" panose="02010600040101010101" charset="-122"/>
                <a:sym typeface="Arial" panose="020B0604020202020204" pitchFamily="34" charset="0"/>
              </a:rPr>
              <a:t>）性质：</a:t>
            </a:r>
          </a:p>
        </p:txBody>
      </p:sp>
      <p:sp>
        <p:nvSpPr>
          <p:cNvPr id="3" name="文本框 2"/>
          <p:cNvSpPr txBox="1"/>
          <p:nvPr/>
        </p:nvSpPr>
        <p:spPr>
          <a:xfrm>
            <a:off x="1855470" y="1854835"/>
            <a:ext cx="2622550" cy="521970"/>
          </a:xfrm>
          <a:prstGeom prst="rect">
            <a:avLst/>
          </a:prstGeom>
          <a:noFill/>
        </p:spPr>
        <p:txBody>
          <a:bodyPr wrap="square" rtlCol="0" anchor="t">
            <a:spAutoFit/>
          </a:bodyPr>
          <a:lstStyle/>
          <a:p>
            <a:r>
              <a:rPr lang="zh-CN" altLang="en-US" sz="2800">
                <a:uFillTx/>
                <a:latin typeface="华文中宋" panose="02010600040101010101" charset="-122"/>
                <a:ea typeface="华文中宋" panose="02010600040101010101" charset="-122"/>
                <a:cs typeface="华文中宋" panose="02010600040101010101" charset="-122"/>
                <a:sym typeface="+mn-ea"/>
              </a:rPr>
              <a:t>南京临时政府</a:t>
            </a:r>
          </a:p>
        </p:txBody>
      </p:sp>
      <p:sp>
        <p:nvSpPr>
          <p:cNvPr id="14" name="文本框 13"/>
          <p:cNvSpPr txBox="1"/>
          <p:nvPr/>
        </p:nvSpPr>
        <p:spPr>
          <a:xfrm>
            <a:off x="1855470" y="2376805"/>
            <a:ext cx="2892425" cy="521970"/>
          </a:xfrm>
          <a:prstGeom prst="rect">
            <a:avLst/>
          </a:prstGeom>
          <a:noFill/>
        </p:spPr>
        <p:txBody>
          <a:bodyPr wrap="square" rtlCol="0" anchor="t">
            <a:spAutoFit/>
          </a:bodyPr>
          <a:lstStyle/>
          <a:p>
            <a:pPr>
              <a:lnSpc>
                <a:spcPct val="100000"/>
              </a:lnSpc>
            </a:pPr>
            <a:r>
              <a:rPr lang="zh-CN" altLang="en-US" sz="2800">
                <a:latin typeface="华文中宋" panose="02010600040101010101" charset="-122"/>
                <a:ea typeface="华文中宋" panose="02010600040101010101" charset="-122"/>
                <a:cs typeface="华文中宋" panose="02010600040101010101" charset="-122"/>
                <a:sym typeface="Arial" panose="020B0604020202020204" pitchFamily="34" charset="0"/>
              </a:rPr>
              <a:t>1912年1月1日</a:t>
            </a:r>
          </a:p>
        </p:txBody>
      </p:sp>
      <p:sp>
        <p:nvSpPr>
          <p:cNvPr id="15" name="文本框 14"/>
          <p:cNvSpPr txBox="1"/>
          <p:nvPr/>
        </p:nvSpPr>
        <p:spPr>
          <a:xfrm>
            <a:off x="2908935" y="2952750"/>
            <a:ext cx="1305560" cy="521970"/>
          </a:xfrm>
          <a:prstGeom prst="rect">
            <a:avLst/>
          </a:prstGeom>
          <a:noFill/>
        </p:spPr>
        <p:txBody>
          <a:bodyPr wrap="square" rtlCol="0" anchor="t">
            <a:spAutoFit/>
          </a:bodyPr>
          <a:lstStyle/>
          <a:p>
            <a:pPr>
              <a:lnSpc>
                <a:spcPct val="100000"/>
              </a:lnSpc>
            </a:pPr>
            <a:r>
              <a:rPr lang="zh-CN" altLang="en-US" sz="2800">
                <a:latin typeface="华文中宋" panose="02010600040101010101" charset="-122"/>
                <a:ea typeface="华文中宋" panose="02010600040101010101" charset="-122"/>
                <a:cs typeface="华文中宋" panose="02010600040101010101" charset="-122"/>
                <a:sym typeface="Arial" panose="020B0604020202020204" pitchFamily="34" charset="0"/>
              </a:rPr>
              <a:t>孙中山</a:t>
            </a:r>
          </a:p>
        </p:txBody>
      </p:sp>
      <p:sp>
        <p:nvSpPr>
          <p:cNvPr id="16" name="文本框 15"/>
          <p:cNvSpPr txBox="1"/>
          <p:nvPr/>
        </p:nvSpPr>
        <p:spPr>
          <a:xfrm>
            <a:off x="1855470" y="3528695"/>
            <a:ext cx="1503680" cy="521970"/>
          </a:xfrm>
          <a:prstGeom prst="rect">
            <a:avLst/>
          </a:prstGeom>
          <a:noFill/>
        </p:spPr>
        <p:txBody>
          <a:bodyPr wrap="square" rtlCol="0" anchor="t">
            <a:spAutoFit/>
          </a:bodyPr>
          <a:lstStyle/>
          <a:p>
            <a:r>
              <a:rPr lang="zh-CN" altLang="en-US" sz="2800">
                <a:latin typeface="华文中宋" panose="02010600040101010101" charset="-122"/>
                <a:ea typeface="华文中宋" panose="02010600040101010101" charset="-122"/>
                <a:cs typeface="华文中宋" panose="02010600040101010101" charset="-122"/>
                <a:sym typeface="Arial" panose="020B0604020202020204" pitchFamily="34" charset="0"/>
              </a:rPr>
              <a:t>五色旗</a:t>
            </a:r>
          </a:p>
        </p:txBody>
      </p:sp>
      <p:grpSp>
        <p:nvGrpSpPr>
          <p:cNvPr id="5" name="组合 4"/>
          <p:cNvGrpSpPr/>
          <p:nvPr/>
        </p:nvGrpSpPr>
        <p:grpSpPr>
          <a:xfrm>
            <a:off x="7119605" y="429895"/>
            <a:ext cx="4822825" cy="3114729"/>
            <a:chOff x="10916" y="2491"/>
            <a:chExt cx="7383" cy="4057"/>
          </a:xfrm>
        </p:grpSpPr>
        <p:pic>
          <p:nvPicPr>
            <p:cNvPr id="12" name="图片 11"/>
            <p:cNvPicPr>
              <a:picLocks noChangeAspect="1"/>
            </p:cNvPicPr>
            <p:nvPr>
              <p:custDataLst>
                <p:tags r:id="rId6"/>
              </p:custDataLst>
            </p:nvPr>
          </p:nvPicPr>
          <p:blipFill>
            <a:blip r:embed="rId9"/>
            <a:srcRect b="7252"/>
            <a:stretch>
              <a:fillRect/>
            </a:stretch>
          </p:blipFill>
          <p:spPr>
            <a:xfrm>
              <a:off x="11233" y="2491"/>
              <a:ext cx="6730" cy="3368"/>
            </a:xfrm>
            <a:prstGeom prst="rect">
              <a:avLst/>
            </a:prstGeom>
            <a:ln w="31750" cmpd="sng">
              <a:solidFill>
                <a:schemeClr val="bg1"/>
              </a:solidFill>
              <a:prstDash val="solid"/>
            </a:ln>
            <a:effectLst>
              <a:outerShdw blurRad="50800" dist="38100" dir="2700000" algn="tl" rotWithShape="0">
                <a:prstClr val="black">
                  <a:alpha val="40000"/>
                </a:prstClr>
              </a:outerShdw>
            </a:effectLst>
          </p:spPr>
        </p:pic>
        <p:sp>
          <p:nvSpPr>
            <p:cNvPr id="11" name="文本框 10"/>
            <p:cNvSpPr txBox="1"/>
            <p:nvPr>
              <p:custDataLst>
                <p:tags r:id="rId7"/>
              </p:custDataLst>
            </p:nvPr>
          </p:nvSpPr>
          <p:spPr>
            <a:xfrm>
              <a:off x="10916" y="5948"/>
              <a:ext cx="7383" cy="600"/>
            </a:xfrm>
            <a:prstGeom prst="rect">
              <a:avLst/>
            </a:prstGeom>
            <a:noFill/>
          </p:spPr>
          <p:txBody>
            <a:bodyPr wrap="square" rtlCol="0">
              <a:spAutoFit/>
            </a:bodyPr>
            <a:lstStyle/>
            <a:p>
              <a:pPr algn="ctr"/>
              <a:r>
                <a:rPr lang="zh-CN" altLang="en-US" sz="2000" b="1">
                  <a:solidFill>
                    <a:srgbClr val="C00000"/>
                  </a:solidFill>
                  <a:latin typeface="Arial" panose="020B0604020202020204" pitchFamily="34" charset="0"/>
                  <a:ea typeface="黑体" panose="02010609060101010101" pitchFamily="49" charset="-122"/>
                  <a:cs typeface="微软雅黑" panose="020B0503020204020204" charset="-122"/>
                  <a:sym typeface="Arial" panose="020B0604020202020204" pitchFamily="34" charset="0"/>
                </a:rPr>
                <a:t>▲</a:t>
              </a:r>
              <a:r>
                <a:rPr lang="zh-CN" altLang="en-US" sz="2000" b="1">
                  <a:solidFill>
                    <a:srgbClr val="FF0000"/>
                  </a:solidFill>
                  <a:latin typeface="Arial" panose="020B0604020202020204" pitchFamily="34" charset="0"/>
                  <a:ea typeface="黑体" panose="02010609060101010101" pitchFamily="49" charset="-122"/>
                  <a:cs typeface="微软雅黑" panose="020B0503020204020204" charset="-122"/>
                  <a:sym typeface="Arial" panose="020B0604020202020204" pitchFamily="34" charset="0"/>
                </a:rPr>
                <a:t> </a:t>
              </a:r>
              <a:r>
                <a:rPr lang="en-US" altLang="zh-CN" sz="2400" smtClean="0">
                  <a:latin typeface="华文仿宋" panose="02010600040101010101" charset="-122"/>
                  <a:ea typeface="华文仿宋" panose="02010600040101010101" charset="-122"/>
                  <a:cs typeface="华文仿宋" panose="02010600040101010101" charset="-122"/>
                  <a:sym typeface="Arial" panose="020B0604020202020204" pitchFamily="34" charset="0"/>
                </a:rPr>
                <a:t>1912</a:t>
              </a:r>
              <a:r>
                <a:rPr lang="zh-CN" altLang="en-US" sz="2400">
                  <a:latin typeface="华文仿宋" panose="02010600040101010101" charset="-122"/>
                  <a:ea typeface="华文仿宋" panose="02010600040101010101" charset="-122"/>
                  <a:cs typeface="华文仿宋" panose="02010600040101010101" charset="-122"/>
                  <a:sym typeface="Arial" panose="020B0604020202020204" pitchFamily="34" charset="0"/>
                </a:rPr>
                <a:t>年，孙中山就职大总统誓词</a:t>
              </a:r>
            </a:p>
          </p:txBody>
        </p:sp>
      </p:grpSp>
      <p:sp>
        <p:nvSpPr>
          <p:cNvPr id="21" name="文本框 20"/>
          <p:cNvSpPr txBox="1"/>
          <p:nvPr/>
        </p:nvSpPr>
        <p:spPr>
          <a:xfrm>
            <a:off x="99060" y="4050665"/>
            <a:ext cx="5292725" cy="521970"/>
          </a:xfrm>
          <a:prstGeom prst="rect">
            <a:avLst/>
          </a:prstGeom>
          <a:noFill/>
        </p:spPr>
        <p:txBody>
          <a:bodyPr wrap="square" rtlCol="0" anchor="t">
            <a:spAutoFit/>
          </a:bodyPr>
          <a:lstStyle/>
          <a:p>
            <a:r>
              <a:rPr lang="zh-CN" altLang="en-US" sz="2800">
                <a:latin typeface="华文中宋" panose="02010600040101010101" charset="-122"/>
                <a:ea typeface="华文中宋" panose="02010600040101010101" charset="-122"/>
                <a:cs typeface="华文中宋" panose="02010600040101010101" charset="-122"/>
                <a:sym typeface="Arial" panose="020B0604020202020204" pitchFamily="34" charset="0"/>
              </a:rPr>
              <a:t>（汉、满、蒙、回、藏五族共和）</a:t>
            </a:r>
          </a:p>
        </p:txBody>
      </p:sp>
      <p:pic>
        <p:nvPicPr>
          <p:cNvPr id="24" name="图片 23" descr="C:/Users/ASUS/AppData/Local/Temp/kaimatting_20190927140744/output_20190927140756..pngoutput_20190927140756."/>
          <p:cNvPicPr>
            <a:picLocks noChangeAspect="1"/>
          </p:cNvPicPr>
          <p:nvPr>
            <p:custDataLst>
              <p:tags r:id="rId3"/>
            </p:custDataLst>
          </p:nvPr>
        </p:nvPicPr>
        <p:blipFill>
          <a:blip r:embed="rId10"/>
          <a:stretch>
            <a:fillRect/>
          </a:stretch>
        </p:blipFill>
        <p:spPr>
          <a:xfrm>
            <a:off x="5391785" y="3327400"/>
            <a:ext cx="999490" cy="1119505"/>
          </a:xfrm>
          <a:prstGeom prst="rect">
            <a:avLst/>
          </a:prstGeom>
        </p:spPr>
      </p:pic>
      <p:grpSp>
        <p:nvGrpSpPr>
          <p:cNvPr id="10" name="组合 9"/>
          <p:cNvGrpSpPr/>
          <p:nvPr/>
        </p:nvGrpSpPr>
        <p:grpSpPr>
          <a:xfrm>
            <a:off x="7254240" y="3544570"/>
            <a:ext cx="4469130" cy="3107055"/>
            <a:chOff x="11424" y="5582"/>
            <a:chExt cx="7038" cy="4893"/>
          </a:xfrm>
        </p:grpSpPr>
        <p:sp>
          <p:nvSpPr>
            <p:cNvPr id="7" name="文本框 6"/>
            <p:cNvSpPr txBox="1"/>
            <p:nvPr/>
          </p:nvSpPr>
          <p:spPr>
            <a:xfrm>
              <a:off x="11538" y="5582"/>
              <a:ext cx="6924" cy="4045"/>
            </a:xfrm>
            <a:prstGeom prst="rect">
              <a:avLst/>
            </a:prstGeom>
            <a:blipFill rotWithShape="1">
              <a:blip r:embed="rId11"/>
              <a:tile tx="0" ty="0" sx="100000" sy="100000" flip="none" algn="tl"/>
            </a:blipFill>
            <a:ln w="12700" cmpd="sng">
              <a:solidFill>
                <a:schemeClr val="bg1"/>
              </a:solidFill>
              <a:prstDash val="solid"/>
            </a:ln>
            <a:effectLst>
              <a:outerShdw blurRad="50800" dist="38100" dir="2700000" algn="tl" rotWithShape="0">
                <a:prstClr val="black">
                  <a:alpha val="40000"/>
                </a:prstClr>
              </a:outerShdw>
            </a:effectLst>
          </p:spPr>
          <p:txBody>
            <a:bodyPr wrap="square" rtlCol="0" anchor="t">
              <a:noAutofit/>
            </a:bodyPr>
            <a:lstStyle/>
            <a:p>
              <a:pPr marL="0" lvl="0" indent="0"/>
              <a:r>
                <a:rPr lang="zh-CN" altLang="en-US" sz="2400">
                  <a:latin typeface="华文仿宋" panose="02010600040101010101" charset="-122"/>
                  <a:ea typeface="华文仿宋" panose="02010600040101010101" charset="-122"/>
                  <a:cs typeface="华文仿宋" panose="02010600040101010101" charset="-122"/>
                  <a:sym typeface="+mn-ea"/>
                </a:rPr>
                <a:t>亚东开发中华早，</a:t>
              </a:r>
              <a:endParaRPr lang="zh-CN" altLang="en-US" sz="2400">
                <a:latin typeface="华文仿宋" panose="02010600040101010101" charset="-122"/>
                <a:ea typeface="华文仿宋" panose="02010600040101010101" charset="-122"/>
                <a:cs typeface="华文仿宋" panose="02010600040101010101" charset="-122"/>
              </a:endParaRPr>
            </a:p>
            <a:p>
              <a:pPr marL="0" lvl="0" indent="0"/>
              <a:r>
                <a:rPr lang="zh-CN" altLang="en-US" sz="2400">
                  <a:latin typeface="华文仿宋" panose="02010600040101010101" charset="-122"/>
                  <a:ea typeface="华文仿宋" panose="02010600040101010101" charset="-122"/>
                  <a:cs typeface="华文仿宋" panose="02010600040101010101" charset="-122"/>
                  <a:sym typeface="+mn-ea"/>
                </a:rPr>
                <a:t>揖美追欧，旧邦新造。</a:t>
              </a:r>
              <a:endParaRPr lang="zh-CN" altLang="en-US" sz="2400">
                <a:latin typeface="华文仿宋" panose="02010600040101010101" charset="-122"/>
                <a:ea typeface="华文仿宋" panose="02010600040101010101" charset="-122"/>
                <a:cs typeface="华文仿宋" panose="02010600040101010101" charset="-122"/>
              </a:endParaRPr>
            </a:p>
            <a:p>
              <a:pPr marL="0" lvl="0" indent="0"/>
              <a:r>
                <a:rPr lang="zh-CN" altLang="en-US" sz="2400">
                  <a:latin typeface="华文仿宋" panose="02010600040101010101" charset="-122"/>
                  <a:ea typeface="华文仿宋" panose="02010600040101010101" charset="-122"/>
                  <a:cs typeface="华文仿宋" panose="02010600040101010101" charset="-122"/>
                  <a:sym typeface="+mn-ea"/>
                </a:rPr>
                <a:t>飘扬五色旗，民国荣光，锦绣河山普照。</a:t>
              </a:r>
              <a:endParaRPr lang="zh-CN" altLang="en-US" sz="2400">
                <a:latin typeface="华文仿宋" panose="02010600040101010101" charset="-122"/>
                <a:ea typeface="华文仿宋" panose="02010600040101010101" charset="-122"/>
                <a:cs typeface="华文仿宋" panose="02010600040101010101" charset="-122"/>
              </a:endParaRPr>
            </a:p>
            <a:p>
              <a:pPr marL="0" lvl="0" indent="0"/>
              <a:r>
                <a:rPr lang="zh-CN" altLang="en-US" sz="2400">
                  <a:latin typeface="华文仿宋" panose="02010600040101010101" charset="-122"/>
                  <a:ea typeface="华文仿宋" panose="02010600040101010101" charset="-122"/>
                  <a:cs typeface="华文仿宋" panose="02010600040101010101" charset="-122"/>
                  <a:sym typeface="+mn-ea"/>
                </a:rPr>
                <a:t>我同胞，鼓舞文明，</a:t>
              </a:r>
              <a:endParaRPr lang="zh-CN" altLang="en-US" sz="2400">
                <a:latin typeface="华文仿宋" panose="02010600040101010101" charset="-122"/>
                <a:ea typeface="华文仿宋" panose="02010600040101010101" charset="-122"/>
                <a:cs typeface="华文仿宋" panose="02010600040101010101" charset="-122"/>
              </a:endParaRPr>
            </a:p>
            <a:p>
              <a:pPr marL="0" lvl="0" indent="0"/>
              <a:r>
                <a:rPr lang="zh-CN" altLang="en-US" sz="2400">
                  <a:latin typeface="华文仿宋" panose="02010600040101010101" charset="-122"/>
                  <a:ea typeface="华文仿宋" panose="02010600040101010101" charset="-122"/>
                  <a:cs typeface="华文仿宋" panose="02010600040101010101" charset="-122"/>
                  <a:sym typeface="+mn-ea"/>
                </a:rPr>
                <a:t>世界和平永保。</a:t>
              </a:r>
              <a:endParaRPr lang="zh-CN" altLang="en-US" sz="2400">
                <a:latin typeface="华文仿宋" panose="02010600040101010101" charset="-122"/>
                <a:ea typeface="华文仿宋" panose="02010600040101010101" charset="-122"/>
                <a:cs typeface="华文仿宋" panose="02010600040101010101" charset="-122"/>
              </a:endParaRPr>
            </a:p>
            <a:p>
              <a:pPr marL="0" lvl="0" indent="0"/>
              <a:r>
                <a:rPr lang="en-US" altLang="zh-CN" sz="2400">
                  <a:latin typeface="华文仿宋" panose="02010600040101010101" charset="-122"/>
                  <a:ea typeface="华文仿宋" panose="02010600040101010101" charset="-122"/>
                  <a:cs typeface="华文仿宋" panose="02010600040101010101" charset="-122"/>
                  <a:sym typeface="+mn-ea"/>
                </a:rPr>
                <a:t>               ——</a:t>
              </a:r>
              <a:r>
                <a:rPr lang="zh-CN" altLang="en-US" sz="2400">
                  <a:latin typeface="华文仿宋" panose="02010600040101010101" charset="-122"/>
                  <a:ea typeface="华文仿宋" panose="02010600040101010101" charset="-122"/>
                  <a:cs typeface="华文仿宋" panose="02010600040101010101" charset="-122"/>
                  <a:sym typeface="+mn-ea"/>
                </a:rPr>
                <a:t>《中华民国国歌》</a:t>
              </a:r>
            </a:p>
          </p:txBody>
        </p:sp>
        <p:sp>
          <p:nvSpPr>
            <p:cNvPr id="8" name="文本框 7"/>
            <p:cNvSpPr txBox="1"/>
            <p:nvPr>
              <p:custDataLst>
                <p:tags r:id="rId5"/>
              </p:custDataLst>
            </p:nvPr>
          </p:nvSpPr>
          <p:spPr>
            <a:xfrm>
              <a:off x="11424" y="9750"/>
              <a:ext cx="6483" cy="725"/>
            </a:xfrm>
            <a:prstGeom prst="rect">
              <a:avLst/>
            </a:prstGeom>
            <a:noFill/>
          </p:spPr>
          <p:txBody>
            <a:bodyPr wrap="square" rtlCol="0">
              <a:spAutoFit/>
            </a:bodyPr>
            <a:lstStyle/>
            <a:p>
              <a:pPr algn="l"/>
              <a:r>
                <a:rPr lang="zh-CN" altLang="en-US" sz="2000" b="1">
                  <a:solidFill>
                    <a:srgbClr val="C00000"/>
                  </a:solidFill>
                  <a:latin typeface="Arial" panose="020B0604020202020204" pitchFamily="34" charset="0"/>
                  <a:ea typeface="黑体" panose="02010609060101010101" pitchFamily="49" charset="-122"/>
                  <a:cs typeface="微软雅黑" panose="020B0503020204020204" charset="-122"/>
                  <a:sym typeface="Arial" panose="020B0604020202020204" pitchFamily="34" charset="0"/>
                </a:rPr>
                <a:t>▲</a:t>
              </a:r>
              <a:r>
                <a:rPr lang="zh-CN" altLang="en-US" sz="2000" b="1">
                  <a:solidFill>
                    <a:srgbClr val="FF0000"/>
                  </a:solidFill>
                  <a:latin typeface="Arial" panose="020B0604020202020204" pitchFamily="34" charset="0"/>
                  <a:ea typeface="黑体" panose="02010609060101010101" pitchFamily="49" charset="-122"/>
                  <a:cs typeface="微软雅黑" panose="020B0503020204020204" charset="-122"/>
                  <a:sym typeface="Arial" panose="020B0604020202020204" pitchFamily="34" charset="0"/>
                </a:rPr>
                <a:t> </a:t>
              </a:r>
              <a:r>
                <a:rPr lang="zh-CN" altLang="en-US" sz="2400">
                  <a:solidFill>
                    <a:schemeClr val="tx1"/>
                  </a:solidFill>
                  <a:latin typeface="华文仿宋" panose="02010600040101010101" charset="-122"/>
                  <a:ea typeface="华文仿宋" panose="02010600040101010101" charset="-122"/>
                  <a:cs typeface="微软雅黑" panose="020B0503020204020204" charset="-122"/>
                  <a:sym typeface="Arial" panose="020B0604020202020204" pitchFamily="34" charset="0"/>
                </a:rPr>
                <a:t>《中华民国国歌》</a:t>
              </a:r>
            </a:p>
          </p:txBody>
        </p:sp>
      </p:grpSp>
      <p:sp>
        <p:nvSpPr>
          <p:cNvPr id="18" name="文本框 17"/>
          <p:cNvSpPr txBox="1"/>
          <p:nvPr/>
        </p:nvSpPr>
        <p:spPr>
          <a:xfrm>
            <a:off x="1855470" y="4626610"/>
            <a:ext cx="4615180" cy="521970"/>
          </a:xfrm>
          <a:prstGeom prst="rect">
            <a:avLst/>
          </a:prstGeom>
          <a:noFill/>
        </p:spPr>
        <p:txBody>
          <a:bodyPr wrap="square" rtlCol="0" anchor="t">
            <a:spAutoFit/>
          </a:bodyPr>
          <a:lstStyle/>
          <a:p>
            <a:pPr>
              <a:lnSpc>
                <a:spcPct val="100000"/>
              </a:lnSpc>
            </a:pPr>
            <a:r>
              <a:rPr lang="zh-CN" altLang="en-US" sz="2800">
                <a:latin typeface="华文中宋" panose="02010600040101010101" charset="-122"/>
                <a:ea typeface="华文中宋" panose="02010600040101010101" charset="-122"/>
                <a:cs typeface="华文中宋" panose="02010600040101010101" charset="-122"/>
                <a:sym typeface="Arial" panose="020B0604020202020204" pitchFamily="34" charset="0"/>
              </a:rPr>
              <a:t>改用黄历，以中华民国纪年</a:t>
            </a:r>
          </a:p>
        </p:txBody>
      </p:sp>
      <p:sp>
        <p:nvSpPr>
          <p:cNvPr id="13" name="文本框 12"/>
          <p:cNvSpPr txBox="1"/>
          <p:nvPr/>
        </p:nvSpPr>
        <p:spPr>
          <a:xfrm>
            <a:off x="1855470" y="5202555"/>
            <a:ext cx="6096000" cy="499110"/>
          </a:xfrm>
          <a:prstGeom prst="rect">
            <a:avLst/>
          </a:prstGeom>
          <a:noFill/>
        </p:spPr>
        <p:txBody>
          <a:bodyPr wrap="square" rtlCol="0" anchor="t">
            <a:spAutoFit/>
          </a:bodyPr>
          <a:lstStyle/>
          <a:p>
            <a:pPr indent="0" fontAlgn="auto">
              <a:lnSpc>
                <a:spcPts val="3180"/>
              </a:lnSpc>
            </a:pPr>
            <a:r>
              <a:rPr lang="zh-CN" altLang="en-US" sz="2800">
                <a:latin typeface="华文中宋" panose="02010600040101010101" charset="-122"/>
                <a:ea typeface="华文中宋" panose="02010600040101010101" charset="-122"/>
                <a:cs typeface="黑体" panose="02010609060101010101" pitchFamily="49" charset="-122"/>
                <a:sym typeface="+mn-ea"/>
              </a:rPr>
              <a:t>资产阶级共和国性质的政权</a:t>
            </a:r>
          </a:p>
        </p:txBody>
      </p:sp>
      <p:sp>
        <p:nvSpPr>
          <p:cNvPr id="17" name="文本框 16"/>
          <p:cNvSpPr txBox="1"/>
          <p:nvPr>
            <p:custDataLst>
              <p:tags r:id="rId4"/>
            </p:custDataLst>
          </p:nvPr>
        </p:nvSpPr>
        <p:spPr>
          <a:xfrm>
            <a:off x="610235" y="5868035"/>
            <a:ext cx="5292725" cy="478155"/>
          </a:xfrm>
          <a:prstGeom prst="rect">
            <a:avLst/>
          </a:prstGeom>
          <a:solidFill>
            <a:srgbClr val="C00000"/>
          </a:solidFill>
          <a:effectLst>
            <a:outerShdw blurRad="50800" dist="38100" dir="2700000" algn="tl" rotWithShape="0">
              <a:prstClr val="black">
                <a:alpha val="40000"/>
              </a:prstClr>
            </a:outerShdw>
          </a:effectLst>
        </p:spPr>
        <p:txBody>
          <a:bodyPr wrap="square" rtlCol="0" anchor="t">
            <a:spAutoFit/>
          </a:bodyPr>
          <a:lstStyle/>
          <a:p>
            <a:pPr lvl="0" algn="ctr">
              <a:lnSpc>
                <a:spcPct val="90000"/>
              </a:lnSpc>
              <a:buClrTx/>
              <a:buSzTx/>
              <a:buFontTx/>
            </a:pP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黑体" panose="02010609060101010101" pitchFamily="49" charset="-122"/>
                <a:sym typeface="+mn-ea"/>
              </a:rPr>
              <a:t>亚洲第一个共和国在中国诞生！</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2" grpId="0"/>
      <p:bldP spid="2" grpId="1"/>
      <p:bldP spid="9" grpId="0"/>
      <p:bldP spid="9" grpId="1"/>
      <p:bldP spid="3" grpId="0"/>
      <p:bldP spid="3" grpId="1"/>
      <p:bldP spid="14" grpId="0"/>
      <p:bldP spid="14" grpId="1"/>
      <p:bldP spid="15" grpId="0"/>
      <p:bldP spid="15" grpId="1"/>
      <p:bldP spid="16" grpId="0"/>
      <p:bldP spid="16" grpId="1"/>
      <p:bldP spid="21" grpId="0"/>
      <p:bldP spid="21" grpId="1"/>
      <p:bldP spid="18" grpId="0"/>
      <p:bldP spid="18" grpId="1"/>
      <p:bldP spid="13" grpId="0"/>
      <p:bldP spid="13" grpId="1"/>
      <p:bldP spid="17" grpId="0" bldLvl="0" animBg="1"/>
      <p:bldP spid="17"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矩形 4"/>
          <p:cNvSpPr/>
          <p:nvPr>
            <p:custDataLst>
              <p:tags r:id="rId1"/>
            </p:custDataLst>
          </p:nvPr>
        </p:nvSpPr>
        <p:spPr>
          <a:xfrm>
            <a:off x="257810" y="238760"/>
            <a:ext cx="11684635" cy="6378575"/>
          </a:xfrm>
          <a:prstGeom prst="rect">
            <a:avLst/>
          </a:prstGeom>
          <a:noFill/>
          <a:ln w="12700" cap="flat" cmpd="sng">
            <a:solidFill>
              <a:srgbClr val="831E0A"/>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4" name="圆角矩形 3"/>
          <p:cNvSpPr/>
          <p:nvPr>
            <p:custDataLst>
              <p:tags r:id="rId2"/>
            </p:custDataLst>
          </p:nvPr>
        </p:nvSpPr>
        <p:spPr>
          <a:xfrm>
            <a:off x="379095" y="339090"/>
            <a:ext cx="3672205" cy="480695"/>
          </a:xfrm>
          <a:prstGeom prst="roundRect">
            <a:avLst/>
          </a:prstGeom>
          <a:solidFill>
            <a:srgbClr val="85231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二、辛亥革命的过程</a:t>
            </a:r>
          </a:p>
        </p:txBody>
      </p:sp>
      <p:sp>
        <p:nvSpPr>
          <p:cNvPr id="3" name="文本框 2"/>
          <p:cNvSpPr txBox="1"/>
          <p:nvPr/>
        </p:nvSpPr>
        <p:spPr>
          <a:xfrm>
            <a:off x="257810" y="919480"/>
            <a:ext cx="11684635" cy="2306320"/>
          </a:xfrm>
          <a:prstGeom prst="rect">
            <a:avLst/>
          </a:prstGeom>
          <a:noFill/>
        </p:spPr>
        <p:txBody>
          <a:bodyPr wrap="square" rtlCol="0" anchor="t">
            <a:spAutoFit/>
          </a:bodyPr>
          <a:lstStyle/>
          <a:p>
            <a:pPr>
              <a:lnSpc>
                <a:spcPct val="120000"/>
              </a:lnSpc>
            </a:pPr>
            <a:r>
              <a:rPr lang="en-US" altLang="zh-CN" sz="240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6</a:t>
            </a:r>
            <a:r>
              <a:rPr lang="zh-CN" altLang="en-US" sz="240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、（2021·湖南高考）</a:t>
            </a:r>
            <a:r>
              <a:rPr lang="zh-CN" altLang="en-US" sz="2400">
                <a:latin typeface="黑体" panose="02010609060101010101" pitchFamily="49" charset="-122"/>
                <a:ea typeface="黑体" panose="02010609060101010101" pitchFamily="49" charset="-122"/>
                <a:cs typeface="黑体" panose="02010609060101010101" pitchFamily="49" charset="-122"/>
                <a:sym typeface="+mn-ea"/>
              </a:rPr>
              <a:t>20世纪初，武汉三镇“占长江沿岸最枢要之地，商况之殷盛，亦冠于沿岸之诸港”，汉口更是“舟楫之辐辏，货物之聚散，其盛不亚于上海，其余则尚未能比类也”。武汉的这一状况</a:t>
            </a:r>
            <a:r>
              <a:rPr lang="en-US" altLang="zh-CN" sz="2400">
                <a:latin typeface="黑体" panose="02010609060101010101" pitchFamily="49" charset="-122"/>
                <a:ea typeface="黑体" panose="02010609060101010101" pitchFamily="49" charset="-122"/>
                <a:cs typeface="黑体" panose="02010609060101010101" pitchFamily="49" charset="-122"/>
                <a:sym typeface="+mn-ea"/>
              </a:rPr>
              <a:t>(    )</a:t>
            </a:r>
            <a:endParaRPr lang="zh-CN" altLang="en-US" sz="2400">
              <a:latin typeface="黑体" panose="02010609060101010101" pitchFamily="49" charset="-122"/>
              <a:ea typeface="黑体" panose="02010609060101010101" pitchFamily="49" charset="-122"/>
              <a:cs typeface="黑体" panose="02010609060101010101" pitchFamily="49" charset="-122"/>
            </a:endParaRPr>
          </a:p>
          <a:p>
            <a:pPr>
              <a:lnSpc>
                <a:spcPct val="120000"/>
              </a:lnSpc>
            </a:pPr>
            <a:r>
              <a:rPr lang="zh-CN" altLang="en-US" sz="2400">
                <a:latin typeface="黑体" panose="02010609060101010101" pitchFamily="49" charset="-122"/>
                <a:ea typeface="黑体" panose="02010609060101010101" pitchFamily="49" charset="-122"/>
                <a:cs typeface="黑体" panose="02010609060101010101" pitchFamily="49" charset="-122"/>
                <a:sym typeface="+mn-ea"/>
              </a:rPr>
              <a:t>A．表明其航运发展水平超过上海</a:t>
            </a:r>
            <a:r>
              <a:rPr lang="en-US" altLang="zh-CN" sz="2400">
                <a:latin typeface="黑体" panose="02010609060101010101" pitchFamily="49" charset="-122"/>
                <a:ea typeface="黑体" panose="02010609060101010101" pitchFamily="49" charset="-122"/>
                <a:cs typeface="黑体" panose="02010609060101010101" pitchFamily="49" charset="-122"/>
                <a:sym typeface="+mn-ea"/>
              </a:rPr>
              <a:t>       </a:t>
            </a:r>
            <a:r>
              <a:rPr lang="zh-CN" altLang="en-US" sz="2400">
                <a:latin typeface="黑体" panose="02010609060101010101" pitchFamily="49" charset="-122"/>
                <a:ea typeface="黑体" panose="02010609060101010101" pitchFamily="49" charset="-122"/>
                <a:cs typeface="黑体" panose="02010609060101010101" pitchFamily="49" charset="-122"/>
                <a:sym typeface="+mn-ea"/>
              </a:rPr>
              <a:t>B．说明商业贸易中心向腹地转移</a:t>
            </a:r>
            <a:endParaRPr lang="zh-CN" altLang="en-US" sz="2400">
              <a:latin typeface="黑体" panose="02010609060101010101" pitchFamily="49" charset="-122"/>
              <a:ea typeface="黑体" panose="02010609060101010101" pitchFamily="49" charset="-122"/>
              <a:cs typeface="黑体" panose="02010609060101010101" pitchFamily="49" charset="-122"/>
            </a:endParaRPr>
          </a:p>
          <a:p>
            <a:pPr>
              <a:lnSpc>
                <a:spcPct val="120000"/>
              </a:lnSpc>
            </a:pPr>
            <a:r>
              <a:rPr lang="zh-CN" altLang="en-US" sz="2400">
                <a:latin typeface="黑体" panose="02010609060101010101" pitchFamily="49" charset="-122"/>
                <a:ea typeface="黑体" panose="02010609060101010101" pitchFamily="49" charset="-122"/>
                <a:cs typeface="黑体" panose="02010609060101010101" pitchFamily="49" charset="-122"/>
                <a:sym typeface="+mn-ea"/>
              </a:rPr>
              <a:t>C．为长江沿岸工业重新布局奠定基础</a:t>
            </a:r>
            <a:r>
              <a:rPr lang="en-US" altLang="zh-CN" sz="2400">
                <a:latin typeface="黑体" panose="02010609060101010101" pitchFamily="49" charset="-122"/>
                <a:ea typeface="黑体" panose="02010609060101010101" pitchFamily="49" charset="-122"/>
                <a:cs typeface="黑体" panose="02010609060101010101" pitchFamily="49" charset="-122"/>
                <a:sym typeface="+mn-ea"/>
              </a:rPr>
              <a:t>   </a:t>
            </a:r>
            <a:r>
              <a:rPr lang="zh-CN" altLang="en-US" sz="2400">
                <a:latin typeface="黑体" panose="02010609060101010101" pitchFamily="49" charset="-122"/>
                <a:ea typeface="黑体" panose="02010609060101010101" pitchFamily="49" charset="-122"/>
                <a:cs typeface="黑体" panose="02010609060101010101" pitchFamily="49" charset="-122"/>
                <a:sym typeface="+mn-ea"/>
              </a:rPr>
              <a:t>D．为资产阶级民主革命发生创造条件</a:t>
            </a:r>
          </a:p>
        </p:txBody>
      </p:sp>
      <p:sp>
        <p:nvSpPr>
          <p:cNvPr id="5" name="文本框 4"/>
          <p:cNvSpPr txBox="1"/>
          <p:nvPr>
            <p:custDataLst>
              <p:tags r:id="rId3"/>
            </p:custDataLst>
          </p:nvPr>
        </p:nvSpPr>
        <p:spPr>
          <a:xfrm>
            <a:off x="10884535" y="1860550"/>
            <a:ext cx="1216025" cy="1568450"/>
          </a:xfrm>
          <a:prstGeom prst="rect">
            <a:avLst/>
          </a:prstGeom>
          <a:noFill/>
        </p:spPr>
        <p:txBody>
          <a:bodyPr wrap="square" rtlCol="0" anchor="t">
            <a:spAutoFit/>
          </a:bodyPr>
          <a:lstStyle/>
          <a:p>
            <a:r>
              <a:rPr lang="en-US" altLang="zh-CN" sz="9600" b="1">
                <a:solidFill>
                  <a:srgbClr val="C00000"/>
                </a:solidFill>
                <a:ea typeface="微软雅黑" panose="020B0503020204020204" charset="-122"/>
                <a:cs typeface="+mn-lt"/>
                <a:sym typeface="+mn-ea"/>
              </a:rPr>
              <a:t>D</a:t>
            </a:r>
          </a:p>
        </p:txBody>
      </p:sp>
      <p:sp>
        <p:nvSpPr>
          <p:cNvPr id="100" name="文本框 99"/>
          <p:cNvSpPr txBox="1"/>
          <p:nvPr>
            <p:custDataLst>
              <p:tags r:id="rId4"/>
            </p:custDataLst>
          </p:nvPr>
        </p:nvSpPr>
        <p:spPr>
          <a:xfrm>
            <a:off x="257810" y="3225800"/>
            <a:ext cx="11684635" cy="2749550"/>
          </a:xfrm>
          <a:prstGeom prst="rect">
            <a:avLst/>
          </a:prstGeom>
          <a:noFill/>
          <a:ln w="9525">
            <a:noFill/>
          </a:ln>
        </p:spPr>
        <p:txBody>
          <a:bodyPr wrap="square">
            <a:spAutoFit/>
          </a:bodyPr>
          <a:lstStyle/>
          <a:p>
            <a:pPr indent="0">
              <a:lnSpc>
                <a:spcPct val="120000"/>
              </a:lnSpc>
            </a:pPr>
            <a:r>
              <a:rPr lang="en-US" altLang="zh-CN" sz="2400">
                <a:solidFill>
                  <a:srgbClr val="C00000"/>
                </a:solidFill>
                <a:latin typeface="黑体" panose="02010609060101010101" pitchFamily="49" charset="-122"/>
                <a:ea typeface="黑体" panose="02010609060101010101" pitchFamily="49" charset="-122"/>
                <a:cs typeface="黑体" panose="02010609060101010101" pitchFamily="49" charset="-122"/>
              </a:rPr>
              <a:t>7</a:t>
            </a:r>
            <a:r>
              <a:rPr lang="zh-CN" altLang="en-US" sz="2400">
                <a:solidFill>
                  <a:srgbClr val="C00000"/>
                </a:solidFill>
                <a:latin typeface="黑体" panose="02010609060101010101" pitchFamily="49" charset="-122"/>
                <a:ea typeface="黑体" panose="02010609060101010101" pitchFamily="49" charset="-122"/>
                <a:cs typeface="黑体" panose="02010609060101010101" pitchFamily="49" charset="-122"/>
              </a:rPr>
              <a:t>、</a:t>
            </a:r>
            <a:r>
              <a:rPr lang="zh-CN" sz="2400">
                <a:solidFill>
                  <a:srgbClr val="C00000"/>
                </a:solidFill>
                <a:latin typeface="黑体" panose="02010609060101010101" pitchFamily="49" charset="-122"/>
                <a:ea typeface="黑体" panose="02010609060101010101" pitchFamily="49" charset="-122"/>
                <a:cs typeface="黑体" panose="02010609060101010101" pitchFamily="49" charset="-122"/>
              </a:rPr>
              <a:t>（</a:t>
            </a:r>
            <a:r>
              <a:rPr lang="en-US" sz="2400">
                <a:solidFill>
                  <a:srgbClr val="C00000"/>
                </a:solidFill>
                <a:latin typeface="黑体" panose="02010609060101010101" pitchFamily="49" charset="-122"/>
                <a:ea typeface="黑体" panose="02010609060101010101" pitchFamily="49" charset="-122"/>
                <a:cs typeface="黑体" panose="02010609060101010101" pitchFamily="49" charset="-122"/>
              </a:rPr>
              <a:t>2022·</a:t>
            </a:r>
            <a:r>
              <a:rPr lang="zh-CN" sz="2400">
                <a:solidFill>
                  <a:srgbClr val="C00000"/>
                </a:solidFill>
                <a:latin typeface="黑体" panose="02010609060101010101" pitchFamily="49" charset="-122"/>
                <a:ea typeface="黑体" panose="02010609060101010101" pitchFamily="49" charset="-122"/>
                <a:cs typeface="黑体" panose="02010609060101010101" pitchFamily="49" charset="-122"/>
              </a:rPr>
              <a:t>湖北高考）</a:t>
            </a:r>
            <a:r>
              <a:rPr lang="zh-CN" sz="2400">
                <a:latin typeface="黑体" panose="02010609060101010101" pitchFamily="49" charset="-122"/>
                <a:ea typeface="黑体" panose="02010609060101010101" pitchFamily="49" charset="-122"/>
                <a:cs typeface="黑体" panose="02010609060101010101" pitchFamily="49" charset="-122"/>
              </a:rPr>
              <a:t>如图是近代一位青年寓居天津期间的元旦日记，箭头所指的方框内文字（</a:t>
            </a:r>
            <a:r>
              <a:rPr lang="en-US" sz="2400">
                <a:latin typeface="黑体" panose="02010609060101010101" pitchFamily="49" charset="-122"/>
                <a:ea typeface="黑体" panose="02010609060101010101" pitchFamily="49" charset="-122"/>
                <a:cs typeface="黑体" panose="02010609060101010101" pitchFamily="49" charset="-122"/>
              </a:rPr>
              <a:t>     </a:t>
            </a:r>
            <a:r>
              <a:rPr lang="zh-CN" sz="2400">
                <a:latin typeface="黑体" panose="02010609060101010101" pitchFamily="49" charset="-122"/>
                <a:ea typeface="黑体" panose="02010609060101010101" pitchFamily="49" charset="-122"/>
                <a:cs typeface="黑体" panose="02010609060101010101" pitchFamily="49" charset="-122"/>
              </a:rPr>
              <a:t>）</a:t>
            </a:r>
          </a:p>
          <a:p>
            <a:pPr indent="0">
              <a:lnSpc>
                <a:spcPct val="120000"/>
              </a:lnSpc>
            </a:pPr>
            <a:r>
              <a:rPr lang="en-US" sz="2400">
                <a:latin typeface="黑体" panose="02010609060101010101" pitchFamily="49" charset="-122"/>
                <a:ea typeface="黑体" panose="02010609060101010101" pitchFamily="49" charset="-122"/>
                <a:cs typeface="黑体" panose="02010609060101010101" pitchFamily="49" charset="-122"/>
                <a:sym typeface="+mn-ea"/>
              </a:rPr>
              <a:t>A</a:t>
            </a:r>
            <a:r>
              <a:rPr lang="zh-CN" sz="2400">
                <a:latin typeface="黑体" panose="02010609060101010101" pitchFamily="49" charset="-122"/>
                <a:ea typeface="黑体" panose="02010609060101010101" pitchFamily="49" charset="-122"/>
                <a:cs typeface="黑体" panose="02010609060101010101" pitchFamily="49" charset="-122"/>
                <a:sym typeface="+mn-ea"/>
              </a:rPr>
              <a:t>．流露出对社会嬗变的失落情感</a:t>
            </a:r>
            <a:endParaRPr lang="zh-CN" sz="2400">
              <a:latin typeface="黑体" panose="02010609060101010101" pitchFamily="49" charset="-122"/>
              <a:ea typeface="黑体" panose="02010609060101010101" pitchFamily="49" charset="-122"/>
              <a:cs typeface="黑体" panose="02010609060101010101" pitchFamily="49" charset="-122"/>
            </a:endParaRPr>
          </a:p>
          <a:p>
            <a:pPr indent="0">
              <a:lnSpc>
                <a:spcPct val="120000"/>
              </a:lnSpc>
            </a:pPr>
            <a:r>
              <a:rPr lang="en-US" sz="2400">
                <a:latin typeface="黑体" panose="02010609060101010101" pitchFamily="49" charset="-122"/>
                <a:ea typeface="黑体" panose="02010609060101010101" pitchFamily="49" charset="-122"/>
                <a:cs typeface="黑体" panose="02010609060101010101" pitchFamily="49" charset="-122"/>
                <a:sym typeface="+mn-ea"/>
              </a:rPr>
              <a:t>B</a:t>
            </a:r>
            <a:r>
              <a:rPr lang="zh-CN" sz="2400">
                <a:latin typeface="黑体" panose="02010609060101010101" pitchFamily="49" charset="-122"/>
                <a:ea typeface="黑体" panose="02010609060101010101" pitchFamily="49" charset="-122"/>
                <a:cs typeface="黑体" panose="02010609060101010101" pitchFamily="49" charset="-122"/>
                <a:sym typeface="+mn-ea"/>
              </a:rPr>
              <a:t>．反映了帝制到共和的时代变化</a:t>
            </a:r>
            <a:endParaRPr lang="zh-CN" sz="2400">
              <a:latin typeface="黑体" panose="02010609060101010101" pitchFamily="49" charset="-122"/>
              <a:ea typeface="黑体" panose="02010609060101010101" pitchFamily="49" charset="-122"/>
              <a:cs typeface="黑体" panose="02010609060101010101" pitchFamily="49" charset="-122"/>
            </a:endParaRPr>
          </a:p>
          <a:p>
            <a:pPr indent="0">
              <a:lnSpc>
                <a:spcPct val="120000"/>
              </a:lnSpc>
            </a:pPr>
            <a:r>
              <a:rPr lang="en-US" sz="2400">
                <a:latin typeface="黑体" panose="02010609060101010101" pitchFamily="49" charset="-122"/>
                <a:ea typeface="黑体" panose="02010609060101010101" pitchFamily="49" charset="-122"/>
                <a:cs typeface="黑体" panose="02010609060101010101" pitchFamily="49" charset="-122"/>
                <a:sym typeface="+mn-ea"/>
              </a:rPr>
              <a:t>C</a:t>
            </a:r>
            <a:r>
              <a:rPr lang="zh-CN" sz="2400">
                <a:latin typeface="黑体" panose="02010609060101010101" pitchFamily="49" charset="-122"/>
                <a:ea typeface="黑体" panose="02010609060101010101" pitchFamily="49" charset="-122"/>
                <a:cs typeface="黑体" panose="02010609060101010101" pitchFamily="49" charset="-122"/>
                <a:sym typeface="+mn-ea"/>
              </a:rPr>
              <a:t>．展现民国元年元旦的社会景象</a:t>
            </a:r>
            <a:endParaRPr lang="zh-CN" sz="2400">
              <a:latin typeface="黑体" panose="02010609060101010101" pitchFamily="49" charset="-122"/>
              <a:ea typeface="黑体" panose="02010609060101010101" pitchFamily="49" charset="-122"/>
              <a:cs typeface="黑体" panose="02010609060101010101" pitchFamily="49" charset="-122"/>
            </a:endParaRPr>
          </a:p>
          <a:p>
            <a:pPr indent="0">
              <a:lnSpc>
                <a:spcPct val="120000"/>
              </a:lnSpc>
            </a:pPr>
            <a:r>
              <a:rPr lang="en-US" sz="2400">
                <a:latin typeface="黑体" panose="02010609060101010101" pitchFamily="49" charset="-122"/>
                <a:ea typeface="黑体" panose="02010609060101010101" pitchFamily="49" charset="-122"/>
                <a:cs typeface="黑体" panose="02010609060101010101" pitchFamily="49" charset="-122"/>
                <a:sym typeface="+mn-ea"/>
              </a:rPr>
              <a:t>D</a:t>
            </a:r>
            <a:r>
              <a:rPr lang="zh-CN" sz="2400">
                <a:latin typeface="黑体" panose="02010609060101010101" pitchFamily="49" charset="-122"/>
                <a:ea typeface="黑体" panose="02010609060101010101" pitchFamily="49" charset="-122"/>
                <a:cs typeface="黑体" panose="02010609060101010101" pitchFamily="49" charset="-122"/>
                <a:sym typeface="+mn-ea"/>
              </a:rPr>
              <a:t>．表达作者投身革命的坚定立场</a:t>
            </a:r>
            <a:endParaRPr lang="zh-CN" altLang="en-US" sz="2400">
              <a:latin typeface="黑体" panose="02010609060101010101" pitchFamily="49" charset="-122"/>
              <a:ea typeface="黑体" panose="02010609060101010101" pitchFamily="49" charset="-122"/>
              <a:cs typeface="黑体" panose="02010609060101010101" pitchFamily="49" charset="-122"/>
            </a:endParaRPr>
          </a:p>
        </p:txBody>
      </p:sp>
      <p:pic>
        <p:nvPicPr>
          <p:cNvPr id="9" name="图片 9"/>
          <p:cNvPicPr>
            <a:picLocks noChangeAspect="1"/>
          </p:cNvPicPr>
          <p:nvPr>
            <p:custDataLst>
              <p:tags r:id="rId5"/>
            </p:custDataLst>
          </p:nvPr>
        </p:nvPicPr>
        <p:blipFill>
          <a:blip r:embed="rId8"/>
          <a:stretch>
            <a:fillRect/>
          </a:stretch>
        </p:blipFill>
        <p:spPr>
          <a:xfrm>
            <a:off x="6738620" y="3672205"/>
            <a:ext cx="4885055" cy="2731770"/>
          </a:xfrm>
          <a:prstGeom prst="rect">
            <a:avLst/>
          </a:prstGeom>
          <a:noFill/>
          <a:ln>
            <a:noFill/>
          </a:ln>
        </p:spPr>
      </p:pic>
      <p:sp>
        <p:nvSpPr>
          <p:cNvPr id="2" name="文本框 1"/>
          <p:cNvSpPr txBox="1"/>
          <p:nvPr>
            <p:custDataLst>
              <p:tags r:id="rId6"/>
            </p:custDataLst>
          </p:nvPr>
        </p:nvSpPr>
        <p:spPr>
          <a:xfrm>
            <a:off x="5083175" y="3937000"/>
            <a:ext cx="1216025" cy="1568450"/>
          </a:xfrm>
          <a:prstGeom prst="rect">
            <a:avLst/>
          </a:prstGeom>
          <a:noFill/>
        </p:spPr>
        <p:txBody>
          <a:bodyPr wrap="square" rtlCol="0" anchor="t">
            <a:spAutoFit/>
          </a:bodyPr>
          <a:lstStyle/>
          <a:p>
            <a:r>
              <a:rPr lang="en-US" altLang="zh-CN" sz="9600" b="1">
                <a:solidFill>
                  <a:srgbClr val="C00000"/>
                </a:solidFill>
                <a:ea typeface="微软雅黑" panose="020B0503020204020204" charset="-122"/>
                <a:cs typeface="+mn-lt"/>
                <a:sym typeface="+mn-ea"/>
              </a:rPr>
              <a:t>B</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矩形 4"/>
          <p:cNvSpPr/>
          <p:nvPr>
            <p:custDataLst>
              <p:tags r:id="rId1"/>
            </p:custDataLst>
          </p:nvPr>
        </p:nvSpPr>
        <p:spPr>
          <a:xfrm>
            <a:off x="257810" y="238760"/>
            <a:ext cx="11684635" cy="6378575"/>
          </a:xfrm>
          <a:prstGeom prst="rect">
            <a:avLst/>
          </a:prstGeom>
          <a:noFill/>
          <a:ln w="12700" cap="flat" cmpd="sng">
            <a:solidFill>
              <a:srgbClr val="831E0A"/>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4" name="圆角矩形 3"/>
          <p:cNvSpPr/>
          <p:nvPr>
            <p:custDataLst>
              <p:tags r:id="rId2"/>
            </p:custDataLst>
          </p:nvPr>
        </p:nvSpPr>
        <p:spPr>
          <a:xfrm>
            <a:off x="379095" y="339090"/>
            <a:ext cx="3672205" cy="480695"/>
          </a:xfrm>
          <a:prstGeom prst="roundRect">
            <a:avLst/>
          </a:prstGeom>
          <a:solidFill>
            <a:srgbClr val="85231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二、辛亥革命的过程</a:t>
            </a:r>
          </a:p>
        </p:txBody>
      </p:sp>
      <p:sp>
        <p:nvSpPr>
          <p:cNvPr id="6" name="文本框 5"/>
          <p:cNvSpPr txBox="1"/>
          <p:nvPr/>
        </p:nvSpPr>
        <p:spPr>
          <a:xfrm>
            <a:off x="99060" y="765810"/>
            <a:ext cx="8133080" cy="629920"/>
          </a:xfrm>
          <a:prstGeom prst="rect">
            <a:avLst/>
          </a:prstGeom>
          <a:noFill/>
        </p:spPr>
        <p:txBody>
          <a:bodyPr wrap="square" rtlCol="0" anchor="t">
            <a:spAutoFit/>
          </a:bodyPr>
          <a:lstStyle/>
          <a:p>
            <a:pPr algn="just">
              <a:lnSpc>
                <a:spcPct val="125000"/>
              </a:lnSpc>
            </a:pPr>
            <a:r>
              <a:rPr lang="zh-CN" altLang="en-US" sz="2800" b="1">
                <a:solidFill>
                  <a:schemeClr val="accent6">
                    <a:lumMod val="50000"/>
                  </a:schemeClr>
                </a:solidFill>
                <a:latin typeface="华文中宋" panose="02010600040101010101" charset="-122"/>
                <a:ea typeface="华文中宋" panose="02010600040101010101" charset="-122"/>
                <a:cs typeface="华文中宋" panose="02010600040101010101" charset="-122"/>
                <a:sym typeface="+mn-ea"/>
              </a:rPr>
              <a:t>（二）高潮：</a:t>
            </a:r>
          </a:p>
        </p:txBody>
      </p:sp>
      <p:sp>
        <p:nvSpPr>
          <p:cNvPr id="2" name="文本框 1"/>
          <p:cNvSpPr txBox="1"/>
          <p:nvPr/>
        </p:nvSpPr>
        <p:spPr>
          <a:xfrm>
            <a:off x="447675" y="1395730"/>
            <a:ext cx="11393805" cy="1814830"/>
          </a:xfrm>
          <a:prstGeom prst="rect">
            <a:avLst/>
          </a:prstGeom>
          <a:noFill/>
          <a:ln w="12700" cmpd="sng">
            <a:solidFill>
              <a:srgbClr val="B57A6A"/>
            </a:solidFill>
            <a:prstDash val="solid"/>
          </a:ln>
        </p:spPr>
        <p:txBody>
          <a:bodyPr wrap="square" rtlCol="0" anchor="t">
            <a:spAutoFit/>
          </a:bodyPr>
          <a:lstStyle/>
          <a:p>
            <a:r>
              <a:rPr lang="zh-CN" altLang="en-US" sz="2800" b="1">
                <a:solidFill>
                  <a:schemeClr val="accent6">
                    <a:lumMod val="50000"/>
                  </a:schemeClr>
                </a:solidFill>
                <a:latin typeface="楷体" panose="02010609060101010101" pitchFamily="49" charset="-122"/>
                <a:ea typeface="楷体" panose="02010609060101010101" pitchFamily="49" charset="-122"/>
                <a:cs typeface="楷体" panose="02010609060101010101" pitchFamily="49" charset="-122"/>
                <a:sym typeface="+mn-ea"/>
              </a:rPr>
              <a:t>南北议和：</a:t>
            </a:r>
            <a:r>
              <a:rPr lang="en-US" altLang="zh-CN" sz="2800">
                <a:latin typeface="楷体" panose="02010609060101010101" pitchFamily="49" charset="-122"/>
                <a:ea typeface="楷体" panose="02010609060101010101" pitchFamily="49" charset="-122"/>
                <a:cs typeface="楷体" panose="02010609060101010101" pitchFamily="49" charset="-122"/>
                <a:sym typeface="+mn-ea"/>
              </a:rPr>
              <a:t>1911</a:t>
            </a:r>
            <a:r>
              <a:rPr lang="zh-CN" altLang="en-US" sz="2800">
                <a:latin typeface="楷体" panose="02010609060101010101" pitchFamily="49" charset="-122"/>
                <a:ea typeface="楷体" panose="02010609060101010101" pitchFamily="49" charset="-122"/>
                <a:cs typeface="楷体" panose="02010609060101010101" pitchFamily="49" charset="-122"/>
                <a:sym typeface="+mn-ea"/>
              </a:rPr>
              <a:t>年武昌起义后，在帝国主义操纵下，南方革命军代表和北洋军阀袁世凯代表在上海举行和谈。</a:t>
            </a:r>
            <a:r>
              <a:rPr lang="zh-CN" altLang="en-US" sz="2800">
                <a:solidFill>
                  <a:srgbClr val="C00000"/>
                </a:solidFill>
                <a:latin typeface="楷体" panose="02010609060101010101" pitchFamily="49" charset="-122"/>
                <a:ea typeface="楷体" panose="02010609060101010101" pitchFamily="49" charset="-122"/>
                <a:cs typeface="楷体" panose="02010609060101010101" pitchFamily="49" charset="-122"/>
                <a:sym typeface="+mn-ea"/>
              </a:rPr>
              <a:t>革命军</a:t>
            </a:r>
            <a:r>
              <a:rPr lang="zh-CN" altLang="en-US" sz="2800">
                <a:latin typeface="楷体" panose="02010609060101010101" pitchFamily="49" charset="-122"/>
                <a:ea typeface="楷体" panose="02010609060101010101" pitchFamily="49" charset="-122"/>
                <a:cs typeface="楷体" panose="02010609060101010101" pitchFamily="49" charset="-122"/>
                <a:sym typeface="+mn-ea"/>
              </a:rPr>
              <a:t>提出</a:t>
            </a:r>
            <a:r>
              <a:rPr lang="zh-CN" altLang="en-US" sz="2800">
                <a:solidFill>
                  <a:srgbClr val="C00000"/>
                </a:solidFill>
                <a:latin typeface="楷体" panose="02010609060101010101" pitchFamily="49" charset="-122"/>
                <a:ea typeface="楷体" panose="02010609060101010101" pitchFamily="49" charset="-122"/>
                <a:cs typeface="楷体" panose="02010609060101010101" pitchFamily="49" charset="-122"/>
                <a:sym typeface="+mn-ea"/>
              </a:rPr>
              <a:t>废除清政府</a:t>
            </a:r>
            <a:r>
              <a:rPr lang="zh-CN" altLang="en-US" sz="2800">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800">
                <a:solidFill>
                  <a:srgbClr val="C00000"/>
                </a:solidFill>
                <a:latin typeface="楷体" panose="02010609060101010101" pitchFamily="49" charset="-122"/>
                <a:ea typeface="楷体" panose="02010609060101010101" pitchFamily="49" charset="-122"/>
                <a:cs typeface="楷体" panose="02010609060101010101" pitchFamily="49" charset="-122"/>
                <a:sym typeface="+mn-ea"/>
              </a:rPr>
              <a:t>确立共和政体</a:t>
            </a:r>
            <a:r>
              <a:rPr lang="zh-CN" altLang="en-US" sz="2800">
                <a:latin typeface="楷体" panose="02010609060101010101" pitchFamily="49" charset="-122"/>
                <a:ea typeface="楷体" panose="02010609060101010101" pitchFamily="49" charset="-122"/>
                <a:cs typeface="楷体" panose="02010609060101010101" pitchFamily="49" charset="-122"/>
                <a:sym typeface="+mn-ea"/>
              </a:rPr>
              <a:t>等条件；</a:t>
            </a:r>
            <a:r>
              <a:rPr lang="zh-CN" altLang="en-US" sz="2800">
                <a:solidFill>
                  <a:srgbClr val="C00000"/>
                </a:solidFill>
                <a:latin typeface="楷体" panose="02010609060101010101" pitchFamily="49" charset="-122"/>
                <a:ea typeface="楷体" panose="02010609060101010101" pitchFamily="49" charset="-122"/>
                <a:cs typeface="楷体" panose="02010609060101010101" pitchFamily="49" charset="-122"/>
                <a:sym typeface="+mn-ea"/>
              </a:rPr>
              <a:t>北洋军阀</a:t>
            </a:r>
            <a:r>
              <a:rPr lang="zh-CN" altLang="en-US" sz="2800">
                <a:latin typeface="楷体" panose="02010609060101010101" pitchFamily="49" charset="-122"/>
                <a:ea typeface="楷体" panose="02010609060101010101" pitchFamily="49" charset="-122"/>
                <a:cs typeface="楷体" panose="02010609060101010101" pitchFamily="49" charset="-122"/>
                <a:sym typeface="+mn-ea"/>
              </a:rPr>
              <a:t>方面提出</a:t>
            </a:r>
            <a:r>
              <a:rPr lang="zh-CN" altLang="en-US" sz="2800">
                <a:solidFill>
                  <a:srgbClr val="C00000"/>
                </a:solidFill>
                <a:latin typeface="楷体" panose="02010609060101010101" pitchFamily="49" charset="-122"/>
                <a:ea typeface="楷体" panose="02010609060101010101" pitchFamily="49" charset="-122"/>
                <a:cs typeface="楷体" panose="02010609060101010101" pitchFamily="49" charset="-122"/>
                <a:sym typeface="+mn-ea"/>
              </a:rPr>
              <a:t>停战、清帝退位、举袁世凯为大总统</a:t>
            </a:r>
            <a:r>
              <a:rPr lang="zh-CN" altLang="en-US" sz="2800">
                <a:latin typeface="楷体" panose="02010609060101010101" pitchFamily="49" charset="-122"/>
                <a:ea typeface="楷体" panose="02010609060101010101" pitchFamily="49" charset="-122"/>
                <a:cs typeface="楷体" panose="02010609060101010101" pitchFamily="49" charset="-122"/>
                <a:sym typeface="+mn-ea"/>
              </a:rPr>
              <a:t>三项条件。在袁的政治欺骗和军事压力下，南方接受了三项条件。</a:t>
            </a:r>
          </a:p>
        </p:txBody>
      </p:sp>
      <p:sp>
        <p:nvSpPr>
          <p:cNvPr id="3" name="文本框 2"/>
          <p:cNvSpPr txBox="1"/>
          <p:nvPr/>
        </p:nvSpPr>
        <p:spPr>
          <a:xfrm>
            <a:off x="335280" y="3339465"/>
            <a:ext cx="10925810" cy="2934335"/>
          </a:xfrm>
          <a:prstGeom prst="rect">
            <a:avLst/>
          </a:prstGeom>
          <a:noFill/>
        </p:spPr>
        <p:txBody>
          <a:bodyPr wrap="square" rtlCol="0" anchor="t">
            <a:spAutoFit/>
          </a:bodyPr>
          <a:lstStyle/>
          <a:p>
            <a:pPr marL="457200" indent="-457200" fontAlgn="auto">
              <a:lnSpc>
                <a:spcPct val="110000"/>
              </a:lnSpc>
              <a:spcBef>
                <a:spcPct val="0"/>
              </a:spcBef>
              <a:spcAft>
                <a:spcPct val="0"/>
              </a:spcAft>
              <a:buFont typeface="Wingdings" panose="05000000000000000000" charset="0"/>
              <a:buChar char="p"/>
            </a:pPr>
            <a:r>
              <a:rPr lang="en-US" altLang="zh-CN" sz="2800">
                <a:solidFill>
                  <a:srgbClr val="C00000"/>
                </a:solidFill>
                <a:latin typeface="楷体" panose="02010609060101010101" pitchFamily="49" charset="-122"/>
                <a:ea typeface="楷体" panose="02010609060101010101" pitchFamily="49" charset="-122"/>
                <a:cs typeface="楷体" panose="02010609060101010101" pitchFamily="49" charset="-122"/>
                <a:sym typeface="+mn-ea"/>
              </a:rPr>
              <a:t>1912.2.12 </a:t>
            </a:r>
            <a:r>
              <a:rPr lang="zh-CN" altLang="en-US" sz="2800">
                <a:latin typeface="楷体" panose="02010609060101010101" pitchFamily="49" charset="-122"/>
                <a:ea typeface="楷体" panose="02010609060101010101" pitchFamily="49" charset="-122"/>
                <a:cs typeface="楷体" panose="02010609060101010101" pitchFamily="49" charset="-122"/>
                <a:sym typeface="+mn-ea"/>
              </a:rPr>
              <a:t>清政府颁布</a:t>
            </a:r>
            <a:r>
              <a:rPr lang="zh-CN" altLang="en-US" sz="2800">
                <a:solidFill>
                  <a:srgbClr val="C00000"/>
                </a:solidFill>
                <a:latin typeface="楷体" panose="02010609060101010101" pitchFamily="49" charset="-122"/>
                <a:ea typeface="楷体" panose="02010609060101010101" pitchFamily="49" charset="-122"/>
                <a:cs typeface="楷体" panose="02010609060101010101" pitchFamily="49" charset="-122"/>
                <a:sym typeface="+mn-ea"/>
              </a:rPr>
              <a:t>《清帝逊位诏书》</a:t>
            </a:r>
            <a:r>
              <a:rPr lang="zh-CN" altLang="en-US" sz="2800">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800">
                <a:solidFill>
                  <a:srgbClr val="C00000"/>
                </a:solidFill>
                <a:latin typeface="楷体" panose="02010609060101010101" pitchFamily="49" charset="-122"/>
                <a:ea typeface="楷体" panose="02010609060101010101" pitchFamily="49" charset="-122"/>
                <a:cs typeface="楷体" panose="02010609060101010101" pitchFamily="49" charset="-122"/>
                <a:sym typeface="+mn-ea"/>
              </a:rPr>
              <a:t>宣告清王朝结束。</a:t>
            </a:r>
          </a:p>
          <a:p>
            <a:pPr marL="457200" indent="-457200" fontAlgn="auto">
              <a:lnSpc>
                <a:spcPct val="110000"/>
              </a:lnSpc>
              <a:spcBef>
                <a:spcPct val="0"/>
              </a:spcBef>
              <a:spcAft>
                <a:spcPct val="0"/>
              </a:spcAft>
              <a:buFont typeface="Wingdings" panose="05000000000000000000" charset="0"/>
              <a:buChar char="p"/>
            </a:pPr>
            <a:r>
              <a:rPr lang="en-US" altLang="zh-CN" sz="2800">
                <a:solidFill>
                  <a:srgbClr val="C00000"/>
                </a:solidFill>
                <a:latin typeface="楷体" panose="02010609060101010101" pitchFamily="49" charset="-122"/>
                <a:ea typeface="楷体" panose="02010609060101010101" pitchFamily="49" charset="-122"/>
                <a:cs typeface="楷体" panose="02010609060101010101" pitchFamily="49" charset="-122"/>
                <a:sym typeface="+mn-ea"/>
              </a:rPr>
              <a:t>1912.2.14 </a:t>
            </a:r>
            <a:r>
              <a:rPr lang="zh-CN" altLang="en-US" sz="2800">
                <a:latin typeface="楷体" panose="02010609060101010101" pitchFamily="49" charset="-122"/>
                <a:ea typeface="楷体" panose="02010609060101010101" pitchFamily="49" charset="-122"/>
                <a:cs typeface="楷体" panose="02010609060101010101" pitchFamily="49" charset="-122"/>
                <a:sym typeface="+mn-ea"/>
              </a:rPr>
              <a:t>孙中山提出</a:t>
            </a:r>
            <a:r>
              <a:rPr lang="zh-CN" altLang="en-US" sz="2800">
                <a:solidFill>
                  <a:srgbClr val="C00000"/>
                </a:solidFill>
                <a:latin typeface="楷体" panose="02010609060101010101" pitchFamily="49" charset="-122"/>
                <a:ea typeface="楷体" panose="02010609060101010101" pitchFamily="49" charset="-122"/>
                <a:cs typeface="楷体" panose="02010609060101010101" pitchFamily="49" charset="-122"/>
                <a:sym typeface="+mn-ea"/>
              </a:rPr>
              <a:t>有条件</a:t>
            </a:r>
            <a:r>
              <a:rPr lang="zh-CN" altLang="en-US" sz="2800">
                <a:latin typeface="楷体" panose="02010609060101010101" pitchFamily="49" charset="-122"/>
                <a:ea typeface="楷体" panose="02010609060101010101" pitchFamily="49" charset="-122"/>
                <a:cs typeface="楷体" panose="02010609060101010101" pitchFamily="49" charset="-122"/>
                <a:sym typeface="+mn-ea"/>
              </a:rPr>
              <a:t>辞职。</a:t>
            </a:r>
            <a:r>
              <a:rPr lang="en-US" altLang="zh-CN" sz="2800">
                <a:latin typeface="楷体" panose="02010609060101010101" pitchFamily="49" charset="-122"/>
                <a:ea typeface="楷体" panose="02010609060101010101" pitchFamily="49" charset="-122"/>
                <a:cs typeface="楷体" panose="02010609060101010101" pitchFamily="49" charset="-122"/>
                <a:sym typeface="+mn-ea"/>
              </a:rPr>
              <a:t> </a:t>
            </a:r>
            <a:endParaRPr lang="zh-CN" altLang="en-US" sz="2800">
              <a:solidFill>
                <a:srgbClr val="FF0000"/>
              </a:solidFill>
              <a:latin typeface="楷体" panose="02010609060101010101" pitchFamily="49" charset="-122"/>
              <a:ea typeface="楷体" panose="02010609060101010101" pitchFamily="49" charset="-122"/>
              <a:cs typeface="楷体" panose="02010609060101010101" pitchFamily="49" charset="-122"/>
              <a:sym typeface="+mn-ea"/>
            </a:endParaRPr>
          </a:p>
          <a:p>
            <a:pPr marL="457200" indent="-457200" fontAlgn="auto">
              <a:lnSpc>
                <a:spcPct val="110000"/>
              </a:lnSpc>
              <a:spcBef>
                <a:spcPct val="0"/>
              </a:spcBef>
              <a:spcAft>
                <a:spcPct val="0"/>
              </a:spcAft>
              <a:buFont typeface="Wingdings" panose="05000000000000000000" charset="0"/>
              <a:buChar char="p"/>
            </a:pPr>
            <a:r>
              <a:rPr lang="en-US" altLang="zh-CN" sz="2800">
                <a:solidFill>
                  <a:srgbClr val="C00000"/>
                </a:solidFill>
                <a:latin typeface="楷体" panose="02010609060101010101" pitchFamily="49" charset="-122"/>
                <a:ea typeface="楷体" panose="02010609060101010101" pitchFamily="49" charset="-122"/>
                <a:cs typeface="楷体" panose="02010609060101010101" pitchFamily="49" charset="-122"/>
                <a:sym typeface="+mn-ea"/>
              </a:rPr>
              <a:t>1912.2.15 </a:t>
            </a:r>
            <a:r>
              <a:rPr lang="zh-CN" altLang="en-US" sz="2800">
                <a:latin typeface="楷体" panose="02010609060101010101" pitchFamily="49" charset="-122"/>
                <a:ea typeface="楷体" panose="02010609060101010101" pitchFamily="49" charset="-122"/>
                <a:cs typeface="楷体" panose="02010609060101010101" pitchFamily="49" charset="-122"/>
                <a:sym typeface="+mn-ea"/>
              </a:rPr>
              <a:t>临时参议院选举</a:t>
            </a:r>
            <a:r>
              <a:rPr lang="zh-CN" altLang="en-US" sz="2800">
                <a:solidFill>
                  <a:srgbClr val="C00000"/>
                </a:solidFill>
                <a:latin typeface="楷体" panose="02010609060101010101" pitchFamily="49" charset="-122"/>
                <a:ea typeface="楷体" panose="02010609060101010101" pitchFamily="49" charset="-122"/>
                <a:cs typeface="楷体" panose="02010609060101010101" pitchFamily="49" charset="-122"/>
                <a:sym typeface="+mn-ea"/>
              </a:rPr>
              <a:t>袁世凯为临时大总统</a:t>
            </a:r>
            <a:r>
              <a:rPr lang="zh-CN" altLang="en-US" sz="2800">
                <a:latin typeface="楷体" panose="02010609060101010101" pitchFamily="49" charset="-122"/>
                <a:ea typeface="楷体" panose="02010609060101010101" pitchFamily="49" charset="-122"/>
                <a:cs typeface="楷体" panose="02010609060101010101" pitchFamily="49" charset="-122"/>
                <a:sym typeface="+mn-ea"/>
              </a:rPr>
              <a:t>。</a:t>
            </a:r>
            <a:endParaRPr lang="en-US" altLang="zh-CN" sz="2800">
              <a:latin typeface="楷体" panose="02010609060101010101" pitchFamily="49" charset="-122"/>
              <a:ea typeface="楷体" panose="02010609060101010101" pitchFamily="49" charset="-122"/>
              <a:cs typeface="楷体" panose="02010609060101010101" pitchFamily="49" charset="-122"/>
            </a:endParaRPr>
          </a:p>
          <a:p>
            <a:pPr marL="457200" indent="-457200" fontAlgn="auto">
              <a:lnSpc>
                <a:spcPct val="110000"/>
              </a:lnSpc>
              <a:spcBef>
                <a:spcPct val="0"/>
              </a:spcBef>
              <a:spcAft>
                <a:spcPct val="0"/>
              </a:spcAft>
              <a:buFont typeface="Wingdings" panose="05000000000000000000" charset="0"/>
              <a:buChar char="p"/>
            </a:pPr>
            <a:r>
              <a:rPr lang="en-US" altLang="zh-CN" sz="2800">
                <a:solidFill>
                  <a:srgbClr val="C00000"/>
                </a:solidFill>
                <a:latin typeface="楷体" panose="02010609060101010101" pitchFamily="49" charset="-122"/>
                <a:ea typeface="楷体" panose="02010609060101010101" pitchFamily="49" charset="-122"/>
                <a:cs typeface="楷体" panose="02010609060101010101" pitchFamily="49" charset="-122"/>
                <a:sym typeface="+mn-ea"/>
              </a:rPr>
              <a:t>1912.3.10</a:t>
            </a:r>
            <a:r>
              <a:rPr lang="en-US" altLang="zh-CN" sz="2800">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800">
                <a:latin typeface="楷体" panose="02010609060101010101" pitchFamily="49" charset="-122"/>
                <a:ea typeface="楷体" panose="02010609060101010101" pitchFamily="49" charset="-122"/>
                <a:cs typeface="楷体" panose="02010609060101010101" pitchFamily="49" charset="-122"/>
                <a:sym typeface="+mn-ea"/>
              </a:rPr>
              <a:t>袁世凯在</a:t>
            </a:r>
            <a:r>
              <a:rPr lang="zh-CN" altLang="en-US" sz="2800">
                <a:solidFill>
                  <a:srgbClr val="C00000"/>
                </a:solidFill>
                <a:latin typeface="楷体" panose="02010609060101010101" pitchFamily="49" charset="-122"/>
                <a:ea typeface="楷体" panose="02010609060101010101" pitchFamily="49" charset="-122"/>
                <a:cs typeface="楷体" panose="02010609060101010101" pitchFamily="49" charset="-122"/>
                <a:sym typeface="+mn-ea"/>
              </a:rPr>
              <a:t>北京</a:t>
            </a:r>
            <a:r>
              <a:rPr lang="zh-CN" altLang="en-US" sz="2800">
                <a:latin typeface="楷体" panose="02010609060101010101" pitchFamily="49" charset="-122"/>
                <a:ea typeface="楷体" panose="02010609060101010101" pitchFamily="49" charset="-122"/>
                <a:cs typeface="楷体" panose="02010609060101010101" pitchFamily="49" charset="-122"/>
                <a:sym typeface="+mn-ea"/>
              </a:rPr>
              <a:t>举行就职典礼。</a:t>
            </a:r>
            <a:endParaRPr lang="zh-CN" altLang="en-US" sz="2800">
              <a:latin typeface="楷体" panose="02010609060101010101" pitchFamily="49" charset="-122"/>
              <a:ea typeface="楷体" panose="02010609060101010101" pitchFamily="49" charset="-122"/>
              <a:cs typeface="楷体" panose="02010609060101010101" pitchFamily="49" charset="-122"/>
            </a:endParaRPr>
          </a:p>
          <a:p>
            <a:pPr marL="457200" indent="-457200" fontAlgn="auto">
              <a:lnSpc>
                <a:spcPct val="110000"/>
              </a:lnSpc>
              <a:spcBef>
                <a:spcPct val="0"/>
              </a:spcBef>
              <a:spcAft>
                <a:spcPct val="0"/>
              </a:spcAft>
              <a:buFont typeface="Wingdings" panose="05000000000000000000" charset="0"/>
              <a:buChar char="p"/>
            </a:pPr>
            <a:r>
              <a:rPr lang="en-US" altLang="zh-CN" sz="2800">
                <a:solidFill>
                  <a:srgbClr val="C00000"/>
                </a:solidFill>
                <a:latin typeface="楷体" panose="02010609060101010101" pitchFamily="49" charset="-122"/>
                <a:ea typeface="楷体" panose="02010609060101010101" pitchFamily="49" charset="-122"/>
                <a:cs typeface="楷体" panose="02010609060101010101" pitchFamily="49" charset="-122"/>
                <a:sym typeface="+mn-ea"/>
              </a:rPr>
              <a:t>1912.3.11</a:t>
            </a:r>
            <a:r>
              <a:rPr lang="en-US" altLang="zh-CN" sz="2800">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800">
                <a:latin typeface="楷体" panose="02010609060101010101" pitchFamily="49" charset="-122"/>
                <a:ea typeface="楷体" panose="02010609060101010101" pitchFamily="49" charset="-122"/>
                <a:cs typeface="楷体" panose="02010609060101010101" pitchFamily="49" charset="-122"/>
                <a:sym typeface="+mn-ea"/>
              </a:rPr>
              <a:t>孙中山与临时参议院颁布</a:t>
            </a:r>
            <a:r>
              <a:rPr lang="zh-CN" altLang="en-US" sz="2800">
                <a:solidFill>
                  <a:srgbClr val="C00000"/>
                </a:solidFill>
                <a:latin typeface="楷体" panose="02010609060101010101" pitchFamily="49" charset="-122"/>
                <a:ea typeface="楷体" panose="02010609060101010101" pitchFamily="49" charset="-122"/>
                <a:cs typeface="楷体" panose="02010609060101010101" pitchFamily="49" charset="-122"/>
                <a:sym typeface="+mn-ea"/>
              </a:rPr>
              <a:t>《中华民国临时约法》</a:t>
            </a:r>
            <a:r>
              <a:rPr lang="zh-CN" altLang="en-US" sz="280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a:t>
            </a:r>
            <a:endParaRPr lang="zh-CN" altLang="en-US" sz="2800">
              <a:latin typeface="楷体" panose="02010609060101010101" pitchFamily="49" charset="-122"/>
              <a:ea typeface="楷体" panose="02010609060101010101" pitchFamily="49" charset="-122"/>
              <a:cs typeface="楷体" panose="02010609060101010101" pitchFamily="49" charset="-122"/>
            </a:endParaRPr>
          </a:p>
          <a:p>
            <a:pPr marL="457200" indent="-457200" fontAlgn="auto">
              <a:lnSpc>
                <a:spcPct val="110000"/>
              </a:lnSpc>
              <a:spcBef>
                <a:spcPct val="0"/>
              </a:spcBef>
              <a:spcAft>
                <a:spcPct val="0"/>
              </a:spcAft>
              <a:buFont typeface="Wingdings" panose="05000000000000000000" charset="0"/>
              <a:buChar char="p"/>
            </a:pPr>
            <a:r>
              <a:rPr lang="en-US" altLang="zh-CN" sz="2800">
                <a:solidFill>
                  <a:srgbClr val="C00000"/>
                </a:solidFill>
                <a:latin typeface="楷体" panose="02010609060101010101" pitchFamily="49" charset="-122"/>
                <a:ea typeface="楷体" panose="02010609060101010101" pitchFamily="49" charset="-122"/>
                <a:cs typeface="楷体" panose="02010609060101010101" pitchFamily="49" charset="-122"/>
                <a:sym typeface="+mn-ea"/>
              </a:rPr>
              <a:t>1912.4</a:t>
            </a:r>
            <a:r>
              <a:rPr lang="en-US" altLang="zh-CN" sz="2800">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800">
                <a:latin typeface="楷体" panose="02010609060101010101" pitchFamily="49" charset="-122"/>
                <a:ea typeface="楷体" panose="02010609060101010101" pitchFamily="49" charset="-122"/>
                <a:cs typeface="楷体" panose="02010609060101010101" pitchFamily="49" charset="-122"/>
                <a:sym typeface="+mn-ea"/>
              </a:rPr>
              <a:t>中华民国临时政府迁往</a:t>
            </a:r>
            <a:r>
              <a:rPr lang="zh-CN" altLang="en-US" sz="2800">
                <a:solidFill>
                  <a:srgbClr val="C00000"/>
                </a:solidFill>
                <a:latin typeface="楷体" panose="02010609060101010101" pitchFamily="49" charset="-122"/>
                <a:ea typeface="楷体" panose="02010609060101010101" pitchFamily="49" charset="-122"/>
                <a:cs typeface="楷体" panose="02010609060101010101" pitchFamily="49" charset="-122"/>
                <a:sym typeface="+mn-ea"/>
              </a:rPr>
              <a:t>北京</a:t>
            </a:r>
            <a:r>
              <a:rPr lang="zh-CN" altLang="en-US" sz="2800">
                <a:latin typeface="楷体" panose="02010609060101010101" pitchFamily="49" charset="-122"/>
                <a:ea typeface="楷体" panose="02010609060101010101" pitchFamily="49" charset="-122"/>
                <a:cs typeface="楷体" panose="02010609060101010101" pitchFamily="49" charset="-122"/>
                <a:sym typeface="+mn-ea"/>
              </a:rPr>
              <a:t>。</a:t>
            </a:r>
          </a:p>
        </p:txBody>
      </p:sp>
      <p:grpSp>
        <p:nvGrpSpPr>
          <p:cNvPr id="5" name="组合 4"/>
          <p:cNvGrpSpPr/>
          <p:nvPr/>
        </p:nvGrpSpPr>
        <p:grpSpPr>
          <a:xfrm>
            <a:off x="7992745" y="3338830"/>
            <a:ext cx="4356100" cy="3283585"/>
            <a:chOff x="12587" y="5258"/>
            <a:chExt cx="6860" cy="5171"/>
          </a:xfrm>
        </p:grpSpPr>
        <p:pic>
          <p:nvPicPr>
            <p:cNvPr id="105" name="图片 104"/>
            <p:cNvPicPr/>
            <p:nvPr/>
          </p:nvPicPr>
          <p:blipFill>
            <a:blip r:embed="rId5"/>
            <a:srcRect b="4066"/>
            <a:stretch>
              <a:fillRect/>
            </a:stretch>
          </p:blipFill>
          <p:spPr>
            <a:xfrm>
              <a:off x="15478" y="5258"/>
              <a:ext cx="3969" cy="5171"/>
            </a:xfrm>
            <a:prstGeom prst="rect">
              <a:avLst/>
            </a:prstGeom>
            <a:noFill/>
            <a:ln w="9525">
              <a:noFill/>
            </a:ln>
            <a:effectLst>
              <a:outerShdw blurRad="63500" dist="38100" dir="2700000" algn="tl" rotWithShape="0">
                <a:prstClr val="black">
                  <a:alpha val="40000"/>
                </a:prstClr>
              </a:outerShdw>
            </a:effectLst>
          </p:spPr>
        </p:pic>
        <p:sp>
          <p:nvSpPr>
            <p:cNvPr id="9" name="文本框 8"/>
            <p:cNvSpPr txBox="1"/>
            <p:nvPr/>
          </p:nvSpPr>
          <p:spPr>
            <a:xfrm>
              <a:off x="12587" y="9696"/>
              <a:ext cx="3623" cy="725"/>
            </a:xfrm>
            <a:prstGeom prst="rect">
              <a:avLst/>
            </a:prstGeom>
            <a:noFill/>
          </p:spPr>
          <p:txBody>
            <a:bodyPr wrap="square" rtlCol="0">
              <a:spAutoFit/>
            </a:bodyPr>
            <a:lstStyle/>
            <a:p>
              <a:r>
                <a:rPr lang="zh-CN" altLang="en-US" sz="2400">
                  <a:solidFill>
                    <a:sysClr val="windowText" lastClr="000000"/>
                  </a:solidFill>
                  <a:latin typeface="华文仿宋" panose="02010600040101010101" charset="-122"/>
                  <a:ea typeface="华文仿宋" panose="02010600040101010101" charset="-122"/>
                </a:rPr>
                <a:t>◎宣统帝溥仪</a:t>
              </a:r>
            </a:p>
          </p:txBody>
        </p:sp>
      </p:grpSp>
      <p:sp>
        <p:nvSpPr>
          <p:cNvPr id="7" name="文本框 6"/>
          <p:cNvSpPr txBox="1"/>
          <p:nvPr>
            <p:custDataLst>
              <p:tags r:id="rId3"/>
            </p:custDataLst>
          </p:nvPr>
        </p:nvSpPr>
        <p:spPr>
          <a:xfrm>
            <a:off x="447675" y="6273800"/>
            <a:ext cx="5233035" cy="460375"/>
          </a:xfrm>
          <a:prstGeom prst="rect">
            <a:avLst/>
          </a:prstGeom>
          <a:solidFill>
            <a:srgbClr val="C00000"/>
          </a:solidFill>
          <a:effectLst>
            <a:outerShdw blurRad="50800" dist="38100" dir="2700000" algn="tl" rotWithShape="0">
              <a:prstClr val="black">
                <a:alpha val="40000"/>
              </a:prstClr>
            </a:outerShdw>
          </a:effectLst>
        </p:spPr>
        <p:txBody>
          <a:bodyPr wrap="square" rtlCol="0" anchor="t">
            <a:noAutofit/>
          </a:bodyPr>
          <a:lstStyle/>
          <a:p>
            <a:pPr>
              <a:lnSpc>
                <a:spcPct val="90000"/>
              </a:lnSpc>
            </a:pP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sym typeface="+mn-ea"/>
              </a:rPr>
              <a:t>结局：胜利果实落入袁世凯手中</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7" grpId="0" animBg="1"/>
      <p:bldP spid="7"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矩形 4"/>
          <p:cNvSpPr/>
          <p:nvPr>
            <p:custDataLst>
              <p:tags r:id="rId1"/>
            </p:custDataLst>
          </p:nvPr>
        </p:nvSpPr>
        <p:spPr>
          <a:xfrm>
            <a:off x="257810" y="238760"/>
            <a:ext cx="11684635" cy="6378575"/>
          </a:xfrm>
          <a:prstGeom prst="rect">
            <a:avLst/>
          </a:prstGeom>
          <a:noFill/>
          <a:ln w="12700" cap="flat" cmpd="sng">
            <a:solidFill>
              <a:srgbClr val="831E0A"/>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4" name="圆角矩形 3"/>
          <p:cNvSpPr/>
          <p:nvPr>
            <p:custDataLst>
              <p:tags r:id="rId2"/>
            </p:custDataLst>
          </p:nvPr>
        </p:nvSpPr>
        <p:spPr>
          <a:xfrm>
            <a:off x="379095" y="339090"/>
            <a:ext cx="3672205" cy="480695"/>
          </a:xfrm>
          <a:prstGeom prst="roundRect">
            <a:avLst/>
          </a:prstGeom>
          <a:solidFill>
            <a:srgbClr val="85231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二、辛亥革命的过程</a:t>
            </a:r>
          </a:p>
        </p:txBody>
      </p:sp>
      <p:sp>
        <p:nvSpPr>
          <p:cNvPr id="10241" name="文本框 11265"/>
          <p:cNvSpPr txBox="1"/>
          <p:nvPr/>
        </p:nvSpPr>
        <p:spPr>
          <a:xfrm>
            <a:off x="379095" y="950595"/>
            <a:ext cx="6208395" cy="521970"/>
          </a:xfrm>
          <a:prstGeom prst="rect">
            <a:avLst/>
          </a:prstGeom>
          <a:solidFill>
            <a:srgbClr val="974434">
              <a:alpha val="69000"/>
            </a:srgbClr>
          </a:solidFill>
          <a:ln w="9525">
            <a:noFill/>
          </a:ln>
          <a:effectLst>
            <a:outerShdw blurRad="50800" dist="38100" dir="2700000" algn="tl" rotWithShape="0">
              <a:prstClr val="black">
                <a:alpha val="40000"/>
              </a:prstClr>
            </a:outerShdw>
          </a:effectLst>
        </p:spPr>
        <p:txBody>
          <a:bodyPr wrap="square" anchor="t">
            <a:spAutoFit/>
          </a:bodyPr>
          <a:lstStyle/>
          <a:p>
            <a:pPr>
              <a:spcBef>
                <a:spcPct val="50000"/>
              </a:spcBef>
            </a:pPr>
            <a:r>
              <a:rPr lang="zh-CN" altLang="en-US"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思考：</a:t>
            </a: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sym typeface="+mn-ea"/>
              </a:rPr>
              <a:t>袁世凯为何能够窃取革命果实？</a:t>
            </a:r>
            <a:endParaRPr lang="zh-CN" altLang="en-US"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sym typeface="+mn-ea"/>
            </a:endParaRPr>
          </a:p>
        </p:txBody>
      </p:sp>
      <p:grpSp>
        <p:nvGrpSpPr>
          <p:cNvPr id="24579" name="Group 4"/>
          <p:cNvGrpSpPr/>
          <p:nvPr/>
        </p:nvGrpSpPr>
        <p:grpSpPr>
          <a:xfrm>
            <a:off x="479425" y="1614170"/>
            <a:ext cx="8265795" cy="3207133"/>
            <a:chOff x="1980" y="7056"/>
            <a:chExt cx="5400" cy="4056"/>
          </a:xfrm>
        </p:grpSpPr>
        <p:sp>
          <p:nvSpPr>
            <p:cNvPr id="24580" name="Line 5"/>
            <p:cNvSpPr/>
            <p:nvPr/>
          </p:nvSpPr>
          <p:spPr>
            <a:xfrm>
              <a:off x="4140" y="7524"/>
              <a:ext cx="0" cy="2496"/>
            </a:xfrm>
            <a:prstGeom prst="line">
              <a:avLst/>
            </a:prstGeom>
            <a:ln w="9525" cap="flat" cmpd="sng">
              <a:solidFill>
                <a:srgbClr val="000000"/>
              </a:solidFill>
              <a:prstDash val="solid"/>
              <a:round/>
              <a:headEnd type="none" w="med" len="med"/>
              <a:tailEnd type="triangle" w="med" len="med"/>
            </a:ln>
          </p:spPr>
        </p:sp>
        <p:sp>
          <p:nvSpPr>
            <p:cNvPr id="24581" name="Text Box 6"/>
            <p:cNvSpPr txBox="1"/>
            <p:nvPr/>
          </p:nvSpPr>
          <p:spPr>
            <a:xfrm>
              <a:off x="3690" y="10232"/>
              <a:ext cx="900" cy="468"/>
            </a:xfrm>
            <a:prstGeom prst="rect">
              <a:avLst/>
            </a:prstGeom>
            <a:noFill/>
            <a:ln w="9525">
              <a:noFill/>
            </a:ln>
          </p:spPr>
          <p:txBody>
            <a:bodyPr anchor="t" anchorCtr="0"/>
            <a:lstStyle/>
            <a:p>
              <a:pPr algn="ctr"/>
              <a:r>
                <a:rPr lang="zh-CN" altLang="en-US" sz="2000" b="1" dirty="0">
                  <a:latin typeface="Times New Roman" panose="02020603050405020304" charset="0"/>
                  <a:ea typeface="宋体" panose="02010600030101010101" pitchFamily="2" charset="-122"/>
                </a:rPr>
                <a:t>施压</a:t>
              </a:r>
            </a:p>
          </p:txBody>
        </p:sp>
        <p:sp>
          <p:nvSpPr>
            <p:cNvPr id="24582" name="Line 7"/>
            <p:cNvSpPr/>
            <p:nvPr/>
          </p:nvSpPr>
          <p:spPr>
            <a:xfrm>
              <a:off x="3060" y="7278"/>
              <a:ext cx="540" cy="0"/>
            </a:xfrm>
            <a:prstGeom prst="line">
              <a:avLst/>
            </a:prstGeom>
            <a:ln w="9525" cap="flat" cmpd="sng">
              <a:solidFill>
                <a:srgbClr val="000000"/>
              </a:solidFill>
              <a:prstDash val="solid"/>
              <a:round/>
              <a:headEnd type="none" w="med" len="med"/>
              <a:tailEnd type="triangle" w="med" len="med"/>
            </a:ln>
          </p:spPr>
        </p:sp>
        <p:sp>
          <p:nvSpPr>
            <p:cNvPr id="24583" name="Line 8"/>
            <p:cNvSpPr/>
            <p:nvPr/>
          </p:nvSpPr>
          <p:spPr>
            <a:xfrm flipH="1">
              <a:off x="4680" y="7287"/>
              <a:ext cx="540" cy="0"/>
            </a:xfrm>
            <a:prstGeom prst="line">
              <a:avLst/>
            </a:prstGeom>
            <a:ln w="9525" cap="flat" cmpd="sng">
              <a:solidFill>
                <a:srgbClr val="000000"/>
              </a:solidFill>
              <a:prstDash val="solid"/>
              <a:round/>
              <a:headEnd type="none" w="med" len="med"/>
              <a:tailEnd type="triangle" w="med" len="med"/>
            </a:ln>
          </p:spPr>
        </p:sp>
        <p:sp>
          <p:nvSpPr>
            <p:cNvPr id="24584" name="Text Box 9"/>
            <p:cNvSpPr txBox="1"/>
            <p:nvPr/>
          </p:nvSpPr>
          <p:spPr>
            <a:xfrm>
              <a:off x="3620" y="7498"/>
              <a:ext cx="339" cy="2549"/>
            </a:xfrm>
            <a:prstGeom prst="rect">
              <a:avLst/>
            </a:prstGeom>
            <a:noFill/>
            <a:ln w="9525">
              <a:noFill/>
            </a:ln>
          </p:spPr>
          <p:txBody>
            <a:bodyPr anchor="t" anchorCtr="0"/>
            <a:lstStyle/>
            <a:p>
              <a:pPr algn="r"/>
              <a:r>
                <a:rPr lang="zh-CN" altLang="en-US" sz="2000" b="1" dirty="0">
                  <a:latin typeface="宋体" panose="02010600030101010101" pitchFamily="2" charset="-122"/>
                  <a:ea typeface="宋体" panose="02010600030101010101" pitchFamily="2" charset="-122"/>
                </a:rPr>
                <a:t>攻陷</a:t>
              </a:r>
              <a:r>
                <a:rPr lang="zh-CN" altLang="en-US" sz="2000" b="1" dirty="0">
                  <a:latin typeface="Times New Roman" panose="02020603050405020304" charset="0"/>
                  <a:ea typeface="宋体" panose="02010600030101010101" pitchFamily="2" charset="-122"/>
                </a:rPr>
                <a:t>汉口</a:t>
              </a:r>
            </a:p>
            <a:p>
              <a:pPr algn="r"/>
              <a:r>
                <a:rPr lang="zh-CN" altLang="en-US" sz="2000" b="1" dirty="0">
                  <a:latin typeface="Times New Roman" panose="02020603050405020304" charset="0"/>
                  <a:ea typeface="宋体" panose="02010600030101010101" pitchFamily="2" charset="-122"/>
                </a:rPr>
                <a:t>     、</a:t>
              </a:r>
              <a:r>
                <a:rPr lang="zh-CN" altLang="en-US" sz="2000" b="1" dirty="0">
                  <a:latin typeface="宋体" panose="02010600030101010101" pitchFamily="2" charset="-122"/>
                  <a:ea typeface="宋体" panose="02010600030101010101" pitchFamily="2" charset="-122"/>
                </a:rPr>
                <a:t>汉阳</a:t>
              </a:r>
            </a:p>
          </p:txBody>
        </p:sp>
        <p:sp>
          <p:nvSpPr>
            <p:cNvPr id="24585" name="Text Box 10"/>
            <p:cNvSpPr txBox="1"/>
            <p:nvPr/>
          </p:nvSpPr>
          <p:spPr>
            <a:xfrm>
              <a:off x="4106" y="7935"/>
              <a:ext cx="267" cy="1440"/>
            </a:xfrm>
            <a:prstGeom prst="rect">
              <a:avLst/>
            </a:prstGeom>
            <a:noFill/>
            <a:ln w="9525">
              <a:noFill/>
            </a:ln>
          </p:spPr>
          <p:txBody>
            <a:bodyPr anchor="t" anchorCtr="0"/>
            <a:lstStyle/>
            <a:p>
              <a:pPr algn="just"/>
              <a:r>
                <a:rPr lang="zh-CN" altLang="en-US" sz="2000" b="1" dirty="0">
                  <a:latin typeface="Times New Roman" panose="02020603050405020304" charset="0"/>
                  <a:ea typeface="宋体" panose="02010600030101010101" pitchFamily="2" charset="-122"/>
                </a:rPr>
                <a:t>政治讹诈</a:t>
              </a:r>
            </a:p>
          </p:txBody>
        </p:sp>
        <p:sp>
          <p:nvSpPr>
            <p:cNvPr id="24586" name="Text Box 11"/>
            <p:cNvSpPr txBox="1"/>
            <p:nvPr/>
          </p:nvSpPr>
          <p:spPr>
            <a:xfrm>
              <a:off x="5325" y="7992"/>
              <a:ext cx="330" cy="1440"/>
            </a:xfrm>
            <a:prstGeom prst="rect">
              <a:avLst/>
            </a:prstGeom>
            <a:noFill/>
            <a:ln w="9525">
              <a:noFill/>
            </a:ln>
          </p:spPr>
          <p:txBody>
            <a:bodyPr anchor="t" anchorCtr="0"/>
            <a:lstStyle/>
            <a:p>
              <a:pPr algn="just"/>
              <a:r>
                <a:rPr lang="zh-CN" altLang="en-US" sz="2000" b="1" dirty="0">
                  <a:latin typeface="Times New Roman" panose="02020603050405020304" charset="0"/>
                  <a:ea typeface="宋体" panose="02010600030101010101" pitchFamily="2" charset="-122"/>
                </a:rPr>
                <a:t>军事威胁</a:t>
              </a:r>
            </a:p>
          </p:txBody>
        </p:sp>
        <p:sp>
          <p:nvSpPr>
            <p:cNvPr id="24587" name="Text Box 12"/>
            <p:cNvSpPr txBox="1"/>
            <p:nvPr/>
          </p:nvSpPr>
          <p:spPr>
            <a:xfrm>
              <a:off x="6048" y="8036"/>
              <a:ext cx="346" cy="1440"/>
            </a:xfrm>
            <a:prstGeom prst="rect">
              <a:avLst/>
            </a:prstGeom>
            <a:noFill/>
            <a:ln w="9525">
              <a:noFill/>
            </a:ln>
          </p:spPr>
          <p:txBody>
            <a:bodyPr anchor="t" anchorCtr="0"/>
            <a:lstStyle/>
            <a:p>
              <a:pPr algn="just"/>
              <a:r>
                <a:rPr lang="zh-CN" altLang="en-US" sz="2000" b="1" dirty="0">
                  <a:latin typeface="Times New Roman" panose="02020603050405020304" charset="0"/>
                  <a:ea typeface="宋体" panose="02010600030101010101" pitchFamily="2" charset="-122"/>
                </a:rPr>
                <a:t>外交孤立</a:t>
              </a:r>
            </a:p>
          </p:txBody>
        </p:sp>
        <p:sp>
          <p:nvSpPr>
            <p:cNvPr id="24588" name="Text Box 13"/>
            <p:cNvSpPr txBox="1"/>
            <p:nvPr/>
          </p:nvSpPr>
          <p:spPr>
            <a:xfrm>
              <a:off x="6783" y="7992"/>
              <a:ext cx="354" cy="1440"/>
            </a:xfrm>
            <a:prstGeom prst="rect">
              <a:avLst/>
            </a:prstGeom>
            <a:noFill/>
            <a:ln w="9525">
              <a:noFill/>
            </a:ln>
          </p:spPr>
          <p:txBody>
            <a:bodyPr anchor="t" anchorCtr="0"/>
            <a:lstStyle/>
            <a:p>
              <a:pPr algn="just"/>
              <a:r>
                <a:rPr lang="zh-CN" altLang="en-US" sz="2000" b="1" dirty="0">
                  <a:latin typeface="Times New Roman" panose="02020603050405020304" charset="0"/>
                  <a:ea typeface="宋体" panose="02010600030101010101" pitchFamily="2" charset="-122"/>
                </a:rPr>
                <a:t>经封济锁</a:t>
              </a:r>
            </a:p>
          </p:txBody>
        </p:sp>
        <p:sp>
          <p:nvSpPr>
            <p:cNvPr id="24589" name="Text Box 14"/>
            <p:cNvSpPr txBox="1"/>
            <p:nvPr/>
          </p:nvSpPr>
          <p:spPr>
            <a:xfrm>
              <a:off x="2175" y="10373"/>
              <a:ext cx="1128" cy="540"/>
            </a:xfrm>
            <a:prstGeom prst="rect">
              <a:avLst/>
            </a:prstGeom>
            <a:noFill/>
            <a:ln w="57150" cap="flat" cmpd="sng">
              <a:solidFill>
                <a:srgbClr val="C00000"/>
              </a:solidFill>
              <a:prstDash val="solid"/>
              <a:miter/>
              <a:headEnd type="none" w="med" len="med"/>
              <a:tailEnd type="none" w="med" len="med"/>
            </a:ln>
          </p:spPr>
          <p:txBody>
            <a:bodyPr anchor="t" anchorCtr="0"/>
            <a:lstStyle/>
            <a:p>
              <a:pPr algn="ctr">
                <a:lnSpc>
                  <a:spcPct val="110000"/>
                </a:lnSpc>
              </a:pPr>
              <a:r>
                <a:rPr lang="zh-CN" altLang="en-US" sz="2400" b="1" dirty="0">
                  <a:latin typeface="Times New Roman" panose="02020603050405020304" charset="0"/>
                  <a:ea typeface="宋体" panose="02010600030101010101" pitchFamily="2" charset="-122"/>
                </a:rPr>
                <a:t>革命党人</a:t>
              </a:r>
              <a:endParaRPr lang="zh-CN" altLang="en-US" sz="2400" b="1" dirty="0">
                <a:latin typeface="Highlight LET" pitchFamily="2" charset="0"/>
                <a:ea typeface="宋体" panose="02010600030101010101" pitchFamily="2" charset="-122"/>
              </a:endParaRPr>
            </a:p>
          </p:txBody>
        </p:sp>
        <p:sp>
          <p:nvSpPr>
            <p:cNvPr id="24590" name="Text Box 15"/>
            <p:cNvSpPr txBox="1"/>
            <p:nvPr/>
          </p:nvSpPr>
          <p:spPr>
            <a:xfrm>
              <a:off x="5040" y="10374"/>
              <a:ext cx="2039" cy="540"/>
            </a:xfrm>
            <a:prstGeom prst="rect">
              <a:avLst/>
            </a:prstGeom>
            <a:noFill/>
            <a:ln w="28575" cap="flat" cmpd="sng">
              <a:solidFill>
                <a:srgbClr val="000000"/>
              </a:solidFill>
              <a:prstDash val="solid"/>
              <a:miter/>
              <a:headEnd type="none" w="med" len="med"/>
              <a:tailEnd type="none" w="med" len="med"/>
            </a:ln>
          </p:spPr>
          <p:txBody>
            <a:bodyPr anchor="t" anchorCtr="0"/>
            <a:lstStyle/>
            <a:p>
              <a:pPr algn="ctr"/>
              <a:r>
                <a:rPr lang="zh-CN" altLang="en-US" sz="2400" b="1" dirty="0">
                  <a:latin typeface="Times New Roman" panose="02020603050405020304" charset="0"/>
                  <a:ea typeface="宋体" panose="02010600030101010101" pitchFamily="2" charset="-122"/>
                </a:rPr>
                <a:t>立宪派和旧官僚</a:t>
              </a:r>
            </a:p>
          </p:txBody>
        </p:sp>
        <p:sp>
          <p:nvSpPr>
            <p:cNvPr id="24591" name="Text Box 16"/>
            <p:cNvSpPr txBox="1"/>
            <p:nvPr/>
          </p:nvSpPr>
          <p:spPr>
            <a:xfrm>
              <a:off x="5220" y="7056"/>
              <a:ext cx="2160" cy="468"/>
            </a:xfrm>
            <a:prstGeom prst="rect">
              <a:avLst/>
            </a:prstGeom>
            <a:noFill/>
            <a:ln w="28575" cap="flat" cmpd="sng">
              <a:solidFill>
                <a:srgbClr val="000000"/>
              </a:solidFill>
              <a:prstDash val="solid"/>
              <a:miter/>
              <a:headEnd type="none" w="med" len="med"/>
              <a:tailEnd type="none" w="med" len="med"/>
            </a:ln>
          </p:spPr>
          <p:txBody>
            <a:bodyPr anchor="t" anchorCtr="0"/>
            <a:lstStyle/>
            <a:p>
              <a:pPr algn="ctr"/>
              <a:r>
                <a:rPr lang="zh-CN" altLang="en-US" sz="2400" b="1" dirty="0">
                  <a:latin typeface="Times New Roman" panose="02020603050405020304" charset="0"/>
                  <a:ea typeface="宋体" panose="02010600030101010101" pitchFamily="2" charset="-122"/>
                </a:rPr>
                <a:t>帝国主义列强</a:t>
              </a:r>
              <a:endParaRPr lang="zh-CN" altLang="en-US" sz="2400" b="1" dirty="0">
                <a:latin typeface="Highlight LET" pitchFamily="2" charset="0"/>
                <a:ea typeface="宋体" panose="02010600030101010101" pitchFamily="2" charset="-122"/>
              </a:endParaRPr>
            </a:p>
          </p:txBody>
        </p:sp>
        <p:sp>
          <p:nvSpPr>
            <p:cNvPr id="24592" name="Text Box 17"/>
            <p:cNvSpPr txBox="1"/>
            <p:nvPr/>
          </p:nvSpPr>
          <p:spPr>
            <a:xfrm>
              <a:off x="3600" y="7056"/>
              <a:ext cx="1080" cy="468"/>
            </a:xfrm>
            <a:prstGeom prst="rect">
              <a:avLst/>
            </a:prstGeom>
            <a:noFill/>
            <a:ln w="28575" cap="flat" cmpd="sng">
              <a:solidFill>
                <a:srgbClr val="000000"/>
              </a:solidFill>
              <a:prstDash val="solid"/>
              <a:miter/>
              <a:headEnd type="none" w="med" len="med"/>
              <a:tailEnd type="none" w="med" len="med"/>
            </a:ln>
          </p:spPr>
          <p:txBody>
            <a:bodyPr anchor="t" anchorCtr="0"/>
            <a:lstStyle/>
            <a:p>
              <a:pPr algn="ctr"/>
              <a:r>
                <a:rPr lang="zh-CN" altLang="en-US" sz="2400" b="1" dirty="0">
                  <a:latin typeface="Times New Roman" panose="02020603050405020304" charset="0"/>
                  <a:ea typeface="宋体" panose="02010600030101010101" pitchFamily="2" charset="-122"/>
                </a:rPr>
                <a:t>袁世凯</a:t>
              </a:r>
              <a:endParaRPr lang="zh-CN" altLang="en-US" sz="2400" b="1" dirty="0">
                <a:latin typeface="Highlight LET" pitchFamily="2" charset="0"/>
                <a:ea typeface="宋体" panose="02010600030101010101" pitchFamily="2" charset="-122"/>
              </a:endParaRPr>
            </a:p>
          </p:txBody>
        </p:sp>
        <p:sp>
          <p:nvSpPr>
            <p:cNvPr id="24593" name="Line 18"/>
            <p:cNvSpPr/>
            <p:nvPr/>
          </p:nvSpPr>
          <p:spPr>
            <a:xfrm flipH="1">
              <a:off x="3420" y="10644"/>
              <a:ext cx="1620" cy="0"/>
            </a:xfrm>
            <a:prstGeom prst="line">
              <a:avLst/>
            </a:prstGeom>
            <a:ln w="9525" cap="flat" cmpd="sng">
              <a:solidFill>
                <a:srgbClr val="000000"/>
              </a:solidFill>
              <a:prstDash val="solid"/>
              <a:round/>
              <a:headEnd type="none" w="med" len="med"/>
              <a:tailEnd type="triangle" w="med" len="med"/>
            </a:ln>
          </p:spPr>
        </p:sp>
        <p:sp>
          <p:nvSpPr>
            <p:cNvPr id="24594" name="Text Box 19"/>
            <p:cNvSpPr txBox="1"/>
            <p:nvPr/>
          </p:nvSpPr>
          <p:spPr>
            <a:xfrm>
              <a:off x="3541" y="10644"/>
              <a:ext cx="1260" cy="468"/>
            </a:xfrm>
            <a:prstGeom prst="rect">
              <a:avLst/>
            </a:prstGeom>
            <a:noFill/>
            <a:ln w="9525">
              <a:noFill/>
            </a:ln>
          </p:spPr>
          <p:txBody>
            <a:bodyPr anchor="t" anchorCtr="0"/>
            <a:lstStyle/>
            <a:p>
              <a:pPr algn="ctr"/>
              <a:r>
                <a:rPr lang="zh-CN" altLang="en-US" sz="2000" b="1" dirty="0">
                  <a:latin typeface="Times New Roman" panose="02020603050405020304" charset="0"/>
                  <a:ea typeface="宋体" panose="02010600030101010101" pitchFamily="2" charset="-122"/>
                </a:rPr>
                <a:t>革命阵营</a:t>
              </a:r>
            </a:p>
          </p:txBody>
        </p:sp>
        <p:sp>
          <p:nvSpPr>
            <p:cNvPr id="24595" name="Line 20"/>
            <p:cNvSpPr/>
            <p:nvPr/>
          </p:nvSpPr>
          <p:spPr>
            <a:xfrm>
              <a:off x="3960" y="7524"/>
              <a:ext cx="0" cy="2496"/>
            </a:xfrm>
            <a:prstGeom prst="line">
              <a:avLst/>
            </a:prstGeom>
            <a:ln w="9525" cap="flat" cmpd="sng">
              <a:solidFill>
                <a:srgbClr val="000000"/>
              </a:solidFill>
              <a:prstDash val="solid"/>
              <a:round/>
              <a:headEnd type="none" w="med" len="med"/>
              <a:tailEnd type="triangle" w="med" len="med"/>
            </a:ln>
          </p:spPr>
        </p:sp>
        <p:sp>
          <p:nvSpPr>
            <p:cNvPr id="24596" name="Line 21"/>
            <p:cNvSpPr/>
            <p:nvPr/>
          </p:nvSpPr>
          <p:spPr>
            <a:xfrm>
              <a:off x="5580" y="7524"/>
              <a:ext cx="0" cy="2496"/>
            </a:xfrm>
            <a:prstGeom prst="line">
              <a:avLst/>
            </a:prstGeom>
            <a:ln w="9525" cap="flat" cmpd="sng">
              <a:solidFill>
                <a:srgbClr val="000000"/>
              </a:solidFill>
              <a:prstDash val="solid"/>
              <a:round/>
              <a:headEnd type="none" w="med" len="med"/>
              <a:tailEnd type="triangle" w="med" len="med"/>
            </a:ln>
          </p:spPr>
        </p:sp>
        <p:sp>
          <p:nvSpPr>
            <p:cNvPr id="24597" name="Line 22"/>
            <p:cNvSpPr/>
            <p:nvPr/>
          </p:nvSpPr>
          <p:spPr>
            <a:xfrm>
              <a:off x="6300" y="7524"/>
              <a:ext cx="0" cy="2496"/>
            </a:xfrm>
            <a:prstGeom prst="line">
              <a:avLst/>
            </a:prstGeom>
            <a:ln w="9525" cap="flat" cmpd="sng">
              <a:solidFill>
                <a:srgbClr val="000000"/>
              </a:solidFill>
              <a:prstDash val="solid"/>
              <a:round/>
              <a:headEnd type="none" w="med" len="med"/>
              <a:tailEnd type="triangle" w="med" len="med"/>
            </a:ln>
          </p:spPr>
        </p:sp>
        <p:sp>
          <p:nvSpPr>
            <p:cNvPr id="24598" name="Line 23"/>
            <p:cNvSpPr/>
            <p:nvPr/>
          </p:nvSpPr>
          <p:spPr>
            <a:xfrm>
              <a:off x="7020" y="7524"/>
              <a:ext cx="0" cy="2496"/>
            </a:xfrm>
            <a:prstGeom prst="line">
              <a:avLst/>
            </a:prstGeom>
            <a:ln w="9525" cap="flat" cmpd="sng">
              <a:solidFill>
                <a:srgbClr val="000000"/>
              </a:solidFill>
              <a:prstDash val="solid"/>
              <a:round/>
              <a:headEnd type="none" w="med" len="med"/>
              <a:tailEnd type="triangle" w="med" len="med"/>
            </a:ln>
          </p:spPr>
        </p:sp>
        <p:sp>
          <p:nvSpPr>
            <p:cNvPr id="24599" name="Text Box 24"/>
            <p:cNvSpPr txBox="1"/>
            <p:nvPr/>
          </p:nvSpPr>
          <p:spPr>
            <a:xfrm>
              <a:off x="1980" y="7056"/>
              <a:ext cx="1080" cy="468"/>
            </a:xfrm>
            <a:prstGeom prst="rect">
              <a:avLst/>
            </a:prstGeom>
            <a:noFill/>
            <a:ln w="28575" cap="flat" cmpd="sng">
              <a:solidFill>
                <a:srgbClr val="000000"/>
              </a:solidFill>
              <a:prstDash val="solid"/>
              <a:miter/>
              <a:headEnd type="none" w="med" len="med"/>
              <a:tailEnd type="none" w="med" len="med"/>
            </a:ln>
          </p:spPr>
          <p:txBody>
            <a:bodyPr anchor="t" anchorCtr="0"/>
            <a:lstStyle/>
            <a:p>
              <a:pPr algn="ctr"/>
              <a:r>
                <a:rPr lang="zh-CN" altLang="en-US" sz="2400" b="1" dirty="0">
                  <a:latin typeface="Times New Roman" panose="02020603050405020304" charset="0"/>
                  <a:ea typeface="宋体" panose="02010600030101010101" pitchFamily="2" charset="-122"/>
                </a:rPr>
                <a:t>清政府</a:t>
              </a:r>
              <a:endParaRPr lang="zh-CN" altLang="en-US" sz="2400" b="1" dirty="0">
                <a:latin typeface="Highlight LET" pitchFamily="2" charset="0"/>
                <a:ea typeface="宋体" panose="02010600030101010101" pitchFamily="2" charset="-122"/>
              </a:endParaRPr>
            </a:p>
          </p:txBody>
        </p:sp>
        <p:sp>
          <p:nvSpPr>
            <p:cNvPr id="81945" name="Rectangle 25"/>
            <p:cNvSpPr>
              <a:spLocks noChangeArrowheads="1"/>
            </p:cNvSpPr>
            <p:nvPr/>
          </p:nvSpPr>
          <p:spPr bwMode="auto">
            <a:xfrm>
              <a:off x="1980" y="10232"/>
              <a:ext cx="5400" cy="880"/>
            </a:xfrm>
            <a:prstGeom prst="rect">
              <a:avLst/>
            </a:prstGeom>
            <a:noFill/>
            <a:ln w="28575">
              <a:solidFill>
                <a:srgbClr val="C0000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4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Highlight LET" pitchFamily="2" charset="0"/>
                <a:ea typeface="宋体" panose="02010600030101010101" pitchFamily="2" charset="-122"/>
                <a:cs typeface="+mn-cs"/>
              </a:endParaRPr>
            </a:p>
          </p:txBody>
        </p:sp>
      </p:grpSp>
      <p:grpSp>
        <p:nvGrpSpPr>
          <p:cNvPr id="2" name="组合 1"/>
          <p:cNvGrpSpPr/>
          <p:nvPr/>
        </p:nvGrpSpPr>
        <p:grpSpPr>
          <a:xfrm>
            <a:off x="9150985" y="339725"/>
            <a:ext cx="2709545" cy="6491605"/>
            <a:chOff x="14411" y="1206"/>
            <a:chExt cx="4267" cy="9552"/>
          </a:xfrm>
        </p:grpSpPr>
        <p:pic>
          <p:nvPicPr>
            <p:cNvPr id="24578" name="图片 13" descr="C:/Users/ASUS/AppData/Local/Temp/kaimatting_20190927141314/output_20190927141334..pngoutput_20190927141334."/>
            <p:cNvPicPr>
              <a:picLocks noChangeAspect="1"/>
            </p:cNvPicPr>
            <p:nvPr/>
          </p:nvPicPr>
          <p:blipFill>
            <a:blip r:embed="rId4"/>
            <a:srcRect l="27042" r="23125" b="6212"/>
            <a:stretch>
              <a:fillRect/>
            </a:stretch>
          </p:blipFill>
          <p:spPr>
            <a:xfrm>
              <a:off x="14411" y="1206"/>
              <a:ext cx="4267" cy="9552"/>
            </a:xfrm>
            <a:prstGeom prst="rect">
              <a:avLst/>
            </a:prstGeom>
            <a:noFill/>
            <a:ln w="9525">
              <a:noFill/>
            </a:ln>
          </p:spPr>
        </p:pic>
        <p:sp>
          <p:nvSpPr>
            <p:cNvPr id="24602" name="文本框 6"/>
            <p:cNvSpPr txBox="1"/>
            <p:nvPr/>
          </p:nvSpPr>
          <p:spPr>
            <a:xfrm>
              <a:off x="17623" y="1291"/>
              <a:ext cx="869" cy="2104"/>
            </a:xfrm>
            <a:prstGeom prst="rect">
              <a:avLst/>
            </a:prstGeom>
            <a:noFill/>
            <a:ln w="9525">
              <a:noFill/>
            </a:ln>
          </p:spPr>
          <p:txBody>
            <a:bodyPr vert="eaVert" wrap="square" anchor="t" anchorCtr="0">
              <a:spAutoFit/>
            </a:bodyPr>
            <a:lstStyle/>
            <a:p>
              <a:r>
                <a:rPr lang="zh-CN" altLang="en-US" sz="2400">
                  <a:latin typeface="华文仿宋" panose="02010600040101010101" charset="-122"/>
                  <a:ea typeface="华文仿宋" panose="02010600040101010101" charset="-122"/>
                </a:rPr>
                <a:t>◎袁世凯</a:t>
              </a:r>
            </a:p>
          </p:txBody>
        </p:sp>
      </p:grpSp>
      <p:sp>
        <p:nvSpPr>
          <p:cNvPr id="3" name="文本框 2"/>
          <p:cNvSpPr txBox="1"/>
          <p:nvPr/>
        </p:nvSpPr>
        <p:spPr>
          <a:xfrm>
            <a:off x="257810" y="4821555"/>
            <a:ext cx="9525000" cy="1038860"/>
          </a:xfrm>
          <a:prstGeom prst="rect">
            <a:avLst/>
          </a:prstGeom>
          <a:noFill/>
        </p:spPr>
        <p:txBody>
          <a:bodyPr wrap="square" rtlCol="0" anchor="t">
            <a:spAutoFit/>
          </a:bodyPr>
          <a:lstStyle/>
          <a:p>
            <a:pPr marR="0" defTabSz="914400" fontAlgn="auto">
              <a:lnSpc>
                <a:spcPct val="110000"/>
              </a:lnSpc>
              <a:spcBef>
                <a:spcPct val="0"/>
              </a:spcBef>
              <a:spcAft>
                <a:spcPct val="0"/>
              </a:spcAft>
              <a:buClrTx/>
              <a:buSzTx/>
              <a:buFontTx/>
              <a:defRPr/>
            </a:pPr>
            <a:r>
              <a:rPr lang="zh-CN" altLang="en-US" sz="2800" b="1" noProof="0">
                <a:solidFill>
                  <a:srgbClr val="C00000"/>
                </a:solidFill>
                <a:latin typeface="华文中宋" panose="02010600040101010101" charset="-122"/>
                <a:ea typeface="华文中宋" panose="02010600040101010101" charset="-122"/>
                <a:cs typeface="黑体" panose="02010609060101010101" pitchFamily="49" charset="-122"/>
                <a:sym typeface="+mn-ea"/>
              </a:rPr>
              <a:t>原因：</a:t>
            </a:r>
            <a:r>
              <a:rPr lang="en-US" altLang="zh-CN" sz="2800" noProof="0">
                <a:solidFill>
                  <a:prstClr val="black"/>
                </a:solidFill>
                <a:latin typeface="华文中宋" panose="02010600040101010101" charset="-122"/>
                <a:ea typeface="华文中宋" panose="02010600040101010101" charset="-122"/>
                <a:cs typeface="黑体" panose="02010609060101010101" pitchFamily="49" charset="-122"/>
                <a:sym typeface="+mn-ea"/>
              </a:rPr>
              <a:t>①</a:t>
            </a:r>
            <a:r>
              <a:rPr lang="zh-CN" altLang="en-US" sz="2800" noProof="0">
                <a:solidFill>
                  <a:srgbClr val="C00000"/>
                </a:solidFill>
                <a:latin typeface="华文中宋" panose="02010600040101010101" charset="-122"/>
                <a:ea typeface="华文中宋" panose="02010600040101010101" charset="-122"/>
                <a:cs typeface="黑体" panose="02010609060101010101" pitchFamily="49" charset="-122"/>
                <a:sym typeface="+mn-ea"/>
              </a:rPr>
              <a:t>帝国主义</a:t>
            </a:r>
            <a:r>
              <a:rPr lang="zh-CN" altLang="en-US" sz="2800" noProof="0">
                <a:solidFill>
                  <a:prstClr val="black"/>
                </a:solidFill>
                <a:latin typeface="华文中宋" panose="02010600040101010101" charset="-122"/>
                <a:ea typeface="华文中宋" panose="02010600040101010101" charset="-122"/>
                <a:cs typeface="黑体" panose="02010609060101010101" pitchFamily="49" charset="-122"/>
                <a:sym typeface="+mn-ea"/>
              </a:rPr>
              <a:t>扶持；</a:t>
            </a:r>
            <a:r>
              <a:rPr lang="en-US" altLang="zh-CN" sz="2800" noProof="0">
                <a:solidFill>
                  <a:prstClr val="black"/>
                </a:solidFill>
                <a:latin typeface="华文中宋" panose="02010600040101010101" charset="-122"/>
                <a:ea typeface="华文中宋" panose="02010600040101010101" charset="-122"/>
                <a:cs typeface="黑体" panose="02010609060101010101" pitchFamily="49" charset="-122"/>
                <a:sym typeface="+mn-ea"/>
              </a:rPr>
              <a:t>②</a:t>
            </a:r>
            <a:r>
              <a:rPr lang="zh-CN" altLang="en-US" sz="2800" noProof="0">
                <a:solidFill>
                  <a:srgbClr val="C00000"/>
                </a:solidFill>
                <a:latin typeface="华文中宋" panose="02010600040101010101" charset="-122"/>
                <a:ea typeface="华文中宋" panose="02010600040101010101" charset="-122"/>
                <a:cs typeface="黑体" panose="02010609060101010101" pitchFamily="49" charset="-122"/>
                <a:sym typeface="+mn-ea"/>
              </a:rPr>
              <a:t>立宪派、旧官僚</a:t>
            </a:r>
            <a:r>
              <a:rPr lang="zh-CN" altLang="en-US" sz="2800" noProof="0">
                <a:solidFill>
                  <a:prstClr val="black"/>
                </a:solidFill>
                <a:latin typeface="华文中宋" panose="02010600040101010101" charset="-122"/>
                <a:ea typeface="华文中宋" panose="02010600040101010101" charset="-122"/>
                <a:cs typeface="黑体" panose="02010609060101010101" pitchFamily="49" charset="-122"/>
                <a:sym typeface="+mn-ea"/>
              </a:rPr>
              <a:t>的支持；</a:t>
            </a:r>
            <a:r>
              <a:rPr lang="en-US" altLang="zh-CN" sz="2800" noProof="0">
                <a:solidFill>
                  <a:prstClr val="black"/>
                </a:solidFill>
                <a:latin typeface="华文中宋" panose="02010600040101010101" charset="-122"/>
                <a:ea typeface="华文中宋" panose="02010600040101010101" charset="-122"/>
                <a:cs typeface="黑体" panose="02010609060101010101" pitchFamily="49" charset="-122"/>
                <a:sym typeface="Monotype Sorts" pitchFamily="2" charset="2"/>
              </a:rPr>
              <a:t>③</a:t>
            </a:r>
            <a:r>
              <a:rPr lang="zh-CN" altLang="en-US" sz="2800" noProof="0">
                <a:solidFill>
                  <a:srgbClr val="C00000"/>
                </a:solidFill>
                <a:latin typeface="华文中宋" panose="02010600040101010101" charset="-122"/>
                <a:ea typeface="华文中宋" panose="02010600040101010101" charset="-122"/>
                <a:cs typeface="黑体" panose="02010609060101010101" pitchFamily="49" charset="-122"/>
                <a:sym typeface="+mn-ea"/>
              </a:rPr>
              <a:t>袁世凯</a:t>
            </a:r>
            <a:r>
              <a:rPr lang="zh-CN" altLang="en-US" sz="2800" noProof="0">
                <a:solidFill>
                  <a:prstClr val="black"/>
                </a:solidFill>
                <a:latin typeface="华文中宋" panose="02010600040101010101" charset="-122"/>
                <a:ea typeface="华文中宋" panose="02010600040101010101" charset="-122"/>
                <a:cs typeface="黑体" panose="02010609060101010101" pitchFamily="49" charset="-122"/>
                <a:sym typeface="+mn-ea"/>
              </a:rPr>
              <a:t>掌握大量军队；④</a:t>
            </a:r>
            <a:r>
              <a:rPr lang="zh-CN" altLang="en-US" sz="2800" noProof="0">
                <a:solidFill>
                  <a:srgbClr val="C00000"/>
                </a:solidFill>
                <a:latin typeface="华文中宋" panose="02010600040101010101" charset="-122"/>
                <a:ea typeface="华文中宋" panose="02010600040101010101" charset="-122"/>
                <a:cs typeface="黑体" panose="02010609060101010101" pitchFamily="49" charset="-122"/>
                <a:sym typeface="+mn-ea"/>
              </a:rPr>
              <a:t>革命派</a:t>
            </a:r>
            <a:r>
              <a:rPr lang="zh-CN" altLang="en-US" sz="2800" noProof="0">
                <a:solidFill>
                  <a:prstClr val="black"/>
                </a:solidFill>
                <a:latin typeface="华文中宋" panose="02010600040101010101" charset="-122"/>
                <a:ea typeface="华文中宋" panose="02010600040101010101" charset="-122"/>
                <a:cs typeface="黑体" panose="02010609060101010101" pitchFamily="49" charset="-122"/>
                <a:sym typeface="+mn-ea"/>
              </a:rPr>
              <a:t>的软弱妥协。</a:t>
            </a:r>
          </a:p>
        </p:txBody>
      </p:sp>
      <p:sp>
        <p:nvSpPr>
          <p:cNvPr id="5" name="文本框 4"/>
          <p:cNvSpPr txBox="1"/>
          <p:nvPr/>
        </p:nvSpPr>
        <p:spPr>
          <a:xfrm>
            <a:off x="379095" y="5860415"/>
            <a:ext cx="4567555" cy="521970"/>
          </a:xfrm>
          <a:prstGeom prst="rect">
            <a:avLst/>
          </a:prstGeom>
          <a:solidFill>
            <a:srgbClr val="C00000"/>
          </a:solidFill>
          <a:effectLst>
            <a:outerShdw blurRad="50800" dist="38100" dir="2700000" algn="tl" rotWithShape="0">
              <a:prstClr val="black">
                <a:alpha val="40000"/>
              </a:prstClr>
            </a:outerShdw>
          </a:effectLst>
        </p:spPr>
        <p:txBody>
          <a:bodyPr wrap="square" rtlCol="0" anchor="t">
            <a:spAutoFit/>
          </a:bodyPr>
          <a:lstStyle/>
          <a:p>
            <a:pPr marR="0" defTabSz="914400" fontAlgn="auto">
              <a:spcBef>
                <a:spcPct val="0"/>
              </a:spcBef>
              <a:spcAft>
                <a:spcPct val="0"/>
              </a:spcAft>
              <a:buClrTx/>
              <a:buSzTx/>
              <a:buFontTx/>
              <a:defRPr/>
            </a:pPr>
            <a:r>
              <a:rPr lang="zh-CN" altLang="en-US" sz="2800" b="1" noProof="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黑体" panose="02010609060101010101" pitchFamily="49" charset="-122"/>
                <a:sym typeface="楷体" panose="02010609060101010101" pitchFamily="49" charset="-122"/>
              </a:rPr>
              <a:t>根本：资本主义发展不充分</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animBg="1"/>
      <p:bldP spid="5"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矩形 4"/>
          <p:cNvSpPr/>
          <p:nvPr>
            <p:custDataLst>
              <p:tags r:id="rId1"/>
            </p:custDataLst>
          </p:nvPr>
        </p:nvSpPr>
        <p:spPr>
          <a:xfrm>
            <a:off x="257810" y="238760"/>
            <a:ext cx="11684635" cy="6378575"/>
          </a:xfrm>
          <a:prstGeom prst="rect">
            <a:avLst/>
          </a:prstGeom>
          <a:noFill/>
          <a:ln w="12700" cap="flat" cmpd="sng">
            <a:solidFill>
              <a:srgbClr val="831E0A"/>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2" name="文本框 1"/>
          <p:cNvSpPr txBox="1"/>
          <p:nvPr/>
        </p:nvSpPr>
        <p:spPr>
          <a:xfrm>
            <a:off x="258445" y="763270"/>
            <a:ext cx="11575415" cy="2306320"/>
          </a:xfrm>
          <a:prstGeom prst="rect">
            <a:avLst/>
          </a:prstGeom>
          <a:noFill/>
        </p:spPr>
        <p:txBody>
          <a:bodyPr wrap="square" rtlCol="0" anchor="t">
            <a:spAutoFit/>
          </a:bodyPr>
          <a:lstStyle/>
          <a:p>
            <a:pPr>
              <a:lnSpc>
                <a:spcPct val="120000"/>
              </a:lnSpc>
            </a:pPr>
            <a:r>
              <a:rPr lang="en-US" altLang="zh-CN" sz="240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8</a:t>
            </a:r>
            <a:r>
              <a:rPr lang="zh-CN" altLang="en-US" sz="240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、（2020·全国</a:t>
            </a:r>
            <a:r>
              <a:rPr lang="en-US" altLang="zh-CN" sz="240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Ⅲ</a:t>
            </a:r>
            <a:r>
              <a:rPr lang="zh-CN" altLang="en-US" sz="240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卷）</a:t>
            </a:r>
            <a:r>
              <a:rPr lang="zh-CN" altLang="en-US" sz="2400">
                <a:latin typeface="黑体" panose="02010609060101010101" pitchFamily="49" charset="-122"/>
                <a:ea typeface="黑体" panose="02010609060101010101" pitchFamily="49" charset="-122"/>
                <a:cs typeface="黑体" panose="02010609060101010101" pitchFamily="49" charset="-122"/>
                <a:sym typeface="+mn-ea"/>
              </a:rPr>
              <a:t>清帝退位诏书稿由南京临时政府拟订，袁世凯收到后擅自在诏书稿上加入“由袁世凯以全权组织临时共和政府”等内容发表。孙中山表示反对，致电袁世凯强调：“共和政府不能由清帝委任组织。”他们分歧的实质体现在</a:t>
            </a:r>
            <a:r>
              <a:rPr lang="en-US" altLang="zh-CN" sz="2400">
                <a:latin typeface="黑体" panose="02010609060101010101" pitchFamily="49" charset="-122"/>
                <a:ea typeface="黑体" panose="02010609060101010101" pitchFamily="49" charset="-122"/>
                <a:cs typeface="黑体" panose="02010609060101010101" pitchFamily="49" charset="-122"/>
                <a:sym typeface="+mn-ea"/>
              </a:rPr>
              <a:t>(    )</a:t>
            </a:r>
            <a:endParaRPr lang="zh-CN" altLang="en-US" sz="2400">
              <a:latin typeface="黑体" panose="02010609060101010101" pitchFamily="49" charset="-122"/>
              <a:ea typeface="黑体" panose="02010609060101010101" pitchFamily="49" charset="-122"/>
              <a:cs typeface="黑体" panose="02010609060101010101" pitchFamily="49" charset="-122"/>
            </a:endParaRPr>
          </a:p>
          <a:p>
            <a:pPr>
              <a:lnSpc>
                <a:spcPct val="120000"/>
              </a:lnSpc>
            </a:pPr>
            <a:r>
              <a:rPr lang="zh-CN" altLang="en-US" sz="2400">
                <a:latin typeface="黑体" panose="02010609060101010101" pitchFamily="49" charset="-122"/>
                <a:ea typeface="黑体" panose="02010609060101010101" pitchFamily="49" charset="-122"/>
                <a:cs typeface="黑体" panose="02010609060101010101" pitchFamily="49" charset="-122"/>
                <a:sym typeface="+mn-ea"/>
              </a:rPr>
              <a:t>A．是否赞同共和体制	</a:t>
            </a:r>
            <a:r>
              <a:rPr lang="en-US" altLang="zh-CN" sz="2400">
                <a:latin typeface="黑体" panose="02010609060101010101" pitchFamily="49" charset="-122"/>
                <a:ea typeface="黑体" panose="02010609060101010101" pitchFamily="49" charset="-122"/>
                <a:cs typeface="黑体" panose="02010609060101010101" pitchFamily="49" charset="-122"/>
                <a:sym typeface="+mn-ea"/>
              </a:rPr>
              <a:t>          </a:t>
            </a:r>
            <a:r>
              <a:rPr lang="zh-CN" altLang="en-US" sz="2400">
                <a:latin typeface="黑体" panose="02010609060101010101" pitchFamily="49" charset="-122"/>
                <a:ea typeface="黑体" panose="02010609060101010101" pitchFamily="49" charset="-122"/>
                <a:cs typeface="黑体" panose="02010609060101010101" pitchFamily="49" charset="-122"/>
                <a:sym typeface="+mn-ea"/>
              </a:rPr>
              <a:t>B．政府组建的主导权</a:t>
            </a:r>
            <a:endParaRPr lang="zh-CN" altLang="en-US" sz="2400">
              <a:latin typeface="黑体" panose="02010609060101010101" pitchFamily="49" charset="-122"/>
              <a:ea typeface="黑体" panose="02010609060101010101" pitchFamily="49" charset="-122"/>
              <a:cs typeface="黑体" panose="02010609060101010101" pitchFamily="49" charset="-122"/>
            </a:endParaRPr>
          </a:p>
          <a:p>
            <a:pPr>
              <a:lnSpc>
                <a:spcPct val="120000"/>
              </a:lnSpc>
            </a:pPr>
            <a:r>
              <a:rPr lang="zh-CN" altLang="en-US" sz="2400">
                <a:latin typeface="黑体" panose="02010609060101010101" pitchFamily="49" charset="-122"/>
                <a:ea typeface="黑体" panose="02010609060101010101" pitchFamily="49" charset="-122"/>
                <a:cs typeface="黑体" panose="02010609060101010101" pitchFamily="49" charset="-122"/>
                <a:sym typeface="+mn-ea"/>
              </a:rPr>
              <a:t>C．是否进行社会革命	</a:t>
            </a:r>
            <a:r>
              <a:rPr lang="en-US" altLang="zh-CN" sz="2400">
                <a:latin typeface="黑体" panose="02010609060101010101" pitchFamily="49" charset="-122"/>
                <a:ea typeface="黑体" panose="02010609060101010101" pitchFamily="49" charset="-122"/>
                <a:cs typeface="黑体" panose="02010609060101010101" pitchFamily="49" charset="-122"/>
                <a:sym typeface="+mn-ea"/>
              </a:rPr>
              <a:t>          </a:t>
            </a:r>
            <a:r>
              <a:rPr lang="zh-CN" altLang="en-US" sz="2400">
                <a:latin typeface="黑体" panose="02010609060101010101" pitchFamily="49" charset="-122"/>
                <a:ea typeface="黑体" panose="02010609060101010101" pitchFamily="49" charset="-122"/>
                <a:cs typeface="黑体" panose="02010609060101010101" pitchFamily="49" charset="-122"/>
                <a:sym typeface="+mn-ea"/>
              </a:rPr>
              <a:t>D．临时大总统的人选</a:t>
            </a:r>
          </a:p>
        </p:txBody>
      </p:sp>
      <p:sp>
        <p:nvSpPr>
          <p:cNvPr id="5" name="文本框 4"/>
          <p:cNvSpPr txBox="1"/>
          <p:nvPr>
            <p:custDataLst>
              <p:tags r:id="rId2"/>
            </p:custDataLst>
          </p:nvPr>
        </p:nvSpPr>
        <p:spPr>
          <a:xfrm>
            <a:off x="10651490" y="1860550"/>
            <a:ext cx="1216025" cy="1568450"/>
          </a:xfrm>
          <a:prstGeom prst="rect">
            <a:avLst/>
          </a:prstGeom>
          <a:noFill/>
        </p:spPr>
        <p:txBody>
          <a:bodyPr wrap="square" rtlCol="0" anchor="t">
            <a:spAutoFit/>
          </a:bodyPr>
          <a:lstStyle/>
          <a:p>
            <a:r>
              <a:rPr lang="en-US" altLang="zh-CN" sz="9600" b="1">
                <a:solidFill>
                  <a:srgbClr val="C00000"/>
                </a:solidFill>
                <a:ea typeface="微软雅黑" panose="020B0503020204020204" charset="-122"/>
                <a:cs typeface="+mn-lt"/>
                <a:sym typeface="+mn-ea"/>
              </a:rPr>
              <a:t>B</a:t>
            </a:r>
          </a:p>
        </p:txBody>
      </p:sp>
      <p:sp>
        <p:nvSpPr>
          <p:cNvPr id="3" name="文本框 2"/>
          <p:cNvSpPr txBox="1"/>
          <p:nvPr>
            <p:custDataLst>
              <p:tags r:id="rId3"/>
            </p:custDataLst>
          </p:nvPr>
        </p:nvSpPr>
        <p:spPr>
          <a:xfrm>
            <a:off x="279400" y="3069590"/>
            <a:ext cx="11554460" cy="2749550"/>
          </a:xfrm>
          <a:prstGeom prst="rect">
            <a:avLst/>
          </a:prstGeom>
          <a:noFill/>
        </p:spPr>
        <p:txBody>
          <a:bodyPr wrap="square" rtlCol="0" anchor="t">
            <a:spAutoFit/>
          </a:bodyPr>
          <a:lstStyle/>
          <a:p>
            <a:pPr>
              <a:lnSpc>
                <a:spcPct val="120000"/>
              </a:lnSpc>
            </a:pPr>
            <a:r>
              <a:rPr lang="en-US" altLang="zh-CN" sz="2400">
                <a:solidFill>
                  <a:srgbClr val="C00000"/>
                </a:solidFill>
                <a:latin typeface="黑体" panose="02010609060101010101" pitchFamily="49" charset="-122"/>
                <a:ea typeface="黑体" panose="02010609060101010101" pitchFamily="49" charset="-122"/>
                <a:cs typeface="黑体" panose="02010609060101010101" pitchFamily="49" charset="-122"/>
              </a:rPr>
              <a:t>9</a:t>
            </a:r>
            <a:r>
              <a:rPr lang="zh-CN" altLang="en-US" sz="2400">
                <a:solidFill>
                  <a:srgbClr val="C00000"/>
                </a:solidFill>
                <a:latin typeface="黑体" panose="02010609060101010101" pitchFamily="49" charset="-122"/>
                <a:ea typeface="黑体" panose="02010609060101010101" pitchFamily="49" charset="-122"/>
                <a:cs typeface="黑体" panose="02010609060101010101" pitchFamily="49" charset="-122"/>
              </a:rPr>
              <a:t>、（2021·河北高考）</a:t>
            </a:r>
            <a:r>
              <a:rPr lang="zh-CN" altLang="en-US" sz="2400">
                <a:latin typeface="黑体" panose="02010609060101010101" pitchFamily="49" charset="-122"/>
                <a:ea typeface="黑体" panose="02010609060101010101" pitchFamily="49" charset="-122"/>
                <a:cs typeface="黑体" panose="02010609060101010101" pitchFamily="49" charset="-122"/>
              </a:rPr>
              <a:t>《顾维钧回忆录》记载：1912年的北京由“废帝宣统管辖之下的紫禁城”“东交民巷和民国首都三部分组成”；1913年，“（袁世凯）对国民党的活动采取了坚决镇压手段”“临时国会被解散了”“袁（世凯）下令逮捕许多重要的国民党党员”。据此可知，当时</a:t>
            </a:r>
            <a:r>
              <a:rPr lang="en-US" altLang="zh-CN" sz="2400">
                <a:latin typeface="黑体" panose="02010609060101010101" pitchFamily="49" charset="-122"/>
                <a:ea typeface="黑体" panose="02010609060101010101" pitchFamily="49" charset="-122"/>
                <a:cs typeface="黑体" panose="02010609060101010101" pitchFamily="49" charset="-122"/>
              </a:rPr>
              <a:t>(   )</a:t>
            </a:r>
            <a:endParaRPr lang="zh-CN" altLang="en-US" sz="2400">
              <a:latin typeface="黑体" panose="02010609060101010101" pitchFamily="49" charset="-122"/>
              <a:ea typeface="黑体" panose="02010609060101010101" pitchFamily="49" charset="-122"/>
              <a:cs typeface="黑体" panose="02010609060101010101" pitchFamily="49" charset="-122"/>
            </a:endParaRPr>
          </a:p>
          <a:p>
            <a:pPr>
              <a:lnSpc>
                <a:spcPct val="120000"/>
              </a:lnSpc>
            </a:pPr>
            <a:r>
              <a:rPr lang="zh-CN" altLang="en-US" sz="2400">
                <a:latin typeface="黑体" panose="02010609060101010101" pitchFamily="49" charset="-122"/>
                <a:ea typeface="黑体" panose="02010609060101010101" pitchFamily="49" charset="-122"/>
                <a:cs typeface="黑体" panose="02010609060101010101" pitchFamily="49" charset="-122"/>
              </a:rPr>
              <a:t>A．推翻君主专制迫在眉睫	</a:t>
            </a:r>
            <a:r>
              <a:rPr lang="en-US" altLang="zh-CN" sz="2400">
                <a:latin typeface="黑体" panose="02010609060101010101" pitchFamily="49" charset="-122"/>
                <a:ea typeface="黑体" panose="02010609060101010101" pitchFamily="49" charset="-122"/>
                <a:cs typeface="黑体" panose="02010609060101010101" pitchFamily="49" charset="-122"/>
              </a:rPr>
              <a:t>           </a:t>
            </a:r>
            <a:r>
              <a:rPr lang="zh-CN" altLang="en-US" sz="2400">
                <a:latin typeface="黑体" panose="02010609060101010101" pitchFamily="49" charset="-122"/>
                <a:ea typeface="黑体" panose="02010609060101010101" pitchFamily="49" charset="-122"/>
                <a:cs typeface="黑体" panose="02010609060101010101" pitchFamily="49" charset="-122"/>
              </a:rPr>
              <a:t>B．军阀统治丧失基础</a:t>
            </a:r>
          </a:p>
          <a:p>
            <a:pPr>
              <a:lnSpc>
                <a:spcPct val="120000"/>
              </a:lnSpc>
            </a:pPr>
            <a:r>
              <a:rPr lang="zh-CN" altLang="en-US" sz="2400">
                <a:latin typeface="黑体" panose="02010609060101010101" pitchFamily="49" charset="-122"/>
                <a:ea typeface="黑体" panose="02010609060101010101" pitchFamily="49" charset="-122"/>
                <a:cs typeface="黑体" panose="02010609060101010101" pitchFamily="49" charset="-122"/>
              </a:rPr>
              <a:t>C．帝国主义势力异常强大	</a:t>
            </a:r>
            <a:r>
              <a:rPr lang="en-US" altLang="zh-CN" sz="2400">
                <a:latin typeface="黑体" panose="02010609060101010101" pitchFamily="49" charset="-122"/>
                <a:ea typeface="黑体" panose="02010609060101010101" pitchFamily="49" charset="-122"/>
                <a:cs typeface="黑体" panose="02010609060101010101" pitchFamily="49" charset="-122"/>
              </a:rPr>
              <a:t>           </a:t>
            </a:r>
            <a:r>
              <a:rPr lang="zh-CN" altLang="en-US" sz="2400">
                <a:latin typeface="黑体" panose="02010609060101010101" pitchFamily="49" charset="-122"/>
                <a:ea typeface="黑体" panose="02010609060101010101" pitchFamily="49" charset="-122"/>
                <a:cs typeface="黑体" panose="02010609060101010101" pitchFamily="49" charset="-122"/>
              </a:rPr>
              <a:t>D．民主革命任务艰巨</a:t>
            </a:r>
          </a:p>
        </p:txBody>
      </p:sp>
      <p:sp>
        <p:nvSpPr>
          <p:cNvPr id="4" name="文本框 3"/>
          <p:cNvSpPr txBox="1"/>
          <p:nvPr>
            <p:custDataLst>
              <p:tags r:id="rId4"/>
            </p:custDataLst>
          </p:nvPr>
        </p:nvSpPr>
        <p:spPr>
          <a:xfrm>
            <a:off x="10520680" y="4464050"/>
            <a:ext cx="1216025" cy="1568450"/>
          </a:xfrm>
          <a:prstGeom prst="rect">
            <a:avLst/>
          </a:prstGeom>
          <a:noFill/>
        </p:spPr>
        <p:txBody>
          <a:bodyPr wrap="square" rtlCol="0" anchor="t">
            <a:spAutoFit/>
          </a:bodyPr>
          <a:lstStyle/>
          <a:p>
            <a:r>
              <a:rPr lang="en-US" altLang="zh-CN" sz="9600" b="1">
                <a:solidFill>
                  <a:srgbClr val="C00000"/>
                </a:solidFill>
                <a:ea typeface="微软雅黑" panose="020B0503020204020204" charset="-122"/>
                <a:cs typeface="+mn-lt"/>
                <a:sym typeface="+mn-ea"/>
              </a:rPr>
              <a:t>D</a:t>
            </a:r>
          </a:p>
        </p:txBody>
      </p:sp>
      <p:sp>
        <p:nvSpPr>
          <p:cNvPr id="6" name="圆角矩形 5"/>
          <p:cNvSpPr/>
          <p:nvPr>
            <p:custDataLst>
              <p:tags r:id="rId5"/>
            </p:custDataLst>
          </p:nvPr>
        </p:nvSpPr>
        <p:spPr>
          <a:xfrm>
            <a:off x="379095" y="339090"/>
            <a:ext cx="3672205" cy="480695"/>
          </a:xfrm>
          <a:prstGeom prst="roundRect">
            <a:avLst/>
          </a:prstGeom>
          <a:solidFill>
            <a:srgbClr val="85231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二、辛亥革命的过程</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custDataLst>
              <p:tags r:id="rId2"/>
            </p:custDataLst>
          </p:nvPr>
        </p:nvSpPr>
        <p:spPr>
          <a:xfrm>
            <a:off x="379095" y="339090"/>
            <a:ext cx="9491345" cy="480695"/>
          </a:xfrm>
          <a:prstGeom prst="roundRect">
            <a:avLst/>
          </a:prstGeom>
          <a:solidFill>
            <a:srgbClr val="85231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阶段特征：民国前期</a:t>
            </a:r>
            <a:r>
              <a:rPr lang="en-US" altLang="zh-CN"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a:t>
            </a: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北洋军阀统治时期</a:t>
            </a:r>
            <a:r>
              <a:rPr lang="zh-CN" altLang="zh-CN"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a:t>
            </a:r>
            <a:r>
              <a:rPr lang="en-US" altLang="zh-CN"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1912</a:t>
            </a:r>
            <a:r>
              <a:rPr lang="zh-CN" altLang="zh-CN"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a:t>
            </a:r>
            <a:r>
              <a:rPr lang="en-US" altLang="zh-CN"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1928</a:t>
            </a:r>
            <a:r>
              <a:rPr lang="zh-CN" altLang="zh-CN"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年）</a:t>
            </a:r>
          </a:p>
        </p:txBody>
      </p:sp>
      <p:graphicFrame>
        <p:nvGraphicFramePr>
          <p:cNvPr id="2" name="表格 1"/>
          <p:cNvGraphicFramePr/>
          <p:nvPr>
            <p:custDataLst>
              <p:tags r:id="rId3"/>
            </p:custDataLst>
          </p:nvPr>
        </p:nvGraphicFramePr>
        <p:xfrm>
          <a:off x="379095" y="894080"/>
          <a:ext cx="11461750" cy="4752975"/>
        </p:xfrm>
        <a:graphic>
          <a:graphicData uri="http://schemas.openxmlformats.org/drawingml/2006/table">
            <a:tbl>
              <a:tblPr firstRow="1" bandRow="1">
                <a:tableStyleId>{5C22544A-7EE6-4342-B048-85BDC9FD1C3A}</a:tableStyleId>
              </a:tblPr>
              <a:tblGrid>
                <a:gridCol w="11461750"/>
              </a:tblGrid>
              <a:tr h="2347595">
                <a:tc>
                  <a:txBody>
                    <a:bodyPr/>
                    <a:lstStyle/>
                    <a:p>
                      <a:pPr>
                        <a:buNone/>
                      </a:pPr>
                      <a:r>
                        <a:rPr lang="zh-CN" altLang="en-US" sz="2800">
                          <a:solidFill>
                            <a:srgbClr val="C00000"/>
                          </a:solidFill>
                          <a:latin typeface="华文中宋" panose="02010600040101010101" charset="-122"/>
                          <a:ea typeface="华文中宋" panose="02010600040101010101" charset="-122"/>
                        </a:rPr>
                        <a:t>政治上：</a:t>
                      </a:r>
                    </a:p>
                    <a:p>
                      <a:pPr>
                        <a:buNone/>
                      </a:pPr>
                      <a:endParaRPr lang="zh-CN" altLang="en-US"/>
                    </a:p>
                    <a:p>
                      <a:pPr>
                        <a:buNone/>
                      </a:pPr>
                      <a:endParaRPr lang="zh-CN" altLang="en-US"/>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r>
              <a:tr h="2405380">
                <a:tc>
                  <a:txBody>
                    <a:bodyPr/>
                    <a:lstStyle/>
                    <a:p>
                      <a:pPr>
                        <a:buNone/>
                      </a:pPr>
                      <a:r>
                        <a:rPr lang="zh-CN" altLang="en-US" sz="2800" b="1">
                          <a:solidFill>
                            <a:srgbClr val="C00000"/>
                          </a:solidFill>
                          <a:latin typeface="华文中宋" panose="02010600040101010101" charset="-122"/>
                          <a:ea typeface="华文中宋" panose="02010600040101010101" charset="-122"/>
                        </a:rPr>
                        <a:t>经济上：</a:t>
                      </a:r>
                    </a:p>
                    <a:p>
                      <a:pPr>
                        <a:buNone/>
                      </a:pPr>
                      <a:endParaRPr lang="zh-CN" altLang="en-US" sz="2800" b="1">
                        <a:solidFill>
                          <a:srgbClr val="C00000"/>
                        </a:solidFill>
                        <a:latin typeface="华文中宋" panose="02010600040101010101" charset="-122"/>
                        <a:ea typeface="华文中宋" panose="02010600040101010101" charset="-122"/>
                      </a:endParaRPr>
                    </a:p>
                    <a:p>
                      <a:pPr>
                        <a:buNone/>
                      </a:pPr>
                      <a:endParaRPr lang="zh-CN" altLang="en-US" sz="2800" b="1">
                        <a:solidFill>
                          <a:srgbClr val="C00000"/>
                        </a:solidFill>
                        <a:latin typeface="华文中宋" panose="02010600040101010101" charset="-122"/>
                        <a:ea typeface="华文中宋" panose="02010600040101010101" charset="-122"/>
                      </a:endParaRPr>
                    </a:p>
                    <a:p>
                      <a:pPr>
                        <a:buNone/>
                      </a:pPr>
                      <a:endParaRPr lang="zh-CN" altLang="en-US" sz="2800" b="1">
                        <a:solidFill>
                          <a:srgbClr val="C00000"/>
                        </a:solidFill>
                        <a:latin typeface="华文中宋" panose="02010600040101010101" charset="-122"/>
                        <a:ea typeface="华文中宋" panose="02010600040101010101" charset="-122"/>
                      </a:endParaRPr>
                    </a:p>
                    <a:p>
                      <a:pPr>
                        <a:buNone/>
                      </a:pPr>
                      <a:endParaRPr lang="zh-CN" altLang="en-US" sz="2800" b="1">
                        <a:solidFill>
                          <a:srgbClr val="C00000"/>
                        </a:solidFill>
                        <a:latin typeface="华文中宋" panose="02010600040101010101" charset="-122"/>
                        <a:ea typeface="华文中宋" panose="02010600040101010101" charset="-122"/>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r>
            </a:tbl>
          </a:graphicData>
        </a:graphic>
      </p:graphicFrame>
      <p:sp>
        <p:nvSpPr>
          <p:cNvPr id="51202" name="矩形 4"/>
          <p:cNvSpPr/>
          <p:nvPr>
            <p:custDataLst>
              <p:tags r:id="rId4"/>
            </p:custDataLst>
          </p:nvPr>
        </p:nvSpPr>
        <p:spPr>
          <a:xfrm>
            <a:off x="257810" y="238760"/>
            <a:ext cx="11684635" cy="6378575"/>
          </a:xfrm>
          <a:prstGeom prst="rect">
            <a:avLst/>
          </a:prstGeom>
          <a:noFill/>
          <a:ln w="12700" cap="flat" cmpd="sng">
            <a:solidFill>
              <a:srgbClr val="831E0A"/>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5" name="文本框 4"/>
          <p:cNvSpPr txBox="1"/>
          <p:nvPr/>
        </p:nvSpPr>
        <p:spPr>
          <a:xfrm>
            <a:off x="379730" y="3728085"/>
            <a:ext cx="11461115" cy="1814830"/>
          </a:xfrm>
          <a:prstGeom prst="rect">
            <a:avLst/>
          </a:prstGeom>
          <a:noFill/>
        </p:spPr>
        <p:txBody>
          <a:bodyPr wrap="square" rtlCol="0" anchor="t">
            <a:spAutoFit/>
          </a:bodyPr>
          <a:lstStyle/>
          <a:p>
            <a:pPr algn="just">
              <a:lnSpc>
                <a:spcPct val="100000"/>
              </a:lnSpc>
            </a:pPr>
            <a:r>
              <a:rPr lang="en-US" altLang="zh-CN" sz="2800">
                <a:effectLst/>
                <a:uFillTx/>
                <a:latin typeface="华文中宋" panose="02010600040101010101" charset="-122"/>
                <a:ea typeface="华文中宋" panose="02010600040101010101" charset="-122"/>
                <a:cs typeface="华文中宋" panose="02010600040101010101" charset="-122"/>
                <a:sym typeface="+mn-ea"/>
              </a:rPr>
              <a:t>1</a:t>
            </a:r>
            <a:r>
              <a:rPr lang="zh-CN" altLang="en-US" sz="2800">
                <a:effectLst/>
                <a:uFillTx/>
                <a:latin typeface="华文中宋" panose="02010600040101010101" charset="-122"/>
                <a:ea typeface="华文中宋" panose="02010600040101010101" charset="-122"/>
                <a:cs typeface="华文中宋" panose="02010600040101010101" charset="-122"/>
                <a:sym typeface="+mn-ea"/>
              </a:rPr>
              <a:t>、辛亥革命后，政府推行一系列经济政策，促进民族工业发展，欧洲列强忙于一战，暂时放松了对华经济侵略，民族工业出现“短暂的春天”；</a:t>
            </a:r>
            <a:r>
              <a:rPr lang="en-US" altLang="zh-CN" sz="2800">
                <a:effectLst/>
                <a:uFillTx/>
                <a:latin typeface="华文中宋" panose="02010600040101010101" charset="-122"/>
                <a:ea typeface="华文中宋" panose="02010600040101010101" charset="-122"/>
                <a:cs typeface="华文中宋" panose="02010600040101010101" charset="-122"/>
                <a:sym typeface="+mn-ea"/>
              </a:rPr>
              <a:t>2</a:t>
            </a:r>
            <a:r>
              <a:rPr lang="zh-CN" altLang="en-US" sz="2800">
                <a:effectLst/>
                <a:uFillTx/>
                <a:latin typeface="华文中宋" panose="02010600040101010101" charset="-122"/>
                <a:ea typeface="华文中宋" panose="02010600040101010101" charset="-122"/>
                <a:cs typeface="华文中宋" panose="02010600040101010101" charset="-122"/>
                <a:sym typeface="+mn-ea"/>
              </a:rPr>
              <a:t>、一战后，列强卷土重来，经济迅速陷入萧条，民族资本主义经济曲折发展。</a:t>
            </a:r>
          </a:p>
        </p:txBody>
      </p:sp>
      <p:sp>
        <p:nvSpPr>
          <p:cNvPr id="6" name="文本框 5"/>
          <p:cNvSpPr txBox="1"/>
          <p:nvPr/>
        </p:nvSpPr>
        <p:spPr>
          <a:xfrm>
            <a:off x="379095" y="1366520"/>
            <a:ext cx="11384915" cy="1814830"/>
          </a:xfrm>
          <a:prstGeom prst="rect">
            <a:avLst/>
          </a:prstGeom>
          <a:noFill/>
        </p:spPr>
        <p:txBody>
          <a:bodyPr wrap="square" rtlCol="0" anchor="t">
            <a:spAutoFit/>
          </a:bodyPr>
          <a:lstStyle/>
          <a:p>
            <a:pPr algn="just" defTabSz="914400">
              <a:lnSpc>
                <a:spcPct val="100000"/>
              </a:lnSpc>
            </a:pPr>
            <a:r>
              <a:rPr lang="en-US" sz="2800">
                <a:solidFill>
                  <a:schemeClr val="tx1"/>
                </a:solidFill>
                <a:latin typeface="华文中宋" panose="02010600040101010101" charset="-122"/>
                <a:ea typeface="华文中宋" panose="02010600040101010101" charset="-122"/>
                <a:cs typeface="华文中宋" panose="02010600040101010101" charset="-122"/>
                <a:sym typeface="+mn-ea"/>
              </a:rPr>
              <a:t>1</a:t>
            </a:r>
            <a:r>
              <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rPr>
              <a:t>、</a:t>
            </a:r>
            <a:r>
              <a:rPr lang="en-US" sz="2800">
                <a:solidFill>
                  <a:schemeClr val="tx1"/>
                </a:solidFill>
                <a:latin typeface="华文中宋" panose="02010600040101010101" charset="-122"/>
                <a:ea typeface="华文中宋" panose="02010600040101010101" charset="-122"/>
                <a:cs typeface="华文中宋" panose="02010600040101010101" charset="-122"/>
                <a:sym typeface="+mn-ea"/>
              </a:rPr>
              <a:t>辛亥革命</a:t>
            </a:r>
            <a:r>
              <a:rPr lang="zh-CN" altLang="zh-CN" sz="2800" kern="100" dirty="0">
                <a:solidFill>
                  <a:schemeClr val="tx1"/>
                </a:solidFill>
                <a:latin typeface="华文中宋" panose="02010600040101010101" charset="-122"/>
                <a:ea typeface="华文中宋" panose="02010600040101010101" charset="-122"/>
                <a:cs typeface="华文中宋" panose="02010600040101010101" charset="-122"/>
                <a:sym typeface="+mn-ea"/>
              </a:rPr>
              <a:t>推翻清王朝统治，结束了君主专制制度，中华民国建立；</a:t>
            </a:r>
          </a:p>
          <a:p>
            <a:pPr algn="just" defTabSz="914400">
              <a:lnSpc>
                <a:spcPct val="100000"/>
              </a:lnSpc>
            </a:pPr>
            <a:r>
              <a:rPr lang="en-US" sz="2800">
                <a:solidFill>
                  <a:schemeClr val="tx1"/>
                </a:solidFill>
                <a:latin typeface="华文中宋" panose="02010600040101010101" charset="-122"/>
                <a:ea typeface="华文中宋" panose="02010600040101010101" charset="-122"/>
                <a:cs typeface="华文中宋" panose="02010600040101010101" charset="-122"/>
                <a:sym typeface="+mn-ea"/>
              </a:rPr>
              <a:t>2</a:t>
            </a:r>
            <a:r>
              <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rPr>
              <a:t>、</a:t>
            </a:r>
            <a:r>
              <a:rPr lang="zh-CN" altLang="en-US" sz="2800">
                <a:latin typeface="华文中宋" panose="02010600040101010101" charset="-122"/>
                <a:ea typeface="华文中宋" panose="02010600040101010101" charset="-122"/>
                <a:cs typeface="华文中宋" panose="02010600040101010101" charset="-122"/>
                <a:sym typeface="+mn-ea"/>
              </a:rPr>
              <a:t>《中华民国临时约法》，推动政治民主化、法制化；</a:t>
            </a:r>
          </a:p>
          <a:p>
            <a:pPr algn="just" defTabSz="914400">
              <a:lnSpc>
                <a:spcPct val="100000"/>
              </a:lnSpc>
            </a:pPr>
            <a:r>
              <a:rPr lang="en-US" altLang="zh-CN" sz="2800">
                <a:latin typeface="华文中宋" panose="02010600040101010101" charset="-122"/>
                <a:ea typeface="华文中宋" panose="02010600040101010101" charset="-122"/>
                <a:cs typeface="华文中宋" panose="02010600040101010101" charset="-122"/>
                <a:sym typeface="+mn-ea"/>
              </a:rPr>
              <a:t>3</a:t>
            </a:r>
            <a:r>
              <a:rPr lang="zh-CN" altLang="en-US" sz="2800">
                <a:latin typeface="华文中宋" panose="02010600040101010101" charset="-122"/>
                <a:ea typeface="华文中宋" panose="02010600040101010101" charset="-122"/>
                <a:cs typeface="华文中宋" panose="02010600040101010101" charset="-122"/>
                <a:sym typeface="+mn-ea"/>
              </a:rPr>
              <a:t>、</a:t>
            </a:r>
            <a:r>
              <a:rPr lang="en-US" sz="2800">
                <a:solidFill>
                  <a:schemeClr val="tx1"/>
                </a:solidFill>
                <a:latin typeface="华文中宋" panose="02010600040101010101" charset="-122"/>
                <a:ea typeface="华文中宋" panose="02010600040101010101" charset="-122"/>
                <a:cs typeface="华文中宋" panose="02010600040101010101" charset="-122"/>
                <a:sym typeface="+mn-ea"/>
              </a:rPr>
              <a:t>北洋政府</a:t>
            </a:r>
            <a:r>
              <a:rPr lang="zh-CN" altLang="zh-CN" sz="2800" kern="100" dirty="0">
                <a:solidFill>
                  <a:schemeClr val="tx1"/>
                </a:solidFill>
                <a:latin typeface="华文中宋" panose="02010600040101010101" charset="-122"/>
                <a:ea typeface="华文中宋" panose="02010600040101010101" charset="-122"/>
                <a:cs typeface="华文中宋" panose="02010600040101010101" charset="-122"/>
                <a:sym typeface="+mn-ea"/>
              </a:rPr>
              <a:t>对内专制独裁，对外投靠帝国主义，孙中山等人进行了一系列的斗争相继失败。</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矩形 4"/>
          <p:cNvSpPr/>
          <p:nvPr>
            <p:custDataLst>
              <p:tags r:id="rId1"/>
            </p:custDataLst>
          </p:nvPr>
        </p:nvSpPr>
        <p:spPr>
          <a:xfrm>
            <a:off x="257810" y="238760"/>
            <a:ext cx="11684635" cy="6378575"/>
          </a:xfrm>
          <a:prstGeom prst="rect">
            <a:avLst/>
          </a:prstGeom>
          <a:noFill/>
          <a:ln w="12700" cap="flat" cmpd="sng">
            <a:solidFill>
              <a:srgbClr val="831E0A"/>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4" name="圆角矩形 3"/>
          <p:cNvSpPr/>
          <p:nvPr>
            <p:custDataLst>
              <p:tags r:id="rId2"/>
            </p:custDataLst>
          </p:nvPr>
        </p:nvSpPr>
        <p:spPr>
          <a:xfrm>
            <a:off x="379095" y="339090"/>
            <a:ext cx="3672205" cy="480695"/>
          </a:xfrm>
          <a:prstGeom prst="roundRect">
            <a:avLst/>
          </a:prstGeom>
          <a:solidFill>
            <a:srgbClr val="85231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二、辛亥革命的过程</a:t>
            </a:r>
          </a:p>
        </p:txBody>
      </p:sp>
      <p:sp>
        <p:nvSpPr>
          <p:cNvPr id="6" name="文本框 5"/>
          <p:cNvSpPr txBox="1"/>
          <p:nvPr/>
        </p:nvSpPr>
        <p:spPr>
          <a:xfrm>
            <a:off x="99060" y="765810"/>
            <a:ext cx="2755265" cy="629920"/>
          </a:xfrm>
          <a:prstGeom prst="rect">
            <a:avLst/>
          </a:prstGeom>
          <a:noFill/>
        </p:spPr>
        <p:txBody>
          <a:bodyPr wrap="square" rtlCol="0" anchor="t">
            <a:spAutoFit/>
          </a:bodyPr>
          <a:lstStyle/>
          <a:p>
            <a:pPr algn="just">
              <a:lnSpc>
                <a:spcPct val="125000"/>
              </a:lnSpc>
            </a:pPr>
            <a:r>
              <a:rPr lang="zh-CN" altLang="en-US" sz="2800" b="1">
                <a:solidFill>
                  <a:schemeClr val="accent6">
                    <a:lumMod val="50000"/>
                  </a:schemeClr>
                </a:solidFill>
                <a:latin typeface="华文中宋" panose="02010600040101010101" charset="-122"/>
                <a:ea typeface="华文中宋" panose="02010600040101010101" charset="-122"/>
                <a:cs typeface="华文中宋" panose="02010600040101010101" charset="-122"/>
                <a:sym typeface="+mn-ea"/>
              </a:rPr>
              <a:t>（二）高潮：</a:t>
            </a:r>
          </a:p>
        </p:txBody>
      </p:sp>
      <p:sp>
        <p:nvSpPr>
          <p:cNvPr id="2" name="文本框 1"/>
          <p:cNvSpPr txBox="1"/>
          <p:nvPr/>
        </p:nvSpPr>
        <p:spPr>
          <a:xfrm>
            <a:off x="358775" y="1304925"/>
            <a:ext cx="7654925" cy="521970"/>
          </a:xfrm>
          <a:prstGeom prst="rect">
            <a:avLst/>
          </a:prstGeom>
          <a:noFill/>
        </p:spPr>
        <p:txBody>
          <a:bodyPr wrap="square" rtlCol="0" anchor="t">
            <a:spAutoFit/>
          </a:bodyPr>
          <a:lstStyle/>
          <a:p>
            <a:pPr algn="just">
              <a:lnSpc>
                <a:spcPct val="100000"/>
              </a:lnSpc>
            </a:pPr>
            <a:r>
              <a:rPr lang="en-US" altLang="zh-CN" sz="2800" b="1">
                <a:solidFill>
                  <a:schemeClr val="accent6">
                    <a:lumMod val="50000"/>
                  </a:schemeClr>
                </a:solidFill>
                <a:latin typeface="华文中宋" panose="02010600040101010101" charset="-122"/>
                <a:ea typeface="华文中宋" panose="02010600040101010101" charset="-122"/>
                <a:cs typeface="华文中宋" panose="02010600040101010101" charset="-122"/>
                <a:sym typeface="+mn-ea"/>
              </a:rPr>
              <a:t>2</a:t>
            </a:r>
            <a:r>
              <a:rPr lang="zh-CN" altLang="en-US" sz="2800" b="1">
                <a:solidFill>
                  <a:schemeClr val="accent6">
                    <a:lumMod val="50000"/>
                  </a:schemeClr>
                </a:solidFill>
                <a:latin typeface="华文中宋" panose="02010600040101010101" charset="-122"/>
                <a:ea typeface="华文中宋" panose="02010600040101010101" charset="-122"/>
                <a:cs typeface="华文中宋" panose="02010600040101010101" charset="-122"/>
                <a:sym typeface="+mn-ea"/>
              </a:rPr>
              <a:t>、</a:t>
            </a:r>
            <a:r>
              <a:rPr lang="en-US" altLang="zh-CN" sz="2800" b="1">
                <a:solidFill>
                  <a:schemeClr val="accent6">
                    <a:lumMod val="50000"/>
                  </a:schemeClr>
                </a:solidFill>
                <a:latin typeface="华文中宋" panose="02010600040101010101" charset="-122"/>
                <a:ea typeface="华文中宋" panose="02010600040101010101" charset="-122"/>
                <a:cs typeface="华文中宋" panose="02010600040101010101" charset="-122"/>
                <a:sym typeface="+mn-ea"/>
              </a:rPr>
              <a:t>1912</a:t>
            </a:r>
            <a:r>
              <a:rPr lang="zh-CN" altLang="en-US" sz="2800" b="1">
                <a:solidFill>
                  <a:schemeClr val="accent6">
                    <a:lumMod val="50000"/>
                  </a:schemeClr>
                </a:solidFill>
                <a:latin typeface="华文中宋" panose="02010600040101010101" charset="-122"/>
                <a:ea typeface="华文中宋" panose="02010600040101010101" charset="-122"/>
                <a:cs typeface="华文中宋" panose="02010600040101010101" charset="-122"/>
                <a:sym typeface="+mn-ea"/>
              </a:rPr>
              <a:t>年</a:t>
            </a:r>
            <a:r>
              <a:rPr lang="en-US" altLang="zh-CN" sz="2800" b="1">
                <a:solidFill>
                  <a:schemeClr val="accent6">
                    <a:lumMod val="50000"/>
                  </a:schemeClr>
                </a:solidFill>
                <a:latin typeface="华文中宋" panose="02010600040101010101" charset="-122"/>
                <a:ea typeface="华文中宋" panose="02010600040101010101" charset="-122"/>
                <a:cs typeface="华文中宋" panose="02010600040101010101" charset="-122"/>
                <a:sym typeface="+mn-ea"/>
              </a:rPr>
              <a:t>3</a:t>
            </a:r>
            <a:r>
              <a:rPr lang="zh-CN" altLang="en-US" sz="2800" b="1">
                <a:solidFill>
                  <a:schemeClr val="accent6">
                    <a:lumMod val="50000"/>
                  </a:schemeClr>
                </a:solidFill>
                <a:latin typeface="华文中宋" panose="02010600040101010101" charset="-122"/>
                <a:ea typeface="华文中宋" panose="02010600040101010101" charset="-122"/>
                <a:cs typeface="华文中宋" panose="02010600040101010101" charset="-122"/>
                <a:sym typeface="+mn-ea"/>
              </a:rPr>
              <a:t>月</a:t>
            </a:r>
            <a:r>
              <a:rPr lang="en-US" altLang="zh-CN" sz="2800" b="1">
                <a:solidFill>
                  <a:schemeClr val="accent6">
                    <a:lumMod val="50000"/>
                  </a:schemeClr>
                </a:solidFill>
                <a:latin typeface="华文中宋" panose="02010600040101010101" charset="-122"/>
                <a:ea typeface="华文中宋" panose="02010600040101010101" charset="-122"/>
                <a:cs typeface="华文中宋" panose="02010600040101010101" charset="-122"/>
                <a:sym typeface="+mn-ea"/>
              </a:rPr>
              <a:t>11</a:t>
            </a:r>
            <a:r>
              <a:rPr lang="zh-CN" altLang="en-US" sz="2800" b="1">
                <a:solidFill>
                  <a:schemeClr val="accent6">
                    <a:lumMod val="50000"/>
                  </a:schemeClr>
                </a:solidFill>
                <a:latin typeface="华文中宋" panose="02010600040101010101" charset="-122"/>
                <a:ea typeface="华文中宋" panose="02010600040101010101" charset="-122"/>
                <a:cs typeface="华文中宋" panose="02010600040101010101" charset="-122"/>
                <a:sym typeface="+mn-ea"/>
              </a:rPr>
              <a:t>日颁布</a:t>
            </a:r>
            <a:r>
              <a:rPr lang="en-US" altLang="zh-CN" sz="2800" b="1">
                <a:solidFill>
                  <a:schemeClr val="accent6">
                    <a:lumMod val="50000"/>
                  </a:schemeClr>
                </a:solidFill>
                <a:latin typeface="华文中宋" panose="02010600040101010101" charset="-122"/>
                <a:ea typeface="华文中宋" panose="02010600040101010101" charset="-122"/>
                <a:cs typeface="华文中宋" panose="02010600040101010101" charset="-122"/>
                <a:sym typeface="+mn-ea"/>
              </a:rPr>
              <a:t>《</a:t>
            </a:r>
            <a:r>
              <a:rPr lang="zh-CN" altLang="en-US" sz="2800" b="1">
                <a:solidFill>
                  <a:schemeClr val="accent6">
                    <a:lumMod val="50000"/>
                  </a:schemeClr>
                </a:solidFill>
                <a:latin typeface="华文中宋" panose="02010600040101010101" charset="-122"/>
                <a:ea typeface="华文中宋" panose="02010600040101010101" charset="-122"/>
                <a:cs typeface="华文中宋" panose="02010600040101010101" charset="-122"/>
                <a:sym typeface="+mn-ea"/>
              </a:rPr>
              <a:t>中华民国临时约法</a:t>
            </a:r>
            <a:r>
              <a:rPr lang="en-US" altLang="zh-CN" sz="2800" b="1">
                <a:solidFill>
                  <a:schemeClr val="accent6">
                    <a:lumMod val="50000"/>
                  </a:schemeClr>
                </a:solidFill>
                <a:latin typeface="华文中宋" panose="02010600040101010101" charset="-122"/>
                <a:ea typeface="华文中宋" panose="02010600040101010101" charset="-122"/>
                <a:cs typeface="华文中宋" panose="02010600040101010101" charset="-122"/>
                <a:sym typeface="+mn-ea"/>
              </a:rPr>
              <a:t>》</a:t>
            </a:r>
          </a:p>
        </p:txBody>
      </p:sp>
      <p:sp>
        <p:nvSpPr>
          <p:cNvPr id="11" name="文本框 10"/>
          <p:cNvSpPr txBox="1"/>
          <p:nvPr/>
        </p:nvSpPr>
        <p:spPr>
          <a:xfrm>
            <a:off x="99060" y="1763395"/>
            <a:ext cx="2299335" cy="1038860"/>
          </a:xfrm>
          <a:prstGeom prst="rect">
            <a:avLst/>
          </a:prstGeom>
          <a:noFill/>
        </p:spPr>
        <p:txBody>
          <a:bodyPr wrap="square" rtlCol="0" anchor="t">
            <a:spAutoFit/>
          </a:bodyPr>
          <a:lstStyle/>
          <a:p>
            <a:pPr>
              <a:lnSpc>
                <a:spcPct val="110000"/>
              </a:lnSpc>
            </a:pPr>
            <a:r>
              <a:rPr lang="zh-CN" altLang="en-US" sz="2800" b="1">
                <a:solidFill>
                  <a:schemeClr val="accent6">
                    <a:lumMod val="50000"/>
                  </a:schemeClr>
                </a:solidFill>
                <a:latin typeface="华文中宋" panose="02010600040101010101" charset="-122"/>
                <a:ea typeface="华文中宋" panose="02010600040101010101" charset="-122"/>
                <a:cs typeface="华文中宋" panose="02010600040101010101" charset="-122"/>
                <a:sym typeface="Arial" panose="020B0604020202020204" pitchFamily="34" charset="0"/>
              </a:rPr>
              <a:t>（</a:t>
            </a:r>
            <a:r>
              <a:rPr lang="en-US" altLang="zh-CN" sz="2800" b="1">
                <a:solidFill>
                  <a:schemeClr val="accent6">
                    <a:lumMod val="50000"/>
                  </a:schemeClr>
                </a:solidFill>
                <a:latin typeface="华文中宋" panose="02010600040101010101" charset="-122"/>
                <a:ea typeface="华文中宋" panose="02010600040101010101" charset="-122"/>
                <a:cs typeface="华文中宋" panose="02010600040101010101" charset="-122"/>
                <a:sym typeface="Arial" panose="020B0604020202020204" pitchFamily="34" charset="0"/>
              </a:rPr>
              <a:t>1</a:t>
            </a:r>
            <a:r>
              <a:rPr lang="zh-CN" altLang="en-US" sz="2800" b="1">
                <a:solidFill>
                  <a:schemeClr val="accent6">
                    <a:lumMod val="50000"/>
                  </a:schemeClr>
                </a:solidFill>
                <a:latin typeface="华文中宋" panose="02010600040101010101" charset="-122"/>
                <a:ea typeface="华文中宋" panose="02010600040101010101" charset="-122"/>
                <a:cs typeface="华文中宋" panose="02010600040101010101" charset="-122"/>
                <a:sym typeface="Arial" panose="020B0604020202020204" pitchFamily="34" charset="0"/>
              </a:rPr>
              <a:t>）目的：</a:t>
            </a:r>
          </a:p>
          <a:p>
            <a:pPr>
              <a:lnSpc>
                <a:spcPct val="110000"/>
              </a:lnSpc>
            </a:pPr>
            <a:r>
              <a:rPr lang="zh-CN" altLang="en-US" sz="2800" b="1">
                <a:solidFill>
                  <a:schemeClr val="accent6">
                    <a:lumMod val="50000"/>
                  </a:schemeClr>
                </a:solidFill>
                <a:latin typeface="华文中宋" panose="02010600040101010101" charset="-122"/>
                <a:ea typeface="华文中宋" panose="02010600040101010101" charset="-122"/>
                <a:cs typeface="华文中宋" panose="02010600040101010101" charset="-122"/>
                <a:sym typeface="Arial" panose="020B0604020202020204" pitchFamily="34" charset="0"/>
              </a:rPr>
              <a:t>（</a:t>
            </a:r>
            <a:r>
              <a:rPr lang="en-US" altLang="zh-CN" sz="2800" b="1">
                <a:solidFill>
                  <a:schemeClr val="accent6">
                    <a:lumMod val="50000"/>
                  </a:schemeClr>
                </a:solidFill>
                <a:latin typeface="华文中宋" panose="02010600040101010101" charset="-122"/>
                <a:ea typeface="华文中宋" panose="02010600040101010101" charset="-122"/>
                <a:cs typeface="华文中宋" panose="02010600040101010101" charset="-122"/>
                <a:sym typeface="Arial" panose="020B0604020202020204" pitchFamily="34" charset="0"/>
              </a:rPr>
              <a:t>2</a:t>
            </a:r>
            <a:r>
              <a:rPr lang="zh-CN" altLang="en-US" sz="2800" b="1">
                <a:solidFill>
                  <a:schemeClr val="accent6">
                    <a:lumMod val="50000"/>
                  </a:schemeClr>
                </a:solidFill>
                <a:latin typeface="华文中宋" panose="02010600040101010101" charset="-122"/>
                <a:ea typeface="华文中宋" panose="02010600040101010101" charset="-122"/>
                <a:cs typeface="华文中宋" panose="02010600040101010101" charset="-122"/>
                <a:sym typeface="Arial" panose="020B0604020202020204" pitchFamily="34" charset="0"/>
              </a:rPr>
              <a:t>）内容：</a:t>
            </a:r>
          </a:p>
        </p:txBody>
      </p:sp>
      <p:sp>
        <p:nvSpPr>
          <p:cNvPr id="12" name="文本框 11"/>
          <p:cNvSpPr txBox="1"/>
          <p:nvPr/>
        </p:nvSpPr>
        <p:spPr>
          <a:xfrm>
            <a:off x="2047240" y="1859280"/>
            <a:ext cx="5865495" cy="521970"/>
          </a:xfrm>
          <a:prstGeom prst="rect">
            <a:avLst/>
          </a:prstGeom>
          <a:noFill/>
        </p:spPr>
        <p:txBody>
          <a:bodyPr wrap="square" rtlCol="0" anchor="t">
            <a:spAutoFit/>
          </a:bodyPr>
          <a:lstStyle/>
          <a:p>
            <a:r>
              <a:rPr lang="zh-CN" altLang="en-US" sz="2800">
                <a:latin typeface="华文中宋" panose="02010600040101010101" charset="-122"/>
                <a:ea typeface="华文中宋" panose="02010600040101010101" charset="-122"/>
                <a:sym typeface="+mn-ea"/>
              </a:rPr>
              <a:t>①直接：防止袁世凯专制独裁；</a:t>
            </a:r>
          </a:p>
        </p:txBody>
      </p:sp>
      <p:sp>
        <p:nvSpPr>
          <p:cNvPr id="14" name="文本框 13"/>
          <p:cNvSpPr txBox="1"/>
          <p:nvPr/>
        </p:nvSpPr>
        <p:spPr>
          <a:xfrm>
            <a:off x="6963410" y="1859280"/>
            <a:ext cx="5086350" cy="521970"/>
          </a:xfrm>
          <a:prstGeom prst="rect">
            <a:avLst/>
          </a:prstGeom>
          <a:noFill/>
        </p:spPr>
        <p:txBody>
          <a:bodyPr wrap="square" rtlCol="0" anchor="t">
            <a:spAutoFit/>
          </a:bodyPr>
          <a:lstStyle/>
          <a:p>
            <a:r>
              <a:rPr lang="zh-CN" altLang="en-US" sz="2800">
                <a:latin typeface="华文中宋" panose="02010600040101010101" charset="-122"/>
                <a:ea typeface="华文中宋" panose="02010600040101010101" charset="-122"/>
                <a:sym typeface="+mn-ea"/>
              </a:rPr>
              <a:t>②根本：维护民主共和制度。</a:t>
            </a:r>
          </a:p>
        </p:txBody>
      </p:sp>
      <p:sp>
        <p:nvSpPr>
          <p:cNvPr id="18" name="文本框 17"/>
          <p:cNvSpPr txBox="1"/>
          <p:nvPr>
            <p:custDataLst>
              <p:tags r:id="rId3"/>
            </p:custDataLst>
          </p:nvPr>
        </p:nvSpPr>
        <p:spPr>
          <a:xfrm>
            <a:off x="379095" y="2844800"/>
            <a:ext cx="11355070" cy="3709035"/>
          </a:xfrm>
          <a:prstGeom prst="rect">
            <a:avLst/>
          </a:prstGeom>
          <a:noFill/>
          <a:ln w="12700" cmpd="sng">
            <a:solidFill>
              <a:srgbClr val="B57A6A"/>
            </a:solidFill>
            <a:prstDash val="solid"/>
          </a:ln>
        </p:spPr>
        <p:txBody>
          <a:bodyPr wrap="square" rtlCol="0">
            <a:spAutoFit/>
          </a:bodyPr>
          <a:lstStyle/>
          <a:p>
            <a:pPr indent="0" algn="just" fontAlgn="auto">
              <a:lnSpc>
                <a:spcPct val="140000"/>
              </a:lnSpc>
            </a:pPr>
            <a:r>
              <a:rPr sz="2400" err="1">
                <a:latin typeface="黑体" panose="02010609060101010101" pitchFamily="49" charset="-122"/>
                <a:ea typeface="黑体" panose="02010609060101010101" pitchFamily="49" charset="-122"/>
                <a:cs typeface="黑体" panose="02010609060101010101" pitchFamily="49" charset="-122"/>
              </a:rPr>
              <a:t>第二条</a:t>
            </a:r>
            <a:r>
              <a:rPr lang="zh-CN" sz="2400" err="1">
                <a:latin typeface="黑体" panose="02010609060101010101" pitchFamily="49" charset="-122"/>
                <a:ea typeface="黑体" panose="02010609060101010101" pitchFamily="49" charset="-122"/>
                <a:cs typeface="黑体" panose="02010609060101010101" pitchFamily="49" charset="-122"/>
              </a:rPr>
              <a:t>：</a:t>
            </a:r>
            <a:r>
              <a:rPr sz="2400">
                <a:latin typeface="黑体" panose="02010609060101010101" pitchFamily="49" charset="-122"/>
                <a:ea typeface="黑体" panose="02010609060101010101" pitchFamily="49" charset="-122"/>
                <a:cs typeface="黑体" panose="02010609060101010101" pitchFamily="49" charset="-122"/>
              </a:rPr>
              <a:t>中华民国之主权属于国民全体。</a:t>
            </a:r>
          </a:p>
          <a:p>
            <a:pPr indent="0" algn="just" fontAlgn="auto">
              <a:lnSpc>
                <a:spcPct val="140000"/>
              </a:lnSpc>
            </a:pPr>
            <a:r>
              <a:rPr sz="2400" err="1">
                <a:latin typeface="黑体" panose="02010609060101010101" pitchFamily="49" charset="-122"/>
                <a:ea typeface="黑体" panose="02010609060101010101" pitchFamily="49" charset="-122"/>
                <a:cs typeface="黑体" panose="02010609060101010101" pitchFamily="49" charset="-122"/>
              </a:rPr>
              <a:t>第四条</a:t>
            </a:r>
            <a:r>
              <a:rPr lang="zh-CN" sz="2400" err="1">
                <a:latin typeface="黑体" panose="02010609060101010101" pitchFamily="49" charset="-122"/>
                <a:ea typeface="黑体" panose="02010609060101010101" pitchFamily="49" charset="-122"/>
                <a:cs typeface="黑体" panose="02010609060101010101" pitchFamily="49" charset="-122"/>
              </a:rPr>
              <a:t>：</a:t>
            </a:r>
            <a:r>
              <a:rPr sz="2400">
                <a:latin typeface="黑体" panose="02010609060101010101" pitchFamily="49" charset="-122"/>
                <a:ea typeface="黑体" panose="02010609060101010101" pitchFamily="49" charset="-122"/>
                <a:cs typeface="黑体" panose="02010609060101010101" pitchFamily="49" charset="-122"/>
              </a:rPr>
              <a:t>中华民国以参议院、临时大总统、国务员、法院行使其统治权。</a:t>
            </a:r>
          </a:p>
          <a:p>
            <a:pPr indent="0" algn="just" fontAlgn="auto">
              <a:lnSpc>
                <a:spcPct val="140000"/>
              </a:lnSpc>
            </a:pPr>
            <a:r>
              <a:rPr sz="2400" err="1">
                <a:latin typeface="黑体" panose="02010609060101010101" pitchFamily="49" charset="-122"/>
                <a:ea typeface="黑体" panose="02010609060101010101" pitchFamily="49" charset="-122"/>
                <a:cs typeface="黑体" panose="02010609060101010101" pitchFamily="49" charset="-122"/>
              </a:rPr>
              <a:t>第五条</a:t>
            </a:r>
            <a:r>
              <a:rPr lang="zh-CN" sz="2400" err="1">
                <a:latin typeface="黑体" panose="02010609060101010101" pitchFamily="49" charset="-122"/>
                <a:ea typeface="黑体" panose="02010609060101010101" pitchFamily="49" charset="-122"/>
                <a:cs typeface="黑体" panose="02010609060101010101" pitchFamily="49" charset="-122"/>
              </a:rPr>
              <a:t>：</a:t>
            </a:r>
            <a:r>
              <a:rPr sz="2400">
                <a:latin typeface="黑体" panose="02010609060101010101" pitchFamily="49" charset="-122"/>
                <a:ea typeface="黑体" panose="02010609060101010101" pitchFamily="49" charset="-122"/>
                <a:cs typeface="黑体" panose="02010609060101010101" pitchFamily="49" charset="-122"/>
              </a:rPr>
              <a:t>中华民国人民一律平等，无种族、阶级、宗教之区别。</a:t>
            </a:r>
          </a:p>
          <a:p>
            <a:pPr indent="0" algn="just" fontAlgn="auto">
              <a:lnSpc>
                <a:spcPct val="140000"/>
              </a:lnSpc>
            </a:pPr>
            <a:r>
              <a:rPr lang="zh-CN" sz="2400" kern="10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第六条：人民得享</a:t>
            </a:r>
            <a:r>
              <a:rPr lang="zh-CN" sz="2400" noProof="0">
                <a:solidFill>
                  <a:srgbClr val="000000"/>
                </a:solidFill>
                <a:latin typeface="黑体" panose="02010609060101010101" pitchFamily="49" charset="-122"/>
                <a:ea typeface="黑体" panose="02010609060101010101" pitchFamily="49" charset="-122"/>
                <a:cs typeface="楷体" panose="02010609060101010101" pitchFamily="49" charset="-122"/>
                <a:sym typeface="+mn-ea"/>
              </a:rPr>
              <a:t>有人身、居住、财产、言论、出版、集会、结社、宗教信仰等自由</a:t>
            </a:r>
            <a:r>
              <a:rPr lang="zh-CN" sz="2400" kern="10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各项之自由权。</a:t>
            </a:r>
          </a:p>
          <a:p>
            <a:pPr indent="0" algn="just" fontAlgn="auto">
              <a:lnSpc>
                <a:spcPct val="140000"/>
              </a:lnSpc>
            </a:pPr>
            <a:r>
              <a:rPr sz="2400" err="1">
                <a:latin typeface="黑体" panose="02010609060101010101" pitchFamily="49" charset="-122"/>
                <a:ea typeface="黑体" panose="02010609060101010101" pitchFamily="49" charset="-122"/>
                <a:cs typeface="黑体" panose="02010609060101010101" pitchFamily="49" charset="-122"/>
              </a:rPr>
              <a:t>第四十五条</a:t>
            </a:r>
            <a:r>
              <a:rPr lang="zh-CN" sz="2400" err="1">
                <a:latin typeface="黑体" panose="02010609060101010101" pitchFamily="49" charset="-122"/>
                <a:ea typeface="黑体" panose="02010609060101010101" pitchFamily="49" charset="-122"/>
                <a:cs typeface="黑体" panose="02010609060101010101" pitchFamily="49" charset="-122"/>
              </a:rPr>
              <a:t>：</a:t>
            </a:r>
            <a:r>
              <a:rPr lang="zh-CN" sz="2400" noProof="0">
                <a:latin typeface="黑体" panose="02010609060101010101" pitchFamily="49" charset="-122"/>
                <a:ea typeface="黑体" panose="02010609060101010101" pitchFamily="49" charset="-122"/>
                <a:cs typeface="黑体" panose="02010609060101010101" pitchFamily="49" charset="-122"/>
                <a:sym typeface="+mn-ea"/>
              </a:rPr>
              <a:t>实行责任内阁制，内阁总理由议会多数党产生，可以</a:t>
            </a:r>
            <a:r>
              <a:rPr lang="zh-CN" sz="2400" noProof="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驳回</a:t>
            </a:r>
            <a:r>
              <a:rPr lang="zh-CN" sz="2400" noProof="0">
                <a:latin typeface="黑体" panose="02010609060101010101" pitchFamily="49" charset="-122"/>
                <a:ea typeface="黑体" panose="02010609060101010101" pitchFamily="49" charset="-122"/>
                <a:cs typeface="黑体" panose="02010609060101010101" pitchFamily="49" charset="-122"/>
                <a:sym typeface="+mn-ea"/>
              </a:rPr>
              <a:t>总统的意见，总统颁布命令须由总理</a:t>
            </a:r>
            <a:r>
              <a:rPr lang="zh-CN" sz="2400" noProof="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副署</a:t>
            </a:r>
            <a:r>
              <a:rPr lang="zh-CN" sz="2400" noProof="0">
                <a:latin typeface="黑体" panose="02010609060101010101" pitchFamily="49" charset="-122"/>
                <a:ea typeface="黑体" panose="02010609060101010101" pitchFamily="49" charset="-122"/>
                <a:cs typeface="黑体" panose="02010609060101010101" pitchFamily="49" charset="-122"/>
                <a:sym typeface="+mn-ea"/>
              </a:rPr>
              <a:t>才能生效</a:t>
            </a:r>
            <a:r>
              <a:rPr sz="2400">
                <a:latin typeface="黑体" panose="02010609060101010101" pitchFamily="49" charset="-122"/>
                <a:ea typeface="黑体" panose="02010609060101010101" pitchFamily="49" charset="-122"/>
                <a:cs typeface="黑体" panose="02010609060101010101" pitchFamily="49" charset="-122"/>
              </a:rPr>
              <a:t>。</a:t>
            </a:r>
            <a:r>
              <a:rPr lang="en-US" altLang="zh-CN" sz="2400">
                <a:latin typeface="黑体" panose="02010609060101010101" pitchFamily="49" charset="-122"/>
                <a:ea typeface="黑体" panose="02010609060101010101" pitchFamily="49" charset="-122"/>
                <a:cs typeface="黑体" panose="02010609060101010101" pitchFamily="49" charset="-122"/>
              </a:rPr>
              <a:t>    </a:t>
            </a:r>
            <a:endParaRPr lang="zh-CN" altLang="en-US" sz="2400">
              <a:latin typeface="黑体" panose="02010609060101010101" pitchFamily="49" charset="-122"/>
              <a:ea typeface="黑体" panose="02010609060101010101" pitchFamily="49" charset="-122"/>
              <a:cs typeface="黑体" panose="02010609060101010101" pitchFamily="49" charset="-122"/>
            </a:endParaRPr>
          </a:p>
        </p:txBody>
      </p:sp>
      <p:sp>
        <p:nvSpPr>
          <p:cNvPr id="24579" name="Text Box 3"/>
          <p:cNvSpPr txBox="1">
            <a:spLocks noChangeArrowheads="1"/>
          </p:cNvSpPr>
          <p:nvPr>
            <p:custDataLst>
              <p:tags r:id="rId4"/>
            </p:custDataLst>
          </p:nvPr>
        </p:nvSpPr>
        <p:spPr bwMode="auto">
          <a:xfrm>
            <a:off x="379095" y="2802255"/>
            <a:ext cx="5250180" cy="521970"/>
          </a:xfrm>
          <a:prstGeom prst="rect">
            <a:avLst/>
          </a:prstGeom>
          <a:solidFill>
            <a:srgbClr val="C00000"/>
          </a:solidFill>
          <a:ln w="9525">
            <a:noFill/>
            <a:miter lim="800000"/>
          </a:ln>
          <a:effectLst>
            <a:outerShdw blurRad="50800" dist="38100" dir="2700000" algn="tl" rotWithShape="0">
              <a:prstClr val="black">
                <a:alpha val="40000"/>
              </a:prstClr>
            </a:outerShdw>
          </a:effectLst>
        </p:spPr>
        <p:txBody>
          <a:bodyPr wrap="square">
            <a:spAutoFit/>
          </a:bodyPr>
          <a:lstStyle>
            <a:lvl1pPr>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a:spcBef>
                <a:spcPct val="50000"/>
              </a:spcBef>
            </a:pP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rPr>
              <a:t>主权在民</a:t>
            </a:r>
            <a:r>
              <a:rPr lang="en-US" altLang="zh-CN"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rPr>
              <a:t>——</a:t>
            </a: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rPr>
              <a:t>否定君主专制制度</a:t>
            </a:r>
          </a:p>
        </p:txBody>
      </p:sp>
      <p:sp>
        <p:nvSpPr>
          <p:cNvPr id="24580" name="Text Box 4"/>
          <p:cNvSpPr txBox="1">
            <a:spLocks noChangeArrowheads="1"/>
          </p:cNvSpPr>
          <p:nvPr>
            <p:custDataLst>
              <p:tags r:id="rId5"/>
            </p:custDataLst>
          </p:nvPr>
        </p:nvSpPr>
        <p:spPr bwMode="auto">
          <a:xfrm>
            <a:off x="379095" y="4156075"/>
            <a:ext cx="5250815" cy="521970"/>
          </a:xfrm>
          <a:prstGeom prst="rect">
            <a:avLst/>
          </a:prstGeom>
          <a:solidFill>
            <a:srgbClr val="C00000"/>
          </a:solidFill>
          <a:ln w="9525">
            <a:noFill/>
            <a:miter lim="800000"/>
          </a:ln>
          <a:effectLst>
            <a:outerShdw blurRad="50800" dist="38100" dir="2700000" algn="tl" rotWithShape="0">
              <a:prstClr val="black">
                <a:alpha val="40000"/>
              </a:prstClr>
            </a:outerShdw>
          </a:effectLst>
        </p:spPr>
        <p:txBody>
          <a:bodyPr wrap="square">
            <a:spAutoFit/>
          </a:bodyPr>
          <a:lstStyle>
            <a:lvl1pPr>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a:spcBef>
                <a:spcPct val="50000"/>
              </a:spcBef>
            </a:pP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rPr>
              <a:t>平等自由</a:t>
            </a:r>
            <a:r>
              <a:rPr lang="en-US" altLang="zh-CN"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rPr>
              <a:t>——</a:t>
            </a: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rPr>
              <a:t>否定封建等级制度</a:t>
            </a:r>
          </a:p>
        </p:txBody>
      </p:sp>
      <p:sp>
        <p:nvSpPr>
          <p:cNvPr id="24581" name="Text Box 5"/>
          <p:cNvSpPr txBox="1">
            <a:spLocks noChangeArrowheads="1"/>
          </p:cNvSpPr>
          <p:nvPr>
            <p:custDataLst>
              <p:tags r:id="rId6"/>
            </p:custDataLst>
          </p:nvPr>
        </p:nvSpPr>
        <p:spPr bwMode="auto">
          <a:xfrm>
            <a:off x="358775" y="3479165"/>
            <a:ext cx="7852410" cy="521970"/>
          </a:xfrm>
          <a:prstGeom prst="rect">
            <a:avLst/>
          </a:prstGeom>
          <a:solidFill>
            <a:srgbClr val="C00000"/>
          </a:solidFill>
          <a:ln w="9525">
            <a:noFill/>
            <a:miter lim="800000"/>
          </a:ln>
          <a:effectLst>
            <a:outerShdw blurRad="50800" dist="38100" dir="2700000" algn="tl" rotWithShape="0">
              <a:prstClr val="black">
                <a:alpha val="40000"/>
              </a:prstClr>
            </a:outerShdw>
          </a:effectLst>
        </p:spPr>
        <p:txBody>
          <a:bodyPr wrap="square">
            <a:spAutoFit/>
          </a:bodyPr>
          <a:lstStyle>
            <a:lvl1pPr>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a:spcBef>
                <a:spcPct val="50000"/>
              </a:spcBef>
            </a:pP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rPr>
              <a:t>三权分立</a:t>
            </a:r>
            <a:r>
              <a:rPr lang="en-US" altLang="zh-CN"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rPr>
              <a:t>——</a:t>
            </a: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rPr>
              <a:t>防止专权独裁，确立民主共和政体</a:t>
            </a:r>
            <a:endParaRPr lang="zh-CN" altLang="en-US" sz="2800" b="1" smtClean="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endParaRPr>
          </a:p>
        </p:txBody>
      </p:sp>
      <p:sp>
        <p:nvSpPr>
          <p:cNvPr id="24582" name="Text Box 6"/>
          <p:cNvSpPr txBox="1">
            <a:spLocks noChangeArrowheads="1"/>
          </p:cNvSpPr>
          <p:nvPr>
            <p:custDataLst>
              <p:tags r:id="rId7"/>
            </p:custDataLst>
          </p:nvPr>
        </p:nvSpPr>
        <p:spPr bwMode="auto">
          <a:xfrm>
            <a:off x="379095" y="4832985"/>
            <a:ext cx="7832090" cy="521970"/>
          </a:xfrm>
          <a:prstGeom prst="rect">
            <a:avLst/>
          </a:prstGeom>
          <a:solidFill>
            <a:srgbClr val="C00000"/>
          </a:solidFill>
          <a:ln w="9525">
            <a:noFill/>
            <a:miter lim="800000"/>
          </a:ln>
          <a:effectLst>
            <a:outerShdw blurRad="50800" dist="38100" dir="2700000" algn="tl" rotWithShape="0">
              <a:prstClr val="black">
                <a:alpha val="40000"/>
              </a:prstClr>
            </a:outerShdw>
          </a:effectLst>
        </p:spPr>
        <p:txBody>
          <a:bodyPr wrap="square">
            <a:spAutoFit/>
          </a:bodyPr>
          <a:lstStyle>
            <a:lvl1pPr>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spcBef>
                <a:spcPct val="50000"/>
              </a:spcBef>
            </a:pP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rPr>
              <a:t>责任内阁制</a:t>
            </a:r>
            <a:r>
              <a:rPr lang="en-US" altLang="zh-CN"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rPr>
              <a:t>——</a:t>
            </a: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rPr>
              <a:t>限制袁世凯独裁，维护共和制度</a:t>
            </a:r>
            <a:endParaRPr lang="zh-CN" altLang="en-US" sz="2800" b="1" smtClean="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endParaRPr>
          </a:p>
        </p:txBody>
      </p:sp>
      <p:grpSp>
        <p:nvGrpSpPr>
          <p:cNvPr id="5" name="组合 4"/>
          <p:cNvGrpSpPr/>
          <p:nvPr/>
        </p:nvGrpSpPr>
        <p:grpSpPr>
          <a:xfrm>
            <a:off x="9765665" y="267335"/>
            <a:ext cx="1976755" cy="1645920"/>
            <a:chOff x="15113" y="414"/>
            <a:chExt cx="3113" cy="2592"/>
          </a:xfrm>
        </p:grpSpPr>
        <p:pic>
          <p:nvPicPr>
            <p:cNvPr id="7" name="图片 6"/>
            <p:cNvPicPr/>
            <p:nvPr/>
          </p:nvPicPr>
          <p:blipFill>
            <a:blip r:embed="rId9">
              <a:clrChange>
                <a:clrFrom>
                  <a:srgbClr val="F3F3F3">
                    <a:alpha val="100000"/>
                  </a:srgbClr>
                </a:clrFrom>
                <a:clrTo>
                  <a:srgbClr val="F3F3F3">
                    <a:alpha val="100000"/>
                    <a:alpha val="0"/>
                  </a:srgbClr>
                </a:clrTo>
              </a:clrChange>
            </a:blip>
            <a:stretch>
              <a:fillRect/>
            </a:stretch>
          </p:blipFill>
          <p:spPr>
            <a:xfrm rot="1500000">
              <a:off x="16112" y="434"/>
              <a:ext cx="2115" cy="2573"/>
            </a:xfrm>
            <a:prstGeom prst="rect">
              <a:avLst/>
            </a:prstGeom>
            <a:noFill/>
            <a:ln w="9525">
              <a:noFill/>
            </a:ln>
          </p:spPr>
        </p:pic>
        <p:pic>
          <p:nvPicPr>
            <p:cNvPr id="107" name="图片 106"/>
            <p:cNvPicPr/>
            <p:nvPr/>
          </p:nvPicPr>
          <p:blipFill>
            <a:blip r:embed="rId10"/>
            <a:stretch>
              <a:fillRect/>
            </a:stretch>
          </p:blipFill>
          <p:spPr>
            <a:xfrm rot="20160000">
              <a:off x="15113" y="414"/>
              <a:ext cx="1734" cy="2319"/>
            </a:xfrm>
            <a:prstGeom prst="rect">
              <a:avLst/>
            </a:prstGeom>
            <a:noFill/>
            <a:ln w="9525">
              <a:noFill/>
            </a:ln>
          </p:spPr>
        </p:pic>
      </p:grpSp>
      <p:sp>
        <p:nvSpPr>
          <p:cNvPr id="10" name="文本框 9"/>
          <p:cNvSpPr txBox="1"/>
          <p:nvPr/>
        </p:nvSpPr>
        <p:spPr>
          <a:xfrm>
            <a:off x="6819265" y="5966460"/>
            <a:ext cx="4836160" cy="479425"/>
          </a:xfrm>
          <a:prstGeom prst="rect">
            <a:avLst/>
          </a:prstGeom>
          <a:solidFill>
            <a:srgbClr val="F0E4E1"/>
          </a:solidFill>
          <a:ln w="12700" cmpd="sng">
            <a:solidFill>
              <a:srgbClr val="8E3330"/>
            </a:solidFill>
            <a:prstDash val="solid"/>
          </a:ln>
          <a:effectLst>
            <a:outerShdw blurRad="50800" dist="38100" dir="2700000" algn="tl" rotWithShape="0">
              <a:prstClr val="black">
                <a:alpha val="40000"/>
              </a:prstClr>
            </a:outerShdw>
          </a:effectLst>
        </p:spPr>
        <p:txBody>
          <a:bodyPr wrap="square" rtlCol="0" anchor="t">
            <a:noAutofit/>
          </a:bodyPr>
          <a:lstStyle/>
          <a:p>
            <a:pPr>
              <a:lnSpc>
                <a:spcPct val="90000"/>
              </a:lnSpc>
            </a:pPr>
            <a:r>
              <a:rPr lang="zh-CN" altLang="en-US" sz="2800" b="1">
                <a:solidFill>
                  <a:srgbClr val="C00000"/>
                </a:solidFill>
                <a:effectLst/>
                <a:latin typeface="华文中宋" panose="02010600040101010101" charset="-122"/>
                <a:ea typeface="华文中宋" panose="02010600040101010101" charset="-122"/>
                <a:sym typeface="+mn-ea"/>
              </a:rPr>
              <a:t>变化：由总统制到责任内阁制</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57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58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58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58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1" grpId="0"/>
      <p:bldP spid="11" grpId="1"/>
      <p:bldP spid="12" grpId="0"/>
      <p:bldP spid="12" grpId="1"/>
      <p:bldP spid="14" grpId="1"/>
      <p:bldP spid="18" grpId="0" animBg="1"/>
      <p:bldP spid="18" grpId="1" animBg="1"/>
      <p:bldP spid="24579" grpId="0" animBg="1"/>
      <p:bldP spid="24579" grpId="1" animBg="1"/>
      <p:bldP spid="24580" grpId="0" animBg="1"/>
      <p:bldP spid="24580" grpId="1" animBg="1"/>
      <p:bldP spid="24581" grpId="0" animBg="1"/>
      <p:bldP spid="24581" grpId="1" animBg="1"/>
      <p:bldP spid="24582" grpId="0" animBg="1"/>
      <p:bldP spid="24582" grpId="1" animBg="1"/>
      <p:bldP spid="10" grpId="0" animBg="1"/>
      <p:bldP spid="10"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381000" y="2381250"/>
            <a:ext cx="4546600" cy="1383665"/>
          </a:xfrm>
          <a:prstGeom prst="rect">
            <a:avLst/>
          </a:prstGeom>
          <a:noFill/>
        </p:spPr>
        <p:txBody>
          <a:bodyPr wrap="square" rtlCol="0" anchor="t">
            <a:spAutoFit/>
          </a:bodyPr>
          <a:lstStyle/>
          <a:p>
            <a:pPr indent="0" fontAlgn="auto">
              <a:lnSpc>
                <a:spcPct val="100000"/>
              </a:lnSpc>
            </a:pPr>
            <a:r>
              <a:rPr lang="en-US" altLang="zh-CN" sz="2800" b="1">
                <a:latin typeface="华文中宋" panose="02010600040101010101" charset="-122"/>
                <a:ea typeface="华文中宋" panose="02010600040101010101" charset="-122"/>
                <a:cs typeface="微软雅黑" panose="020B0503020204020204" charset="-122"/>
                <a:sym typeface="+mn-ea"/>
              </a:rPr>
              <a:t>         </a:t>
            </a:r>
            <a:r>
              <a:rPr lang="zh-CN" altLang="en-US" sz="2800">
                <a:latin typeface="华文中宋" panose="02010600040101010101" charset="-122"/>
                <a:ea typeface="华文中宋" panose="02010600040101010101" charset="-122"/>
                <a:cs typeface="微软雅黑" panose="020B0503020204020204" charset="-122"/>
                <a:sym typeface="+mn-ea"/>
              </a:rPr>
              <a:t>中国历史上</a:t>
            </a:r>
            <a:r>
              <a:rPr lang="zh-CN" altLang="en-US" sz="2800">
                <a:solidFill>
                  <a:srgbClr val="C00000"/>
                </a:solidFill>
                <a:latin typeface="华文中宋" panose="02010600040101010101" charset="-122"/>
                <a:ea typeface="华文中宋" panose="02010600040101010101" charset="-122"/>
                <a:cs typeface="微软雅黑" panose="020B0503020204020204" charset="-122"/>
                <a:sym typeface="+mn-ea"/>
              </a:rPr>
              <a:t>第一部具有资产阶级共和国宪法性质</a:t>
            </a:r>
            <a:r>
              <a:rPr lang="zh-CN" altLang="en-US" sz="2800">
                <a:latin typeface="华文中宋" panose="02010600040101010101" charset="-122"/>
                <a:ea typeface="华文中宋" panose="02010600040101010101" charset="-122"/>
                <a:cs typeface="微软雅黑" panose="020B0503020204020204" charset="-122"/>
                <a:sym typeface="+mn-ea"/>
              </a:rPr>
              <a:t>的重要文件。</a:t>
            </a:r>
          </a:p>
        </p:txBody>
      </p:sp>
      <p:sp>
        <p:nvSpPr>
          <p:cNvPr id="51202" name="矩形 4"/>
          <p:cNvSpPr/>
          <p:nvPr>
            <p:custDataLst>
              <p:tags r:id="rId1"/>
            </p:custDataLst>
          </p:nvPr>
        </p:nvSpPr>
        <p:spPr>
          <a:xfrm>
            <a:off x="257810" y="238760"/>
            <a:ext cx="11684635" cy="6378575"/>
          </a:xfrm>
          <a:prstGeom prst="rect">
            <a:avLst/>
          </a:prstGeom>
          <a:noFill/>
          <a:ln w="12700" cap="flat" cmpd="sng">
            <a:solidFill>
              <a:srgbClr val="831E0A"/>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4" name="圆角矩形 3"/>
          <p:cNvSpPr/>
          <p:nvPr>
            <p:custDataLst>
              <p:tags r:id="rId2"/>
            </p:custDataLst>
          </p:nvPr>
        </p:nvSpPr>
        <p:spPr>
          <a:xfrm>
            <a:off x="379095" y="339090"/>
            <a:ext cx="3672205" cy="480695"/>
          </a:xfrm>
          <a:prstGeom prst="roundRect">
            <a:avLst/>
          </a:prstGeom>
          <a:solidFill>
            <a:srgbClr val="85231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二、辛亥革命的过程</a:t>
            </a:r>
          </a:p>
        </p:txBody>
      </p:sp>
      <p:sp>
        <p:nvSpPr>
          <p:cNvPr id="6" name="文本框 5"/>
          <p:cNvSpPr txBox="1"/>
          <p:nvPr/>
        </p:nvSpPr>
        <p:spPr>
          <a:xfrm>
            <a:off x="99060" y="765810"/>
            <a:ext cx="2755265" cy="629920"/>
          </a:xfrm>
          <a:prstGeom prst="rect">
            <a:avLst/>
          </a:prstGeom>
          <a:noFill/>
        </p:spPr>
        <p:txBody>
          <a:bodyPr wrap="square" rtlCol="0" anchor="t">
            <a:spAutoFit/>
          </a:bodyPr>
          <a:lstStyle/>
          <a:p>
            <a:pPr algn="just">
              <a:lnSpc>
                <a:spcPct val="125000"/>
              </a:lnSpc>
            </a:pPr>
            <a:r>
              <a:rPr lang="zh-CN" altLang="en-US" sz="2800" b="1">
                <a:solidFill>
                  <a:schemeClr val="accent6">
                    <a:lumMod val="50000"/>
                  </a:schemeClr>
                </a:solidFill>
                <a:latin typeface="华文中宋" panose="02010600040101010101" charset="-122"/>
                <a:ea typeface="华文中宋" panose="02010600040101010101" charset="-122"/>
                <a:cs typeface="华文中宋" panose="02010600040101010101" charset="-122"/>
                <a:sym typeface="+mn-ea"/>
              </a:rPr>
              <a:t>（二）高潮：</a:t>
            </a:r>
          </a:p>
        </p:txBody>
      </p:sp>
      <p:sp>
        <p:nvSpPr>
          <p:cNvPr id="2" name="文本框 1"/>
          <p:cNvSpPr txBox="1"/>
          <p:nvPr/>
        </p:nvSpPr>
        <p:spPr>
          <a:xfrm>
            <a:off x="377190" y="1337310"/>
            <a:ext cx="7654925" cy="521970"/>
          </a:xfrm>
          <a:prstGeom prst="rect">
            <a:avLst/>
          </a:prstGeom>
          <a:noFill/>
        </p:spPr>
        <p:txBody>
          <a:bodyPr wrap="square" rtlCol="0" anchor="t">
            <a:spAutoFit/>
          </a:bodyPr>
          <a:lstStyle/>
          <a:p>
            <a:pPr algn="just">
              <a:lnSpc>
                <a:spcPct val="100000"/>
              </a:lnSpc>
            </a:pPr>
            <a:r>
              <a:rPr lang="en-US" altLang="zh-CN" sz="2800" b="1">
                <a:solidFill>
                  <a:schemeClr val="accent6">
                    <a:lumMod val="50000"/>
                  </a:schemeClr>
                </a:solidFill>
                <a:latin typeface="华文中宋" panose="02010600040101010101" charset="-122"/>
                <a:ea typeface="华文中宋" panose="02010600040101010101" charset="-122"/>
                <a:cs typeface="华文中宋" panose="02010600040101010101" charset="-122"/>
                <a:sym typeface="+mn-ea"/>
              </a:rPr>
              <a:t>2</a:t>
            </a:r>
            <a:r>
              <a:rPr lang="zh-CN" altLang="en-US" sz="2800" b="1">
                <a:solidFill>
                  <a:schemeClr val="accent6">
                    <a:lumMod val="50000"/>
                  </a:schemeClr>
                </a:solidFill>
                <a:latin typeface="华文中宋" panose="02010600040101010101" charset="-122"/>
                <a:ea typeface="华文中宋" panose="02010600040101010101" charset="-122"/>
                <a:cs typeface="华文中宋" panose="02010600040101010101" charset="-122"/>
                <a:sym typeface="+mn-ea"/>
              </a:rPr>
              <a:t>、</a:t>
            </a:r>
            <a:r>
              <a:rPr lang="en-US" altLang="zh-CN" sz="2800" b="1">
                <a:solidFill>
                  <a:schemeClr val="accent6">
                    <a:lumMod val="50000"/>
                  </a:schemeClr>
                </a:solidFill>
                <a:latin typeface="华文中宋" panose="02010600040101010101" charset="-122"/>
                <a:ea typeface="华文中宋" panose="02010600040101010101" charset="-122"/>
                <a:cs typeface="华文中宋" panose="02010600040101010101" charset="-122"/>
                <a:sym typeface="+mn-ea"/>
              </a:rPr>
              <a:t>1912</a:t>
            </a:r>
            <a:r>
              <a:rPr lang="zh-CN" altLang="en-US" sz="2800" b="1">
                <a:solidFill>
                  <a:schemeClr val="accent6">
                    <a:lumMod val="50000"/>
                  </a:schemeClr>
                </a:solidFill>
                <a:latin typeface="华文中宋" panose="02010600040101010101" charset="-122"/>
                <a:ea typeface="华文中宋" panose="02010600040101010101" charset="-122"/>
                <a:cs typeface="华文中宋" panose="02010600040101010101" charset="-122"/>
                <a:sym typeface="+mn-ea"/>
              </a:rPr>
              <a:t>年</a:t>
            </a:r>
            <a:r>
              <a:rPr lang="en-US" altLang="zh-CN" sz="2800" b="1">
                <a:solidFill>
                  <a:schemeClr val="accent6">
                    <a:lumMod val="50000"/>
                  </a:schemeClr>
                </a:solidFill>
                <a:latin typeface="华文中宋" panose="02010600040101010101" charset="-122"/>
                <a:ea typeface="华文中宋" panose="02010600040101010101" charset="-122"/>
                <a:cs typeface="华文中宋" panose="02010600040101010101" charset="-122"/>
                <a:sym typeface="+mn-ea"/>
              </a:rPr>
              <a:t>3</a:t>
            </a:r>
            <a:r>
              <a:rPr lang="zh-CN" altLang="en-US" sz="2800" b="1">
                <a:solidFill>
                  <a:schemeClr val="accent6">
                    <a:lumMod val="50000"/>
                  </a:schemeClr>
                </a:solidFill>
                <a:latin typeface="华文中宋" panose="02010600040101010101" charset="-122"/>
                <a:ea typeface="华文中宋" panose="02010600040101010101" charset="-122"/>
                <a:cs typeface="华文中宋" panose="02010600040101010101" charset="-122"/>
                <a:sym typeface="+mn-ea"/>
              </a:rPr>
              <a:t>月</a:t>
            </a:r>
            <a:r>
              <a:rPr lang="en-US" altLang="zh-CN" sz="2800" b="1">
                <a:solidFill>
                  <a:schemeClr val="accent6">
                    <a:lumMod val="50000"/>
                  </a:schemeClr>
                </a:solidFill>
                <a:latin typeface="华文中宋" panose="02010600040101010101" charset="-122"/>
                <a:ea typeface="华文中宋" panose="02010600040101010101" charset="-122"/>
                <a:cs typeface="华文中宋" panose="02010600040101010101" charset="-122"/>
                <a:sym typeface="+mn-ea"/>
              </a:rPr>
              <a:t>11</a:t>
            </a:r>
            <a:r>
              <a:rPr lang="zh-CN" altLang="en-US" sz="2800" b="1">
                <a:solidFill>
                  <a:schemeClr val="accent6">
                    <a:lumMod val="50000"/>
                  </a:schemeClr>
                </a:solidFill>
                <a:latin typeface="华文中宋" panose="02010600040101010101" charset="-122"/>
                <a:ea typeface="华文中宋" panose="02010600040101010101" charset="-122"/>
                <a:cs typeface="华文中宋" panose="02010600040101010101" charset="-122"/>
                <a:sym typeface="+mn-ea"/>
              </a:rPr>
              <a:t>日颁布</a:t>
            </a:r>
            <a:r>
              <a:rPr lang="en-US" altLang="zh-CN" sz="2800" b="1">
                <a:solidFill>
                  <a:schemeClr val="accent6">
                    <a:lumMod val="50000"/>
                  </a:schemeClr>
                </a:solidFill>
                <a:latin typeface="华文中宋" panose="02010600040101010101" charset="-122"/>
                <a:ea typeface="华文中宋" panose="02010600040101010101" charset="-122"/>
                <a:cs typeface="华文中宋" panose="02010600040101010101" charset="-122"/>
                <a:sym typeface="+mn-ea"/>
              </a:rPr>
              <a:t>《</a:t>
            </a:r>
            <a:r>
              <a:rPr lang="zh-CN" altLang="en-US" sz="2800" b="1">
                <a:solidFill>
                  <a:schemeClr val="accent6">
                    <a:lumMod val="50000"/>
                  </a:schemeClr>
                </a:solidFill>
                <a:latin typeface="华文中宋" panose="02010600040101010101" charset="-122"/>
                <a:ea typeface="华文中宋" panose="02010600040101010101" charset="-122"/>
                <a:cs typeface="华文中宋" panose="02010600040101010101" charset="-122"/>
                <a:sym typeface="+mn-ea"/>
              </a:rPr>
              <a:t>中华民国临时约法</a:t>
            </a:r>
            <a:r>
              <a:rPr lang="en-US" altLang="zh-CN" sz="2800" b="1">
                <a:solidFill>
                  <a:schemeClr val="accent6">
                    <a:lumMod val="50000"/>
                  </a:schemeClr>
                </a:solidFill>
                <a:latin typeface="华文中宋" panose="02010600040101010101" charset="-122"/>
                <a:ea typeface="华文中宋" panose="02010600040101010101" charset="-122"/>
                <a:cs typeface="华文中宋" panose="02010600040101010101" charset="-122"/>
                <a:sym typeface="+mn-ea"/>
              </a:rPr>
              <a:t>》</a:t>
            </a:r>
          </a:p>
        </p:txBody>
      </p:sp>
      <p:grpSp>
        <p:nvGrpSpPr>
          <p:cNvPr id="35" name="组合 34"/>
          <p:cNvGrpSpPr/>
          <p:nvPr>
            <p:custDataLst>
              <p:tags r:id="rId3"/>
            </p:custDataLst>
          </p:nvPr>
        </p:nvGrpSpPr>
        <p:grpSpPr>
          <a:xfrm>
            <a:off x="5084569" y="1719580"/>
            <a:ext cx="6940203" cy="3005455"/>
            <a:chOff x="1888" y="4610"/>
            <a:chExt cx="15541" cy="4733"/>
          </a:xfrm>
        </p:grpSpPr>
        <p:sp>
          <p:nvSpPr>
            <p:cNvPr id="13" name="圆角矩形 12"/>
            <p:cNvSpPr/>
            <p:nvPr>
              <p:custDataLst>
                <p:tags r:id="rId4"/>
              </p:custDataLst>
            </p:nvPr>
          </p:nvSpPr>
          <p:spPr>
            <a:xfrm>
              <a:off x="1888" y="5780"/>
              <a:ext cx="3067" cy="903"/>
            </a:xfrm>
            <a:prstGeom prst="roundRect">
              <a:avLst/>
            </a:prstGeom>
            <a:solidFill>
              <a:srgbClr val="C00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zh-CN" altLang="en-US" sz="2400" b="1">
                  <a:effectLst>
                    <a:outerShdw blurRad="38100" dist="38100" dir="2700000" algn="tl">
                      <a:srgbClr val="000000">
                        <a:alpha val="43137"/>
                      </a:srgbClr>
                    </a:outerShdw>
                  </a:effectLst>
                  <a:latin typeface="微软雅黑" panose="020B0503020204020204" charset="-122"/>
                  <a:ea typeface="微软雅黑" panose="020B0503020204020204" charset="-122"/>
                </a:rPr>
                <a:t>参议院</a:t>
              </a:r>
            </a:p>
          </p:txBody>
        </p:sp>
        <p:sp>
          <p:nvSpPr>
            <p:cNvPr id="14" name="圆角矩形 13"/>
            <p:cNvSpPr/>
            <p:nvPr>
              <p:custDataLst>
                <p:tags r:id="rId5"/>
              </p:custDataLst>
            </p:nvPr>
          </p:nvSpPr>
          <p:spPr>
            <a:xfrm>
              <a:off x="8321" y="5780"/>
              <a:ext cx="2453" cy="903"/>
            </a:xfrm>
            <a:prstGeom prst="roundRect">
              <a:avLst/>
            </a:prstGeom>
            <a:solidFill>
              <a:srgbClr val="C00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zh-CN" altLang="en-US" sz="2400" b="1">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总  统</a:t>
              </a:r>
            </a:p>
          </p:txBody>
        </p:sp>
        <p:sp>
          <p:nvSpPr>
            <p:cNvPr id="15" name="圆角矩形 14"/>
            <p:cNvSpPr/>
            <p:nvPr>
              <p:custDataLst>
                <p:tags r:id="rId6"/>
              </p:custDataLst>
            </p:nvPr>
          </p:nvSpPr>
          <p:spPr>
            <a:xfrm>
              <a:off x="14132" y="5780"/>
              <a:ext cx="3297" cy="903"/>
            </a:xfrm>
            <a:prstGeom prst="roundRect">
              <a:avLst/>
            </a:prstGeom>
            <a:solidFill>
              <a:srgbClr val="C00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zh-CN" altLang="en-US" sz="2400" b="1">
                  <a:effectLst>
                    <a:outerShdw blurRad="38100" dist="38100" dir="2700000" algn="tl">
                      <a:srgbClr val="000000">
                        <a:alpha val="43137"/>
                      </a:srgbClr>
                    </a:outerShdw>
                  </a:effectLst>
                  <a:latin typeface="微软雅黑" panose="020B0503020204020204" charset="-122"/>
                  <a:ea typeface="微软雅黑" panose="020B0503020204020204" charset="-122"/>
                </a:rPr>
                <a:t>总理内阁</a:t>
              </a:r>
            </a:p>
          </p:txBody>
        </p:sp>
        <p:sp>
          <p:nvSpPr>
            <p:cNvPr id="16" name="圆角矩形 15"/>
            <p:cNvSpPr/>
            <p:nvPr>
              <p:custDataLst>
                <p:tags r:id="rId7"/>
              </p:custDataLst>
            </p:nvPr>
          </p:nvSpPr>
          <p:spPr>
            <a:xfrm>
              <a:off x="8322" y="8440"/>
              <a:ext cx="2453" cy="903"/>
            </a:xfrm>
            <a:prstGeom prst="roundRect">
              <a:avLst/>
            </a:prstGeom>
            <a:solidFill>
              <a:srgbClr val="C00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zh-CN" altLang="en-US" sz="2400" b="1">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法  院</a:t>
              </a:r>
            </a:p>
          </p:txBody>
        </p:sp>
        <p:cxnSp>
          <p:nvCxnSpPr>
            <p:cNvPr id="17" name="直接箭头连接符 16"/>
            <p:cNvCxnSpPr/>
            <p:nvPr>
              <p:custDataLst>
                <p:tags r:id="rId8"/>
              </p:custDataLst>
            </p:nvPr>
          </p:nvCxnSpPr>
          <p:spPr>
            <a:xfrm flipV="1">
              <a:off x="4956" y="6102"/>
              <a:ext cx="3366" cy="15"/>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custDataLst>
                <p:tags r:id="rId9"/>
              </p:custDataLst>
            </p:nvPr>
          </p:nvCxnSpPr>
          <p:spPr>
            <a:xfrm flipV="1">
              <a:off x="10767" y="6224"/>
              <a:ext cx="3366" cy="15"/>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a:stCxn id="14" idx="2"/>
              <a:endCxn id="16" idx="0"/>
            </p:cNvCxnSpPr>
            <p:nvPr>
              <p:custDataLst>
                <p:tags r:id="rId10"/>
              </p:custDataLst>
            </p:nvPr>
          </p:nvCxnSpPr>
          <p:spPr>
            <a:xfrm>
              <a:off x="9548" y="6683"/>
              <a:ext cx="1" cy="1757"/>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p:nvPr>
              <p:custDataLst>
                <p:tags r:id="rId11"/>
              </p:custDataLst>
            </p:nvPr>
          </p:nvCxnSpPr>
          <p:spPr>
            <a:xfrm flipH="1">
              <a:off x="4955" y="6358"/>
              <a:ext cx="3366" cy="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肘形连接符 23"/>
            <p:cNvCxnSpPr>
              <a:stCxn id="13" idx="0"/>
              <a:endCxn id="15" idx="0"/>
            </p:cNvCxnSpPr>
            <p:nvPr>
              <p:custDataLst>
                <p:tags r:id="rId12"/>
              </p:custDataLst>
            </p:nvPr>
          </p:nvCxnSpPr>
          <p:spPr>
            <a:xfrm rot="16200000" flipH="1">
              <a:off x="9603" y="-400"/>
              <a:ext cx="5" cy="12359"/>
            </a:xfrm>
            <a:prstGeom prst="bentConnector3">
              <a:avLst>
                <a:gd name="adj1" fmla="val -7450000"/>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文本框 24"/>
            <p:cNvSpPr txBox="1"/>
            <p:nvPr>
              <p:custDataLst>
                <p:tags r:id="rId13"/>
              </p:custDataLst>
            </p:nvPr>
          </p:nvSpPr>
          <p:spPr>
            <a:xfrm>
              <a:off x="7722" y="4610"/>
              <a:ext cx="5592" cy="725"/>
            </a:xfrm>
            <a:prstGeom prst="rect">
              <a:avLst/>
            </a:prstGeom>
            <a:noFill/>
          </p:spPr>
          <p:txBody>
            <a:bodyPr wrap="square" rtlCol="0">
              <a:spAutoFit/>
            </a:bodyPr>
            <a:lstStyle/>
            <a:p>
              <a:pPr algn="ctr"/>
              <a:r>
                <a:rPr lang="zh-CN" altLang="en-US" sz="2400" b="1">
                  <a:latin typeface="华文楷体" panose="02010600040101010101" pitchFamily="2" charset="-122"/>
                  <a:ea typeface="华文楷体" panose="02010600040101010101" pitchFamily="2" charset="-122"/>
                </a:rPr>
                <a:t>参议院多数党</a:t>
              </a:r>
            </a:p>
          </p:txBody>
        </p:sp>
        <p:sp>
          <p:nvSpPr>
            <p:cNvPr id="26" name="文本框 25"/>
            <p:cNvSpPr txBox="1"/>
            <p:nvPr>
              <p:custDataLst>
                <p:tags r:id="rId14"/>
              </p:custDataLst>
            </p:nvPr>
          </p:nvSpPr>
          <p:spPr>
            <a:xfrm>
              <a:off x="10639" y="5681"/>
              <a:ext cx="3494" cy="1307"/>
            </a:xfrm>
            <a:prstGeom prst="rect">
              <a:avLst/>
            </a:prstGeom>
            <a:noFill/>
          </p:spPr>
          <p:txBody>
            <a:bodyPr wrap="square" rtlCol="0">
              <a:spAutoFit/>
            </a:bodyPr>
            <a:lstStyle/>
            <a:p>
              <a:pPr algn="ctr"/>
              <a:r>
                <a:rPr lang="zh-CN" altLang="en-US" sz="2400" b="1">
                  <a:latin typeface="华文楷体" panose="02010600040101010101" pitchFamily="2" charset="-122"/>
                  <a:ea typeface="华文楷体" panose="02010600040101010101" pitchFamily="2" charset="-122"/>
                </a:rPr>
                <a:t>经参议院同意任免</a:t>
              </a:r>
            </a:p>
          </p:txBody>
        </p:sp>
        <p:sp>
          <p:nvSpPr>
            <p:cNvPr id="28" name="文本框 27"/>
            <p:cNvSpPr txBox="1"/>
            <p:nvPr>
              <p:custDataLst>
                <p:tags r:id="rId15"/>
              </p:custDataLst>
            </p:nvPr>
          </p:nvSpPr>
          <p:spPr>
            <a:xfrm>
              <a:off x="4789" y="5573"/>
              <a:ext cx="3700" cy="725"/>
            </a:xfrm>
            <a:prstGeom prst="rect">
              <a:avLst/>
            </a:prstGeom>
            <a:noFill/>
          </p:spPr>
          <p:txBody>
            <a:bodyPr wrap="square" rtlCol="0">
              <a:spAutoFit/>
            </a:bodyPr>
            <a:lstStyle/>
            <a:p>
              <a:pPr algn="ctr"/>
              <a:r>
                <a:rPr lang="zh-CN" altLang="en-US" sz="2400" b="1">
                  <a:latin typeface="华文楷体" panose="02010600040101010101" pitchFamily="2" charset="-122"/>
                  <a:ea typeface="华文楷体" panose="02010600040101010101" pitchFamily="2" charset="-122"/>
                  <a:cs typeface="华文楷体" panose="02010600040101010101" pitchFamily="2" charset="-122"/>
                </a:rPr>
                <a:t>选举 弹劾</a:t>
              </a:r>
            </a:p>
          </p:txBody>
        </p:sp>
        <p:sp>
          <p:nvSpPr>
            <p:cNvPr id="29" name="文本框 28"/>
            <p:cNvSpPr txBox="1"/>
            <p:nvPr>
              <p:custDataLst>
                <p:tags r:id="rId16"/>
              </p:custDataLst>
            </p:nvPr>
          </p:nvSpPr>
          <p:spPr>
            <a:xfrm>
              <a:off x="4787" y="6316"/>
              <a:ext cx="3333" cy="1888"/>
            </a:xfrm>
            <a:prstGeom prst="rect">
              <a:avLst/>
            </a:prstGeom>
            <a:noFill/>
          </p:spPr>
          <p:txBody>
            <a:bodyPr wrap="square" rtlCol="0">
              <a:spAutoFit/>
            </a:bodyPr>
            <a:lstStyle/>
            <a:p>
              <a:pPr algn="ctr">
                <a:lnSpc>
                  <a:spcPct val="100000"/>
                </a:lnSpc>
              </a:pPr>
              <a:r>
                <a:rPr lang="zh-CN" altLang="en-US" sz="2400" b="1">
                  <a:latin typeface="华文楷体" panose="02010600040101010101" pitchFamily="2" charset="-122"/>
                  <a:ea typeface="华文楷体" panose="02010600040101010101" pitchFamily="2" charset="-122"/>
                </a:rPr>
                <a:t>对参议院立法有一次否决权</a:t>
              </a:r>
            </a:p>
          </p:txBody>
        </p:sp>
        <p:sp>
          <p:nvSpPr>
            <p:cNvPr id="30" name="文本框 29"/>
            <p:cNvSpPr txBox="1"/>
            <p:nvPr>
              <p:custDataLst>
                <p:tags r:id="rId17"/>
              </p:custDataLst>
            </p:nvPr>
          </p:nvSpPr>
          <p:spPr>
            <a:xfrm>
              <a:off x="9323" y="6908"/>
              <a:ext cx="3460" cy="1307"/>
            </a:xfrm>
            <a:prstGeom prst="rect">
              <a:avLst/>
            </a:prstGeom>
            <a:noFill/>
          </p:spPr>
          <p:txBody>
            <a:bodyPr wrap="square" rtlCol="0">
              <a:spAutoFit/>
            </a:bodyPr>
            <a:lstStyle/>
            <a:p>
              <a:pPr algn="ctr"/>
              <a:r>
                <a:rPr lang="zh-CN" altLang="en-US" sz="2400" b="1">
                  <a:latin typeface="华文楷体" panose="02010600040101010101" pitchFamily="2" charset="-122"/>
                  <a:ea typeface="华文楷体" panose="02010600040101010101" pitchFamily="2" charset="-122"/>
                </a:rPr>
                <a:t>经参议院同意任命</a:t>
              </a:r>
            </a:p>
          </p:txBody>
        </p:sp>
        <p:sp>
          <p:nvSpPr>
            <p:cNvPr id="31" name="文本框 30"/>
            <p:cNvSpPr txBox="1"/>
            <p:nvPr>
              <p:custDataLst>
                <p:tags r:id="rId18"/>
              </p:custDataLst>
            </p:nvPr>
          </p:nvSpPr>
          <p:spPr>
            <a:xfrm>
              <a:off x="2019" y="6683"/>
              <a:ext cx="2936" cy="725"/>
            </a:xfrm>
            <a:prstGeom prst="rect">
              <a:avLst/>
            </a:prstGeom>
            <a:noFill/>
          </p:spPr>
          <p:txBody>
            <a:bodyPr wrap="square" rtlCol="0">
              <a:spAutoFit/>
            </a:bodyPr>
            <a:lstStyle/>
            <a:p>
              <a:pPr algn="ctr"/>
              <a:r>
                <a:rPr lang="zh-CN" altLang="en-US" sz="2400" b="1">
                  <a:solidFill>
                    <a:srgbClr val="C00000"/>
                  </a:solidFill>
                  <a:latin typeface="华文中宋" panose="02010600040101010101" charset="-122"/>
                  <a:ea typeface="华文中宋" panose="02010600040101010101" charset="-122"/>
                </a:rPr>
                <a:t>立法权</a:t>
              </a:r>
            </a:p>
          </p:txBody>
        </p:sp>
        <p:sp>
          <p:nvSpPr>
            <p:cNvPr id="32" name="文本框 31"/>
            <p:cNvSpPr txBox="1"/>
            <p:nvPr>
              <p:custDataLst>
                <p:tags r:id="rId19"/>
              </p:custDataLst>
            </p:nvPr>
          </p:nvSpPr>
          <p:spPr>
            <a:xfrm>
              <a:off x="10410" y="8440"/>
              <a:ext cx="3461" cy="725"/>
            </a:xfrm>
            <a:prstGeom prst="rect">
              <a:avLst/>
            </a:prstGeom>
            <a:noFill/>
          </p:spPr>
          <p:txBody>
            <a:bodyPr wrap="square" rtlCol="0">
              <a:spAutoFit/>
            </a:bodyPr>
            <a:lstStyle/>
            <a:p>
              <a:pPr algn="ctr"/>
              <a:r>
                <a:rPr lang="zh-CN" altLang="en-US" sz="2400" b="1">
                  <a:solidFill>
                    <a:srgbClr val="C00000"/>
                  </a:solidFill>
                  <a:latin typeface="华文中宋" panose="02010600040101010101" charset="-122"/>
                  <a:ea typeface="华文中宋" panose="02010600040101010101" charset="-122"/>
                </a:rPr>
                <a:t>司法权</a:t>
              </a:r>
            </a:p>
          </p:txBody>
        </p:sp>
        <p:sp>
          <p:nvSpPr>
            <p:cNvPr id="33" name="文本框 32"/>
            <p:cNvSpPr txBox="1"/>
            <p:nvPr>
              <p:custDataLst>
                <p:tags r:id="rId20"/>
              </p:custDataLst>
            </p:nvPr>
          </p:nvSpPr>
          <p:spPr>
            <a:xfrm>
              <a:off x="14257" y="6683"/>
              <a:ext cx="2943" cy="725"/>
            </a:xfrm>
            <a:prstGeom prst="rect">
              <a:avLst/>
            </a:prstGeom>
            <a:noFill/>
          </p:spPr>
          <p:txBody>
            <a:bodyPr wrap="square" rtlCol="0">
              <a:spAutoFit/>
            </a:bodyPr>
            <a:lstStyle/>
            <a:p>
              <a:pPr algn="ctr"/>
              <a:r>
                <a:rPr lang="zh-CN" altLang="en-US" sz="2400" b="1">
                  <a:solidFill>
                    <a:srgbClr val="C00000"/>
                  </a:solidFill>
                  <a:latin typeface="华文中宋" panose="02010600040101010101" charset="-122"/>
                  <a:ea typeface="华文中宋" panose="02010600040101010101" charset="-122"/>
                </a:rPr>
                <a:t>行政权</a:t>
              </a:r>
            </a:p>
          </p:txBody>
        </p:sp>
      </p:grpSp>
      <p:sp>
        <p:nvSpPr>
          <p:cNvPr id="11" name="文本框 10"/>
          <p:cNvSpPr txBox="1"/>
          <p:nvPr/>
        </p:nvSpPr>
        <p:spPr>
          <a:xfrm>
            <a:off x="99060" y="1859280"/>
            <a:ext cx="2299335" cy="521970"/>
          </a:xfrm>
          <a:prstGeom prst="rect">
            <a:avLst/>
          </a:prstGeom>
          <a:noFill/>
        </p:spPr>
        <p:txBody>
          <a:bodyPr wrap="square" rtlCol="0" anchor="t">
            <a:spAutoFit/>
          </a:bodyPr>
          <a:lstStyle/>
          <a:p>
            <a:r>
              <a:rPr lang="zh-CN" altLang="en-US" sz="2800" b="1">
                <a:solidFill>
                  <a:schemeClr val="accent6">
                    <a:lumMod val="50000"/>
                  </a:schemeClr>
                </a:solidFill>
                <a:latin typeface="华文中宋" panose="02010600040101010101" charset="-122"/>
                <a:ea typeface="华文中宋" panose="02010600040101010101" charset="-122"/>
                <a:cs typeface="华文中宋" panose="02010600040101010101" charset="-122"/>
                <a:sym typeface="Arial" panose="020B0604020202020204" pitchFamily="34" charset="0"/>
              </a:rPr>
              <a:t>（</a:t>
            </a:r>
            <a:r>
              <a:rPr lang="en-US" altLang="zh-CN" sz="2800" b="1">
                <a:solidFill>
                  <a:schemeClr val="accent6">
                    <a:lumMod val="50000"/>
                  </a:schemeClr>
                </a:solidFill>
                <a:latin typeface="华文中宋" panose="02010600040101010101" charset="-122"/>
                <a:ea typeface="华文中宋" panose="02010600040101010101" charset="-122"/>
                <a:cs typeface="华文中宋" panose="02010600040101010101" charset="-122"/>
                <a:sym typeface="Arial" panose="020B0604020202020204" pitchFamily="34" charset="0"/>
              </a:rPr>
              <a:t>3</a:t>
            </a:r>
            <a:r>
              <a:rPr lang="zh-CN" altLang="en-US" sz="2800" b="1">
                <a:solidFill>
                  <a:schemeClr val="accent6">
                    <a:lumMod val="50000"/>
                  </a:schemeClr>
                </a:solidFill>
                <a:latin typeface="华文中宋" panose="02010600040101010101" charset="-122"/>
                <a:ea typeface="华文中宋" panose="02010600040101010101" charset="-122"/>
                <a:cs typeface="华文中宋" panose="02010600040101010101" charset="-122"/>
                <a:sym typeface="Arial" panose="020B0604020202020204" pitchFamily="34" charset="0"/>
              </a:rPr>
              <a:t>）评价：</a:t>
            </a:r>
          </a:p>
        </p:txBody>
      </p:sp>
      <p:sp>
        <p:nvSpPr>
          <p:cNvPr id="3" name="文本框 2"/>
          <p:cNvSpPr txBox="1"/>
          <p:nvPr/>
        </p:nvSpPr>
        <p:spPr>
          <a:xfrm>
            <a:off x="427355" y="2432050"/>
            <a:ext cx="1102360" cy="435610"/>
          </a:xfrm>
          <a:prstGeom prst="rect">
            <a:avLst/>
          </a:prstGeom>
          <a:noFill/>
          <a:ln w="12700" cmpd="sng">
            <a:noFill/>
            <a:prstDash val="solid"/>
          </a:ln>
        </p:spPr>
        <p:txBody>
          <a:bodyPr wrap="square" rtlCol="0" anchor="t">
            <a:spAutoFit/>
          </a:bodyPr>
          <a:lstStyle/>
          <a:p>
            <a:pPr indent="0" fontAlgn="auto">
              <a:lnSpc>
                <a:spcPct val="80000"/>
              </a:lnSpc>
            </a:pPr>
            <a:r>
              <a:rPr lang="zh-CN" altLang="en-US" sz="2800" b="1">
                <a:solidFill>
                  <a:schemeClr val="accent6">
                    <a:lumMod val="50000"/>
                  </a:schemeClr>
                </a:solidFill>
                <a:latin typeface="华文中宋" panose="02010600040101010101" charset="-122"/>
                <a:ea typeface="华文中宋" panose="02010600040101010101" charset="-122"/>
                <a:cs typeface="微软雅黑" panose="020B0503020204020204" charset="-122"/>
                <a:sym typeface="+mn-ea"/>
              </a:rPr>
              <a:t>性质：</a:t>
            </a:r>
          </a:p>
        </p:txBody>
      </p:sp>
      <p:sp>
        <p:nvSpPr>
          <p:cNvPr id="12" name="文本框 11"/>
          <p:cNvSpPr txBox="1"/>
          <p:nvPr/>
        </p:nvSpPr>
        <p:spPr>
          <a:xfrm>
            <a:off x="427355" y="3764915"/>
            <a:ext cx="1466215" cy="521970"/>
          </a:xfrm>
          <a:prstGeom prst="rect">
            <a:avLst/>
          </a:prstGeom>
          <a:noFill/>
        </p:spPr>
        <p:txBody>
          <a:bodyPr wrap="square" rtlCol="0" anchor="t">
            <a:spAutoFit/>
          </a:bodyPr>
          <a:lstStyle/>
          <a:p>
            <a:r>
              <a:rPr lang="zh-CN" altLang="en-US" sz="2800" b="1">
                <a:solidFill>
                  <a:schemeClr val="accent6">
                    <a:lumMod val="50000"/>
                  </a:schemeClr>
                </a:solidFill>
                <a:latin typeface="华文中宋" panose="02010600040101010101" charset="-122"/>
                <a:ea typeface="华文中宋" panose="02010600040101010101" charset="-122"/>
                <a:cs typeface="黑体" panose="02010609060101010101" pitchFamily="49" charset="-122"/>
                <a:sym typeface="+mn-ea"/>
              </a:rPr>
              <a:t>进步性</a:t>
            </a:r>
            <a:r>
              <a:rPr lang="zh-CN" altLang="en-US" sz="2800" b="1">
                <a:solidFill>
                  <a:srgbClr val="C00000"/>
                </a:solidFill>
                <a:latin typeface="华文中宋" panose="02010600040101010101" charset="-122"/>
                <a:ea typeface="华文中宋" panose="02010600040101010101" charset="-122"/>
                <a:cs typeface="黑体" panose="02010609060101010101" pitchFamily="49" charset="-122"/>
                <a:sym typeface="+mn-ea"/>
              </a:rPr>
              <a:t>：</a:t>
            </a:r>
          </a:p>
        </p:txBody>
      </p:sp>
      <p:sp>
        <p:nvSpPr>
          <p:cNvPr id="21" name="文本框 20"/>
          <p:cNvSpPr txBox="1"/>
          <p:nvPr/>
        </p:nvSpPr>
        <p:spPr>
          <a:xfrm>
            <a:off x="377190" y="4286885"/>
            <a:ext cx="6506845" cy="565150"/>
          </a:xfrm>
          <a:prstGeom prst="rect">
            <a:avLst/>
          </a:prstGeom>
          <a:noFill/>
        </p:spPr>
        <p:txBody>
          <a:bodyPr wrap="square" rtlCol="0" anchor="t">
            <a:spAutoFit/>
          </a:bodyPr>
          <a:lstStyle/>
          <a:p>
            <a:pPr indent="0" fontAlgn="auto">
              <a:lnSpc>
                <a:spcPct val="110000"/>
              </a:lnSpc>
            </a:pPr>
            <a:r>
              <a:rPr lang="zh-CN" altLang="en-US" sz="2800">
                <a:latin typeface="华文中宋" panose="02010600040101010101" charset="-122"/>
                <a:ea typeface="华文中宋" panose="02010600040101010101" charset="-122"/>
                <a:cs typeface="微软雅黑" panose="020B0503020204020204" charset="-122"/>
                <a:sym typeface="Arial" panose="020B0604020202020204" pitchFamily="34" charset="0"/>
              </a:rPr>
              <a:t>①具有</a:t>
            </a:r>
            <a:r>
              <a:rPr lang="zh-CN" altLang="en-US" sz="2800">
                <a:solidFill>
                  <a:srgbClr val="C00000"/>
                </a:solidFill>
                <a:latin typeface="华文中宋" panose="02010600040101010101" charset="-122"/>
                <a:ea typeface="华文中宋" panose="02010600040101010101" charset="-122"/>
                <a:cs typeface="微软雅黑" panose="020B0503020204020204" charset="-122"/>
                <a:sym typeface="Arial" panose="020B0604020202020204" pitchFamily="34" charset="0"/>
              </a:rPr>
              <a:t>反对君主专制制度</a:t>
            </a:r>
            <a:r>
              <a:rPr lang="zh-CN" altLang="en-US" sz="2800">
                <a:latin typeface="华文中宋" panose="02010600040101010101" charset="-122"/>
                <a:ea typeface="华文中宋" panose="02010600040101010101" charset="-122"/>
                <a:cs typeface="微软雅黑" panose="020B0503020204020204" charset="-122"/>
                <a:sym typeface="Arial" panose="020B0604020202020204" pitchFamily="34" charset="0"/>
              </a:rPr>
              <a:t>的进步意义。</a:t>
            </a:r>
          </a:p>
        </p:txBody>
      </p:sp>
      <p:sp>
        <p:nvSpPr>
          <p:cNvPr id="27" name="文本框 26"/>
          <p:cNvSpPr txBox="1"/>
          <p:nvPr/>
        </p:nvSpPr>
        <p:spPr>
          <a:xfrm>
            <a:off x="376555" y="4906010"/>
            <a:ext cx="10791190" cy="565150"/>
          </a:xfrm>
          <a:prstGeom prst="rect">
            <a:avLst/>
          </a:prstGeom>
          <a:noFill/>
        </p:spPr>
        <p:txBody>
          <a:bodyPr wrap="square" rtlCol="0" anchor="t">
            <a:spAutoFit/>
          </a:bodyPr>
          <a:lstStyle/>
          <a:p>
            <a:pPr>
              <a:lnSpc>
                <a:spcPct val="110000"/>
              </a:lnSpc>
              <a:spcBef>
                <a:spcPct val="50000"/>
              </a:spcBef>
            </a:pPr>
            <a:r>
              <a:rPr lang="zh-CN" altLang="en-US" sz="2800">
                <a:solidFill>
                  <a:srgbClr val="000000"/>
                </a:solidFill>
                <a:latin typeface="华文中宋" panose="02010600040101010101" charset="-122"/>
                <a:ea typeface="华文中宋" panose="02010600040101010101" charset="-122"/>
                <a:sym typeface="+mn-ea"/>
              </a:rPr>
              <a:t>②推动中国</a:t>
            </a:r>
            <a:r>
              <a:rPr lang="zh-CN" altLang="en-US" sz="2800">
                <a:solidFill>
                  <a:srgbClr val="C00000"/>
                </a:solidFill>
                <a:latin typeface="华文中宋" panose="02010600040101010101" charset="-122"/>
                <a:ea typeface="华文中宋" panose="02010600040101010101" charset="-122"/>
                <a:sym typeface="+mn-ea"/>
              </a:rPr>
              <a:t>法制化、民主化</a:t>
            </a:r>
            <a:r>
              <a:rPr lang="zh-CN" altLang="en-US" sz="2800">
                <a:solidFill>
                  <a:srgbClr val="000000"/>
                </a:solidFill>
                <a:latin typeface="华文中宋" panose="02010600040101010101" charset="-122"/>
                <a:ea typeface="华文中宋" panose="02010600040101010101" charset="-122"/>
                <a:sym typeface="+mn-ea"/>
              </a:rPr>
              <a:t>进程，是中国</a:t>
            </a:r>
            <a:r>
              <a:rPr lang="zh-CN" altLang="en-US" sz="2800">
                <a:solidFill>
                  <a:srgbClr val="C00000"/>
                </a:solidFill>
                <a:latin typeface="华文中宋" panose="02010600040101010101" charset="-122"/>
                <a:ea typeface="华文中宋" panose="02010600040101010101" charset="-122"/>
                <a:sym typeface="+mn-ea"/>
              </a:rPr>
              <a:t>政治民主化</a:t>
            </a:r>
            <a:r>
              <a:rPr lang="zh-CN" altLang="en-US" sz="2800">
                <a:solidFill>
                  <a:srgbClr val="000000"/>
                </a:solidFill>
                <a:latin typeface="华文中宋" panose="02010600040101010101" charset="-122"/>
                <a:ea typeface="华文中宋" panose="02010600040101010101" charset="-122"/>
                <a:sym typeface="+mn-ea"/>
              </a:rPr>
              <a:t>的里程碑。</a:t>
            </a:r>
          </a:p>
        </p:txBody>
      </p:sp>
      <p:grpSp>
        <p:nvGrpSpPr>
          <p:cNvPr id="5" name="组合 4"/>
          <p:cNvGrpSpPr/>
          <p:nvPr/>
        </p:nvGrpSpPr>
        <p:grpSpPr>
          <a:xfrm>
            <a:off x="9765665" y="267335"/>
            <a:ext cx="1976755" cy="1645920"/>
            <a:chOff x="15113" y="414"/>
            <a:chExt cx="3113" cy="2592"/>
          </a:xfrm>
        </p:grpSpPr>
        <p:pic>
          <p:nvPicPr>
            <p:cNvPr id="106" name="图片 105"/>
            <p:cNvPicPr/>
            <p:nvPr/>
          </p:nvPicPr>
          <p:blipFill>
            <a:blip r:embed="rId22">
              <a:clrChange>
                <a:clrFrom>
                  <a:srgbClr val="F3F3F3">
                    <a:alpha val="100000"/>
                  </a:srgbClr>
                </a:clrFrom>
                <a:clrTo>
                  <a:srgbClr val="F3F3F3">
                    <a:alpha val="100000"/>
                    <a:alpha val="0"/>
                  </a:srgbClr>
                </a:clrTo>
              </a:clrChange>
            </a:blip>
            <a:stretch>
              <a:fillRect/>
            </a:stretch>
          </p:blipFill>
          <p:spPr>
            <a:xfrm rot="1500000">
              <a:off x="16112" y="434"/>
              <a:ext cx="2115" cy="2573"/>
            </a:xfrm>
            <a:prstGeom prst="rect">
              <a:avLst/>
            </a:prstGeom>
            <a:noFill/>
            <a:ln w="9525">
              <a:noFill/>
            </a:ln>
          </p:spPr>
        </p:pic>
        <p:pic>
          <p:nvPicPr>
            <p:cNvPr id="107" name="图片 106"/>
            <p:cNvPicPr/>
            <p:nvPr/>
          </p:nvPicPr>
          <p:blipFill>
            <a:blip r:embed="rId23"/>
            <a:stretch>
              <a:fillRect/>
            </a:stretch>
          </p:blipFill>
          <p:spPr>
            <a:xfrm rot="20160000">
              <a:off x="15113" y="414"/>
              <a:ext cx="1734" cy="2319"/>
            </a:xfrm>
            <a:prstGeom prst="rect">
              <a:avLst/>
            </a:prstGeom>
            <a:noFill/>
            <a:ln w="9525">
              <a:noFill/>
            </a:ln>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1" grpId="1"/>
      <p:bldP spid="3" grpId="0"/>
      <p:bldP spid="3" grpId="1"/>
      <p:bldP spid="12" grpId="0"/>
      <p:bldP spid="12" grpId="1"/>
      <p:bldP spid="21" grpId="0"/>
      <p:bldP spid="21" grpId="1"/>
      <p:bldP spid="27" grpId="0"/>
      <p:bldP spid="27"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矩形 4"/>
          <p:cNvSpPr/>
          <p:nvPr>
            <p:custDataLst>
              <p:tags r:id="rId1"/>
            </p:custDataLst>
          </p:nvPr>
        </p:nvSpPr>
        <p:spPr>
          <a:xfrm>
            <a:off x="257810" y="238760"/>
            <a:ext cx="11684635" cy="6378575"/>
          </a:xfrm>
          <a:prstGeom prst="rect">
            <a:avLst/>
          </a:prstGeom>
          <a:noFill/>
          <a:ln w="12700" cap="flat" cmpd="sng">
            <a:solidFill>
              <a:srgbClr val="831E0A"/>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4" name="圆角矩形 3"/>
          <p:cNvSpPr/>
          <p:nvPr>
            <p:custDataLst>
              <p:tags r:id="rId2"/>
            </p:custDataLst>
          </p:nvPr>
        </p:nvSpPr>
        <p:spPr>
          <a:xfrm>
            <a:off x="379095" y="339090"/>
            <a:ext cx="3672205" cy="480695"/>
          </a:xfrm>
          <a:prstGeom prst="roundRect">
            <a:avLst/>
          </a:prstGeom>
          <a:solidFill>
            <a:srgbClr val="85231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二、辛亥革命的过程</a:t>
            </a:r>
          </a:p>
        </p:txBody>
      </p:sp>
      <p:sp>
        <p:nvSpPr>
          <p:cNvPr id="6" name="文本框 5"/>
          <p:cNvSpPr txBox="1"/>
          <p:nvPr/>
        </p:nvSpPr>
        <p:spPr>
          <a:xfrm>
            <a:off x="99060" y="765810"/>
            <a:ext cx="2755265" cy="629920"/>
          </a:xfrm>
          <a:prstGeom prst="rect">
            <a:avLst/>
          </a:prstGeom>
          <a:noFill/>
        </p:spPr>
        <p:txBody>
          <a:bodyPr wrap="square" rtlCol="0" anchor="t">
            <a:spAutoFit/>
          </a:bodyPr>
          <a:lstStyle/>
          <a:p>
            <a:pPr algn="just">
              <a:lnSpc>
                <a:spcPct val="125000"/>
              </a:lnSpc>
            </a:pPr>
            <a:r>
              <a:rPr lang="zh-CN" altLang="en-US" sz="2800" b="1">
                <a:solidFill>
                  <a:schemeClr val="accent6">
                    <a:lumMod val="50000"/>
                  </a:schemeClr>
                </a:solidFill>
                <a:latin typeface="华文中宋" panose="02010600040101010101" charset="-122"/>
                <a:ea typeface="华文中宋" panose="02010600040101010101" charset="-122"/>
                <a:cs typeface="华文中宋" panose="02010600040101010101" charset="-122"/>
                <a:sym typeface="+mn-ea"/>
              </a:rPr>
              <a:t>（二）高潮：</a:t>
            </a:r>
          </a:p>
        </p:txBody>
      </p:sp>
      <p:sp>
        <p:nvSpPr>
          <p:cNvPr id="2" name="文本框 1"/>
          <p:cNvSpPr txBox="1"/>
          <p:nvPr/>
        </p:nvSpPr>
        <p:spPr>
          <a:xfrm>
            <a:off x="377190" y="1337310"/>
            <a:ext cx="7654925" cy="521970"/>
          </a:xfrm>
          <a:prstGeom prst="rect">
            <a:avLst/>
          </a:prstGeom>
          <a:noFill/>
        </p:spPr>
        <p:txBody>
          <a:bodyPr wrap="square" rtlCol="0" anchor="t">
            <a:spAutoFit/>
          </a:bodyPr>
          <a:lstStyle/>
          <a:p>
            <a:pPr algn="just">
              <a:lnSpc>
                <a:spcPct val="100000"/>
              </a:lnSpc>
            </a:pPr>
            <a:r>
              <a:rPr lang="en-US" altLang="zh-CN" sz="2800" b="1">
                <a:solidFill>
                  <a:schemeClr val="accent6">
                    <a:lumMod val="50000"/>
                  </a:schemeClr>
                </a:solidFill>
                <a:latin typeface="华文中宋" panose="02010600040101010101" charset="-122"/>
                <a:ea typeface="华文中宋" panose="02010600040101010101" charset="-122"/>
                <a:cs typeface="华文中宋" panose="02010600040101010101" charset="-122"/>
                <a:sym typeface="+mn-ea"/>
              </a:rPr>
              <a:t>2</a:t>
            </a:r>
            <a:r>
              <a:rPr lang="zh-CN" altLang="en-US" sz="2800" b="1">
                <a:solidFill>
                  <a:schemeClr val="accent6">
                    <a:lumMod val="50000"/>
                  </a:schemeClr>
                </a:solidFill>
                <a:latin typeface="华文中宋" panose="02010600040101010101" charset="-122"/>
                <a:ea typeface="华文中宋" panose="02010600040101010101" charset="-122"/>
                <a:cs typeface="华文中宋" panose="02010600040101010101" charset="-122"/>
                <a:sym typeface="+mn-ea"/>
              </a:rPr>
              <a:t>、</a:t>
            </a:r>
            <a:r>
              <a:rPr lang="en-US" altLang="zh-CN" sz="2800" b="1">
                <a:solidFill>
                  <a:schemeClr val="accent6">
                    <a:lumMod val="50000"/>
                  </a:schemeClr>
                </a:solidFill>
                <a:latin typeface="华文中宋" panose="02010600040101010101" charset="-122"/>
                <a:ea typeface="华文中宋" panose="02010600040101010101" charset="-122"/>
                <a:cs typeface="华文中宋" panose="02010600040101010101" charset="-122"/>
                <a:sym typeface="+mn-ea"/>
              </a:rPr>
              <a:t>1912</a:t>
            </a:r>
            <a:r>
              <a:rPr lang="zh-CN" altLang="en-US" sz="2800" b="1">
                <a:solidFill>
                  <a:schemeClr val="accent6">
                    <a:lumMod val="50000"/>
                  </a:schemeClr>
                </a:solidFill>
                <a:latin typeface="华文中宋" panose="02010600040101010101" charset="-122"/>
                <a:ea typeface="华文中宋" panose="02010600040101010101" charset="-122"/>
                <a:cs typeface="华文中宋" panose="02010600040101010101" charset="-122"/>
                <a:sym typeface="+mn-ea"/>
              </a:rPr>
              <a:t>年</a:t>
            </a:r>
            <a:r>
              <a:rPr lang="en-US" altLang="zh-CN" sz="2800" b="1">
                <a:solidFill>
                  <a:schemeClr val="accent6">
                    <a:lumMod val="50000"/>
                  </a:schemeClr>
                </a:solidFill>
                <a:latin typeface="华文中宋" panose="02010600040101010101" charset="-122"/>
                <a:ea typeface="华文中宋" panose="02010600040101010101" charset="-122"/>
                <a:cs typeface="华文中宋" panose="02010600040101010101" charset="-122"/>
                <a:sym typeface="+mn-ea"/>
              </a:rPr>
              <a:t>3</a:t>
            </a:r>
            <a:r>
              <a:rPr lang="zh-CN" altLang="en-US" sz="2800" b="1">
                <a:solidFill>
                  <a:schemeClr val="accent6">
                    <a:lumMod val="50000"/>
                  </a:schemeClr>
                </a:solidFill>
                <a:latin typeface="华文中宋" panose="02010600040101010101" charset="-122"/>
                <a:ea typeface="华文中宋" panose="02010600040101010101" charset="-122"/>
                <a:cs typeface="华文中宋" panose="02010600040101010101" charset="-122"/>
                <a:sym typeface="+mn-ea"/>
              </a:rPr>
              <a:t>月</a:t>
            </a:r>
            <a:r>
              <a:rPr lang="en-US" altLang="zh-CN" sz="2800" b="1">
                <a:solidFill>
                  <a:schemeClr val="accent6">
                    <a:lumMod val="50000"/>
                  </a:schemeClr>
                </a:solidFill>
                <a:latin typeface="华文中宋" panose="02010600040101010101" charset="-122"/>
                <a:ea typeface="华文中宋" panose="02010600040101010101" charset="-122"/>
                <a:cs typeface="华文中宋" panose="02010600040101010101" charset="-122"/>
                <a:sym typeface="+mn-ea"/>
              </a:rPr>
              <a:t>11</a:t>
            </a:r>
            <a:r>
              <a:rPr lang="zh-CN" altLang="en-US" sz="2800" b="1">
                <a:solidFill>
                  <a:schemeClr val="accent6">
                    <a:lumMod val="50000"/>
                  </a:schemeClr>
                </a:solidFill>
                <a:latin typeface="华文中宋" panose="02010600040101010101" charset="-122"/>
                <a:ea typeface="华文中宋" panose="02010600040101010101" charset="-122"/>
                <a:cs typeface="华文中宋" panose="02010600040101010101" charset="-122"/>
                <a:sym typeface="+mn-ea"/>
              </a:rPr>
              <a:t>日颁布</a:t>
            </a:r>
            <a:r>
              <a:rPr lang="en-US" altLang="zh-CN" sz="2800" b="1">
                <a:solidFill>
                  <a:schemeClr val="accent6">
                    <a:lumMod val="50000"/>
                  </a:schemeClr>
                </a:solidFill>
                <a:latin typeface="华文中宋" panose="02010600040101010101" charset="-122"/>
                <a:ea typeface="华文中宋" panose="02010600040101010101" charset="-122"/>
                <a:cs typeface="华文中宋" panose="02010600040101010101" charset="-122"/>
                <a:sym typeface="+mn-ea"/>
              </a:rPr>
              <a:t>《</a:t>
            </a:r>
            <a:r>
              <a:rPr lang="zh-CN" altLang="en-US" sz="2800" b="1">
                <a:solidFill>
                  <a:schemeClr val="accent6">
                    <a:lumMod val="50000"/>
                  </a:schemeClr>
                </a:solidFill>
                <a:latin typeface="华文中宋" panose="02010600040101010101" charset="-122"/>
                <a:ea typeface="华文中宋" panose="02010600040101010101" charset="-122"/>
                <a:cs typeface="华文中宋" panose="02010600040101010101" charset="-122"/>
                <a:sym typeface="+mn-ea"/>
              </a:rPr>
              <a:t>中华民国临时约法</a:t>
            </a:r>
            <a:r>
              <a:rPr lang="en-US" altLang="zh-CN" sz="2800" b="1">
                <a:solidFill>
                  <a:schemeClr val="accent6">
                    <a:lumMod val="50000"/>
                  </a:schemeClr>
                </a:solidFill>
                <a:latin typeface="华文中宋" panose="02010600040101010101" charset="-122"/>
                <a:ea typeface="华文中宋" panose="02010600040101010101" charset="-122"/>
                <a:cs typeface="华文中宋" panose="02010600040101010101" charset="-122"/>
                <a:sym typeface="+mn-ea"/>
              </a:rPr>
              <a:t>》</a:t>
            </a:r>
          </a:p>
        </p:txBody>
      </p:sp>
      <p:sp>
        <p:nvSpPr>
          <p:cNvPr id="11" name="文本框 10"/>
          <p:cNvSpPr txBox="1"/>
          <p:nvPr/>
        </p:nvSpPr>
        <p:spPr>
          <a:xfrm>
            <a:off x="99060" y="1859280"/>
            <a:ext cx="2299335" cy="521970"/>
          </a:xfrm>
          <a:prstGeom prst="rect">
            <a:avLst/>
          </a:prstGeom>
          <a:noFill/>
        </p:spPr>
        <p:txBody>
          <a:bodyPr wrap="square" rtlCol="0" anchor="t">
            <a:spAutoFit/>
          </a:bodyPr>
          <a:lstStyle/>
          <a:p>
            <a:r>
              <a:rPr lang="zh-CN" altLang="en-US" sz="2800" b="1">
                <a:solidFill>
                  <a:schemeClr val="accent6">
                    <a:lumMod val="50000"/>
                  </a:schemeClr>
                </a:solidFill>
                <a:latin typeface="华文中宋" panose="02010600040101010101" charset="-122"/>
                <a:ea typeface="华文中宋" panose="02010600040101010101" charset="-122"/>
                <a:cs typeface="华文中宋" panose="02010600040101010101" charset="-122"/>
                <a:sym typeface="Arial" panose="020B0604020202020204" pitchFamily="34" charset="0"/>
              </a:rPr>
              <a:t>（</a:t>
            </a:r>
            <a:r>
              <a:rPr lang="en-US" altLang="zh-CN" sz="2800" b="1">
                <a:solidFill>
                  <a:schemeClr val="accent6">
                    <a:lumMod val="50000"/>
                  </a:schemeClr>
                </a:solidFill>
                <a:latin typeface="华文中宋" panose="02010600040101010101" charset="-122"/>
                <a:ea typeface="华文中宋" panose="02010600040101010101" charset="-122"/>
                <a:cs typeface="华文中宋" panose="02010600040101010101" charset="-122"/>
                <a:sym typeface="Arial" panose="020B0604020202020204" pitchFamily="34" charset="0"/>
              </a:rPr>
              <a:t>3</a:t>
            </a:r>
            <a:r>
              <a:rPr lang="zh-CN" altLang="en-US" sz="2800" b="1">
                <a:solidFill>
                  <a:schemeClr val="accent6">
                    <a:lumMod val="50000"/>
                  </a:schemeClr>
                </a:solidFill>
                <a:latin typeface="华文中宋" panose="02010600040101010101" charset="-122"/>
                <a:ea typeface="华文中宋" panose="02010600040101010101" charset="-122"/>
                <a:cs typeface="华文中宋" panose="02010600040101010101" charset="-122"/>
                <a:sym typeface="Arial" panose="020B0604020202020204" pitchFamily="34" charset="0"/>
              </a:rPr>
              <a:t>）评价：</a:t>
            </a:r>
          </a:p>
        </p:txBody>
      </p:sp>
      <p:sp>
        <p:nvSpPr>
          <p:cNvPr id="35" name="文本框 5"/>
          <p:cNvSpPr txBox="1"/>
          <p:nvPr>
            <p:custDataLst>
              <p:tags r:id="rId3"/>
            </p:custDataLst>
          </p:nvPr>
        </p:nvSpPr>
        <p:spPr>
          <a:xfrm>
            <a:off x="377190" y="2844800"/>
            <a:ext cx="11442700" cy="2599690"/>
          </a:xfrm>
          <a:prstGeom prst="rect">
            <a:avLst/>
          </a:prstGeom>
          <a:noFill/>
          <a:ln w="12700" cmpd="sng">
            <a:noFill/>
            <a:prstDash val="solid"/>
          </a:ln>
        </p:spPr>
        <p:txBody>
          <a:bodyPr wrap="square" rtlCol="0">
            <a:spAutoFit/>
          </a:bodyPr>
          <a:lstStyle/>
          <a:p>
            <a:pPr indent="0" algn="just" fontAlgn="auto">
              <a:lnSpc>
                <a:spcPts val="3260"/>
              </a:lnSpc>
              <a:spcBef>
                <a:spcPct val="0"/>
              </a:spcBef>
              <a:spcAft>
                <a:spcPct val="0"/>
              </a:spcAft>
            </a:pPr>
            <a:r>
              <a:rPr lang="zh-CN" sz="2800">
                <a:latin typeface="楷体" panose="02010609060101010101" pitchFamily="49" charset="-122"/>
                <a:ea typeface="楷体" panose="02010609060101010101" pitchFamily="49" charset="-122"/>
                <a:cs typeface="楷体" panose="02010609060101010101" pitchFamily="49" charset="-122"/>
                <a:sym typeface="Arial" panose="020B0604020202020204" pitchFamily="34" charset="0"/>
              </a:rPr>
              <a:t>材料 ：但规定的责任内阁制并不完备，其要害在于改制之后，</a:t>
            </a:r>
            <a:r>
              <a:rPr lang="zh-CN" sz="2800">
                <a:solidFill>
                  <a:srgbClr val="C00000"/>
                </a:solidFill>
                <a:latin typeface="楷体" panose="02010609060101010101" pitchFamily="49" charset="-122"/>
                <a:ea typeface="楷体" panose="02010609060101010101" pitchFamily="49" charset="-122"/>
                <a:cs typeface="楷体" panose="02010609060101010101" pitchFamily="49" charset="-122"/>
                <a:sym typeface="Arial" panose="020B0604020202020204" pitchFamily="34" charset="0"/>
              </a:rPr>
              <a:t>未能确定总统府与国务院孰为最高行政中枢</a:t>
            </a:r>
            <a:r>
              <a:rPr lang="zh-CN" sz="2800">
                <a:latin typeface="楷体" panose="02010609060101010101" pitchFamily="49" charset="-122"/>
                <a:ea typeface="楷体" panose="02010609060101010101" pitchFamily="49" charset="-122"/>
                <a:cs typeface="楷体" panose="02010609060101010101" pitchFamily="49" charset="-122"/>
                <a:sym typeface="Arial" panose="020B0604020202020204" pitchFamily="34" charset="0"/>
              </a:rPr>
              <a:t>。由于总统府和国务院都被赋予了相当的行政权，而《临时约法》又</a:t>
            </a:r>
            <a:r>
              <a:rPr lang="en-US" altLang="zh-CN" sz="2800">
                <a:latin typeface="楷体" panose="02010609060101010101" pitchFamily="49" charset="-122"/>
                <a:ea typeface="楷体" panose="02010609060101010101" pitchFamily="49" charset="-122"/>
                <a:cs typeface="楷体" panose="02010609060101010101" pitchFamily="49" charset="-122"/>
                <a:sym typeface="Arial" panose="020B0604020202020204" pitchFamily="34" charset="0"/>
              </a:rPr>
              <a:t>“</a:t>
            </a:r>
            <a:r>
              <a:rPr lang="zh-CN" altLang="en-US" sz="2800">
                <a:latin typeface="楷体" panose="02010609060101010101" pitchFamily="49" charset="-122"/>
                <a:ea typeface="楷体" panose="02010609060101010101" pitchFamily="49" charset="-122"/>
                <a:cs typeface="楷体" panose="02010609060101010101" pitchFamily="49" charset="-122"/>
                <a:sym typeface="Arial" panose="020B0604020202020204" pitchFamily="34" charset="0"/>
              </a:rPr>
              <a:t>并未说明内阁是对总统或是对议会承担责任</a:t>
            </a:r>
            <a:r>
              <a:rPr lang="en-US" altLang="zh-CN" sz="2800">
                <a:latin typeface="楷体" panose="02010609060101010101" pitchFamily="49" charset="-122"/>
                <a:ea typeface="楷体" panose="02010609060101010101" pitchFamily="49" charset="-122"/>
                <a:cs typeface="楷体" panose="02010609060101010101" pitchFamily="49" charset="-122"/>
                <a:sym typeface="Arial" panose="020B0604020202020204" pitchFamily="34" charset="0"/>
              </a:rPr>
              <a:t>”</a:t>
            </a:r>
            <a:r>
              <a:rPr lang="zh-CN" altLang="en-US" sz="2800">
                <a:solidFill>
                  <a:srgbClr val="C00000"/>
                </a:solidFill>
                <a:latin typeface="楷体" panose="02010609060101010101" pitchFamily="49" charset="-122"/>
                <a:ea typeface="楷体" panose="02010609060101010101" pitchFamily="49" charset="-122"/>
                <a:cs typeface="楷体" panose="02010609060101010101" pitchFamily="49" charset="-122"/>
                <a:sym typeface="Arial" panose="020B0604020202020204" pitchFamily="34" charset="0"/>
              </a:rPr>
              <a:t>，于是导致了一国之内同时具有两个行政中枢的二元化政体格局。</a:t>
            </a:r>
            <a:r>
              <a:rPr lang="en-US" altLang="zh-CN" sz="2800">
                <a:latin typeface="楷体" panose="02010609060101010101" pitchFamily="49" charset="-122"/>
                <a:ea typeface="楷体" panose="02010609060101010101" pitchFamily="49" charset="-122"/>
                <a:cs typeface="楷体" panose="02010609060101010101" pitchFamily="49" charset="-122"/>
                <a:sym typeface="Arial" panose="020B0604020202020204" pitchFamily="34" charset="0"/>
              </a:rPr>
              <a:t>……</a:t>
            </a:r>
            <a:r>
              <a:rPr lang="zh-CN" altLang="en-US" sz="2800">
                <a:latin typeface="楷体" panose="02010609060101010101" pitchFamily="49" charset="-122"/>
                <a:ea typeface="楷体" panose="02010609060101010101" pitchFamily="49" charset="-122"/>
                <a:cs typeface="楷体" panose="02010609060101010101" pitchFamily="49" charset="-122"/>
                <a:sym typeface="Arial" panose="020B0604020202020204" pitchFamily="34" charset="0"/>
              </a:rPr>
              <a:t>从民初政治的实践上看，斯时真可谓政争不断。</a:t>
            </a:r>
          </a:p>
          <a:p>
            <a:pPr indent="0" algn="r" fontAlgn="auto">
              <a:lnSpc>
                <a:spcPts val="3260"/>
              </a:lnSpc>
              <a:spcBef>
                <a:spcPct val="0"/>
              </a:spcBef>
              <a:spcAft>
                <a:spcPct val="0"/>
              </a:spcAft>
            </a:pPr>
            <a:r>
              <a:rPr lang="en-US" altLang="zh-CN" sz="2800">
                <a:latin typeface="楷体" panose="02010609060101010101" pitchFamily="49" charset="-122"/>
                <a:ea typeface="楷体" panose="02010609060101010101" pitchFamily="49" charset="-122"/>
                <a:cs typeface="楷体" panose="02010609060101010101" pitchFamily="49" charset="-122"/>
                <a:sym typeface="Arial" panose="020B0604020202020204" pitchFamily="34" charset="0"/>
              </a:rPr>
              <a:t>——</a:t>
            </a:r>
            <a:r>
              <a:rPr lang="zh-CN" altLang="en-US" sz="2800">
                <a:latin typeface="楷体" panose="02010609060101010101" pitchFamily="49" charset="-122"/>
                <a:ea typeface="楷体" panose="02010609060101010101" pitchFamily="49" charset="-122"/>
                <a:cs typeface="楷体" panose="02010609060101010101" pitchFamily="49" charset="-122"/>
                <a:sym typeface="Arial" panose="020B0604020202020204" pitchFamily="34" charset="0"/>
              </a:rPr>
              <a:t>杨天宏《论</a:t>
            </a:r>
            <a:r>
              <a:rPr lang="en-US" altLang="zh-CN" sz="2800">
                <a:latin typeface="楷体" panose="02010609060101010101" pitchFamily="49" charset="-122"/>
                <a:ea typeface="楷体" panose="02010609060101010101" pitchFamily="49" charset="-122"/>
                <a:cs typeface="楷体" panose="02010609060101010101" pitchFamily="49" charset="-122"/>
                <a:sym typeface="Arial" panose="020B0604020202020204" pitchFamily="34" charset="0"/>
              </a:rPr>
              <a:t>&lt;</a:t>
            </a:r>
            <a:r>
              <a:rPr lang="zh-CN" altLang="en-US" sz="2800">
                <a:latin typeface="楷体" panose="02010609060101010101" pitchFamily="49" charset="-122"/>
                <a:ea typeface="楷体" panose="02010609060101010101" pitchFamily="49" charset="-122"/>
                <a:cs typeface="楷体" panose="02010609060101010101" pitchFamily="49" charset="-122"/>
                <a:sym typeface="Arial" panose="020B0604020202020204" pitchFamily="34" charset="0"/>
              </a:rPr>
              <a:t>临时约法</a:t>
            </a:r>
            <a:r>
              <a:rPr lang="en-US" altLang="zh-CN" sz="2800">
                <a:latin typeface="楷体" panose="02010609060101010101" pitchFamily="49" charset="-122"/>
                <a:ea typeface="楷体" panose="02010609060101010101" pitchFamily="49" charset="-122"/>
                <a:cs typeface="楷体" panose="02010609060101010101" pitchFamily="49" charset="-122"/>
                <a:sym typeface="Arial" panose="020B0604020202020204" pitchFamily="34" charset="0"/>
              </a:rPr>
              <a:t>&gt;</a:t>
            </a:r>
            <a:r>
              <a:rPr lang="zh-CN" altLang="en-US" sz="2800">
                <a:latin typeface="楷体" panose="02010609060101010101" pitchFamily="49" charset="-122"/>
                <a:ea typeface="楷体" panose="02010609060101010101" pitchFamily="49" charset="-122"/>
                <a:cs typeface="楷体" panose="02010609060101010101" pitchFamily="49" charset="-122"/>
                <a:sym typeface="Arial" panose="020B0604020202020204" pitchFamily="34" charset="0"/>
              </a:rPr>
              <a:t>对民国政体的设计规划》</a:t>
            </a:r>
          </a:p>
        </p:txBody>
      </p:sp>
      <p:sp>
        <p:nvSpPr>
          <p:cNvPr id="5" name="文本框 4"/>
          <p:cNvSpPr txBox="1"/>
          <p:nvPr/>
        </p:nvSpPr>
        <p:spPr>
          <a:xfrm>
            <a:off x="377190" y="2421255"/>
            <a:ext cx="1864360" cy="435610"/>
          </a:xfrm>
          <a:prstGeom prst="rect">
            <a:avLst/>
          </a:prstGeom>
          <a:noFill/>
          <a:ln w="12700" cmpd="sng">
            <a:noFill/>
            <a:prstDash val="solid"/>
          </a:ln>
        </p:spPr>
        <p:txBody>
          <a:bodyPr wrap="square" rtlCol="0" anchor="t">
            <a:spAutoFit/>
          </a:bodyPr>
          <a:lstStyle/>
          <a:p>
            <a:pPr indent="0" fontAlgn="auto">
              <a:lnSpc>
                <a:spcPct val="80000"/>
              </a:lnSpc>
            </a:pPr>
            <a:r>
              <a:rPr lang="zh-CN" altLang="en-US" sz="2800" b="1">
                <a:solidFill>
                  <a:schemeClr val="accent6">
                    <a:lumMod val="50000"/>
                  </a:schemeClr>
                </a:solidFill>
                <a:latin typeface="华文中宋" panose="02010600040101010101" charset="-122"/>
                <a:ea typeface="华文中宋" panose="02010600040101010101" charset="-122"/>
                <a:cs typeface="微软雅黑" panose="020B0503020204020204" charset="-122"/>
                <a:sym typeface="+mn-ea"/>
              </a:rPr>
              <a:t>局限性：</a:t>
            </a:r>
          </a:p>
        </p:txBody>
      </p:sp>
      <p:sp>
        <p:nvSpPr>
          <p:cNvPr id="7" name="文本框 6"/>
          <p:cNvSpPr txBox="1"/>
          <p:nvPr/>
        </p:nvSpPr>
        <p:spPr>
          <a:xfrm>
            <a:off x="377190" y="5300980"/>
            <a:ext cx="9244330" cy="1383665"/>
          </a:xfrm>
          <a:prstGeom prst="rect">
            <a:avLst/>
          </a:prstGeom>
          <a:noFill/>
        </p:spPr>
        <p:txBody>
          <a:bodyPr wrap="square" rtlCol="0" anchor="t">
            <a:spAutoFit/>
          </a:bodyPr>
          <a:lstStyle/>
          <a:p>
            <a:pPr algn="just">
              <a:lnSpc>
                <a:spcPct val="100000"/>
              </a:lnSpc>
              <a:spcBef>
                <a:spcPct val="0"/>
              </a:spcBef>
              <a:spcAft>
                <a:spcPct val="0"/>
              </a:spcAft>
            </a:pPr>
            <a:r>
              <a:rPr lang="en-US" altLang="zh-CN" sz="2800">
                <a:latin typeface="华文中宋" panose="02010600040101010101" charset="-122"/>
                <a:ea typeface="华文中宋" panose="02010600040101010101" charset="-122"/>
                <a:cs typeface="华文中宋" panose="02010600040101010101" charset="-122"/>
                <a:sym typeface="Arial" panose="020B0604020202020204" pitchFamily="34" charset="0"/>
              </a:rPr>
              <a:t>①存在</a:t>
            </a:r>
            <a:r>
              <a:rPr lang="en-US" altLang="zh-CN" sz="2800">
                <a:solidFill>
                  <a:srgbClr val="C00000"/>
                </a:solidFill>
                <a:latin typeface="华文中宋" panose="02010600040101010101" charset="-122"/>
                <a:ea typeface="华文中宋" panose="02010600040101010101" charset="-122"/>
                <a:cs typeface="华文中宋" panose="02010600040101010101" charset="-122"/>
                <a:sym typeface="Arial" panose="020B0604020202020204" pitchFamily="34" charset="0"/>
              </a:rPr>
              <a:t>“因人设法”</a:t>
            </a:r>
            <a:r>
              <a:rPr lang="en-US" altLang="zh-CN" sz="2800">
                <a:latin typeface="华文中宋" panose="02010600040101010101" charset="-122"/>
                <a:ea typeface="华文中宋" panose="02010600040101010101" charset="-122"/>
                <a:cs typeface="华文中宋" panose="02010600040101010101" charset="-122"/>
                <a:sym typeface="Arial" panose="020B0604020202020204" pitchFamily="34" charset="0"/>
              </a:rPr>
              <a:t>的局限</a:t>
            </a:r>
            <a:r>
              <a:rPr lang="zh-CN" altLang="en-US" sz="2800">
                <a:latin typeface="华文中宋" panose="02010600040101010101" charset="-122"/>
                <a:ea typeface="华文中宋" panose="02010600040101010101" charset="-122"/>
                <a:cs typeface="华文中宋" panose="02010600040101010101" charset="-122"/>
                <a:sym typeface="Arial" panose="020B0604020202020204" pitchFamily="34" charset="0"/>
              </a:rPr>
              <a:t>，</a:t>
            </a:r>
            <a:r>
              <a:rPr lang="zh-CN" sz="2800">
                <a:latin typeface="华文中宋" panose="02010600040101010101" charset="-122"/>
                <a:ea typeface="华文中宋" panose="02010600040101010101" charset="-122"/>
                <a:cs typeface="华文中宋" panose="02010600040101010101" charset="-122"/>
                <a:sym typeface="Arial" panose="020B0604020202020204" pitchFamily="34" charset="0"/>
              </a:rPr>
              <a:t>未能真正限制袁世凯权力；</a:t>
            </a:r>
          </a:p>
          <a:p>
            <a:pPr algn="just">
              <a:lnSpc>
                <a:spcPct val="100000"/>
              </a:lnSpc>
              <a:spcBef>
                <a:spcPct val="0"/>
              </a:spcBef>
              <a:spcAft>
                <a:spcPct val="0"/>
              </a:spcAft>
            </a:pPr>
            <a:r>
              <a:rPr lang="zh-CN" sz="2800">
                <a:latin typeface="华文中宋" panose="02010600040101010101" charset="-122"/>
                <a:ea typeface="华文中宋" panose="02010600040101010101" charset="-122"/>
                <a:cs typeface="华文中宋" panose="02010600040101010101" charset="-122"/>
                <a:sym typeface="Arial" panose="020B0604020202020204" pitchFamily="34" charset="0"/>
              </a:rPr>
              <a:t>②</a:t>
            </a:r>
            <a:r>
              <a:rPr lang="zh-CN" sz="2800">
                <a:solidFill>
                  <a:srgbClr val="C00000"/>
                </a:solidFill>
                <a:latin typeface="华文中宋" panose="02010600040101010101" charset="-122"/>
                <a:ea typeface="华文中宋" panose="02010600040101010101" charset="-122"/>
                <a:cs typeface="华文中宋" panose="02010600040101010101" charset="-122"/>
                <a:sym typeface="Arial" panose="020B0604020202020204" pitchFamily="34" charset="0"/>
              </a:rPr>
              <a:t>职权不明</a:t>
            </a:r>
            <a:r>
              <a:rPr lang="zh-CN" sz="2800">
                <a:latin typeface="华文中宋" panose="02010600040101010101" charset="-122"/>
                <a:ea typeface="华文中宋" panose="02010600040101010101" charset="-122"/>
                <a:cs typeface="华文中宋" panose="02010600040101010101" charset="-122"/>
                <a:sym typeface="Arial" panose="020B0604020202020204" pitchFamily="34" charset="0"/>
              </a:rPr>
              <a:t>，导致政争不断、政局动荡；</a:t>
            </a:r>
            <a:r>
              <a:rPr lang="en-US" altLang="zh-CN" sz="2800">
                <a:latin typeface="华文中宋" panose="02010600040101010101" charset="-122"/>
                <a:ea typeface="华文中宋" panose="02010600040101010101" charset="-122"/>
                <a:cs typeface="华文中宋" panose="02010600040101010101" charset="-122"/>
                <a:sym typeface="Arial" panose="020B0604020202020204" pitchFamily="34" charset="0"/>
              </a:rPr>
              <a:t> </a:t>
            </a:r>
          </a:p>
          <a:p>
            <a:pPr algn="just">
              <a:lnSpc>
                <a:spcPct val="100000"/>
              </a:lnSpc>
              <a:spcBef>
                <a:spcPct val="0"/>
              </a:spcBef>
              <a:spcAft>
                <a:spcPct val="0"/>
              </a:spcAft>
            </a:pPr>
            <a:r>
              <a:rPr lang="zh-CN" sz="2800">
                <a:latin typeface="华文中宋" panose="02010600040101010101" charset="-122"/>
                <a:ea typeface="华文中宋" panose="02010600040101010101" charset="-122"/>
                <a:cs typeface="华文中宋" panose="02010600040101010101" charset="-122"/>
                <a:sym typeface="Arial" panose="020B0604020202020204" pitchFamily="34" charset="0"/>
              </a:rPr>
              <a:t>③</a:t>
            </a:r>
            <a:r>
              <a:rPr lang="zh-CN" altLang="en-US" sz="2800">
                <a:solidFill>
                  <a:srgbClr val="000000"/>
                </a:solidFill>
                <a:latin typeface="华文中宋" panose="02010600040101010101" charset="-122"/>
                <a:ea typeface="华文中宋" panose="02010600040101010101" charset="-122"/>
                <a:cs typeface="华文中宋" panose="02010600040101010101" charset="-122"/>
                <a:sym typeface="+mn-ea"/>
              </a:rPr>
              <a:t>未</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具体规定人民的权利</a:t>
            </a:r>
            <a:r>
              <a:rPr lang="zh-CN" altLang="en-US" sz="2800">
                <a:solidFill>
                  <a:srgbClr val="000000"/>
                </a:solidFill>
                <a:latin typeface="华文中宋" panose="02010600040101010101" charset="-122"/>
                <a:ea typeface="华文中宋" panose="02010600040101010101" charset="-122"/>
                <a:cs typeface="华文中宋" panose="02010600040101010101" charset="-122"/>
                <a:sym typeface="+mn-ea"/>
              </a:rPr>
              <a:t>及实现权利的</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保障</a:t>
            </a:r>
            <a:r>
              <a:rPr lang="zh-CN" altLang="en-US" sz="2800">
                <a:solidFill>
                  <a:srgbClr val="000000"/>
                </a:solidFill>
                <a:latin typeface="华文中宋" panose="02010600040101010101" charset="-122"/>
                <a:ea typeface="华文中宋" panose="02010600040101010101" charset="-122"/>
                <a:cs typeface="华文中宋" panose="02010600040101010101" charset="-122"/>
                <a:sym typeface="+mn-ea"/>
              </a:rPr>
              <a:t>。</a:t>
            </a:r>
          </a:p>
        </p:txBody>
      </p:sp>
      <p:grpSp>
        <p:nvGrpSpPr>
          <p:cNvPr id="13" name="组合 12"/>
          <p:cNvGrpSpPr/>
          <p:nvPr/>
        </p:nvGrpSpPr>
        <p:grpSpPr>
          <a:xfrm>
            <a:off x="8237220" y="62865"/>
            <a:ext cx="4022090" cy="2781935"/>
            <a:chOff x="12972" y="99"/>
            <a:chExt cx="6334" cy="4381"/>
          </a:xfrm>
        </p:grpSpPr>
        <p:pic>
          <p:nvPicPr>
            <p:cNvPr id="12" name="图片 11"/>
            <p:cNvPicPr>
              <a:picLocks noChangeAspect="1"/>
            </p:cNvPicPr>
            <p:nvPr/>
          </p:nvPicPr>
          <p:blipFill>
            <a:blip r:embed="rId6">
              <a:clrChange>
                <a:clrFrom>
                  <a:srgbClr val="FFFFFF">
                    <a:alpha val="100000"/>
                  </a:srgbClr>
                </a:clrFrom>
                <a:clrTo>
                  <a:srgbClr val="FFFFFF">
                    <a:alpha val="100000"/>
                    <a:alpha val="0"/>
                  </a:srgbClr>
                </a:clrTo>
              </a:clrChange>
            </a:blip>
            <a:srcRect t="5605" b="13545"/>
            <a:stretch>
              <a:fillRect/>
            </a:stretch>
          </p:blipFill>
          <p:spPr>
            <a:xfrm>
              <a:off x="15152" y="314"/>
              <a:ext cx="4154" cy="4166"/>
            </a:xfrm>
            <a:prstGeom prst="rect">
              <a:avLst/>
            </a:prstGeom>
          </p:spPr>
        </p:pic>
        <p:pic>
          <p:nvPicPr>
            <p:cNvPr id="8" name="图片 7" descr="弓箭"/>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rot="2220000">
              <a:off x="13960" y="99"/>
              <a:ext cx="2357" cy="2357"/>
            </a:xfrm>
            <a:prstGeom prst="rect">
              <a:avLst/>
            </a:prstGeom>
          </p:spPr>
        </p:pic>
        <p:pic>
          <p:nvPicPr>
            <p:cNvPr id="9" name="图片 8" descr="弓箭"/>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rot="780000">
              <a:off x="13021" y="1117"/>
              <a:ext cx="2580" cy="2086"/>
            </a:xfrm>
            <a:prstGeom prst="rect">
              <a:avLst/>
            </a:prstGeom>
          </p:spPr>
        </p:pic>
        <p:pic>
          <p:nvPicPr>
            <p:cNvPr id="10" name="图片 9" descr="弓箭"/>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rot="21000000">
              <a:off x="12972" y="2301"/>
              <a:ext cx="2450" cy="1982"/>
            </a:xfrm>
            <a:prstGeom prst="rect">
              <a:avLst/>
            </a:prstGeom>
          </p:spPr>
        </p:pic>
      </p:grpSp>
      <p:pic>
        <p:nvPicPr>
          <p:cNvPr id="14" name="https://photo-static-api.fotomore.com/creative/vcg/veer/612/veer-154959754.jpg" descr="红箭的箭"/>
          <p:cNvPicPr>
            <a:picLocks noChangeAspect="1"/>
          </p:cNvPicPr>
          <p:nvPr/>
        </p:nvPicPr>
        <p:blipFill>
          <a:blip r:embed="rId9">
            <a:clrChange>
              <a:clrFrom>
                <a:srgbClr val="FFFFFF">
                  <a:alpha val="100000"/>
                </a:srgbClr>
              </a:clrFrom>
              <a:clrTo>
                <a:srgbClr val="FFFFFF">
                  <a:alpha val="100000"/>
                  <a:alpha val="0"/>
                </a:srgbClr>
              </a:clrTo>
            </a:clrChange>
          </a:blip>
          <a:srcRect l="13987" r="20274" b="17651"/>
          <a:stretch>
            <a:fillRect/>
          </a:stretch>
        </p:blipFill>
        <p:spPr>
          <a:xfrm>
            <a:off x="10085705" y="4872990"/>
            <a:ext cx="1856740" cy="174434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1"/>
      <p:bldP spid="35" grpId="1"/>
      <p:bldP spid="5" grpId="1"/>
      <p:bldP spid="7" grpId="0"/>
      <p:bldP spid="7"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矩形 4"/>
          <p:cNvSpPr/>
          <p:nvPr>
            <p:custDataLst>
              <p:tags r:id="rId1"/>
            </p:custDataLst>
          </p:nvPr>
        </p:nvSpPr>
        <p:spPr>
          <a:xfrm>
            <a:off x="257810" y="238760"/>
            <a:ext cx="11684635" cy="6378575"/>
          </a:xfrm>
          <a:prstGeom prst="rect">
            <a:avLst/>
          </a:prstGeom>
          <a:noFill/>
          <a:ln w="12700" cap="flat" cmpd="sng">
            <a:solidFill>
              <a:srgbClr val="831E0A"/>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2" name="文本框 1"/>
          <p:cNvSpPr txBox="1"/>
          <p:nvPr/>
        </p:nvSpPr>
        <p:spPr>
          <a:xfrm>
            <a:off x="382270" y="797560"/>
            <a:ext cx="11628755" cy="3192780"/>
          </a:xfrm>
          <a:prstGeom prst="rect">
            <a:avLst/>
          </a:prstGeom>
          <a:noFill/>
        </p:spPr>
        <p:txBody>
          <a:bodyPr wrap="square" rtlCol="0" anchor="t">
            <a:spAutoFit/>
          </a:bodyPr>
          <a:lstStyle/>
          <a:p>
            <a:pPr>
              <a:lnSpc>
                <a:spcPct val="120000"/>
              </a:lnSpc>
            </a:pPr>
            <a:r>
              <a:rPr lang="en-US" altLang="zh-CN" sz="240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10</a:t>
            </a:r>
            <a:r>
              <a:rPr lang="zh-CN" altLang="en-US" sz="240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、（2023·浙江统考高考）</a:t>
            </a:r>
            <a:r>
              <a:rPr lang="zh-CN" altLang="en-US" sz="2400">
                <a:latin typeface="黑体" panose="02010609060101010101" pitchFamily="49" charset="-122"/>
                <a:ea typeface="黑体" panose="02010609060101010101" pitchFamily="49" charset="-122"/>
                <a:cs typeface="黑体" panose="02010609060101010101" pitchFamily="49" charset="-122"/>
                <a:sym typeface="+mn-ea"/>
              </a:rPr>
              <a:t>1912年，《中华民国临时约法》颁布，规定实行责任内阁制。据载，宋教仁曾谓：“改总统制为内阁制，则总统政治上之权力至微，虽有野心者，亦不得不就范。”下列各项中，与宋教仁限制总统权力意图相吻合的是（</a:t>
            </a:r>
            <a:r>
              <a:rPr lang="en-US" altLang="zh-CN" sz="2400">
                <a:latin typeface="黑体" panose="02010609060101010101" pitchFamily="49" charset="-122"/>
                <a:ea typeface="黑体" panose="02010609060101010101" pitchFamily="49" charset="-122"/>
                <a:cs typeface="黑体" panose="02010609060101010101" pitchFamily="49" charset="-122"/>
                <a:sym typeface="+mn-ea"/>
              </a:rPr>
              <a:t>   </a:t>
            </a:r>
            <a:r>
              <a:rPr lang="zh-CN" altLang="en-US" sz="2400">
                <a:latin typeface="黑体" panose="02010609060101010101" pitchFamily="49" charset="-122"/>
                <a:ea typeface="黑体" panose="02010609060101010101" pitchFamily="49" charset="-122"/>
                <a:cs typeface="黑体" panose="02010609060101010101" pitchFamily="49" charset="-122"/>
                <a:sym typeface="+mn-ea"/>
              </a:rPr>
              <a:t>）</a:t>
            </a:r>
            <a:endParaRPr lang="zh-CN" altLang="en-US" sz="2400">
              <a:latin typeface="黑体" panose="02010609060101010101" pitchFamily="49" charset="-122"/>
              <a:ea typeface="黑体" panose="02010609060101010101" pitchFamily="49" charset="-122"/>
              <a:cs typeface="黑体" panose="02010609060101010101" pitchFamily="49" charset="-122"/>
            </a:endParaRPr>
          </a:p>
          <a:p>
            <a:pPr>
              <a:lnSpc>
                <a:spcPct val="120000"/>
              </a:lnSpc>
            </a:pPr>
            <a:r>
              <a:rPr lang="zh-CN" altLang="en-US" sz="2400">
                <a:latin typeface="黑体" panose="02010609060101010101" pitchFamily="49" charset="-122"/>
                <a:ea typeface="黑体" panose="02010609060101010101" pitchFamily="49" charset="-122"/>
                <a:cs typeface="黑体" panose="02010609060101010101" pitchFamily="49" charset="-122"/>
                <a:sym typeface="+mn-ea"/>
              </a:rPr>
              <a:t>①临时大总统代表政府总揽政务</a:t>
            </a:r>
            <a:r>
              <a:rPr lang="en-US" altLang="zh-CN" sz="2400">
                <a:latin typeface="黑体" panose="02010609060101010101" pitchFamily="49" charset="-122"/>
                <a:ea typeface="黑体" panose="02010609060101010101" pitchFamily="49" charset="-122"/>
                <a:cs typeface="黑体" panose="02010609060101010101" pitchFamily="49" charset="-122"/>
                <a:sym typeface="+mn-ea"/>
              </a:rPr>
              <a:t>  </a:t>
            </a:r>
            <a:r>
              <a:rPr lang="zh-CN" altLang="en-US" sz="2400">
                <a:latin typeface="黑体" panose="02010609060101010101" pitchFamily="49" charset="-122"/>
                <a:ea typeface="黑体" panose="02010609060101010101" pitchFamily="49" charset="-122"/>
                <a:cs typeface="黑体" panose="02010609060101010101" pitchFamily="49" charset="-122"/>
                <a:sym typeface="+mn-ea"/>
              </a:rPr>
              <a:t>②临时大总统统帅全国陆海军队</a:t>
            </a:r>
            <a:r>
              <a:rPr lang="en-US" altLang="zh-CN" sz="2400">
                <a:latin typeface="黑体" panose="02010609060101010101" pitchFamily="49" charset="-122"/>
                <a:ea typeface="黑体" panose="02010609060101010101" pitchFamily="49" charset="-122"/>
                <a:cs typeface="黑体" panose="02010609060101010101" pitchFamily="49" charset="-122"/>
                <a:sym typeface="+mn-ea"/>
              </a:rPr>
              <a:t> </a:t>
            </a:r>
          </a:p>
          <a:p>
            <a:pPr>
              <a:lnSpc>
                <a:spcPct val="120000"/>
              </a:lnSpc>
            </a:pPr>
            <a:r>
              <a:rPr lang="zh-CN" altLang="en-US" sz="2400">
                <a:latin typeface="黑体" panose="02010609060101010101" pitchFamily="49" charset="-122"/>
                <a:ea typeface="黑体" panose="02010609060101010101" pitchFamily="49" charset="-122"/>
                <a:cs typeface="黑体" panose="02010609060101010101" pitchFamily="49" charset="-122"/>
                <a:sym typeface="+mn-ea"/>
              </a:rPr>
              <a:t>③参议院行使立法权并可弹劾临时大总统</a:t>
            </a:r>
            <a:r>
              <a:rPr lang="en-US" altLang="zh-CN" sz="2400">
                <a:latin typeface="黑体" panose="02010609060101010101" pitchFamily="49" charset="-122"/>
                <a:ea typeface="黑体" panose="02010609060101010101" pitchFamily="49" charset="-122"/>
                <a:cs typeface="黑体" panose="02010609060101010101" pitchFamily="49" charset="-122"/>
                <a:sym typeface="+mn-ea"/>
              </a:rPr>
              <a:t> </a:t>
            </a:r>
          </a:p>
          <a:p>
            <a:pPr>
              <a:lnSpc>
                <a:spcPct val="120000"/>
              </a:lnSpc>
            </a:pPr>
            <a:r>
              <a:rPr lang="zh-CN" altLang="en-US" sz="2400">
                <a:latin typeface="黑体" panose="02010609060101010101" pitchFamily="49" charset="-122"/>
                <a:ea typeface="黑体" panose="02010609060101010101" pitchFamily="49" charset="-122"/>
                <a:cs typeface="黑体" panose="02010609060101010101" pitchFamily="49" charset="-122"/>
                <a:sym typeface="+mn-ea"/>
              </a:rPr>
              <a:t>④临时大总统发布命令须由国务员副署才能生效</a:t>
            </a:r>
            <a:endParaRPr lang="zh-CN" altLang="en-US" sz="2400">
              <a:latin typeface="黑体" panose="02010609060101010101" pitchFamily="49" charset="-122"/>
              <a:ea typeface="黑体" panose="02010609060101010101" pitchFamily="49" charset="-122"/>
              <a:cs typeface="黑体" panose="02010609060101010101" pitchFamily="49" charset="-122"/>
            </a:endParaRPr>
          </a:p>
          <a:p>
            <a:pPr>
              <a:lnSpc>
                <a:spcPct val="120000"/>
              </a:lnSpc>
            </a:pPr>
            <a:r>
              <a:rPr lang="zh-CN" altLang="en-US" sz="2400">
                <a:latin typeface="黑体" panose="02010609060101010101" pitchFamily="49" charset="-122"/>
                <a:ea typeface="黑体" panose="02010609060101010101" pitchFamily="49" charset="-122"/>
                <a:cs typeface="黑体" panose="02010609060101010101" pitchFamily="49" charset="-122"/>
                <a:sym typeface="+mn-ea"/>
              </a:rPr>
              <a:t>A．①②	</a:t>
            </a:r>
            <a:r>
              <a:rPr lang="en-US" altLang="zh-CN" sz="2400">
                <a:latin typeface="黑体" panose="02010609060101010101" pitchFamily="49" charset="-122"/>
                <a:ea typeface="黑体" panose="02010609060101010101" pitchFamily="49" charset="-122"/>
                <a:cs typeface="黑体" panose="02010609060101010101" pitchFamily="49" charset="-122"/>
                <a:sym typeface="+mn-ea"/>
              </a:rPr>
              <a:t>    </a:t>
            </a:r>
            <a:r>
              <a:rPr lang="zh-CN" altLang="en-US" sz="2400">
                <a:latin typeface="黑体" panose="02010609060101010101" pitchFamily="49" charset="-122"/>
                <a:ea typeface="黑体" panose="02010609060101010101" pitchFamily="49" charset="-122"/>
                <a:cs typeface="黑体" panose="02010609060101010101" pitchFamily="49" charset="-122"/>
                <a:sym typeface="+mn-ea"/>
              </a:rPr>
              <a:t>B．①④</a:t>
            </a:r>
            <a:r>
              <a:rPr lang="en-US" altLang="zh-CN" sz="2400">
                <a:latin typeface="黑体" panose="02010609060101010101" pitchFamily="49" charset="-122"/>
                <a:ea typeface="黑体" panose="02010609060101010101" pitchFamily="49" charset="-122"/>
                <a:cs typeface="黑体" panose="02010609060101010101" pitchFamily="49" charset="-122"/>
                <a:sym typeface="+mn-ea"/>
              </a:rPr>
              <a:t>         </a:t>
            </a:r>
            <a:r>
              <a:rPr lang="zh-CN" altLang="en-US" sz="2400">
                <a:latin typeface="黑体" panose="02010609060101010101" pitchFamily="49" charset="-122"/>
                <a:ea typeface="黑体" panose="02010609060101010101" pitchFamily="49" charset="-122"/>
                <a:cs typeface="黑体" panose="02010609060101010101" pitchFamily="49" charset="-122"/>
                <a:sym typeface="+mn-ea"/>
              </a:rPr>
              <a:t>C．②③	</a:t>
            </a:r>
            <a:r>
              <a:rPr lang="en-US" altLang="zh-CN" sz="2400">
                <a:latin typeface="黑体" panose="02010609060101010101" pitchFamily="49" charset="-122"/>
                <a:ea typeface="黑体" panose="02010609060101010101" pitchFamily="49" charset="-122"/>
                <a:cs typeface="黑体" panose="02010609060101010101" pitchFamily="49" charset="-122"/>
                <a:sym typeface="+mn-ea"/>
              </a:rPr>
              <a:t>        </a:t>
            </a:r>
            <a:r>
              <a:rPr lang="zh-CN" altLang="en-US" sz="2400">
                <a:latin typeface="黑体" panose="02010609060101010101" pitchFamily="49" charset="-122"/>
                <a:ea typeface="黑体" panose="02010609060101010101" pitchFamily="49" charset="-122"/>
                <a:cs typeface="黑体" panose="02010609060101010101" pitchFamily="49" charset="-122"/>
                <a:sym typeface="+mn-ea"/>
              </a:rPr>
              <a:t>D．③④</a:t>
            </a:r>
          </a:p>
        </p:txBody>
      </p:sp>
      <p:sp>
        <p:nvSpPr>
          <p:cNvPr id="4" name="文本框 3"/>
          <p:cNvSpPr txBox="1"/>
          <p:nvPr>
            <p:custDataLst>
              <p:tags r:id="rId2"/>
            </p:custDataLst>
          </p:nvPr>
        </p:nvSpPr>
        <p:spPr>
          <a:xfrm>
            <a:off x="10156190" y="2240915"/>
            <a:ext cx="1216025" cy="1568450"/>
          </a:xfrm>
          <a:prstGeom prst="rect">
            <a:avLst/>
          </a:prstGeom>
          <a:noFill/>
        </p:spPr>
        <p:txBody>
          <a:bodyPr wrap="square" rtlCol="0" anchor="t">
            <a:spAutoFit/>
          </a:bodyPr>
          <a:lstStyle/>
          <a:p>
            <a:r>
              <a:rPr lang="en-US" altLang="zh-CN" sz="9600" b="1">
                <a:solidFill>
                  <a:srgbClr val="C00000"/>
                </a:solidFill>
                <a:ea typeface="微软雅黑" panose="020B0503020204020204" charset="-122"/>
                <a:cs typeface="+mn-lt"/>
                <a:sym typeface="+mn-ea"/>
              </a:rPr>
              <a:t>D</a:t>
            </a:r>
          </a:p>
        </p:txBody>
      </p:sp>
      <p:sp>
        <p:nvSpPr>
          <p:cNvPr id="6" name="文本框 5"/>
          <p:cNvSpPr txBox="1"/>
          <p:nvPr/>
        </p:nvSpPr>
        <p:spPr>
          <a:xfrm>
            <a:off x="382270" y="3923030"/>
            <a:ext cx="11560175" cy="2489200"/>
          </a:xfrm>
          <a:prstGeom prst="rect">
            <a:avLst/>
          </a:prstGeom>
          <a:noFill/>
        </p:spPr>
        <p:txBody>
          <a:bodyPr wrap="square" rtlCol="0" anchor="t">
            <a:spAutoFit/>
          </a:bodyPr>
          <a:lstStyle/>
          <a:p>
            <a:pPr defTabSz="685800">
              <a:lnSpc>
                <a:spcPct val="130000"/>
              </a:lnSpc>
            </a:pPr>
            <a:r>
              <a:rPr lang="en-US" altLang="zh-CN" sz="2400" smtClean="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11</a:t>
            </a:r>
            <a:r>
              <a:rPr lang="zh-CN" altLang="en-US" sz="2400" smtClean="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a:t>
            </a:r>
            <a:r>
              <a:rPr lang="en-US" altLang="zh-CN" sz="2400" smtClean="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(2015·</a:t>
            </a:r>
            <a:r>
              <a:rPr lang="zh-CN" altLang="en-US" sz="2400" smtClean="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海南卷</a:t>
            </a:r>
            <a:r>
              <a:rPr lang="en-US" altLang="zh-CN" sz="2400" smtClean="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,15)</a:t>
            </a:r>
            <a:r>
              <a:rPr lang="en-US" altLang="zh-CN" sz="2400" smtClean="0">
                <a:latin typeface="黑体" panose="02010609060101010101" pitchFamily="49" charset="-122"/>
                <a:ea typeface="黑体" panose="02010609060101010101" pitchFamily="49" charset="-122"/>
                <a:cs typeface="黑体" panose="02010609060101010101" pitchFamily="49" charset="-122"/>
                <a:sym typeface="+mn-ea"/>
              </a:rPr>
              <a:t>1912</a:t>
            </a:r>
            <a:r>
              <a:rPr lang="zh-CN" altLang="en-US" sz="2400" smtClean="0">
                <a:latin typeface="黑体" panose="02010609060101010101" pitchFamily="49" charset="-122"/>
                <a:ea typeface="黑体" panose="02010609060101010101" pitchFamily="49" charset="-122"/>
                <a:cs typeface="黑体" panose="02010609060101010101" pitchFamily="49" charset="-122"/>
                <a:sym typeface="+mn-ea"/>
              </a:rPr>
              <a:t>年中华民国成立</a:t>
            </a:r>
            <a:r>
              <a:rPr lang="en-US" altLang="zh-CN" sz="2400" smtClean="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400" smtClean="0">
                <a:latin typeface="黑体" panose="02010609060101010101" pitchFamily="49" charset="-122"/>
                <a:ea typeface="黑体" panose="02010609060101010101" pitchFamily="49" charset="-122"/>
                <a:cs typeface="黑体" panose="02010609060101010101" pitchFamily="49" charset="-122"/>
                <a:sym typeface="+mn-ea"/>
              </a:rPr>
              <a:t>按</a:t>
            </a:r>
            <a:r>
              <a:rPr lang="en-US" altLang="zh-CN" sz="2400" smtClean="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400" smtClean="0">
                <a:latin typeface="黑体" panose="02010609060101010101" pitchFamily="49" charset="-122"/>
                <a:ea typeface="黑体" panose="02010609060101010101" pitchFamily="49" charset="-122"/>
                <a:cs typeface="黑体" panose="02010609060101010101" pitchFamily="49" charset="-122"/>
                <a:sym typeface="+mn-ea"/>
              </a:rPr>
              <a:t>中华民国临时政府组织大纲</a:t>
            </a:r>
            <a:r>
              <a:rPr lang="en-US" altLang="zh-CN" sz="2400" smtClean="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400" smtClean="0">
                <a:latin typeface="黑体" panose="02010609060101010101" pitchFamily="49" charset="-122"/>
                <a:ea typeface="黑体" panose="02010609060101010101" pitchFamily="49" charset="-122"/>
                <a:cs typeface="黑体" panose="02010609060101010101" pitchFamily="49" charset="-122"/>
                <a:sym typeface="+mn-ea"/>
              </a:rPr>
              <a:t>规定实行总统制</a:t>
            </a:r>
            <a:r>
              <a:rPr lang="en-US" altLang="zh-CN" sz="2400" smtClean="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400" smtClean="0">
                <a:latin typeface="黑体" panose="02010609060101010101" pitchFamily="49" charset="-122"/>
                <a:ea typeface="黑体" panose="02010609060101010101" pitchFamily="49" charset="-122"/>
                <a:cs typeface="黑体" panose="02010609060101010101" pitchFamily="49" charset="-122"/>
                <a:sym typeface="+mn-ea"/>
              </a:rPr>
              <a:t>赋予总统很大权力</a:t>
            </a:r>
            <a:r>
              <a:rPr lang="en-US" altLang="zh-CN" sz="2400" smtClean="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400" smtClean="0">
                <a:latin typeface="黑体" panose="02010609060101010101" pitchFamily="49" charset="-122"/>
                <a:ea typeface="黑体" panose="02010609060101010101" pitchFamily="49" charset="-122"/>
                <a:cs typeface="黑体" panose="02010609060101010101" pitchFamily="49" charset="-122"/>
                <a:sym typeface="+mn-ea"/>
              </a:rPr>
              <a:t>其后</a:t>
            </a:r>
            <a:r>
              <a:rPr lang="en-US" altLang="zh-CN" sz="2400" smtClean="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400" smtClean="0">
                <a:latin typeface="黑体" panose="02010609060101010101" pitchFamily="49" charset="-122"/>
                <a:ea typeface="黑体" panose="02010609060101010101" pitchFamily="49" charset="-122"/>
                <a:cs typeface="黑体" panose="02010609060101010101" pitchFamily="49" charset="-122"/>
                <a:sym typeface="+mn-ea"/>
              </a:rPr>
              <a:t>中华民国临时约法</a:t>
            </a:r>
            <a:r>
              <a:rPr lang="en-US" altLang="zh-CN" sz="2400" smtClean="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400" smtClean="0">
                <a:latin typeface="黑体" panose="02010609060101010101" pitchFamily="49" charset="-122"/>
                <a:ea typeface="黑体" panose="02010609060101010101" pitchFamily="49" charset="-122"/>
                <a:cs typeface="黑体" panose="02010609060101010101" pitchFamily="49" charset="-122"/>
                <a:sym typeface="+mn-ea"/>
              </a:rPr>
              <a:t>又对总统权力做出严格限制。这一变化主要反映出当时</a:t>
            </a:r>
            <a:r>
              <a:rPr lang="en-US" altLang="zh-CN" sz="2400" smtClean="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400" smtClean="0">
                <a:latin typeface="黑体" panose="02010609060101010101" pitchFamily="49" charset="-122"/>
                <a:ea typeface="黑体" panose="02010609060101010101" pitchFamily="49" charset="-122"/>
                <a:cs typeface="黑体" panose="02010609060101010101" pitchFamily="49" charset="-122"/>
                <a:sym typeface="+mn-ea"/>
              </a:rPr>
              <a:t>　　</a:t>
            </a:r>
            <a:r>
              <a:rPr lang="en-US" altLang="zh-CN" sz="2400" smtClean="0">
                <a:latin typeface="黑体" panose="02010609060101010101" pitchFamily="49" charset="-122"/>
                <a:ea typeface="黑体" panose="02010609060101010101" pitchFamily="49" charset="-122"/>
                <a:cs typeface="黑体" panose="02010609060101010101" pitchFamily="49" charset="-122"/>
                <a:sym typeface="+mn-ea"/>
              </a:rPr>
              <a:t>)</a:t>
            </a:r>
            <a:endParaRPr lang="en-US" altLang="zh-CN" sz="2400" smtClean="0">
              <a:latin typeface="黑体" panose="02010609060101010101" pitchFamily="49" charset="-122"/>
              <a:ea typeface="黑体" panose="02010609060101010101" pitchFamily="49" charset="-122"/>
              <a:cs typeface="黑体" panose="02010609060101010101" pitchFamily="49" charset="-122"/>
            </a:endParaRPr>
          </a:p>
          <a:p>
            <a:pPr defTabSz="685800">
              <a:lnSpc>
                <a:spcPct val="130000"/>
              </a:lnSpc>
            </a:pPr>
            <a:r>
              <a:rPr lang="en-US" altLang="zh-CN" sz="2400" smtClean="0">
                <a:latin typeface="黑体" panose="02010609060101010101" pitchFamily="49" charset="-122"/>
                <a:ea typeface="黑体" panose="02010609060101010101" pitchFamily="49" charset="-122"/>
                <a:cs typeface="黑体" panose="02010609060101010101" pitchFamily="49" charset="-122"/>
                <a:sym typeface="+mn-ea"/>
              </a:rPr>
              <a:t>A.</a:t>
            </a:r>
            <a:r>
              <a:rPr lang="zh-CN" altLang="en-US" sz="2400" smtClean="0">
                <a:latin typeface="黑体" panose="02010609060101010101" pitchFamily="49" charset="-122"/>
                <a:ea typeface="黑体" panose="02010609060101010101" pitchFamily="49" charset="-122"/>
                <a:cs typeface="黑体" panose="02010609060101010101" pitchFamily="49" charset="-122"/>
                <a:sym typeface="+mn-ea"/>
              </a:rPr>
              <a:t>立法服从于政治	  </a:t>
            </a:r>
            <a:r>
              <a:rPr lang="en-US" altLang="zh-CN" sz="2400" smtClean="0">
                <a:latin typeface="黑体" panose="02010609060101010101" pitchFamily="49" charset="-122"/>
                <a:ea typeface="黑体" panose="02010609060101010101" pitchFamily="49" charset="-122"/>
                <a:cs typeface="黑体" panose="02010609060101010101" pitchFamily="49" charset="-122"/>
                <a:sym typeface="+mn-ea"/>
              </a:rPr>
              <a:t>             </a:t>
            </a:r>
            <a:r>
              <a:rPr lang="zh-CN" altLang="en-US" sz="2400" smtClean="0">
                <a:latin typeface="黑体" panose="02010609060101010101" pitchFamily="49" charset="-122"/>
                <a:ea typeface="黑体" panose="02010609060101010101" pitchFamily="49" charset="-122"/>
                <a:cs typeface="黑体" panose="02010609060101010101" pitchFamily="49" charset="-122"/>
                <a:sym typeface="+mn-ea"/>
              </a:rPr>
              <a:t> </a:t>
            </a:r>
            <a:r>
              <a:rPr lang="en-US" altLang="zh-CN" sz="2400" smtClean="0">
                <a:latin typeface="黑体" panose="02010609060101010101" pitchFamily="49" charset="-122"/>
                <a:ea typeface="黑体" panose="02010609060101010101" pitchFamily="49" charset="-122"/>
                <a:cs typeface="黑体" panose="02010609060101010101" pitchFamily="49" charset="-122"/>
                <a:sym typeface="+mn-ea"/>
              </a:rPr>
              <a:t>B.</a:t>
            </a:r>
            <a:r>
              <a:rPr lang="zh-CN" altLang="en-US" sz="2400" smtClean="0">
                <a:latin typeface="黑体" panose="02010609060101010101" pitchFamily="49" charset="-122"/>
                <a:ea typeface="黑体" panose="02010609060101010101" pitchFamily="49" charset="-122"/>
                <a:cs typeface="黑体" panose="02010609060101010101" pitchFamily="49" charset="-122"/>
                <a:sym typeface="+mn-ea"/>
              </a:rPr>
              <a:t>行政服从于司法</a:t>
            </a:r>
            <a:endParaRPr lang="zh-CN" altLang="en-US" sz="2400" smtClean="0">
              <a:latin typeface="黑体" panose="02010609060101010101" pitchFamily="49" charset="-122"/>
              <a:ea typeface="黑体" panose="02010609060101010101" pitchFamily="49" charset="-122"/>
              <a:cs typeface="黑体" panose="02010609060101010101" pitchFamily="49" charset="-122"/>
            </a:endParaRPr>
          </a:p>
          <a:p>
            <a:pPr defTabSz="685800">
              <a:lnSpc>
                <a:spcPct val="130000"/>
              </a:lnSpc>
            </a:pPr>
            <a:r>
              <a:rPr lang="en-US" altLang="zh-CN" sz="2400" smtClean="0">
                <a:latin typeface="黑体" panose="02010609060101010101" pitchFamily="49" charset="-122"/>
                <a:ea typeface="黑体" panose="02010609060101010101" pitchFamily="49" charset="-122"/>
                <a:cs typeface="黑体" panose="02010609060101010101" pitchFamily="49" charset="-122"/>
                <a:sym typeface="+mn-ea"/>
              </a:rPr>
              <a:t>C.</a:t>
            </a:r>
            <a:r>
              <a:rPr lang="zh-CN" altLang="en-US" sz="2400" smtClean="0">
                <a:latin typeface="黑体" panose="02010609060101010101" pitchFamily="49" charset="-122"/>
                <a:ea typeface="黑体" panose="02010609060101010101" pitchFamily="49" charset="-122"/>
                <a:cs typeface="黑体" panose="02010609060101010101" pitchFamily="49" charset="-122"/>
                <a:sym typeface="+mn-ea"/>
              </a:rPr>
              <a:t>从人治走向法治	     </a:t>
            </a:r>
            <a:r>
              <a:rPr lang="en-US" altLang="zh-CN" sz="2400" smtClean="0">
                <a:latin typeface="黑体" panose="02010609060101010101" pitchFamily="49" charset="-122"/>
                <a:ea typeface="黑体" panose="02010609060101010101" pitchFamily="49" charset="-122"/>
                <a:cs typeface="黑体" panose="02010609060101010101" pitchFamily="49" charset="-122"/>
                <a:sym typeface="+mn-ea"/>
              </a:rPr>
              <a:t>      </a:t>
            </a:r>
            <a:r>
              <a:rPr lang="zh-CN" altLang="en-US" sz="2400" smtClean="0">
                <a:latin typeface="黑体" panose="02010609060101010101" pitchFamily="49" charset="-122"/>
                <a:ea typeface="黑体" panose="02010609060101010101" pitchFamily="49" charset="-122"/>
                <a:cs typeface="黑体" panose="02010609060101010101" pitchFamily="49" charset="-122"/>
                <a:sym typeface="+mn-ea"/>
              </a:rPr>
              <a:t> </a:t>
            </a:r>
            <a:r>
              <a:rPr lang="en-US" altLang="zh-CN" sz="2400" smtClean="0">
                <a:latin typeface="黑体" panose="02010609060101010101" pitchFamily="49" charset="-122"/>
                <a:ea typeface="黑体" panose="02010609060101010101" pitchFamily="49" charset="-122"/>
                <a:cs typeface="黑体" panose="02010609060101010101" pitchFamily="49" charset="-122"/>
                <a:sym typeface="+mn-ea"/>
              </a:rPr>
              <a:t>    D.</a:t>
            </a:r>
            <a:r>
              <a:rPr lang="zh-CN" altLang="en-US" sz="2400" smtClean="0">
                <a:latin typeface="黑体" panose="02010609060101010101" pitchFamily="49" charset="-122"/>
                <a:ea typeface="黑体" panose="02010609060101010101" pitchFamily="49" charset="-122"/>
                <a:cs typeface="黑体" panose="02010609060101010101" pitchFamily="49" charset="-122"/>
                <a:sym typeface="+mn-ea"/>
              </a:rPr>
              <a:t>民主政体臻于完</a:t>
            </a:r>
            <a:r>
              <a:rPr lang="zh-CN" altLang="en-US" sz="2400" b="1" smtClean="0">
                <a:latin typeface="黑体" panose="02010609060101010101" pitchFamily="49" charset="-122"/>
                <a:ea typeface="黑体" panose="02010609060101010101" pitchFamily="49" charset="-122"/>
                <a:cs typeface="黑体" panose="02010609060101010101" pitchFamily="49" charset="-122"/>
                <a:sym typeface="+mn-ea"/>
              </a:rPr>
              <a:t>善</a:t>
            </a:r>
          </a:p>
        </p:txBody>
      </p:sp>
      <p:sp>
        <p:nvSpPr>
          <p:cNvPr id="7" name="文本框 6"/>
          <p:cNvSpPr txBox="1"/>
          <p:nvPr>
            <p:custDataLst>
              <p:tags r:id="rId3"/>
            </p:custDataLst>
          </p:nvPr>
        </p:nvSpPr>
        <p:spPr>
          <a:xfrm>
            <a:off x="10257155" y="4923155"/>
            <a:ext cx="1216025" cy="1568450"/>
          </a:xfrm>
          <a:prstGeom prst="rect">
            <a:avLst/>
          </a:prstGeom>
          <a:noFill/>
        </p:spPr>
        <p:txBody>
          <a:bodyPr wrap="square" rtlCol="0" anchor="t">
            <a:spAutoFit/>
          </a:bodyPr>
          <a:lstStyle/>
          <a:p>
            <a:r>
              <a:rPr lang="en-US" altLang="zh-CN" sz="9600" b="1">
                <a:solidFill>
                  <a:srgbClr val="C00000"/>
                </a:solidFill>
                <a:ea typeface="微软雅黑" panose="020B0503020204020204" charset="-122"/>
                <a:cs typeface="+mn-lt"/>
                <a:sym typeface="+mn-ea"/>
              </a:rPr>
              <a:t>A</a:t>
            </a:r>
          </a:p>
        </p:txBody>
      </p:sp>
      <p:sp>
        <p:nvSpPr>
          <p:cNvPr id="8" name="圆角矩形 7"/>
          <p:cNvSpPr/>
          <p:nvPr>
            <p:custDataLst>
              <p:tags r:id="rId4"/>
            </p:custDataLst>
          </p:nvPr>
        </p:nvSpPr>
        <p:spPr>
          <a:xfrm>
            <a:off x="379095" y="339090"/>
            <a:ext cx="3672205" cy="480695"/>
          </a:xfrm>
          <a:prstGeom prst="roundRect">
            <a:avLst/>
          </a:prstGeom>
          <a:solidFill>
            <a:srgbClr val="85231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二、辛亥革命的过程</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p:cNvSpPr txBox="1"/>
          <p:nvPr>
            <p:custDataLst>
              <p:tags r:id="rId1"/>
            </p:custDataLst>
          </p:nvPr>
        </p:nvSpPr>
        <p:spPr>
          <a:xfrm>
            <a:off x="377825" y="1395730"/>
            <a:ext cx="11439525" cy="1383665"/>
          </a:xfrm>
          <a:prstGeom prst="rect">
            <a:avLst/>
          </a:prstGeom>
          <a:noFill/>
          <a:ln w="12700" cmpd="sng">
            <a:solidFill>
              <a:srgbClr val="B57A6A"/>
            </a:solidFill>
            <a:prstDash val="dash"/>
          </a:ln>
        </p:spPr>
        <p:txBody>
          <a:bodyPr wrap="square" rtlCol="0">
            <a:spAutoFit/>
          </a:bodyPr>
          <a:lstStyle/>
          <a:p>
            <a:pPr>
              <a:lnSpc>
                <a:spcPct val="100000"/>
              </a:lnSpc>
            </a:pPr>
            <a:r>
              <a:rPr lang="zh-CN" altLang="en-US" sz="280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材料</a:t>
            </a:r>
            <a:r>
              <a:rPr lang="en-US" altLang="zh-CN" sz="280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1</a:t>
            </a:r>
            <a:r>
              <a:rPr lang="zh-CN" altLang="en-US" sz="280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800">
                <a:latin typeface="楷体" panose="02010609060101010101" pitchFamily="49" charset="-122"/>
                <a:ea typeface="楷体" panose="02010609060101010101" pitchFamily="49" charset="-122"/>
                <a:cs typeface="楷体" panose="02010609060101010101" pitchFamily="49" charset="-122"/>
                <a:sym typeface="+mn-ea"/>
              </a:rPr>
              <a:t>任凭你像尧舜那样贤圣，像秦始皇、明太祖那样强暴，像曹操、司马懿那样狡猾，</a:t>
            </a:r>
            <a:r>
              <a:rPr lang="zh-CN" altLang="en-US" sz="2800">
                <a:solidFill>
                  <a:srgbClr val="C00000"/>
                </a:solidFill>
                <a:latin typeface="楷体" panose="02010609060101010101" pitchFamily="49" charset="-122"/>
                <a:ea typeface="楷体" panose="02010609060101010101" pitchFamily="49" charset="-122"/>
                <a:cs typeface="楷体" panose="02010609060101010101" pitchFamily="49" charset="-122"/>
                <a:sym typeface="+mn-ea"/>
              </a:rPr>
              <a:t>再想要做中国皇帝，乃永远没有人答应</a:t>
            </a:r>
            <a:r>
              <a:rPr lang="en-US" altLang="zh-CN" sz="2800">
                <a:solidFill>
                  <a:srgbClr val="C00000"/>
                </a:solidFill>
                <a:latin typeface="楷体" panose="02010609060101010101" pitchFamily="49" charset="-122"/>
                <a:ea typeface="楷体" panose="02010609060101010101" pitchFamily="49" charset="-122"/>
                <a:cs typeface="楷体" panose="02010609060101010101" pitchFamily="49" charset="-122"/>
                <a:sym typeface="+mn-ea"/>
              </a:rPr>
              <a:t>       </a:t>
            </a:r>
          </a:p>
          <a:p>
            <a:pPr>
              <a:lnSpc>
                <a:spcPct val="100000"/>
              </a:lnSpc>
            </a:pPr>
            <a:r>
              <a:rPr lang="en-US" altLang="zh-CN" sz="2800">
                <a:solidFill>
                  <a:srgbClr val="C00000"/>
                </a:solidFill>
                <a:latin typeface="楷体" panose="02010609060101010101" pitchFamily="49" charset="-122"/>
                <a:ea typeface="楷体" panose="02010609060101010101" pitchFamily="49" charset="-122"/>
                <a:cs typeface="楷体" panose="02010609060101010101" pitchFamily="49" charset="-122"/>
                <a:sym typeface="+mn-ea"/>
              </a:rPr>
              <a:t>                                                     </a:t>
            </a:r>
            <a:r>
              <a:rPr lang="en-US" altLang="zh-CN" sz="2800">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800">
                <a:latin typeface="楷体" panose="02010609060101010101" pitchFamily="49" charset="-122"/>
                <a:ea typeface="楷体" panose="02010609060101010101" pitchFamily="49" charset="-122"/>
                <a:cs typeface="楷体" panose="02010609060101010101" pitchFamily="49" charset="-122"/>
                <a:sym typeface="+mn-ea"/>
              </a:rPr>
              <a:t>梁启超</a:t>
            </a:r>
            <a:endParaRPr lang="zh-CN" altLang="en-US" sz="2800">
              <a:solidFill>
                <a:prstClr val="black"/>
              </a:solidFill>
              <a:latin typeface="楷体" panose="02010609060101010101" pitchFamily="49" charset="-122"/>
              <a:ea typeface="楷体" panose="02010609060101010101" pitchFamily="49" charset="-122"/>
              <a:cs typeface="楷体" panose="02010609060101010101" pitchFamily="49" charset="-122"/>
              <a:sym typeface="+mn-ea"/>
            </a:endParaRPr>
          </a:p>
        </p:txBody>
      </p:sp>
      <p:grpSp>
        <p:nvGrpSpPr>
          <p:cNvPr id="2" name="组合 1"/>
          <p:cNvGrpSpPr/>
          <p:nvPr/>
        </p:nvGrpSpPr>
        <p:grpSpPr>
          <a:xfrm>
            <a:off x="377825" y="2712085"/>
            <a:ext cx="11441430" cy="2203450"/>
            <a:chOff x="595" y="4061"/>
            <a:chExt cx="18018" cy="3470"/>
          </a:xfrm>
        </p:grpSpPr>
        <p:sp>
          <p:nvSpPr>
            <p:cNvPr id="8" name="文本框 7"/>
            <p:cNvSpPr txBox="1"/>
            <p:nvPr>
              <p:custDataLst>
                <p:tags r:id="rId9"/>
              </p:custDataLst>
            </p:nvPr>
          </p:nvSpPr>
          <p:spPr>
            <a:xfrm>
              <a:off x="595" y="4270"/>
              <a:ext cx="18018" cy="2858"/>
            </a:xfrm>
            <a:prstGeom prst="rect">
              <a:avLst/>
            </a:prstGeom>
            <a:solidFill>
              <a:srgbClr val="F0E4E1"/>
            </a:solidFill>
            <a:ln w="12700" cmpd="sng">
              <a:noFill/>
              <a:prstDash val="dash"/>
            </a:ln>
          </p:spPr>
          <p:txBody>
            <a:bodyPr wrap="square" rtlCol="0">
              <a:spAutoFit/>
            </a:bodyPr>
            <a:lstStyle/>
            <a:p>
              <a:pPr>
                <a:lnSpc>
                  <a:spcPct val="100000"/>
                </a:lnSpc>
              </a:pPr>
              <a:r>
                <a:rPr lang="zh-CN" altLang="en-US" sz="280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材料</a:t>
              </a:r>
              <a:r>
                <a:rPr lang="en-US" altLang="zh-CN" sz="280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2</a:t>
              </a:r>
              <a:r>
                <a:rPr lang="zh-CN" altLang="en-US" sz="280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a:t>
              </a:r>
              <a:r>
                <a:rPr lang="zh-CN" altLang="zh-CN" sz="2800">
                  <a:solidFill>
                    <a:prstClr val="black"/>
                  </a:solidFill>
                  <a:latin typeface="楷体" panose="02010609060101010101" pitchFamily="49" charset="-122"/>
                  <a:ea typeface="楷体" panose="02010609060101010101" pitchFamily="49" charset="-122"/>
                  <a:cs typeface="楷体" panose="02010609060101010101" pitchFamily="49" charset="-122"/>
                </a:rPr>
                <a:t>新教育兴，旧教育灭；</a:t>
              </a:r>
              <a:r>
                <a:rPr lang="zh-CN" altLang="zh-CN" sz="2800">
                  <a:solidFill>
                    <a:srgbClr val="C00000"/>
                  </a:solidFill>
                  <a:latin typeface="楷体" panose="02010609060101010101" pitchFamily="49" charset="-122"/>
                  <a:ea typeface="楷体" panose="02010609060101010101" pitchFamily="49" charset="-122"/>
                  <a:cs typeface="楷体" panose="02010609060101010101" pitchFamily="49" charset="-122"/>
                </a:rPr>
                <a:t>新礼服兴</a:t>
              </a:r>
              <a:r>
                <a:rPr lang="zh-CN" altLang="zh-CN" sz="2800">
                  <a:solidFill>
                    <a:prstClr val="black"/>
                  </a:solidFill>
                  <a:latin typeface="楷体" panose="02010609060101010101" pitchFamily="49" charset="-122"/>
                  <a:ea typeface="楷体" panose="02010609060101010101" pitchFamily="49" charset="-122"/>
                  <a:cs typeface="楷体" panose="02010609060101010101" pitchFamily="49" charset="-122"/>
                </a:rPr>
                <a:t>，翎顶补服灭；</a:t>
              </a:r>
            </a:p>
            <a:p>
              <a:pPr>
                <a:lnSpc>
                  <a:spcPct val="100000"/>
                </a:lnSpc>
              </a:pPr>
              <a:r>
                <a:rPr lang="zh-CN" altLang="zh-CN" sz="2800">
                  <a:solidFill>
                    <a:srgbClr val="C00000"/>
                  </a:solidFill>
                  <a:latin typeface="楷体" panose="02010609060101010101" pitchFamily="49" charset="-122"/>
                  <a:ea typeface="楷体" panose="02010609060101010101" pitchFamily="49" charset="-122"/>
                  <a:cs typeface="楷体" panose="02010609060101010101" pitchFamily="49" charset="-122"/>
                </a:rPr>
                <a:t>剪发</a:t>
              </a:r>
              <a:r>
                <a:rPr lang="zh-CN" altLang="zh-CN" sz="2800">
                  <a:solidFill>
                    <a:prstClr val="black"/>
                  </a:solidFill>
                  <a:latin typeface="楷体" panose="02010609060101010101" pitchFamily="49" charset="-122"/>
                  <a:ea typeface="楷体" panose="02010609060101010101" pitchFamily="49" charset="-122"/>
                  <a:cs typeface="楷体" panose="02010609060101010101" pitchFamily="49" charset="-122"/>
                </a:rPr>
                <a:t>兴，辫子灭</a:t>
              </a:r>
              <a:r>
                <a:rPr lang="en-US" altLang="zh-CN" sz="2800">
                  <a:solidFill>
                    <a:prstClr val="black"/>
                  </a:solidFill>
                  <a:latin typeface="楷体" panose="02010609060101010101" pitchFamily="49" charset="-122"/>
                  <a:ea typeface="楷体" panose="02010609060101010101" pitchFamily="49" charset="-122"/>
                  <a:cs typeface="楷体" panose="02010609060101010101" pitchFamily="49" charset="-122"/>
                </a:rPr>
                <a:t>;</a:t>
              </a:r>
              <a:r>
                <a:rPr lang="zh-CN" altLang="zh-CN" sz="2800">
                  <a:solidFill>
                    <a:prstClr val="black"/>
                  </a:solidFill>
                  <a:latin typeface="楷体" panose="02010609060101010101" pitchFamily="49" charset="-122"/>
                  <a:ea typeface="楷体" panose="02010609060101010101" pitchFamily="49" charset="-122"/>
                  <a:cs typeface="楷体" panose="02010609060101010101" pitchFamily="49" charset="-122"/>
                </a:rPr>
                <a:t>天足兴，纤足灭</a:t>
              </a:r>
              <a:r>
                <a:rPr lang="en-US" altLang="zh-CN" sz="2800">
                  <a:solidFill>
                    <a:prstClr val="black"/>
                  </a:solidFill>
                  <a:latin typeface="楷体" panose="02010609060101010101" pitchFamily="49" charset="-122"/>
                  <a:ea typeface="楷体" panose="02010609060101010101" pitchFamily="49" charset="-122"/>
                  <a:cs typeface="楷体" panose="02010609060101010101" pitchFamily="49" charset="-122"/>
                </a:rPr>
                <a:t>……</a:t>
              </a:r>
              <a:r>
                <a:rPr lang="zh-CN" altLang="zh-CN" sz="2800">
                  <a:solidFill>
                    <a:srgbClr val="C00000"/>
                  </a:solidFill>
                  <a:latin typeface="楷体" panose="02010609060101010101" pitchFamily="49" charset="-122"/>
                  <a:ea typeface="楷体" panose="02010609060101010101" pitchFamily="49" charset="-122"/>
                  <a:cs typeface="楷体" panose="02010609060101010101" pitchFamily="49" charset="-122"/>
                </a:rPr>
                <a:t>鞠躬礼</a:t>
              </a:r>
              <a:r>
                <a:rPr lang="zh-CN" altLang="zh-CN" sz="2800">
                  <a:solidFill>
                    <a:prstClr val="black"/>
                  </a:solidFill>
                  <a:latin typeface="楷体" panose="02010609060101010101" pitchFamily="49" charset="-122"/>
                  <a:ea typeface="楷体" panose="02010609060101010101" pitchFamily="49" charset="-122"/>
                  <a:cs typeface="楷体" panose="02010609060101010101" pitchFamily="49" charset="-122"/>
                </a:rPr>
                <a:t>兴，拜跪</a:t>
              </a:r>
            </a:p>
            <a:p>
              <a:pPr>
                <a:lnSpc>
                  <a:spcPct val="100000"/>
                </a:lnSpc>
              </a:pPr>
              <a:r>
                <a:rPr lang="zh-CN" altLang="zh-CN" sz="2800">
                  <a:solidFill>
                    <a:prstClr val="black"/>
                  </a:solidFill>
                  <a:latin typeface="楷体" panose="02010609060101010101" pitchFamily="49" charset="-122"/>
                  <a:ea typeface="楷体" panose="02010609060101010101" pitchFamily="49" charset="-122"/>
                  <a:cs typeface="楷体" panose="02010609060101010101" pitchFamily="49" charset="-122"/>
                </a:rPr>
                <a:t>礼灭</a:t>
              </a:r>
              <a:r>
                <a:rPr lang="en-US" altLang="zh-CN" sz="2800">
                  <a:solidFill>
                    <a:prstClr val="black"/>
                  </a:solidFill>
                  <a:latin typeface="楷体" panose="02010609060101010101" pitchFamily="49" charset="-122"/>
                  <a:ea typeface="楷体" panose="02010609060101010101" pitchFamily="49" charset="-122"/>
                  <a:cs typeface="楷体" panose="02010609060101010101" pitchFamily="49" charset="-122"/>
                </a:rPr>
                <a:t>……                      </a:t>
              </a:r>
            </a:p>
            <a:p>
              <a:pPr>
                <a:lnSpc>
                  <a:spcPct val="100000"/>
                </a:lnSpc>
              </a:pPr>
              <a:r>
                <a:rPr lang="en-US" altLang="zh-CN" sz="2800">
                  <a:solidFill>
                    <a:prstClr val="black"/>
                  </a:solidFill>
                  <a:latin typeface="楷体" panose="02010609060101010101" pitchFamily="49" charset="-122"/>
                  <a:ea typeface="楷体" panose="02010609060101010101" pitchFamily="49" charset="-122"/>
                  <a:cs typeface="楷体" panose="02010609060101010101" pitchFamily="49" charset="-122"/>
                </a:rPr>
                <a:t>——</a:t>
              </a:r>
              <a:r>
                <a:rPr lang="zh-CN" altLang="zh-CN" sz="2800">
                  <a:solidFill>
                    <a:prstClr val="black"/>
                  </a:solidFill>
                  <a:latin typeface="楷体" panose="02010609060101010101" pitchFamily="49" charset="-122"/>
                  <a:ea typeface="楷体" panose="02010609060101010101" pitchFamily="49" charset="-122"/>
                  <a:cs typeface="楷体" panose="02010609060101010101" pitchFamily="49" charset="-122"/>
                </a:rPr>
                <a:t>据</a:t>
              </a:r>
              <a:r>
                <a:rPr lang="en-US" altLang="zh-CN" sz="2800">
                  <a:solidFill>
                    <a:prstClr val="black"/>
                  </a:solidFill>
                  <a:latin typeface="楷体" panose="02010609060101010101" pitchFamily="49" charset="-122"/>
                  <a:ea typeface="楷体" panose="02010609060101010101" pitchFamily="49" charset="-122"/>
                  <a:cs typeface="楷体" panose="02010609060101010101" pitchFamily="49" charset="-122"/>
                </a:rPr>
                <a:t>1912</a:t>
              </a:r>
              <a:r>
                <a:rPr lang="zh-CN" altLang="zh-CN" sz="2800">
                  <a:solidFill>
                    <a:prstClr val="black"/>
                  </a:solidFill>
                  <a:latin typeface="楷体" panose="02010609060101010101" pitchFamily="49" charset="-122"/>
                  <a:ea typeface="楷体" panose="02010609060101010101" pitchFamily="49" charset="-122"/>
                  <a:cs typeface="楷体" panose="02010609060101010101" pitchFamily="49" charset="-122"/>
                </a:rPr>
                <a:t>年</a:t>
              </a:r>
              <a:r>
                <a:rPr lang="en-US" altLang="zh-CN" sz="2800">
                  <a:solidFill>
                    <a:prstClr val="black"/>
                  </a:solidFill>
                  <a:latin typeface="楷体" panose="02010609060101010101" pitchFamily="49" charset="-122"/>
                  <a:ea typeface="楷体" panose="02010609060101010101" pitchFamily="49" charset="-122"/>
                  <a:cs typeface="楷体" panose="02010609060101010101" pitchFamily="49" charset="-122"/>
                </a:rPr>
                <a:t>3</a:t>
              </a:r>
              <a:r>
                <a:rPr lang="zh-CN" altLang="zh-CN" sz="2800">
                  <a:solidFill>
                    <a:prstClr val="black"/>
                  </a:solidFill>
                  <a:latin typeface="楷体" panose="02010609060101010101" pitchFamily="49" charset="-122"/>
                  <a:ea typeface="楷体" panose="02010609060101010101" pitchFamily="49" charset="-122"/>
                  <a:cs typeface="楷体" panose="02010609060101010101" pitchFamily="49" charset="-122"/>
                </a:rPr>
                <a:t>月</a:t>
              </a:r>
              <a:r>
                <a:rPr lang="en-US" altLang="zh-CN" sz="2800">
                  <a:solidFill>
                    <a:prstClr val="black"/>
                  </a:solidFill>
                  <a:latin typeface="楷体" panose="02010609060101010101" pitchFamily="49" charset="-122"/>
                  <a:ea typeface="楷体" panose="02010609060101010101" pitchFamily="49" charset="-122"/>
                  <a:cs typeface="楷体" panose="02010609060101010101" pitchFamily="49" charset="-122"/>
                </a:rPr>
                <a:t>5</a:t>
              </a:r>
              <a:r>
                <a:rPr lang="zh-CN" altLang="zh-CN" sz="2800">
                  <a:solidFill>
                    <a:prstClr val="black"/>
                  </a:solidFill>
                  <a:latin typeface="楷体" panose="02010609060101010101" pitchFamily="49" charset="-122"/>
                  <a:ea typeface="楷体" panose="02010609060101010101" pitchFamily="49" charset="-122"/>
                  <a:cs typeface="楷体" panose="02010609060101010101" pitchFamily="49" charset="-122"/>
                </a:rPr>
                <a:t>日《时报》刊载的文章《新陈代谢》</a:t>
              </a:r>
            </a:p>
          </p:txBody>
        </p:sp>
        <p:pic>
          <p:nvPicPr>
            <p:cNvPr id="99337" name="Picture 5" descr="点击进入下一张图片"/>
            <p:cNvPicPr>
              <a:picLocks noChangeAspect="1"/>
            </p:cNvPicPr>
            <p:nvPr>
              <p:custDataLst>
                <p:tags r:id="rId10"/>
              </p:custDataLst>
            </p:nvPr>
          </p:nvPicPr>
          <p:blipFill>
            <a:blip r:embed="rId12"/>
            <a:srcRect t="9002"/>
            <a:stretch>
              <a:fillRect/>
            </a:stretch>
          </p:blipFill>
          <p:spPr>
            <a:xfrm>
              <a:off x="14024" y="4061"/>
              <a:ext cx="4586" cy="3470"/>
            </a:xfrm>
            <a:prstGeom prst="rect">
              <a:avLst/>
            </a:prstGeom>
            <a:noFill/>
            <a:ln>
              <a:noFill/>
              <a:miter lim="800000"/>
              <a:headEnd/>
              <a:tailEnd/>
            </a:ln>
            <a:effectLst>
              <a:outerShdw blurRad="50800" dist="38100" dir="2700000" algn="tl" rotWithShape="0">
                <a:prstClr val="black">
                  <a:alpha val="40000"/>
                </a:prstClr>
              </a:outerShdw>
            </a:effectLst>
          </p:spPr>
        </p:pic>
      </p:grpSp>
      <p:sp>
        <p:nvSpPr>
          <p:cNvPr id="51202" name="矩形 4"/>
          <p:cNvSpPr/>
          <p:nvPr>
            <p:custDataLst>
              <p:tags r:id="rId2"/>
            </p:custDataLst>
          </p:nvPr>
        </p:nvSpPr>
        <p:spPr>
          <a:xfrm>
            <a:off x="257810" y="238760"/>
            <a:ext cx="11684635" cy="6378575"/>
          </a:xfrm>
          <a:prstGeom prst="rect">
            <a:avLst/>
          </a:prstGeom>
          <a:noFill/>
          <a:ln w="12700" cap="flat" cmpd="sng">
            <a:solidFill>
              <a:srgbClr val="831E0A"/>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4" name="圆角矩形 3"/>
          <p:cNvSpPr/>
          <p:nvPr>
            <p:custDataLst>
              <p:tags r:id="rId3"/>
            </p:custDataLst>
          </p:nvPr>
        </p:nvSpPr>
        <p:spPr>
          <a:xfrm>
            <a:off x="379095" y="339090"/>
            <a:ext cx="3672205" cy="480695"/>
          </a:xfrm>
          <a:prstGeom prst="roundRect">
            <a:avLst/>
          </a:prstGeom>
          <a:solidFill>
            <a:srgbClr val="85231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三、辛亥革命的评价</a:t>
            </a:r>
          </a:p>
        </p:txBody>
      </p:sp>
      <p:sp>
        <p:nvSpPr>
          <p:cNvPr id="9" name="文本框 8"/>
          <p:cNvSpPr txBox="1"/>
          <p:nvPr>
            <p:custDataLst>
              <p:tags r:id="rId4"/>
            </p:custDataLst>
          </p:nvPr>
        </p:nvSpPr>
        <p:spPr>
          <a:xfrm>
            <a:off x="377825" y="4725035"/>
            <a:ext cx="11439525" cy="1814830"/>
          </a:xfrm>
          <a:prstGeom prst="rect">
            <a:avLst/>
          </a:prstGeom>
          <a:solidFill>
            <a:schemeClr val="bg1"/>
          </a:solidFill>
          <a:ln w="12700" cmpd="sng">
            <a:solidFill>
              <a:srgbClr val="B57A6A"/>
            </a:solidFill>
            <a:prstDash val="dash"/>
          </a:ln>
        </p:spPr>
        <p:txBody>
          <a:bodyPr wrap="square" rtlCol="0">
            <a:spAutoFit/>
          </a:bodyPr>
          <a:lstStyle/>
          <a:p>
            <a:pPr eaLnBrk="0" hangingPunct="0">
              <a:lnSpc>
                <a:spcPct val="100000"/>
              </a:lnSpc>
            </a:pPr>
            <a:r>
              <a:rPr lang="zh-CN" altLang="en-US" sz="280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材料</a:t>
            </a:r>
            <a:r>
              <a:rPr lang="en-US" altLang="zh-CN" sz="280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3</a:t>
            </a:r>
            <a:r>
              <a:rPr lang="zh-CN" altLang="en-US" sz="280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800">
                <a:solidFill>
                  <a:prstClr val="black"/>
                </a:solidFill>
                <a:latin typeface="楷体" panose="02010609060101010101" pitchFamily="49" charset="-122"/>
                <a:ea typeface="楷体" panose="02010609060101010101" pitchFamily="49" charset="-122"/>
                <a:cs typeface="楷体" panose="02010609060101010101" pitchFamily="49" charset="-122"/>
                <a:sym typeface="+mn-ea"/>
              </a:rPr>
              <a:t>辛亥革命</a:t>
            </a:r>
            <a:r>
              <a:rPr lang="zh-CN" altLang="en-US" sz="2800">
                <a:solidFill>
                  <a:srgbClr val="C00000"/>
                </a:solidFill>
                <a:latin typeface="楷体" panose="02010609060101010101" pitchFamily="49" charset="-122"/>
                <a:ea typeface="楷体" panose="02010609060101010101" pitchFamily="49" charset="-122"/>
                <a:cs typeface="楷体" panose="02010609060101010101" pitchFamily="49" charset="-122"/>
              </a:rPr>
              <a:t>为资本主义的发展扫除了一些障碍，</a:t>
            </a:r>
            <a:r>
              <a:rPr lang="zh-CN" altLang="en-US" sz="2800">
                <a:solidFill>
                  <a:prstClr val="black"/>
                </a:solidFill>
                <a:latin typeface="楷体" panose="02010609060101010101" pitchFamily="49" charset="-122"/>
                <a:ea typeface="楷体" panose="02010609060101010101" pitchFamily="49" charset="-122"/>
                <a:cs typeface="楷体" panose="02010609060101010101" pitchFamily="49" charset="-122"/>
              </a:rPr>
              <a:t>从</a:t>
            </a:r>
            <a:r>
              <a:rPr lang="en-US" altLang="zh-CN" sz="2800">
                <a:solidFill>
                  <a:prstClr val="black"/>
                </a:solidFill>
                <a:latin typeface="楷体" panose="02010609060101010101" pitchFamily="49" charset="-122"/>
                <a:ea typeface="楷体" panose="02010609060101010101" pitchFamily="49" charset="-122"/>
                <a:cs typeface="楷体" panose="02010609060101010101" pitchFamily="49" charset="-122"/>
              </a:rPr>
              <a:t>1912</a:t>
            </a:r>
            <a:r>
              <a:rPr lang="zh-CN" altLang="en-US" sz="2800">
                <a:solidFill>
                  <a:prstClr val="black"/>
                </a:solidFill>
                <a:latin typeface="楷体" panose="02010609060101010101" pitchFamily="49" charset="-122"/>
                <a:ea typeface="楷体" panose="02010609060101010101" pitchFamily="49" charset="-122"/>
                <a:cs typeface="楷体" panose="02010609060101010101" pitchFamily="49" charset="-122"/>
              </a:rPr>
              <a:t>年</a:t>
            </a:r>
            <a:r>
              <a:rPr lang="en-US" altLang="zh-CN" sz="2800">
                <a:solidFill>
                  <a:prstClr val="black"/>
                </a:solidFill>
                <a:latin typeface="楷体" panose="02010609060101010101" pitchFamily="49" charset="-122"/>
                <a:ea typeface="楷体" panose="02010609060101010101" pitchFamily="49" charset="-122"/>
                <a:cs typeface="楷体" panose="02010609060101010101" pitchFamily="49" charset="-122"/>
              </a:rPr>
              <a:t>-1919</a:t>
            </a:r>
            <a:r>
              <a:rPr lang="zh-CN" altLang="en-US" sz="2800">
                <a:solidFill>
                  <a:prstClr val="black"/>
                </a:solidFill>
                <a:latin typeface="楷体" panose="02010609060101010101" pitchFamily="49" charset="-122"/>
                <a:ea typeface="楷体" panose="02010609060101010101" pitchFamily="49" charset="-122"/>
                <a:cs typeface="楷体" panose="02010609060101010101" pitchFamily="49" charset="-122"/>
              </a:rPr>
              <a:t>年，中国新建厂矿企业有</a:t>
            </a:r>
            <a:r>
              <a:rPr lang="en-US" altLang="zh-CN" sz="2800">
                <a:solidFill>
                  <a:prstClr val="black"/>
                </a:solidFill>
                <a:latin typeface="楷体" panose="02010609060101010101" pitchFamily="49" charset="-122"/>
                <a:ea typeface="楷体" panose="02010609060101010101" pitchFamily="49" charset="-122"/>
                <a:cs typeface="楷体" panose="02010609060101010101" pitchFamily="49" charset="-122"/>
              </a:rPr>
              <a:t>470</a:t>
            </a:r>
            <a:r>
              <a:rPr lang="zh-CN" altLang="en-US" sz="2800">
                <a:solidFill>
                  <a:prstClr val="black"/>
                </a:solidFill>
                <a:latin typeface="楷体" panose="02010609060101010101" pitchFamily="49" charset="-122"/>
                <a:ea typeface="楷体" panose="02010609060101010101" pitchFamily="49" charset="-122"/>
                <a:cs typeface="楷体" panose="02010609060101010101" pitchFamily="49" charset="-122"/>
              </a:rPr>
              <a:t>多家，新增资本达</a:t>
            </a:r>
            <a:r>
              <a:rPr lang="en-US" altLang="zh-CN" sz="2800">
                <a:solidFill>
                  <a:prstClr val="black"/>
                </a:solidFill>
                <a:latin typeface="楷体" panose="02010609060101010101" pitchFamily="49" charset="-122"/>
                <a:ea typeface="楷体" panose="02010609060101010101" pitchFamily="49" charset="-122"/>
                <a:cs typeface="楷体" panose="02010609060101010101" pitchFamily="49" charset="-122"/>
              </a:rPr>
              <a:t>1.3 </a:t>
            </a:r>
            <a:r>
              <a:rPr lang="zh-CN" altLang="en-US" sz="2800">
                <a:solidFill>
                  <a:prstClr val="black"/>
                </a:solidFill>
                <a:latin typeface="楷体" panose="02010609060101010101" pitchFamily="49" charset="-122"/>
                <a:ea typeface="楷体" panose="02010609060101010101" pitchFamily="49" charset="-122"/>
                <a:cs typeface="楷体" panose="02010609060101010101" pitchFamily="49" charset="-122"/>
              </a:rPr>
              <a:t>亿元以上，超过了过去的半个世纪。                           </a:t>
            </a:r>
            <a:r>
              <a:rPr lang="en-US" altLang="zh-CN" sz="2800">
                <a:solidFill>
                  <a:prstClr val="black"/>
                </a:solidFill>
                <a:latin typeface="楷体" panose="02010609060101010101" pitchFamily="49" charset="-122"/>
                <a:ea typeface="楷体" panose="02010609060101010101" pitchFamily="49" charset="-122"/>
                <a:cs typeface="楷体" panose="02010609060101010101" pitchFamily="49" charset="-122"/>
              </a:rPr>
              <a:t>    </a:t>
            </a:r>
          </a:p>
          <a:p>
            <a:pPr eaLnBrk="0" hangingPunct="0">
              <a:lnSpc>
                <a:spcPct val="100000"/>
              </a:lnSpc>
            </a:pPr>
            <a:r>
              <a:rPr lang="en-US" altLang="zh-CN" sz="2800">
                <a:solidFill>
                  <a:prstClr val="black"/>
                </a:solidFill>
                <a:latin typeface="楷体" panose="02010609060101010101" pitchFamily="49" charset="-122"/>
                <a:ea typeface="楷体" panose="02010609060101010101" pitchFamily="49" charset="-122"/>
                <a:cs typeface="楷体" panose="02010609060101010101" pitchFamily="49" charset="-122"/>
              </a:rPr>
              <a:t>                             ——《</a:t>
            </a:r>
            <a:r>
              <a:rPr lang="zh-CN" altLang="en-US" sz="2800">
                <a:solidFill>
                  <a:prstClr val="black"/>
                </a:solidFill>
                <a:latin typeface="楷体" panose="02010609060101010101" pitchFamily="49" charset="-122"/>
                <a:ea typeface="楷体" panose="02010609060101010101" pitchFamily="49" charset="-122"/>
                <a:cs typeface="楷体" panose="02010609060101010101" pitchFamily="49" charset="-122"/>
              </a:rPr>
              <a:t>中国近代经济史统计资料选集</a:t>
            </a:r>
            <a:r>
              <a:rPr lang="en-US" altLang="zh-CN" sz="2800">
                <a:solidFill>
                  <a:prstClr val="black"/>
                </a:solidFill>
                <a:latin typeface="楷体" panose="02010609060101010101" pitchFamily="49" charset="-122"/>
                <a:ea typeface="楷体" panose="02010609060101010101" pitchFamily="49" charset="-122"/>
                <a:cs typeface="楷体" panose="02010609060101010101" pitchFamily="49" charset="-122"/>
              </a:rPr>
              <a:t>》</a:t>
            </a:r>
          </a:p>
        </p:txBody>
      </p:sp>
      <p:sp>
        <p:nvSpPr>
          <p:cNvPr id="26" name="矩形 25"/>
          <p:cNvSpPr/>
          <p:nvPr>
            <p:custDataLst>
              <p:tags r:id="rId5"/>
            </p:custDataLst>
          </p:nvPr>
        </p:nvSpPr>
        <p:spPr>
          <a:xfrm>
            <a:off x="321310" y="2257425"/>
            <a:ext cx="5977890" cy="521970"/>
          </a:xfrm>
          <a:prstGeom prst="rect">
            <a:avLst/>
          </a:prstGeom>
          <a:solidFill>
            <a:srgbClr val="C00000"/>
          </a:solidFill>
          <a:effectLst>
            <a:outerShdw blurRad="50800" dist="38100" dir="2700000" algn="tl" rotWithShape="0">
              <a:prstClr val="black">
                <a:alpha val="40000"/>
              </a:prstClr>
            </a:outerShdw>
          </a:effectLst>
        </p:spPr>
        <p:txBody>
          <a:bodyPr wrap="square">
            <a:spAutoFit/>
          </a:bodyPr>
          <a:lstStyle/>
          <a:p>
            <a:r>
              <a:rPr lang="zh-CN" altLang="zh-CN" sz="2800" b="1">
                <a:solidFill>
                  <a:sysClr val="window" lastClr="FFFFFF"/>
                </a:solidFill>
                <a:latin typeface="华文中宋" panose="02010600040101010101" charset="-122"/>
                <a:ea typeface="华文中宋" panose="02010600040101010101" charset="-122"/>
                <a:sym typeface="微软雅黑" panose="020B0503020204020204" charset="-122"/>
              </a:rPr>
              <a:t>政治：结束清朝统治，推翻君主专制</a:t>
            </a:r>
          </a:p>
        </p:txBody>
      </p:sp>
      <p:sp>
        <p:nvSpPr>
          <p:cNvPr id="29" name="矩形 28"/>
          <p:cNvSpPr/>
          <p:nvPr>
            <p:custDataLst>
              <p:tags r:id="rId6"/>
            </p:custDataLst>
          </p:nvPr>
        </p:nvSpPr>
        <p:spPr>
          <a:xfrm>
            <a:off x="6490970" y="2239645"/>
            <a:ext cx="5109210" cy="539750"/>
          </a:xfrm>
          <a:prstGeom prst="rect">
            <a:avLst/>
          </a:prstGeom>
          <a:solidFill>
            <a:srgbClr val="C00000"/>
          </a:solidFill>
          <a:ln>
            <a:noFill/>
          </a:ln>
          <a:effectLst>
            <a:outerShdw blurRad="50800" dist="38100" dir="2700000" algn="tl" rotWithShape="0">
              <a:prstClr val="black">
                <a:alpha val="40000"/>
              </a:prstClr>
            </a:outerShdw>
          </a:effectLst>
        </p:spPr>
        <p:txBody>
          <a:bodyPr wrap="square">
            <a:spAutoFit/>
          </a:bodyPr>
          <a:lstStyle/>
          <a:p>
            <a:pPr indent="228600">
              <a:lnSpc>
                <a:spcPts val="3500"/>
              </a:lnSpc>
            </a:pPr>
            <a:r>
              <a:rPr lang="zh-CN" altLang="zh-CN" sz="2800" b="1">
                <a:solidFill>
                  <a:sysClr val="window" lastClr="FFFFFF"/>
                </a:solidFill>
                <a:latin typeface="华文中宋" panose="02010600040101010101" charset="-122"/>
                <a:ea typeface="华文中宋" panose="02010600040101010101" charset="-122"/>
                <a:sym typeface="微软雅黑" panose="020B0503020204020204" charset="-122"/>
              </a:rPr>
              <a:t>思想：民主共和观念深入人心</a:t>
            </a:r>
          </a:p>
        </p:txBody>
      </p:sp>
      <p:sp>
        <p:nvSpPr>
          <p:cNvPr id="27" name="矩形 26"/>
          <p:cNvSpPr/>
          <p:nvPr>
            <p:custDataLst>
              <p:tags r:id="rId7"/>
            </p:custDataLst>
          </p:nvPr>
        </p:nvSpPr>
        <p:spPr>
          <a:xfrm>
            <a:off x="321310" y="4104640"/>
            <a:ext cx="6986905" cy="521970"/>
          </a:xfrm>
          <a:prstGeom prst="rect">
            <a:avLst/>
          </a:prstGeom>
          <a:solidFill>
            <a:srgbClr val="C00000"/>
          </a:solidFill>
          <a:effectLst>
            <a:outerShdw blurRad="50800" dist="38100" dir="2700000" algn="tl" rotWithShape="0">
              <a:prstClr val="black">
                <a:alpha val="40000"/>
              </a:prstClr>
            </a:outerShdw>
          </a:effectLst>
        </p:spPr>
        <p:txBody>
          <a:bodyPr wrap="square">
            <a:spAutoFit/>
          </a:bodyPr>
          <a:lstStyle/>
          <a:p>
            <a:pPr algn="ctr"/>
            <a:r>
              <a:rPr lang="zh-CN" altLang="zh-CN" sz="2800" b="1">
                <a:solidFill>
                  <a:sysClr val="window" lastClr="FFFFFF"/>
                </a:solidFill>
                <a:effectLst/>
                <a:latin typeface="华文中宋" panose="02010600040101010101" charset="-122"/>
                <a:ea typeface="华文中宋" panose="02010600040101010101" charset="-122"/>
                <a:sym typeface="微软雅黑" panose="020B0503020204020204" charset="-122"/>
              </a:rPr>
              <a:t>社会风俗：风俗新变化，冲破封建主义藩篱</a:t>
            </a:r>
          </a:p>
        </p:txBody>
      </p:sp>
      <p:sp>
        <p:nvSpPr>
          <p:cNvPr id="28" name="矩形 27"/>
          <p:cNvSpPr/>
          <p:nvPr>
            <p:custDataLst>
              <p:tags r:id="rId8"/>
            </p:custDataLst>
          </p:nvPr>
        </p:nvSpPr>
        <p:spPr>
          <a:xfrm>
            <a:off x="257810" y="6052820"/>
            <a:ext cx="10600055" cy="521970"/>
          </a:xfrm>
          <a:prstGeom prst="rect">
            <a:avLst/>
          </a:prstGeom>
          <a:solidFill>
            <a:srgbClr val="C00000"/>
          </a:solidFill>
          <a:effectLst>
            <a:outerShdw blurRad="50800" dist="38100" dir="2700000" algn="tl" rotWithShape="0">
              <a:prstClr val="black">
                <a:alpha val="40000"/>
              </a:prstClr>
            </a:outerShdw>
          </a:effectLst>
        </p:spPr>
        <p:txBody>
          <a:bodyPr wrap="square">
            <a:spAutoFit/>
          </a:bodyPr>
          <a:lstStyle/>
          <a:p>
            <a:pPr algn="ctr"/>
            <a:r>
              <a:rPr lang="zh-CN" altLang="en-US" sz="2800" b="1">
                <a:solidFill>
                  <a:sysClr val="window" lastClr="FFFFFF"/>
                </a:solidFill>
                <a:latin typeface="华文中宋" panose="02010600040101010101" charset="-122"/>
                <a:ea typeface="华文中宋" panose="02010600040101010101" charset="-122"/>
              </a:rPr>
              <a:t>经济：打击了帝国主义在华势力，为民族资本主义发展创造了条件</a:t>
            </a:r>
          </a:p>
        </p:txBody>
      </p:sp>
      <p:sp>
        <p:nvSpPr>
          <p:cNvPr id="6" name="文本框 5"/>
          <p:cNvSpPr txBox="1"/>
          <p:nvPr/>
        </p:nvSpPr>
        <p:spPr>
          <a:xfrm>
            <a:off x="99060" y="765810"/>
            <a:ext cx="2755265" cy="629920"/>
          </a:xfrm>
          <a:prstGeom prst="rect">
            <a:avLst/>
          </a:prstGeom>
          <a:noFill/>
        </p:spPr>
        <p:txBody>
          <a:bodyPr wrap="square" rtlCol="0" anchor="t">
            <a:spAutoFit/>
          </a:bodyPr>
          <a:lstStyle/>
          <a:p>
            <a:pPr algn="just">
              <a:lnSpc>
                <a:spcPct val="125000"/>
              </a:lnSpc>
            </a:pPr>
            <a:r>
              <a:rPr lang="zh-CN" altLang="en-US" sz="2800" b="1">
                <a:solidFill>
                  <a:schemeClr val="accent6">
                    <a:lumMod val="50000"/>
                  </a:schemeClr>
                </a:solidFill>
                <a:latin typeface="华文中宋" panose="02010600040101010101" charset="-122"/>
                <a:ea typeface="华文中宋" panose="02010600040101010101" charset="-122"/>
                <a:cs typeface="华文中宋" panose="02010600040101010101" charset="-122"/>
                <a:sym typeface="+mn-ea"/>
              </a:rPr>
              <a:t>（一）进步性：</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500" fill="hold"/>
                                        <p:tgtEl>
                                          <p:spTgt spid="29"/>
                                        </p:tgtEl>
                                        <p:attrNameLst>
                                          <p:attrName>ppt_x</p:attrName>
                                        </p:attrNameLst>
                                      </p:cBhvr>
                                      <p:tavLst>
                                        <p:tav tm="0">
                                          <p:val>
                                            <p:strVal val="#ppt_x"/>
                                          </p:val>
                                        </p:tav>
                                        <p:tav tm="100000">
                                          <p:val>
                                            <p:strVal val="#ppt_x"/>
                                          </p:val>
                                        </p:tav>
                                      </p:tavLst>
                                    </p:anim>
                                    <p:anim calcmode="lin" valueType="num">
                                      <p:cBhvr additive="base">
                                        <p:cTn id="1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fill="hold"/>
                                        <p:tgtEl>
                                          <p:spTgt spid="27"/>
                                        </p:tgtEl>
                                        <p:attrNameLst>
                                          <p:attrName>ppt_x</p:attrName>
                                        </p:attrNameLst>
                                      </p:cBhvr>
                                      <p:tavLst>
                                        <p:tav tm="0">
                                          <p:val>
                                            <p:strVal val="#ppt_x"/>
                                          </p:val>
                                        </p:tav>
                                        <p:tav tm="100000">
                                          <p:val>
                                            <p:strVal val="#ppt_x"/>
                                          </p:val>
                                        </p:tav>
                                      </p:tavLst>
                                    </p:anim>
                                    <p:anim calcmode="lin" valueType="num">
                                      <p:cBhvr additive="base">
                                        <p:cTn id="2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500" fill="hold"/>
                                        <p:tgtEl>
                                          <p:spTgt spid="28"/>
                                        </p:tgtEl>
                                        <p:attrNameLst>
                                          <p:attrName>ppt_x</p:attrName>
                                        </p:attrNameLst>
                                      </p:cBhvr>
                                      <p:tavLst>
                                        <p:tav tm="0">
                                          <p:val>
                                            <p:strVal val="#ppt_x"/>
                                          </p:val>
                                        </p:tav>
                                        <p:tav tm="100000">
                                          <p:val>
                                            <p:strVal val="#ppt_x"/>
                                          </p:val>
                                        </p:tav>
                                      </p:tavLst>
                                    </p:anim>
                                    <p:anim calcmode="lin" valueType="num">
                                      <p:cBhvr additive="base">
                                        <p:cTn id="2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ldLvl="0" animBg="1"/>
      <p:bldP spid="29" grpId="0" bldLvl="0" animBg="1"/>
      <p:bldP spid="27" grpId="0" bldLvl="0" animBg="1"/>
      <p:bldP spid="28" grpId="0" bldLvl="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矩形 4"/>
          <p:cNvSpPr/>
          <p:nvPr>
            <p:custDataLst>
              <p:tags r:id="rId1"/>
            </p:custDataLst>
          </p:nvPr>
        </p:nvSpPr>
        <p:spPr>
          <a:xfrm>
            <a:off x="257810" y="238760"/>
            <a:ext cx="11684635" cy="6378575"/>
          </a:xfrm>
          <a:prstGeom prst="rect">
            <a:avLst/>
          </a:prstGeom>
          <a:noFill/>
          <a:ln w="12700" cap="flat" cmpd="sng">
            <a:solidFill>
              <a:srgbClr val="831E0A"/>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4" name="圆角矩形 3"/>
          <p:cNvSpPr/>
          <p:nvPr>
            <p:custDataLst>
              <p:tags r:id="rId2"/>
            </p:custDataLst>
          </p:nvPr>
        </p:nvSpPr>
        <p:spPr>
          <a:xfrm>
            <a:off x="379095" y="339090"/>
            <a:ext cx="3672205" cy="480695"/>
          </a:xfrm>
          <a:prstGeom prst="roundRect">
            <a:avLst/>
          </a:prstGeom>
          <a:solidFill>
            <a:srgbClr val="85231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三、辛亥革命的评价</a:t>
            </a:r>
          </a:p>
        </p:txBody>
      </p:sp>
      <p:sp>
        <p:nvSpPr>
          <p:cNvPr id="6" name="文本框 5"/>
          <p:cNvSpPr txBox="1"/>
          <p:nvPr/>
        </p:nvSpPr>
        <p:spPr>
          <a:xfrm>
            <a:off x="99060" y="765810"/>
            <a:ext cx="2755265" cy="629920"/>
          </a:xfrm>
          <a:prstGeom prst="rect">
            <a:avLst/>
          </a:prstGeom>
          <a:noFill/>
        </p:spPr>
        <p:txBody>
          <a:bodyPr wrap="square" rtlCol="0" anchor="t">
            <a:spAutoFit/>
          </a:bodyPr>
          <a:lstStyle/>
          <a:p>
            <a:pPr algn="just">
              <a:lnSpc>
                <a:spcPct val="125000"/>
              </a:lnSpc>
            </a:pPr>
            <a:r>
              <a:rPr lang="zh-CN" altLang="en-US" sz="2800" b="1">
                <a:solidFill>
                  <a:schemeClr val="accent6">
                    <a:lumMod val="50000"/>
                  </a:schemeClr>
                </a:solidFill>
                <a:latin typeface="华文中宋" panose="02010600040101010101" charset="-122"/>
                <a:ea typeface="华文中宋" panose="02010600040101010101" charset="-122"/>
                <a:cs typeface="华文中宋" panose="02010600040101010101" charset="-122"/>
                <a:sym typeface="+mn-ea"/>
              </a:rPr>
              <a:t>（一）进步性：</a:t>
            </a:r>
          </a:p>
        </p:txBody>
      </p:sp>
      <p:sp>
        <p:nvSpPr>
          <p:cNvPr id="2" name="文本框 1"/>
          <p:cNvSpPr txBox="1"/>
          <p:nvPr/>
        </p:nvSpPr>
        <p:spPr>
          <a:xfrm>
            <a:off x="99060" y="1772285"/>
            <a:ext cx="11919585" cy="2934335"/>
          </a:xfrm>
          <a:prstGeom prst="rect">
            <a:avLst/>
          </a:prstGeom>
          <a:noFill/>
        </p:spPr>
        <p:txBody>
          <a:bodyPr wrap="square" rtlCol="0" anchor="t">
            <a:spAutoFit/>
          </a:bodyPr>
          <a:lstStyle/>
          <a:p>
            <a:pPr>
              <a:lnSpc>
                <a:spcPct val="110000"/>
              </a:lnSpc>
            </a:pPr>
            <a:r>
              <a:rPr lang="zh-CN" altLang="en-US" sz="2800" b="1">
                <a:solidFill>
                  <a:srgbClr val="C00000"/>
                </a:solidFill>
                <a:latin typeface="华文中宋" panose="02010600040101010101" charset="-122"/>
                <a:ea typeface="华文中宋" panose="02010600040101010101" charset="-122"/>
                <a:cs typeface="华文中宋" panose="02010600040101010101" charset="-122"/>
                <a:sym typeface="+mn-ea"/>
              </a:rPr>
              <a:t>（</a:t>
            </a:r>
            <a:r>
              <a:rPr lang="en-US" altLang="zh-CN" sz="2800" b="1">
                <a:solidFill>
                  <a:srgbClr val="C00000"/>
                </a:solidFill>
                <a:latin typeface="华文中宋" panose="02010600040101010101" charset="-122"/>
                <a:ea typeface="华文中宋" panose="02010600040101010101" charset="-122"/>
                <a:cs typeface="华文中宋" panose="02010600040101010101" charset="-122"/>
                <a:sym typeface="+mn-ea"/>
              </a:rPr>
              <a:t>1</a:t>
            </a:r>
            <a:r>
              <a:rPr lang="zh-CN" altLang="en-US" sz="2800" b="1">
                <a:solidFill>
                  <a:srgbClr val="C00000"/>
                </a:solidFill>
                <a:latin typeface="华文中宋" panose="02010600040101010101" charset="-122"/>
                <a:ea typeface="华文中宋" panose="02010600040101010101" charset="-122"/>
                <a:cs typeface="华文中宋" panose="02010600040101010101" charset="-122"/>
                <a:sym typeface="+mn-ea"/>
              </a:rPr>
              <a:t>）政治：</a:t>
            </a:r>
            <a:r>
              <a:rPr lang="zh-CN" altLang="en-US" sz="2800">
                <a:latin typeface="华文中宋" panose="02010600040101010101" charset="-122"/>
                <a:ea typeface="华文中宋" panose="02010600040101010101" charset="-122"/>
                <a:cs typeface="华文中宋" panose="02010600040101010101" charset="-122"/>
                <a:sym typeface="+mn-ea"/>
              </a:rPr>
              <a:t>推翻了清王朝统治，结束了中国两千多年的</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君主专制制度</a:t>
            </a:r>
            <a:r>
              <a:rPr lang="zh-CN" altLang="en-US" sz="2800">
                <a:latin typeface="华文中宋" panose="02010600040101010101" charset="-122"/>
                <a:ea typeface="华文中宋" panose="02010600040101010101" charset="-122"/>
                <a:cs typeface="华文中宋" panose="02010600040101010101" charset="-122"/>
                <a:sym typeface="+mn-ea"/>
              </a:rPr>
              <a:t>，建</a:t>
            </a:r>
          </a:p>
          <a:p>
            <a:pPr>
              <a:lnSpc>
                <a:spcPct val="110000"/>
              </a:lnSpc>
            </a:pPr>
            <a:r>
              <a:rPr lang="zh-CN" altLang="en-US" sz="2800">
                <a:latin typeface="华文中宋" panose="02010600040101010101" charset="-122"/>
                <a:ea typeface="华文中宋" panose="02010600040101010101" charset="-122"/>
                <a:cs typeface="华文中宋" panose="02010600040101010101" charset="-122"/>
                <a:sym typeface="+mn-ea"/>
              </a:rPr>
              <a:t> 立了共和政体</a:t>
            </a:r>
            <a:r>
              <a:rPr lang="zh-CN" altLang="zh-CN" sz="2800">
                <a:latin typeface="华文中宋" panose="02010600040101010101" charset="-122"/>
                <a:ea typeface="华文中宋" panose="02010600040101010101" charset="-122"/>
                <a:cs typeface="华文中宋" panose="02010600040101010101" charset="-122"/>
                <a:sym typeface="+mn-ea"/>
              </a:rPr>
              <a:t>；</a:t>
            </a:r>
            <a:endParaRPr lang="zh-CN" altLang="zh-CN" sz="2800">
              <a:solidFill>
                <a:srgbClr val="FF0000"/>
              </a:solidFill>
              <a:latin typeface="华文中宋" panose="02010600040101010101" charset="-122"/>
              <a:ea typeface="华文中宋" panose="02010600040101010101" charset="-122"/>
              <a:cs typeface="华文中宋" panose="02010600040101010101" charset="-122"/>
              <a:sym typeface="+mn-ea"/>
            </a:endParaRPr>
          </a:p>
          <a:p>
            <a:pPr>
              <a:lnSpc>
                <a:spcPct val="110000"/>
              </a:lnSpc>
            </a:pPr>
            <a:r>
              <a:rPr lang="zh-CN" altLang="en-US" sz="2800" b="1">
                <a:solidFill>
                  <a:srgbClr val="C00000"/>
                </a:solidFill>
                <a:latin typeface="华文中宋" panose="02010600040101010101" charset="-122"/>
                <a:ea typeface="华文中宋" panose="02010600040101010101" charset="-122"/>
                <a:cs typeface="华文中宋" panose="02010600040101010101" charset="-122"/>
                <a:sym typeface="+mn-ea"/>
              </a:rPr>
              <a:t>（</a:t>
            </a:r>
            <a:r>
              <a:rPr lang="en-US" altLang="zh-CN" sz="2800" b="1">
                <a:solidFill>
                  <a:srgbClr val="C00000"/>
                </a:solidFill>
                <a:latin typeface="华文中宋" panose="02010600040101010101" charset="-122"/>
                <a:ea typeface="华文中宋" panose="02010600040101010101" charset="-122"/>
                <a:cs typeface="华文中宋" panose="02010600040101010101" charset="-122"/>
                <a:sym typeface="+mn-ea"/>
              </a:rPr>
              <a:t>2</a:t>
            </a:r>
            <a:r>
              <a:rPr lang="zh-CN" altLang="en-US" sz="2800" b="1">
                <a:solidFill>
                  <a:srgbClr val="C00000"/>
                </a:solidFill>
                <a:latin typeface="华文中宋" panose="02010600040101010101" charset="-122"/>
                <a:ea typeface="华文中宋" panose="02010600040101010101" charset="-122"/>
                <a:cs typeface="华文中宋" panose="02010600040101010101" charset="-122"/>
                <a:sym typeface="+mn-ea"/>
              </a:rPr>
              <a:t>）经济：</a:t>
            </a:r>
            <a:r>
              <a:rPr lang="zh-CN" altLang="en-US" sz="2800">
                <a:latin typeface="华文中宋" panose="02010600040101010101" charset="-122"/>
                <a:ea typeface="华文中宋" panose="02010600040101010101" charset="-122"/>
                <a:cs typeface="华文中宋" panose="02010600040101010101" charset="-122"/>
                <a:sym typeface="+mn-ea"/>
              </a:rPr>
              <a:t>打击了帝国主义在华势力，为民族资本主义的发展创造了有利</a:t>
            </a:r>
          </a:p>
          <a:p>
            <a:pPr>
              <a:lnSpc>
                <a:spcPct val="110000"/>
              </a:lnSpc>
            </a:pPr>
            <a:r>
              <a:rPr lang="zh-CN" altLang="en-US" sz="2800">
                <a:latin typeface="华文中宋" panose="02010600040101010101" charset="-122"/>
                <a:ea typeface="华文中宋" panose="02010600040101010101" charset="-122"/>
                <a:cs typeface="华文中宋" panose="02010600040101010101" charset="-122"/>
                <a:sym typeface="+mn-ea"/>
              </a:rPr>
              <a:t> 条件；</a:t>
            </a:r>
            <a:endParaRPr lang="zh-CN" altLang="en-US" sz="2800">
              <a:solidFill>
                <a:srgbClr val="FF0000"/>
              </a:solidFill>
              <a:latin typeface="华文中宋" panose="02010600040101010101" charset="-122"/>
              <a:ea typeface="华文中宋" panose="02010600040101010101" charset="-122"/>
              <a:cs typeface="华文中宋" panose="02010600040101010101" charset="-122"/>
              <a:sym typeface="+mn-ea"/>
            </a:endParaRPr>
          </a:p>
          <a:p>
            <a:pPr>
              <a:lnSpc>
                <a:spcPct val="110000"/>
              </a:lnSpc>
            </a:pPr>
            <a:r>
              <a:rPr lang="zh-CN" altLang="en-US" sz="2800" b="1">
                <a:solidFill>
                  <a:srgbClr val="C00000"/>
                </a:solidFill>
                <a:latin typeface="华文中宋" panose="02010600040101010101" charset="-122"/>
                <a:ea typeface="华文中宋" panose="02010600040101010101" charset="-122"/>
                <a:cs typeface="华文中宋" panose="02010600040101010101" charset="-122"/>
                <a:sym typeface="+mn-ea"/>
              </a:rPr>
              <a:t>（</a:t>
            </a:r>
            <a:r>
              <a:rPr lang="en-US" altLang="zh-CN" sz="2800" b="1">
                <a:solidFill>
                  <a:srgbClr val="C00000"/>
                </a:solidFill>
                <a:latin typeface="华文中宋" panose="02010600040101010101" charset="-122"/>
                <a:ea typeface="华文中宋" panose="02010600040101010101" charset="-122"/>
                <a:cs typeface="华文中宋" panose="02010600040101010101" charset="-122"/>
                <a:sym typeface="+mn-ea"/>
              </a:rPr>
              <a:t>3</a:t>
            </a:r>
            <a:r>
              <a:rPr lang="zh-CN" altLang="en-US" sz="2800" b="1">
                <a:solidFill>
                  <a:srgbClr val="C00000"/>
                </a:solidFill>
                <a:latin typeface="华文中宋" panose="02010600040101010101" charset="-122"/>
                <a:ea typeface="华文中宋" panose="02010600040101010101" charset="-122"/>
                <a:cs typeface="华文中宋" panose="02010600040101010101" charset="-122"/>
                <a:sym typeface="+mn-ea"/>
              </a:rPr>
              <a:t>）思想：</a:t>
            </a:r>
            <a:r>
              <a:rPr lang="zh-CN" altLang="en-US" sz="2800">
                <a:latin typeface="华文中宋" panose="02010600040101010101" charset="-122"/>
                <a:ea typeface="华文中宋" panose="02010600040101010101" charset="-122"/>
                <a:cs typeface="华文中宋" panose="02010600040101010101" charset="-122"/>
                <a:sym typeface="+mn-ea"/>
              </a:rPr>
              <a:t>传播了民主共和理念，推动了中华民族思想解放；</a:t>
            </a:r>
          </a:p>
          <a:p>
            <a:pPr>
              <a:lnSpc>
                <a:spcPct val="110000"/>
              </a:lnSpc>
            </a:pPr>
            <a:r>
              <a:rPr lang="zh-CN" altLang="en-US" sz="2800" b="1">
                <a:solidFill>
                  <a:srgbClr val="C00000"/>
                </a:solidFill>
                <a:latin typeface="华文中宋" panose="02010600040101010101" charset="-122"/>
                <a:ea typeface="华文中宋" panose="02010600040101010101" charset="-122"/>
                <a:cs typeface="华文中宋" panose="02010600040101010101" charset="-122"/>
                <a:sym typeface="+mn-ea"/>
              </a:rPr>
              <a:t>（</a:t>
            </a:r>
            <a:r>
              <a:rPr lang="en-US" altLang="zh-CN" sz="2800" b="1">
                <a:solidFill>
                  <a:srgbClr val="C00000"/>
                </a:solidFill>
                <a:latin typeface="华文中宋" panose="02010600040101010101" charset="-122"/>
                <a:ea typeface="华文中宋" panose="02010600040101010101" charset="-122"/>
                <a:cs typeface="华文中宋" panose="02010600040101010101" charset="-122"/>
                <a:sym typeface="+mn-ea"/>
              </a:rPr>
              <a:t>4</a:t>
            </a:r>
            <a:r>
              <a:rPr lang="zh-CN" altLang="en-US" sz="2800" b="1">
                <a:solidFill>
                  <a:srgbClr val="C00000"/>
                </a:solidFill>
                <a:latin typeface="华文中宋" panose="02010600040101010101" charset="-122"/>
                <a:ea typeface="华文中宋" panose="02010600040101010101" charset="-122"/>
                <a:cs typeface="华文中宋" panose="02010600040101010101" charset="-122"/>
                <a:sym typeface="+mn-ea"/>
              </a:rPr>
              <a:t>）社会风俗：</a:t>
            </a:r>
            <a:r>
              <a:rPr lang="zh-CN" altLang="zh-CN" sz="2800">
                <a:solidFill>
                  <a:schemeClr val="tx1"/>
                </a:solidFill>
                <a:effectLst/>
                <a:latin typeface="华文中宋" panose="02010600040101010101" charset="-122"/>
                <a:ea typeface="华文中宋" panose="02010600040101010101" charset="-122"/>
                <a:sym typeface="微软雅黑" panose="020B0503020204020204" charset="-122"/>
              </a:rPr>
              <a:t>风俗新变化，冲破封建主义藩篱。</a:t>
            </a:r>
            <a:endParaRPr lang="zh-CN" altLang="zh-CN" sz="2800">
              <a:solidFill>
                <a:schemeClr val="tx1"/>
              </a:solidFill>
              <a:effectLst/>
              <a:latin typeface="华文中宋" panose="02010600040101010101" charset="-122"/>
              <a:ea typeface="华文中宋" panose="02010600040101010101" charset="-122"/>
              <a:cs typeface="华文中宋" panose="02010600040101010101" charset="-122"/>
              <a:sym typeface="微软雅黑" panose="020B0503020204020204" charset="-122"/>
            </a:endParaRPr>
          </a:p>
        </p:txBody>
      </p:sp>
      <p:sp>
        <p:nvSpPr>
          <p:cNvPr id="5" name="文本框 4"/>
          <p:cNvSpPr txBox="1"/>
          <p:nvPr/>
        </p:nvSpPr>
        <p:spPr>
          <a:xfrm>
            <a:off x="257810" y="1317625"/>
            <a:ext cx="1713865" cy="521970"/>
          </a:xfrm>
          <a:prstGeom prst="rect">
            <a:avLst/>
          </a:prstGeom>
          <a:noFill/>
        </p:spPr>
        <p:txBody>
          <a:bodyPr wrap="square" rtlCol="0" anchor="t">
            <a:spAutoFit/>
          </a:bodyPr>
          <a:lstStyle/>
          <a:p>
            <a:pPr algn="just">
              <a:lnSpc>
                <a:spcPct val="100000"/>
              </a:lnSpc>
            </a:pPr>
            <a:r>
              <a:rPr lang="en-US" altLang="zh-CN" sz="2800" b="1">
                <a:solidFill>
                  <a:schemeClr val="accent6">
                    <a:lumMod val="50000"/>
                  </a:schemeClr>
                </a:solidFill>
                <a:latin typeface="华文中宋" panose="02010600040101010101" charset="-122"/>
                <a:ea typeface="华文中宋" panose="02010600040101010101" charset="-122"/>
                <a:cs typeface="华文中宋" panose="02010600040101010101" charset="-122"/>
                <a:sym typeface="+mn-ea"/>
              </a:rPr>
              <a:t>1</a:t>
            </a:r>
            <a:r>
              <a:rPr lang="zh-CN" altLang="en-US" sz="2800" b="1">
                <a:solidFill>
                  <a:schemeClr val="accent6">
                    <a:lumMod val="50000"/>
                  </a:schemeClr>
                </a:solidFill>
                <a:latin typeface="华文中宋" panose="02010600040101010101" charset="-122"/>
                <a:ea typeface="华文中宋" panose="02010600040101010101" charset="-122"/>
                <a:cs typeface="华文中宋" panose="02010600040101010101" charset="-122"/>
                <a:sym typeface="+mn-ea"/>
              </a:rPr>
              <a:t>、国内：</a:t>
            </a:r>
          </a:p>
        </p:txBody>
      </p:sp>
      <p:sp>
        <p:nvSpPr>
          <p:cNvPr id="7" name="文本框 6"/>
          <p:cNvSpPr txBox="1"/>
          <p:nvPr/>
        </p:nvSpPr>
        <p:spPr>
          <a:xfrm>
            <a:off x="379095" y="4706620"/>
            <a:ext cx="1713865" cy="521970"/>
          </a:xfrm>
          <a:prstGeom prst="rect">
            <a:avLst/>
          </a:prstGeom>
          <a:noFill/>
        </p:spPr>
        <p:txBody>
          <a:bodyPr wrap="square" rtlCol="0" anchor="t">
            <a:spAutoFit/>
          </a:bodyPr>
          <a:lstStyle/>
          <a:p>
            <a:pPr algn="just">
              <a:lnSpc>
                <a:spcPct val="100000"/>
              </a:lnSpc>
            </a:pPr>
            <a:r>
              <a:rPr lang="en-US" altLang="zh-CN" sz="2800" b="1">
                <a:solidFill>
                  <a:schemeClr val="accent6">
                    <a:lumMod val="50000"/>
                  </a:schemeClr>
                </a:solidFill>
                <a:latin typeface="华文中宋" panose="02010600040101010101" charset="-122"/>
                <a:ea typeface="华文中宋" panose="02010600040101010101" charset="-122"/>
                <a:cs typeface="华文中宋" panose="02010600040101010101" charset="-122"/>
                <a:sym typeface="+mn-ea"/>
              </a:rPr>
              <a:t>2</a:t>
            </a:r>
            <a:r>
              <a:rPr lang="zh-CN" altLang="en-US" sz="2800" b="1">
                <a:solidFill>
                  <a:schemeClr val="accent6">
                    <a:lumMod val="50000"/>
                  </a:schemeClr>
                </a:solidFill>
                <a:latin typeface="华文中宋" panose="02010600040101010101" charset="-122"/>
                <a:ea typeface="华文中宋" panose="02010600040101010101" charset="-122"/>
                <a:cs typeface="华文中宋" panose="02010600040101010101" charset="-122"/>
                <a:sym typeface="+mn-ea"/>
              </a:rPr>
              <a:t>、国际：</a:t>
            </a:r>
          </a:p>
        </p:txBody>
      </p:sp>
      <p:sp>
        <p:nvSpPr>
          <p:cNvPr id="1048737" name="Text Box 9"/>
          <p:cNvSpPr txBox="1"/>
          <p:nvPr/>
        </p:nvSpPr>
        <p:spPr>
          <a:xfrm>
            <a:off x="379307" y="5228590"/>
            <a:ext cx="10668000" cy="521970"/>
          </a:xfrm>
          <a:prstGeom prst="rect">
            <a:avLst/>
          </a:prstGeom>
          <a:noFill/>
          <a:ln w="9525">
            <a:noFill/>
          </a:ln>
          <a:effectLst>
            <a:outerShdw dist="35921" dir="2699999" sy="50000" rotWithShape="0">
              <a:schemeClr val="bg2"/>
            </a:outerShdw>
          </a:effectLst>
        </p:spPr>
        <p:txBody>
          <a:bodyPr anchor="t">
            <a:spAutoFit/>
          </a:bodyPr>
          <a:lstStyle/>
          <a:p>
            <a:pPr>
              <a:spcBef>
                <a:spcPct val="50000"/>
              </a:spcBef>
            </a:pPr>
            <a:r>
              <a:rPr lang="zh-CN" altLang="en-US" sz="2800">
                <a:latin typeface="华文中宋" panose="02010600040101010101" charset="-122"/>
                <a:ea typeface="华文中宋" panose="02010600040101010101" charset="-122"/>
              </a:rPr>
              <a:t>对近代亚洲的民族解放运动产生了广泛影响</a:t>
            </a:r>
            <a:r>
              <a:rPr lang="zh-CN" altLang="en-US" sz="2800">
                <a:solidFill>
                  <a:srgbClr val="C00000"/>
                </a:solidFill>
                <a:latin typeface="华文中宋" panose="02010600040101010101" charset="-122"/>
                <a:ea typeface="华文中宋" panose="02010600040101010101" charset="-122"/>
              </a:rPr>
              <a:t>（亚洲觉醒）</a:t>
            </a:r>
            <a:r>
              <a:rPr lang="zh-CN" altLang="en-US" sz="2800">
                <a:latin typeface="华文中宋" panose="02010600040101010101" charset="-122"/>
                <a:ea typeface="华文中宋" panose="02010600040101010101" charset="-122"/>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487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048737" grpId="0" animBg="1"/>
      <p:bldP spid="1048737"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矩形 4"/>
          <p:cNvSpPr/>
          <p:nvPr>
            <p:custDataLst>
              <p:tags r:id="rId1"/>
            </p:custDataLst>
          </p:nvPr>
        </p:nvSpPr>
        <p:spPr>
          <a:xfrm>
            <a:off x="257810" y="238760"/>
            <a:ext cx="11684635" cy="6378575"/>
          </a:xfrm>
          <a:prstGeom prst="rect">
            <a:avLst/>
          </a:prstGeom>
          <a:noFill/>
          <a:ln w="12700" cap="flat" cmpd="sng">
            <a:solidFill>
              <a:srgbClr val="831E0A"/>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4" name="圆角矩形 3"/>
          <p:cNvSpPr/>
          <p:nvPr>
            <p:custDataLst>
              <p:tags r:id="rId2"/>
            </p:custDataLst>
          </p:nvPr>
        </p:nvSpPr>
        <p:spPr>
          <a:xfrm>
            <a:off x="379095" y="339090"/>
            <a:ext cx="3672205" cy="480695"/>
          </a:xfrm>
          <a:prstGeom prst="roundRect">
            <a:avLst/>
          </a:prstGeom>
          <a:solidFill>
            <a:srgbClr val="85231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三、辛亥革命的评价</a:t>
            </a:r>
          </a:p>
        </p:txBody>
      </p:sp>
      <p:sp>
        <p:nvSpPr>
          <p:cNvPr id="6" name="文本框 5"/>
          <p:cNvSpPr txBox="1"/>
          <p:nvPr/>
        </p:nvSpPr>
        <p:spPr>
          <a:xfrm>
            <a:off x="99060" y="765810"/>
            <a:ext cx="2755265" cy="629920"/>
          </a:xfrm>
          <a:prstGeom prst="rect">
            <a:avLst/>
          </a:prstGeom>
          <a:noFill/>
        </p:spPr>
        <p:txBody>
          <a:bodyPr wrap="square" rtlCol="0" anchor="t">
            <a:spAutoFit/>
          </a:bodyPr>
          <a:lstStyle/>
          <a:p>
            <a:pPr algn="just">
              <a:lnSpc>
                <a:spcPct val="125000"/>
              </a:lnSpc>
            </a:pPr>
            <a:r>
              <a:rPr lang="zh-CN" altLang="en-US" sz="2800" b="1">
                <a:solidFill>
                  <a:schemeClr val="accent6">
                    <a:lumMod val="50000"/>
                  </a:schemeClr>
                </a:solidFill>
                <a:latin typeface="华文中宋" panose="02010600040101010101" charset="-122"/>
                <a:ea typeface="华文中宋" panose="02010600040101010101" charset="-122"/>
                <a:cs typeface="华文中宋" panose="02010600040101010101" charset="-122"/>
                <a:sym typeface="+mn-ea"/>
              </a:rPr>
              <a:t>（二）局限性：</a:t>
            </a:r>
          </a:p>
        </p:txBody>
      </p:sp>
      <p:sp>
        <p:nvSpPr>
          <p:cNvPr id="13" name="矩形 12"/>
          <p:cNvSpPr/>
          <p:nvPr>
            <p:custDataLst>
              <p:tags r:id="rId3"/>
            </p:custDataLst>
          </p:nvPr>
        </p:nvSpPr>
        <p:spPr>
          <a:xfrm>
            <a:off x="379095" y="1395730"/>
            <a:ext cx="11494135" cy="1316990"/>
          </a:xfrm>
          <a:prstGeom prst="rect">
            <a:avLst/>
          </a:prstGeom>
          <a:ln w="12700" cmpd="sng">
            <a:solidFill>
              <a:srgbClr val="C00000"/>
            </a:solidFill>
            <a:prstDash val="dash"/>
          </a:ln>
        </p:spPr>
        <p:txBody>
          <a:bodyPr wrap="square">
            <a:noAutofit/>
          </a:bodyPr>
          <a:lstStyle/>
          <a:p>
            <a:pPr algn="just">
              <a:lnSpc>
                <a:spcPct val="100000"/>
              </a:lnSpc>
              <a:spcBef>
                <a:spcPct val="0"/>
              </a:spcBef>
              <a:spcAft>
                <a:spcPct val="0"/>
              </a:spcAft>
            </a:pPr>
            <a:r>
              <a:rPr lang="zh-CN" altLang="en-US" sz="2800">
                <a:latin typeface="楷体" panose="02010609060101010101" pitchFamily="49" charset="-122"/>
                <a:ea typeface="楷体" panose="02010609060101010101" pitchFamily="49" charset="-122"/>
                <a:cs typeface="楷体" panose="02010609060101010101" pitchFamily="49" charset="-122"/>
                <a:sym typeface="+mn-ea"/>
              </a:rPr>
              <a:t>材料：辛亥革命后帝国主义和封建主义</a:t>
            </a:r>
            <a:r>
              <a:rPr lang="zh-CN" altLang="en-US" sz="2800">
                <a:solidFill>
                  <a:srgbClr val="C00000"/>
                </a:solidFill>
                <a:latin typeface="楷体" panose="02010609060101010101" pitchFamily="49" charset="-122"/>
                <a:ea typeface="楷体" panose="02010609060101010101" pitchFamily="49" charset="-122"/>
                <a:cs typeface="楷体" panose="02010609060101010101" pitchFamily="49" charset="-122"/>
                <a:sym typeface="+mn-ea"/>
              </a:rPr>
              <a:t>两座大山</a:t>
            </a:r>
            <a:r>
              <a:rPr lang="zh-CN" altLang="en-US" sz="2800">
                <a:latin typeface="楷体" panose="02010609060101010101" pitchFamily="49" charset="-122"/>
                <a:ea typeface="楷体" panose="02010609060101010101" pitchFamily="49" charset="-122"/>
                <a:cs typeface="楷体" panose="02010609060101010101" pitchFamily="49" charset="-122"/>
                <a:sym typeface="+mn-ea"/>
              </a:rPr>
              <a:t>仍然沉重地压在中国人民的头上。南京政府名义上是中央政府，但并没有实现国家的真正统一，也没有结束国家的混乱状态。</a:t>
            </a:r>
            <a:r>
              <a:rPr lang="zh-CN" altLang="en-US" sz="2400" b="1">
                <a:latin typeface="楷体" panose="02010609060101010101" pitchFamily="49" charset="-122"/>
                <a:ea typeface="楷体" panose="02010609060101010101" pitchFamily="49" charset="-122"/>
                <a:cs typeface="楷体" panose="02010609060101010101" pitchFamily="49" charset="-122"/>
                <a:sym typeface="+mn-ea"/>
              </a:rPr>
              <a:t>      </a:t>
            </a:r>
            <a:endParaRPr kumimoji="0" lang="zh-CN" altLang="en-US" sz="2800" b="1" i="0" u="none" strike="noStrike" kern="1200" cap="none" spc="0" normalizeH="0" baseline="0" noProof="0">
              <a:ln>
                <a:noFill/>
              </a:ln>
              <a:solidFill>
                <a:prstClr val="black"/>
              </a:solidFill>
              <a:effectLst/>
              <a:uLnTx/>
              <a:uFillTx/>
              <a:latin typeface="汉仪粗圆简" panose="02010600000101010101" charset="-122"/>
              <a:ea typeface="汉仪粗圆简" panose="02010600000101010101" charset="-122"/>
              <a:cs typeface="汉仪粗圆简" panose="02010600000101010101" charset="-122"/>
            </a:endParaRPr>
          </a:p>
        </p:txBody>
      </p:sp>
      <p:sp>
        <p:nvSpPr>
          <p:cNvPr id="10" name="文本框 9"/>
          <p:cNvSpPr txBox="1"/>
          <p:nvPr/>
        </p:nvSpPr>
        <p:spPr>
          <a:xfrm>
            <a:off x="337820" y="2806065"/>
            <a:ext cx="11535410" cy="521970"/>
          </a:xfrm>
          <a:prstGeom prst="rect">
            <a:avLst/>
          </a:prstGeom>
          <a:solidFill>
            <a:srgbClr val="B57A6A"/>
          </a:solid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华文中宋" panose="02010600040101010101" charset="-122"/>
                <a:ea typeface="华文中宋" panose="02010600040101010101" charset="-122"/>
                <a:cs typeface="黑体" panose="02010609060101010101" pitchFamily="49" charset="-122"/>
                <a:sym typeface="+mn-ea"/>
              </a:rPr>
              <a:t>中国社会的根本矛盾是什么？辛亥革命后，中国社会性质是否发生变化？</a:t>
            </a:r>
          </a:p>
        </p:txBody>
      </p:sp>
      <p:sp>
        <p:nvSpPr>
          <p:cNvPr id="2" name="文本框 1"/>
          <p:cNvSpPr txBox="1"/>
          <p:nvPr/>
        </p:nvSpPr>
        <p:spPr>
          <a:xfrm>
            <a:off x="258445" y="3354070"/>
            <a:ext cx="11461115" cy="95313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800" b="1" noProof="0" dirty="0">
                <a:ln>
                  <a:noFill/>
                </a:ln>
                <a:solidFill>
                  <a:srgbClr val="C00000"/>
                </a:solidFill>
                <a:effectLst/>
                <a:uLnTx/>
                <a:uFillTx/>
                <a:latin typeface="华文中宋" panose="02010600040101010101" charset="-122"/>
                <a:ea typeface="华文中宋" panose="02010600040101010101" charset="-122"/>
                <a:cs typeface="宋体" panose="02010600030101010101" pitchFamily="2" charset="-122"/>
                <a:sym typeface="+mn-ea"/>
              </a:rPr>
              <a:t>局限性：没有解决近代中国社会的根本矛盾，没有完成民族独立、人民解放的历史任务。</a:t>
            </a:r>
          </a:p>
        </p:txBody>
      </p:sp>
      <p:sp>
        <p:nvSpPr>
          <p:cNvPr id="11" name="文本框 10"/>
          <p:cNvSpPr txBox="1"/>
          <p:nvPr/>
        </p:nvSpPr>
        <p:spPr>
          <a:xfrm>
            <a:off x="337820" y="4374515"/>
            <a:ext cx="7734935" cy="1764665"/>
          </a:xfrm>
          <a:prstGeom prst="rect">
            <a:avLst/>
          </a:prstGeom>
          <a:solidFill>
            <a:srgbClr val="FFFFFF">
              <a:alpha val="50000"/>
            </a:srgbClr>
          </a:solidFill>
          <a:ln w="12700" cmpd="sng">
            <a:solidFill>
              <a:srgbClr val="B57A6A"/>
            </a:solidFill>
            <a:prstDash val="solid"/>
          </a:ln>
        </p:spPr>
        <p:txBody>
          <a:bodyPr wrap="square" rtlCol="0"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sz="2800" i="0" u="none" strike="noStrike" kern="1200" cap="none" spc="0" normalizeH="0" baseline="0" noProof="0" dirty="0" err="1">
                <a:ln>
                  <a:noFill/>
                </a:ln>
                <a:solidFill>
                  <a:prstClr val="black"/>
                </a:solidFill>
                <a:effectLst/>
                <a:uLnTx/>
                <a:uFillTx/>
                <a:latin typeface="楷体" panose="02010609060101010101" pitchFamily="49" charset="-122"/>
                <a:ea typeface="楷体" panose="02010609060101010101" pitchFamily="49" charset="-122"/>
                <a:cs typeface="楷体" panose="02010609060101010101" pitchFamily="49" charset="-122"/>
              </a:rPr>
              <a:t>材料：</a:t>
            </a:r>
            <a:r>
              <a:rPr kumimoji="0" sz="2800" i="0" u="none" strike="noStrike" kern="1200" cap="none" spc="0" normalizeH="0" baseline="0" noProof="0" dirty="0" err="1">
                <a:ln>
                  <a:noFill/>
                </a:ln>
                <a:solidFill>
                  <a:prstClr val="black"/>
                </a:solidFill>
                <a:effectLst/>
                <a:uLnTx/>
                <a:uFillTx/>
                <a:latin typeface="楷体" panose="02010609060101010101" pitchFamily="49" charset="-122"/>
                <a:ea typeface="楷体" panose="02010609060101010101" pitchFamily="49" charset="-122"/>
                <a:cs typeface="楷体" panose="02010609060101010101" pitchFamily="49" charset="-122"/>
              </a:rPr>
              <a:t>孙中山主要得到了海外的中国商人和洗衣工人的支持。在国内，只有少数学生和商人受到他的思想的影响，而广大民众仍无知、冷漠</a:t>
            </a:r>
            <a:r>
              <a:rPr kumimoji="0" lang="zh-CN" sz="2800" i="0" u="none" strike="noStrike" kern="1200" cap="none" spc="0" normalizeH="0" baseline="0" noProof="0" dirty="0" err="1">
                <a:ln>
                  <a:noFill/>
                </a:ln>
                <a:solidFill>
                  <a:prstClr val="black"/>
                </a:solidFill>
                <a:effectLst/>
                <a:uLnTx/>
                <a:uFillTx/>
                <a:latin typeface="楷体" panose="02010609060101010101" pitchFamily="49" charset="-122"/>
                <a:ea typeface="楷体" panose="02010609060101010101" pitchFamily="49" charset="-122"/>
                <a:cs typeface="楷体" panose="02010609060101010101" pitchFamily="49" charset="-122"/>
              </a:rPr>
              <a:t>。</a:t>
            </a:r>
            <a:endParaRPr lang="en-US" sz="2800" dirty="0">
              <a:solidFill>
                <a:prstClr val="black"/>
              </a:solidFill>
              <a:latin typeface="楷体" panose="02010609060101010101" pitchFamily="49" charset="-122"/>
              <a:ea typeface="楷体" panose="02010609060101010101" pitchFamily="49" charset="-122"/>
              <a:cs typeface="楷体" panose="02010609060101010101" pitchFamily="49"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楷体" panose="02010609060101010101" pitchFamily="49" charset="-122"/>
              </a:rPr>
              <a:t>       </a:t>
            </a:r>
            <a:r>
              <a:rPr kumimoji="0" sz="2800"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楷体" panose="02010609060101010101" pitchFamily="49" charset="-122"/>
              </a:rPr>
              <a:t>——</a:t>
            </a:r>
            <a:r>
              <a:rPr kumimoji="0" sz="2800" i="0" u="none" strike="noStrike" kern="1200" cap="none" spc="0" normalizeH="0" baseline="0" noProof="0" dirty="0" err="1">
                <a:ln>
                  <a:noFill/>
                </a:ln>
                <a:solidFill>
                  <a:prstClr val="black"/>
                </a:solidFill>
                <a:effectLst/>
                <a:uLnTx/>
                <a:uFillTx/>
                <a:latin typeface="楷体" panose="02010609060101010101" pitchFamily="49" charset="-122"/>
                <a:ea typeface="楷体" panose="02010609060101010101" pitchFamily="49" charset="-122"/>
                <a:cs typeface="楷体" panose="02010609060101010101" pitchFamily="49" charset="-122"/>
              </a:rPr>
              <a:t>美国费正清《评中国和日本近代化</a:t>
            </a:r>
            <a:r>
              <a:rPr kumimoji="0" sz="2800"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楷体" panose="02010609060101010101" pitchFamily="49" charset="-122"/>
              </a:rPr>
              <a:t>》</a:t>
            </a:r>
          </a:p>
        </p:txBody>
      </p:sp>
      <p:sp>
        <p:nvSpPr>
          <p:cNvPr id="12" name="文本框 11"/>
          <p:cNvSpPr txBox="1"/>
          <p:nvPr/>
        </p:nvSpPr>
        <p:spPr>
          <a:xfrm>
            <a:off x="337820" y="6189345"/>
            <a:ext cx="7296785" cy="553720"/>
          </a:xfrm>
          <a:prstGeom prst="rect">
            <a:avLst/>
          </a:prstGeom>
          <a:solidFill>
            <a:srgbClr val="852310"/>
          </a:solidFill>
          <a:ln w="12700" cmpd="sng">
            <a:noFill/>
            <a:prstDash val="solid"/>
          </a:ln>
        </p:spPr>
        <p:txBody>
          <a:bodyPr wrap="square" rtlCol="0" anchor="t">
            <a:noAutofit/>
          </a:bodyPr>
          <a:lstStyle/>
          <a:p>
            <a:pPr marL="0" marR="0" lvl="0" indent="0" algn="ctr" defTabSz="914400" rtl="0" fontAlgn="auto">
              <a:lnSpc>
                <a:spcPct val="100000"/>
              </a:lnSpc>
              <a:spcBef>
                <a:spcPts val="0"/>
              </a:spcBef>
              <a:spcAft>
                <a:spcPts val="0"/>
              </a:spcAft>
              <a:buClrTx/>
              <a:buSzTx/>
              <a:buFontTx/>
              <a:buNone/>
              <a:defRPr/>
            </a:pPr>
            <a:r>
              <a:rPr kumimoji="0" sz="2800" i="0" u="none" strike="noStrike" kern="1200" cap="none" spc="0" normalizeH="0" baseline="0" noProof="0">
                <a:ln>
                  <a:noFill/>
                </a:ln>
                <a:solidFill>
                  <a:schemeClr val="bg1"/>
                </a:solidFill>
                <a:effectLst/>
                <a:uLnTx/>
                <a:uFillTx/>
                <a:latin typeface="汉仪颜楷简" panose="00020600040101010101" charset="-122"/>
                <a:ea typeface="汉仪颜楷简" panose="00020600040101010101" charset="-122"/>
                <a:cs typeface="汉仪颜楷简" panose="00020600040101010101" charset="-122"/>
              </a:rPr>
              <a:t>驱除鞑虏,恢复中华,创立民国,平均地权。</a:t>
            </a:r>
            <a:endParaRPr kumimoji="0" lang="zh-CN" altLang="en-US" sz="2800" i="0" u="none" strike="noStrike" kern="1200" cap="none" spc="0" normalizeH="0" baseline="0" noProof="0">
              <a:ln>
                <a:noFill/>
              </a:ln>
              <a:solidFill>
                <a:schemeClr val="bg1"/>
              </a:solidFill>
              <a:effectLst/>
              <a:uLnTx/>
              <a:uFillTx/>
              <a:latin typeface="汉仪颜楷简" panose="00020600040101010101" charset="-122"/>
              <a:ea typeface="汉仪颜楷简" panose="00020600040101010101" charset="-122"/>
              <a:cs typeface="汉仪颜楷简" panose="00020600040101010101" charset="-122"/>
            </a:endParaRPr>
          </a:p>
        </p:txBody>
      </p:sp>
      <p:sp>
        <p:nvSpPr>
          <p:cNvPr id="14" name="文本框 13"/>
          <p:cNvSpPr txBox="1"/>
          <p:nvPr/>
        </p:nvSpPr>
        <p:spPr>
          <a:xfrm>
            <a:off x="8163560" y="4303394"/>
            <a:ext cx="3712210" cy="521970"/>
          </a:xfrm>
          <a:prstGeom prst="rect">
            <a:avLst/>
          </a:prstGeom>
          <a:solidFill>
            <a:srgbClr val="C00000"/>
          </a:solidFill>
          <a:effectLst>
            <a:outerShdw blurRad="50800" dist="38100" dir="2700000" algn="tl" rotWithShape="0">
              <a:prstClr val="black">
                <a:alpha val="40000"/>
              </a:prstClr>
            </a:outerShdw>
          </a:effectLst>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p"/>
              <a:defRPr/>
            </a:pPr>
            <a:r>
              <a:rPr kumimoji="0" lang="zh-CN" altLang="en-US" sz="28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华文中宋" panose="02010600040101010101" charset="-122"/>
                <a:ea typeface="华文中宋" panose="02010600040101010101" charset="-122"/>
                <a:cs typeface="黑体" panose="02010609060101010101" pitchFamily="49" charset="-122"/>
                <a:sym typeface="+mn-ea"/>
              </a:rPr>
              <a:t>缺乏科学革命纲领</a:t>
            </a:r>
          </a:p>
        </p:txBody>
      </p:sp>
      <p:sp>
        <p:nvSpPr>
          <p:cNvPr id="15" name="文本框 14"/>
          <p:cNvSpPr txBox="1"/>
          <p:nvPr/>
        </p:nvSpPr>
        <p:spPr>
          <a:xfrm>
            <a:off x="8166100" y="4934585"/>
            <a:ext cx="3710305" cy="521970"/>
          </a:xfrm>
          <a:prstGeom prst="rect">
            <a:avLst/>
          </a:prstGeom>
          <a:solidFill>
            <a:srgbClr val="C00000"/>
          </a:solidFill>
          <a:effectLst>
            <a:outerShdw blurRad="50800" dist="38100" dir="2700000" algn="tl" rotWithShape="0">
              <a:prstClr val="black">
                <a:alpha val="40000"/>
              </a:prstClr>
            </a:outerShdw>
          </a:effectLst>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p"/>
              <a:defRPr/>
            </a:pPr>
            <a:r>
              <a:rPr kumimoji="0" lang="zh-CN" altLang="en-US" sz="28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华文中宋" panose="02010600040101010101" charset="-122"/>
                <a:ea typeface="华文中宋" panose="02010600040101010101" charset="-122"/>
                <a:cs typeface="黑体" panose="02010609060101010101" pitchFamily="49" charset="-122"/>
                <a:sym typeface="+mn-ea"/>
              </a:rPr>
              <a:t>未发动广大民众</a:t>
            </a:r>
          </a:p>
        </p:txBody>
      </p:sp>
      <p:sp>
        <p:nvSpPr>
          <p:cNvPr id="16" name="文本框 15"/>
          <p:cNvSpPr txBox="1"/>
          <p:nvPr/>
        </p:nvSpPr>
        <p:spPr>
          <a:xfrm>
            <a:off x="8163560" y="5584825"/>
            <a:ext cx="3712845" cy="521970"/>
          </a:xfrm>
          <a:prstGeom prst="rect">
            <a:avLst/>
          </a:prstGeom>
          <a:solidFill>
            <a:srgbClr val="C00000"/>
          </a:solidFill>
          <a:effectLst>
            <a:outerShdw blurRad="50800" dist="38100" dir="2700000" algn="tl" rotWithShape="0">
              <a:prstClr val="black">
                <a:alpha val="40000"/>
              </a:prstClr>
            </a:outerShdw>
          </a:effectLst>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p"/>
              <a:defRPr/>
            </a:pPr>
            <a:r>
              <a:rPr kumimoji="0" lang="zh-CN" altLang="en-US" sz="28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华文中宋" panose="02010600040101010101" charset="-122"/>
                <a:ea typeface="华文中宋" panose="02010600040101010101" charset="-122"/>
                <a:cs typeface="黑体" panose="02010609060101010101" pitchFamily="49" charset="-122"/>
                <a:sym typeface="+mn-ea"/>
              </a:rPr>
              <a:t>同盟会组织不严密</a:t>
            </a:r>
          </a:p>
        </p:txBody>
      </p:sp>
      <p:sp>
        <p:nvSpPr>
          <p:cNvPr id="3" name="文本框 2"/>
          <p:cNvSpPr txBox="1"/>
          <p:nvPr/>
        </p:nvSpPr>
        <p:spPr>
          <a:xfrm>
            <a:off x="8163560" y="6235065"/>
            <a:ext cx="3712845" cy="521970"/>
          </a:xfrm>
          <a:prstGeom prst="rect">
            <a:avLst/>
          </a:prstGeom>
          <a:solidFill>
            <a:srgbClr val="C00000"/>
          </a:solidFill>
          <a:effectLst>
            <a:outerShdw blurRad="50800" dist="38100" dir="2700000" algn="tl" rotWithShape="0">
              <a:prstClr val="black">
                <a:alpha val="40000"/>
              </a:prstClr>
            </a:outerShdw>
          </a:effectLst>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p"/>
              <a:defRPr/>
            </a:pPr>
            <a:r>
              <a:rPr kumimoji="0" lang="zh-CN" altLang="en-US" sz="28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华文中宋" panose="02010600040101010101" charset="-122"/>
                <a:ea typeface="华文中宋" panose="02010600040101010101" charset="-122"/>
                <a:cs typeface="黑体" panose="02010609060101010101" pitchFamily="49" charset="-122"/>
                <a:sym typeface="+mn-ea"/>
              </a:rPr>
              <a:t>没有自己的武装</a:t>
            </a:r>
          </a:p>
        </p:txBody>
      </p:sp>
      <p:pic>
        <p:nvPicPr>
          <p:cNvPr id="5" name="https://photo-static-api.fotomore.com/creative/vcg/400/new/VCG211244421120.jpg" descr="大山孤立的图标"/>
          <p:cNvPicPr>
            <a:picLocks noChangeAspect="1"/>
          </p:cNvPicPr>
          <p:nvPr/>
        </p:nvPicPr>
        <p:blipFill>
          <a:blip r:embed="rId5">
            <a:clrChange>
              <a:clrFrom>
                <a:srgbClr val="FFFFFF">
                  <a:alpha val="100000"/>
                </a:srgbClr>
              </a:clrFrom>
              <a:clrTo>
                <a:srgbClr val="FFFFFF">
                  <a:alpha val="100000"/>
                  <a:alpha val="0"/>
                </a:srgbClr>
              </a:clrTo>
            </a:clrChange>
          </a:blip>
          <a:stretch>
            <a:fillRect/>
          </a:stretch>
        </p:blipFill>
        <p:spPr>
          <a:xfrm>
            <a:off x="10126980" y="107315"/>
            <a:ext cx="1749425" cy="128841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2" grpId="0"/>
      <p:bldP spid="2" grpId="1"/>
      <p:bldP spid="11" grpId="0" bldLvl="0" animBg="1"/>
      <p:bldP spid="11" grpId="1" animBg="1"/>
      <p:bldP spid="12" grpId="0" animBg="1"/>
      <p:bldP spid="12" grpId="1" animBg="1"/>
      <p:bldP spid="14" grpId="0" animBg="1"/>
      <p:bldP spid="14" grpId="1" animBg="1"/>
      <p:bldP spid="15" grpId="0" animBg="1"/>
      <p:bldP spid="15" grpId="1" animBg="1"/>
      <p:bldP spid="16" grpId="0" animBg="1"/>
      <p:bldP spid="16" grpId="1" animBg="1"/>
      <p:bldP spid="3" grpId="0" animBg="1"/>
      <p:bldP spid="3"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矩形 4"/>
          <p:cNvSpPr/>
          <p:nvPr>
            <p:custDataLst>
              <p:tags r:id="rId1"/>
            </p:custDataLst>
          </p:nvPr>
        </p:nvSpPr>
        <p:spPr>
          <a:xfrm>
            <a:off x="257810" y="238760"/>
            <a:ext cx="11684635" cy="6378575"/>
          </a:xfrm>
          <a:prstGeom prst="rect">
            <a:avLst/>
          </a:prstGeom>
          <a:noFill/>
          <a:ln w="12700" cap="flat" cmpd="sng">
            <a:solidFill>
              <a:srgbClr val="831E0A"/>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4" name="圆角矩形 3"/>
          <p:cNvSpPr/>
          <p:nvPr>
            <p:custDataLst>
              <p:tags r:id="rId2"/>
            </p:custDataLst>
          </p:nvPr>
        </p:nvSpPr>
        <p:spPr>
          <a:xfrm>
            <a:off x="379095" y="339090"/>
            <a:ext cx="3672205" cy="480695"/>
          </a:xfrm>
          <a:prstGeom prst="roundRect">
            <a:avLst/>
          </a:prstGeom>
          <a:solidFill>
            <a:srgbClr val="85231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三、辛亥革命的评价</a:t>
            </a:r>
          </a:p>
        </p:txBody>
      </p:sp>
      <p:sp>
        <p:nvSpPr>
          <p:cNvPr id="10" name="文本框 9"/>
          <p:cNvSpPr txBox="1"/>
          <p:nvPr/>
        </p:nvSpPr>
        <p:spPr>
          <a:xfrm>
            <a:off x="345440" y="1389380"/>
            <a:ext cx="4610735" cy="521970"/>
          </a:xfrm>
          <a:prstGeom prst="rect">
            <a:avLst/>
          </a:prstGeom>
          <a:solidFill>
            <a:srgbClr val="B57A6A"/>
          </a:solidFill>
          <a:effectLst>
            <a:outerShdw blurRad="50800" dist="38100" dir="2700000" algn="tl" rotWithShape="0">
              <a:prstClr val="black">
                <a:alpha val="40000"/>
              </a:prstClr>
            </a:outerShdw>
          </a:effectLst>
        </p:spPr>
        <p:txBody>
          <a:bodyPr wrap="square" rtlCol="0">
            <a:spAutoFit/>
          </a:bodyPr>
          <a:lstStyle/>
          <a:p>
            <a:pPr marR="0" indent="0" defTabSz="914400" fontAlgn="auto">
              <a:lnSpc>
                <a:spcPct val="100000"/>
              </a:lnSpc>
              <a:spcBef>
                <a:spcPts val="0"/>
              </a:spcBef>
              <a:spcAft>
                <a:spcPts val="0"/>
              </a:spcAft>
              <a:buClrTx/>
              <a:buSzTx/>
              <a:buFontTx/>
              <a:buNone/>
              <a:defRPr/>
            </a:pPr>
            <a:r>
              <a:rPr kumimoji="0" lang="zh-CN" altLang="en-US" sz="2800" b="1" i="0" kern="1200" cap="none" spc="0" normalizeH="0" baseline="0" noProof="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黑体" panose="02010609060101010101" pitchFamily="49" charset="-122"/>
                <a:sym typeface="+mn-ea"/>
              </a:rPr>
              <a:t>探究：</a:t>
            </a:r>
            <a:r>
              <a:rPr lang="zh-CN" altLang="en-US" sz="2800" b="1" smtClean="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sym typeface="+mn-ea"/>
              </a:rPr>
              <a:t>辛亥革命失败的原因</a:t>
            </a:r>
            <a:endParaRPr kumimoji="0" lang="zh-CN" altLang="en-US" sz="2800" b="1" i="0" kern="1200" cap="none" spc="0" normalizeH="0" baseline="0" noProof="0" smtClean="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黑体" panose="02010609060101010101" pitchFamily="49" charset="-122"/>
              <a:sym typeface="+mn-ea"/>
            </a:endParaRPr>
          </a:p>
        </p:txBody>
      </p:sp>
      <p:sp>
        <p:nvSpPr>
          <p:cNvPr id="1048741" name="文本框 18438"/>
          <p:cNvSpPr txBox="1"/>
          <p:nvPr/>
        </p:nvSpPr>
        <p:spPr>
          <a:xfrm>
            <a:off x="224155" y="1865630"/>
            <a:ext cx="1948815" cy="1641475"/>
          </a:xfrm>
          <a:prstGeom prst="rect">
            <a:avLst/>
          </a:prstGeom>
          <a:noFill/>
          <a:ln w="25400">
            <a:noFill/>
            <a:miter/>
          </a:ln>
        </p:spPr>
        <p:txBody>
          <a:bodyPr wrap="square" lIns="91440" tIns="45720" rIns="91440" bIns="45720">
            <a:spAutoFit/>
          </a:bodyPr>
          <a:lstStyle/>
          <a:p>
            <a:pPr fontAlgn="base">
              <a:lnSpc>
                <a:spcPct val="120000"/>
              </a:lnSpc>
            </a:pPr>
            <a:r>
              <a:rPr lang="en-US" altLang="zh-CN" sz="2800" b="1">
                <a:solidFill>
                  <a:schemeClr val="accent6">
                    <a:lumMod val="50000"/>
                  </a:schemeClr>
                </a:solidFill>
                <a:latin typeface="华文中宋" panose="02010600040101010101" charset="-122"/>
                <a:ea typeface="华文中宋" panose="02010600040101010101" charset="-122"/>
                <a:cs typeface="华文中宋" panose="02010600040101010101" charset="-122"/>
                <a:sym typeface="+mn-ea"/>
              </a:rPr>
              <a:t>1</a:t>
            </a:r>
            <a:r>
              <a:rPr lang="zh-CN" altLang="en-US" sz="2800" b="1">
                <a:solidFill>
                  <a:schemeClr val="accent6">
                    <a:lumMod val="50000"/>
                  </a:schemeClr>
                </a:solidFill>
                <a:latin typeface="华文中宋" panose="02010600040101010101" charset="-122"/>
                <a:ea typeface="华文中宋" panose="02010600040101010101" charset="-122"/>
                <a:cs typeface="华文中宋" panose="02010600040101010101" charset="-122"/>
                <a:sym typeface="+mn-ea"/>
              </a:rPr>
              <a:t>、客观：</a:t>
            </a:r>
          </a:p>
          <a:p>
            <a:pPr fontAlgn="base">
              <a:lnSpc>
                <a:spcPct val="120000"/>
              </a:lnSpc>
            </a:pPr>
            <a:r>
              <a:rPr lang="en-US" altLang="zh-CN" sz="2800" b="1">
                <a:solidFill>
                  <a:schemeClr val="accent6">
                    <a:lumMod val="50000"/>
                  </a:schemeClr>
                </a:solidFill>
                <a:latin typeface="华文中宋" panose="02010600040101010101" charset="-122"/>
                <a:ea typeface="华文中宋" panose="02010600040101010101" charset="-122"/>
                <a:cs typeface="华文中宋" panose="02010600040101010101" charset="-122"/>
                <a:sym typeface="+mn-ea"/>
              </a:rPr>
              <a:t>2</a:t>
            </a:r>
            <a:r>
              <a:rPr lang="zh-CN" altLang="en-US" sz="2800" b="1">
                <a:solidFill>
                  <a:schemeClr val="accent6">
                    <a:lumMod val="50000"/>
                  </a:schemeClr>
                </a:solidFill>
                <a:latin typeface="华文中宋" panose="02010600040101010101" charset="-122"/>
                <a:ea typeface="华文中宋" panose="02010600040101010101" charset="-122"/>
                <a:cs typeface="华文中宋" panose="02010600040101010101" charset="-122"/>
                <a:sym typeface="+mn-ea"/>
              </a:rPr>
              <a:t>、主观：</a:t>
            </a:r>
          </a:p>
          <a:p>
            <a:pPr fontAlgn="base">
              <a:lnSpc>
                <a:spcPct val="120000"/>
              </a:lnSpc>
            </a:pPr>
            <a:r>
              <a:rPr lang="en-US" altLang="zh-CN" sz="2800" b="1">
                <a:solidFill>
                  <a:schemeClr val="accent6">
                    <a:lumMod val="50000"/>
                  </a:schemeClr>
                </a:solidFill>
                <a:latin typeface="华文中宋" panose="02010600040101010101" charset="-122"/>
                <a:ea typeface="华文中宋" panose="02010600040101010101" charset="-122"/>
                <a:cs typeface="华文中宋" panose="02010600040101010101" charset="-122"/>
                <a:sym typeface="+mn-ea"/>
              </a:rPr>
              <a:t>3</a:t>
            </a:r>
            <a:r>
              <a:rPr lang="zh-CN" altLang="en-US" sz="2800" b="1">
                <a:solidFill>
                  <a:schemeClr val="accent6">
                    <a:lumMod val="50000"/>
                  </a:schemeClr>
                </a:solidFill>
                <a:latin typeface="华文中宋" panose="02010600040101010101" charset="-122"/>
                <a:ea typeface="华文中宋" panose="02010600040101010101" charset="-122"/>
                <a:cs typeface="华文中宋" panose="02010600040101010101" charset="-122"/>
                <a:sym typeface="+mn-ea"/>
              </a:rPr>
              <a:t>、根本： </a:t>
            </a:r>
            <a:endParaRPr lang="zh-CN" altLang="en-US" sz="2800" b="1" noProof="1">
              <a:solidFill>
                <a:schemeClr val="accent6">
                  <a:lumMod val="50000"/>
                </a:schemeClr>
              </a:solidFill>
              <a:latin typeface="华文中宋" panose="02010600040101010101" charset="-122"/>
              <a:ea typeface="华文中宋" panose="02010600040101010101" charset="-122"/>
              <a:cs typeface="华文中宋" panose="02010600040101010101" charset="-122"/>
              <a:sym typeface="+mn-ea"/>
            </a:endParaRPr>
          </a:p>
        </p:txBody>
      </p:sp>
      <p:sp>
        <p:nvSpPr>
          <p:cNvPr id="1048742" name="文本框 32774"/>
          <p:cNvSpPr txBox="1"/>
          <p:nvPr/>
        </p:nvSpPr>
        <p:spPr>
          <a:xfrm>
            <a:off x="1814618" y="1952520"/>
            <a:ext cx="4805680" cy="521970"/>
          </a:xfrm>
          <a:prstGeom prst="rect">
            <a:avLst/>
          </a:prstGeom>
          <a:noFill/>
          <a:ln w="9525">
            <a:noFill/>
          </a:ln>
        </p:spPr>
        <p:txBody>
          <a:bodyPr wrap="none" lIns="91440" tIns="45720" rIns="91440" bIns="45720" anchor="t">
            <a:spAutoFit/>
          </a:bodyPr>
          <a:lstStyle/>
          <a:p>
            <a:r>
              <a:rPr lang="zh-CN" altLang="en-US" sz="2800">
                <a:latin typeface="华文中宋" panose="02010600040101010101" charset="-122"/>
                <a:ea typeface="华文中宋" panose="02010600040101010101" charset="-122"/>
              </a:rPr>
              <a:t>中外反动势力勾结，力量强大</a:t>
            </a:r>
          </a:p>
        </p:txBody>
      </p:sp>
      <p:sp>
        <p:nvSpPr>
          <p:cNvPr id="1048743" name="文本框 3"/>
          <p:cNvSpPr txBox="1"/>
          <p:nvPr/>
        </p:nvSpPr>
        <p:spPr>
          <a:xfrm>
            <a:off x="1815042" y="2462848"/>
            <a:ext cx="5516880" cy="521970"/>
          </a:xfrm>
          <a:prstGeom prst="rect">
            <a:avLst/>
          </a:prstGeom>
          <a:noFill/>
          <a:ln w="9525">
            <a:noFill/>
          </a:ln>
        </p:spPr>
        <p:txBody>
          <a:bodyPr wrap="none" lIns="91440" tIns="45720" rIns="91440" bIns="45720" anchor="t">
            <a:spAutoFit/>
          </a:bodyPr>
          <a:lstStyle/>
          <a:p>
            <a:r>
              <a:rPr lang="zh-CN" altLang="en-US" sz="2800">
                <a:latin typeface="华文中宋" panose="02010600040101010101" charset="-122"/>
                <a:ea typeface="华文中宋" panose="02010600040101010101" charset="-122"/>
                <a:cs typeface="宋体" panose="02010600030101010101" pitchFamily="2" charset="-122"/>
                <a:sym typeface="+mn-ea"/>
              </a:rPr>
              <a:t>资产阶级的局限性（软弱和妥协）</a:t>
            </a:r>
          </a:p>
        </p:txBody>
      </p:sp>
      <p:sp>
        <p:nvSpPr>
          <p:cNvPr id="1048751" name="文本框 12"/>
          <p:cNvSpPr txBox="1"/>
          <p:nvPr/>
        </p:nvSpPr>
        <p:spPr>
          <a:xfrm>
            <a:off x="1814830" y="2985347"/>
            <a:ext cx="3738880" cy="521970"/>
          </a:xfrm>
          <a:prstGeom prst="rect">
            <a:avLst/>
          </a:prstGeom>
          <a:noFill/>
        </p:spPr>
        <p:txBody>
          <a:bodyPr wrap="none" rtlCol="0" anchor="t">
            <a:spAutoFit/>
          </a:bodyPr>
          <a:lstStyle/>
          <a:p>
            <a:pPr fontAlgn="base">
              <a:lnSpc>
                <a:spcPct val="100000"/>
              </a:lnSpc>
            </a:pPr>
            <a:r>
              <a:rPr lang="zh-CN" altLang="en-US" sz="2800">
                <a:solidFill>
                  <a:srgbClr val="C00000"/>
                </a:solidFill>
                <a:latin typeface="华文中宋" panose="02010600040101010101" charset="-122"/>
                <a:ea typeface="华文中宋" panose="02010600040101010101" charset="-122"/>
                <a:cs typeface="宋体" panose="02010600030101010101" pitchFamily="2" charset="-122"/>
                <a:sym typeface="+mn-ea"/>
              </a:rPr>
              <a:t>资本主义发展的不充分</a:t>
            </a:r>
          </a:p>
        </p:txBody>
      </p:sp>
      <p:sp>
        <p:nvSpPr>
          <p:cNvPr id="6" name="文本框 5"/>
          <p:cNvSpPr txBox="1"/>
          <p:nvPr/>
        </p:nvSpPr>
        <p:spPr>
          <a:xfrm>
            <a:off x="99060" y="765810"/>
            <a:ext cx="2755265" cy="629920"/>
          </a:xfrm>
          <a:prstGeom prst="rect">
            <a:avLst/>
          </a:prstGeom>
          <a:noFill/>
        </p:spPr>
        <p:txBody>
          <a:bodyPr wrap="square" rtlCol="0" anchor="t">
            <a:spAutoFit/>
          </a:bodyPr>
          <a:lstStyle/>
          <a:p>
            <a:pPr algn="just">
              <a:lnSpc>
                <a:spcPct val="125000"/>
              </a:lnSpc>
            </a:pPr>
            <a:r>
              <a:rPr lang="zh-CN" altLang="en-US" sz="2800" b="1">
                <a:solidFill>
                  <a:schemeClr val="accent6">
                    <a:lumMod val="50000"/>
                  </a:schemeClr>
                </a:solidFill>
                <a:latin typeface="华文中宋" panose="02010600040101010101" charset="-122"/>
                <a:ea typeface="华文中宋" panose="02010600040101010101" charset="-122"/>
                <a:cs typeface="华文中宋" panose="02010600040101010101" charset="-122"/>
                <a:sym typeface="+mn-ea"/>
              </a:rPr>
              <a:t>（二）局限性：</a:t>
            </a:r>
          </a:p>
        </p:txBody>
      </p:sp>
      <p:pic>
        <p:nvPicPr>
          <p:cNvPr id="108" name="图片 107"/>
          <p:cNvPicPr/>
          <p:nvPr/>
        </p:nvPicPr>
        <p:blipFill>
          <a:blip r:embed="rId5"/>
          <a:srcRect t="27590" b="29436"/>
          <a:stretch>
            <a:fillRect/>
          </a:stretch>
        </p:blipFill>
        <p:spPr>
          <a:xfrm>
            <a:off x="7492365" y="339090"/>
            <a:ext cx="4326890" cy="2004060"/>
          </a:xfrm>
          <a:prstGeom prst="rect">
            <a:avLst/>
          </a:prstGeom>
          <a:noFill/>
          <a:ln w="9525">
            <a:noFill/>
          </a:ln>
          <a:effectLst>
            <a:outerShdw blurRad="50800" dist="38100" dir="2700000" algn="tl" rotWithShape="0">
              <a:prstClr val="black">
                <a:alpha val="40000"/>
              </a:prstClr>
            </a:outerShdw>
          </a:effectLst>
        </p:spPr>
      </p:pic>
      <p:sp>
        <p:nvSpPr>
          <p:cNvPr id="7" name="文本框 6"/>
          <p:cNvSpPr txBox="1"/>
          <p:nvPr/>
        </p:nvSpPr>
        <p:spPr>
          <a:xfrm>
            <a:off x="345440" y="3507105"/>
            <a:ext cx="11684635" cy="2489200"/>
          </a:xfrm>
          <a:prstGeom prst="rect">
            <a:avLst/>
          </a:prstGeom>
          <a:noFill/>
        </p:spPr>
        <p:txBody>
          <a:bodyPr wrap="square" rtlCol="0" anchor="t">
            <a:spAutoFit/>
          </a:bodyPr>
          <a:lstStyle/>
          <a:p>
            <a:pPr>
              <a:lnSpc>
                <a:spcPct val="130000"/>
              </a:lnSpc>
            </a:pPr>
            <a:r>
              <a:rPr lang="en-US" altLang="zh-CN" sz="2400">
                <a:latin typeface="黑体" panose="02010609060101010101" pitchFamily="49" charset="-122"/>
                <a:ea typeface="黑体" panose="02010609060101010101" pitchFamily="49" charset="-122"/>
                <a:cs typeface="黑体" panose="02010609060101010101" pitchFamily="49" charset="-122"/>
              </a:rPr>
              <a:t>12</a:t>
            </a:r>
            <a:r>
              <a:rPr lang="zh-CN" altLang="en-US" sz="2400">
                <a:latin typeface="黑体" panose="02010609060101010101" pitchFamily="49" charset="-122"/>
                <a:ea typeface="黑体" panose="02010609060101010101" pitchFamily="49" charset="-122"/>
                <a:cs typeface="黑体" panose="02010609060101010101" pitchFamily="49" charset="-122"/>
              </a:rPr>
              <a:t>、毛泽东说：“在辛亥革命中，资产阶级发动的武装斗争都是短暂的；二次革命中国民党人虽然掌握了些军队，但并不是统一的革命力量；护法运动则依靠军阀的力量，因此每当遇到强大的反革命武装就不能不失败”。毛泽东意在说明( </a:t>
            </a:r>
            <a:r>
              <a:rPr lang="en-US" altLang="zh-CN" sz="2400">
                <a:latin typeface="黑体" panose="02010609060101010101" pitchFamily="49" charset="-122"/>
                <a:ea typeface="黑体" panose="02010609060101010101" pitchFamily="49" charset="-122"/>
                <a:cs typeface="黑体" panose="02010609060101010101" pitchFamily="49" charset="-122"/>
              </a:rPr>
              <a:t>  </a:t>
            </a:r>
            <a:r>
              <a:rPr lang="zh-CN" altLang="en-US" sz="2400">
                <a:latin typeface="黑体" panose="02010609060101010101" pitchFamily="49" charset="-122"/>
                <a:ea typeface="黑体" panose="02010609060101010101" pitchFamily="49" charset="-122"/>
                <a:cs typeface="黑体" panose="02010609060101010101" pitchFamily="49" charset="-122"/>
              </a:rPr>
              <a:t> )</a:t>
            </a:r>
          </a:p>
          <a:p>
            <a:pPr>
              <a:lnSpc>
                <a:spcPct val="130000"/>
              </a:lnSpc>
            </a:pPr>
            <a:r>
              <a:rPr lang="zh-CN" altLang="en-US" sz="2400">
                <a:latin typeface="黑体" panose="02010609060101010101" pitchFamily="49" charset="-122"/>
                <a:ea typeface="黑体" panose="02010609060101010101" pitchFamily="49" charset="-122"/>
                <a:cs typeface="黑体" panose="02010609060101010101" pitchFamily="49" charset="-122"/>
              </a:rPr>
              <a:t>A.建立革命武装的必要性</a:t>
            </a:r>
            <a:r>
              <a:rPr lang="en-US" altLang="zh-CN" sz="2400">
                <a:latin typeface="黑体" panose="02010609060101010101" pitchFamily="49" charset="-122"/>
                <a:ea typeface="黑体" panose="02010609060101010101" pitchFamily="49" charset="-122"/>
                <a:cs typeface="黑体" panose="02010609060101010101" pitchFamily="49" charset="-122"/>
              </a:rPr>
              <a:t>            </a:t>
            </a:r>
            <a:r>
              <a:rPr lang="zh-CN" altLang="en-US" sz="2400">
                <a:latin typeface="黑体" panose="02010609060101010101" pitchFamily="49" charset="-122"/>
                <a:ea typeface="黑体" panose="02010609060101010101" pitchFamily="49" charset="-122"/>
                <a:cs typeface="黑体" panose="02010609060101010101" pitchFamily="49" charset="-122"/>
              </a:rPr>
              <a:t>B.辛亥革命失败的必然性</a:t>
            </a:r>
          </a:p>
          <a:p>
            <a:pPr>
              <a:lnSpc>
                <a:spcPct val="130000"/>
              </a:lnSpc>
            </a:pPr>
            <a:r>
              <a:rPr lang="zh-CN" altLang="en-US" sz="2400">
                <a:latin typeface="黑体" panose="02010609060101010101" pitchFamily="49" charset="-122"/>
                <a:ea typeface="黑体" panose="02010609060101010101" pitchFamily="49" charset="-122"/>
                <a:cs typeface="黑体" panose="02010609060101010101" pitchFamily="49" charset="-122"/>
              </a:rPr>
              <a:t>C.组织统—战线的可能性</a:t>
            </a:r>
            <a:r>
              <a:rPr lang="en-US" altLang="zh-CN" sz="2400">
                <a:latin typeface="黑体" panose="02010609060101010101" pitchFamily="49" charset="-122"/>
                <a:ea typeface="黑体" panose="02010609060101010101" pitchFamily="49" charset="-122"/>
                <a:cs typeface="黑体" panose="02010609060101010101" pitchFamily="49" charset="-122"/>
              </a:rPr>
              <a:t>            </a:t>
            </a:r>
            <a:r>
              <a:rPr lang="zh-CN" altLang="en-US" sz="2400">
                <a:latin typeface="黑体" panose="02010609060101010101" pitchFamily="49" charset="-122"/>
                <a:ea typeface="黑体" panose="02010609060101010101" pitchFamily="49" charset="-122"/>
                <a:cs typeface="黑体" panose="02010609060101010101" pitchFamily="49" charset="-122"/>
              </a:rPr>
              <a:t>D.革命目标选择的重要性</a:t>
            </a:r>
          </a:p>
        </p:txBody>
      </p:sp>
      <p:sp>
        <p:nvSpPr>
          <p:cNvPr id="8" name="文本框 7"/>
          <p:cNvSpPr txBox="1"/>
          <p:nvPr>
            <p:custDataLst>
              <p:tags r:id="rId3"/>
            </p:custDataLst>
          </p:nvPr>
        </p:nvSpPr>
        <p:spPr>
          <a:xfrm>
            <a:off x="10140950" y="4718050"/>
            <a:ext cx="1216025" cy="1568450"/>
          </a:xfrm>
          <a:prstGeom prst="rect">
            <a:avLst/>
          </a:prstGeom>
          <a:noFill/>
        </p:spPr>
        <p:txBody>
          <a:bodyPr wrap="square" rtlCol="0" anchor="t">
            <a:spAutoFit/>
          </a:bodyPr>
          <a:lstStyle/>
          <a:p>
            <a:r>
              <a:rPr lang="en-US" altLang="zh-CN" sz="9600" b="1">
                <a:solidFill>
                  <a:srgbClr val="C00000"/>
                </a:solidFill>
                <a:ea typeface="微软雅黑" panose="020B0503020204020204" charset="-122"/>
                <a:cs typeface="+mn-lt"/>
                <a:sym typeface="+mn-ea"/>
              </a:rPr>
              <a:t>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487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487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487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4875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048741" grpId="0"/>
      <p:bldP spid="1048741" grpId="1"/>
      <p:bldP spid="1048742" grpId="0"/>
      <p:bldP spid="1048742" grpId="1"/>
      <p:bldP spid="1048743" grpId="0"/>
      <p:bldP spid="1048743" grpId="1"/>
      <p:bldP spid="1048751" grpId="0"/>
      <p:bldP spid="1048751" grpId="1"/>
      <p:bldP spid="7" grpId="0"/>
      <p:bldP spid="7" grpId="1"/>
      <p:bldP spid="8" grpId="0"/>
      <p:bldP spid="8" grpId="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矩形 4"/>
          <p:cNvSpPr/>
          <p:nvPr>
            <p:custDataLst>
              <p:tags r:id="rId1"/>
            </p:custDataLst>
          </p:nvPr>
        </p:nvSpPr>
        <p:spPr>
          <a:xfrm>
            <a:off x="257810" y="238760"/>
            <a:ext cx="11684635" cy="6378575"/>
          </a:xfrm>
          <a:prstGeom prst="rect">
            <a:avLst/>
          </a:prstGeom>
          <a:noFill/>
          <a:ln w="12700" cap="flat" cmpd="sng">
            <a:solidFill>
              <a:srgbClr val="831E0A"/>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4" name="圆角矩形 3"/>
          <p:cNvSpPr/>
          <p:nvPr>
            <p:custDataLst>
              <p:tags r:id="rId2"/>
            </p:custDataLst>
          </p:nvPr>
        </p:nvSpPr>
        <p:spPr>
          <a:xfrm>
            <a:off x="379095" y="339090"/>
            <a:ext cx="3672205" cy="480695"/>
          </a:xfrm>
          <a:prstGeom prst="roundRect">
            <a:avLst/>
          </a:prstGeom>
          <a:solidFill>
            <a:srgbClr val="85231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三、辛亥革命的评价</a:t>
            </a:r>
          </a:p>
        </p:txBody>
      </p:sp>
      <p:sp>
        <p:nvSpPr>
          <p:cNvPr id="2" name="文本框 1"/>
          <p:cNvSpPr txBox="1"/>
          <p:nvPr/>
        </p:nvSpPr>
        <p:spPr>
          <a:xfrm>
            <a:off x="67310" y="819785"/>
            <a:ext cx="2755265" cy="629920"/>
          </a:xfrm>
          <a:prstGeom prst="rect">
            <a:avLst/>
          </a:prstGeom>
          <a:noFill/>
        </p:spPr>
        <p:txBody>
          <a:bodyPr wrap="square" rtlCol="0" anchor="t">
            <a:spAutoFit/>
          </a:bodyPr>
          <a:lstStyle/>
          <a:p>
            <a:pPr algn="just">
              <a:lnSpc>
                <a:spcPct val="125000"/>
              </a:lnSpc>
            </a:pPr>
            <a:r>
              <a:rPr lang="zh-CN" altLang="en-US" sz="2800" b="1">
                <a:solidFill>
                  <a:schemeClr val="accent6">
                    <a:lumMod val="50000"/>
                  </a:schemeClr>
                </a:solidFill>
                <a:latin typeface="华文中宋" panose="02010600040101010101" charset="-122"/>
                <a:ea typeface="华文中宋" panose="02010600040101010101" charset="-122"/>
                <a:cs typeface="华文中宋" panose="02010600040101010101" charset="-122"/>
                <a:sym typeface="+mn-ea"/>
              </a:rPr>
              <a:t>（三）性质：</a:t>
            </a:r>
          </a:p>
        </p:txBody>
      </p:sp>
      <p:sp>
        <p:nvSpPr>
          <p:cNvPr id="3" name="文本框 2"/>
          <p:cNvSpPr txBox="1"/>
          <p:nvPr/>
        </p:nvSpPr>
        <p:spPr>
          <a:xfrm>
            <a:off x="2207260" y="927735"/>
            <a:ext cx="8303895" cy="521970"/>
          </a:xfrm>
          <a:prstGeom prst="rect">
            <a:avLst/>
          </a:prstGeom>
          <a:noFill/>
        </p:spPr>
        <p:txBody>
          <a:bodyPr wrap="square" rtlCol="0" anchor="t">
            <a:spAutoFit/>
          </a:bodyPr>
          <a:lstStyle/>
          <a:p>
            <a:r>
              <a:rPr lang="zh-CN" altLang="en-US" sz="2800" b="1" dirty="0">
                <a:solidFill>
                  <a:srgbClr val="C00000"/>
                </a:solidFill>
                <a:latin typeface="华文中宋" panose="02010600040101010101" charset="-122"/>
                <a:ea typeface="华文中宋" panose="02010600040101010101" charset="-122"/>
                <a:cs typeface="微软雅黑" panose="020B0503020204020204" charset="-122"/>
                <a:sym typeface="+mn-ea"/>
              </a:rPr>
              <a:t>拉开了</a:t>
            </a:r>
            <a:r>
              <a:rPr lang="zh-CN" altLang="en-US" sz="2800" b="1" noProof="0" dirty="0">
                <a:solidFill>
                  <a:srgbClr val="C00000"/>
                </a:solidFill>
                <a:latin typeface="华文中宋" panose="02010600040101010101" charset="-122"/>
                <a:ea typeface="华文中宋" panose="02010600040101010101" charset="-122"/>
                <a:cs typeface="微软雅黑" panose="020B0503020204020204" charset="-122"/>
                <a:sym typeface="+mn-ea"/>
              </a:rPr>
              <a:t>完全意义上的民族民主革命的序幕</a:t>
            </a:r>
          </a:p>
        </p:txBody>
      </p:sp>
      <p:sp>
        <p:nvSpPr>
          <p:cNvPr id="6" name="文本框 5"/>
          <p:cNvSpPr txBox="1"/>
          <p:nvPr/>
        </p:nvSpPr>
        <p:spPr>
          <a:xfrm>
            <a:off x="379095" y="1480507"/>
            <a:ext cx="3895090" cy="52197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chemeClr val="accent6">
                    <a:lumMod val="50000"/>
                  </a:schemeClr>
                </a:solidFill>
                <a:effectLst/>
                <a:uLnTx/>
                <a:uFillTx/>
                <a:latin typeface="华文中宋" panose="02010600040101010101" charset="-122"/>
                <a:ea typeface="华文中宋" panose="02010600040101010101" charset="-122"/>
                <a:cs typeface="华文中宋" panose="02010600040101010101" charset="-122"/>
                <a:sym typeface="+mn-ea"/>
              </a:rPr>
              <a:t>Q1</a:t>
            </a:r>
            <a:r>
              <a:rPr kumimoji="0" lang="zh-CN" altLang="en-US" sz="2800" b="1" i="0" u="none" strike="noStrike" kern="1200" cap="none" spc="0" normalizeH="0" baseline="0" noProof="0" dirty="0">
                <a:ln>
                  <a:noFill/>
                </a:ln>
                <a:solidFill>
                  <a:schemeClr val="accent6">
                    <a:lumMod val="50000"/>
                  </a:schemeClr>
                </a:solidFill>
                <a:effectLst/>
                <a:uLnTx/>
                <a:uFillTx/>
                <a:latin typeface="华文中宋" panose="02010600040101010101" charset="-122"/>
                <a:ea typeface="华文中宋" panose="02010600040101010101" charset="-122"/>
                <a:cs typeface="华文中宋" panose="02010600040101010101" charset="-122"/>
                <a:sym typeface="+mn-ea"/>
              </a:rPr>
              <a:t>：</a:t>
            </a:r>
            <a:r>
              <a:rPr kumimoji="0" lang="en-US" altLang="zh-CN" sz="2800" b="1" i="0" u="none" strike="noStrike" kern="1200" cap="none" spc="0" normalizeH="0" baseline="0" noProof="0" dirty="0">
                <a:ln>
                  <a:noFill/>
                </a:ln>
                <a:solidFill>
                  <a:schemeClr val="accent6">
                    <a:lumMod val="50000"/>
                  </a:schemeClr>
                </a:solidFill>
                <a:effectLst/>
                <a:uLnTx/>
                <a:uFillTx/>
                <a:latin typeface="华文中宋" panose="02010600040101010101" charset="-122"/>
                <a:ea typeface="华文中宋" panose="02010600040101010101" charset="-122"/>
                <a:cs typeface="华文中宋" panose="02010600040101010101" charset="-122"/>
                <a:sym typeface="+mn-ea"/>
              </a:rPr>
              <a:t>“</a:t>
            </a:r>
            <a:r>
              <a:rPr kumimoji="0" lang="zh-CN" altLang="en-US" sz="2800" b="1" i="0" u="none" strike="noStrike" kern="1200" cap="none" spc="0" normalizeH="0" baseline="0" noProof="0" dirty="0">
                <a:ln>
                  <a:noFill/>
                </a:ln>
                <a:solidFill>
                  <a:schemeClr val="accent6">
                    <a:lumMod val="50000"/>
                  </a:schemeClr>
                </a:solidFill>
                <a:effectLst/>
                <a:uLnTx/>
                <a:uFillTx/>
                <a:latin typeface="华文中宋" panose="02010600040101010101" charset="-122"/>
                <a:ea typeface="华文中宋" panose="02010600040101010101" charset="-122"/>
                <a:cs typeface="华文中宋" panose="02010600040101010101" charset="-122"/>
                <a:sym typeface="+mn-ea"/>
              </a:rPr>
              <a:t>反帝</a:t>
            </a:r>
            <a:r>
              <a:rPr kumimoji="0" lang="en-US" altLang="zh-CN" sz="2800" b="1" i="0" u="none" strike="noStrike" kern="1200" cap="none" spc="0" normalizeH="0" baseline="0" noProof="0" dirty="0">
                <a:ln>
                  <a:noFill/>
                </a:ln>
                <a:solidFill>
                  <a:schemeClr val="accent6">
                    <a:lumMod val="50000"/>
                  </a:schemeClr>
                </a:solidFill>
                <a:effectLst/>
                <a:uLnTx/>
                <a:uFillTx/>
                <a:latin typeface="华文中宋" panose="02010600040101010101" charset="-122"/>
                <a:ea typeface="华文中宋" panose="02010600040101010101" charset="-122"/>
                <a:cs typeface="华文中宋" panose="02010600040101010101" charset="-122"/>
                <a:sym typeface="+mn-ea"/>
              </a:rPr>
              <a:t>”</a:t>
            </a:r>
            <a:r>
              <a:rPr kumimoji="0" lang="zh-CN" altLang="en-US" sz="2800" b="1" i="0" u="none" strike="noStrike" kern="1200" cap="none" spc="0" normalizeH="0" baseline="0" noProof="0" dirty="0">
                <a:ln>
                  <a:noFill/>
                </a:ln>
                <a:solidFill>
                  <a:schemeClr val="accent6">
                    <a:lumMod val="50000"/>
                  </a:schemeClr>
                </a:solidFill>
                <a:effectLst/>
                <a:uLnTx/>
                <a:uFillTx/>
                <a:latin typeface="华文中宋" panose="02010600040101010101" charset="-122"/>
                <a:ea typeface="华文中宋" panose="02010600040101010101" charset="-122"/>
                <a:cs typeface="华文中宋" panose="02010600040101010101" charset="-122"/>
                <a:sym typeface="+mn-ea"/>
              </a:rPr>
              <a:t>的成果？</a:t>
            </a:r>
          </a:p>
        </p:txBody>
      </p:sp>
      <p:sp>
        <p:nvSpPr>
          <p:cNvPr id="7" name="文本框 6"/>
          <p:cNvSpPr txBox="1"/>
          <p:nvPr/>
        </p:nvSpPr>
        <p:spPr>
          <a:xfrm>
            <a:off x="4274185" y="1480507"/>
            <a:ext cx="7650480" cy="52197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i="0" u="none" strike="noStrike" kern="1200" cap="none" spc="0" normalizeH="0" baseline="0" noProof="0">
                <a:ln>
                  <a:noFill/>
                </a:ln>
                <a:solidFill>
                  <a:prstClr val="black"/>
                </a:solidFill>
                <a:effectLst/>
                <a:uLnTx/>
                <a:uFillTx/>
                <a:latin typeface="华文中宋" panose="02010600040101010101" charset="-122"/>
                <a:ea typeface="华文中宋" panose="02010600040101010101" charset="-122"/>
                <a:cs typeface="华文中宋" panose="02010600040101010101" charset="-122"/>
                <a:sym typeface="+mn-ea"/>
              </a:rPr>
              <a:t>——</a:t>
            </a:r>
            <a:r>
              <a:rPr kumimoji="0" lang="zh-CN" altLang="en-US" sz="2800" i="0" u="none" strike="noStrike" kern="1200" cap="none" spc="0" normalizeH="0" baseline="0" noProof="0">
                <a:ln>
                  <a:noFill/>
                </a:ln>
                <a:solidFill>
                  <a:prstClr val="black"/>
                </a:solidFill>
                <a:effectLst/>
                <a:uLnTx/>
                <a:uFillTx/>
                <a:latin typeface="华文中宋" panose="02010600040101010101" charset="-122"/>
                <a:ea typeface="华文中宋" panose="02010600040101010101" charset="-122"/>
                <a:cs typeface="华文中宋" panose="02010600040101010101" charset="-122"/>
                <a:sym typeface="+mn-ea"/>
              </a:rPr>
              <a:t>推翻</a:t>
            </a:r>
            <a:r>
              <a:rPr kumimoji="0" lang="en-US" altLang="zh-CN" sz="2800" i="0" u="none" strike="noStrike" kern="1200" cap="none" spc="0" normalizeH="0" baseline="0" noProof="0">
                <a:ln>
                  <a:noFill/>
                </a:ln>
                <a:solidFill>
                  <a:prstClr val="black"/>
                </a:solidFill>
                <a:effectLst/>
                <a:uLnTx/>
                <a:uFillTx/>
                <a:latin typeface="华文中宋" panose="02010600040101010101" charset="-122"/>
                <a:ea typeface="华文中宋" panose="02010600040101010101" charset="-122"/>
                <a:cs typeface="华文中宋" panose="02010600040101010101" charset="-122"/>
                <a:sym typeface="+mn-ea"/>
              </a:rPr>
              <a:t>“</a:t>
            </a:r>
            <a:r>
              <a:rPr kumimoji="0" lang="zh-CN" altLang="en-US" sz="2800" i="0" u="none" strike="noStrike" kern="1200" cap="none" spc="0" normalizeH="0" baseline="0" noProof="0">
                <a:ln>
                  <a:noFill/>
                </a:ln>
                <a:solidFill>
                  <a:prstClr val="black"/>
                </a:solidFill>
                <a:effectLst/>
                <a:uLnTx/>
                <a:uFillTx/>
                <a:latin typeface="华文中宋" panose="02010600040101010101" charset="-122"/>
                <a:ea typeface="华文中宋" panose="02010600040101010101" charset="-122"/>
                <a:cs typeface="华文中宋" panose="02010600040101010101" charset="-122"/>
                <a:sym typeface="+mn-ea"/>
              </a:rPr>
              <a:t>洋人的朝廷</a:t>
            </a:r>
            <a:r>
              <a:rPr kumimoji="0" lang="en-US" altLang="zh-CN" sz="2800" i="0" u="none" strike="noStrike" kern="1200" cap="none" spc="0" normalizeH="0" baseline="0" noProof="0">
                <a:ln>
                  <a:noFill/>
                </a:ln>
                <a:solidFill>
                  <a:prstClr val="black"/>
                </a:solidFill>
                <a:effectLst/>
                <a:uLnTx/>
                <a:uFillTx/>
                <a:latin typeface="华文中宋" panose="02010600040101010101" charset="-122"/>
                <a:ea typeface="华文中宋" panose="02010600040101010101" charset="-122"/>
                <a:cs typeface="华文中宋" panose="02010600040101010101" charset="-122"/>
                <a:sym typeface="+mn-ea"/>
              </a:rPr>
              <a:t>”</a:t>
            </a:r>
            <a:r>
              <a:rPr kumimoji="0" lang="zh-CN" altLang="en-US" sz="2800" i="0" u="none" strike="noStrike" kern="1200" cap="none" spc="0" normalizeH="0" baseline="0" noProof="0">
                <a:ln>
                  <a:noFill/>
                </a:ln>
                <a:solidFill>
                  <a:prstClr val="black"/>
                </a:solidFill>
                <a:effectLst/>
                <a:uLnTx/>
                <a:uFillTx/>
                <a:latin typeface="华文中宋" panose="02010600040101010101" charset="-122"/>
                <a:ea typeface="华文中宋" panose="02010600040101010101" charset="-122"/>
                <a:cs typeface="华文中宋" panose="02010600040101010101" charset="-122"/>
                <a:sym typeface="+mn-ea"/>
              </a:rPr>
              <a:t>，打击了帝国主义势力</a:t>
            </a:r>
          </a:p>
        </p:txBody>
      </p:sp>
      <p:sp>
        <p:nvSpPr>
          <p:cNvPr id="8" name="文本框 7"/>
          <p:cNvSpPr txBox="1"/>
          <p:nvPr/>
        </p:nvSpPr>
        <p:spPr>
          <a:xfrm>
            <a:off x="379095" y="2033592"/>
            <a:ext cx="427552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a:ln>
                  <a:noFill/>
                </a:ln>
                <a:solidFill>
                  <a:schemeClr val="accent6">
                    <a:lumMod val="50000"/>
                  </a:schemeClr>
                </a:solidFill>
                <a:effectLst/>
                <a:uLnTx/>
                <a:uFillTx/>
                <a:latin typeface="华文中宋" panose="02010600040101010101" charset="-122"/>
                <a:ea typeface="华文中宋" panose="02010600040101010101" charset="-122"/>
                <a:cs typeface="华文中宋" panose="02010600040101010101" charset="-122"/>
                <a:sym typeface="+mn-ea"/>
              </a:rPr>
              <a:t>Q2</a:t>
            </a:r>
            <a:r>
              <a:rPr kumimoji="0" lang="zh-CN" altLang="en-US" sz="2800" b="1" i="0" u="none" strike="noStrike" kern="1200" cap="none" spc="0" normalizeH="0" baseline="0" noProof="0">
                <a:ln>
                  <a:noFill/>
                </a:ln>
                <a:solidFill>
                  <a:schemeClr val="accent6">
                    <a:lumMod val="50000"/>
                  </a:schemeClr>
                </a:solidFill>
                <a:effectLst/>
                <a:uLnTx/>
                <a:uFillTx/>
                <a:latin typeface="华文中宋" panose="02010600040101010101" charset="-122"/>
                <a:ea typeface="华文中宋" panose="02010600040101010101" charset="-122"/>
                <a:cs typeface="华文中宋" panose="02010600040101010101" charset="-122"/>
                <a:sym typeface="+mn-ea"/>
              </a:rPr>
              <a:t>：</a:t>
            </a:r>
            <a:r>
              <a:rPr kumimoji="0" lang="en-US" altLang="zh-CN" sz="2800" b="1" i="0" u="none" strike="noStrike" kern="1200" cap="none" spc="0" normalizeH="0" baseline="0" noProof="0">
                <a:ln>
                  <a:noFill/>
                </a:ln>
                <a:solidFill>
                  <a:schemeClr val="accent6">
                    <a:lumMod val="50000"/>
                  </a:schemeClr>
                </a:solidFill>
                <a:effectLst/>
                <a:uLnTx/>
                <a:uFillTx/>
                <a:latin typeface="华文中宋" panose="02010600040101010101" charset="-122"/>
                <a:ea typeface="华文中宋" panose="02010600040101010101" charset="-122"/>
                <a:cs typeface="华文中宋" panose="02010600040101010101" charset="-122"/>
                <a:sym typeface="+mn-ea"/>
              </a:rPr>
              <a:t>“</a:t>
            </a:r>
            <a:r>
              <a:rPr kumimoji="0" lang="zh-CN" altLang="en-US" sz="2800" b="1" i="0" u="none" strike="noStrike" kern="1200" cap="none" spc="0" normalizeH="0" baseline="0" noProof="0">
                <a:ln>
                  <a:noFill/>
                </a:ln>
                <a:solidFill>
                  <a:schemeClr val="accent6">
                    <a:lumMod val="50000"/>
                  </a:schemeClr>
                </a:solidFill>
                <a:effectLst/>
                <a:uLnTx/>
                <a:uFillTx/>
                <a:latin typeface="华文中宋" panose="02010600040101010101" charset="-122"/>
                <a:ea typeface="华文中宋" panose="02010600040101010101" charset="-122"/>
                <a:cs typeface="华文中宋" panose="02010600040101010101" charset="-122"/>
                <a:sym typeface="+mn-ea"/>
              </a:rPr>
              <a:t>反封建</a:t>
            </a:r>
            <a:r>
              <a:rPr kumimoji="0" lang="en-US" altLang="zh-CN" sz="2800" b="1" i="0" u="none" strike="noStrike" kern="1200" cap="none" spc="0" normalizeH="0" baseline="0" noProof="0">
                <a:ln>
                  <a:noFill/>
                </a:ln>
                <a:solidFill>
                  <a:schemeClr val="accent6">
                    <a:lumMod val="50000"/>
                  </a:schemeClr>
                </a:solidFill>
                <a:effectLst/>
                <a:uLnTx/>
                <a:uFillTx/>
                <a:latin typeface="华文中宋" panose="02010600040101010101" charset="-122"/>
                <a:ea typeface="华文中宋" panose="02010600040101010101" charset="-122"/>
                <a:cs typeface="华文中宋" panose="02010600040101010101" charset="-122"/>
                <a:sym typeface="+mn-ea"/>
              </a:rPr>
              <a:t>”</a:t>
            </a:r>
            <a:r>
              <a:rPr kumimoji="0" lang="zh-CN" altLang="en-US" sz="2800" b="1" i="0" u="none" strike="noStrike" kern="1200" cap="none" spc="0" normalizeH="0" baseline="0" noProof="0">
                <a:ln>
                  <a:noFill/>
                </a:ln>
                <a:solidFill>
                  <a:schemeClr val="accent6">
                    <a:lumMod val="50000"/>
                  </a:schemeClr>
                </a:solidFill>
                <a:effectLst/>
                <a:uLnTx/>
                <a:uFillTx/>
                <a:latin typeface="华文中宋" panose="02010600040101010101" charset="-122"/>
                <a:ea typeface="华文中宋" panose="02010600040101010101" charset="-122"/>
                <a:cs typeface="华文中宋" panose="02010600040101010101" charset="-122"/>
                <a:sym typeface="+mn-ea"/>
              </a:rPr>
              <a:t>的成果？</a:t>
            </a:r>
          </a:p>
        </p:txBody>
      </p:sp>
      <p:sp>
        <p:nvSpPr>
          <p:cNvPr id="10" name="文本框 9"/>
          <p:cNvSpPr txBox="1"/>
          <p:nvPr/>
        </p:nvSpPr>
        <p:spPr>
          <a:xfrm>
            <a:off x="4364990" y="2017082"/>
            <a:ext cx="6583680" cy="52197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i="0" u="none" strike="noStrike" kern="1200" cap="none" spc="0" normalizeH="0" baseline="0" noProof="0">
                <a:ln>
                  <a:noFill/>
                </a:ln>
                <a:solidFill>
                  <a:prstClr val="black"/>
                </a:solidFill>
                <a:effectLst/>
                <a:uLnTx/>
                <a:uFillTx/>
                <a:latin typeface="华文中宋" panose="02010600040101010101" charset="-122"/>
                <a:ea typeface="华文中宋" panose="02010600040101010101" charset="-122"/>
                <a:cs typeface="华文中宋" panose="02010600040101010101" charset="-122"/>
                <a:sym typeface="+mn-ea"/>
              </a:rPr>
              <a:t>——</a:t>
            </a:r>
            <a:r>
              <a:rPr kumimoji="0" lang="zh-CN" altLang="en-US" sz="2800" i="0" u="none" strike="noStrike" kern="1200" cap="none" spc="0" normalizeH="0" baseline="0" noProof="0">
                <a:ln>
                  <a:noFill/>
                </a:ln>
                <a:solidFill>
                  <a:prstClr val="black"/>
                </a:solidFill>
                <a:effectLst/>
                <a:uLnTx/>
                <a:uFillTx/>
                <a:latin typeface="华文中宋" panose="02010600040101010101" charset="-122"/>
                <a:ea typeface="华文中宋" panose="02010600040101010101" charset="-122"/>
                <a:cs typeface="华文中宋" panose="02010600040101010101" charset="-122"/>
                <a:sym typeface="+mn-ea"/>
              </a:rPr>
              <a:t>推翻清朝，结束君主专制，建立民国</a:t>
            </a:r>
          </a:p>
        </p:txBody>
      </p:sp>
      <p:sp>
        <p:nvSpPr>
          <p:cNvPr id="11" name="文本框 10"/>
          <p:cNvSpPr txBox="1"/>
          <p:nvPr/>
        </p:nvSpPr>
        <p:spPr>
          <a:xfrm>
            <a:off x="379095" y="2587312"/>
            <a:ext cx="6021070" cy="52197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a:ln>
                  <a:noFill/>
                </a:ln>
                <a:solidFill>
                  <a:schemeClr val="accent6">
                    <a:lumMod val="50000"/>
                  </a:schemeClr>
                </a:solidFill>
                <a:effectLst/>
                <a:uLnTx/>
                <a:uFillTx/>
                <a:latin typeface="华文中宋" panose="02010600040101010101" charset="-122"/>
                <a:ea typeface="华文中宋" panose="02010600040101010101" charset="-122"/>
                <a:cs typeface="华文中宋" panose="02010600040101010101" charset="-122"/>
                <a:sym typeface="+mn-ea"/>
              </a:rPr>
              <a:t>Q3</a:t>
            </a:r>
            <a:r>
              <a:rPr kumimoji="0" lang="zh-CN" altLang="en-US" sz="2800" b="1" i="0" u="none" strike="noStrike" kern="1200" cap="none" spc="0" normalizeH="0" baseline="0" noProof="0">
                <a:ln>
                  <a:noFill/>
                </a:ln>
                <a:solidFill>
                  <a:schemeClr val="accent6">
                    <a:lumMod val="50000"/>
                  </a:schemeClr>
                </a:solidFill>
                <a:effectLst/>
                <a:uLnTx/>
                <a:uFillTx/>
                <a:latin typeface="华文中宋" panose="02010600040101010101" charset="-122"/>
                <a:ea typeface="华文中宋" panose="02010600040101010101" charset="-122"/>
                <a:cs typeface="华文中宋" panose="02010600040101010101" charset="-122"/>
                <a:sym typeface="+mn-ea"/>
              </a:rPr>
              <a:t>：辛亥革命反帝反封建是否彻底？</a:t>
            </a:r>
          </a:p>
        </p:txBody>
      </p:sp>
      <p:sp>
        <p:nvSpPr>
          <p:cNvPr id="15" name="文本框 14"/>
          <p:cNvSpPr txBox="1"/>
          <p:nvPr/>
        </p:nvSpPr>
        <p:spPr>
          <a:xfrm>
            <a:off x="113665" y="3157542"/>
            <a:ext cx="3937635" cy="52197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a:ln>
                  <a:noFill/>
                </a:ln>
                <a:solidFill>
                  <a:srgbClr val="C00000"/>
                </a:solidFill>
                <a:effectLst/>
                <a:uLnTx/>
                <a:uFillTx/>
                <a:latin typeface="华文中宋" panose="02010600040101010101" charset="-122"/>
                <a:ea typeface="华文中宋" panose="02010600040101010101" charset="-122"/>
                <a:cs typeface="华文中宋" panose="02010600040101010101" charset="-122"/>
                <a:sym typeface="+mn-ea"/>
              </a:rPr>
              <a:t>（</a:t>
            </a:r>
            <a:r>
              <a:rPr kumimoji="0" lang="en-US" altLang="zh-CN" sz="2800" b="1" i="0" u="none" strike="noStrike" kern="1200" cap="none" spc="0" normalizeH="0" baseline="0" noProof="0">
                <a:ln>
                  <a:noFill/>
                </a:ln>
                <a:solidFill>
                  <a:srgbClr val="C00000"/>
                </a:solidFill>
                <a:effectLst/>
                <a:uLnTx/>
                <a:uFillTx/>
                <a:latin typeface="华文中宋" panose="02010600040101010101" charset="-122"/>
                <a:ea typeface="华文中宋" panose="02010600040101010101" charset="-122"/>
                <a:cs typeface="华文中宋" panose="02010600040101010101" charset="-122"/>
                <a:sym typeface="+mn-ea"/>
              </a:rPr>
              <a:t>1</a:t>
            </a:r>
            <a:r>
              <a:rPr kumimoji="0" lang="zh-CN" altLang="en-US" sz="2800" b="1" i="0" u="none" strike="noStrike" kern="1200" cap="none" spc="0" normalizeH="0" baseline="0" noProof="0">
                <a:ln>
                  <a:noFill/>
                </a:ln>
                <a:solidFill>
                  <a:srgbClr val="C00000"/>
                </a:solidFill>
                <a:effectLst/>
                <a:uLnTx/>
                <a:uFillTx/>
                <a:latin typeface="华文中宋" panose="02010600040101010101" charset="-122"/>
                <a:ea typeface="华文中宋" panose="02010600040101010101" charset="-122"/>
                <a:cs typeface="华文中宋" panose="02010600040101010101" charset="-122"/>
                <a:sym typeface="+mn-ea"/>
              </a:rPr>
              <a:t>）</a:t>
            </a:r>
            <a:r>
              <a:rPr kumimoji="0" lang="en-US" altLang="zh-CN" sz="2800" b="1" i="0" u="none" strike="noStrike" kern="1200" cap="none" spc="0" normalizeH="0" baseline="0" noProof="0">
                <a:ln>
                  <a:noFill/>
                </a:ln>
                <a:solidFill>
                  <a:srgbClr val="C00000"/>
                </a:solidFill>
                <a:effectLst/>
                <a:uLnTx/>
                <a:uFillTx/>
                <a:latin typeface="华文中宋" panose="02010600040101010101" charset="-122"/>
                <a:ea typeface="华文中宋" panose="02010600040101010101" charset="-122"/>
                <a:cs typeface="华文中宋" panose="02010600040101010101" charset="-122"/>
                <a:sym typeface="+mn-ea"/>
              </a:rPr>
              <a:t>“</a:t>
            </a:r>
            <a:r>
              <a:rPr kumimoji="0" lang="zh-CN" altLang="en-US" sz="2800" b="1" i="0" u="none" strike="noStrike" kern="1200" cap="none" spc="0" normalizeH="0" baseline="0" noProof="0">
                <a:ln>
                  <a:noFill/>
                </a:ln>
                <a:solidFill>
                  <a:srgbClr val="C00000"/>
                </a:solidFill>
                <a:effectLst/>
                <a:uLnTx/>
                <a:uFillTx/>
                <a:latin typeface="华文中宋" panose="02010600040101010101" charset="-122"/>
                <a:ea typeface="华文中宋" panose="02010600040101010101" charset="-122"/>
                <a:cs typeface="华文中宋" panose="02010600040101010101" charset="-122"/>
                <a:sym typeface="+mn-ea"/>
              </a:rPr>
              <a:t>反帝</a:t>
            </a:r>
            <a:r>
              <a:rPr kumimoji="0" lang="en-US" altLang="zh-CN" sz="2800" b="1" i="0" u="none" strike="noStrike" kern="1200" cap="none" spc="0" normalizeH="0" baseline="0" noProof="0">
                <a:ln>
                  <a:noFill/>
                </a:ln>
                <a:solidFill>
                  <a:srgbClr val="C00000"/>
                </a:solidFill>
                <a:effectLst/>
                <a:uLnTx/>
                <a:uFillTx/>
                <a:latin typeface="华文中宋" panose="02010600040101010101" charset="-122"/>
                <a:ea typeface="华文中宋" panose="02010600040101010101" charset="-122"/>
                <a:cs typeface="华文中宋" panose="02010600040101010101" charset="-122"/>
                <a:sym typeface="+mn-ea"/>
              </a:rPr>
              <a:t>”</a:t>
            </a:r>
            <a:r>
              <a:rPr kumimoji="0" lang="zh-CN" altLang="en-US" sz="2800" b="1" i="0" u="none" strike="noStrike" kern="1200" cap="none" spc="0" normalizeH="0" baseline="0" noProof="0">
                <a:ln>
                  <a:noFill/>
                </a:ln>
                <a:solidFill>
                  <a:srgbClr val="C00000"/>
                </a:solidFill>
                <a:effectLst/>
                <a:uLnTx/>
                <a:uFillTx/>
                <a:latin typeface="华文中宋" panose="02010600040101010101" charset="-122"/>
                <a:ea typeface="华文中宋" panose="02010600040101010101" charset="-122"/>
                <a:cs typeface="华文中宋" panose="02010600040101010101" charset="-122"/>
                <a:sym typeface="+mn-ea"/>
              </a:rPr>
              <a:t>的有限：</a:t>
            </a:r>
          </a:p>
        </p:txBody>
      </p:sp>
      <p:sp>
        <p:nvSpPr>
          <p:cNvPr id="17" name="文本框 16"/>
          <p:cNvSpPr txBox="1"/>
          <p:nvPr/>
        </p:nvSpPr>
        <p:spPr>
          <a:xfrm>
            <a:off x="4051300" y="3160717"/>
            <a:ext cx="4805680" cy="52197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i="0" u="none" strike="noStrike" kern="1200" cap="none" spc="0" normalizeH="0" baseline="0" noProof="0">
                <a:ln>
                  <a:noFill/>
                </a:ln>
                <a:solidFill>
                  <a:prstClr val="black"/>
                </a:solidFill>
                <a:effectLst/>
                <a:uLnTx/>
                <a:uFillTx/>
                <a:latin typeface="华文中宋" panose="02010600040101010101" charset="-122"/>
                <a:ea typeface="华文中宋" panose="02010600040101010101" charset="-122"/>
                <a:cs typeface="宋体" panose="02010600030101010101" pitchFamily="2" charset="-122"/>
                <a:sym typeface="+mn-ea"/>
              </a:rPr>
              <a:t>①目标：未明确反对帝国主义</a:t>
            </a:r>
          </a:p>
        </p:txBody>
      </p:sp>
      <p:sp>
        <p:nvSpPr>
          <p:cNvPr id="12" name="文本框 11"/>
          <p:cNvSpPr txBox="1"/>
          <p:nvPr/>
        </p:nvSpPr>
        <p:spPr>
          <a:xfrm>
            <a:off x="4051300" y="3727772"/>
            <a:ext cx="5161280" cy="52197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i="0" u="none" strike="noStrike" kern="1200" cap="none" spc="0" normalizeH="0" baseline="0" noProof="0">
                <a:ln>
                  <a:noFill/>
                </a:ln>
                <a:solidFill>
                  <a:prstClr val="black"/>
                </a:solidFill>
                <a:effectLst/>
                <a:uLnTx/>
                <a:uFillTx/>
                <a:latin typeface="华文中宋" panose="02010600040101010101" charset="-122"/>
                <a:ea typeface="华文中宋" panose="02010600040101010101" charset="-122"/>
                <a:cs typeface="宋体" panose="02010600030101010101" pitchFamily="2" charset="-122"/>
                <a:sym typeface="+mn-ea"/>
              </a:rPr>
              <a:t>②结果：未改变半殖民地的性质</a:t>
            </a:r>
          </a:p>
        </p:txBody>
      </p:sp>
      <p:sp>
        <p:nvSpPr>
          <p:cNvPr id="19" name="文本框 18"/>
          <p:cNvSpPr txBox="1"/>
          <p:nvPr/>
        </p:nvSpPr>
        <p:spPr>
          <a:xfrm>
            <a:off x="205740" y="4304352"/>
            <a:ext cx="4295140" cy="52197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a:ln>
                  <a:noFill/>
                </a:ln>
                <a:solidFill>
                  <a:srgbClr val="C00000"/>
                </a:solidFill>
                <a:effectLst/>
                <a:uLnTx/>
                <a:uFillTx/>
                <a:latin typeface="华文中宋" panose="02010600040101010101" charset="-122"/>
                <a:ea typeface="华文中宋" panose="02010600040101010101" charset="-122"/>
                <a:cs typeface="华文中宋" panose="02010600040101010101" charset="-122"/>
                <a:sym typeface="+mn-ea"/>
              </a:rPr>
              <a:t>（</a:t>
            </a:r>
            <a:r>
              <a:rPr kumimoji="0" lang="en-US" altLang="zh-CN" sz="2800" b="1" i="0" u="none" strike="noStrike" kern="1200" cap="none" spc="0" normalizeH="0" baseline="0" noProof="0">
                <a:ln>
                  <a:noFill/>
                </a:ln>
                <a:solidFill>
                  <a:srgbClr val="C00000"/>
                </a:solidFill>
                <a:effectLst/>
                <a:uLnTx/>
                <a:uFillTx/>
                <a:latin typeface="华文中宋" panose="02010600040101010101" charset="-122"/>
                <a:ea typeface="华文中宋" panose="02010600040101010101" charset="-122"/>
                <a:cs typeface="华文中宋" panose="02010600040101010101" charset="-122"/>
                <a:sym typeface="+mn-ea"/>
              </a:rPr>
              <a:t>2</a:t>
            </a:r>
            <a:r>
              <a:rPr kumimoji="0" lang="zh-CN" altLang="en-US" sz="2800" b="1" i="0" u="none" strike="noStrike" kern="1200" cap="none" spc="0" normalizeH="0" baseline="0" noProof="0">
                <a:ln>
                  <a:noFill/>
                </a:ln>
                <a:solidFill>
                  <a:srgbClr val="C00000"/>
                </a:solidFill>
                <a:effectLst/>
                <a:uLnTx/>
                <a:uFillTx/>
                <a:latin typeface="华文中宋" panose="02010600040101010101" charset="-122"/>
                <a:ea typeface="华文中宋" panose="02010600040101010101" charset="-122"/>
                <a:cs typeface="华文中宋" panose="02010600040101010101" charset="-122"/>
                <a:sym typeface="+mn-ea"/>
              </a:rPr>
              <a:t>）</a:t>
            </a:r>
            <a:r>
              <a:rPr kumimoji="0" lang="en-US" altLang="zh-CN" sz="2800" b="1" i="0" u="none" strike="noStrike" kern="1200" cap="none" spc="0" normalizeH="0" baseline="0" noProof="0">
                <a:ln>
                  <a:noFill/>
                </a:ln>
                <a:solidFill>
                  <a:srgbClr val="C00000"/>
                </a:solidFill>
                <a:effectLst/>
                <a:uLnTx/>
                <a:uFillTx/>
                <a:latin typeface="华文中宋" panose="02010600040101010101" charset="-122"/>
                <a:ea typeface="华文中宋" panose="02010600040101010101" charset="-122"/>
                <a:cs typeface="华文中宋" panose="02010600040101010101" charset="-122"/>
                <a:sym typeface="+mn-ea"/>
              </a:rPr>
              <a:t>“</a:t>
            </a:r>
            <a:r>
              <a:rPr kumimoji="0" lang="zh-CN" altLang="en-US" sz="2800" b="1" i="0" u="none" strike="noStrike" kern="1200" cap="none" spc="0" normalizeH="0" baseline="0" noProof="0">
                <a:ln>
                  <a:noFill/>
                </a:ln>
                <a:solidFill>
                  <a:srgbClr val="C00000"/>
                </a:solidFill>
                <a:effectLst/>
                <a:uLnTx/>
                <a:uFillTx/>
                <a:latin typeface="华文中宋" panose="02010600040101010101" charset="-122"/>
                <a:ea typeface="华文中宋" panose="02010600040101010101" charset="-122"/>
                <a:cs typeface="华文中宋" panose="02010600040101010101" charset="-122"/>
                <a:sym typeface="+mn-ea"/>
              </a:rPr>
              <a:t>反封建</a:t>
            </a:r>
            <a:r>
              <a:rPr kumimoji="0" lang="en-US" altLang="zh-CN" sz="2800" b="1" i="0" u="none" strike="noStrike" kern="1200" cap="none" spc="0" normalizeH="0" baseline="0" noProof="0">
                <a:ln>
                  <a:noFill/>
                </a:ln>
                <a:solidFill>
                  <a:srgbClr val="C00000"/>
                </a:solidFill>
                <a:effectLst/>
                <a:uLnTx/>
                <a:uFillTx/>
                <a:latin typeface="华文中宋" panose="02010600040101010101" charset="-122"/>
                <a:ea typeface="华文中宋" panose="02010600040101010101" charset="-122"/>
                <a:cs typeface="华文中宋" panose="02010600040101010101" charset="-122"/>
                <a:sym typeface="+mn-ea"/>
              </a:rPr>
              <a:t>”</a:t>
            </a:r>
            <a:r>
              <a:rPr kumimoji="0" lang="zh-CN" altLang="en-US" sz="2800" b="1" i="0" u="none" strike="noStrike" kern="1200" cap="none" spc="0" normalizeH="0" baseline="0" noProof="0">
                <a:ln>
                  <a:noFill/>
                </a:ln>
                <a:solidFill>
                  <a:srgbClr val="C00000"/>
                </a:solidFill>
                <a:effectLst/>
                <a:uLnTx/>
                <a:uFillTx/>
                <a:latin typeface="华文中宋" panose="02010600040101010101" charset="-122"/>
                <a:ea typeface="华文中宋" panose="02010600040101010101" charset="-122"/>
                <a:cs typeface="华文中宋" panose="02010600040101010101" charset="-122"/>
                <a:sym typeface="+mn-ea"/>
              </a:rPr>
              <a:t>的有限：</a:t>
            </a:r>
          </a:p>
        </p:txBody>
      </p:sp>
      <p:sp>
        <p:nvSpPr>
          <p:cNvPr id="20" name="文本框 19"/>
          <p:cNvSpPr txBox="1"/>
          <p:nvPr/>
        </p:nvSpPr>
        <p:spPr>
          <a:xfrm>
            <a:off x="4311650" y="4247202"/>
            <a:ext cx="7650480" cy="52197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i="0" u="none" strike="noStrike" kern="1200" cap="none" spc="0" normalizeH="0" baseline="0" noProof="0">
                <a:ln>
                  <a:noFill/>
                </a:ln>
                <a:solidFill>
                  <a:prstClr val="black"/>
                </a:solidFill>
                <a:effectLst/>
                <a:uLnTx/>
                <a:uFillTx/>
                <a:latin typeface="华文中宋" panose="02010600040101010101" charset="-122"/>
                <a:ea typeface="华文中宋" panose="02010600040101010101" charset="-122"/>
                <a:cs typeface="宋体" panose="02010600030101010101" pitchFamily="2" charset="-122"/>
                <a:sym typeface="+mn-ea"/>
              </a:rPr>
              <a:t>仅仅推翻君主专制制度，未改变半封建的性质。</a:t>
            </a:r>
          </a:p>
        </p:txBody>
      </p:sp>
      <p:grpSp>
        <p:nvGrpSpPr>
          <p:cNvPr id="25" name="组合 24"/>
          <p:cNvGrpSpPr/>
          <p:nvPr/>
        </p:nvGrpSpPr>
        <p:grpSpPr>
          <a:xfrm>
            <a:off x="3146425" y="4677732"/>
            <a:ext cx="8020050" cy="678815"/>
            <a:chOff x="4893" y="9396"/>
            <a:chExt cx="12630" cy="1069"/>
          </a:xfrm>
        </p:grpSpPr>
        <p:sp>
          <p:nvSpPr>
            <p:cNvPr id="22" name="文本框 21"/>
            <p:cNvSpPr txBox="1"/>
            <p:nvPr/>
          </p:nvSpPr>
          <p:spPr>
            <a:xfrm>
              <a:off x="4893" y="9643"/>
              <a:ext cx="12630" cy="822"/>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a:ln>
                    <a:noFill/>
                  </a:ln>
                  <a:solidFill>
                    <a:srgbClr val="C00000"/>
                  </a:solidFill>
                  <a:effectLst/>
                  <a:uLnTx/>
                  <a:uFillTx/>
                  <a:latin typeface="华文中宋" panose="02010600040101010101" charset="-122"/>
                  <a:ea typeface="华文中宋" panose="02010600040101010101" charset="-122"/>
                  <a:cs typeface="宋体" panose="02010600030101010101" pitchFamily="2" charset="-122"/>
                  <a:sym typeface="+mn-ea"/>
                </a:rPr>
                <a:t>（地主阶级统治，封建自然经济，封建思想文化）</a:t>
              </a:r>
            </a:p>
          </p:txBody>
        </p:sp>
        <p:cxnSp>
          <p:nvCxnSpPr>
            <p:cNvPr id="24" name="直接箭头连接符 23"/>
            <p:cNvCxnSpPr/>
            <p:nvPr/>
          </p:nvCxnSpPr>
          <p:spPr>
            <a:xfrm flipV="1">
              <a:off x="15919" y="9396"/>
              <a:ext cx="0" cy="367"/>
            </a:xfrm>
            <a:prstGeom prst="straightConnector1">
              <a:avLst/>
            </a:prstGeom>
            <a:ln w="22225" cmpd="sng">
              <a:solidFill>
                <a:srgbClr val="C00000"/>
              </a:solidFill>
              <a:prstDash val="solid"/>
              <a:tailEnd type="arrow"/>
            </a:ln>
          </p:spPr>
          <p:style>
            <a:lnRef idx="1">
              <a:schemeClr val="accent1"/>
            </a:lnRef>
            <a:fillRef idx="0">
              <a:schemeClr val="accent1"/>
            </a:fillRef>
            <a:effectRef idx="0">
              <a:schemeClr val="accent1"/>
            </a:effectRef>
            <a:fontRef idx="minor">
              <a:schemeClr val="tx1"/>
            </a:fontRef>
          </p:style>
        </p:cxnSp>
      </p:grpSp>
      <p:sp>
        <p:nvSpPr>
          <p:cNvPr id="9" name="文本框 8"/>
          <p:cNvSpPr txBox="1"/>
          <p:nvPr/>
        </p:nvSpPr>
        <p:spPr>
          <a:xfrm>
            <a:off x="276860" y="5421630"/>
            <a:ext cx="11647170" cy="953135"/>
          </a:xfrm>
          <a:prstGeom prst="rect">
            <a:avLst/>
          </a:prstGeom>
          <a:solidFill>
            <a:srgbClr val="F7F0EF"/>
          </a:solidFill>
          <a:effectLst>
            <a:outerShdw blurRad="50800" dist="38100" dir="2700000" algn="tl" rotWithShape="0">
              <a:prstClr val="black">
                <a:alpha val="40000"/>
              </a:prstClr>
            </a:outerShdw>
          </a:effectLst>
        </p:spPr>
        <p:txBody>
          <a:bodyPr wrap="square" rtlCol="0" anchor="t">
            <a:spAutoFit/>
          </a:bodyPr>
          <a:lstStyle/>
          <a:p>
            <a:r>
              <a:rPr lang="zh-CN" altLang="en-US" sz="2800">
                <a:solidFill>
                  <a:srgbClr val="C00000"/>
                </a:solidFill>
                <a:latin typeface="楷体" panose="02010609060101010101" pitchFamily="49" charset="-122"/>
                <a:ea typeface="楷体" panose="02010609060101010101" pitchFamily="49" charset="-122"/>
                <a:sym typeface="+mn-ea"/>
              </a:rPr>
              <a:t>封建制度是一个包括政治、经济、思想文化的综合性概念。</a:t>
            </a:r>
            <a:r>
              <a:rPr lang="zh-CN" altLang="en-US" sz="2800">
                <a:latin typeface="楷体" panose="02010609060101010101" pitchFamily="49" charset="-122"/>
                <a:ea typeface="楷体" panose="02010609060101010101" pitchFamily="49" charset="-122"/>
                <a:sym typeface="+mn-ea"/>
              </a:rPr>
              <a:t>辛亥革命只是结束了中国两千多年的</a:t>
            </a:r>
            <a:r>
              <a:rPr lang="zh-CN" altLang="en-US" sz="2800">
                <a:solidFill>
                  <a:srgbClr val="C00000"/>
                </a:solidFill>
                <a:latin typeface="楷体" panose="02010609060101010101" pitchFamily="49" charset="-122"/>
                <a:ea typeface="楷体" panose="02010609060101010101" pitchFamily="49" charset="-122"/>
                <a:sym typeface="+mn-ea"/>
              </a:rPr>
              <a:t>封建君主专制制度</a:t>
            </a:r>
            <a:r>
              <a:rPr lang="zh-CN" altLang="en-US" sz="2800">
                <a:latin typeface="楷体" panose="02010609060101010101" pitchFamily="49" charset="-122"/>
                <a:ea typeface="楷体" panose="02010609060101010101" pitchFamily="49" charset="-122"/>
                <a:sym typeface="+mn-ea"/>
              </a:rPr>
              <a:t>，并未改变中国</a:t>
            </a:r>
            <a:r>
              <a:rPr lang="zh-CN" altLang="en-US" sz="2800">
                <a:solidFill>
                  <a:srgbClr val="C00000"/>
                </a:solidFill>
                <a:latin typeface="楷体" panose="02010609060101010101" pitchFamily="49" charset="-122"/>
                <a:ea typeface="楷体" panose="02010609060101010101" pitchFamily="49" charset="-122"/>
                <a:sym typeface="+mn-ea"/>
              </a:rPr>
              <a:t>半封建的性质。</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linds(horizontal)">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linds(horizontal)">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linds(horizontal)">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blinds(horizontal)">
                                      <p:cBhvr>
                                        <p:cTn id="44" dur="500"/>
                                        <p:tgtEl>
                                          <p:spTgt spid="12"/>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blinds(horizontal)">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blinds(horizontal)">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25"/>
                                        </p:tgtEl>
                                        <p:attrNameLst>
                                          <p:attrName>style.visibility</p:attrName>
                                        </p:attrNameLst>
                                      </p:cBhvr>
                                      <p:to>
                                        <p:strVal val="visible"/>
                                      </p:to>
                                    </p:set>
                                    <p:anim calcmode="lin" valueType="num">
                                      <p:cBhvr additive="base">
                                        <p:cTn id="57" dur="500" fill="hold"/>
                                        <p:tgtEl>
                                          <p:spTgt spid="25"/>
                                        </p:tgtEl>
                                        <p:attrNameLst>
                                          <p:attrName>ppt_x</p:attrName>
                                        </p:attrNameLst>
                                      </p:cBhvr>
                                      <p:tavLst>
                                        <p:tav tm="0">
                                          <p:val>
                                            <p:strVal val="#ppt_x"/>
                                          </p:val>
                                        </p:tav>
                                        <p:tav tm="100000">
                                          <p:val>
                                            <p:strVal val="#ppt_x"/>
                                          </p:val>
                                        </p:tav>
                                      </p:tavLst>
                                    </p:anim>
                                    <p:anim calcmode="lin" valueType="num">
                                      <p:cBhvr additive="base">
                                        <p:cTn id="5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P spid="11" grpId="0"/>
      <p:bldP spid="15" grpId="0"/>
      <p:bldP spid="17" grpId="0"/>
      <p:bldP spid="12" grpId="0"/>
      <p:bldP spid="19" grpId="0"/>
      <p:bldP spid="20" grpId="0"/>
      <p:bldP spid="9" grpId="0" animBg="1"/>
      <p:bldP spid="9"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矩形 4"/>
          <p:cNvSpPr/>
          <p:nvPr>
            <p:custDataLst>
              <p:tags r:id="rId1"/>
            </p:custDataLst>
          </p:nvPr>
        </p:nvSpPr>
        <p:spPr>
          <a:xfrm>
            <a:off x="257810" y="238760"/>
            <a:ext cx="11684635" cy="6378575"/>
          </a:xfrm>
          <a:prstGeom prst="rect">
            <a:avLst/>
          </a:prstGeom>
          <a:noFill/>
          <a:ln w="12700" cap="flat" cmpd="sng">
            <a:solidFill>
              <a:srgbClr val="831E0A"/>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4" name="圆角矩形 3"/>
          <p:cNvSpPr/>
          <p:nvPr>
            <p:custDataLst>
              <p:tags r:id="rId2"/>
            </p:custDataLst>
          </p:nvPr>
        </p:nvSpPr>
        <p:spPr>
          <a:xfrm>
            <a:off x="379095" y="339090"/>
            <a:ext cx="2028825" cy="480695"/>
          </a:xfrm>
          <a:prstGeom prst="roundRect">
            <a:avLst/>
          </a:prstGeom>
          <a:solidFill>
            <a:srgbClr val="85231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课堂总结</a:t>
            </a:r>
          </a:p>
        </p:txBody>
      </p:sp>
      <p:sp>
        <p:nvSpPr>
          <p:cNvPr id="10" name="文本框 9"/>
          <p:cNvSpPr txBox="1"/>
          <p:nvPr/>
        </p:nvSpPr>
        <p:spPr>
          <a:xfrm>
            <a:off x="379095" y="974725"/>
            <a:ext cx="7165975" cy="521970"/>
          </a:xfrm>
          <a:prstGeom prst="rect">
            <a:avLst/>
          </a:prstGeom>
          <a:solidFill>
            <a:srgbClr val="B57A6A"/>
          </a:solidFill>
          <a:effectLst>
            <a:outerShdw blurRad="50800" dist="38100" dir="2700000" algn="tl" rotWithShape="0">
              <a:prstClr val="black">
                <a:alpha val="40000"/>
              </a:prstClr>
            </a:outerShdw>
          </a:effectLst>
        </p:spPr>
        <p:txBody>
          <a:bodyPr wrap="square" rtlCol="0">
            <a:spAutoFit/>
          </a:bodyPr>
          <a:lstStyle/>
          <a:p>
            <a:pPr marR="0" indent="0" defTabSz="914400" fontAlgn="auto">
              <a:lnSpc>
                <a:spcPct val="100000"/>
              </a:lnSpc>
              <a:spcBef>
                <a:spcPts val="0"/>
              </a:spcBef>
              <a:spcAft>
                <a:spcPts val="0"/>
              </a:spcAft>
              <a:buClrTx/>
              <a:buSzTx/>
              <a:buFontTx/>
              <a:buNone/>
              <a:defRPr/>
            </a:pPr>
            <a:r>
              <a:rPr kumimoji="0" lang="zh-CN" altLang="en-US" sz="2800" b="1" i="0" kern="1200" cap="none" spc="0" normalizeH="0" baseline="0" noProof="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黑体" panose="02010609060101010101" pitchFamily="49" charset="-122"/>
                <a:sym typeface="+mn-ea"/>
              </a:rPr>
              <a:t>拓展升华：</a:t>
            </a:r>
            <a:r>
              <a:rPr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sym typeface="+mn-ea"/>
              </a:rPr>
              <a:t>辛亥革命推动近代中国社会转型</a:t>
            </a:r>
            <a:endParaRPr kumimoji="0" lang="zh-CN" altLang="en-US" sz="2800" b="1" i="0" kern="1200" cap="none" spc="0" normalizeH="0" baseline="0" noProof="0" smtClean="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黑体" panose="02010609060101010101" pitchFamily="49" charset="-122"/>
              <a:sym typeface="+mn-ea"/>
            </a:endParaRPr>
          </a:p>
        </p:txBody>
      </p:sp>
      <p:graphicFrame>
        <p:nvGraphicFramePr>
          <p:cNvPr id="20" name="Group 34"/>
          <p:cNvGraphicFramePr>
            <a:graphicFrameLocks noGrp="1"/>
          </p:cNvGraphicFramePr>
          <p:nvPr>
            <p:custDataLst>
              <p:tags r:id="rId3"/>
            </p:custDataLst>
          </p:nvPr>
        </p:nvGraphicFramePr>
        <p:xfrm>
          <a:off x="379730" y="1569085"/>
          <a:ext cx="11441430" cy="4658360"/>
        </p:xfrm>
        <a:graphic>
          <a:graphicData uri="http://schemas.openxmlformats.org/drawingml/2006/table">
            <a:tbl>
              <a:tblPr>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effectLst/>
                <a:tableStyleId>{5940675A-B579-460E-94D1-54222C63F5DA}</a:tableStyleId>
              </a:tblPr>
              <a:tblGrid>
                <a:gridCol w="1809750"/>
                <a:gridCol w="9631680"/>
              </a:tblGrid>
              <a:tr h="1379220">
                <a:tc>
                  <a:txBody>
                    <a:body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en-US" sz="2400" b="0" baseline="0">
                        <a:ln>
                          <a:noFill/>
                        </a:ln>
                        <a:solidFill>
                          <a:srgbClr val="000000"/>
                        </a:solidFill>
                        <a:effectLst/>
                        <a:latin typeface="华文中宋" panose="02010600040101010101" charset="-122"/>
                        <a:ea typeface="华文中宋" panose="02010600040101010101" charset="-122"/>
                      </a:endParaRPr>
                    </a:p>
                  </a:txBody>
                  <a:tcPr marL="36000" marR="36000" marT="36000" marB="36000" anchor="ctr" anchorCtr="1"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FF"/>
                    </a:solidFill>
                  </a:tcPr>
                </a:tc>
                <a:tc>
                  <a:txBody>
                    <a:bodyPr/>
                    <a:lstStyle/>
                    <a:p>
                      <a:pPr marR="0" lvl="0" indent="0" algn="l" defTabSz="914400" rtl="0" fontAlgn="auto">
                        <a:lnSpc>
                          <a:spcPts val="3380"/>
                        </a:lnSpc>
                        <a:spcBef>
                          <a:spcPct val="0"/>
                        </a:spcBef>
                        <a:spcAft>
                          <a:spcPct val="0"/>
                        </a:spcAft>
                        <a:buClrTx/>
                        <a:buSzTx/>
                        <a:buFontTx/>
                        <a:buNone/>
                        <a:defRPr/>
                      </a:pPr>
                      <a:r>
                        <a:rPr lang="zh-CN" altLang="zh-CN" sz="2400" b="0" kern="1200" smtClean="0">
                          <a:solidFill>
                            <a:schemeClr val="tx1"/>
                          </a:solidFill>
                          <a:effectLst/>
                          <a:latin typeface="华文中宋" panose="02010600040101010101" charset="-122"/>
                          <a:ea typeface="华文中宋" panose="02010600040101010101" charset="-122"/>
                          <a:cs typeface="+mn-cs"/>
                        </a:rPr>
                        <a:t>从</a:t>
                      </a:r>
                      <a:r>
                        <a:rPr lang="zh-CN" altLang="en-US" sz="2400" b="0" kern="1200" smtClean="0">
                          <a:solidFill>
                            <a:schemeClr val="tx1"/>
                          </a:solidFill>
                          <a:latin typeface="华文中宋" panose="02010600040101010101" charset="-122"/>
                          <a:ea typeface="华文中宋" panose="02010600040101010101" charset="-122"/>
                          <a:cs typeface="+mn-cs"/>
                        </a:rPr>
                        <a:t>政治史</a:t>
                      </a:r>
                      <a:r>
                        <a:rPr lang="zh-CN" altLang="zh-CN" sz="2400" b="0" kern="1200" smtClean="0">
                          <a:solidFill>
                            <a:schemeClr val="tx1"/>
                          </a:solidFill>
                          <a:effectLst/>
                          <a:latin typeface="华文中宋" panose="02010600040101010101" charset="-122"/>
                          <a:ea typeface="华文中宋" panose="02010600040101010101" charset="-122"/>
                          <a:cs typeface="+mn-cs"/>
                        </a:rPr>
                        <a:t>的角度看，辛亥革命推了腐朽的清王朝，结束了中国两千多年的封建君主专制制度，建立了中国历史上第一个民主共和国，具有划时代的历史意义。</a:t>
                      </a: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FF"/>
                    </a:solidFill>
                  </a:tcPr>
                </a:tc>
              </a:tr>
              <a:tr h="1379220">
                <a:tc>
                  <a:txBody>
                    <a:body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en-US" sz="2400" b="0" baseline="0">
                        <a:ln>
                          <a:noFill/>
                        </a:ln>
                        <a:solidFill>
                          <a:srgbClr val="000000"/>
                        </a:solidFill>
                        <a:effectLst/>
                        <a:latin typeface="华文中宋" panose="02010600040101010101" charset="-122"/>
                        <a:ea typeface="华文中宋" panose="02010600040101010101" charset="-122"/>
                      </a:endParaRPr>
                    </a:p>
                  </a:txBody>
                  <a:tcPr marL="36000" marR="36000" marT="36000" marB="36000" anchor="ctr" anchorCtr="1"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FF"/>
                    </a:solidFill>
                  </a:tcPr>
                </a:tc>
                <a:tc>
                  <a:txBody>
                    <a:bodyPr/>
                    <a:lstStyle/>
                    <a:p>
                      <a:pPr marR="0" lvl="0" indent="0" algn="l" defTabSz="914400" rtl="0" fontAlgn="auto">
                        <a:lnSpc>
                          <a:spcPts val="3380"/>
                        </a:lnSpc>
                        <a:spcBef>
                          <a:spcPct val="0"/>
                        </a:spcBef>
                        <a:spcAft>
                          <a:spcPct val="0"/>
                        </a:spcAft>
                        <a:buClrTx/>
                        <a:buSzTx/>
                        <a:buFontTx/>
                        <a:buNone/>
                        <a:defRPr/>
                      </a:pPr>
                      <a:r>
                        <a:rPr lang="zh-CN" altLang="zh-CN" sz="2400" b="0" kern="1200" smtClean="0">
                          <a:solidFill>
                            <a:schemeClr val="tx1"/>
                          </a:solidFill>
                          <a:effectLst/>
                          <a:latin typeface="华文中宋" panose="02010600040101010101" charset="-122"/>
                          <a:ea typeface="华文中宋" panose="02010600040101010101" charset="-122"/>
                          <a:cs typeface="华文中宋" panose="02010600040101010101" charset="-122"/>
                        </a:rPr>
                        <a:t>辛亥革命使社会生活发生巨变，自由、平等、博爱的风气兴起。剪辫易服、废止缠足、废除跪拜和革除</a:t>
                      </a:r>
                      <a:r>
                        <a:rPr lang="en-US" altLang="zh-CN" sz="2400" b="0" kern="1200" smtClean="0">
                          <a:solidFill>
                            <a:schemeClr val="tx1"/>
                          </a:solidFill>
                          <a:effectLst/>
                          <a:latin typeface="华文中宋" panose="02010600040101010101" charset="-122"/>
                          <a:ea typeface="华文中宋" panose="02010600040101010101" charset="-122"/>
                          <a:cs typeface="华文中宋" panose="02010600040101010101" charset="-122"/>
                        </a:rPr>
                        <a:t>“</a:t>
                      </a:r>
                      <a:r>
                        <a:rPr lang="zh-CN" altLang="zh-CN" sz="2400" b="0" kern="1200" smtClean="0">
                          <a:solidFill>
                            <a:schemeClr val="tx1"/>
                          </a:solidFill>
                          <a:effectLst/>
                          <a:latin typeface="华文中宋" panose="02010600040101010101" charset="-122"/>
                          <a:ea typeface="华文中宋" panose="02010600040101010101" charset="-122"/>
                          <a:cs typeface="华文中宋" panose="02010600040101010101" charset="-122"/>
                        </a:rPr>
                        <a:t>大人</a:t>
                      </a:r>
                      <a:r>
                        <a:rPr lang="en-US" altLang="zh-CN" sz="2400" b="0" kern="1200" smtClean="0">
                          <a:solidFill>
                            <a:schemeClr val="tx1"/>
                          </a:solidFill>
                          <a:effectLst/>
                          <a:latin typeface="华文中宋" panose="02010600040101010101" charset="-122"/>
                          <a:ea typeface="华文中宋" panose="02010600040101010101" charset="-122"/>
                          <a:cs typeface="华文中宋" panose="02010600040101010101" charset="-122"/>
                        </a:rPr>
                        <a:t>”“</a:t>
                      </a:r>
                      <a:r>
                        <a:rPr lang="zh-CN" altLang="zh-CN" sz="2400" b="0" kern="1200" smtClean="0">
                          <a:solidFill>
                            <a:schemeClr val="tx1"/>
                          </a:solidFill>
                          <a:effectLst/>
                          <a:latin typeface="华文中宋" panose="02010600040101010101" charset="-122"/>
                          <a:ea typeface="华文中宋" panose="02010600040101010101" charset="-122"/>
                          <a:cs typeface="华文中宋" panose="02010600040101010101" charset="-122"/>
                        </a:rPr>
                        <a:t>老爷</a:t>
                      </a:r>
                      <a:r>
                        <a:rPr lang="en-US" altLang="zh-CN" sz="2400" b="0" kern="1200" smtClean="0">
                          <a:solidFill>
                            <a:schemeClr val="tx1"/>
                          </a:solidFill>
                          <a:effectLst/>
                          <a:latin typeface="华文中宋" panose="02010600040101010101" charset="-122"/>
                          <a:ea typeface="华文中宋" panose="02010600040101010101" charset="-122"/>
                          <a:cs typeface="华文中宋" panose="02010600040101010101" charset="-122"/>
                        </a:rPr>
                        <a:t>”</a:t>
                      </a:r>
                      <a:r>
                        <a:rPr lang="zh-CN" altLang="zh-CN" sz="2400" b="0" kern="1200" smtClean="0">
                          <a:solidFill>
                            <a:schemeClr val="tx1"/>
                          </a:solidFill>
                          <a:effectLst/>
                          <a:latin typeface="华文中宋" panose="02010600040101010101" charset="-122"/>
                          <a:ea typeface="华文中宋" panose="02010600040101010101" charset="-122"/>
                          <a:cs typeface="华文中宋" panose="02010600040101010101" charset="-122"/>
                        </a:rPr>
                        <a:t>等称号的移风易俗举措，使得国民的面貌为之一新。</a:t>
                      </a: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FF"/>
                    </a:solidFill>
                  </a:tcPr>
                </a:tc>
              </a:tr>
              <a:tr h="949960">
                <a:tc>
                  <a:txBody>
                    <a:bodyPr/>
                    <a:lstStyle/>
                    <a:p>
                      <a:pPr marL="0" marR="0" lvl="0" algn="ctr" defTabSz="914400" rtl="0" eaLnBrk="1" fontAlgn="base" latinLnBrk="0" hangingPunct="1">
                        <a:lnSpc>
                          <a:spcPct val="100000"/>
                        </a:lnSpc>
                        <a:buClrTx/>
                        <a:buSzTx/>
                        <a:buFontTx/>
                        <a:buNone/>
                      </a:pPr>
                      <a:endParaRPr kumimoji="0" lang="en-US" altLang="zh-CN" sz="2400" b="0" baseline="0">
                        <a:gradFill>
                          <a:gsLst>
                            <a:gs pos="0">
                              <a:srgbClr val="012D86"/>
                            </a:gs>
                            <a:gs pos="100000">
                              <a:srgbClr val="0E2557"/>
                            </a:gs>
                          </a:gsLst>
                          <a:lin scaled="0"/>
                        </a:gradFill>
                        <a:latin typeface="华文中宋" panose="02010600040101010101" charset="-122"/>
                        <a:ea typeface="华文中宋" panose="02010600040101010101" charset="-122"/>
                        <a:cs typeface="宋体" panose="02010600030101010101" pitchFamily="2" charset="-122"/>
                      </a:endParaRPr>
                    </a:p>
                  </a:txBody>
                  <a:tcPr marL="36000" marR="36000" marT="36000" marB="36000" anchor="ctr" anchorCtr="1"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FF"/>
                    </a:solidFill>
                  </a:tcPr>
                </a:tc>
                <a:tc>
                  <a:txBody>
                    <a:bodyPr/>
                    <a:lstStyle/>
                    <a:p>
                      <a:pPr marR="0" lvl="0" indent="0" algn="l" defTabSz="914400" rtl="0" fontAlgn="auto">
                        <a:lnSpc>
                          <a:spcPts val="3380"/>
                        </a:lnSpc>
                        <a:spcBef>
                          <a:spcPct val="0"/>
                        </a:spcBef>
                        <a:spcAft>
                          <a:spcPct val="0"/>
                        </a:spcAft>
                        <a:buClrTx/>
                        <a:buSzTx/>
                        <a:buFontTx/>
                        <a:buNone/>
                        <a:defRPr/>
                      </a:pPr>
                      <a:r>
                        <a:rPr lang="zh-CN" altLang="zh-CN" sz="2400" b="0" kern="1200" smtClean="0">
                          <a:solidFill>
                            <a:schemeClr val="tx1"/>
                          </a:solidFill>
                          <a:effectLst/>
                          <a:latin typeface="华文中宋" panose="02010600040101010101" charset="-122"/>
                          <a:ea typeface="华文中宋" panose="02010600040101010101" charset="-122"/>
                          <a:cs typeface="+mn-cs"/>
                        </a:rPr>
                        <a:t>辛亥革命是一场深刻的思想启蒙运动。从此，民主共和的理念深入人心，开阔了人们的视野，提高了人们的政治热情。</a:t>
                      </a: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FF"/>
                    </a:solidFill>
                  </a:tcPr>
                </a:tc>
              </a:tr>
              <a:tr h="949960">
                <a:tc>
                  <a:txBody>
                    <a:bodyPr/>
                    <a:lstStyle/>
                    <a:p>
                      <a:pPr marL="0" marR="0" lvl="0" indent="0" algn="ctr" defTabSz="914400" rtl="0" eaLnBrk="1" fontAlgn="base" latinLnBrk="0" hangingPunct="1">
                        <a:lnSpc>
                          <a:spcPct val="100000"/>
                        </a:lnSpc>
                        <a:spcBef>
                          <a:spcPct val="0"/>
                        </a:spcBef>
                        <a:spcAft>
                          <a:spcPct val="0"/>
                        </a:spcAft>
                        <a:buClrTx/>
                        <a:buSzTx/>
                        <a:buFontTx/>
                        <a:buNone/>
                      </a:pPr>
                      <a:endParaRPr kumimoji="0" lang="en-US" altLang="zh-CN" sz="2400" b="0" baseline="0">
                        <a:gradFill>
                          <a:gsLst>
                            <a:gs pos="0">
                              <a:srgbClr val="012D86"/>
                            </a:gs>
                            <a:gs pos="100000">
                              <a:srgbClr val="0E2557"/>
                            </a:gs>
                          </a:gsLst>
                          <a:lin scaled="0"/>
                        </a:gradFill>
                        <a:latin typeface="华文中宋" panose="02010600040101010101" charset="-122"/>
                        <a:ea typeface="华文中宋" panose="02010600040101010101" charset="-122"/>
                        <a:cs typeface="宋体" panose="02010600030101010101" pitchFamily="2" charset="-122"/>
                      </a:endParaRPr>
                    </a:p>
                  </a:txBody>
                  <a:tcPr marL="36000" marR="36000" marT="36000" marB="36000" anchor="ctr" anchorCtr="1"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FF"/>
                    </a:solidFill>
                  </a:tcPr>
                </a:tc>
                <a:tc>
                  <a:txBody>
                    <a:bodyPr/>
                    <a:lstStyle/>
                    <a:p>
                      <a:pPr marR="0" lvl="0" indent="0" algn="l" defTabSz="914400" rtl="0" fontAlgn="auto">
                        <a:lnSpc>
                          <a:spcPts val="3380"/>
                        </a:lnSpc>
                        <a:spcBef>
                          <a:spcPct val="0"/>
                        </a:spcBef>
                        <a:spcAft>
                          <a:spcPct val="0"/>
                        </a:spcAft>
                        <a:buClrTx/>
                        <a:buSzTx/>
                        <a:buFontTx/>
                        <a:buNone/>
                        <a:defRPr/>
                      </a:pPr>
                      <a:r>
                        <a:rPr lang="zh-CN" altLang="zh-CN" sz="2400" b="0" kern="1200" smtClean="0">
                          <a:solidFill>
                            <a:schemeClr val="tx1"/>
                          </a:solidFill>
                          <a:effectLst/>
                          <a:latin typeface="华文中宋" panose="02010600040101010101" charset="-122"/>
                          <a:ea typeface="华文中宋" panose="02010600040101010101" charset="-122"/>
                          <a:cs typeface="+mn-cs"/>
                        </a:rPr>
                        <a:t>辛亥革命动摇了封建的经济基础，在社会上掀起了一股兴办实业的热潮，对中国工业化的发展起了推动作用。</a:t>
                      </a: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FF"/>
                    </a:solidFill>
                  </a:tcPr>
                </a:tc>
              </a:tr>
            </a:tbl>
          </a:graphicData>
        </a:graphic>
      </p:graphicFrame>
      <p:sp>
        <p:nvSpPr>
          <p:cNvPr id="6" name="文本框 5"/>
          <p:cNvSpPr txBox="1"/>
          <p:nvPr/>
        </p:nvSpPr>
        <p:spPr>
          <a:xfrm>
            <a:off x="655955" y="1877060"/>
            <a:ext cx="1708150" cy="829945"/>
          </a:xfrm>
          <a:prstGeom prst="rect">
            <a:avLst/>
          </a:prstGeom>
          <a:noFill/>
        </p:spPr>
        <p:txBody>
          <a:bodyPr wrap="square" rtlCol="0" anchor="t">
            <a:spAutoFit/>
          </a:bodyPr>
          <a:lstStyle/>
          <a:p>
            <a:r>
              <a:rPr lang="zh-CN" altLang="en-US" sz="2400" b="1" smtClean="0">
                <a:solidFill>
                  <a:srgbClr val="C00000"/>
                </a:solidFill>
                <a:latin typeface="华文中宋" panose="02010600040101010101" charset="-122"/>
                <a:ea typeface="华文中宋" panose="02010600040101010101" charset="-122"/>
                <a:sym typeface="+mn-ea"/>
              </a:rPr>
              <a:t>从帝国</a:t>
            </a:r>
          </a:p>
          <a:p>
            <a:r>
              <a:rPr lang="zh-CN" altLang="en-US" sz="2400" b="1" smtClean="0">
                <a:solidFill>
                  <a:srgbClr val="C00000"/>
                </a:solidFill>
                <a:latin typeface="华文中宋" panose="02010600040101010101" charset="-122"/>
                <a:ea typeface="华文中宋" panose="02010600040101010101" charset="-122"/>
                <a:sym typeface="+mn-ea"/>
              </a:rPr>
              <a:t>到民国</a:t>
            </a:r>
          </a:p>
        </p:txBody>
      </p:sp>
      <p:sp>
        <p:nvSpPr>
          <p:cNvPr id="7" name="文本框 6"/>
          <p:cNvSpPr txBox="1"/>
          <p:nvPr/>
        </p:nvSpPr>
        <p:spPr>
          <a:xfrm>
            <a:off x="655955" y="3195955"/>
            <a:ext cx="1572260" cy="829945"/>
          </a:xfrm>
          <a:prstGeom prst="rect">
            <a:avLst/>
          </a:prstGeom>
          <a:noFill/>
        </p:spPr>
        <p:txBody>
          <a:bodyPr wrap="square" rtlCol="0" anchor="t">
            <a:spAutoFit/>
          </a:bodyPr>
          <a:lstStyle/>
          <a:p>
            <a:r>
              <a:rPr lang="zh-CN" altLang="en-US" sz="2400" b="1" smtClean="0">
                <a:solidFill>
                  <a:srgbClr val="C00000"/>
                </a:solidFill>
                <a:latin typeface="华文中宋" panose="02010600040101010101" charset="-122"/>
                <a:ea typeface="华文中宋" panose="02010600040101010101" charset="-122"/>
                <a:sym typeface="+mn-ea"/>
              </a:rPr>
              <a:t>从臣民</a:t>
            </a:r>
          </a:p>
          <a:p>
            <a:r>
              <a:rPr lang="zh-CN" altLang="en-US" sz="2400" b="1" smtClean="0">
                <a:solidFill>
                  <a:srgbClr val="C00000"/>
                </a:solidFill>
                <a:latin typeface="华文中宋" panose="02010600040101010101" charset="-122"/>
                <a:ea typeface="华文中宋" panose="02010600040101010101" charset="-122"/>
                <a:sym typeface="+mn-ea"/>
              </a:rPr>
              <a:t>到国民</a:t>
            </a:r>
          </a:p>
        </p:txBody>
      </p:sp>
      <p:sp>
        <p:nvSpPr>
          <p:cNvPr id="8" name="文本框 7"/>
          <p:cNvSpPr txBox="1"/>
          <p:nvPr/>
        </p:nvSpPr>
        <p:spPr>
          <a:xfrm>
            <a:off x="379730" y="4341495"/>
            <a:ext cx="2028825" cy="829945"/>
          </a:xfrm>
          <a:prstGeom prst="rect">
            <a:avLst/>
          </a:prstGeom>
          <a:noFill/>
        </p:spPr>
        <p:txBody>
          <a:bodyPr wrap="square" rtlCol="0" anchor="t">
            <a:spAutoFit/>
          </a:bodyPr>
          <a:lstStyle/>
          <a:p>
            <a:r>
              <a:rPr lang="zh-CN" altLang="en-US" sz="2400" b="1" smtClean="0">
                <a:solidFill>
                  <a:srgbClr val="C00000"/>
                </a:solidFill>
                <a:latin typeface="华文中宋" panose="02010600040101010101" charset="-122"/>
                <a:ea typeface="华文中宋" panose="02010600040101010101" charset="-122"/>
                <a:sym typeface="+mn-ea"/>
              </a:rPr>
              <a:t>从君权神授</a:t>
            </a:r>
          </a:p>
          <a:p>
            <a:r>
              <a:rPr lang="zh-CN" altLang="en-US" sz="2400" b="1" smtClean="0">
                <a:solidFill>
                  <a:srgbClr val="C00000"/>
                </a:solidFill>
                <a:latin typeface="华文中宋" panose="02010600040101010101" charset="-122"/>
                <a:ea typeface="华文中宋" panose="02010600040101010101" charset="-122"/>
                <a:sym typeface="+mn-ea"/>
              </a:rPr>
              <a:t>到民主共和</a:t>
            </a:r>
          </a:p>
        </p:txBody>
      </p:sp>
      <p:sp>
        <p:nvSpPr>
          <p:cNvPr id="9" name="文本框 8"/>
          <p:cNvSpPr txBox="1"/>
          <p:nvPr/>
        </p:nvSpPr>
        <p:spPr>
          <a:xfrm>
            <a:off x="379730" y="5397500"/>
            <a:ext cx="1848485" cy="829945"/>
          </a:xfrm>
          <a:prstGeom prst="rect">
            <a:avLst/>
          </a:prstGeom>
          <a:noFill/>
        </p:spPr>
        <p:txBody>
          <a:bodyPr wrap="square" rtlCol="0" anchor="t">
            <a:spAutoFit/>
          </a:bodyPr>
          <a:lstStyle/>
          <a:p>
            <a:r>
              <a:rPr lang="zh-CN" altLang="en-US" sz="2400" b="1" smtClean="0">
                <a:solidFill>
                  <a:srgbClr val="C00000"/>
                </a:solidFill>
                <a:latin typeface="华文中宋" panose="02010600040101010101" charset="-122"/>
                <a:ea typeface="华文中宋" panose="02010600040101010101" charset="-122"/>
                <a:sym typeface="+mn-ea"/>
              </a:rPr>
              <a:t>从变法图存</a:t>
            </a:r>
          </a:p>
          <a:p>
            <a:r>
              <a:rPr lang="zh-CN" altLang="en-US" sz="2400" b="1" smtClean="0">
                <a:solidFill>
                  <a:srgbClr val="C00000"/>
                </a:solidFill>
                <a:latin typeface="华文中宋" panose="02010600040101010101" charset="-122"/>
                <a:ea typeface="华文中宋" panose="02010600040101010101" charset="-122"/>
                <a:sym typeface="+mn-ea"/>
              </a:rPr>
              <a:t>到实业救国</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custDataLst>
              <p:tags r:id="rId2"/>
            </p:custDataLst>
          </p:nvPr>
        </p:nvSpPr>
        <p:spPr>
          <a:xfrm>
            <a:off x="379095" y="339090"/>
            <a:ext cx="9491345" cy="480695"/>
          </a:xfrm>
          <a:prstGeom prst="roundRect">
            <a:avLst/>
          </a:prstGeom>
          <a:solidFill>
            <a:srgbClr val="85231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阶段特征：民国前期</a:t>
            </a:r>
            <a:r>
              <a:rPr lang="en-US" altLang="zh-CN"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a:t>
            </a: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北洋军阀统治时期</a:t>
            </a:r>
            <a:r>
              <a:rPr lang="zh-CN" altLang="zh-CN"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a:t>
            </a:r>
            <a:r>
              <a:rPr lang="en-US" altLang="zh-CN"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1912</a:t>
            </a:r>
            <a:r>
              <a:rPr lang="zh-CN" altLang="zh-CN"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a:t>
            </a:r>
            <a:r>
              <a:rPr lang="en-US" altLang="zh-CN"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1928</a:t>
            </a:r>
            <a:r>
              <a:rPr lang="zh-CN" altLang="zh-CN"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年）</a:t>
            </a:r>
          </a:p>
        </p:txBody>
      </p:sp>
      <p:graphicFrame>
        <p:nvGraphicFramePr>
          <p:cNvPr id="2" name="表格 1"/>
          <p:cNvGraphicFramePr/>
          <p:nvPr>
            <p:custDataLst>
              <p:tags r:id="rId3"/>
            </p:custDataLst>
          </p:nvPr>
        </p:nvGraphicFramePr>
        <p:xfrm>
          <a:off x="379095" y="894080"/>
          <a:ext cx="11461750" cy="4640580"/>
        </p:xfrm>
        <a:graphic>
          <a:graphicData uri="http://schemas.openxmlformats.org/drawingml/2006/table">
            <a:tbl>
              <a:tblPr firstRow="1" bandRow="1">
                <a:tableStyleId>{5C22544A-7EE6-4342-B048-85BDC9FD1C3A}</a:tableStyleId>
              </a:tblPr>
              <a:tblGrid>
                <a:gridCol w="11461750"/>
              </a:tblGrid>
              <a:tr h="2415540">
                <a:tc>
                  <a:txBody>
                    <a:bodyPr/>
                    <a:lstStyle/>
                    <a:p>
                      <a:pPr>
                        <a:buNone/>
                      </a:pPr>
                      <a:r>
                        <a:rPr lang="zh-CN" altLang="en-US" sz="2800">
                          <a:solidFill>
                            <a:srgbClr val="C00000"/>
                          </a:solidFill>
                          <a:latin typeface="华文中宋" panose="02010600040101010101" charset="-122"/>
                          <a:ea typeface="华文中宋" panose="02010600040101010101" charset="-122"/>
                        </a:rPr>
                        <a:t>思想文化上：</a:t>
                      </a:r>
                    </a:p>
                    <a:p>
                      <a:pPr>
                        <a:buNone/>
                      </a:pPr>
                      <a:endParaRPr lang="zh-CN" altLang="en-US"/>
                    </a:p>
                    <a:p>
                      <a:pPr>
                        <a:buNone/>
                      </a:pPr>
                      <a:endParaRPr lang="zh-CN" altLang="en-US"/>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r>
              <a:tr h="2225040">
                <a:tc>
                  <a:txBody>
                    <a:bodyPr/>
                    <a:lstStyle/>
                    <a:p>
                      <a:pPr>
                        <a:buNone/>
                      </a:pPr>
                      <a:r>
                        <a:rPr lang="zh-CN" altLang="en-US" sz="2800" b="1">
                          <a:solidFill>
                            <a:srgbClr val="C00000"/>
                          </a:solidFill>
                          <a:latin typeface="华文中宋" panose="02010600040101010101" charset="-122"/>
                          <a:ea typeface="华文中宋" panose="02010600040101010101" charset="-122"/>
                        </a:rPr>
                        <a:t>社会生活上：</a:t>
                      </a:r>
                    </a:p>
                    <a:p>
                      <a:pPr>
                        <a:buNone/>
                      </a:pPr>
                      <a:endParaRPr lang="zh-CN" altLang="en-US" sz="2800" b="1">
                        <a:solidFill>
                          <a:srgbClr val="C00000"/>
                        </a:solidFill>
                        <a:latin typeface="华文中宋" panose="02010600040101010101" charset="-122"/>
                        <a:ea typeface="华文中宋" panose="02010600040101010101" charset="-122"/>
                      </a:endParaRPr>
                    </a:p>
                    <a:p>
                      <a:pPr>
                        <a:buNone/>
                      </a:pPr>
                      <a:endParaRPr lang="zh-CN" altLang="en-US" sz="2800" b="1">
                        <a:solidFill>
                          <a:srgbClr val="C00000"/>
                        </a:solidFill>
                        <a:latin typeface="华文中宋" panose="02010600040101010101" charset="-122"/>
                        <a:ea typeface="华文中宋" panose="02010600040101010101" charset="-122"/>
                      </a:endParaRPr>
                    </a:p>
                    <a:p>
                      <a:pPr>
                        <a:buNone/>
                      </a:pPr>
                      <a:endParaRPr lang="zh-CN" altLang="en-US" sz="2800" b="1">
                        <a:solidFill>
                          <a:srgbClr val="C00000"/>
                        </a:solidFill>
                        <a:latin typeface="华文中宋" panose="02010600040101010101" charset="-122"/>
                        <a:ea typeface="华文中宋" panose="02010600040101010101" charset="-122"/>
                      </a:endParaRPr>
                    </a:p>
                    <a:p>
                      <a:pPr>
                        <a:buNone/>
                      </a:pPr>
                      <a:endParaRPr lang="zh-CN" altLang="en-US" sz="2800" b="1">
                        <a:solidFill>
                          <a:srgbClr val="C00000"/>
                        </a:solidFill>
                        <a:latin typeface="华文中宋" panose="02010600040101010101" charset="-122"/>
                        <a:ea typeface="华文中宋" panose="02010600040101010101" charset="-122"/>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r>
            </a:tbl>
          </a:graphicData>
        </a:graphic>
      </p:graphicFrame>
      <p:sp>
        <p:nvSpPr>
          <p:cNvPr id="51202" name="矩形 4"/>
          <p:cNvSpPr/>
          <p:nvPr>
            <p:custDataLst>
              <p:tags r:id="rId4"/>
            </p:custDataLst>
          </p:nvPr>
        </p:nvSpPr>
        <p:spPr>
          <a:xfrm>
            <a:off x="257810" y="238760"/>
            <a:ext cx="11684635" cy="6378575"/>
          </a:xfrm>
          <a:prstGeom prst="rect">
            <a:avLst/>
          </a:prstGeom>
          <a:noFill/>
          <a:ln w="12700" cap="flat" cmpd="sng">
            <a:solidFill>
              <a:srgbClr val="831E0A"/>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6" name="文本框 5"/>
          <p:cNvSpPr txBox="1"/>
          <p:nvPr/>
        </p:nvSpPr>
        <p:spPr>
          <a:xfrm>
            <a:off x="379095" y="1332230"/>
            <a:ext cx="11182350" cy="1986280"/>
          </a:xfrm>
          <a:prstGeom prst="rect">
            <a:avLst/>
          </a:prstGeom>
          <a:noFill/>
        </p:spPr>
        <p:txBody>
          <a:bodyPr wrap="square" rtlCol="0" anchor="t">
            <a:spAutoFit/>
          </a:bodyPr>
          <a:lstStyle/>
          <a:p>
            <a:pPr indent="0" algn="l" fontAlgn="auto">
              <a:lnSpc>
                <a:spcPct val="110000"/>
              </a:lnSpc>
            </a:pPr>
            <a:r>
              <a:rPr lang="en-US" altLang="zh-CN" sz="2800">
                <a:solidFill>
                  <a:schemeClr val="tx1"/>
                </a:solidFill>
                <a:latin typeface="华文中宋" panose="02010600040101010101" charset="-122"/>
                <a:ea typeface="华文中宋" panose="02010600040101010101" charset="-122"/>
                <a:cs typeface="华文中宋" panose="02010600040101010101" charset="-122"/>
                <a:sym typeface="Arial" panose="020B0604020202020204" pitchFamily="34" charset="0"/>
              </a:rPr>
              <a:t>1</a:t>
            </a:r>
            <a:r>
              <a:rPr lang="zh-CN" altLang="en-US" sz="2800">
                <a:solidFill>
                  <a:schemeClr val="tx1"/>
                </a:solidFill>
                <a:latin typeface="华文中宋" panose="02010600040101010101" charset="-122"/>
                <a:ea typeface="华文中宋" panose="02010600040101010101" charset="-122"/>
                <a:cs typeface="华文中宋" panose="02010600040101010101" charset="-122"/>
                <a:sym typeface="Arial" panose="020B0604020202020204" pitchFamily="34" charset="0"/>
              </a:rPr>
              <a:t>、</a:t>
            </a:r>
            <a:r>
              <a:rPr lang="zh-CN" sz="2800">
                <a:solidFill>
                  <a:schemeClr val="tx1"/>
                </a:solidFill>
                <a:latin typeface="华文中宋" panose="02010600040101010101" charset="-122"/>
                <a:ea typeface="华文中宋" panose="02010600040101010101" charset="-122"/>
                <a:cs typeface="华文中宋" panose="02010600040101010101" charset="-122"/>
                <a:sym typeface="Arial" panose="020B0604020202020204" pitchFamily="34" charset="0"/>
              </a:rPr>
              <a:t>北洋政府时期各类思潮和主义在中国大地风行，文化理念呈现多元化，极大地促进了中国人的个性解放和科学文化事业的进步；</a:t>
            </a:r>
          </a:p>
          <a:p>
            <a:pPr indent="0" algn="l" fontAlgn="auto">
              <a:lnSpc>
                <a:spcPct val="110000"/>
              </a:lnSpc>
            </a:pPr>
            <a:r>
              <a:rPr lang="en-US" altLang="zh-CN" sz="2800">
                <a:solidFill>
                  <a:schemeClr val="tx1"/>
                </a:solidFill>
                <a:latin typeface="华文中宋" panose="02010600040101010101" charset="-122"/>
                <a:ea typeface="华文中宋" panose="02010600040101010101" charset="-122"/>
                <a:cs typeface="华文中宋" panose="02010600040101010101" charset="-122"/>
                <a:sym typeface="Arial" panose="020B0604020202020204" pitchFamily="34" charset="0"/>
              </a:rPr>
              <a:t>2</a:t>
            </a:r>
            <a:r>
              <a:rPr lang="zh-CN" altLang="en-US" sz="2800">
                <a:solidFill>
                  <a:schemeClr val="tx1"/>
                </a:solidFill>
                <a:latin typeface="华文中宋" panose="02010600040101010101" charset="-122"/>
                <a:ea typeface="华文中宋" panose="02010600040101010101" charset="-122"/>
                <a:cs typeface="华文中宋" panose="02010600040101010101" charset="-122"/>
                <a:sym typeface="Arial" panose="020B0604020202020204" pitchFamily="34" charset="0"/>
              </a:rPr>
              <a:t>、</a:t>
            </a:r>
            <a:r>
              <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rPr>
              <a:t>三民主义、</a:t>
            </a:r>
            <a:r>
              <a:rPr lang="zh-CN" sz="2800">
                <a:solidFill>
                  <a:schemeClr val="tx1"/>
                </a:solidFill>
                <a:latin typeface="华文中宋" panose="02010600040101010101" charset="-122"/>
                <a:ea typeface="华文中宋" panose="02010600040101010101" charset="-122"/>
                <a:cs typeface="华文中宋" panose="02010600040101010101" charset="-122"/>
                <a:sym typeface="Arial" panose="020B0604020202020204" pitchFamily="34" charset="0"/>
              </a:rPr>
              <a:t>新文化运动开展，</a:t>
            </a:r>
            <a:r>
              <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rPr>
              <a:t>民主和科学、</a:t>
            </a:r>
            <a:r>
              <a:rPr lang="zh-CN" sz="2800">
                <a:solidFill>
                  <a:schemeClr val="tx1"/>
                </a:solidFill>
                <a:latin typeface="华文中宋" panose="02010600040101010101" charset="-122"/>
                <a:ea typeface="华文中宋" panose="02010600040101010101" charset="-122"/>
                <a:cs typeface="华文中宋" panose="02010600040101010101" charset="-122"/>
                <a:sym typeface="Arial" panose="020B0604020202020204" pitchFamily="34" charset="0"/>
              </a:rPr>
              <a:t>马克思主义传播并逐步中国化</a:t>
            </a:r>
            <a:r>
              <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rPr>
              <a:t>，</a:t>
            </a:r>
            <a:r>
              <a:rPr lang="zh-CN" sz="2800">
                <a:solidFill>
                  <a:schemeClr val="tx1"/>
                </a:solidFill>
                <a:latin typeface="华文中宋" panose="02010600040101010101" charset="-122"/>
                <a:ea typeface="华文中宋" panose="02010600040101010101" charset="-122"/>
                <a:cs typeface="华文中宋" panose="02010600040101010101" charset="-122"/>
                <a:sym typeface="Arial" panose="020B0604020202020204" pitchFamily="34" charset="0"/>
              </a:rPr>
              <a:t>思想空前解放，</a:t>
            </a:r>
            <a:r>
              <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rPr>
              <a:t>在社会上起了思想启蒙的作用。</a:t>
            </a:r>
          </a:p>
        </p:txBody>
      </p:sp>
      <p:sp>
        <p:nvSpPr>
          <p:cNvPr id="7" name="文本框 6"/>
          <p:cNvSpPr txBox="1"/>
          <p:nvPr/>
        </p:nvSpPr>
        <p:spPr>
          <a:xfrm>
            <a:off x="379095" y="3830955"/>
            <a:ext cx="11461750" cy="1512570"/>
          </a:xfrm>
          <a:prstGeom prst="rect">
            <a:avLst/>
          </a:prstGeom>
          <a:noFill/>
        </p:spPr>
        <p:txBody>
          <a:bodyPr wrap="square" rtlCol="0" anchor="t">
            <a:spAutoFit/>
          </a:bodyPr>
          <a:lstStyle/>
          <a:p>
            <a:pPr algn="l" fontAlgn="auto">
              <a:lnSpc>
                <a:spcPct val="110000"/>
              </a:lnSpc>
            </a:pPr>
            <a:r>
              <a:rPr lang="en-US" sz="2800">
                <a:solidFill>
                  <a:schemeClr val="tx1"/>
                </a:solidFill>
                <a:latin typeface="华文中宋" panose="02010600040101010101" charset="-122"/>
                <a:ea typeface="华文中宋" panose="02010600040101010101" charset="-122"/>
                <a:cs typeface="华文中宋" panose="02010600040101010101" charset="-122"/>
                <a:sym typeface="微软雅黑" panose="020B0503020204020204" charset="-122"/>
              </a:rPr>
              <a:t>辛亥革命</a:t>
            </a:r>
            <a:r>
              <a:rPr lang="zh-CN" altLang="en-US" sz="2800" dirty="0">
                <a:solidFill>
                  <a:schemeClr val="tx1"/>
                </a:solidFill>
                <a:latin typeface="华文中宋" panose="02010600040101010101" charset="-122"/>
                <a:ea typeface="华文中宋" panose="02010600040101010101" charset="-122"/>
                <a:cs typeface="华文中宋" panose="02010600040101010101" charset="-122"/>
                <a:sym typeface="微软雅黑" panose="020B0503020204020204" charset="-122"/>
              </a:rPr>
              <a:t>、</a:t>
            </a:r>
            <a:r>
              <a:rPr lang="en-US" sz="2800">
                <a:solidFill>
                  <a:schemeClr val="tx1"/>
                </a:solidFill>
                <a:latin typeface="华文中宋" panose="02010600040101010101" charset="-122"/>
                <a:ea typeface="华文中宋" panose="02010600040101010101" charset="-122"/>
                <a:cs typeface="华文中宋" panose="02010600040101010101" charset="-122"/>
                <a:sym typeface="微软雅黑" panose="020B0503020204020204" charset="-122"/>
              </a:rPr>
              <a:t>新文化运动</a:t>
            </a:r>
            <a:r>
              <a:rPr lang="zh-CN" altLang="zh-CN" sz="2800" kern="100" dirty="0">
                <a:solidFill>
                  <a:schemeClr val="tx1"/>
                </a:solidFill>
                <a:latin typeface="华文中宋" panose="02010600040101010101" charset="-122"/>
                <a:ea typeface="华文中宋" panose="02010600040101010101" charset="-122"/>
                <a:cs typeface="华文中宋" panose="02010600040101010101" charset="-122"/>
                <a:sym typeface="微软雅黑" panose="020B0503020204020204" charset="-122"/>
              </a:rPr>
              <a:t>推动</a:t>
            </a:r>
            <a:r>
              <a:rPr lang="zh-CN" altLang="en-US" sz="2800" dirty="0">
                <a:solidFill>
                  <a:schemeClr val="tx1"/>
                </a:solidFill>
                <a:latin typeface="华文中宋" panose="02010600040101010101" charset="-122"/>
                <a:ea typeface="华文中宋" panose="02010600040101010101" charset="-122"/>
                <a:cs typeface="华文中宋" panose="02010600040101010101" charset="-122"/>
                <a:sym typeface="微软雅黑" panose="020B0503020204020204" charset="-122"/>
              </a:rPr>
              <a:t>了</a:t>
            </a:r>
            <a:r>
              <a:rPr lang="zh-CN" altLang="zh-CN" sz="2800" kern="100" dirty="0">
                <a:solidFill>
                  <a:schemeClr val="tx1"/>
                </a:solidFill>
                <a:latin typeface="华文中宋" panose="02010600040101010101" charset="-122"/>
                <a:ea typeface="华文中宋" panose="02010600040101010101" charset="-122"/>
                <a:cs typeface="华文中宋" panose="02010600040101010101" charset="-122"/>
                <a:sym typeface="微软雅黑" panose="020B0503020204020204" charset="-122"/>
              </a:rPr>
              <a:t>社会生活</a:t>
            </a:r>
            <a:r>
              <a:rPr lang="zh-CN" altLang="en-US" sz="2800" dirty="0">
                <a:solidFill>
                  <a:schemeClr val="tx1"/>
                </a:solidFill>
                <a:latin typeface="华文中宋" panose="02010600040101010101" charset="-122"/>
                <a:ea typeface="华文中宋" panose="02010600040101010101" charset="-122"/>
                <a:cs typeface="华文中宋" panose="02010600040101010101" charset="-122"/>
                <a:sym typeface="微软雅黑" panose="020B0503020204020204" charset="-122"/>
              </a:rPr>
              <a:t>的</a:t>
            </a:r>
            <a:r>
              <a:rPr lang="zh-CN" altLang="zh-CN" sz="2800" kern="100" dirty="0">
                <a:solidFill>
                  <a:schemeClr val="tx1"/>
                </a:solidFill>
                <a:latin typeface="华文中宋" panose="02010600040101010101" charset="-122"/>
                <a:ea typeface="华文中宋" panose="02010600040101010101" charset="-122"/>
                <a:cs typeface="华文中宋" panose="02010600040101010101" charset="-122"/>
                <a:sym typeface="微软雅黑" panose="020B0503020204020204" charset="-122"/>
              </a:rPr>
              <a:t>变迁，</a:t>
            </a:r>
            <a:r>
              <a:rPr lang="zh-CN" altLang="zh-CN" sz="2800">
                <a:latin typeface="华文中宋" panose="02010600040101010101" charset="-122"/>
                <a:ea typeface="华文中宋" panose="02010600040101010101" charset="-122"/>
                <a:cs typeface="华文中宋" panose="02010600040101010101" charset="-122"/>
                <a:sym typeface="+mn-ea"/>
              </a:rPr>
              <a:t>改用阳历、剪发辫、易服饰、废止缠足等，</a:t>
            </a:r>
            <a:r>
              <a:rPr lang="zh-CN" altLang="en-US" sz="2800" dirty="0">
                <a:solidFill>
                  <a:schemeClr val="tx1"/>
                </a:solidFill>
                <a:latin typeface="华文中宋" panose="02010600040101010101" charset="-122"/>
                <a:ea typeface="华文中宋" panose="02010600040101010101" charset="-122"/>
                <a:cs typeface="华文中宋" panose="02010600040101010101" charset="-122"/>
                <a:sym typeface="微软雅黑" panose="020B0503020204020204" charset="-122"/>
              </a:rPr>
              <a:t>服饰、习俗等都发生了重大变化,但明显呈现出</a:t>
            </a:r>
            <a:r>
              <a:rPr lang="zh-CN" altLang="zh-CN" sz="2800" kern="100" dirty="0">
                <a:solidFill>
                  <a:schemeClr val="tx1"/>
                </a:solidFill>
                <a:latin typeface="华文中宋" panose="02010600040101010101" charset="-122"/>
                <a:ea typeface="华文中宋" panose="02010600040101010101" charset="-122"/>
                <a:cs typeface="华文中宋" panose="02010600040101010101" charset="-122"/>
                <a:sym typeface="微软雅黑" panose="020B0503020204020204" charset="-122"/>
              </a:rPr>
              <a:t>新旧杂陈</a:t>
            </a:r>
            <a:r>
              <a:rPr lang="zh-CN" altLang="en-US" sz="2800" dirty="0">
                <a:solidFill>
                  <a:schemeClr val="tx1"/>
                </a:solidFill>
                <a:latin typeface="华文中宋" panose="02010600040101010101" charset="-122"/>
                <a:ea typeface="华文中宋" panose="02010600040101010101" charset="-122"/>
                <a:cs typeface="华文中宋" panose="02010600040101010101" charset="-122"/>
                <a:sym typeface="微软雅黑" panose="020B0503020204020204" charset="-122"/>
              </a:rPr>
              <a:t>的特点。</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矩形 4"/>
          <p:cNvSpPr/>
          <p:nvPr>
            <p:custDataLst>
              <p:tags r:id="rId1"/>
            </p:custDataLst>
          </p:nvPr>
        </p:nvSpPr>
        <p:spPr>
          <a:xfrm>
            <a:off x="257810" y="238760"/>
            <a:ext cx="11684635" cy="6378575"/>
          </a:xfrm>
          <a:prstGeom prst="rect">
            <a:avLst/>
          </a:prstGeom>
          <a:noFill/>
          <a:ln w="12700" cap="flat" cmpd="sng">
            <a:solidFill>
              <a:srgbClr val="831E0A"/>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2" name="圆角矩形 1"/>
          <p:cNvSpPr/>
          <p:nvPr>
            <p:custDataLst>
              <p:tags r:id="rId2"/>
            </p:custDataLst>
          </p:nvPr>
        </p:nvSpPr>
        <p:spPr>
          <a:xfrm>
            <a:off x="379095" y="339090"/>
            <a:ext cx="2028825" cy="480695"/>
          </a:xfrm>
          <a:prstGeom prst="roundRect">
            <a:avLst/>
          </a:prstGeom>
          <a:solidFill>
            <a:srgbClr val="85231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当堂检测</a:t>
            </a:r>
          </a:p>
        </p:txBody>
      </p:sp>
      <p:sp>
        <p:nvSpPr>
          <p:cNvPr id="4" name="文本框 3"/>
          <p:cNvSpPr txBox="1"/>
          <p:nvPr/>
        </p:nvSpPr>
        <p:spPr>
          <a:xfrm>
            <a:off x="257810" y="891540"/>
            <a:ext cx="11770995" cy="2306320"/>
          </a:xfrm>
          <a:prstGeom prst="rect">
            <a:avLst/>
          </a:prstGeom>
          <a:noFill/>
        </p:spPr>
        <p:txBody>
          <a:bodyPr wrap="square" rtlCol="0">
            <a:spAutoFit/>
          </a:bodyPr>
          <a:lstStyle/>
          <a:p>
            <a:pPr>
              <a:lnSpc>
                <a:spcPct val="120000"/>
              </a:lnSpc>
            </a:pPr>
            <a:r>
              <a:rPr lang="en-US" altLang="zh-CN" sz="2400">
                <a:solidFill>
                  <a:srgbClr val="C00000"/>
                </a:solidFill>
                <a:latin typeface="黑体" panose="02010609060101010101" pitchFamily="49" charset="-122"/>
                <a:ea typeface="黑体" panose="02010609060101010101" pitchFamily="49" charset="-122"/>
                <a:cs typeface="黑体" panose="02010609060101010101" pitchFamily="49" charset="-122"/>
              </a:rPr>
              <a:t>1</a:t>
            </a:r>
            <a:r>
              <a:rPr lang="zh-CN" altLang="en-US" sz="2400">
                <a:solidFill>
                  <a:srgbClr val="C00000"/>
                </a:solidFill>
                <a:latin typeface="黑体" panose="02010609060101010101" pitchFamily="49" charset="-122"/>
                <a:ea typeface="黑体" panose="02010609060101010101" pitchFamily="49" charset="-122"/>
                <a:cs typeface="黑体" panose="02010609060101010101" pitchFamily="49" charset="-122"/>
              </a:rPr>
              <a:t>、（</a:t>
            </a:r>
            <a:r>
              <a:rPr lang="en-US" altLang="zh-CN" sz="2400">
                <a:solidFill>
                  <a:srgbClr val="C00000"/>
                </a:solidFill>
                <a:latin typeface="黑体" panose="02010609060101010101" pitchFamily="49" charset="-122"/>
                <a:ea typeface="黑体" panose="02010609060101010101" pitchFamily="49" charset="-122"/>
                <a:cs typeface="黑体" panose="02010609060101010101" pitchFamily="49" charset="-122"/>
              </a:rPr>
              <a:t>2019·</a:t>
            </a:r>
            <a:r>
              <a:rPr lang="zh-CN" altLang="en-US" sz="2400">
                <a:solidFill>
                  <a:srgbClr val="C00000"/>
                </a:solidFill>
                <a:latin typeface="黑体" panose="02010609060101010101" pitchFamily="49" charset="-122"/>
                <a:ea typeface="黑体" panose="02010609060101010101" pitchFamily="49" charset="-122"/>
                <a:cs typeface="黑体" panose="02010609060101010101" pitchFamily="49" charset="-122"/>
              </a:rPr>
              <a:t>天津高考）</a:t>
            </a:r>
            <a:r>
              <a:rPr lang="zh-CN" altLang="en-US" sz="2400">
                <a:solidFill>
                  <a:schemeClr val="tx1"/>
                </a:solidFill>
                <a:latin typeface="黑体" panose="02010609060101010101" pitchFamily="49" charset="-122"/>
                <a:ea typeface="黑体" panose="02010609060101010101" pitchFamily="49" charset="-122"/>
                <a:cs typeface="黑体" panose="02010609060101010101" pitchFamily="49" charset="-122"/>
              </a:rPr>
              <a:t>《纽约时报》驻汉口记者报导，湖北革命军发布公告宣称：任何对外国人或商业经营进行干扰的士兵都将被立即处死；这是一支人民的军队，将推翻残暴的满洲王朝，恢复真正的中国人的权利。从报导中可以看出这场革命</a:t>
            </a:r>
            <a:r>
              <a:rPr lang="zh-CN" altLang="en-US" sz="2400">
                <a:latin typeface="黑体" panose="02010609060101010101" pitchFamily="49" charset="-122"/>
                <a:ea typeface="黑体" panose="02010609060101010101" pitchFamily="49" charset="-122"/>
                <a:cs typeface="黑体" panose="02010609060101010101" pitchFamily="49" charset="-122"/>
              </a:rPr>
              <a:t>（</a:t>
            </a:r>
            <a:r>
              <a:rPr lang="en-US" altLang="zh-CN" sz="2400">
                <a:latin typeface="黑体" panose="02010609060101010101" pitchFamily="49" charset="-122"/>
                <a:ea typeface="黑体" panose="02010609060101010101" pitchFamily="49" charset="-122"/>
                <a:cs typeface="黑体" panose="02010609060101010101" pitchFamily="49" charset="-122"/>
              </a:rPr>
              <a:t>   </a:t>
            </a:r>
            <a:r>
              <a:rPr lang="zh-CN" altLang="en-US" sz="2400">
                <a:latin typeface="黑体" panose="02010609060101010101" pitchFamily="49" charset="-122"/>
                <a:ea typeface="黑体" panose="02010609060101010101" pitchFamily="49" charset="-122"/>
                <a:cs typeface="黑体" panose="02010609060101010101" pitchFamily="49" charset="-122"/>
              </a:rPr>
              <a:t>）</a:t>
            </a:r>
          </a:p>
          <a:p>
            <a:pPr>
              <a:lnSpc>
                <a:spcPct val="120000"/>
              </a:lnSpc>
            </a:pPr>
            <a:r>
              <a:rPr lang="en-US" altLang="zh-CN" sz="2400">
                <a:latin typeface="黑体" panose="02010609060101010101" pitchFamily="49" charset="-122"/>
                <a:ea typeface="黑体" panose="02010609060101010101" pitchFamily="49" charset="-122"/>
                <a:cs typeface="黑体" panose="02010609060101010101" pitchFamily="49" charset="-122"/>
              </a:rPr>
              <a:t>A.</a:t>
            </a:r>
            <a:r>
              <a:rPr lang="zh-CN" altLang="en-US" sz="2400">
                <a:latin typeface="黑体" panose="02010609060101010101" pitchFamily="49" charset="-122"/>
                <a:ea typeface="黑体" panose="02010609060101010101" pitchFamily="49" charset="-122"/>
                <a:cs typeface="黑体" panose="02010609060101010101" pitchFamily="49" charset="-122"/>
              </a:rPr>
              <a:t>拥有广泛的群众基础</a:t>
            </a:r>
            <a:r>
              <a:rPr lang="en-US" altLang="zh-CN" sz="2400">
                <a:latin typeface="黑体" panose="02010609060101010101" pitchFamily="49" charset="-122"/>
                <a:ea typeface="黑体" panose="02010609060101010101" pitchFamily="49" charset="-122"/>
                <a:cs typeface="黑体" panose="02010609060101010101" pitchFamily="49" charset="-122"/>
              </a:rPr>
              <a:t>             B.</a:t>
            </a:r>
            <a:r>
              <a:rPr lang="zh-CN" altLang="en-US" sz="2400">
                <a:latin typeface="黑体" panose="02010609060101010101" pitchFamily="49" charset="-122"/>
                <a:ea typeface="黑体" panose="02010609060101010101" pitchFamily="49" charset="-122"/>
                <a:cs typeface="黑体" panose="02010609060101010101" pitchFamily="49" charset="-122"/>
              </a:rPr>
              <a:t>具有鲜明的革命目标</a:t>
            </a:r>
            <a:endParaRPr lang="en-US" altLang="zh-CN" sz="2400">
              <a:latin typeface="黑体" panose="02010609060101010101" pitchFamily="49" charset="-122"/>
              <a:ea typeface="黑体" panose="02010609060101010101" pitchFamily="49" charset="-122"/>
              <a:cs typeface="黑体" panose="02010609060101010101" pitchFamily="49" charset="-122"/>
            </a:endParaRPr>
          </a:p>
          <a:p>
            <a:pPr>
              <a:lnSpc>
                <a:spcPct val="120000"/>
              </a:lnSpc>
            </a:pPr>
            <a:r>
              <a:rPr lang="en-US" altLang="zh-CN" sz="2400">
                <a:latin typeface="黑体" panose="02010609060101010101" pitchFamily="49" charset="-122"/>
                <a:ea typeface="黑体" panose="02010609060101010101" pitchFamily="49" charset="-122"/>
                <a:cs typeface="黑体" panose="02010609060101010101" pitchFamily="49" charset="-122"/>
              </a:rPr>
              <a:t>C.</a:t>
            </a:r>
            <a:r>
              <a:rPr lang="zh-CN" altLang="en-US" sz="2400">
                <a:latin typeface="黑体" panose="02010609060101010101" pitchFamily="49" charset="-122"/>
                <a:ea typeface="黑体" panose="02010609060101010101" pitchFamily="49" charset="-122"/>
                <a:cs typeface="黑体" panose="02010609060101010101" pitchFamily="49" charset="-122"/>
              </a:rPr>
              <a:t>获得国际舆论的支持</a:t>
            </a:r>
            <a:r>
              <a:rPr lang="en-US" altLang="zh-CN" sz="2400">
                <a:latin typeface="黑体" panose="02010609060101010101" pitchFamily="49" charset="-122"/>
                <a:ea typeface="黑体" panose="02010609060101010101" pitchFamily="49" charset="-122"/>
                <a:cs typeface="黑体" panose="02010609060101010101" pitchFamily="49" charset="-122"/>
              </a:rPr>
              <a:t>             D.</a:t>
            </a:r>
            <a:r>
              <a:rPr lang="zh-CN" altLang="en-US" sz="2400">
                <a:latin typeface="黑体" panose="02010609060101010101" pitchFamily="49" charset="-122"/>
                <a:ea typeface="黑体" panose="02010609060101010101" pitchFamily="49" charset="-122"/>
                <a:cs typeface="黑体" panose="02010609060101010101" pitchFamily="49" charset="-122"/>
              </a:rPr>
              <a:t>体现反帝反封建性质</a:t>
            </a:r>
          </a:p>
        </p:txBody>
      </p:sp>
      <p:sp>
        <p:nvSpPr>
          <p:cNvPr id="5" name="文本框 4"/>
          <p:cNvSpPr txBox="1"/>
          <p:nvPr>
            <p:custDataLst>
              <p:tags r:id="rId3"/>
            </p:custDataLst>
          </p:nvPr>
        </p:nvSpPr>
        <p:spPr>
          <a:xfrm>
            <a:off x="10335895" y="2028190"/>
            <a:ext cx="1216025" cy="1568450"/>
          </a:xfrm>
          <a:prstGeom prst="rect">
            <a:avLst/>
          </a:prstGeom>
          <a:noFill/>
        </p:spPr>
        <p:txBody>
          <a:bodyPr wrap="square" rtlCol="0" anchor="t">
            <a:spAutoFit/>
          </a:bodyPr>
          <a:lstStyle/>
          <a:p>
            <a:r>
              <a:rPr lang="en-US" altLang="zh-CN" sz="9600" b="1">
                <a:solidFill>
                  <a:srgbClr val="C00000"/>
                </a:solidFill>
                <a:ea typeface="微软雅黑" panose="020B0503020204020204" charset="-122"/>
                <a:cs typeface="+mn-lt"/>
                <a:sym typeface="+mn-ea"/>
              </a:rPr>
              <a:t>B</a:t>
            </a:r>
          </a:p>
        </p:txBody>
      </p:sp>
      <p:sp>
        <p:nvSpPr>
          <p:cNvPr id="3" name="文本框 2"/>
          <p:cNvSpPr txBox="1"/>
          <p:nvPr/>
        </p:nvSpPr>
        <p:spPr>
          <a:xfrm>
            <a:off x="257810" y="3429000"/>
            <a:ext cx="11597640" cy="2306320"/>
          </a:xfrm>
          <a:prstGeom prst="rect">
            <a:avLst/>
          </a:prstGeom>
          <a:noFill/>
        </p:spPr>
        <p:txBody>
          <a:bodyPr wrap="square" rtlCol="0" anchor="t">
            <a:spAutoFit/>
          </a:bodyPr>
          <a:lstStyle/>
          <a:p>
            <a:pPr>
              <a:lnSpc>
                <a:spcPct val="120000"/>
              </a:lnSpc>
            </a:pPr>
            <a:r>
              <a:rPr lang="en-US" altLang="zh-CN" sz="240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2</a:t>
            </a:r>
            <a:r>
              <a:rPr lang="zh-CN" altLang="en-US" sz="240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a:t>
            </a:r>
            <a:r>
              <a:rPr lang="en-US" altLang="zh-CN" sz="240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2018·</a:t>
            </a:r>
            <a:r>
              <a:rPr lang="zh-CN" altLang="en-US" sz="240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江苏高考）</a:t>
            </a:r>
            <a:r>
              <a:rPr lang="zh-CN" altLang="en-US" sz="2400">
                <a:latin typeface="黑体" panose="02010609060101010101" pitchFamily="49" charset="-122"/>
                <a:ea typeface="黑体" panose="02010609060101010101" pitchFamily="49" charset="-122"/>
                <a:cs typeface="黑体" panose="02010609060101010101" pitchFamily="49" charset="-122"/>
                <a:sym typeface="+mn-ea"/>
              </a:rPr>
              <a:t>近代四川有一首民谣；</a:t>
            </a:r>
            <a:r>
              <a:rPr lang="en-US" altLang="zh-CN" sz="240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400">
                <a:latin typeface="黑体" panose="02010609060101010101" pitchFamily="49" charset="-122"/>
                <a:ea typeface="黑体" panose="02010609060101010101" pitchFamily="49" charset="-122"/>
                <a:cs typeface="黑体" panose="02010609060101010101" pitchFamily="49" charset="-122"/>
                <a:sym typeface="+mn-ea"/>
              </a:rPr>
              <a:t>自从光绪二十八年把路办，银子凑了万万千，也有官的商的款，最可怜的庄稼汉，一两粮也出这项钱。要办路因为哪一件？怕的是外国占路权。</a:t>
            </a:r>
            <a:r>
              <a:rPr lang="en-US" altLang="zh-CN" sz="240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400">
                <a:latin typeface="黑体" panose="02010609060101010101" pitchFamily="49" charset="-122"/>
                <a:ea typeface="黑体" panose="02010609060101010101" pitchFamily="49" charset="-122"/>
                <a:cs typeface="黑体" panose="02010609060101010101" pitchFamily="49" charset="-122"/>
                <a:sym typeface="+mn-ea"/>
              </a:rPr>
              <a:t>与该民谣相关的历史事件（</a:t>
            </a:r>
            <a:r>
              <a:rPr lang="en-US" altLang="zh-CN" sz="2400">
                <a:latin typeface="黑体" panose="02010609060101010101" pitchFamily="49" charset="-122"/>
                <a:ea typeface="黑体" panose="02010609060101010101" pitchFamily="49" charset="-122"/>
                <a:cs typeface="黑体" panose="02010609060101010101" pitchFamily="49" charset="-122"/>
                <a:sym typeface="+mn-ea"/>
              </a:rPr>
              <a:t>   </a:t>
            </a:r>
            <a:r>
              <a:rPr lang="zh-CN" altLang="en-US" sz="2400">
                <a:latin typeface="黑体" panose="02010609060101010101" pitchFamily="49" charset="-122"/>
                <a:ea typeface="黑体" panose="02010609060101010101" pitchFamily="49" charset="-122"/>
                <a:cs typeface="黑体" panose="02010609060101010101" pitchFamily="49" charset="-122"/>
                <a:sym typeface="+mn-ea"/>
              </a:rPr>
              <a:t>）</a:t>
            </a:r>
            <a:endParaRPr lang="zh-CN" altLang="en-US" sz="2400">
              <a:latin typeface="黑体" panose="02010609060101010101" pitchFamily="49" charset="-122"/>
              <a:ea typeface="黑体" panose="02010609060101010101" pitchFamily="49" charset="-122"/>
              <a:cs typeface="黑体" panose="02010609060101010101" pitchFamily="49" charset="-122"/>
            </a:endParaRPr>
          </a:p>
          <a:p>
            <a:pPr>
              <a:lnSpc>
                <a:spcPct val="120000"/>
              </a:lnSpc>
            </a:pPr>
            <a:r>
              <a:rPr lang="en-US" altLang="zh-CN" sz="2400">
                <a:latin typeface="黑体" panose="02010609060101010101" pitchFamily="49" charset="-122"/>
                <a:ea typeface="黑体" panose="02010609060101010101" pitchFamily="49" charset="-122"/>
                <a:cs typeface="黑体" panose="02010609060101010101" pitchFamily="49" charset="-122"/>
                <a:sym typeface="+mn-ea"/>
              </a:rPr>
              <a:t>A.</a:t>
            </a:r>
            <a:r>
              <a:rPr lang="zh-CN" altLang="en-US" sz="2400">
                <a:latin typeface="黑体" panose="02010609060101010101" pitchFamily="49" charset="-122"/>
                <a:ea typeface="黑体" panose="02010609060101010101" pitchFamily="49" charset="-122"/>
                <a:cs typeface="黑体" panose="02010609060101010101" pitchFamily="49" charset="-122"/>
                <a:sym typeface="+mn-ea"/>
              </a:rPr>
              <a:t>导致太平天国运动爆发</a:t>
            </a:r>
            <a:r>
              <a:rPr lang="en-US" altLang="zh-CN" sz="2400">
                <a:latin typeface="黑体" panose="02010609060101010101" pitchFamily="49" charset="-122"/>
                <a:ea typeface="黑体" panose="02010609060101010101" pitchFamily="49" charset="-122"/>
                <a:cs typeface="黑体" panose="02010609060101010101" pitchFamily="49" charset="-122"/>
                <a:sym typeface="+mn-ea"/>
              </a:rPr>
              <a:t>          B.</a:t>
            </a:r>
            <a:r>
              <a:rPr lang="zh-CN" altLang="en-US" sz="2400">
                <a:latin typeface="黑体" panose="02010609060101010101" pitchFamily="49" charset="-122"/>
                <a:ea typeface="黑体" panose="02010609060101010101" pitchFamily="49" charset="-122"/>
                <a:cs typeface="黑体" panose="02010609060101010101" pitchFamily="49" charset="-122"/>
                <a:sym typeface="+mn-ea"/>
              </a:rPr>
              <a:t>加速清朝政府的垮台</a:t>
            </a:r>
            <a:endParaRPr lang="en-US" altLang="zh-CN" sz="2400">
              <a:latin typeface="黑体" panose="02010609060101010101" pitchFamily="49" charset="-122"/>
              <a:ea typeface="黑体" panose="02010609060101010101" pitchFamily="49" charset="-122"/>
              <a:cs typeface="黑体" panose="02010609060101010101" pitchFamily="49" charset="-122"/>
            </a:endParaRPr>
          </a:p>
          <a:p>
            <a:pPr>
              <a:lnSpc>
                <a:spcPct val="120000"/>
              </a:lnSpc>
            </a:pPr>
            <a:r>
              <a:rPr lang="en-US" altLang="zh-CN" sz="2400">
                <a:latin typeface="黑体" panose="02010609060101010101" pitchFamily="49" charset="-122"/>
                <a:ea typeface="黑体" panose="02010609060101010101" pitchFamily="49" charset="-122"/>
                <a:cs typeface="黑体" panose="02010609060101010101" pitchFamily="49" charset="-122"/>
                <a:sym typeface="+mn-ea"/>
              </a:rPr>
              <a:t>C.</a:t>
            </a:r>
            <a:r>
              <a:rPr lang="zh-CN" altLang="en-US" sz="2400">
                <a:latin typeface="黑体" panose="02010609060101010101" pitchFamily="49" charset="-122"/>
                <a:ea typeface="黑体" panose="02010609060101010101" pitchFamily="49" charset="-122"/>
                <a:cs typeface="黑体" panose="02010609060101010101" pitchFamily="49" charset="-122"/>
                <a:sym typeface="+mn-ea"/>
              </a:rPr>
              <a:t>促使五四爱国运动的发生</a:t>
            </a:r>
            <a:r>
              <a:rPr lang="en-US" altLang="zh-CN" sz="2400">
                <a:latin typeface="黑体" panose="02010609060101010101" pitchFamily="49" charset="-122"/>
                <a:ea typeface="黑体" panose="02010609060101010101" pitchFamily="49" charset="-122"/>
                <a:cs typeface="黑体" panose="02010609060101010101" pitchFamily="49" charset="-122"/>
                <a:sym typeface="+mn-ea"/>
              </a:rPr>
              <a:t>        D.</a:t>
            </a:r>
            <a:r>
              <a:rPr lang="zh-CN" altLang="en-US" sz="2400">
                <a:latin typeface="黑体" panose="02010609060101010101" pitchFamily="49" charset="-122"/>
                <a:ea typeface="黑体" panose="02010609060101010101" pitchFamily="49" charset="-122"/>
                <a:cs typeface="黑体" panose="02010609060101010101" pitchFamily="49" charset="-122"/>
                <a:sym typeface="+mn-ea"/>
              </a:rPr>
              <a:t>推动国民革命的兴起</a:t>
            </a:r>
          </a:p>
        </p:txBody>
      </p:sp>
      <p:sp>
        <p:nvSpPr>
          <p:cNvPr id="6" name="文本框 5"/>
          <p:cNvSpPr txBox="1"/>
          <p:nvPr>
            <p:custDataLst>
              <p:tags r:id="rId4"/>
            </p:custDataLst>
          </p:nvPr>
        </p:nvSpPr>
        <p:spPr>
          <a:xfrm>
            <a:off x="10171430" y="4653915"/>
            <a:ext cx="1216025" cy="1568450"/>
          </a:xfrm>
          <a:prstGeom prst="rect">
            <a:avLst/>
          </a:prstGeom>
          <a:noFill/>
        </p:spPr>
        <p:txBody>
          <a:bodyPr wrap="square" rtlCol="0" anchor="t">
            <a:spAutoFit/>
          </a:bodyPr>
          <a:lstStyle/>
          <a:p>
            <a:r>
              <a:rPr lang="en-US" altLang="zh-CN" sz="9600" b="1">
                <a:solidFill>
                  <a:srgbClr val="C00000"/>
                </a:solidFill>
                <a:ea typeface="微软雅黑" panose="020B0503020204020204" charset="-122"/>
                <a:cs typeface="+mn-lt"/>
                <a:sym typeface="+mn-ea"/>
              </a:rPr>
              <a:t>B</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矩形 4"/>
          <p:cNvSpPr/>
          <p:nvPr>
            <p:custDataLst>
              <p:tags r:id="rId1"/>
            </p:custDataLst>
          </p:nvPr>
        </p:nvSpPr>
        <p:spPr>
          <a:xfrm>
            <a:off x="257810" y="238760"/>
            <a:ext cx="11684635" cy="6378575"/>
          </a:xfrm>
          <a:prstGeom prst="rect">
            <a:avLst/>
          </a:prstGeom>
          <a:noFill/>
          <a:ln w="12700" cap="flat" cmpd="sng">
            <a:solidFill>
              <a:srgbClr val="831E0A"/>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3" name="文本框 2"/>
          <p:cNvSpPr txBox="1"/>
          <p:nvPr/>
        </p:nvSpPr>
        <p:spPr>
          <a:xfrm>
            <a:off x="257810" y="773430"/>
            <a:ext cx="11289030" cy="3192780"/>
          </a:xfrm>
          <a:prstGeom prst="rect">
            <a:avLst/>
          </a:prstGeom>
          <a:noFill/>
        </p:spPr>
        <p:txBody>
          <a:bodyPr wrap="square" rtlCol="0" anchor="t">
            <a:spAutoFit/>
          </a:bodyPr>
          <a:lstStyle/>
          <a:p>
            <a:pPr>
              <a:lnSpc>
                <a:spcPct val="120000"/>
              </a:lnSpc>
            </a:pPr>
            <a:r>
              <a:rPr lang="en-US" altLang="zh-CN" sz="2400">
                <a:solidFill>
                  <a:srgbClr val="C00000"/>
                </a:solidFill>
                <a:latin typeface="黑体" panose="02010609060101010101" pitchFamily="49" charset="-122"/>
                <a:ea typeface="黑体" panose="02010609060101010101" pitchFamily="49" charset="-122"/>
                <a:cs typeface="黑体" panose="02010609060101010101" pitchFamily="49" charset="-122"/>
              </a:rPr>
              <a:t>3</a:t>
            </a:r>
            <a:r>
              <a:rPr lang="zh-CN" altLang="en-US" sz="2400">
                <a:solidFill>
                  <a:srgbClr val="C00000"/>
                </a:solidFill>
                <a:latin typeface="黑体" panose="02010609060101010101" pitchFamily="49" charset="-122"/>
                <a:ea typeface="黑体" panose="02010609060101010101" pitchFamily="49" charset="-122"/>
                <a:cs typeface="黑体" panose="02010609060101010101" pitchFamily="49" charset="-122"/>
              </a:rPr>
              <a:t>、(2021</a:t>
            </a:r>
            <a:r>
              <a:rPr lang="en-US" altLang="zh-CN" sz="2400">
                <a:solidFill>
                  <a:srgbClr val="C00000"/>
                </a:solidFill>
                <a:latin typeface="黑体" panose="02010609060101010101" pitchFamily="49" charset="-122"/>
                <a:ea typeface="黑体" panose="02010609060101010101" pitchFamily="49" charset="-122"/>
                <a:cs typeface="黑体" panose="02010609060101010101" pitchFamily="49" charset="-122"/>
              </a:rPr>
              <a:t>·</a:t>
            </a:r>
            <a:r>
              <a:rPr lang="zh-CN" altLang="en-US" sz="2400">
                <a:solidFill>
                  <a:srgbClr val="C00000"/>
                </a:solidFill>
                <a:latin typeface="黑体" panose="02010609060101010101" pitchFamily="49" charset="-122"/>
                <a:ea typeface="黑体" panose="02010609060101010101" pitchFamily="49" charset="-122"/>
                <a:cs typeface="黑体" panose="02010609060101010101" pitchFamily="49" charset="-122"/>
              </a:rPr>
              <a:t>北京高考·7)</a:t>
            </a:r>
            <a:r>
              <a:rPr lang="zh-CN" altLang="en-US" sz="2400">
                <a:latin typeface="黑体" panose="02010609060101010101" pitchFamily="49" charset="-122"/>
                <a:ea typeface="黑体" panose="02010609060101010101" pitchFamily="49" charset="-122"/>
                <a:cs typeface="黑体" panose="02010609060101010101" pitchFamily="49" charset="-122"/>
              </a:rPr>
              <a:t>1912年1月，列宁起草了一份决议，提到辛亥革命“将给亚洲带来解放并将破坏欧洲资产阶级的统治”“俄国无产阶级怀着极大的热忱和深切的同情注视着中国革命人民获得的成就”。这表明，列宁认为(  )</a:t>
            </a:r>
          </a:p>
          <a:p>
            <a:pPr>
              <a:lnSpc>
                <a:spcPct val="120000"/>
              </a:lnSpc>
            </a:pPr>
            <a:r>
              <a:rPr lang="zh-CN" altLang="en-US" sz="2400">
                <a:latin typeface="黑体" panose="02010609060101010101" pitchFamily="49" charset="-122"/>
                <a:ea typeface="黑体" panose="02010609060101010101" pitchFamily="49" charset="-122"/>
                <a:cs typeface="黑体" panose="02010609060101010101" pitchFamily="49" charset="-122"/>
              </a:rPr>
              <a:t>A.辛亥革命与十月革命具有相同的性质</a:t>
            </a:r>
          </a:p>
          <a:p>
            <a:pPr>
              <a:lnSpc>
                <a:spcPct val="120000"/>
              </a:lnSpc>
            </a:pPr>
            <a:r>
              <a:rPr lang="zh-CN" altLang="en-US" sz="2400">
                <a:latin typeface="黑体" panose="02010609060101010101" pitchFamily="49" charset="-122"/>
                <a:ea typeface="黑体" panose="02010609060101010101" pitchFamily="49" charset="-122"/>
                <a:cs typeface="黑体" panose="02010609060101010101" pitchFamily="49" charset="-122"/>
              </a:rPr>
              <a:t>B.孙中山领导的政党代表无产阶级利益</a:t>
            </a:r>
          </a:p>
          <a:p>
            <a:pPr>
              <a:lnSpc>
                <a:spcPct val="120000"/>
              </a:lnSpc>
            </a:pPr>
            <a:r>
              <a:rPr lang="zh-CN" altLang="en-US" sz="2400">
                <a:latin typeface="黑体" panose="02010609060101010101" pitchFamily="49" charset="-122"/>
                <a:ea typeface="黑体" panose="02010609060101010101" pitchFamily="49" charset="-122"/>
                <a:cs typeface="黑体" panose="02010609060101010101" pitchFamily="49" charset="-122"/>
              </a:rPr>
              <a:t>C.共产国际的指导是中国革命胜利的原因</a:t>
            </a:r>
          </a:p>
          <a:p>
            <a:pPr>
              <a:lnSpc>
                <a:spcPct val="120000"/>
              </a:lnSpc>
            </a:pPr>
            <a:r>
              <a:rPr lang="zh-CN" altLang="en-US" sz="2400">
                <a:latin typeface="黑体" panose="02010609060101010101" pitchFamily="49" charset="-122"/>
                <a:ea typeface="黑体" panose="02010609060101010101" pitchFamily="49" charset="-122"/>
                <a:cs typeface="黑体" panose="02010609060101010101" pitchFamily="49" charset="-122"/>
              </a:rPr>
              <a:t>D.辛亥革命冲击了殖民主义在亚洲的统治</a:t>
            </a:r>
          </a:p>
        </p:txBody>
      </p:sp>
      <p:sp>
        <p:nvSpPr>
          <p:cNvPr id="5" name="文本框 4"/>
          <p:cNvSpPr txBox="1"/>
          <p:nvPr>
            <p:custDataLst>
              <p:tags r:id="rId2"/>
            </p:custDataLst>
          </p:nvPr>
        </p:nvSpPr>
        <p:spPr>
          <a:xfrm>
            <a:off x="9730740" y="2397760"/>
            <a:ext cx="1216025" cy="1568450"/>
          </a:xfrm>
          <a:prstGeom prst="rect">
            <a:avLst/>
          </a:prstGeom>
          <a:noFill/>
        </p:spPr>
        <p:txBody>
          <a:bodyPr wrap="square" rtlCol="0" anchor="t">
            <a:spAutoFit/>
          </a:bodyPr>
          <a:lstStyle/>
          <a:p>
            <a:r>
              <a:rPr lang="en-US" altLang="zh-CN" sz="9600" b="1">
                <a:solidFill>
                  <a:srgbClr val="C00000"/>
                </a:solidFill>
                <a:ea typeface="微软雅黑" panose="020B0503020204020204" charset="-122"/>
                <a:cs typeface="+mn-lt"/>
                <a:sym typeface="+mn-ea"/>
              </a:rPr>
              <a:t>D</a:t>
            </a:r>
          </a:p>
        </p:txBody>
      </p:sp>
      <p:sp>
        <p:nvSpPr>
          <p:cNvPr id="4" name="圆角矩形 3"/>
          <p:cNvSpPr/>
          <p:nvPr>
            <p:custDataLst>
              <p:tags r:id="rId3"/>
            </p:custDataLst>
          </p:nvPr>
        </p:nvSpPr>
        <p:spPr>
          <a:xfrm>
            <a:off x="379095" y="339090"/>
            <a:ext cx="2028825" cy="480695"/>
          </a:xfrm>
          <a:prstGeom prst="roundRect">
            <a:avLst/>
          </a:prstGeom>
          <a:solidFill>
            <a:srgbClr val="85231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当堂检测</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66665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4">
            <a:alphaModFix amt="61000"/>
          </a:blip>
          <a:stretch>
            <a:fillRect/>
          </a:stretch>
        </a:blipFill>
        <a:effectLst/>
      </p:bgPr>
    </p:bg>
    <p:spTree>
      <p:nvGrpSpPr>
        <p:cNvPr id="1" name=""/>
        <p:cNvGrpSpPr/>
        <p:nvPr/>
      </p:nvGrpSpPr>
      <p:grpSpPr>
        <a:xfrm>
          <a:off x="0" y="0"/>
          <a:ext cx="0" cy="0"/>
          <a:chOff x="0" y="0"/>
          <a:chExt cx="0" cy="0"/>
        </a:xfrm>
      </p:grpSpPr>
      <p:sp>
        <p:nvSpPr>
          <p:cNvPr id="8" name="矩形 7"/>
          <p:cNvSpPr/>
          <p:nvPr/>
        </p:nvSpPr>
        <p:spPr>
          <a:xfrm>
            <a:off x="0" y="0"/>
            <a:ext cx="12192000" cy="6858000"/>
          </a:xfrm>
          <a:prstGeom prst="rect">
            <a:avLst/>
          </a:prstGeom>
          <a:gradFill>
            <a:gsLst>
              <a:gs pos="5000">
                <a:srgbClr val="BE8E86">
                  <a:alpha val="58000"/>
                </a:srgbClr>
              </a:gs>
              <a:gs pos="65000">
                <a:srgbClr val="852310">
                  <a:alpha val="92000"/>
                </a:srgbClr>
              </a:gs>
            </a:gsLst>
            <a:lin ang="108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1202" name="矩形 4"/>
          <p:cNvSpPr/>
          <p:nvPr>
            <p:custDataLst>
              <p:tags r:id="rId2"/>
            </p:custDataLst>
          </p:nvPr>
        </p:nvSpPr>
        <p:spPr>
          <a:xfrm>
            <a:off x="257810" y="238760"/>
            <a:ext cx="11684635" cy="6378575"/>
          </a:xfrm>
          <a:prstGeom prst="rect">
            <a:avLst/>
          </a:prstGeom>
          <a:noFill/>
          <a:ln w="12700" cap="flat" cmpd="sng">
            <a:solidFill>
              <a:schemeClr val="bg1"/>
            </a:solidFill>
            <a:prstDash val="solid"/>
            <a:round/>
            <a:headEnd type="none" w="med" len="med"/>
            <a:tailEnd type="none" w="med" len="med"/>
          </a:ln>
          <a:effectLst>
            <a:outerShdw blurRad="50800" dist="38100" dir="2700000" algn="tl" rotWithShape="0">
              <a:prstClr val="black">
                <a:alpha val="40000"/>
              </a:prstClr>
            </a:outerShdw>
          </a:effectLst>
        </p:spPr>
        <p:txBody>
          <a:bodyPr anchor="ctr" anchorCtr="0"/>
          <a:lstStyle/>
          <a:p>
            <a:pPr algn="ctr" eaLnBrk="0" hangingPunct="0"/>
            <a:endParaRPr lang="zh-CN" altLang="en-US">
              <a:latin typeface="字魂95号-手刻宋"/>
              <a:ea typeface="字魂95号-手刻宋"/>
            </a:endParaRPr>
          </a:p>
        </p:txBody>
      </p:sp>
      <p:sp>
        <p:nvSpPr>
          <p:cNvPr id="5" name="Freeform 8111"/>
          <p:cNvSpPr/>
          <p:nvPr/>
        </p:nvSpPr>
        <p:spPr bwMode="auto">
          <a:xfrm>
            <a:off x="6285865" y="1033780"/>
            <a:ext cx="4058920" cy="1089660"/>
          </a:xfrm>
          <a:custGeom>
            <a:avLst/>
            <a:gdLst>
              <a:gd name="T0" fmla="*/ 1897 w 3772"/>
              <a:gd name="T1" fmla="*/ 1339 h 1451"/>
              <a:gd name="T2" fmla="*/ 2254 w 3772"/>
              <a:gd name="T3" fmla="*/ 1348 h 1451"/>
              <a:gd name="T4" fmla="*/ 2377 w 3772"/>
              <a:gd name="T5" fmla="*/ 1303 h 1451"/>
              <a:gd name="T6" fmla="*/ 2305 w 3772"/>
              <a:gd name="T7" fmla="*/ 1260 h 1451"/>
              <a:gd name="T8" fmla="*/ 2670 w 3772"/>
              <a:gd name="T9" fmla="*/ 1272 h 1451"/>
              <a:gd name="T10" fmla="*/ 3306 w 3772"/>
              <a:gd name="T11" fmla="*/ 1283 h 1451"/>
              <a:gd name="T12" fmla="*/ 3051 w 3772"/>
              <a:gd name="T13" fmla="*/ 1313 h 1451"/>
              <a:gd name="T14" fmla="*/ 3237 w 3772"/>
              <a:gd name="T15" fmla="*/ 1351 h 1451"/>
              <a:gd name="T16" fmla="*/ 3352 w 3772"/>
              <a:gd name="T17" fmla="*/ 1271 h 1451"/>
              <a:gd name="T18" fmla="*/ 3255 w 3772"/>
              <a:gd name="T19" fmla="*/ 1223 h 1451"/>
              <a:gd name="T20" fmla="*/ 3472 w 3772"/>
              <a:gd name="T21" fmla="*/ 1221 h 1451"/>
              <a:gd name="T22" fmla="*/ 3400 w 3772"/>
              <a:gd name="T23" fmla="*/ 1186 h 1451"/>
              <a:gd name="T24" fmla="*/ 3366 w 3772"/>
              <a:gd name="T25" fmla="*/ 1165 h 1451"/>
              <a:gd name="T26" fmla="*/ 3270 w 3772"/>
              <a:gd name="T27" fmla="*/ 1116 h 1451"/>
              <a:gd name="T28" fmla="*/ 3314 w 3772"/>
              <a:gd name="T29" fmla="*/ 1057 h 1451"/>
              <a:gd name="T30" fmla="*/ 3200 w 3772"/>
              <a:gd name="T31" fmla="*/ 1018 h 1451"/>
              <a:gd name="T32" fmla="*/ 3143 w 3772"/>
              <a:gd name="T33" fmla="*/ 1007 h 1451"/>
              <a:gd name="T34" fmla="*/ 3183 w 3772"/>
              <a:gd name="T35" fmla="*/ 985 h 1451"/>
              <a:gd name="T36" fmla="*/ 3091 w 3772"/>
              <a:gd name="T37" fmla="*/ 928 h 1451"/>
              <a:gd name="T38" fmla="*/ 3174 w 3772"/>
              <a:gd name="T39" fmla="*/ 880 h 1451"/>
              <a:gd name="T40" fmla="*/ 2959 w 3772"/>
              <a:gd name="T41" fmla="*/ 813 h 1451"/>
              <a:gd name="T42" fmla="*/ 3087 w 3772"/>
              <a:gd name="T43" fmla="*/ 762 h 1451"/>
              <a:gd name="T44" fmla="*/ 3186 w 3772"/>
              <a:gd name="T45" fmla="*/ 705 h 1451"/>
              <a:gd name="T46" fmla="*/ 3377 w 3772"/>
              <a:gd name="T47" fmla="*/ 672 h 1451"/>
              <a:gd name="T48" fmla="*/ 3091 w 3772"/>
              <a:gd name="T49" fmla="*/ 609 h 1451"/>
              <a:gd name="T50" fmla="*/ 3203 w 3772"/>
              <a:gd name="T51" fmla="*/ 565 h 1451"/>
              <a:gd name="T52" fmla="*/ 3114 w 3772"/>
              <a:gd name="T53" fmla="*/ 513 h 1451"/>
              <a:gd name="T54" fmla="*/ 3036 w 3772"/>
              <a:gd name="T55" fmla="*/ 398 h 1451"/>
              <a:gd name="T56" fmla="*/ 3303 w 3772"/>
              <a:gd name="T57" fmla="*/ 335 h 1451"/>
              <a:gd name="T58" fmla="*/ 2326 w 3772"/>
              <a:gd name="T59" fmla="*/ 246 h 1451"/>
              <a:gd name="T60" fmla="*/ 1636 w 3772"/>
              <a:gd name="T61" fmla="*/ 239 h 1451"/>
              <a:gd name="T62" fmla="*/ 1683 w 3772"/>
              <a:gd name="T63" fmla="*/ 184 h 1451"/>
              <a:gd name="T64" fmla="*/ 1444 w 3772"/>
              <a:gd name="T65" fmla="*/ 171 h 1451"/>
              <a:gd name="T66" fmla="*/ 1598 w 3772"/>
              <a:gd name="T67" fmla="*/ 150 h 1451"/>
              <a:gd name="T68" fmla="*/ 1532 w 3772"/>
              <a:gd name="T69" fmla="*/ 115 h 1451"/>
              <a:gd name="T70" fmla="*/ 1431 w 3772"/>
              <a:gd name="T71" fmla="*/ 129 h 1451"/>
              <a:gd name="T72" fmla="*/ 1433 w 3772"/>
              <a:gd name="T73" fmla="*/ 92 h 1451"/>
              <a:gd name="T74" fmla="*/ 1129 w 3772"/>
              <a:gd name="T75" fmla="*/ 114 h 1451"/>
              <a:gd name="T76" fmla="*/ 1313 w 3772"/>
              <a:gd name="T77" fmla="*/ 75 h 1451"/>
              <a:gd name="T78" fmla="*/ 1510 w 3772"/>
              <a:gd name="T79" fmla="*/ 1 h 1451"/>
              <a:gd name="T80" fmla="*/ 1184 w 3772"/>
              <a:gd name="T81" fmla="*/ 93 h 1451"/>
              <a:gd name="T82" fmla="*/ 842 w 3772"/>
              <a:gd name="T83" fmla="*/ 83 h 1451"/>
              <a:gd name="T84" fmla="*/ 788 w 3772"/>
              <a:gd name="T85" fmla="*/ 127 h 1451"/>
              <a:gd name="T86" fmla="*/ 791 w 3772"/>
              <a:gd name="T87" fmla="*/ 173 h 1451"/>
              <a:gd name="T88" fmla="*/ 625 w 3772"/>
              <a:gd name="T89" fmla="*/ 228 h 1451"/>
              <a:gd name="T90" fmla="*/ 490 w 3772"/>
              <a:gd name="T91" fmla="*/ 241 h 1451"/>
              <a:gd name="T92" fmla="*/ 298 w 3772"/>
              <a:gd name="T93" fmla="*/ 324 h 1451"/>
              <a:gd name="T94" fmla="*/ 293 w 3772"/>
              <a:gd name="T95" fmla="*/ 380 h 1451"/>
              <a:gd name="T96" fmla="*/ 192 w 3772"/>
              <a:gd name="T97" fmla="*/ 461 h 1451"/>
              <a:gd name="T98" fmla="*/ 222 w 3772"/>
              <a:gd name="T99" fmla="*/ 509 h 1451"/>
              <a:gd name="T100" fmla="*/ 139 w 3772"/>
              <a:gd name="T101" fmla="*/ 815 h 1451"/>
              <a:gd name="T102" fmla="*/ 141 w 3772"/>
              <a:gd name="T103" fmla="*/ 919 h 1451"/>
              <a:gd name="T104" fmla="*/ 204 w 3772"/>
              <a:gd name="T105" fmla="*/ 1052 h 1451"/>
              <a:gd name="T106" fmla="*/ 308 w 3772"/>
              <a:gd name="T107" fmla="*/ 1133 h 1451"/>
              <a:gd name="T108" fmla="*/ 389 w 3772"/>
              <a:gd name="T109" fmla="*/ 1160 h 1451"/>
              <a:gd name="T110" fmla="*/ 386 w 3772"/>
              <a:gd name="T111" fmla="*/ 1238 h 1451"/>
              <a:gd name="T112" fmla="*/ 918 w 3772"/>
              <a:gd name="T113" fmla="*/ 1373 h 1451"/>
              <a:gd name="T114" fmla="*/ 956 w 3772"/>
              <a:gd name="T115" fmla="*/ 1335 h 1451"/>
              <a:gd name="T116" fmla="*/ 1199 w 3772"/>
              <a:gd name="T117" fmla="*/ 1351 h 1451"/>
              <a:gd name="T118" fmla="*/ 1354 w 3772"/>
              <a:gd name="T119" fmla="*/ 1333 h 1451"/>
              <a:gd name="T120" fmla="*/ 1290 w 3772"/>
              <a:gd name="T121" fmla="*/ 1354 h 1451"/>
              <a:gd name="T122" fmla="*/ 1533 w 3772"/>
              <a:gd name="T123" fmla="*/ 1379 h 1451"/>
              <a:gd name="T124" fmla="*/ 1661 w 3772"/>
              <a:gd name="T125" fmla="*/ 1383 h 1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72" h="1451">
                <a:moveTo>
                  <a:pt x="1883" y="1394"/>
                </a:moveTo>
                <a:cubicBezTo>
                  <a:pt x="1910" y="1393"/>
                  <a:pt x="1928" y="1390"/>
                  <a:pt x="1922" y="1389"/>
                </a:cubicBezTo>
                <a:cubicBezTo>
                  <a:pt x="1913" y="1387"/>
                  <a:pt x="1913" y="1387"/>
                  <a:pt x="1921" y="1386"/>
                </a:cubicBezTo>
                <a:cubicBezTo>
                  <a:pt x="1927" y="1386"/>
                  <a:pt x="1928" y="1385"/>
                  <a:pt x="1925" y="1382"/>
                </a:cubicBezTo>
                <a:cubicBezTo>
                  <a:pt x="1922" y="1380"/>
                  <a:pt x="1927" y="1379"/>
                  <a:pt x="1944" y="1378"/>
                </a:cubicBezTo>
                <a:cubicBezTo>
                  <a:pt x="2003" y="1376"/>
                  <a:pt x="2075" y="1370"/>
                  <a:pt x="2068" y="1368"/>
                </a:cubicBezTo>
                <a:cubicBezTo>
                  <a:pt x="2063" y="1367"/>
                  <a:pt x="2045" y="1368"/>
                  <a:pt x="2028" y="1369"/>
                </a:cubicBezTo>
                <a:cubicBezTo>
                  <a:pt x="1992" y="1373"/>
                  <a:pt x="1932" y="1370"/>
                  <a:pt x="1930" y="1365"/>
                </a:cubicBezTo>
                <a:cubicBezTo>
                  <a:pt x="1929" y="1363"/>
                  <a:pt x="1916" y="1362"/>
                  <a:pt x="1897" y="1363"/>
                </a:cubicBezTo>
                <a:cubicBezTo>
                  <a:pt x="1870" y="1364"/>
                  <a:pt x="1867" y="1363"/>
                  <a:pt x="1880" y="1361"/>
                </a:cubicBezTo>
                <a:cubicBezTo>
                  <a:pt x="1900" y="1356"/>
                  <a:pt x="1943" y="1354"/>
                  <a:pt x="1960" y="1356"/>
                </a:cubicBezTo>
                <a:cubicBezTo>
                  <a:pt x="1998" y="1362"/>
                  <a:pt x="2015" y="1364"/>
                  <a:pt x="2019" y="1363"/>
                </a:cubicBezTo>
                <a:cubicBezTo>
                  <a:pt x="2022" y="1362"/>
                  <a:pt x="2014" y="1360"/>
                  <a:pt x="2002" y="1359"/>
                </a:cubicBezTo>
                <a:cubicBezTo>
                  <a:pt x="1989" y="1357"/>
                  <a:pt x="1969" y="1354"/>
                  <a:pt x="1957" y="1352"/>
                </a:cubicBezTo>
                <a:cubicBezTo>
                  <a:pt x="1945" y="1349"/>
                  <a:pt x="1928" y="1348"/>
                  <a:pt x="1920" y="1347"/>
                </a:cubicBezTo>
                <a:cubicBezTo>
                  <a:pt x="1907" y="1347"/>
                  <a:pt x="1889" y="1340"/>
                  <a:pt x="1897" y="1339"/>
                </a:cubicBezTo>
                <a:cubicBezTo>
                  <a:pt x="1914" y="1336"/>
                  <a:pt x="1964" y="1337"/>
                  <a:pt x="1970" y="1340"/>
                </a:cubicBezTo>
                <a:cubicBezTo>
                  <a:pt x="1975" y="1342"/>
                  <a:pt x="1987" y="1346"/>
                  <a:pt x="1997" y="1347"/>
                </a:cubicBezTo>
                <a:cubicBezTo>
                  <a:pt x="2007" y="1349"/>
                  <a:pt x="2020" y="1352"/>
                  <a:pt x="2027" y="1353"/>
                </a:cubicBezTo>
                <a:cubicBezTo>
                  <a:pt x="2041" y="1356"/>
                  <a:pt x="2130" y="1364"/>
                  <a:pt x="2162" y="1365"/>
                </a:cubicBezTo>
                <a:cubicBezTo>
                  <a:pt x="2189" y="1366"/>
                  <a:pt x="2198" y="1365"/>
                  <a:pt x="2200" y="1363"/>
                </a:cubicBezTo>
                <a:cubicBezTo>
                  <a:pt x="2201" y="1362"/>
                  <a:pt x="2198" y="1361"/>
                  <a:pt x="2193" y="1362"/>
                </a:cubicBezTo>
                <a:cubicBezTo>
                  <a:pt x="2180" y="1363"/>
                  <a:pt x="2167" y="1360"/>
                  <a:pt x="2160" y="1355"/>
                </a:cubicBezTo>
                <a:cubicBezTo>
                  <a:pt x="2155" y="1351"/>
                  <a:pt x="2153" y="1351"/>
                  <a:pt x="2153" y="1354"/>
                </a:cubicBezTo>
                <a:cubicBezTo>
                  <a:pt x="2153" y="1357"/>
                  <a:pt x="2149" y="1357"/>
                  <a:pt x="2139" y="1356"/>
                </a:cubicBezTo>
                <a:cubicBezTo>
                  <a:pt x="2131" y="1355"/>
                  <a:pt x="2123" y="1354"/>
                  <a:pt x="2120" y="1354"/>
                </a:cubicBezTo>
                <a:cubicBezTo>
                  <a:pt x="2117" y="1355"/>
                  <a:pt x="2116" y="1353"/>
                  <a:pt x="2117" y="1350"/>
                </a:cubicBezTo>
                <a:cubicBezTo>
                  <a:pt x="2117" y="1346"/>
                  <a:pt x="2124" y="1345"/>
                  <a:pt x="2150" y="1345"/>
                </a:cubicBezTo>
                <a:cubicBezTo>
                  <a:pt x="2167" y="1345"/>
                  <a:pt x="2186" y="1346"/>
                  <a:pt x="2191" y="1346"/>
                </a:cubicBezTo>
                <a:cubicBezTo>
                  <a:pt x="2198" y="1347"/>
                  <a:pt x="2200" y="1347"/>
                  <a:pt x="2197" y="1344"/>
                </a:cubicBezTo>
                <a:cubicBezTo>
                  <a:pt x="2191" y="1340"/>
                  <a:pt x="2207" y="1339"/>
                  <a:pt x="2218" y="1343"/>
                </a:cubicBezTo>
                <a:cubicBezTo>
                  <a:pt x="2222" y="1345"/>
                  <a:pt x="2238" y="1347"/>
                  <a:pt x="2254" y="1348"/>
                </a:cubicBezTo>
                <a:cubicBezTo>
                  <a:pt x="2270" y="1349"/>
                  <a:pt x="2318" y="1352"/>
                  <a:pt x="2361" y="1354"/>
                </a:cubicBezTo>
                <a:cubicBezTo>
                  <a:pt x="2464" y="1360"/>
                  <a:pt x="2510" y="1362"/>
                  <a:pt x="2532" y="1361"/>
                </a:cubicBezTo>
                <a:cubicBezTo>
                  <a:pt x="2561" y="1359"/>
                  <a:pt x="2539" y="1355"/>
                  <a:pt x="2495" y="1354"/>
                </a:cubicBezTo>
                <a:cubicBezTo>
                  <a:pt x="2474" y="1354"/>
                  <a:pt x="2458" y="1353"/>
                  <a:pt x="2458" y="1352"/>
                </a:cubicBezTo>
                <a:cubicBezTo>
                  <a:pt x="2459" y="1351"/>
                  <a:pt x="2477" y="1349"/>
                  <a:pt x="2497" y="1348"/>
                </a:cubicBezTo>
                <a:cubicBezTo>
                  <a:pt x="2529" y="1347"/>
                  <a:pt x="2533" y="1346"/>
                  <a:pt x="2525" y="1343"/>
                </a:cubicBezTo>
                <a:cubicBezTo>
                  <a:pt x="2510" y="1338"/>
                  <a:pt x="2507" y="1335"/>
                  <a:pt x="2511" y="1331"/>
                </a:cubicBezTo>
                <a:cubicBezTo>
                  <a:pt x="2514" y="1329"/>
                  <a:pt x="2511" y="1328"/>
                  <a:pt x="2504" y="1328"/>
                </a:cubicBezTo>
                <a:cubicBezTo>
                  <a:pt x="2498" y="1328"/>
                  <a:pt x="2488" y="1327"/>
                  <a:pt x="2482" y="1326"/>
                </a:cubicBezTo>
                <a:cubicBezTo>
                  <a:pt x="2476" y="1324"/>
                  <a:pt x="2453" y="1322"/>
                  <a:pt x="2431" y="1321"/>
                </a:cubicBezTo>
                <a:cubicBezTo>
                  <a:pt x="2409" y="1321"/>
                  <a:pt x="2389" y="1319"/>
                  <a:pt x="2387" y="1318"/>
                </a:cubicBezTo>
                <a:cubicBezTo>
                  <a:pt x="2385" y="1317"/>
                  <a:pt x="2377" y="1317"/>
                  <a:pt x="2371" y="1318"/>
                </a:cubicBezTo>
                <a:cubicBezTo>
                  <a:pt x="2364" y="1318"/>
                  <a:pt x="2359" y="1318"/>
                  <a:pt x="2360" y="1316"/>
                </a:cubicBezTo>
                <a:cubicBezTo>
                  <a:pt x="2363" y="1312"/>
                  <a:pt x="2435" y="1305"/>
                  <a:pt x="2447" y="1307"/>
                </a:cubicBezTo>
                <a:cubicBezTo>
                  <a:pt x="2453" y="1309"/>
                  <a:pt x="2460" y="1308"/>
                  <a:pt x="2464" y="1306"/>
                </a:cubicBezTo>
                <a:cubicBezTo>
                  <a:pt x="2473" y="1302"/>
                  <a:pt x="2427" y="1300"/>
                  <a:pt x="2377" y="1303"/>
                </a:cubicBezTo>
                <a:cubicBezTo>
                  <a:pt x="2317" y="1307"/>
                  <a:pt x="2225" y="1308"/>
                  <a:pt x="2226" y="1304"/>
                </a:cubicBezTo>
                <a:cubicBezTo>
                  <a:pt x="2227" y="1303"/>
                  <a:pt x="2237" y="1301"/>
                  <a:pt x="2247" y="1300"/>
                </a:cubicBezTo>
                <a:cubicBezTo>
                  <a:pt x="2261" y="1299"/>
                  <a:pt x="2266" y="1298"/>
                  <a:pt x="2262" y="1296"/>
                </a:cubicBezTo>
                <a:cubicBezTo>
                  <a:pt x="2260" y="1294"/>
                  <a:pt x="2254" y="1293"/>
                  <a:pt x="2250" y="1294"/>
                </a:cubicBezTo>
                <a:cubicBezTo>
                  <a:pt x="2212" y="1296"/>
                  <a:pt x="2183" y="1296"/>
                  <a:pt x="2183" y="1294"/>
                </a:cubicBezTo>
                <a:cubicBezTo>
                  <a:pt x="2183" y="1292"/>
                  <a:pt x="2170" y="1290"/>
                  <a:pt x="2155" y="1290"/>
                </a:cubicBezTo>
                <a:cubicBezTo>
                  <a:pt x="2139" y="1289"/>
                  <a:pt x="2120" y="1289"/>
                  <a:pt x="2112" y="1288"/>
                </a:cubicBezTo>
                <a:cubicBezTo>
                  <a:pt x="2103" y="1288"/>
                  <a:pt x="2073" y="1287"/>
                  <a:pt x="2045" y="1287"/>
                </a:cubicBezTo>
                <a:cubicBezTo>
                  <a:pt x="2016" y="1286"/>
                  <a:pt x="1978" y="1285"/>
                  <a:pt x="1960" y="1284"/>
                </a:cubicBezTo>
                <a:cubicBezTo>
                  <a:pt x="1941" y="1284"/>
                  <a:pt x="1909" y="1283"/>
                  <a:pt x="1888" y="1283"/>
                </a:cubicBezTo>
                <a:cubicBezTo>
                  <a:pt x="1867" y="1283"/>
                  <a:pt x="1848" y="1281"/>
                  <a:pt x="1846" y="1279"/>
                </a:cubicBezTo>
                <a:cubicBezTo>
                  <a:pt x="1843" y="1277"/>
                  <a:pt x="1852" y="1276"/>
                  <a:pt x="1872" y="1277"/>
                </a:cubicBezTo>
                <a:cubicBezTo>
                  <a:pt x="1888" y="1277"/>
                  <a:pt x="1941" y="1276"/>
                  <a:pt x="1988" y="1275"/>
                </a:cubicBezTo>
                <a:cubicBezTo>
                  <a:pt x="2059" y="1273"/>
                  <a:pt x="2076" y="1272"/>
                  <a:pt x="2084" y="1267"/>
                </a:cubicBezTo>
                <a:cubicBezTo>
                  <a:pt x="2093" y="1262"/>
                  <a:pt x="2181" y="1256"/>
                  <a:pt x="2227" y="1258"/>
                </a:cubicBezTo>
                <a:cubicBezTo>
                  <a:pt x="2239" y="1258"/>
                  <a:pt x="2274" y="1259"/>
                  <a:pt x="2305" y="1260"/>
                </a:cubicBezTo>
                <a:cubicBezTo>
                  <a:pt x="2348" y="1261"/>
                  <a:pt x="2362" y="1262"/>
                  <a:pt x="2366" y="1266"/>
                </a:cubicBezTo>
                <a:cubicBezTo>
                  <a:pt x="2370" y="1269"/>
                  <a:pt x="2372" y="1270"/>
                  <a:pt x="2373" y="1267"/>
                </a:cubicBezTo>
                <a:cubicBezTo>
                  <a:pt x="2375" y="1263"/>
                  <a:pt x="2393" y="1258"/>
                  <a:pt x="2391" y="1262"/>
                </a:cubicBezTo>
                <a:cubicBezTo>
                  <a:pt x="2390" y="1264"/>
                  <a:pt x="2396" y="1265"/>
                  <a:pt x="2403" y="1265"/>
                </a:cubicBezTo>
                <a:cubicBezTo>
                  <a:pt x="2411" y="1264"/>
                  <a:pt x="2417" y="1262"/>
                  <a:pt x="2418" y="1260"/>
                </a:cubicBezTo>
                <a:cubicBezTo>
                  <a:pt x="2418" y="1256"/>
                  <a:pt x="2420" y="1256"/>
                  <a:pt x="2425" y="1259"/>
                </a:cubicBezTo>
                <a:cubicBezTo>
                  <a:pt x="2432" y="1263"/>
                  <a:pt x="2432" y="1263"/>
                  <a:pt x="2432" y="1263"/>
                </a:cubicBezTo>
                <a:cubicBezTo>
                  <a:pt x="2425" y="1263"/>
                  <a:pt x="2425" y="1263"/>
                  <a:pt x="2425" y="1263"/>
                </a:cubicBezTo>
                <a:cubicBezTo>
                  <a:pt x="2422" y="1264"/>
                  <a:pt x="2416" y="1266"/>
                  <a:pt x="2413" y="1267"/>
                </a:cubicBezTo>
                <a:cubicBezTo>
                  <a:pt x="2410" y="1270"/>
                  <a:pt x="2419" y="1270"/>
                  <a:pt x="2439" y="1269"/>
                </a:cubicBezTo>
                <a:cubicBezTo>
                  <a:pt x="2457" y="1269"/>
                  <a:pt x="2469" y="1267"/>
                  <a:pt x="2468" y="1265"/>
                </a:cubicBezTo>
                <a:cubicBezTo>
                  <a:pt x="2466" y="1261"/>
                  <a:pt x="2495" y="1262"/>
                  <a:pt x="2503" y="1266"/>
                </a:cubicBezTo>
                <a:cubicBezTo>
                  <a:pt x="2507" y="1268"/>
                  <a:pt x="2531" y="1269"/>
                  <a:pt x="2558" y="1269"/>
                </a:cubicBezTo>
                <a:cubicBezTo>
                  <a:pt x="2629" y="1268"/>
                  <a:pt x="2672" y="1270"/>
                  <a:pt x="2660" y="1272"/>
                </a:cubicBezTo>
                <a:cubicBezTo>
                  <a:pt x="2649" y="1273"/>
                  <a:pt x="2649" y="1273"/>
                  <a:pt x="2658" y="1274"/>
                </a:cubicBezTo>
                <a:cubicBezTo>
                  <a:pt x="2663" y="1275"/>
                  <a:pt x="2669" y="1274"/>
                  <a:pt x="2670" y="1272"/>
                </a:cubicBezTo>
                <a:cubicBezTo>
                  <a:pt x="2672" y="1270"/>
                  <a:pt x="2688" y="1269"/>
                  <a:pt x="2706" y="1269"/>
                </a:cubicBezTo>
                <a:cubicBezTo>
                  <a:pt x="2739" y="1269"/>
                  <a:pt x="2739" y="1269"/>
                  <a:pt x="2739" y="1269"/>
                </a:cubicBezTo>
                <a:cubicBezTo>
                  <a:pt x="2717" y="1272"/>
                  <a:pt x="2717" y="1272"/>
                  <a:pt x="2717" y="1272"/>
                </a:cubicBezTo>
                <a:cubicBezTo>
                  <a:pt x="2703" y="1274"/>
                  <a:pt x="2712" y="1275"/>
                  <a:pt x="2746" y="1273"/>
                </a:cubicBezTo>
                <a:cubicBezTo>
                  <a:pt x="2777" y="1272"/>
                  <a:pt x="2793" y="1270"/>
                  <a:pt x="2788" y="1268"/>
                </a:cubicBezTo>
                <a:cubicBezTo>
                  <a:pt x="2782" y="1267"/>
                  <a:pt x="2785" y="1266"/>
                  <a:pt x="2796" y="1267"/>
                </a:cubicBezTo>
                <a:cubicBezTo>
                  <a:pt x="2806" y="1267"/>
                  <a:pt x="2835" y="1267"/>
                  <a:pt x="2862" y="1267"/>
                </a:cubicBezTo>
                <a:cubicBezTo>
                  <a:pt x="2956" y="1265"/>
                  <a:pt x="2974" y="1265"/>
                  <a:pt x="2992" y="1267"/>
                </a:cubicBezTo>
                <a:cubicBezTo>
                  <a:pt x="3002" y="1269"/>
                  <a:pt x="3013" y="1270"/>
                  <a:pt x="3016" y="1270"/>
                </a:cubicBezTo>
                <a:cubicBezTo>
                  <a:pt x="3019" y="1269"/>
                  <a:pt x="3029" y="1271"/>
                  <a:pt x="3038" y="1272"/>
                </a:cubicBezTo>
                <a:cubicBezTo>
                  <a:pt x="3047" y="1274"/>
                  <a:pt x="3064" y="1276"/>
                  <a:pt x="3075" y="1276"/>
                </a:cubicBezTo>
                <a:cubicBezTo>
                  <a:pt x="3086" y="1277"/>
                  <a:pt x="3096" y="1278"/>
                  <a:pt x="3097" y="1279"/>
                </a:cubicBezTo>
                <a:cubicBezTo>
                  <a:pt x="3101" y="1281"/>
                  <a:pt x="3170" y="1286"/>
                  <a:pt x="3208" y="1286"/>
                </a:cubicBezTo>
                <a:cubicBezTo>
                  <a:pt x="3228" y="1286"/>
                  <a:pt x="3245" y="1288"/>
                  <a:pt x="3247" y="1289"/>
                </a:cubicBezTo>
                <a:cubicBezTo>
                  <a:pt x="3252" y="1293"/>
                  <a:pt x="3300" y="1293"/>
                  <a:pt x="3299" y="1289"/>
                </a:cubicBezTo>
                <a:cubicBezTo>
                  <a:pt x="3299" y="1286"/>
                  <a:pt x="3302" y="1284"/>
                  <a:pt x="3306" y="1283"/>
                </a:cubicBezTo>
                <a:cubicBezTo>
                  <a:pt x="3314" y="1282"/>
                  <a:pt x="3314" y="1282"/>
                  <a:pt x="3314" y="1282"/>
                </a:cubicBezTo>
                <a:cubicBezTo>
                  <a:pt x="3306" y="1294"/>
                  <a:pt x="3306" y="1294"/>
                  <a:pt x="3306" y="1294"/>
                </a:cubicBezTo>
                <a:cubicBezTo>
                  <a:pt x="3291" y="1315"/>
                  <a:pt x="3286" y="1317"/>
                  <a:pt x="3254" y="1318"/>
                </a:cubicBezTo>
                <a:cubicBezTo>
                  <a:pt x="3220" y="1318"/>
                  <a:pt x="3145" y="1315"/>
                  <a:pt x="3142" y="1313"/>
                </a:cubicBezTo>
                <a:cubicBezTo>
                  <a:pt x="3141" y="1312"/>
                  <a:pt x="3131" y="1312"/>
                  <a:pt x="3120" y="1311"/>
                </a:cubicBezTo>
                <a:cubicBezTo>
                  <a:pt x="3109" y="1311"/>
                  <a:pt x="3092" y="1311"/>
                  <a:pt x="3083" y="1310"/>
                </a:cubicBezTo>
                <a:cubicBezTo>
                  <a:pt x="3074" y="1309"/>
                  <a:pt x="3061" y="1308"/>
                  <a:pt x="3055" y="1308"/>
                </a:cubicBezTo>
                <a:cubicBezTo>
                  <a:pt x="3048" y="1307"/>
                  <a:pt x="3035" y="1306"/>
                  <a:pt x="3026" y="1306"/>
                </a:cubicBezTo>
                <a:cubicBezTo>
                  <a:pt x="2979" y="1303"/>
                  <a:pt x="2909" y="1302"/>
                  <a:pt x="2897" y="1305"/>
                </a:cubicBezTo>
                <a:cubicBezTo>
                  <a:pt x="2890" y="1306"/>
                  <a:pt x="2881" y="1306"/>
                  <a:pt x="2878" y="1305"/>
                </a:cubicBezTo>
                <a:cubicBezTo>
                  <a:pt x="2874" y="1303"/>
                  <a:pt x="2857" y="1303"/>
                  <a:pt x="2840" y="1305"/>
                </a:cubicBezTo>
                <a:cubicBezTo>
                  <a:pt x="2823" y="1307"/>
                  <a:pt x="2805" y="1307"/>
                  <a:pt x="2798" y="1306"/>
                </a:cubicBezTo>
                <a:cubicBezTo>
                  <a:pt x="2792" y="1305"/>
                  <a:pt x="2765" y="1304"/>
                  <a:pt x="2737" y="1304"/>
                </a:cubicBezTo>
                <a:cubicBezTo>
                  <a:pt x="2704" y="1305"/>
                  <a:pt x="2694" y="1306"/>
                  <a:pt x="2708" y="1307"/>
                </a:cubicBezTo>
                <a:cubicBezTo>
                  <a:pt x="2754" y="1310"/>
                  <a:pt x="2831" y="1311"/>
                  <a:pt x="2889" y="1309"/>
                </a:cubicBezTo>
                <a:cubicBezTo>
                  <a:pt x="2945" y="1308"/>
                  <a:pt x="2983" y="1309"/>
                  <a:pt x="3051" y="1313"/>
                </a:cubicBezTo>
                <a:cubicBezTo>
                  <a:pt x="3066" y="1314"/>
                  <a:pt x="3082" y="1315"/>
                  <a:pt x="3087" y="1315"/>
                </a:cubicBezTo>
                <a:cubicBezTo>
                  <a:pt x="3092" y="1314"/>
                  <a:pt x="3097" y="1316"/>
                  <a:pt x="3098" y="1318"/>
                </a:cubicBezTo>
                <a:cubicBezTo>
                  <a:pt x="3099" y="1321"/>
                  <a:pt x="3094" y="1321"/>
                  <a:pt x="3080" y="1321"/>
                </a:cubicBezTo>
                <a:cubicBezTo>
                  <a:pt x="3068" y="1320"/>
                  <a:pt x="3044" y="1320"/>
                  <a:pt x="3025" y="1320"/>
                </a:cubicBezTo>
                <a:cubicBezTo>
                  <a:pt x="2985" y="1320"/>
                  <a:pt x="3003" y="1324"/>
                  <a:pt x="3051" y="1325"/>
                </a:cubicBezTo>
                <a:cubicBezTo>
                  <a:pt x="3079" y="1326"/>
                  <a:pt x="3085" y="1329"/>
                  <a:pt x="3070" y="1334"/>
                </a:cubicBezTo>
                <a:cubicBezTo>
                  <a:pt x="3066" y="1335"/>
                  <a:pt x="3070" y="1335"/>
                  <a:pt x="3078" y="1334"/>
                </a:cubicBezTo>
                <a:cubicBezTo>
                  <a:pt x="3086" y="1332"/>
                  <a:pt x="3099" y="1330"/>
                  <a:pt x="3106" y="1329"/>
                </a:cubicBezTo>
                <a:cubicBezTo>
                  <a:pt x="3120" y="1327"/>
                  <a:pt x="3126" y="1323"/>
                  <a:pt x="3115" y="1323"/>
                </a:cubicBezTo>
                <a:cubicBezTo>
                  <a:pt x="3110" y="1324"/>
                  <a:pt x="3109" y="1323"/>
                  <a:pt x="3113" y="1320"/>
                </a:cubicBezTo>
                <a:cubicBezTo>
                  <a:pt x="3118" y="1316"/>
                  <a:pt x="3150" y="1317"/>
                  <a:pt x="3216" y="1322"/>
                </a:cubicBezTo>
                <a:cubicBezTo>
                  <a:pt x="3240" y="1324"/>
                  <a:pt x="3244" y="1325"/>
                  <a:pt x="3245" y="1331"/>
                </a:cubicBezTo>
                <a:cubicBezTo>
                  <a:pt x="3245" y="1340"/>
                  <a:pt x="3235" y="1346"/>
                  <a:pt x="3224" y="1344"/>
                </a:cubicBezTo>
                <a:cubicBezTo>
                  <a:pt x="3219" y="1343"/>
                  <a:pt x="3215" y="1344"/>
                  <a:pt x="3215" y="1346"/>
                </a:cubicBezTo>
                <a:cubicBezTo>
                  <a:pt x="3215" y="1348"/>
                  <a:pt x="3219" y="1349"/>
                  <a:pt x="3224" y="1349"/>
                </a:cubicBezTo>
                <a:cubicBezTo>
                  <a:pt x="3229" y="1349"/>
                  <a:pt x="3235" y="1350"/>
                  <a:pt x="3237" y="1351"/>
                </a:cubicBezTo>
                <a:cubicBezTo>
                  <a:pt x="3242" y="1355"/>
                  <a:pt x="3263" y="1348"/>
                  <a:pt x="3280" y="1337"/>
                </a:cubicBezTo>
                <a:cubicBezTo>
                  <a:pt x="3293" y="1327"/>
                  <a:pt x="3295" y="1327"/>
                  <a:pt x="3321" y="1328"/>
                </a:cubicBezTo>
                <a:cubicBezTo>
                  <a:pt x="3335" y="1329"/>
                  <a:pt x="3352" y="1330"/>
                  <a:pt x="3357" y="1329"/>
                </a:cubicBezTo>
                <a:cubicBezTo>
                  <a:pt x="3365" y="1329"/>
                  <a:pt x="3367" y="1331"/>
                  <a:pt x="3367" y="1334"/>
                </a:cubicBezTo>
                <a:cubicBezTo>
                  <a:pt x="3366" y="1336"/>
                  <a:pt x="3366" y="1338"/>
                  <a:pt x="3368" y="1338"/>
                </a:cubicBezTo>
                <a:cubicBezTo>
                  <a:pt x="3383" y="1339"/>
                  <a:pt x="3445" y="1335"/>
                  <a:pt x="3451" y="1333"/>
                </a:cubicBezTo>
                <a:cubicBezTo>
                  <a:pt x="3457" y="1331"/>
                  <a:pt x="3449" y="1331"/>
                  <a:pt x="3429" y="1331"/>
                </a:cubicBezTo>
                <a:cubicBezTo>
                  <a:pt x="3411" y="1332"/>
                  <a:pt x="3402" y="1331"/>
                  <a:pt x="3407" y="1329"/>
                </a:cubicBezTo>
                <a:cubicBezTo>
                  <a:pt x="3414" y="1327"/>
                  <a:pt x="3413" y="1326"/>
                  <a:pt x="3398" y="1325"/>
                </a:cubicBezTo>
                <a:cubicBezTo>
                  <a:pt x="3388" y="1324"/>
                  <a:pt x="3371" y="1324"/>
                  <a:pt x="3359" y="1324"/>
                </a:cubicBezTo>
                <a:cubicBezTo>
                  <a:pt x="3337" y="1325"/>
                  <a:pt x="3332" y="1323"/>
                  <a:pt x="3337" y="1318"/>
                </a:cubicBezTo>
                <a:cubicBezTo>
                  <a:pt x="3340" y="1316"/>
                  <a:pt x="3336" y="1316"/>
                  <a:pt x="3328" y="1318"/>
                </a:cubicBezTo>
                <a:cubicBezTo>
                  <a:pt x="3322" y="1319"/>
                  <a:pt x="3314" y="1319"/>
                  <a:pt x="3311" y="1318"/>
                </a:cubicBezTo>
                <a:cubicBezTo>
                  <a:pt x="3307" y="1315"/>
                  <a:pt x="3308" y="1312"/>
                  <a:pt x="3320" y="1292"/>
                </a:cubicBezTo>
                <a:cubicBezTo>
                  <a:pt x="3333" y="1270"/>
                  <a:pt x="3333" y="1270"/>
                  <a:pt x="3333" y="1270"/>
                </a:cubicBezTo>
                <a:cubicBezTo>
                  <a:pt x="3352" y="1271"/>
                  <a:pt x="3352" y="1271"/>
                  <a:pt x="3352" y="1271"/>
                </a:cubicBezTo>
                <a:cubicBezTo>
                  <a:pt x="3370" y="1272"/>
                  <a:pt x="3371" y="1272"/>
                  <a:pt x="3361" y="1268"/>
                </a:cubicBezTo>
                <a:cubicBezTo>
                  <a:pt x="3350" y="1265"/>
                  <a:pt x="3350" y="1265"/>
                  <a:pt x="3350" y="1265"/>
                </a:cubicBezTo>
                <a:cubicBezTo>
                  <a:pt x="3361" y="1259"/>
                  <a:pt x="3361" y="1259"/>
                  <a:pt x="3361" y="1259"/>
                </a:cubicBezTo>
                <a:cubicBezTo>
                  <a:pt x="3373" y="1254"/>
                  <a:pt x="3375" y="1250"/>
                  <a:pt x="3367" y="1247"/>
                </a:cubicBezTo>
                <a:cubicBezTo>
                  <a:pt x="3359" y="1245"/>
                  <a:pt x="3451" y="1247"/>
                  <a:pt x="3464" y="1249"/>
                </a:cubicBezTo>
                <a:cubicBezTo>
                  <a:pt x="3470" y="1250"/>
                  <a:pt x="3473" y="1249"/>
                  <a:pt x="3473" y="1247"/>
                </a:cubicBezTo>
                <a:cubicBezTo>
                  <a:pt x="3473" y="1245"/>
                  <a:pt x="3468" y="1243"/>
                  <a:pt x="3463" y="1243"/>
                </a:cubicBezTo>
                <a:cubicBezTo>
                  <a:pt x="3457" y="1243"/>
                  <a:pt x="3451" y="1243"/>
                  <a:pt x="3448" y="1242"/>
                </a:cubicBezTo>
                <a:cubicBezTo>
                  <a:pt x="3446" y="1242"/>
                  <a:pt x="3429" y="1242"/>
                  <a:pt x="3411" y="1241"/>
                </a:cubicBezTo>
                <a:cubicBezTo>
                  <a:pt x="3384" y="1240"/>
                  <a:pt x="3377" y="1239"/>
                  <a:pt x="3377" y="1235"/>
                </a:cubicBezTo>
                <a:cubicBezTo>
                  <a:pt x="3377" y="1232"/>
                  <a:pt x="3375" y="1231"/>
                  <a:pt x="3370" y="1233"/>
                </a:cubicBezTo>
                <a:cubicBezTo>
                  <a:pt x="3364" y="1236"/>
                  <a:pt x="3364" y="1236"/>
                  <a:pt x="3348" y="1234"/>
                </a:cubicBezTo>
                <a:cubicBezTo>
                  <a:pt x="3333" y="1232"/>
                  <a:pt x="3300" y="1232"/>
                  <a:pt x="3276" y="1233"/>
                </a:cubicBezTo>
                <a:cubicBezTo>
                  <a:pt x="3263" y="1233"/>
                  <a:pt x="3256" y="1232"/>
                  <a:pt x="3257" y="1230"/>
                </a:cubicBezTo>
                <a:cubicBezTo>
                  <a:pt x="3258" y="1228"/>
                  <a:pt x="3257" y="1227"/>
                  <a:pt x="3254" y="1227"/>
                </a:cubicBezTo>
                <a:cubicBezTo>
                  <a:pt x="3250" y="1227"/>
                  <a:pt x="3250" y="1226"/>
                  <a:pt x="3255" y="1223"/>
                </a:cubicBezTo>
                <a:cubicBezTo>
                  <a:pt x="3259" y="1221"/>
                  <a:pt x="3275" y="1220"/>
                  <a:pt x="3299" y="1221"/>
                </a:cubicBezTo>
                <a:cubicBezTo>
                  <a:pt x="3351" y="1223"/>
                  <a:pt x="3400" y="1226"/>
                  <a:pt x="3415" y="1227"/>
                </a:cubicBezTo>
                <a:cubicBezTo>
                  <a:pt x="3418" y="1228"/>
                  <a:pt x="3432" y="1229"/>
                  <a:pt x="3445" y="1229"/>
                </a:cubicBezTo>
                <a:cubicBezTo>
                  <a:pt x="3458" y="1230"/>
                  <a:pt x="3469" y="1231"/>
                  <a:pt x="3469" y="1233"/>
                </a:cubicBezTo>
                <a:cubicBezTo>
                  <a:pt x="3470" y="1235"/>
                  <a:pt x="3473" y="1235"/>
                  <a:pt x="3476" y="1233"/>
                </a:cubicBezTo>
                <a:cubicBezTo>
                  <a:pt x="3483" y="1229"/>
                  <a:pt x="3510" y="1229"/>
                  <a:pt x="3567" y="1233"/>
                </a:cubicBezTo>
                <a:cubicBezTo>
                  <a:pt x="3574" y="1234"/>
                  <a:pt x="3594" y="1235"/>
                  <a:pt x="3611" y="1236"/>
                </a:cubicBezTo>
                <a:cubicBezTo>
                  <a:pt x="3627" y="1236"/>
                  <a:pt x="3655" y="1238"/>
                  <a:pt x="3671" y="1239"/>
                </a:cubicBezTo>
                <a:cubicBezTo>
                  <a:pt x="3688" y="1240"/>
                  <a:pt x="3714" y="1241"/>
                  <a:pt x="3730" y="1241"/>
                </a:cubicBezTo>
                <a:cubicBezTo>
                  <a:pt x="3746" y="1241"/>
                  <a:pt x="3762" y="1242"/>
                  <a:pt x="3766" y="1243"/>
                </a:cubicBezTo>
                <a:cubicBezTo>
                  <a:pt x="3772" y="1245"/>
                  <a:pt x="3772" y="1244"/>
                  <a:pt x="3764" y="1239"/>
                </a:cubicBezTo>
                <a:cubicBezTo>
                  <a:pt x="3757" y="1233"/>
                  <a:pt x="3749" y="1233"/>
                  <a:pt x="3708" y="1233"/>
                </a:cubicBezTo>
                <a:cubicBezTo>
                  <a:pt x="3681" y="1233"/>
                  <a:pt x="3657" y="1233"/>
                  <a:pt x="3654" y="1232"/>
                </a:cubicBezTo>
                <a:cubicBezTo>
                  <a:pt x="3651" y="1232"/>
                  <a:pt x="3630" y="1230"/>
                  <a:pt x="3608" y="1229"/>
                </a:cubicBezTo>
                <a:cubicBezTo>
                  <a:pt x="3585" y="1228"/>
                  <a:pt x="3558" y="1226"/>
                  <a:pt x="3547" y="1225"/>
                </a:cubicBezTo>
                <a:cubicBezTo>
                  <a:pt x="3523" y="1222"/>
                  <a:pt x="3484" y="1220"/>
                  <a:pt x="3472" y="1221"/>
                </a:cubicBezTo>
                <a:cubicBezTo>
                  <a:pt x="3462" y="1222"/>
                  <a:pt x="3462" y="1222"/>
                  <a:pt x="3462" y="1222"/>
                </a:cubicBezTo>
                <a:cubicBezTo>
                  <a:pt x="3470" y="1218"/>
                  <a:pt x="3470" y="1218"/>
                  <a:pt x="3470" y="1218"/>
                </a:cubicBezTo>
                <a:cubicBezTo>
                  <a:pt x="3474" y="1215"/>
                  <a:pt x="3477" y="1212"/>
                  <a:pt x="3475" y="1211"/>
                </a:cubicBezTo>
                <a:cubicBezTo>
                  <a:pt x="3470" y="1208"/>
                  <a:pt x="3457" y="1209"/>
                  <a:pt x="3452" y="1213"/>
                </a:cubicBezTo>
                <a:cubicBezTo>
                  <a:pt x="3446" y="1217"/>
                  <a:pt x="3409" y="1220"/>
                  <a:pt x="3394" y="1218"/>
                </a:cubicBezTo>
                <a:cubicBezTo>
                  <a:pt x="3387" y="1216"/>
                  <a:pt x="3385" y="1214"/>
                  <a:pt x="3386" y="1211"/>
                </a:cubicBezTo>
                <a:cubicBezTo>
                  <a:pt x="3387" y="1204"/>
                  <a:pt x="3380" y="1202"/>
                  <a:pt x="3367" y="1207"/>
                </a:cubicBezTo>
                <a:cubicBezTo>
                  <a:pt x="3360" y="1210"/>
                  <a:pt x="3348" y="1212"/>
                  <a:pt x="3340" y="1212"/>
                </a:cubicBezTo>
                <a:cubicBezTo>
                  <a:pt x="3332" y="1212"/>
                  <a:pt x="3318" y="1212"/>
                  <a:pt x="3311" y="1213"/>
                </a:cubicBezTo>
                <a:cubicBezTo>
                  <a:pt x="3303" y="1213"/>
                  <a:pt x="3296" y="1212"/>
                  <a:pt x="3296" y="1210"/>
                </a:cubicBezTo>
                <a:cubicBezTo>
                  <a:pt x="3296" y="1209"/>
                  <a:pt x="3298" y="1207"/>
                  <a:pt x="3300" y="1207"/>
                </a:cubicBezTo>
                <a:cubicBezTo>
                  <a:pt x="3302" y="1207"/>
                  <a:pt x="3304" y="1205"/>
                  <a:pt x="3305" y="1203"/>
                </a:cubicBezTo>
                <a:cubicBezTo>
                  <a:pt x="3305" y="1200"/>
                  <a:pt x="3313" y="1196"/>
                  <a:pt x="3321" y="1193"/>
                </a:cubicBezTo>
                <a:cubicBezTo>
                  <a:pt x="3329" y="1190"/>
                  <a:pt x="3336" y="1186"/>
                  <a:pt x="3336" y="1184"/>
                </a:cubicBezTo>
                <a:cubicBezTo>
                  <a:pt x="3336" y="1181"/>
                  <a:pt x="3371" y="1181"/>
                  <a:pt x="3391" y="1184"/>
                </a:cubicBezTo>
                <a:cubicBezTo>
                  <a:pt x="3400" y="1186"/>
                  <a:pt x="3400" y="1186"/>
                  <a:pt x="3400" y="1186"/>
                </a:cubicBezTo>
                <a:cubicBezTo>
                  <a:pt x="3391" y="1189"/>
                  <a:pt x="3391" y="1189"/>
                  <a:pt x="3391" y="1189"/>
                </a:cubicBezTo>
                <a:cubicBezTo>
                  <a:pt x="3381" y="1192"/>
                  <a:pt x="3381" y="1192"/>
                  <a:pt x="3381" y="1192"/>
                </a:cubicBezTo>
                <a:cubicBezTo>
                  <a:pt x="3392" y="1192"/>
                  <a:pt x="3392" y="1192"/>
                  <a:pt x="3392" y="1192"/>
                </a:cubicBezTo>
                <a:cubicBezTo>
                  <a:pt x="3399" y="1192"/>
                  <a:pt x="3405" y="1193"/>
                  <a:pt x="3407" y="1195"/>
                </a:cubicBezTo>
                <a:cubicBezTo>
                  <a:pt x="3409" y="1198"/>
                  <a:pt x="3417" y="1198"/>
                  <a:pt x="3438" y="1193"/>
                </a:cubicBezTo>
                <a:cubicBezTo>
                  <a:pt x="3460" y="1188"/>
                  <a:pt x="3473" y="1187"/>
                  <a:pt x="3508" y="1189"/>
                </a:cubicBezTo>
                <a:cubicBezTo>
                  <a:pt x="3551" y="1191"/>
                  <a:pt x="3593" y="1186"/>
                  <a:pt x="3618" y="1177"/>
                </a:cubicBezTo>
                <a:cubicBezTo>
                  <a:pt x="3633" y="1171"/>
                  <a:pt x="3630" y="1166"/>
                  <a:pt x="3612" y="1169"/>
                </a:cubicBezTo>
                <a:cubicBezTo>
                  <a:pt x="3604" y="1170"/>
                  <a:pt x="3579" y="1173"/>
                  <a:pt x="3558" y="1175"/>
                </a:cubicBezTo>
                <a:cubicBezTo>
                  <a:pt x="3526" y="1178"/>
                  <a:pt x="3519" y="1178"/>
                  <a:pt x="3519" y="1174"/>
                </a:cubicBezTo>
                <a:cubicBezTo>
                  <a:pt x="3519" y="1170"/>
                  <a:pt x="3515" y="1170"/>
                  <a:pt x="3506" y="1172"/>
                </a:cubicBezTo>
                <a:cubicBezTo>
                  <a:pt x="3498" y="1173"/>
                  <a:pt x="3494" y="1173"/>
                  <a:pt x="3495" y="1171"/>
                </a:cubicBezTo>
                <a:cubicBezTo>
                  <a:pt x="3496" y="1168"/>
                  <a:pt x="3490" y="1168"/>
                  <a:pt x="3481" y="1169"/>
                </a:cubicBezTo>
                <a:cubicBezTo>
                  <a:pt x="3465" y="1171"/>
                  <a:pt x="3390" y="1176"/>
                  <a:pt x="3351" y="1177"/>
                </a:cubicBezTo>
                <a:cubicBezTo>
                  <a:pt x="3331" y="1178"/>
                  <a:pt x="3330" y="1178"/>
                  <a:pt x="3334" y="1173"/>
                </a:cubicBezTo>
                <a:cubicBezTo>
                  <a:pt x="3338" y="1169"/>
                  <a:pt x="3348" y="1167"/>
                  <a:pt x="3366" y="1165"/>
                </a:cubicBezTo>
                <a:cubicBezTo>
                  <a:pt x="3394" y="1163"/>
                  <a:pt x="3394" y="1163"/>
                  <a:pt x="3394" y="1163"/>
                </a:cubicBezTo>
                <a:cubicBezTo>
                  <a:pt x="3367" y="1163"/>
                  <a:pt x="3367" y="1163"/>
                  <a:pt x="3367" y="1163"/>
                </a:cubicBezTo>
                <a:cubicBezTo>
                  <a:pt x="3344" y="1164"/>
                  <a:pt x="3340" y="1163"/>
                  <a:pt x="3341" y="1158"/>
                </a:cubicBezTo>
                <a:cubicBezTo>
                  <a:pt x="3342" y="1154"/>
                  <a:pt x="3341" y="1153"/>
                  <a:pt x="3338" y="1156"/>
                </a:cubicBezTo>
                <a:cubicBezTo>
                  <a:pt x="3335" y="1157"/>
                  <a:pt x="3328" y="1159"/>
                  <a:pt x="3321" y="1160"/>
                </a:cubicBezTo>
                <a:cubicBezTo>
                  <a:pt x="3309" y="1162"/>
                  <a:pt x="3309" y="1162"/>
                  <a:pt x="3309" y="1162"/>
                </a:cubicBezTo>
                <a:cubicBezTo>
                  <a:pt x="3318" y="1157"/>
                  <a:pt x="3318" y="1157"/>
                  <a:pt x="3318" y="1157"/>
                </a:cubicBezTo>
                <a:cubicBezTo>
                  <a:pt x="3334" y="1149"/>
                  <a:pt x="3343" y="1142"/>
                  <a:pt x="3343" y="1137"/>
                </a:cubicBezTo>
                <a:cubicBezTo>
                  <a:pt x="3343" y="1134"/>
                  <a:pt x="3348" y="1129"/>
                  <a:pt x="3356" y="1126"/>
                </a:cubicBezTo>
                <a:cubicBezTo>
                  <a:pt x="3367" y="1122"/>
                  <a:pt x="3368" y="1120"/>
                  <a:pt x="3364" y="1117"/>
                </a:cubicBezTo>
                <a:cubicBezTo>
                  <a:pt x="3361" y="1115"/>
                  <a:pt x="3357" y="1116"/>
                  <a:pt x="3351" y="1118"/>
                </a:cubicBezTo>
                <a:cubicBezTo>
                  <a:pt x="3338" y="1125"/>
                  <a:pt x="3325" y="1125"/>
                  <a:pt x="3324" y="1118"/>
                </a:cubicBezTo>
                <a:cubicBezTo>
                  <a:pt x="3324" y="1114"/>
                  <a:pt x="3323" y="1113"/>
                  <a:pt x="3319" y="1115"/>
                </a:cubicBezTo>
                <a:cubicBezTo>
                  <a:pt x="3309" y="1121"/>
                  <a:pt x="3273" y="1133"/>
                  <a:pt x="3260" y="1135"/>
                </a:cubicBezTo>
                <a:cubicBezTo>
                  <a:pt x="3248" y="1138"/>
                  <a:pt x="3246" y="1137"/>
                  <a:pt x="3247" y="1133"/>
                </a:cubicBezTo>
                <a:cubicBezTo>
                  <a:pt x="3249" y="1128"/>
                  <a:pt x="3264" y="1116"/>
                  <a:pt x="3270" y="1116"/>
                </a:cubicBezTo>
                <a:cubicBezTo>
                  <a:pt x="3272" y="1116"/>
                  <a:pt x="3275" y="1114"/>
                  <a:pt x="3277" y="1112"/>
                </a:cubicBezTo>
                <a:cubicBezTo>
                  <a:pt x="3278" y="1109"/>
                  <a:pt x="3287" y="1105"/>
                  <a:pt x="3297" y="1102"/>
                </a:cubicBezTo>
                <a:cubicBezTo>
                  <a:pt x="3314" y="1097"/>
                  <a:pt x="3314" y="1097"/>
                  <a:pt x="3314" y="1097"/>
                </a:cubicBezTo>
                <a:cubicBezTo>
                  <a:pt x="3294" y="1097"/>
                  <a:pt x="3294" y="1097"/>
                  <a:pt x="3294" y="1097"/>
                </a:cubicBezTo>
                <a:cubicBezTo>
                  <a:pt x="3284" y="1097"/>
                  <a:pt x="3272" y="1097"/>
                  <a:pt x="3267" y="1097"/>
                </a:cubicBezTo>
                <a:cubicBezTo>
                  <a:pt x="3262" y="1097"/>
                  <a:pt x="3259" y="1096"/>
                  <a:pt x="3259" y="1092"/>
                </a:cubicBezTo>
                <a:cubicBezTo>
                  <a:pt x="3258" y="1089"/>
                  <a:pt x="3263" y="1087"/>
                  <a:pt x="3273" y="1085"/>
                </a:cubicBezTo>
                <a:cubicBezTo>
                  <a:pt x="3288" y="1082"/>
                  <a:pt x="3288" y="1082"/>
                  <a:pt x="3288" y="1082"/>
                </a:cubicBezTo>
                <a:cubicBezTo>
                  <a:pt x="3274" y="1081"/>
                  <a:pt x="3274" y="1081"/>
                  <a:pt x="3274" y="1081"/>
                </a:cubicBezTo>
                <a:cubicBezTo>
                  <a:pt x="3263" y="1081"/>
                  <a:pt x="3261" y="1079"/>
                  <a:pt x="3260" y="1073"/>
                </a:cubicBezTo>
                <a:cubicBezTo>
                  <a:pt x="3258" y="1065"/>
                  <a:pt x="3258" y="1065"/>
                  <a:pt x="3258" y="1065"/>
                </a:cubicBezTo>
                <a:cubicBezTo>
                  <a:pt x="3301" y="1065"/>
                  <a:pt x="3301" y="1065"/>
                  <a:pt x="3301" y="1065"/>
                </a:cubicBezTo>
                <a:cubicBezTo>
                  <a:pt x="3343" y="1064"/>
                  <a:pt x="3363" y="1060"/>
                  <a:pt x="3336" y="1057"/>
                </a:cubicBezTo>
                <a:cubicBezTo>
                  <a:pt x="3329" y="1056"/>
                  <a:pt x="3319" y="1055"/>
                  <a:pt x="3314" y="1054"/>
                </a:cubicBezTo>
                <a:cubicBezTo>
                  <a:pt x="3306" y="1052"/>
                  <a:pt x="3306" y="1052"/>
                  <a:pt x="3306" y="1052"/>
                </a:cubicBezTo>
                <a:cubicBezTo>
                  <a:pt x="3314" y="1057"/>
                  <a:pt x="3314" y="1057"/>
                  <a:pt x="3314" y="1057"/>
                </a:cubicBezTo>
                <a:cubicBezTo>
                  <a:pt x="3323" y="1062"/>
                  <a:pt x="3322" y="1062"/>
                  <a:pt x="3305" y="1061"/>
                </a:cubicBezTo>
                <a:cubicBezTo>
                  <a:pt x="3295" y="1061"/>
                  <a:pt x="3277" y="1059"/>
                  <a:pt x="3264" y="1058"/>
                </a:cubicBezTo>
                <a:cubicBezTo>
                  <a:pt x="3252" y="1057"/>
                  <a:pt x="3240" y="1057"/>
                  <a:pt x="3239" y="1058"/>
                </a:cubicBezTo>
                <a:cubicBezTo>
                  <a:pt x="3237" y="1059"/>
                  <a:pt x="3236" y="1059"/>
                  <a:pt x="3237" y="1057"/>
                </a:cubicBezTo>
                <a:cubicBezTo>
                  <a:pt x="3239" y="1053"/>
                  <a:pt x="3230" y="1053"/>
                  <a:pt x="3199" y="1055"/>
                </a:cubicBezTo>
                <a:cubicBezTo>
                  <a:pt x="3189" y="1055"/>
                  <a:pt x="3170" y="1055"/>
                  <a:pt x="3158" y="1053"/>
                </a:cubicBezTo>
                <a:cubicBezTo>
                  <a:pt x="3146" y="1052"/>
                  <a:pt x="3129" y="1050"/>
                  <a:pt x="3120" y="1050"/>
                </a:cubicBezTo>
                <a:cubicBezTo>
                  <a:pt x="3103" y="1048"/>
                  <a:pt x="3103" y="1048"/>
                  <a:pt x="3103" y="1048"/>
                </a:cubicBezTo>
                <a:cubicBezTo>
                  <a:pt x="3115" y="1043"/>
                  <a:pt x="3115" y="1043"/>
                  <a:pt x="3115" y="1043"/>
                </a:cubicBezTo>
                <a:cubicBezTo>
                  <a:pt x="3122" y="1041"/>
                  <a:pt x="3132" y="1036"/>
                  <a:pt x="3139" y="1032"/>
                </a:cubicBezTo>
                <a:cubicBezTo>
                  <a:pt x="3145" y="1029"/>
                  <a:pt x="3157" y="1026"/>
                  <a:pt x="3166" y="1025"/>
                </a:cubicBezTo>
                <a:cubicBezTo>
                  <a:pt x="3177" y="1024"/>
                  <a:pt x="3179" y="1023"/>
                  <a:pt x="3173" y="1022"/>
                </a:cubicBezTo>
                <a:cubicBezTo>
                  <a:pt x="3165" y="1020"/>
                  <a:pt x="3165" y="1020"/>
                  <a:pt x="3165" y="1020"/>
                </a:cubicBezTo>
                <a:cubicBezTo>
                  <a:pt x="3175" y="1015"/>
                  <a:pt x="3175" y="1015"/>
                  <a:pt x="3175" y="1015"/>
                </a:cubicBezTo>
                <a:cubicBezTo>
                  <a:pt x="3182" y="1011"/>
                  <a:pt x="3186" y="1011"/>
                  <a:pt x="3192" y="1014"/>
                </a:cubicBezTo>
                <a:cubicBezTo>
                  <a:pt x="3200" y="1018"/>
                  <a:pt x="3200" y="1018"/>
                  <a:pt x="3200" y="1018"/>
                </a:cubicBezTo>
                <a:cubicBezTo>
                  <a:pt x="3192" y="1020"/>
                  <a:pt x="3192" y="1020"/>
                  <a:pt x="3192" y="1020"/>
                </a:cubicBezTo>
                <a:cubicBezTo>
                  <a:pt x="3186" y="1022"/>
                  <a:pt x="3189" y="1023"/>
                  <a:pt x="3206" y="1025"/>
                </a:cubicBezTo>
                <a:cubicBezTo>
                  <a:pt x="3218" y="1026"/>
                  <a:pt x="3230" y="1027"/>
                  <a:pt x="3232" y="1026"/>
                </a:cubicBezTo>
                <a:cubicBezTo>
                  <a:pt x="3234" y="1026"/>
                  <a:pt x="3253" y="1027"/>
                  <a:pt x="3273" y="1028"/>
                </a:cubicBezTo>
                <a:cubicBezTo>
                  <a:pt x="3330" y="1032"/>
                  <a:pt x="3357" y="1033"/>
                  <a:pt x="3355" y="1030"/>
                </a:cubicBezTo>
                <a:cubicBezTo>
                  <a:pt x="3353" y="1029"/>
                  <a:pt x="3339" y="1027"/>
                  <a:pt x="3322" y="1025"/>
                </a:cubicBezTo>
                <a:cubicBezTo>
                  <a:pt x="3305" y="1023"/>
                  <a:pt x="3289" y="1020"/>
                  <a:pt x="3287" y="1018"/>
                </a:cubicBezTo>
                <a:cubicBezTo>
                  <a:pt x="3284" y="1016"/>
                  <a:pt x="3273" y="1015"/>
                  <a:pt x="3260" y="1015"/>
                </a:cubicBezTo>
                <a:cubicBezTo>
                  <a:pt x="3247" y="1016"/>
                  <a:pt x="3236" y="1015"/>
                  <a:pt x="3235" y="1014"/>
                </a:cubicBezTo>
                <a:cubicBezTo>
                  <a:pt x="3234" y="1013"/>
                  <a:pt x="3238" y="1009"/>
                  <a:pt x="3244" y="1004"/>
                </a:cubicBezTo>
                <a:cubicBezTo>
                  <a:pt x="3249" y="1000"/>
                  <a:pt x="3256" y="995"/>
                  <a:pt x="3258" y="993"/>
                </a:cubicBezTo>
                <a:cubicBezTo>
                  <a:pt x="3262" y="989"/>
                  <a:pt x="3262" y="988"/>
                  <a:pt x="3239" y="998"/>
                </a:cubicBezTo>
                <a:cubicBezTo>
                  <a:pt x="3233" y="1000"/>
                  <a:pt x="3223" y="1000"/>
                  <a:pt x="3211" y="998"/>
                </a:cubicBezTo>
                <a:cubicBezTo>
                  <a:pt x="3197" y="996"/>
                  <a:pt x="3191" y="996"/>
                  <a:pt x="3189" y="999"/>
                </a:cubicBezTo>
                <a:cubicBezTo>
                  <a:pt x="3187" y="1002"/>
                  <a:pt x="3180" y="1003"/>
                  <a:pt x="3171" y="1002"/>
                </a:cubicBezTo>
                <a:cubicBezTo>
                  <a:pt x="3162" y="1001"/>
                  <a:pt x="3153" y="1003"/>
                  <a:pt x="3143" y="1007"/>
                </a:cubicBezTo>
                <a:cubicBezTo>
                  <a:pt x="3124" y="1016"/>
                  <a:pt x="3110" y="1015"/>
                  <a:pt x="3109" y="1005"/>
                </a:cubicBezTo>
                <a:cubicBezTo>
                  <a:pt x="3109" y="1000"/>
                  <a:pt x="3107" y="998"/>
                  <a:pt x="3101" y="996"/>
                </a:cubicBezTo>
                <a:cubicBezTo>
                  <a:pt x="3097" y="996"/>
                  <a:pt x="3092" y="996"/>
                  <a:pt x="3090" y="997"/>
                </a:cubicBezTo>
                <a:cubicBezTo>
                  <a:pt x="3084" y="1000"/>
                  <a:pt x="3061" y="997"/>
                  <a:pt x="3061" y="993"/>
                </a:cubicBezTo>
                <a:cubicBezTo>
                  <a:pt x="3061" y="991"/>
                  <a:pt x="3064" y="989"/>
                  <a:pt x="3069" y="989"/>
                </a:cubicBezTo>
                <a:cubicBezTo>
                  <a:pt x="3078" y="988"/>
                  <a:pt x="3078" y="988"/>
                  <a:pt x="3078" y="988"/>
                </a:cubicBezTo>
                <a:cubicBezTo>
                  <a:pt x="3069" y="987"/>
                  <a:pt x="3069" y="987"/>
                  <a:pt x="3069" y="987"/>
                </a:cubicBezTo>
                <a:cubicBezTo>
                  <a:pt x="3064" y="986"/>
                  <a:pt x="3058" y="983"/>
                  <a:pt x="3056" y="979"/>
                </a:cubicBezTo>
                <a:cubicBezTo>
                  <a:pt x="3052" y="971"/>
                  <a:pt x="3048" y="971"/>
                  <a:pt x="3036" y="982"/>
                </a:cubicBezTo>
                <a:cubicBezTo>
                  <a:pt x="3026" y="991"/>
                  <a:pt x="3026" y="991"/>
                  <a:pt x="2994" y="989"/>
                </a:cubicBezTo>
                <a:cubicBezTo>
                  <a:pt x="2970" y="987"/>
                  <a:pt x="2962" y="985"/>
                  <a:pt x="2961" y="982"/>
                </a:cubicBezTo>
                <a:cubicBezTo>
                  <a:pt x="2961" y="975"/>
                  <a:pt x="2979" y="966"/>
                  <a:pt x="2989" y="967"/>
                </a:cubicBezTo>
                <a:cubicBezTo>
                  <a:pt x="2994" y="968"/>
                  <a:pt x="3008" y="969"/>
                  <a:pt x="3021" y="969"/>
                </a:cubicBezTo>
                <a:cubicBezTo>
                  <a:pt x="3034" y="970"/>
                  <a:pt x="3061" y="971"/>
                  <a:pt x="3081" y="972"/>
                </a:cubicBezTo>
                <a:cubicBezTo>
                  <a:pt x="3102" y="972"/>
                  <a:pt x="3121" y="973"/>
                  <a:pt x="3124" y="973"/>
                </a:cubicBezTo>
                <a:cubicBezTo>
                  <a:pt x="3143" y="973"/>
                  <a:pt x="3172" y="979"/>
                  <a:pt x="3183" y="985"/>
                </a:cubicBezTo>
                <a:cubicBezTo>
                  <a:pt x="3192" y="990"/>
                  <a:pt x="3200" y="992"/>
                  <a:pt x="3208" y="992"/>
                </a:cubicBezTo>
                <a:cubicBezTo>
                  <a:pt x="3220" y="991"/>
                  <a:pt x="3220" y="991"/>
                  <a:pt x="3211" y="989"/>
                </a:cubicBezTo>
                <a:cubicBezTo>
                  <a:pt x="3202" y="987"/>
                  <a:pt x="3202" y="987"/>
                  <a:pt x="3218" y="982"/>
                </a:cubicBezTo>
                <a:cubicBezTo>
                  <a:pt x="3235" y="976"/>
                  <a:pt x="3267" y="973"/>
                  <a:pt x="3335" y="971"/>
                </a:cubicBezTo>
                <a:cubicBezTo>
                  <a:pt x="3369" y="970"/>
                  <a:pt x="3380" y="969"/>
                  <a:pt x="3386" y="964"/>
                </a:cubicBezTo>
                <a:cubicBezTo>
                  <a:pt x="3393" y="959"/>
                  <a:pt x="3393" y="959"/>
                  <a:pt x="3393" y="959"/>
                </a:cubicBezTo>
                <a:cubicBezTo>
                  <a:pt x="3386" y="958"/>
                  <a:pt x="3386" y="958"/>
                  <a:pt x="3386" y="958"/>
                </a:cubicBezTo>
                <a:cubicBezTo>
                  <a:pt x="3381" y="957"/>
                  <a:pt x="3371" y="956"/>
                  <a:pt x="3363" y="955"/>
                </a:cubicBezTo>
                <a:cubicBezTo>
                  <a:pt x="3338" y="953"/>
                  <a:pt x="3336" y="951"/>
                  <a:pt x="3345" y="945"/>
                </a:cubicBezTo>
                <a:cubicBezTo>
                  <a:pt x="3359" y="935"/>
                  <a:pt x="3355" y="934"/>
                  <a:pt x="3305" y="934"/>
                </a:cubicBezTo>
                <a:cubicBezTo>
                  <a:pt x="3292" y="934"/>
                  <a:pt x="3272" y="934"/>
                  <a:pt x="3262" y="934"/>
                </a:cubicBezTo>
                <a:cubicBezTo>
                  <a:pt x="3246" y="935"/>
                  <a:pt x="3244" y="934"/>
                  <a:pt x="3246" y="930"/>
                </a:cubicBezTo>
                <a:cubicBezTo>
                  <a:pt x="3248" y="926"/>
                  <a:pt x="3247" y="925"/>
                  <a:pt x="3240" y="924"/>
                </a:cubicBezTo>
                <a:cubicBezTo>
                  <a:pt x="3236" y="924"/>
                  <a:pt x="3226" y="925"/>
                  <a:pt x="3219" y="927"/>
                </a:cubicBezTo>
                <a:cubicBezTo>
                  <a:pt x="3212" y="929"/>
                  <a:pt x="3191" y="930"/>
                  <a:pt x="3168" y="929"/>
                </a:cubicBezTo>
                <a:cubicBezTo>
                  <a:pt x="3147" y="928"/>
                  <a:pt x="3112" y="928"/>
                  <a:pt x="3091" y="928"/>
                </a:cubicBezTo>
                <a:cubicBezTo>
                  <a:pt x="3069" y="927"/>
                  <a:pt x="3052" y="926"/>
                  <a:pt x="3052" y="924"/>
                </a:cubicBezTo>
                <a:cubicBezTo>
                  <a:pt x="3052" y="923"/>
                  <a:pt x="3054" y="921"/>
                  <a:pt x="3057" y="921"/>
                </a:cubicBezTo>
                <a:cubicBezTo>
                  <a:pt x="3060" y="921"/>
                  <a:pt x="3062" y="919"/>
                  <a:pt x="3062" y="917"/>
                </a:cubicBezTo>
                <a:cubicBezTo>
                  <a:pt x="3062" y="915"/>
                  <a:pt x="3065" y="910"/>
                  <a:pt x="3068" y="905"/>
                </a:cubicBezTo>
                <a:cubicBezTo>
                  <a:pt x="3075" y="895"/>
                  <a:pt x="3075" y="895"/>
                  <a:pt x="3061" y="897"/>
                </a:cubicBezTo>
                <a:cubicBezTo>
                  <a:pt x="3055" y="897"/>
                  <a:pt x="3050" y="896"/>
                  <a:pt x="3049" y="894"/>
                </a:cubicBezTo>
                <a:cubicBezTo>
                  <a:pt x="3044" y="886"/>
                  <a:pt x="3222" y="890"/>
                  <a:pt x="3245" y="899"/>
                </a:cubicBezTo>
                <a:cubicBezTo>
                  <a:pt x="3251" y="901"/>
                  <a:pt x="3256" y="901"/>
                  <a:pt x="3256" y="900"/>
                </a:cubicBezTo>
                <a:cubicBezTo>
                  <a:pt x="3256" y="898"/>
                  <a:pt x="3258" y="897"/>
                  <a:pt x="3260" y="898"/>
                </a:cubicBezTo>
                <a:cubicBezTo>
                  <a:pt x="3267" y="900"/>
                  <a:pt x="3305" y="901"/>
                  <a:pt x="3301" y="900"/>
                </a:cubicBezTo>
                <a:cubicBezTo>
                  <a:pt x="3299" y="899"/>
                  <a:pt x="3291" y="897"/>
                  <a:pt x="3282" y="895"/>
                </a:cubicBezTo>
                <a:cubicBezTo>
                  <a:pt x="3271" y="893"/>
                  <a:pt x="3267" y="891"/>
                  <a:pt x="3269" y="889"/>
                </a:cubicBezTo>
                <a:cubicBezTo>
                  <a:pt x="3271" y="888"/>
                  <a:pt x="3265" y="887"/>
                  <a:pt x="3256" y="889"/>
                </a:cubicBezTo>
                <a:cubicBezTo>
                  <a:pt x="3245" y="891"/>
                  <a:pt x="3239" y="890"/>
                  <a:pt x="3239" y="888"/>
                </a:cubicBezTo>
                <a:cubicBezTo>
                  <a:pt x="3239" y="886"/>
                  <a:pt x="3230" y="884"/>
                  <a:pt x="3220" y="884"/>
                </a:cubicBezTo>
                <a:cubicBezTo>
                  <a:pt x="3210" y="883"/>
                  <a:pt x="3189" y="881"/>
                  <a:pt x="3174" y="880"/>
                </a:cubicBezTo>
                <a:cubicBezTo>
                  <a:pt x="3159" y="879"/>
                  <a:pt x="3124" y="878"/>
                  <a:pt x="3097" y="878"/>
                </a:cubicBezTo>
                <a:cubicBezTo>
                  <a:pt x="3070" y="878"/>
                  <a:pt x="3045" y="876"/>
                  <a:pt x="3042" y="874"/>
                </a:cubicBezTo>
                <a:cubicBezTo>
                  <a:pt x="3039" y="872"/>
                  <a:pt x="3030" y="872"/>
                  <a:pt x="3021" y="874"/>
                </a:cubicBezTo>
                <a:cubicBezTo>
                  <a:pt x="3011" y="875"/>
                  <a:pt x="3005" y="875"/>
                  <a:pt x="3005" y="873"/>
                </a:cubicBezTo>
                <a:cubicBezTo>
                  <a:pt x="3005" y="869"/>
                  <a:pt x="3018" y="865"/>
                  <a:pt x="3036" y="864"/>
                </a:cubicBezTo>
                <a:cubicBezTo>
                  <a:pt x="3044" y="863"/>
                  <a:pt x="3053" y="862"/>
                  <a:pt x="3056" y="860"/>
                </a:cubicBezTo>
                <a:cubicBezTo>
                  <a:pt x="3063" y="858"/>
                  <a:pt x="3064" y="850"/>
                  <a:pt x="3058" y="848"/>
                </a:cubicBezTo>
                <a:cubicBezTo>
                  <a:pt x="3055" y="846"/>
                  <a:pt x="3056" y="845"/>
                  <a:pt x="3058" y="842"/>
                </a:cubicBezTo>
                <a:cubicBezTo>
                  <a:pt x="3061" y="839"/>
                  <a:pt x="3058" y="838"/>
                  <a:pt x="3043" y="840"/>
                </a:cubicBezTo>
                <a:cubicBezTo>
                  <a:pt x="3033" y="840"/>
                  <a:pt x="3020" y="841"/>
                  <a:pt x="3015" y="841"/>
                </a:cubicBezTo>
                <a:cubicBezTo>
                  <a:pt x="3005" y="841"/>
                  <a:pt x="3005" y="841"/>
                  <a:pt x="3010" y="835"/>
                </a:cubicBezTo>
                <a:cubicBezTo>
                  <a:pt x="3015" y="830"/>
                  <a:pt x="3015" y="830"/>
                  <a:pt x="3003" y="833"/>
                </a:cubicBezTo>
                <a:cubicBezTo>
                  <a:pt x="2986" y="836"/>
                  <a:pt x="2891" y="841"/>
                  <a:pt x="2889" y="839"/>
                </a:cubicBezTo>
                <a:cubicBezTo>
                  <a:pt x="2888" y="837"/>
                  <a:pt x="2892" y="831"/>
                  <a:pt x="2897" y="824"/>
                </a:cubicBezTo>
                <a:cubicBezTo>
                  <a:pt x="2906" y="814"/>
                  <a:pt x="2909" y="812"/>
                  <a:pt x="2916" y="813"/>
                </a:cubicBezTo>
                <a:cubicBezTo>
                  <a:pt x="2921" y="814"/>
                  <a:pt x="2940" y="814"/>
                  <a:pt x="2959" y="813"/>
                </a:cubicBezTo>
                <a:cubicBezTo>
                  <a:pt x="2977" y="812"/>
                  <a:pt x="3010" y="812"/>
                  <a:pt x="3032" y="812"/>
                </a:cubicBezTo>
                <a:cubicBezTo>
                  <a:pt x="3054" y="813"/>
                  <a:pt x="3096" y="814"/>
                  <a:pt x="3124" y="815"/>
                </a:cubicBezTo>
                <a:cubicBezTo>
                  <a:pt x="3191" y="816"/>
                  <a:pt x="3257" y="823"/>
                  <a:pt x="3282" y="832"/>
                </a:cubicBezTo>
                <a:cubicBezTo>
                  <a:pt x="3285" y="833"/>
                  <a:pt x="3288" y="832"/>
                  <a:pt x="3288" y="831"/>
                </a:cubicBezTo>
                <a:cubicBezTo>
                  <a:pt x="3288" y="829"/>
                  <a:pt x="3277" y="825"/>
                  <a:pt x="3265" y="822"/>
                </a:cubicBezTo>
                <a:cubicBezTo>
                  <a:pt x="3242" y="817"/>
                  <a:pt x="3242" y="817"/>
                  <a:pt x="3242" y="817"/>
                </a:cubicBezTo>
                <a:cubicBezTo>
                  <a:pt x="3256" y="812"/>
                  <a:pt x="3256" y="812"/>
                  <a:pt x="3256" y="812"/>
                </a:cubicBezTo>
                <a:cubicBezTo>
                  <a:pt x="3268" y="808"/>
                  <a:pt x="3265" y="808"/>
                  <a:pt x="3227" y="810"/>
                </a:cubicBezTo>
                <a:cubicBezTo>
                  <a:pt x="3196" y="811"/>
                  <a:pt x="3183" y="810"/>
                  <a:pt x="3173" y="806"/>
                </a:cubicBezTo>
                <a:cubicBezTo>
                  <a:pt x="3162" y="802"/>
                  <a:pt x="3147" y="801"/>
                  <a:pt x="3100" y="803"/>
                </a:cubicBezTo>
                <a:cubicBezTo>
                  <a:pt x="3068" y="804"/>
                  <a:pt x="3035" y="804"/>
                  <a:pt x="3026" y="803"/>
                </a:cubicBezTo>
                <a:cubicBezTo>
                  <a:pt x="3018" y="802"/>
                  <a:pt x="3014" y="800"/>
                  <a:pt x="3017" y="800"/>
                </a:cubicBezTo>
                <a:cubicBezTo>
                  <a:pt x="3020" y="799"/>
                  <a:pt x="3024" y="797"/>
                  <a:pt x="3026" y="794"/>
                </a:cubicBezTo>
                <a:cubicBezTo>
                  <a:pt x="3028" y="791"/>
                  <a:pt x="3031" y="788"/>
                  <a:pt x="3033" y="788"/>
                </a:cubicBezTo>
                <a:cubicBezTo>
                  <a:pt x="3035" y="788"/>
                  <a:pt x="3037" y="787"/>
                  <a:pt x="3037" y="785"/>
                </a:cubicBezTo>
                <a:cubicBezTo>
                  <a:pt x="3038" y="781"/>
                  <a:pt x="3072" y="765"/>
                  <a:pt x="3087" y="762"/>
                </a:cubicBezTo>
                <a:cubicBezTo>
                  <a:pt x="3095" y="761"/>
                  <a:pt x="3102" y="758"/>
                  <a:pt x="3102" y="757"/>
                </a:cubicBezTo>
                <a:cubicBezTo>
                  <a:pt x="3103" y="755"/>
                  <a:pt x="3107" y="753"/>
                  <a:pt x="3112" y="753"/>
                </a:cubicBezTo>
                <a:cubicBezTo>
                  <a:pt x="3116" y="753"/>
                  <a:pt x="3120" y="751"/>
                  <a:pt x="3121" y="750"/>
                </a:cubicBezTo>
                <a:cubicBezTo>
                  <a:pt x="3123" y="745"/>
                  <a:pt x="3141" y="741"/>
                  <a:pt x="3149" y="745"/>
                </a:cubicBezTo>
                <a:cubicBezTo>
                  <a:pt x="3158" y="749"/>
                  <a:pt x="3252" y="763"/>
                  <a:pt x="3261" y="762"/>
                </a:cubicBezTo>
                <a:cubicBezTo>
                  <a:pt x="3264" y="762"/>
                  <a:pt x="3259" y="760"/>
                  <a:pt x="3250" y="758"/>
                </a:cubicBezTo>
                <a:cubicBezTo>
                  <a:pt x="3241" y="756"/>
                  <a:pt x="3230" y="753"/>
                  <a:pt x="3225" y="751"/>
                </a:cubicBezTo>
                <a:cubicBezTo>
                  <a:pt x="3217" y="748"/>
                  <a:pt x="3217" y="748"/>
                  <a:pt x="3217" y="748"/>
                </a:cubicBezTo>
                <a:cubicBezTo>
                  <a:pt x="3225" y="747"/>
                  <a:pt x="3225" y="747"/>
                  <a:pt x="3225" y="747"/>
                </a:cubicBezTo>
                <a:cubicBezTo>
                  <a:pt x="3232" y="746"/>
                  <a:pt x="3232" y="746"/>
                  <a:pt x="3227" y="744"/>
                </a:cubicBezTo>
                <a:cubicBezTo>
                  <a:pt x="3224" y="742"/>
                  <a:pt x="3219" y="741"/>
                  <a:pt x="3215" y="741"/>
                </a:cubicBezTo>
                <a:cubicBezTo>
                  <a:pt x="3209" y="741"/>
                  <a:pt x="3209" y="742"/>
                  <a:pt x="3212" y="745"/>
                </a:cubicBezTo>
                <a:cubicBezTo>
                  <a:pt x="3217" y="749"/>
                  <a:pt x="3210" y="748"/>
                  <a:pt x="3183" y="740"/>
                </a:cubicBezTo>
                <a:cubicBezTo>
                  <a:pt x="3165" y="736"/>
                  <a:pt x="3165" y="736"/>
                  <a:pt x="3165" y="736"/>
                </a:cubicBezTo>
                <a:cubicBezTo>
                  <a:pt x="3174" y="725"/>
                  <a:pt x="3174" y="725"/>
                  <a:pt x="3174" y="725"/>
                </a:cubicBezTo>
                <a:cubicBezTo>
                  <a:pt x="3179" y="720"/>
                  <a:pt x="3184" y="711"/>
                  <a:pt x="3186" y="705"/>
                </a:cubicBezTo>
                <a:cubicBezTo>
                  <a:pt x="3187" y="699"/>
                  <a:pt x="3190" y="694"/>
                  <a:pt x="3191" y="694"/>
                </a:cubicBezTo>
                <a:cubicBezTo>
                  <a:pt x="3193" y="694"/>
                  <a:pt x="3193" y="692"/>
                  <a:pt x="3191" y="689"/>
                </a:cubicBezTo>
                <a:cubicBezTo>
                  <a:pt x="3183" y="679"/>
                  <a:pt x="3195" y="679"/>
                  <a:pt x="3217" y="689"/>
                </a:cubicBezTo>
                <a:cubicBezTo>
                  <a:pt x="3223" y="692"/>
                  <a:pt x="3232" y="696"/>
                  <a:pt x="3236" y="697"/>
                </a:cubicBezTo>
                <a:cubicBezTo>
                  <a:pt x="3244" y="698"/>
                  <a:pt x="3242" y="697"/>
                  <a:pt x="3229" y="691"/>
                </a:cubicBezTo>
                <a:cubicBezTo>
                  <a:pt x="3223" y="689"/>
                  <a:pt x="3223" y="688"/>
                  <a:pt x="3226" y="685"/>
                </a:cubicBezTo>
                <a:cubicBezTo>
                  <a:pt x="3229" y="683"/>
                  <a:pt x="3228" y="682"/>
                  <a:pt x="3223" y="682"/>
                </a:cubicBezTo>
                <a:cubicBezTo>
                  <a:pt x="3219" y="682"/>
                  <a:pt x="3211" y="680"/>
                  <a:pt x="3205" y="676"/>
                </a:cubicBezTo>
                <a:cubicBezTo>
                  <a:pt x="3194" y="670"/>
                  <a:pt x="3194" y="670"/>
                  <a:pt x="3194" y="670"/>
                </a:cubicBezTo>
                <a:cubicBezTo>
                  <a:pt x="3202" y="670"/>
                  <a:pt x="3202" y="670"/>
                  <a:pt x="3202" y="670"/>
                </a:cubicBezTo>
                <a:cubicBezTo>
                  <a:pt x="3206" y="669"/>
                  <a:pt x="3214" y="670"/>
                  <a:pt x="3220" y="672"/>
                </a:cubicBezTo>
                <a:cubicBezTo>
                  <a:pt x="3239" y="678"/>
                  <a:pt x="3278" y="685"/>
                  <a:pt x="3278" y="682"/>
                </a:cubicBezTo>
                <a:cubicBezTo>
                  <a:pt x="3278" y="680"/>
                  <a:pt x="3281" y="679"/>
                  <a:pt x="3284" y="679"/>
                </a:cubicBezTo>
                <a:cubicBezTo>
                  <a:pt x="3293" y="678"/>
                  <a:pt x="3293" y="673"/>
                  <a:pt x="3285" y="671"/>
                </a:cubicBezTo>
                <a:cubicBezTo>
                  <a:pt x="3273" y="667"/>
                  <a:pt x="3281" y="666"/>
                  <a:pt x="3302" y="668"/>
                </a:cubicBezTo>
                <a:cubicBezTo>
                  <a:pt x="3313" y="669"/>
                  <a:pt x="3347" y="671"/>
                  <a:pt x="3377" y="672"/>
                </a:cubicBezTo>
                <a:cubicBezTo>
                  <a:pt x="3407" y="674"/>
                  <a:pt x="3435" y="676"/>
                  <a:pt x="3439" y="676"/>
                </a:cubicBezTo>
                <a:cubicBezTo>
                  <a:pt x="3446" y="678"/>
                  <a:pt x="3446" y="678"/>
                  <a:pt x="3438" y="673"/>
                </a:cubicBezTo>
                <a:cubicBezTo>
                  <a:pt x="3427" y="666"/>
                  <a:pt x="3428" y="661"/>
                  <a:pt x="3439" y="663"/>
                </a:cubicBezTo>
                <a:cubicBezTo>
                  <a:pt x="3455" y="666"/>
                  <a:pt x="3445" y="661"/>
                  <a:pt x="3423" y="655"/>
                </a:cubicBezTo>
                <a:cubicBezTo>
                  <a:pt x="3398" y="648"/>
                  <a:pt x="3355" y="643"/>
                  <a:pt x="3353" y="646"/>
                </a:cubicBezTo>
                <a:cubicBezTo>
                  <a:pt x="3352" y="647"/>
                  <a:pt x="3354" y="648"/>
                  <a:pt x="3357" y="647"/>
                </a:cubicBezTo>
                <a:cubicBezTo>
                  <a:pt x="3368" y="647"/>
                  <a:pt x="3367" y="654"/>
                  <a:pt x="3357" y="655"/>
                </a:cubicBezTo>
                <a:cubicBezTo>
                  <a:pt x="3346" y="656"/>
                  <a:pt x="3346" y="656"/>
                  <a:pt x="3346" y="656"/>
                </a:cubicBezTo>
                <a:cubicBezTo>
                  <a:pt x="3357" y="658"/>
                  <a:pt x="3357" y="658"/>
                  <a:pt x="3357" y="658"/>
                </a:cubicBezTo>
                <a:cubicBezTo>
                  <a:pt x="3363" y="658"/>
                  <a:pt x="3345" y="660"/>
                  <a:pt x="3316" y="661"/>
                </a:cubicBezTo>
                <a:cubicBezTo>
                  <a:pt x="3272" y="662"/>
                  <a:pt x="3260" y="661"/>
                  <a:pt x="3235" y="655"/>
                </a:cubicBezTo>
                <a:cubicBezTo>
                  <a:pt x="3219" y="651"/>
                  <a:pt x="3205" y="646"/>
                  <a:pt x="3203" y="643"/>
                </a:cubicBezTo>
                <a:cubicBezTo>
                  <a:pt x="3201" y="641"/>
                  <a:pt x="3191" y="637"/>
                  <a:pt x="3181" y="634"/>
                </a:cubicBezTo>
                <a:cubicBezTo>
                  <a:pt x="3170" y="632"/>
                  <a:pt x="3156" y="628"/>
                  <a:pt x="3150" y="624"/>
                </a:cubicBezTo>
                <a:cubicBezTo>
                  <a:pt x="3132" y="615"/>
                  <a:pt x="3117" y="611"/>
                  <a:pt x="3104" y="613"/>
                </a:cubicBezTo>
                <a:cubicBezTo>
                  <a:pt x="3095" y="615"/>
                  <a:pt x="3092" y="614"/>
                  <a:pt x="3091" y="609"/>
                </a:cubicBezTo>
                <a:cubicBezTo>
                  <a:pt x="3089" y="601"/>
                  <a:pt x="3095" y="601"/>
                  <a:pt x="3118" y="608"/>
                </a:cubicBezTo>
                <a:cubicBezTo>
                  <a:pt x="3128" y="612"/>
                  <a:pt x="3144" y="614"/>
                  <a:pt x="3154" y="614"/>
                </a:cubicBezTo>
                <a:cubicBezTo>
                  <a:pt x="3163" y="614"/>
                  <a:pt x="3173" y="614"/>
                  <a:pt x="3176" y="616"/>
                </a:cubicBezTo>
                <a:cubicBezTo>
                  <a:pt x="3190" y="624"/>
                  <a:pt x="3221" y="637"/>
                  <a:pt x="3229" y="638"/>
                </a:cubicBezTo>
                <a:cubicBezTo>
                  <a:pt x="3240" y="640"/>
                  <a:pt x="3237" y="639"/>
                  <a:pt x="3213" y="627"/>
                </a:cubicBezTo>
                <a:cubicBezTo>
                  <a:pt x="3201" y="622"/>
                  <a:pt x="3198" y="619"/>
                  <a:pt x="3196" y="610"/>
                </a:cubicBezTo>
                <a:cubicBezTo>
                  <a:pt x="3195" y="604"/>
                  <a:pt x="3192" y="595"/>
                  <a:pt x="3190" y="590"/>
                </a:cubicBezTo>
                <a:cubicBezTo>
                  <a:pt x="3185" y="581"/>
                  <a:pt x="3185" y="581"/>
                  <a:pt x="3185" y="581"/>
                </a:cubicBezTo>
                <a:cubicBezTo>
                  <a:pt x="3196" y="580"/>
                  <a:pt x="3196" y="580"/>
                  <a:pt x="3196" y="580"/>
                </a:cubicBezTo>
                <a:cubicBezTo>
                  <a:pt x="3202" y="580"/>
                  <a:pt x="3220" y="584"/>
                  <a:pt x="3236" y="589"/>
                </a:cubicBezTo>
                <a:cubicBezTo>
                  <a:pt x="3266" y="597"/>
                  <a:pt x="3283" y="599"/>
                  <a:pt x="3280" y="594"/>
                </a:cubicBezTo>
                <a:cubicBezTo>
                  <a:pt x="3279" y="592"/>
                  <a:pt x="3274" y="590"/>
                  <a:pt x="3267" y="589"/>
                </a:cubicBezTo>
                <a:cubicBezTo>
                  <a:pt x="3258" y="588"/>
                  <a:pt x="3248" y="583"/>
                  <a:pt x="3240" y="575"/>
                </a:cubicBezTo>
                <a:cubicBezTo>
                  <a:pt x="3239" y="575"/>
                  <a:pt x="3240" y="573"/>
                  <a:pt x="3241" y="572"/>
                </a:cubicBezTo>
                <a:cubicBezTo>
                  <a:pt x="3243" y="570"/>
                  <a:pt x="3238" y="569"/>
                  <a:pt x="3230" y="569"/>
                </a:cubicBezTo>
                <a:cubicBezTo>
                  <a:pt x="3222" y="569"/>
                  <a:pt x="3210" y="567"/>
                  <a:pt x="3203" y="565"/>
                </a:cubicBezTo>
                <a:cubicBezTo>
                  <a:pt x="3191" y="561"/>
                  <a:pt x="3139" y="550"/>
                  <a:pt x="3121" y="548"/>
                </a:cubicBezTo>
                <a:cubicBezTo>
                  <a:pt x="3110" y="547"/>
                  <a:pt x="3104" y="540"/>
                  <a:pt x="3111" y="535"/>
                </a:cubicBezTo>
                <a:cubicBezTo>
                  <a:pt x="3113" y="533"/>
                  <a:pt x="3117" y="533"/>
                  <a:pt x="3120" y="536"/>
                </a:cubicBezTo>
                <a:cubicBezTo>
                  <a:pt x="3127" y="541"/>
                  <a:pt x="3131" y="540"/>
                  <a:pt x="3131" y="534"/>
                </a:cubicBezTo>
                <a:cubicBezTo>
                  <a:pt x="3130" y="531"/>
                  <a:pt x="3128" y="529"/>
                  <a:pt x="3125" y="529"/>
                </a:cubicBezTo>
                <a:cubicBezTo>
                  <a:pt x="3122" y="529"/>
                  <a:pt x="3119" y="527"/>
                  <a:pt x="3119" y="524"/>
                </a:cubicBezTo>
                <a:cubicBezTo>
                  <a:pt x="3119" y="520"/>
                  <a:pt x="3123" y="519"/>
                  <a:pt x="3141" y="520"/>
                </a:cubicBezTo>
                <a:cubicBezTo>
                  <a:pt x="3167" y="520"/>
                  <a:pt x="3223" y="524"/>
                  <a:pt x="3227" y="525"/>
                </a:cubicBezTo>
                <a:cubicBezTo>
                  <a:pt x="3229" y="526"/>
                  <a:pt x="3233" y="524"/>
                  <a:pt x="3237" y="521"/>
                </a:cubicBezTo>
                <a:cubicBezTo>
                  <a:pt x="3242" y="517"/>
                  <a:pt x="3242" y="516"/>
                  <a:pt x="3238" y="516"/>
                </a:cubicBezTo>
                <a:cubicBezTo>
                  <a:pt x="3236" y="516"/>
                  <a:pt x="3234" y="515"/>
                  <a:pt x="3234" y="512"/>
                </a:cubicBezTo>
                <a:cubicBezTo>
                  <a:pt x="3234" y="503"/>
                  <a:pt x="3233" y="499"/>
                  <a:pt x="3227" y="500"/>
                </a:cubicBezTo>
                <a:cubicBezTo>
                  <a:pt x="3221" y="500"/>
                  <a:pt x="3220" y="512"/>
                  <a:pt x="3226" y="515"/>
                </a:cubicBezTo>
                <a:cubicBezTo>
                  <a:pt x="3228" y="516"/>
                  <a:pt x="3217" y="516"/>
                  <a:pt x="3201" y="515"/>
                </a:cubicBezTo>
                <a:cubicBezTo>
                  <a:pt x="3185" y="515"/>
                  <a:pt x="3159" y="515"/>
                  <a:pt x="3143" y="516"/>
                </a:cubicBezTo>
                <a:cubicBezTo>
                  <a:pt x="3120" y="517"/>
                  <a:pt x="3114" y="517"/>
                  <a:pt x="3114" y="513"/>
                </a:cubicBezTo>
                <a:cubicBezTo>
                  <a:pt x="3115" y="510"/>
                  <a:pt x="3113" y="509"/>
                  <a:pt x="3107" y="509"/>
                </a:cubicBezTo>
                <a:cubicBezTo>
                  <a:pt x="3102" y="510"/>
                  <a:pt x="3099" y="508"/>
                  <a:pt x="3099" y="505"/>
                </a:cubicBezTo>
                <a:cubicBezTo>
                  <a:pt x="3099" y="502"/>
                  <a:pt x="3100" y="499"/>
                  <a:pt x="3101" y="499"/>
                </a:cubicBezTo>
                <a:cubicBezTo>
                  <a:pt x="3107" y="499"/>
                  <a:pt x="3104" y="489"/>
                  <a:pt x="3096" y="481"/>
                </a:cubicBezTo>
                <a:cubicBezTo>
                  <a:pt x="3092" y="476"/>
                  <a:pt x="3089" y="472"/>
                  <a:pt x="3089" y="471"/>
                </a:cubicBezTo>
                <a:cubicBezTo>
                  <a:pt x="3090" y="470"/>
                  <a:pt x="3097" y="467"/>
                  <a:pt x="3105" y="463"/>
                </a:cubicBezTo>
                <a:cubicBezTo>
                  <a:pt x="3120" y="457"/>
                  <a:pt x="3120" y="457"/>
                  <a:pt x="3120" y="457"/>
                </a:cubicBezTo>
                <a:cubicBezTo>
                  <a:pt x="3099" y="460"/>
                  <a:pt x="3099" y="460"/>
                  <a:pt x="3099" y="460"/>
                </a:cubicBezTo>
                <a:cubicBezTo>
                  <a:pt x="3087" y="461"/>
                  <a:pt x="3077" y="461"/>
                  <a:pt x="3076" y="459"/>
                </a:cubicBezTo>
                <a:cubicBezTo>
                  <a:pt x="3075" y="457"/>
                  <a:pt x="3077" y="457"/>
                  <a:pt x="3079" y="458"/>
                </a:cubicBezTo>
                <a:cubicBezTo>
                  <a:pt x="3083" y="460"/>
                  <a:pt x="3083" y="459"/>
                  <a:pt x="3078" y="453"/>
                </a:cubicBezTo>
                <a:cubicBezTo>
                  <a:pt x="3071" y="445"/>
                  <a:pt x="3070" y="442"/>
                  <a:pt x="3073" y="432"/>
                </a:cubicBezTo>
                <a:cubicBezTo>
                  <a:pt x="3076" y="426"/>
                  <a:pt x="3069" y="421"/>
                  <a:pt x="3040" y="410"/>
                </a:cubicBezTo>
                <a:cubicBezTo>
                  <a:pt x="3035" y="408"/>
                  <a:pt x="3031" y="405"/>
                  <a:pt x="3031" y="403"/>
                </a:cubicBezTo>
                <a:cubicBezTo>
                  <a:pt x="3031" y="402"/>
                  <a:pt x="3028" y="400"/>
                  <a:pt x="3025" y="399"/>
                </a:cubicBezTo>
                <a:cubicBezTo>
                  <a:pt x="3021" y="398"/>
                  <a:pt x="3026" y="398"/>
                  <a:pt x="3036" y="398"/>
                </a:cubicBezTo>
                <a:cubicBezTo>
                  <a:pt x="3046" y="399"/>
                  <a:pt x="3056" y="401"/>
                  <a:pt x="3059" y="402"/>
                </a:cubicBezTo>
                <a:cubicBezTo>
                  <a:pt x="3069" y="408"/>
                  <a:pt x="3069" y="400"/>
                  <a:pt x="3060" y="384"/>
                </a:cubicBezTo>
                <a:cubicBezTo>
                  <a:pt x="3051" y="368"/>
                  <a:pt x="3051" y="368"/>
                  <a:pt x="3051" y="368"/>
                </a:cubicBezTo>
                <a:cubicBezTo>
                  <a:pt x="3060" y="367"/>
                  <a:pt x="3060" y="367"/>
                  <a:pt x="3060" y="367"/>
                </a:cubicBezTo>
                <a:cubicBezTo>
                  <a:pt x="3069" y="366"/>
                  <a:pt x="3069" y="366"/>
                  <a:pt x="3069" y="366"/>
                </a:cubicBezTo>
                <a:cubicBezTo>
                  <a:pt x="3059" y="363"/>
                  <a:pt x="3059" y="363"/>
                  <a:pt x="3059" y="363"/>
                </a:cubicBezTo>
                <a:cubicBezTo>
                  <a:pt x="3047" y="359"/>
                  <a:pt x="3031" y="348"/>
                  <a:pt x="3023" y="338"/>
                </a:cubicBezTo>
                <a:cubicBezTo>
                  <a:pt x="3018" y="331"/>
                  <a:pt x="3018" y="331"/>
                  <a:pt x="3018" y="331"/>
                </a:cubicBezTo>
                <a:cubicBezTo>
                  <a:pt x="3029" y="333"/>
                  <a:pt x="3029" y="333"/>
                  <a:pt x="3029" y="333"/>
                </a:cubicBezTo>
                <a:cubicBezTo>
                  <a:pt x="3041" y="334"/>
                  <a:pt x="3063" y="335"/>
                  <a:pt x="3149" y="335"/>
                </a:cubicBezTo>
                <a:cubicBezTo>
                  <a:pt x="3183" y="336"/>
                  <a:pt x="3211" y="336"/>
                  <a:pt x="3214" y="337"/>
                </a:cubicBezTo>
                <a:cubicBezTo>
                  <a:pt x="3216" y="338"/>
                  <a:pt x="3230" y="339"/>
                  <a:pt x="3244" y="339"/>
                </a:cubicBezTo>
                <a:cubicBezTo>
                  <a:pt x="3258" y="339"/>
                  <a:pt x="3274" y="341"/>
                  <a:pt x="3280" y="342"/>
                </a:cubicBezTo>
                <a:cubicBezTo>
                  <a:pt x="3287" y="344"/>
                  <a:pt x="3292" y="344"/>
                  <a:pt x="3294" y="342"/>
                </a:cubicBezTo>
                <a:cubicBezTo>
                  <a:pt x="3296" y="340"/>
                  <a:pt x="3301" y="338"/>
                  <a:pt x="3305" y="337"/>
                </a:cubicBezTo>
                <a:cubicBezTo>
                  <a:pt x="3313" y="335"/>
                  <a:pt x="3313" y="335"/>
                  <a:pt x="3303" y="335"/>
                </a:cubicBezTo>
                <a:cubicBezTo>
                  <a:pt x="3298" y="335"/>
                  <a:pt x="3284" y="333"/>
                  <a:pt x="3273" y="331"/>
                </a:cubicBezTo>
                <a:cubicBezTo>
                  <a:pt x="3250" y="326"/>
                  <a:pt x="3142" y="322"/>
                  <a:pt x="3108" y="323"/>
                </a:cubicBezTo>
                <a:cubicBezTo>
                  <a:pt x="3099" y="324"/>
                  <a:pt x="3072" y="323"/>
                  <a:pt x="3048" y="322"/>
                </a:cubicBezTo>
                <a:cubicBezTo>
                  <a:pt x="3003" y="319"/>
                  <a:pt x="2997" y="317"/>
                  <a:pt x="2983" y="300"/>
                </a:cubicBezTo>
                <a:cubicBezTo>
                  <a:pt x="2979" y="296"/>
                  <a:pt x="2975" y="293"/>
                  <a:pt x="2972" y="293"/>
                </a:cubicBezTo>
                <a:cubicBezTo>
                  <a:pt x="2970" y="293"/>
                  <a:pt x="2961" y="289"/>
                  <a:pt x="2952" y="285"/>
                </a:cubicBezTo>
                <a:cubicBezTo>
                  <a:pt x="2938" y="277"/>
                  <a:pt x="2937" y="276"/>
                  <a:pt x="2942" y="275"/>
                </a:cubicBezTo>
                <a:cubicBezTo>
                  <a:pt x="2950" y="273"/>
                  <a:pt x="2979" y="286"/>
                  <a:pt x="2983" y="292"/>
                </a:cubicBezTo>
                <a:cubicBezTo>
                  <a:pt x="2984" y="294"/>
                  <a:pt x="2988" y="295"/>
                  <a:pt x="2992" y="295"/>
                </a:cubicBezTo>
                <a:cubicBezTo>
                  <a:pt x="2998" y="294"/>
                  <a:pt x="2998" y="294"/>
                  <a:pt x="2994" y="293"/>
                </a:cubicBezTo>
                <a:cubicBezTo>
                  <a:pt x="2991" y="292"/>
                  <a:pt x="2985" y="289"/>
                  <a:pt x="2981" y="286"/>
                </a:cubicBezTo>
                <a:cubicBezTo>
                  <a:pt x="2967" y="274"/>
                  <a:pt x="2926" y="258"/>
                  <a:pt x="2914" y="259"/>
                </a:cubicBezTo>
                <a:cubicBezTo>
                  <a:pt x="2907" y="259"/>
                  <a:pt x="2892" y="256"/>
                  <a:pt x="2877" y="250"/>
                </a:cubicBezTo>
                <a:cubicBezTo>
                  <a:pt x="2849" y="239"/>
                  <a:pt x="2837" y="239"/>
                  <a:pt x="2749" y="241"/>
                </a:cubicBezTo>
                <a:cubicBezTo>
                  <a:pt x="2721" y="242"/>
                  <a:pt x="2678" y="242"/>
                  <a:pt x="2653" y="242"/>
                </a:cubicBezTo>
                <a:cubicBezTo>
                  <a:pt x="2552" y="238"/>
                  <a:pt x="2472" y="240"/>
                  <a:pt x="2326" y="246"/>
                </a:cubicBezTo>
                <a:cubicBezTo>
                  <a:pt x="2242" y="250"/>
                  <a:pt x="2162" y="252"/>
                  <a:pt x="2147" y="252"/>
                </a:cubicBezTo>
                <a:cubicBezTo>
                  <a:pt x="2133" y="251"/>
                  <a:pt x="2113" y="252"/>
                  <a:pt x="2103" y="252"/>
                </a:cubicBezTo>
                <a:cubicBezTo>
                  <a:pt x="1987" y="263"/>
                  <a:pt x="1606" y="277"/>
                  <a:pt x="1606" y="271"/>
                </a:cubicBezTo>
                <a:cubicBezTo>
                  <a:pt x="1606" y="269"/>
                  <a:pt x="1604" y="269"/>
                  <a:pt x="1603" y="271"/>
                </a:cubicBezTo>
                <a:cubicBezTo>
                  <a:pt x="1601" y="272"/>
                  <a:pt x="1583" y="275"/>
                  <a:pt x="1564" y="276"/>
                </a:cubicBezTo>
                <a:cubicBezTo>
                  <a:pt x="1544" y="277"/>
                  <a:pt x="1511" y="280"/>
                  <a:pt x="1489" y="283"/>
                </a:cubicBezTo>
                <a:cubicBezTo>
                  <a:pt x="1408" y="291"/>
                  <a:pt x="1353" y="295"/>
                  <a:pt x="1352" y="292"/>
                </a:cubicBezTo>
                <a:cubicBezTo>
                  <a:pt x="1352" y="290"/>
                  <a:pt x="1351" y="289"/>
                  <a:pt x="1350" y="290"/>
                </a:cubicBezTo>
                <a:cubicBezTo>
                  <a:pt x="1349" y="291"/>
                  <a:pt x="1347" y="291"/>
                  <a:pt x="1346" y="289"/>
                </a:cubicBezTo>
                <a:cubicBezTo>
                  <a:pt x="1344" y="287"/>
                  <a:pt x="1346" y="285"/>
                  <a:pt x="1349" y="285"/>
                </a:cubicBezTo>
                <a:cubicBezTo>
                  <a:pt x="1351" y="285"/>
                  <a:pt x="1356" y="282"/>
                  <a:pt x="1360" y="279"/>
                </a:cubicBezTo>
                <a:cubicBezTo>
                  <a:pt x="1363" y="276"/>
                  <a:pt x="1368" y="274"/>
                  <a:pt x="1371" y="274"/>
                </a:cubicBezTo>
                <a:cubicBezTo>
                  <a:pt x="1375" y="274"/>
                  <a:pt x="1381" y="273"/>
                  <a:pt x="1384" y="270"/>
                </a:cubicBezTo>
                <a:cubicBezTo>
                  <a:pt x="1395" y="264"/>
                  <a:pt x="1462" y="251"/>
                  <a:pt x="1482" y="252"/>
                </a:cubicBezTo>
                <a:cubicBezTo>
                  <a:pt x="1522" y="254"/>
                  <a:pt x="1562" y="253"/>
                  <a:pt x="1560" y="251"/>
                </a:cubicBezTo>
                <a:cubicBezTo>
                  <a:pt x="1558" y="247"/>
                  <a:pt x="1601" y="241"/>
                  <a:pt x="1636" y="239"/>
                </a:cubicBezTo>
                <a:cubicBezTo>
                  <a:pt x="1653" y="238"/>
                  <a:pt x="1659" y="237"/>
                  <a:pt x="1656" y="235"/>
                </a:cubicBezTo>
                <a:cubicBezTo>
                  <a:pt x="1654" y="233"/>
                  <a:pt x="1644" y="232"/>
                  <a:pt x="1635" y="232"/>
                </a:cubicBezTo>
                <a:cubicBezTo>
                  <a:pt x="1625" y="233"/>
                  <a:pt x="1618" y="232"/>
                  <a:pt x="1619" y="230"/>
                </a:cubicBezTo>
                <a:cubicBezTo>
                  <a:pt x="1620" y="229"/>
                  <a:pt x="1618" y="226"/>
                  <a:pt x="1615" y="226"/>
                </a:cubicBezTo>
                <a:cubicBezTo>
                  <a:pt x="1612" y="225"/>
                  <a:pt x="1609" y="226"/>
                  <a:pt x="1609" y="227"/>
                </a:cubicBezTo>
                <a:cubicBezTo>
                  <a:pt x="1608" y="230"/>
                  <a:pt x="1476" y="239"/>
                  <a:pt x="1474" y="236"/>
                </a:cubicBezTo>
                <a:cubicBezTo>
                  <a:pt x="1471" y="233"/>
                  <a:pt x="1541" y="225"/>
                  <a:pt x="1604" y="222"/>
                </a:cubicBezTo>
                <a:cubicBezTo>
                  <a:pt x="1641" y="220"/>
                  <a:pt x="1671" y="217"/>
                  <a:pt x="1670" y="216"/>
                </a:cubicBezTo>
                <a:cubicBezTo>
                  <a:pt x="1669" y="215"/>
                  <a:pt x="1672" y="214"/>
                  <a:pt x="1677" y="215"/>
                </a:cubicBezTo>
                <a:cubicBezTo>
                  <a:pt x="1682" y="216"/>
                  <a:pt x="1685" y="216"/>
                  <a:pt x="1685" y="213"/>
                </a:cubicBezTo>
                <a:cubicBezTo>
                  <a:pt x="1685" y="209"/>
                  <a:pt x="1681" y="208"/>
                  <a:pt x="1676" y="209"/>
                </a:cubicBezTo>
                <a:cubicBezTo>
                  <a:pt x="1667" y="212"/>
                  <a:pt x="1534" y="219"/>
                  <a:pt x="1533" y="217"/>
                </a:cubicBezTo>
                <a:cubicBezTo>
                  <a:pt x="1530" y="211"/>
                  <a:pt x="1607" y="198"/>
                  <a:pt x="1662" y="195"/>
                </a:cubicBezTo>
                <a:cubicBezTo>
                  <a:pt x="1710" y="193"/>
                  <a:pt x="1710" y="193"/>
                  <a:pt x="1686" y="191"/>
                </a:cubicBezTo>
                <a:cubicBezTo>
                  <a:pt x="1661" y="188"/>
                  <a:pt x="1661" y="188"/>
                  <a:pt x="1661" y="188"/>
                </a:cubicBezTo>
                <a:cubicBezTo>
                  <a:pt x="1683" y="184"/>
                  <a:pt x="1683" y="184"/>
                  <a:pt x="1683" y="184"/>
                </a:cubicBezTo>
                <a:cubicBezTo>
                  <a:pt x="1695" y="182"/>
                  <a:pt x="1719" y="180"/>
                  <a:pt x="1736" y="179"/>
                </a:cubicBezTo>
                <a:cubicBezTo>
                  <a:pt x="1772" y="177"/>
                  <a:pt x="1797" y="173"/>
                  <a:pt x="1788" y="169"/>
                </a:cubicBezTo>
                <a:cubicBezTo>
                  <a:pt x="1785" y="168"/>
                  <a:pt x="1769" y="168"/>
                  <a:pt x="1753" y="170"/>
                </a:cubicBezTo>
                <a:cubicBezTo>
                  <a:pt x="1736" y="172"/>
                  <a:pt x="1684" y="175"/>
                  <a:pt x="1636" y="176"/>
                </a:cubicBezTo>
                <a:cubicBezTo>
                  <a:pt x="1551" y="178"/>
                  <a:pt x="1549" y="178"/>
                  <a:pt x="1547" y="171"/>
                </a:cubicBezTo>
                <a:cubicBezTo>
                  <a:pt x="1545" y="164"/>
                  <a:pt x="1545" y="164"/>
                  <a:pt x="1543" y="172"/>
                </a:cubicBezTo>
                <a:cubicBezTo>
                  <a:pt x="1542" y="176"/>
                  <a:pt x="1540" y="178"/>
                  <a:pt x="1538" y="177"/>
                </a:cubicBezTo>
                <a:cubicBezTo>
                  <a:pt x="1536" y="176"/>
                  <a:pt x="1534" y="177"/>
                  <a:pt x="1533" y="178"/>
                </a:cubicBezTo>
                <a:cubicBezTo>
                  <a:pt x="1532" y="183"/>
                  <a:pt x="1473" y="189"/>
                  <a:pt x="1473" y="185"/>
                </a:cubicBezTo>
                <a:cubicBezTo>
                  <a:pt x="1473" y="184"/>
                  <a:pt x="1475" y="182"/>
                  <a:pt x="1478" y="182"/>
                </a:cubicBezTo>
                <a:cubicBezTo>
                  <a:pt x="1481" y="182"/>
                  <a:pt x="1484" y="180"/>
                  <a:pt x="1484" y="178"/>
                </a:cubicBezTo>
                <a:cubicBezTo>
                  <a:pt x="1484" y="177"/>
                  <a:pt x="1488" y="175"/>
                  <a:pt x="1493" y="175"/>
                </a:cubicBezTo>
                <a:cubicBezTo>
                  <a:pt x="1498" y="174"/>
                  <a:pt x="1503" y="172"/>
                  <a:pt x="1504" y="170"/>
                </a:cubicBezTo>
                <a:cubicBezTo>
                  <a:pt x="1505" y="168"/>
                  <a:pt x="1502" y="167"/>
                  <a:pt x="1498" y="167"/>
                </a:cubicBezTo>
                <a:cubicBezTo>
                  <a:pt x="1493" y="167"/>
                  <a:pt x="1484" y="167"/>
                  <a:pt x="1478" y="168"/>
                </a:cubicBezTo>
                <a:cubicBezTo>
                  <a:pt x="1471" y="168"/>
                  <a:pt x="1456" y="169"/>
                  <a:pt x="1444" y="171"/>
                </a:cubicBezTo>
                <a:cubicBezTo>
                  <a:pt x="1429" y="174"/>
                  <a:pt x="1424" y="174"/>
                  <a:pt x="1427" y="171"/>
                </a:cubicBezTo>
                <a:cubicBezTo>
                  <a:pt x="1432" y="168"/>
                  <a:pt x="1432" y="168"/>
                  <a:pt x="1425" y="168"/>
                </a:cubicBezTo>
                <a:cubicBezTo>
                  <a:pt x="1420" y="168"/>
                  <a:pt x="1418" y="170"/>
                  <a:pt x="1419" y="172"/>
                </a:cubicBezTo>
                <a:cubicBezTo>
                  <a:pt x="1421" y="174"/>
                  <a:pt x="1405" y="173"/>
                  <a:pt x="1401" y="170"/>
                </a:cubicBezTo>
                <a:cubicBezTo>
                  <a:pt x="1396" y="165"/>
                  <a:pt x="1412" y="162"/>
                  <a:pt x="1461" y="157"/>
                </a:cubicBezTo>
                <a:cubicBezTo>
                  <a:pt x="1496" y="154"/>
                  <a:pt x="1500" y="154"/>
                  <a:pt x="1495" y="159"/>
                </a:cubicBezTo>
                <a:cubicBezTo>
                  <a:pt x="1490" y="164"/>
                  <a:pt x="1491" y="164"/>
                  <a:pt x="1499" y="164"/>
                </a:cubicBezTo>
                <a:cubicBezTo>
                  <a:pt x="1504" y="164"/>
                  <a:pt x="1508" y="162"/>
                  <a:pt x="1507" y="160"/>
                </a:cubicBezTo>
                <a:cubicBezTo>
                  <a:pt x="1507" y="155"/>
                  <a:pt x="1533" y="151"/>
                  <a:pt x="1540" y="155"/>
                </a:cubicBezTo>
                <a:cubicBezTo>
                  <a:pt x="1547" y="158"/>
                  <a:pt x="1547" y="158"/>
                  <a:pt x="1541" y="153"/>
                </a:cubicBezTo>
                <a:cubicBezTo>
                  <a:pt x="1536" y="149"/>
                  <a:pt x="1537" y="148"/>
                  <a:pt x="1558" y="147"/>
                </a:cubicBezTo>
                <a:cubicBezTo>
                  <a:pt x="1573" y="146"/>
                  <a:pt x="1578" y="147"/>
                  <a:pt x="1575" y="150"/>
                </a:cubicBezTo>
                <a:cubicBezTo>
                  <a:pt x="1572" y="152"/>
                  <a:pt x="1573" y="153"/>
                  <a:pt x="1579" y="153"/>
                </a:cubicBezTo>
                <a:cubicBezTo>
                  <a:pt x="1584" y="153"/>
                  <a:pt x="1586" y="151"/>
                  <a:pt x="1585" y="149"/>
                </a:cubicBezTo>
                <a:cubicBezTo>
                  <a:pt x="1583" y="146"/>
                  <a:pt x="1584" y="146"/>
                  <a:pt x="1589" y="149"/>
                </a:cubicBezTo>
                <a:cubicBezTo>
                  <a:pt x="1592" y="151"/>
                  <a:pt x="1596" y="151"/>
                  <a:pt x="1598" y="150"/>
                </a:cubicBezTo>
                <a:cubicBezTo>
                  <a:pt x="1602" y="146"/>
                  <a:pt x="1619" y="145"/>
                  <a:pt x="1638" y="148"/>
                </a:cubicBezTo>
                <a:cubicBezTo>
                  <a:pt x="1656" y="150"/>
                  <a:pt x="1656" y="150"/>
                  <a:pt x="1648" y="155"/>
                </a:cubicBezTo>
                <a:cubicBezTo>
                  <a:pt x="1638" y="161"/>
                  <a:pt x="1646" y="161"/>
                  <a:pt x="1658" y="155"/>
                </a:cubicBezTo>
                <a:cubicBezTo>
                  <a:pt x="1664" y="152"/>
                  <a:pt x="1665" y="150"/>
                  <a:pt x="1662" y="148"/>
                </a:cubicBezTo>
                <a:cubicBezTo>
                  <a:pt x="1660" y="146"/>
                  <a:pt x="1663" y="145"/>
                  <a:pt x="1671" y="144"/>
                </a:cubicBezTo>
                <a:cubicBezTo>
                  <a:pt x="1683" y="143"/>
                  <a:pt x="1683" y="143"/>
                  <a:pt x="1683" y="143"/>
                </a:cubicBezTo>
                <a:cubicBezTo>
                  <a:pt x="1672" y="141"/>
                  <a:pt x="1672" y="141"/>
                  <a:pt x="1672" y="141"/>
                </a:cubicBezTo>
                <a:cubicBezTo>
                  <a:pt x="1650" y="138"/>
                  <a:pt x="1673" y="133"/>
                  <a:pt x="1736" y="128"/>
                </a:cubicBezTo>
                <a:cubicBezTo>
                  <a:pt x="1794" y="123"/>
                  <a:pt x="1796" y="122"/>
                  <a:pt x="1769" y="121"/>
                </a:cubicBezTo>
                <a:cubicBezTo>
                  <a:pt x="1754" y="121"/>
                  <a:pt x="1695" y="123"/>
                  <a:pt x="1639" y="128"/>
                </a:cubicBezTo>
                <a:cubicBezTo>
                  <a:pt x="1497" y="138"/>
                  <a:pt x="1457" y="134"/>
                  <a:pt x="1561" y="120"/>
                </a:cubicBezTo>
                <a:cubicBezTo>
                  <a:pt x="1601" y="114"/>
                  <a:pt x="1617" y="110"/>
                  <a:pt x="1600" y="110"/>
                </a:cubicBezTo>
                <a:cubicBezTo>
                  <a:pt x="1597" y="110"/>
                  <a:pt x="1586" y="110"/>
                  <a:pt x="1576" y="110"/>
                </a:cubicBezTo>
                <a:cubicBezTo>
                  <a:pt x="1566" y="110"/>
                  <a:pt x="1557" y="111"/>
                  <a:pt x="1555" y="114"/>
                </a:cubicBezTo>
                <a:cubicBezTo>
                  <a:pt x="1552" y="117"/>
                  <a:pt x="1551" y="117"/>
                  <a:pt x="1549" y="114"/>
                </a:cubicBezTo>
                <a:cubicBezTo>
                  <a:pt x="1547" y="110"/>
                  <a:pt x="1535" y="110"/>
                  <a:pt x="1532" y="115"/>
                </a:cubicBezTo>
                <a:cubicBezTo>
                  <a:pt x="1532" y="116"/>
                  <a:pt x="1526" y="118"/>
                  <a:pt x="1519" y="120"/>
                </a:cubicBezTo>
                <a:cubicBezTo>
                  <a:pt x="1510" y="122"/>
                  <a:pt x="1508" y="121"/>
                  <a:pt x="1512" y="119"/>
                </a:cubicBezTo>
                <a:cubicBezTo>
                  <a:pt x="1517" y="116"/>
                  <a:pt x="1517" y="115"/>
                  <a:pt x="1510" y="115"/>
                </a:cubicBezTo>
                <a:cubicBezTo>
                  <a:pt x="1502" y="116"/>
                  <a:pt x="1498" y="121"/>
                  <a:pt x="1503" y="124"/>
                </a:cubicBezTo>
                <a:cubicBezTo>
                  <a:pt x="1505" y="124"/>
                  <a:pt x="1503" y="125"/>
                  <a:pt x="1498" y="126"/>
                </a:cubicBezTo>
                <a:cubicBezTo>
                  <a:pt x="1489" y="127"/>
                  <a:pt x="1486" y="122"/>
                  <a:pt x="1492" y="119"/>
                </a:cubicBezTo>
                <a:cubicBezTo>
                  <a:pt x="1494" y="118"/>
                  <a:pt x="1493" y="118"/>
                  <a:pt x="1490" y="119"/>
                </a:cubicBezTo>
                <a:cubicBezTo>
                  <a:pt x="1482" y="122"/>
                  <a:pt x="1466" y="122"/>
                  <a:pt x="1464" y="118"/>
                </a:cubicBezTo>
                <a:cubicBezTo>
                  <a:pt x="1464" y="117"/>
                  <a:pt x="1459" y="115"/>
                  <a:pt x="1455" y="115"/>
                </a:cubicBezTo>
                <a:cubicBezTo>
                  <a:pt x="1451" y="116"/>
                  <a:pt x="1449" y="117"/>
                  <a:pt x="1450" y="119"/>
                </a:cubicBezTo>
                <a:cubicBezTo>
                  <a:pt x="1451" y="121"/>
                  <a:pt x="1453" y="122"/>
                  <a:pt x="1456" y="121"/>
                </a:cubicBezTo>
                <a:cubicBezTo>
                  <a:pt x="1459" y="120"/>
                  <a:pt x="1463" y="121"/>
                  <a:pt x="1466" y="123"/>
                </a:cubicBezTo>
                <a:cubicBezTo>
                  <a:pt x="1471" y="128"/>
                  <a:pt x="1471" y="128"/>
                  <a:pt x="1461" y="127"/>
                </a:cubicBezTo>
                <a:cubicBezTo>
                  <a:pt x="1454" y="126"/>
                  <a:pt x="1445" y="125"/>
                  <a:pt x="1440" y="124"/>
                </a:cubicBezTo>
                <a:cubicBezTo>
                  <a:pt x="1433" y="122"/>
                  <a:pt x="1431" y="123"/>
                  <a:pt x="1433" y="126"/>
                </a:cubicBezTo>
                <a:cubicBezTo>
                  <a:pt x="1435" y="129"/>
                  <a:pt x="1434" y="130"/>
                  <a:pt x="1431" y="129"/>
                </a:cubicBezTo>
                <a:cubicBezTo>
                  <a:pt x="1428" y="127"/>
                  <a:pt x="1420" y="127"/>
                  <a:pt x="1412" y="127"/>
                </a:cubicBezTo>
                <a:cubicBezTo>
                  <a:pt x="1395" y="127"/>
                  <a:pt x="1399" y="126"/>
                  <a:pt x="1424" y="121"/>
                </a:cubicBezTo>
                <a:cubicBezTo>
                  <a:pt x="1454" y="116"/>
                  <a:pt x="1442" y="112"/>
                  <a:pt x="1402" y="113"/>
                </a:cubicBezTo>
                <a:cubicBezTo>
                  <a:pt x="1369" y="115"/>
                  <a:pt x="1367" y="114"/>
                  <a:pt x="1384" y="112"/>
                </a:cubicBezTo>
                <a:cubicBezTo>
                  <a:pt x="1396" y="110"/>
                  <a:pt x="1415" y="109"/>
                  <a:pt x="1427" y="110"/>
                </a:cubicBezTo>
                <a:cubicBezTo>
                  <a:pt x="1439" y="111"/>
                  <a:pt x="1449" y="111"/>
                  <a:pt x="1450" y="110"/>
                </a:cubicBezTo>
                <a:cubicBezTo>
                  <a:pt x="1454" y="107"/>
                  <a:pt x="1492" y="102"/>
                  <a:pt x="1493" y="105"/>
                </a:cubicBezTo>
                <a:cubicBezTo>
                  <a:pt x="1494" y="106"/>
                  <a:pt x="1514" y="105"/>
                  <a:pt x="1536" y="103"/>
                </a:cubicBezTo>
                <a:cubicBezTo>
                  <a:pt x="1558" y="101"/>
                  <a:pt x="1592" y="97"/>
                  <a:pt x="1611" y="96"/>
                </a:cubicBezTo>
                <a:cubicBezTo>
                  <a:pt x="1635" y="94"/>
                  <a:pt x="1639" y="93"/>
                  <a:pt x="1626" y="93"/>
                </a:cubicBezTo>
                <a:cubicBezTo>
                  <a:pt x="1614" y="93"/>
                  <a:pt x="1608" y="91"/>
                  <a:pt x="1610" y="89"/>
                </a:cubicBezTo>
                <a:cubicBezTo>
                  <a:pt x="1617" y="84"/>
                  <a:pt x="1594" y="82"/>
                  <a:pt x="1555" y="86"/>
                </a:cubicBezTo>
                <a:cubicBezTo>
                  <a:pt x="1524" y="89"/>
                  <a:pt x="1456" y="90"/>
                  <a:pt x="1470" y="87"/>
                </a:cubicBezTo>
                <a:cubicBezTo>
                  <a:pt x="1478" y="85"/>
                  <a:pt x="1473" y="79"/>
                  <a:pt x="1465" y="80"/>
                </a:cubicBezTo>
                <a:cubicBezTo>
                  <a:pt x="1461" y="81"/>
                  <a:pt x="1457" y="84"/>
                  <a:pt x="1457" y="86"/>
                </a:cubicBezTo>
                <a:cubicBezTo>
                  <a:pt x="1457" y="89"/>
                  <a:pt x="1451" y="91"/>
                  <a:pt x="1433" y="92"/>
                </a:cubicBezTo>
                <a:cubicBezTo>
                  <a:pt x="1420" y="93"/>
                  <a:pt x="1400" y="95"/>
                  <a:pt x="1388" y="96"/>
                </a:cubicBezTo>
                <a:cubicBezTo>
                  <a:pt x="1374" y="98"/>
                  <a:pt x="1367" y="98"/>
                  <a:pt x="1370" y="96"/>
                </a:cubicBezTo>
                <a:cubicBezTo>
                  <a:pt x="1372" y="93"/>
                  <a:pt x="1372" y="92"/>
                  <a:pt x="1368" y="90"/>
                </a:cubicBezTo>
                <a:cubicBezTo>
                  <a:pt x="1362" y="88"/>
                  <a:pt x="1358" y="88"/>
                  <a:pt x="1360" y="92"/>
                </a:cubicBezTo>
                <a:cubicBezTo>
                  <a:pt x="1361" y="93"/>
                  <a:pt x="1360" y="96"/>
                  <a:pt x="1358" y="98"/>
                </a:cubicBezTo>
                <a:cubicBezTo>
                  <a:pt x="1353" y="104"/>
                  <a:pt x="1275" y="117"/>
                  <a:pt x="1226" y="120"/>
                </a:cubicBezTo>
                <a:cubicBezTo>
                  <a:pt x="1211" y="121"/>
                  <a:pt x="1211" y="121"/>
                  <a:pt x="1222" y="123"/>
                </a:cubicBezTo>
                <a:cubicBezTo>
                  <a:pt x="1233" y="125"/>
                  <a:pt x="1233" y="125"/>
                  <a:pt x="1233" y="125"/>
                </a:cubicBezTo>
                <a:cubicBezTo>
                  <a:pt x="1224" y="127"/>
                  <a:pt x="1224" y="127"/>
                  <a:pt x="1224" y="127"/>
                </a:cubicBezTo>
                <a:cubicBezTo>
                  <a:pt x="1219" y="128"/>
                  <a:pt x="1192" y="130"/>
                  <a:pt x="1165" y="131"/>
                </a:cubicBezTo>
                <a:cubicBezTo>
                  <a:pt x="1129" y="133"/>
                  <a:pt x="1115" y="133"/>
                  <a:pt x="1113" y="130"/>
                </a:cubicBezTo>
                <a:cubicBezTo>
                  <a:pt x="1111" y="128"/>
                  <a:pt x="1104" y="125"/>
                  <a:pt x="1098" y="124"/>
                </a:cubicBezTo>
                <a:cubicBezTo>
                  <a:pt x="1085" y="122"/>
                  <a:pt x="1085" y="122"/>
                  <a:pt x="1085" y="122"/>
                </a:cubicBezTo>
                <a:cubicBezTo>
                  <a:pt x="1103" y="118"/>
                  <a:pt x="1103" y="118"/>
                  <a:pt x="1103" y="118"/>
                </a:cubicBezTo>
                <a:cubicBezTo>
                  <a:pt x="1114" y="116"/>
                  <a:pt x="1124" y="114"/>
                  <a:pt x="1126" y="112"/>
                </a:cubicBezTo>
                <a:cubicBezTo>
                  <a:pt x="1129" y="111"/>
                  <a:pt x="1130" y="111"/>
                  <a:pt x="1129" y="114"/>
                </a:cubicBezTo>
                <a:cubicBezTo>
                  <a:pt x="1128" y="116"/>
                  <a:pt x="1131" y="118"/>
                  <a:pt x="1136" y="119"/>
                </a:cubicBezTo>
                <a:cubicBezTo>
                  <a:pt x="1150" y="123"/>
                  <a:pt x="1200" y="121"/>
                  <a:pt x="1207" y="117"/>
                </a:cubicBezTo>
                <a:cubicBezTo>
                  <a:pt x="1210" y="115"/>
                  <a:pt x="1220" y="111"/>
                  <a:pt x="1227" y="109"/>
                </a:cubicBezTo>
                <a:cubicBezTo>
                  <a:pt x="1234" y="107"/>
                  <a:pt x="1250" y="103"/>
                  <a:pt x="1262" y="100"/>
                </a:cubicBezTo>
                <a:cubicBezTo>
                  <a:pt x="1274" y="96"/>
                  <a:pt x="1300" y="92"/>
                  <a:pt x="1319" y="89"/>
                </a:cubicBezTo>
                <a:cubicBezTo>
                  <a:pt x="1352" y="85"/>
                  <a:pt x="1368" y="81"/>
                  <a:pt x="1408" y="67"/>
                </a:cubicBezTo>
                <a:cubicBezTo>
                  <a:pt x="1417" y="64"/>
                  <a:pt x="1428" y="61"/>
                  <a:pt x="1432" y="59"/>
                </a:cubicBezTo>
                <a:cubicBezTo>
                  <a:pt x="1441" y="57"/>
                  <a:pt x="1445" y="53"/>
                  <a:pt x="1439" y="54"/>
                </a:cubicBezTo>
                <a:cubicBezTo>
                  <a:pt x="1437" y="54"/>
                  <a:pt x="1427" y="57"/>
                  <a:pt x="1418" y="61"/>
                </a:cubicBezTo>
                <a:cubicBezTo>
                  <a:pt x="1408" y="64"/>
                  <a:pt x="1395" y="67"/>
                  <a:pt x="1388" y="68"/>
                </a:cubicBezTo>
                <a:cubicBezTo>
                  <a:pt x="1381" y="69"/>
                  <a:pt x="1375" y="70"/>
                  <a:pt x="1374" y="72"/>
                </a:cubicBezTo>
                <a:cubicBezTo>
                  <a:pt x="1373" y="73"/>
                  <a:pt x="1360" y="76"/>
                  <a:pt x="1344" y="77"/>
                </a:cubicBezTo>
                <a:cubicBezTo>
                  <a:pt x="1329" y="79"/>
                  <a:pt x="1313" y="81"/>
                  <a:pt x="1309" y="83"/>
                </a:cubicBezTo>
                <a:cubicBezTo>
                  <a:pt x="1305" y="84"/>
                  <a:pt x="1301" y="84"/>
                  <a:pt x="1300" y="82"/>
                </a:cubicBezTo>
                <a:cubicBezTo>
                  <a:pt x="1299" y="80"/>
                  <a:pt x="1298" y="78"/>
                  <a:pt x="1298" y="78"/>
                </a:cubicBezTo>
                <a:cubicBezTo>
                  <a:pt x="1299" y="78"/>
                  <a:pt x="1305" y="77"/>
                  <a:pt x="1313" y="75"/>
                </a:cubicBezTo>
                <a:cubicBezTo>
                  <a:pt x="1320" y="74"/>
                  <a:pt x="1329" y="70"/>
                  <a:pt x="1333" y="67"/>
                </a:cubicBezTo>
                <a:cubicBezTo>
                  <a:pt x="1337" y="65"/>
                  <a:pt x="1346" y="62"/>
                  <a:pt x="1352" y="62"/>
                </a:cubicBezTo>
                <a:cubicBezTo>
                  <a:pt x="1358" y="61"/>
                  <a:pt x="1363" y="59"/>
                  <a:pt x="1364" y="56"/>
                </a:cubicBezTo>
                <a:cubicBezTo>
                  <a:pt x="1368" y="49"/>
                  <a:pt x="1412" y="38"/>
                  <a:pt x="1446" y="36"/>
                </a:cubicBezTo>
                <a:cubicBezTo>
                  <a:pt x="1464" y="35"/>
                  <a:pt x="1480" y="33"/>
                  <a:pt x="1483" y="31"/>
                </a:cubicBezTo>
                <a:cubicBezTo>
                  <a:pt x="1486" y="29"/>
                  <a:pt x="1471" y="29"/>
                  <a:pt x="1448" y="31"/>
                </a:cubicBezTo>
                <a:cubicBezTo>
                  <a:pt x="1408" y="35"/>
                  <a:pt x="1407" y="35"/>
                  <a:pt x="1420" y="29"/>
                </a:cubicBezTo>
                <a:cubicBezTo>
                  <a:pt x="1427" y="26"/>
                  <a:pt x="1438" y="23"/>
                  <a:pt x="1444" y="23"/>
                </a:cubicBezTo>
                <a:cubicBezTo>
                  <a:pt x="1449" y="22"/>
                  <a:pt x="1454" y="20"/>
                  <a:pt x="1455" y="18"/>
                </a:cubicBezTo>
                <a:cubicBezTo>
                  <a:pt x="1457" y="15"/>
                  <a:pt x="1453" y="15"/>
                  <a:pt x="1441" y="17"/>
                </a:cubicBezTo>
                <a:cubicBezTo>
                  <a:pt x="1431" y="18"/>
                  <a:pt x="1427" y="18"/>
                  <a:pt x="1429" y="16"/>
                </a:cubicBezTo>
                <a:cubicBezTo>
                  <a:pt x="1431" y="15"/>
                  <a:pt x="1441" y="12"/>
                  <a:pt x="1450" y="10"/>
                </a:cubicBezTo>
                <a:cubicBezTo>
                  <a:pt x="1459" y="9"/>
                  <a:pt x="1469" y="7"/>
                  <a:pt x="1473" y="5"/>
                </a:cubicBezTo>
                <a:cubicBezTo>
                  <a:pt x="1476" y="4"/>
                  <a:pt x="1483" y="5"/>
                  <a:pt x="1487" y="6"/>
                </a:cubicBezTo>
                <a:cubicBezTo>
                  <a:pt x="1492" y="8"/>
                  <a:pt x="1496" y="8"/>
                  <a:pt x="1498" y="6"/>
                </a:cubicBezTo>
                <a:cubicBezTo>
                  <a:pt x="1500" y="4"/>
                  <a:pt x="1505" y="2"/>
                  <a:pt x="1510" y="1"/>
                </a:cubicBezTo>
                <a:cubicBezTo>
                  <a:pt x="1516" y="0"/>
                  <a:pt x="1504" y="0"/>
                  <a:pt x="1484" y="2"/>
                </a:cubicBezTo>
                <a:cubicBezTo>
                  <a:pt x="1465" y="4"/>
                  <a:pt x="1442" y="7"/>
                  <a:pt x="1433" y="9"/>
                </a:cubicBezTo>
                <a:cubicBezTo>
                  <a:pt x="1424" y="12"/>
                  <a:pt x="1409" y="16"/>
                  <a:pt x="1400" y="18"/>
                </a:cubicBezTo>
                <a:cubicBezTo>
                  <a:pt x="1391" y="20"/>
                  <a:pt x="1376" y="25"/>
                  <a:pt x="1367" y="29"/>
                </a:cubicBezTo>
                <a:cubicBezTo>
                  <a:pt x="1357" y="33"/>
                  <a:pt x="1343" y="38"/>
                  <a:pt x="1336" y="40"/>
                </a:cubicBezTo>
                <a:cubicBezTo>
                  <a:pt x="1328" y="42"/>
                  <a:pt x="1311" y="46"/>
                  <a:pt x="1298" y="50"/>
                </a:cubicBezTo>
                <a:cubicBezTo>
                  <a:pt x="1285" y="53"/>
                  <a:pt x="1270" y="57"/>
                  <a:pt x="1265" y="57"/>
                </a:cubicBezTo>
                <a:cubicBezTo>
                  <a:pt x="1260" y="57"/>
                  <a:pt x="1256" y="58"/>
                  <a:pt x="1257" y="59"/>
                </a:cubicBezTo>
                <a:cubicBezTo>
                  <a:pt x="1260" y="65"/>
                  <a:pt x="1220" y="74"/>
                  <a:pt x="1164" y="80"/>
                </a:cubicBezTo>
                <a:cubicBezTo>
                  <a:pt x="1150" y="82"/>
                  <a:pt x="1137" y="85"/>
                  <a:pt x="1136" y="87"/>
                </a:cubicBezTo>
                <a:cubicBezTo>
                  <a:pt x="1134" y="89"/>
                  <a:pt x="1140" y="89"/>
                  <a:pt x="1149" y="88"/>
                </a:cubicBezTo>
                <a:cubicBezTo>
                  <a:pt x="1204" y="80"/>
                  <a:pt x="1255" y="74"/>
                  <a:pt x="1258" y="76"/>
                </a:cubicBezTo>
                <a:cubicBezTo>
                  <a:pt x="1260" y="78"/>
                  <a:pt x="1191" y="101"/>
                  <a:pt x="1181" y="101"/>
                </a:cubicBezTo>
                <a:cubicBezTo>
                  <a:pt x="1179" y="101"/>
                  <a:pt x="1180" y="99"/>
                  <a:pt x="1184" y="96"/>
                </a:cubicBezTo>
                <a:cubicBezTo>
                  <a:pt x="1190" y="90"/>
                  <a:pt x="1190" y="90"/>
                  <a:pt x="1190" y="90"/>
                </a:cubicBezTo>
                <a:cubicBezTo>
                  <a:pt x="1184" y="93"/>
                  <a:pt x="1184" y="93"/>
                  <a:pt x="1184" y="93"/>
                </a:cubicBezTo>
                <a:cubicBezTo>
                  <a:pt x="1158" y="102"/>
                  <a:pt x="1124" y="105"/>
                  <a:pt x="1079" y="103"/>
                </a:cubicBezTo>
                <a:cubicBezTo>
                  <a:pt x="1042" y="102"/>
                  <a:pt x="1033" y="102"/>
                  <a:pt x="1031" y="106"/>
                </a:cubicBezTo>
                <a:cubicBezTo>
                  <a:pt x="1030" y="109"/>
                  <a:pt x="1024" y="110"/>
                  <a:pt x="1008" y="109"/>
                </a:cubicBezTo>
                <a:cubicBezTo>
                  <a:pt x="996" y="109"/>
                  <a:pt x="974" y="108"/>
                  <a:pt x="959" y="108"/>
                </a:cubicBezTo>
                <a:cubicBezTo>
                  <a:pt x="937" y="108"/>
                  <a:pt x="934" y="109"/>
                  <a:pt x="946" y="110"/>
                </a:cubicBezTo>
                <a:cubicBezTo>
                  <a:pt x="954" y="111"/>
                  <a:pt x="961" y="113"/>
                  <a:pt x="963" y="115"/>
                </a:cubicBezTo>
                <a:cubicBezTo>
                  <a:pt x="964" y="116"/>
                  <a:pt x="959" y="116"/>
                  <a:pt x="952" y="115"/>
                </a:cubicBezTo>
                <a:cubicBezTo>
                  <a:pt x="945" y="114"/>
                  <a:pt x="927" y="114"/>
                  <a:pt x="911" y="115"/>
                </a:cubicBezTo>
                <a:cubicBezTo>
                  <a:pt x="896" y="116"/>
                  <a:pt x="880" y="115"/>
                  <a:pt x="877" y="114"/>
                </a:cubicBezTo>
                <a:cubicBezTo>
                  <a:pt x="873" y="112"/>
                  <a:pt x="881" y="111"/>
                  <a:pt x="899" y="110"/>
                </a:cubicBezTo>
                <a:cubicBezTo>
                  <a:pt x="915" y="109"/>
                  <a:pt x="928" y="108"/>
                  <a:pt x="929" y="107"/>
                </a:cubicBezTo>
                <a:cubicBezTo>
                  <a:pt x="930" y="105"/>
                  <a:pt x="861" y="104"/>
                  <a:pt x="811" y="105"/>
                </a:cubicBezTo>
                <a:cubicBezTo>
                  <a:pt x="770" y="106"/>
                  <a:pt x="769" y="106"/>
                  <a:pt x="773" y="103"/>
                </a:cubicBezTo>
                <a:cubicBezTo>
                  <a:pt x="778" y="99"/>
                  <a:pt x="831" y="89"/>
                  <a:pt x="856" y="87"/>
                </a:cubicBezTo>
                <a:cubicBezTo>
                  <a:pt x="872" y="86"/>
                  <a:pt x="874" y="86"/>
                  <a:pt x="867" y="83"/>
                </a:cubicBezTo>
                <a:cubicBezTo>
                  <a:pt x="862" y="82"/>
                  <a:pt x="851" y="82"/>
                  <a:pt x="842" y="83"/>
                </a:cubicBezTo>
                <a:cubicBezTo>
                  <a:pt x="832" y="85"/>
                  <a:pt x="825" y="85"/>
                  <a:pt x="825" y="83"/>
                </a:cubicBezTo>
                <a:cubicBezTo>
                  <a:pt x="824" y="77"/>
                  <a:pt x="835" y="74"/>
                  <a:pt x="853" y="76"/>
                </a:cubicBezTo>
                <a:cubicBezTo>
                  <a:pt x="863" y="77"/>
                  <a:pt x="871" y="76"/>
                  <a:pt x="871" y="75"/>
                </a:cubicBezTo>
                <a:cubicBezTo>
                  <a:pt x="871" y="74"/>
                  <a:pt x="863" y="72"/>
                  <a:pt x="855" y="70"/>
                </a:cubicBezTo>
                <a:cubicBezTo>
                  <a:pt x="837" y="67"/>
                  <a:pt x="824" y="71"/>
                  <a:pt x="815" y="84"/>
                </a:cubicBezTo>
                <a:cubicBezTo>
                  <a:pt x="811" y="89"/>
                  <a:pt x="810" y="90"/>
                  <a:pt x="808" y="86"/>
                </a:cubicBezTo>
                <a:cubicBezTo>
                  <a:pt x="806" y="83"/>
                  <a:pt x="805" y="83"/>
                  <a:pt x="803" y="86"/>
                </a:cubicBezTo>
                <a:cubicBezTo>
                  <a:pt x="801" y="90"/>
                  <a:pt x="775" y="99"/>
                  <a:pt x="761" y="99"/>
                </a:cubicBezTo>
                <a:cubicBezTo>
                  <a:pt x="755" y="100"/>
                  <a:pt x="754" y="99"/>
                  <a:pt x="756" y="97"/>
                </a:cubicBezTo>
                <a:cubicBezTo>
                  <a:pt x="759" y="94"/>
                  <a:pt x="756" y="93"/>
                  <a:pt x="747" y="91"/>
                </a:cubicBezTo>
                <a:cubicBezTo>
                  <a:pt x="739" y="89"/>
                  <a:pt x="733" y="88"/>
                  <a:pt x="732" y="89"/>
                </a:cubicBezTo>
                <a:cubicBezTo>
                  <a:pt x="732" y="90"/>
                  <a:pt x="735" y="93"/>
                  <a:pt x="740" y="96"/>
                </a:cubicBezTo>
                <a:cubicBezTo>
                  <a:pt x="745" y="100"/>
                  <a:pt x="748" y="103"/>
                  <a:pt x="747" y="105"/>
                </a:cubicBezTo>
                <a:cubicBezTo>
                  <a:pt x="746" y="106"/>
                  <a:pt x="749" y="107"/>
                  <a:pt x="753" y="107"/>
                </a:cubicBezTo>
                <a:cubicBezTo>
                  <a:pt x="757" y="107"/>
                  <a:pt x="762" y="108"/>
                  <a:pt x="765" y="109"/>
                </a:cubicBezTo>
                <a:cubicBezTo>
                  <a:pt x="781" y="118"/>
                  <a:pt x="787" y="122"/>
                  <a:pt x="788" y="127"/>
                </a:cubicBezTo>
                <a:cubicBezTo>
                  <a:pt x="789" y="131"/>
                  <a:pt x="786" y="133"/>
                  <a:pt x="776" y="133"/>
                </a:cubicBezTo>
                <a:cubicBezTo>
                  <a:pt x="721" y="137"/>
                  <a:pt x="672" y="144"/>
                  <a:pt x="628" y="154"/>
                </a:cubicBezTo>
                <a:cubicBezTo>
                  <a:pt x="617" y="156"/>
                  <a:pt x="613" y="163"/>
                  <a:pt x="618" y="173"/>
                </a:cubicBezTo>
                <a:cubicBezTo>
                  <a:pt x="622" y="180"/>
                  <a:pt x="622" y="179"/>
                  <a:pt x="628" y="171"/>
                </a:cubicBezTo>
                <a:cubicBezTo>
                  <a:pt x="634" y="164"/>
                  <a:pt x="638" y="162"/>
                  <a:pt x="665" y="159"/>
                </a:cubicBezTo>
                <a:cubicBezTo>
                  <a:pt x="682" y="157"/>
                  <a:pt x="700" y="153"/>
                  <a:pt x="705" y="151"/>
                </a:cubicBezTo>
                <a:cubicBezTo>
                  <a:pt x="710" y="148"/>
                  <a:pt x="720" y="147"/>
                  <a:pt x="726" y="148"/>
                </a:cubicBezTo>
                <a:cubicBezTo>
                  <a:pt x="734" y="148"/>
                  <a:pt x="745" y="146"/>
                  <a:pt x="753" y="143"/>
                </a:cubicBezTo>
                <a:cubicBezTo>
                  <a:pt x="767" y="138"/>
                  <a:pt x="768" y="138"/>
                  <a:pt x="769" y="143"/>
                </a:cubicBezTo>
                <a:cubicBezTo>
                  <a:pt x="770" y="147"/>
                  <a:pt x="775" y="153"/>
                  <a:pt x="779" y="157"/>
                </a:cubicBezTo>
                <a:cubicBezTo>
                  <a:pt x="784" y="161"/>
                  <a:pt x="787" y="165"/>
                  <a:pt x="786" y="167"/>
                </a:cubicBezTo>
                <a:cubicBezTo>
                  <a:pt x="784" y="171"/>
                  <a:pt x="770" y="172"/>
                  <a:pt x="767" y="168"/>
                </a:cubicBezTo>
                <a:cubicBezTo>
                  <a:pt x="766" y="166"/>
                  <a:pt x="762" y="165"/>
                  <a:pt x="758" y="165"/>
                </a:cubicBezTo>
                <a:cubicBezTo>
                  <a:pt x="751" y="166"/>
                  <a:pt x="751" y="166"/>
                  <a:pt x="751" y="166"/>
                </a:cubicBezTo>
                <a:cubicBezTo>
                  <a:pt x="759" y="170"/>
                  <a:pt x="759" y="170"/>
                  <a:pt x="759" y="170"/>
                </a:cubicBezTo>
                <a:cubicBezTo>
                  <a:pt x="764" y="173"/>
                  <a:pt x="777" y="174"/>
                  <a:pt x="791" y="173"/>
                </a:cubicBezTo>
                <a:cubicBezTo>
                  <a:pt x="804" y="173"/>
                  <a:pt x="820" y="173"/>
                  <a:pt x="826" y="174"/>
                </a:cubicBezTo>
                <a:cubicBezTo>
                  <a:pt x="839" y="176"/>
                  <a:pt x="842" y="181"/>
                  <a:pt x="833" y="185"/>
                </a:cubicBezTo>
                <a:cubicBezTo>
                  <a:pt x="830" y="186"/>
                  <a:pt x="826" y="190"/>
                  <a:pt x="822" y="193"/>
                </a:cubicBezTo>
                <a:cubicBezTo>
                  <a:pt x="814" y="201"/>
                  <a:pt x="818" y="208"/>
                  <a:pt x="829" y="204"/>
                </a:cubicBezTo>
                <a:cubicBezTo>
                  <a:pt x="835" y="203"/>
                  <a:pt x="839" y="203"/>
                  <a:pt x="841" y="206"/>
                </a:cubicBezTo>
                <a:cubicBezTo>
                  <a:pt x="844" y="210"/>
                  <a:pt x="838" y="212"/>
                  <a:pt x="802" y="216"/>
                </a:cubicBezTo>
                <a:cubicBezTo>
                  <a:pt x="765" y="220"/>
                  <a:pt x="759" y="220"/>
                  <a:pt x="756" y="215"/>
                </a:cubicBezTo>
                <a:cubicBezTo>
                  <a:pt x="754" y="212"/>
                  <a:pt x="748" y="210"/>
                  <a:pt x="744" y="210"/>
                </a:cubicBezTo>
                <a:cubicBezTo>
                  <a:pt x="739" y="211"/>
                  <a:pt x="735" y="210"/>
                  <a:pt x="734" y="208"/>
                </a:cubicBezTo>
                <a:cubicBezTo>
                  <a:pt x="733" y="206"/>
                  <a:pt x="726" y="207"/>
                  <a:pt x="718" y="209"/>
                </a:cubicBezTo>
                <a:cubicBezTo>
                  <a:pt x="710" y="210"/>
                  <a:pt x="697" y="212"/>
                  <a:pt x="689" y="213"/>
                </a:cubicBezTo>
                <a:cubicBezTo>
                  <a:pt x="680" y="214"/>
                  <a:pt x="672" y="217"/>
                  <a:pt x="669" y="220"/>
                </a:cubicBezTo>
                <a:cubicBezTo>
                  <a:pt x="666" y="222"/>
                  <a:pt x="661" y="225"/>
                  <a:pt x="658" y="225"/>
                </a:cubicBezTo>
                <a:cubicBezTo>
                  <a:pt x="653" y="225"/>
                  <a:pt x="653" y="225"/>
                  <a:pt x="656" y="221"/>
                </a:cubicBezTo>
                <a:cubicBezTo>
                  <a:pt x="659" y="218"/>
                  <a:pt x="659" y="218"/>
                  <a:pt x="655" y="220"/>
                </a:cubicBezTo>
                <a:cubicBezTo>
                  <a:pt x="652" y="221"/>
                  <a:pt x="639" y="225"/>
                  <a:pt x="625" y="228"/>
                </a:cubicBezTo>
                <a:cubicBezTo>
                  <a:pt x="604" y="232"/>
                  <a:pt x="596" y="232"/>
                  <a:pt x="583" y="229"/>
                </a:cubicBezTo>
                <a:cubicBezTo>
                  <a:pt x="575" y="227"/>
                  <a:pt x="564" y="226"/>
                  <a:pt x="561" y="226"/>
                </a:cubicBezTo>
                <a:cubicBezTo>
                  <a:pt x="521" y="232"/>
                  <a:pt x="450" y="229"/>
                  <a:pt x="419" y="220"/>
                </a:cubicBezTo>
                <a:cubicBezTo>
                  <a:pt x="399" y="214"/>
                  <a:pt x="362" y="211"/>
                  <a:pt x="347" y="214"/>
                </a:cubicBezTo>
                <a:cubicBezTo>
                  <a:pt x="330" y="218"/>
                  <a:pt x="280" y="251"/>
                  <a:pt x="280" y="258"/>
                </a:cubicBezTo>
                <a:cubicBezTo>
                  <a:pt x="281" y="263"/>
                  <a:pt x="284" y="263"/>
                  <a:pt x="287" y="258"/>
                </a:cubicBezTo>
                <a:cubicBezTo>
                  <a:pt x="289" y="257"/>
                  <a:pt x="297" y="250"/>
                  <a:pt x="306" y="243"/>
                </a:cubicBezTo>
                <a:cubicBezTo>
                  <a:pt x="320" y="232"/>
                  <a:pt x="324" y="231"/>
                  <a:pt x="351" y="228"/>
                </a:cubicBezTo>
                <a:cubicBezTo>
                  <a:pt x="370" y="226"/>
                  <a:pt x="381" y="226"/>
                  <a:pt x="384" y="229"/>
                </a:cubicBezTo>
                <a:cubicBezTo>
                  <a:pt x="386" y="232"/>
                  <a:pt x="385" y="233"/>
                  <a:pt x="379" y="233"/>
                </a:cubicBezTo>
                <a:cubicBezTo>
                  <a:pt x="368" y="233"/>
                  <a:pt x="353" y="244"/>
                  <a:pt x="341" y="260"/>
                </a:cubicBezTo>
                <a:cubicBezTo>
                  <a:pt x="329" y="277"/>
                  <a:pt x="327" y="285"/>
                  <a:pt x="337" y="279"/>
                </a:cubicBezTo>
                <a:cubicBezTo>
                  <a:pt x="340" y="276"/>
                  <a:pt x="344" y="271"/>
                  <a:pt x="345" y="267"/>
                </a:cubicBezTo>
                <a:cubicBezTo>
                  <a:pt x="349" y="254"/>
                  <a:pt x="369" y="243"/>
                  <a:pt x="392" y="242"/>
                </a:cubicBezTo>
                <a:cubicBezTo>
                  <a:pt x="449" y="239"/>
                  <a:pt x="469" y="239"/>
                  <a:pt x="472" y="241"/>
                </a:cubicBezTo>
                <a:cubicBezTo>
                  <a:pt x="474" y="242"/>
                  <a:pt x="482" y="242"/>
                  <a:pt x="490" y="241"/>
                </a:cubicBezTo>
                <a:cubicBezTo>
                  <a:pt x="502" y="240"/>
                  <a:pt x="504" y="241"/>
                  <a:pt x="501" y="244"/>
                </a:cubicBezTo>
                <a:cubicBezTo>
                  <a:pt x="498" y="246"/>
                  <a:pt x="496" y="249"/>
                  <a:pt x="496" y="251"/>
                </a:cubicBezTo>
                <a:cubicBezTo>
                  <a:pt x="496" y="256"/>
                  <a:pt x="504" y="254"/>
                  <a:pt x="507" y="248"/>
                </a:cubicBezTo>
                <a:cubicBezTo>
                  <a:pt x="508" y="244"/>
                  <a:pt x="514" y="242"/>
                  <a:pt x="529" y="240"/>
                </a:cubicBezTo>
                <a:cubicBezTo>
                  <a:pt x="548" y="237"/>
                  <a:pt x="550" y="237"/>
                  <a:pt x="549" y="243"/>
                </a:cubicBezTo>
                <a:cubicBezTo>
                  <a:pt x="549" y="247"/>
                  <a:pt x="547" y="250"/>
                  <a:pt x="544" y="251"/>
                </a:cubicBezTo>
                <a:cubicBezTo>
                  <a:pt x="541" y="252"/>
                  <a:pt x="528" y="257"/>
                  <a:pt x="516" y="262"/>
                </a:cubicBezTo>
                <a:cubicBezTo>
                  <a:pt x="503" y="267"/>
                  <a:pt x="487" y="272"/>
                  <a:pt x="480" y="274"/>
                </a:cubicBezTo>
                <a:cubicBezTo>
                  <a:pt x="461" y="278"/>
                  <a:pt x="442" y="290"/>
                  <a:pt x="440" y="299"/>
                </a:cubicBezTo>
                <a:cubicBezTo>
                  <a:pt x="439" y="305"/>
                  <a:pt x="437" y="305"/>
                  <a:pt x="418" y="306"/>
                </a:cubicBezTo>
                <a:cubicBezTo>
                  <a:pt x="407" y="307"/>
                  <a:pt x="398" y="307"/>
                  <a:pt x="398" y="305"/>
                </a:cubicBezTo>
                <a:cubicBezTo>
                  <a:pt x="398" y="304"/>
                  <a:pt x="400" y="301"/>
                  <a:pt x="402" y="298"/>
                </a:cubicBezTo>
                <a:cubicBezTo>
                  <a:pt x="409" y="291"/>
                  <a:pt x="401" y="292"/>
                  <a:pt x="392" y="300"/>
                </a:cubicBezTo>
                <a:cubicBezTo>
                  <a:pt x="385" y="305"/>
                  <a:pt x="381" y="306"/>
                  <a:pt x="354" y="304"/>
                </a:cubicBezTo>
                <a:cubicBezTo>
                  <a:pt x="320" y="302"/>
                  <a:pt x="304" y="305"/>
                  <a:pt x="297" y="315"/>
                </a:cubicBezTo>
                <a:cubicBezTo>
                  <a:pt x="292" y="323"/>
                  <a:pt x="292" y="323"/>
                  <a:pt x="298" y="324"/>
                </a:cubicBezTo>
                <a:cubicBezTo>
                  <a:pt x="301" y="325"/>
                  <a:pt x="307" y="326"/>
                  <a:pt x="310" y="326"/>
                </a:cubicBezTo>
                <a:cubicBezTo>
                  <a:pt x="313" y="326"/>
                  <a:pt x="318" y="327"/>
                  <a:pt x="320" y="330"/>
                </a:cubicBezTo>
                <a:cubicBezTo>
                  <a:pt x="325" y="335"/>
                  <a:pt x="367" y="335"/>
                  <a:pt x="436" y="331"/>
                </a:cubicBezTo>
                <a:cubicBezTo>
                  <a:pt x="488" y="327"/>
                  <a:pt x="488" y="327"/>
                  <a:pt x="488" y="327"/>
                </a:cubicBezTo>
                <a:cubicBezTo>
                  <a:pt x="480" y="336"/>
                  <a:pt x="480" y="336"/>
                  <a:pt x="480" y="336"/>
                </a:cubicBezTo>
                <a:cubicBezTo>
                  <a:pt x="472" y="346"/>
                  <a:pt x="470" y="346"/>
                  <a:pt x="449" y="343"/>
                </a:cubicBezTo>
                <a:cubicBezTo>
                  <a:pt x="439" y="341"/>
                  <a:pt x="433" y="341"/>
                  <a:pt x="431" y="344"/>
                </a:cubicBezTo>
                <a:cubicBezTo>
                  <a:pt x="430" y="346"/>
                  <a:pt x="431" y="347"/>
                  <a:pt x="436" y="347"/>
                </a:cubicBezTo>
                <a:cubicBezTo>
                  <a:pt x="441" y="347"/>
                  <a:pt x="443" y="348"/>
                  <a:pt x="442" y="350"/>
                </a:cubicBezTo>
                <a:cubicBezTo>
                  <a:pt x="441" y="352"/>
                  <a:pt x="437" y="354"/>
                  <a:pt x="432" y="354"/>
                </a:cubicBezTo>
                <a:cubicBezTo>
                  <a:pt x="427" y="354"/>
                  <a:pt x="393" y="356"/>
                  <a:pt x="355" y="359"/>
                </a:cubicBezTo>
                <a:cubicBezTo>
                  <a:pt x="301" y="363"/>
                  <a:pt x="283" y="365"/>
                  <a:pt x="270" y="371"/>
                </a:cubicBezTo>
                <a:cubicBezTo>
                  <a:pt x="247" y="380"/>
                  <a:pt x="205" y="401"/>
                  <a:pt x="206" y="402"/>
                </a:cubicBezTo>
                <a:cubicBezTo>
                  <a:pt x="207" y="403"/>
                  <a:pt x="221" y="398"/>
                  <a:pt x="237" y="390"/>
                </a:cubicBezTo>
                <a:cubicBezTo>
                  <a:pt x="274" y="373"/>
                  <a:pt x="286" y="370"/>
                  <a:pt x="286" y="378"/>
                </a:cubicBezTo>
                <a:cubicBezTo>
                  <a:pt x="286" y="381"/>
                  <a:pt x="288" y="382"/>
                  <a:pt x="293" y="380"/>
                </a:cubicBezTo>
                <a:cubicBezTo>
                  <a:pt x="308" y="373"/>
                  <a:pt x="348" y="370"/>
                  <a:pt x="377" y="372"/>
                </a:cubicBezTo>
                <a:cubicBezTo>
                  <a:pt x="394" y="374"/>
                  <a:pt x="409" y="374"/>
                  <a:pt x="411" y="373"/>
                </a:cubicBezTo>
                <a:cubicBezTo>
                  <a:pt x="412" y="373"/>
                  <a:pt x="417" y="373"/>
                  <a:pt x="420" y="374"/>
                </a:cubicBezTo>
                <a:cubicBezTo>
                  <a:pt x="426" y="377"/>
                  <a:pt x="423" y="378"/>
                  <a:pt x="405" y="383"/>
                </a:cubicBezTo>
                <a:cubicBezTo>
                  <a:pt x="387" y="387"/>
                  <a:pt x="374" y="388"/>
                  <a:pt x="338" y="386"/>
                </a:cubicBezTo>
                <a:cubicBezTo>
                  <a:pt x="282" y="384"/>
                  <a:pt x="259" y="388"/>
                  <a:pt x="213" y="410"/>
                </a:cubicBezTo>
                <a:cubicBezTo>
                  <a:pt x="179" y="427"/>
                  <a:pt x="166" y="436"/>
                  <a:pt x="166" y="445"/>
                </a:cubicBezTo>
                <a:cubicBezTo>
                  <a:pt x="167" y="450"/>
                  <a:pt x="168" y="450"/>
                  <a:pt x="176" y="445"/>
                </a:cubicBezTo>
                <a:cubicBezTo>
                  <a:pt x="184" y="440"/>
                  <a:pt x="185" y="440"/>
                  <a:pt x="184" y="444"/>
                </a:cubicBezTo>
                <a:cubicBezTo>
                  <a:pt x="182" y="451"/>
                  <a:pt x="184" y="451"/>
                  <a:pt x="197" y="442"/>
                </a:cubicBezTo>
                <a:cubicBezTo>
                  <a:pt x="203" y="437"/>
                  <a:pt x="209" y="435"/>
                  <a:pt x="212" y="436"/>
                </a:cubicBezTo>
                <a:cubicBezTo>
                  <a:pt x="215" y="437"/>
                  <a:pt x="223" y="436"/>
                  <a:pt x="230" y="433"/>
                </a:cubicBezTo>
                <a:cubicBezTo>
                  <a:pt x="238" y="431"/>
                  <a:pt x="244" y="430"/>
                  <a:pt x="245" y="431"/>
                </a:cubicBezTo>
                <a:cubicBezTo>
                  <a:pt x="246" y="432"/>
                  <a:pt x="220" y="444"/>
                  <a:pt x="212" y="446"/>
                </a:cubicBezTo>
                <a:cubicBezTo>
                  <a:pt x="204" y="448"/>
                  <a:pt x="197" y="452"/>
                  <a:pt x="197" y="456"/>
                </a:cubicBezTo>
                <a:cubicBezTo>
                  <a:pt x="197" y="457"/>
                  <a:pt x="195" y="460"/>
                  <a:pt x="192" y="461"/>
                </a:cubicBezTo>
                <a:cubicBezTo>
                  <a:pt x="189" y="462"/>
                  <a:pt x="187" y="465"/>
                  <a:pt x="188" y="467"/>
                </a:cubicBezTo>
                <a:cubicBezTo>
                  <a:pt x="190" y="471"/>
                  <a:pt x="171" y="491"/>
                  <a:pt x="166" y="492"/>
                </a:cubicBezTo>
                <a:cubicBezTo>
                  <a:pt x="164" y="492"/>
                  <a:pt x="164" y="493"/>
                  <a:pt x="165" y="495"/>
                </a:cubicBezTo>
                <a:cubicBezTo>
                  <a:pt x="167" y="499"/>
                  <a:pt x="180" y="495"/>
                  <a:pt x="182" y="490"/>
                </a:cubicBezTo>
                <a:cubicBezTo>
                  <a:pt x="183" y="489"/>
                  <a:pt x="190" y="483"/>
                  <a:pt x="198" y="478"/>
                </a:cubicBezTo>
                <a:cubicBezTo>
                  <a:pt x="213" y="469"/>
                  <a:pt x="213" y="469"/>
                  <a:pt x="213" y="469"/>
                </a:cubicBezTo>
                <a:cubicBezTo>
                  <a:pt x="202" y="471"/>
                  <a:pt x="202" y="471"/>
                  <a:pt x="202" y="471"/>
                </a:cubicBezTo>
                <a:cubicBezTo>
                  <a:pt x="191" y="473"/>
                  <a:pt x="191" y="473"/>
                  <a:pt x="198" y="468"/>
                </a:cubicBezTo>
                <a:cubicBezTo>
                  <a:pt x="207" y="460"/>
                  <a:pt x="214" y="460"/>
                  <a:pt x="214" y="467"/>
                </a:cubicBezTo>
                <a:cubicBezTo>
                  <a:pt x="214" y="472"/>
                  <a:pt x="215" y="472"/>
                  <a:pt x="218" y="469"/>
                </a:cubicBezTo>
                <a:cubicBezTo>
                  <a:pt x="222" y="463"/>
                  <a:pt x="224" y="463"/>
                  <a:pt x="226" y="472"/>
                </a:cubicBezTo>
                <a:cubicBezTo>
                  <a:pt x="228" y="478"/>
                  <a:pt x="229" y="479"/>
                  <a:pt x="231" y="475"/>
                </a:cubicBezTo>
                <a:cubicBezTo>
                  <a:pt x="235" y="470"/>
                  <a:pt x="262" y="468"/>
                  <a:pt x="265" y="472"/>
                </a:cubicBezTo>
                <a:cubicBezTo>
                  <a:pt x="266" y="474"/>
                  <a:pt x="264" y="477"/>
                  <a:pt x="261" y="478"/>
                </a:cubicBezTo>
                <a:cubicBezTo>
                  <a:pt x="252" y="482"/>
                  <a:pt x="205" y="514"/>
                  <a:pt x="206" y="515"/>
                </a:cubicBezTo>
                <a:cubicBezTo>
                  <a:pt x="207" y="516"/>
                  <a:pt x="214" y="513"/>
                  <a:pt x="222" y="509"/>
                </a:cubicBezTo>
                <a:cubicBezTo>
                  <a:pt x="240" y="500"/>
                  <a:pt x="245" y="500"/>
                  <a:pt x="247" y="506"/>
                </a:cubicBezTo>
                <a:cubicBezTo>
                  <a:pt x="251" y="516"/>
                  <a:pt x="224" y="526"/>
                  <a:pt x="187" y="528"/>
                </a:cubicBezTo>
                <a:cubicBezTo>
                  <a:pt x="152" y="530"/>
                  <a:pt x="138" y="539"/>
                  <a:pt x="96" y="586"/>
                </a:cubicBezTo>
                <a:cubicBezTo>
                  <a:pt x="81" y="602"/>
                  <a:pt x="61" y="616"/>
                  <a:pt x="20" y="639"/>
                </a:cubicBezTo>
                <a:cubicBezTo>
                  <a:pt x="10" y="645"/>
                  <a:pt x="1" y="651"/>
                  <a:pt x="1" y="653"/>
                </a:cubicBezTo>
                <a:cubicBezTo>
                  <a:pt x="0" y="655"/>
                  <a:pt x="2" y="670"/>
                  <a:pt x="4" y="686"/>
                </a:cubicBezTo>
                <a:cubicBezTo>
                  <a:pt x="7" y="708"/>
                  <a:pt x="7" y="720"/>
                  <a:pt x="4" y="738"/>
                </a:cubicBezTo>
                <a:cubicBezTo>
                  <a:pt x="1" y="761"/>
                  <a:pt x="1" y="762"/>
                  <a:pt x="11" y="801"/>
                </a:cubicBezTo>
                <a:cubicBezTo>
                  <a:pt x="12" y="806"/>
                  <a:pt x="11" y="812"/>
                  <a:pt x="9" y="815"/>
                </a:cubicBezTo>
                <a:cubicBezTo>
                  <a:pt x="5" y="821"/>
                  <a:pt x="5" y="823"/>
                  <a:pt x="10" y="835"/>
                </a:cubicBezTo>
                <a:cubicBezTo>
                  <a:pt x="14" y="846"/>
                  <a:pt x="17" y="850"/>
                  <a:pt x="27" y="854"/>
                </a:cubicBezTo>
                <a:cubicBezTo>
                  <a:pt x="40" y="860"/>
                  <a:pt x="40" y="860"/>
                  <a:pt x="45" y="853"/>
                </a:cubicBezTo>
                <a:cubicBezTo>
                  <a:pt x="49" y="849"/>
                  <a:pt x="56" y="843"/>
                  <a:pt x="62" y="841"/>
                </a:cubicBezTo>
                <a:cubicBezTo>
                  <a:pt x="68" y="838"/>
                  <a:pt x="78" y="833"/>
                  <a:pt x="84" y="828"/>
                </a:cubicBezTo>
                <a:cubicBezTo>
                  <a:pt x="92" y="823"/>
                  <a:pt x="104" y="820"/>
                  <a:pt x="118" y="818"/>
                </a:cubicBezTo>
                <a:cubicBezTo>
                  <a:pt x="139" y="815"/>
                  <a:pt x="139" y="815"/>
                  <a:pt x="139" y="815"/>
                </a:cubicBezTo>
                <a:cubicBezTo>
                  <a:pt x="135" y="822"/>
                  <a:pt x="135" y="822"/>
                  <a:pt x="135" y="822"/>
                </a:cubicBezTo>
                <a:cubicBezTo>
                  <a:pt x="129" y="830"/>
                  <a:pt x="85" y="849"/>
                  <a:pt x="62" y="853"/>
                </a:cubicBezTo>
                <a:cubicBezTo>
                  <a:pt x="52" y="855"/>
                  <a:pt x="48" y="857"/>
                  <a:pt x="48" y="860"/>
                </a:cubicBezTo>
                <a:cubicBezTo>
                  <a:pt x="49" y="862"/>
                  <a:pt x="54" y="863"/>
                  <a:pt x="60" y="862"/>
                </a:cubicBezTo>
                <a:cubicBezTo>
                  <a:pt x="68" y="861"/>
                  <a:pt x="70" y="861"/>
                  <a:pt x="69" y="867"/>
                </a:cubicBezTo>
                <a:cubicBezTo>
                  <a:pt x="69" y="872"/>
                  <a:pt x="71" y="873"/>
                  <a:pt x="82" y="871"/>
                </a:cubicBezTo>
                <a:cubicBezTo>
                  <a:pt x="94" y="869"/>
                  <a:pt x="95" y="870"/>
                  <a:pt x="94" y="876"/>
                </a:cubicBezTo>
                <a:cubicBezTo>
                  <a:pt x="93" y="882"/>
                  <a:pt x="93" y="883"/>
                  <a:pt x="97" y="881"/>
                </a:cubicBezTo>
                <a:cubicBezTo>
                  <a:pt x="99" y="880"/>
                  <a:pt x="109" y="881"/>
                  <a:pt x="119" y="883"/>
                </a:cubicBezTo>
                <a:cubicBezTo>
                  <a:pt x="130" y="885"/>
                  <a:pt x="140" y="886"/>
                  <a:pt x="141" y="885"/>
                </a:cubicBezTo>
                <a:cubicBezTo>
                  <a:pt x="143" y="885"/>
                  <a:pt x="145" y="886"/>
                  <a:pt x="145" y="889"/>
                </a:cubicBezTo>
                <a:cubicBezTo>
                  <a:pt x="145" y="892"/>
                  <a:pt x="146" y="892"/>
                  <a:pt x="147" y="889"/>
                </a:cubicBezTo>
                <a:cubicBezTo>
                  <a:pt x="151" y="881"/>
                  <a:pt x="169" y="873"/>
                  <a:pt x="179" y="874"/>
                </a:cubicBezTo>
                <a:cubicBezTo>
                  <a:pt x="190" y="876"/>
                  <a:pt x="191" y="882"/>
                  <a:pt x="182" y="898"/>
                </a:cubicBezTo>
                <a:cubicBezTo>
                  <a:pt x="177" y="908"/>
                  <a:pt x="174" y="910"/>
                  <a:pt x="166" y="911"/>
                </a:cubicBezTo>
                <a:cubicBezTo>
                  <a:pt x="160" y="911"/>
                  <a:pt x="149" y="915"/>
                  <a:pt x="141" y="919"/>
                </a:cubicBezTo>
                <a:cubicBezTo>
                  <a:pt x="133" y="923"/>
                  <a:pt x="122" y="929"/>
                  <a:pt x="117" y="931"/>
                </a:cubicBezTo>
                <a:cubicBezTo>
                  <a:pt x="106" y="936"/>
                  <a:pt x="97" y="945"/>
                  <a:pt x="104" y="945"/>
                </a:cubicBezTo>
                <a:cubicBezTo>
                  <a:pt x="106" y="945"/>
                  <a:pt x="115" y="943"/>
                  <a:pt x="124" y="941"/>
                </a:cubicBezTo>
                <a:cubicBezTo>
                  <a:pt x="140" y="937"/>
                  <a:pt x="164" y="937"/>
                  <a:pt x="164" y="942"/>
                </a:cubicBezTo>
                <a:cubicBezTo>
                  <a:pt x="164" y="943"/>
                  <a:pt x="159" y="947"/>
                  <a:pt x="154" y="951"/>
                </a:cubicBezTo>
                <a:cubicBezTo>
                  <a:pt x="143" y="957"/>
                  <a:pt x="140" y="966"/>
                  <a:pt x="148" y="969"/>
                </a:cubicBezTo>
                <a:cubicBezTo>
                  <a:pt x="150" y="970"/>
                  <a:pt x="152" y="974"/>
                  <a:pt x="152" y="979"/>
                </a:cubicBezTo>
                <a:cubicBezTo>
                  <a:pt x="153" y="993"/>
                  <a:pt x="159" y="995"/>
                  <a:pt x="180" y="987"/>
                </a:cubicBezTo>
                <a:cubicBezTo>
                  <a:pt x="191" y="983"/>
                  <a:pt x="202" y="981"/>
                  <a:pt x="207" y="983"/>
                </a:cubicBezTo>
                <a:cubicBezTo>
                  <a:pt x="213" y="985"/>
                  <a:pt x="213" y="985"/>
                  <a:pt x="199" y="990"/>
                </a:cubicBezTo>
                <a:cubicBezTo>
                  <a:pt x="162" y="1003"/>
                  <a:pt x="140" y="1018"/>
                  <a:pt x="152" y="1022"/>
                </a:cubicBezTo>
                <a:cubicBezTo>
                  <a:pt x="154" y="1023"/>
                  <a:pt x="167" y="1018"/>
                  <a:pt x="181" y="1011"/>
                </a:cubicBezTo>
                <a:cubicBezTo>
                  <a:pt x="195" y="1004"/>
                  <a:pt x="209" y="998"/>
                  <a:pt x="212" y="998"/>
                </a:cubicBezTo>
                <a:cubicBezTo>
                  <a:pt x="216" y="998"/>
                  <a:pt x="223" y="1002"/>
                  <a:pt x="229" y="1009"/>
                </a:cubicBezTo>
                <a:cubicBezTo>
                  <a:pt x="240" y="1021"/>
                  <a:pt x="240" y="1022"/>
                  <a:pt x="222" y="1034"/>
                </a:cubicBezTo>
                <a:cubicBezTo>
                  <a:pt x="216" y="1039"/>
                  <a:pt x="208" y="1046"/>
                  <a:pt x="204" y="1052"/>
                </a:cubicBezTo>
                <a:cubicBezTo>
                  <a:pt x="197" y="1061"/>
                  <a:pt x="197" y="1062"/>
                  <a:pt x="202" y="1066"/>
                </a:cubicBezTo>
                <a:cubicBezTo>
                  <a:pt x="205" y="1068"/>
                  <a:pt x="211" y="1070"/>
                  <a:pt x="216" y="1070"/>
                </a:cubicBezTo>
                <a:cubicBezTo>
                  <a:pt x="224" y="1070"/>
                  <a:pt x="224" y="1070"/>
                  <a:pt x="219" y="1075"/>
                </a:cubicBezTo>
                <a:cubicBezTo>
                  <a:pt x="216" y="1078"/>
                  <a:pt x="211" y="1082"/>
                  <a:pt x="209" y="1085"/>
                </a:cubicBezTo>
                <a:cubicBezTo>
                  <a:pt x="204" y="1089"/>
                  <a:pt x="204" y="1090"/>
                  <a:pt x="210" y="1097"/>
                </a:cubicBezTo>
                <a:cubicBezTo>
                  <a:pt x="214" y="1103"/>
                  <a:pt x="217" y="1104"/>
                  <a:pt x="229" y="1101"/>
                </a:cubicBezTo>
                <a:cubicBezTo>
                  <a:pt x="241" y="1099"/>
                  <a:pt x="243" y="1099"/>
                  <a:pt x="243" y="1104"/>
                </a:cubicBezTo>
                <a:cubicBezTo>
                  <a:pt x="244" y="1108"/>
                  <a:pt x="241" y="1110"/>
                  <a:pt x="235" y="1110"/>
                </a:cubicBezTo>
                <a:cubicBezTo>
                  <a:pt x="224" y="1111"/>
                  <a:pt x="176" y="1129"/>
                  <a:pt x="164" y="1136"/>
                </a:cubicBezTo>
                <a:cubicBezTo>
                  <a:pt x="155" y="1142"/>
                  <a:pt x="153" y="1150"/>
                  <a:pt x="158" y="1153"/>
                </a:cubicBezTo>
                <a:cubicBezTo>
                  <a:pt x="159" y="1154"/>
                  <a:pt x="166" y="1151"/>
                  <a:pt x="173" y="1146"/>
                </a:cubicBezTo>
                <a:cubicBezTo>
                  <a:pt x="180" y="1141"/>
                  <a:pt x="190" y="1136"/>
                  <a:pt x="195" y="1134"/>
                </a:cubicBezTo>
                <a:cubicBezTo>
                  <a:pt x="201" y="1133"/>
                  <a:pt x="211" y="1129"/>
                  <a:pt x="218" y="1126"/>
                </a:cubicBezTo>
                <a:cubicBezTo>
                  <a:pt x="238" y="1118"/>
                  <a:pt x="257" y="1118"/>
                  <a:pt x="263" y="1126"/>
                </a:cubicBezTo>
                <a:cubicBezTo>
                  <a:pt x="267" y="1131"/>
                  <a:pt x="272" y="1132"/>
                  <a:pt x="282" y="1132"/>
                </a:cubicBezTo>
                <a:cubicBezTo>
                  <a:pt x="289" y="1132"/>
                  <a:pt x="301" y="1132"/>
                  <a:pt x="308" y="1133"/>
                </a:cubicBezTo>
                <a:cubicBezTo>
                  <a:pt x="318" y="1135"/>
                  <a:pt x="319" y="1136"/>
                  <a:pt x="314" y="1138"/>
                </a:cubicBezTo>
                <a:cubicBezTo>
                  <a:pt x="311" y="1140"/>
                  <a:pt x="302" y="1140"/>
                  <a:pt x="293" y="1140"/>
                </a:cubicBezTo>
                <a:cubicBezTo>
                  <a:pt x="278" y="1138"/>
                  <a:pt x="237" y="1147"/>
                  <a:pt x="238" y="1152"/>
                </a:cubicBezTo>
                <a:cubicBezTo>
                  <a:pt x="238" y="1153"/>
                  <a:pt x="245" y="1153"/>
                  <a:pt x="255" y="1151"/>
                </a:cubicBezTo>
                <a:cubicBezTo>
                  <a:pt x="264" y="1149"/>
                  <a:pt x="277" y="1148"/>
                  <a:pt x="283" y="1148"/>
                </a:cubicBezTo>
                <a:cubicBezTo>
                  <a:pt x="342" y="1148"/>
                  <a:pt x="354" y="1147"/>
                  <a:pt x="341" y="1146"/>
                </a:cubicBezTo>
                <a:cubicBezTo>
                  <a:pt x="332" y="1145"/>
                  <a:pt x="324" y="1144"/>
                  <a:pt x="323" y="1142"/>
                </a:cubicBezTo>
                <a:cubicBezTo>
                  <a:pt x="320" y="1138"/>
                  <a:pt x="341" y="1139"/>
                  <a:pt x="357" y="1143"/>
                </a:cubicBezTo>
                <a:cubicBezTo>
                  <a:pt x="366" y="1145"/>
                  <a:pt x="378" y="1148"/>
                  <a:pt x="384" y="1148"/>
                </a:cubicBezTo>
                <a:cubicBezTo>
                  <a:pt x="390" y="1149"/>
                  <a:pt x="397" y="1150"/>
                  <a:pt x="400" y="1151"/>
                </a:cubicBezTo>
                <a:cubicBezTo>
                  <a:pt x="404" y="1152"/>
                  <a:pt x="407" y="1152"/>
                  <a:pt x="407" y="1152"/>
                </a:cubicBezTo>
                <a:cubicBezTo>
                  <a:pt x="408" y="1152"/>
                  <a:pt x="407" y="1154"/>
                  <a:pt x="405" y="1156"/>
                </a:cubicBezTo>
                <a:cubicBezTo>
                  <a:pt x="403" y="1158"/>
                  <a:pt x="399" y="1159"/>
                  <a:pt x="396" y="1158"/>
                </a:cubicBezTo>
                <a:cubicBezTo>
                  <a:pt x="393" y="1157"/>
                  <a:pt x="389" y="1156"/>
                  <a:pt x="386" y="1155"/>
                </a:cubicBezTo>
                <a:cubicBezTo>
                  <a:pt x="383" y="1154"/>
                  <a:pt x="380" y="1155"/>
                  <a:pt x="380" y="1157"/>
                </a:cubicBezTo>
                <a:cubicBezTo>
                  <a:pt x="380" y="1159"/>
                  <a:pt x="384" y="1161"/>
                  <a:pt x="389" y="1160"/>
                </a:cubicBezTo>
                <a:cubicBezTo>
                  <a:pt x="399" y="1160"/>
                  <a:pt x="399" y="1165"/>
                  <a:pt x="389" y="1172"/>
                </a:cubicBezTo>
                <a:cubicBezTo>
                  <a:pt x="380" y="1179"/>
                  <a:pt x="381" y="1185"/>
                  <a:pt x="391" y="1184"/>
                </a:cubicBezTo>
                <a:cubicBezTo>
                  <a:pt x="396" y="1184"/>
                  <a:pt x="398" y="1186"/>
                  <a:pt x="398" y="1190"/>
                </a:cubicBezTo>
                <a:cubicBezTo>
                  <a:pt x="399" y="1194"/>
                  <a:pt x="399" y="1195"/>
                  <a:pt x="401" y="1192"/>
                </a:cubicBezTo>
                <a:cubicBezTo>
                  <a:pt x="402" y="1188"/>
                  <a:pt x="413" y="1187"/>
                  <a:pt x="440" y="1188"/>
                </a:cubicBezTo>
                <a:cubicBezTo>
                  <a:pt x="442" y="1188"/>
                  <a:pt x="441" y="1191"/>
                  <a:pt x="440" y="1194"/>
                </a:cubicBezTo>
                <a:cubicBezTo>
                  <a:pt x="435" y="1202"/>
                  <a:pt x="439" y="1204"/>
                  <a:pt x="452" y="1199"/>
                </a:cubicBezTo>
                <a:cubicBezTo>
                  <a:pt x="465" y="1195"/>
                  <a:pt x="487" y="1195"/>
                  <a:pt x="489" y="1200"/>
                </a:cubicBezTo>
                <a:cubicBezTo>
                  <a:pt x="489" y="1202"/>
                  <a:pt x="491" y="1202"/>
                  <a:pt x="492" y="1201"/>
                </a:cubicBezTo>
                <a:cubicBezTo>
                  <a:pt x="493" y="1200"/>
                  <a:pt x="502" y="1204"/>
                  <a:pt x="512" y="1209"/>
                </a:cubicBezTo>
                <a:cubicBezTo>
                  <a:pt x="528" y="1217"/>
                  <a:pt x="529" y="1218"/>
                  <a:pt x="522" y="1219"/>
                </a:cubicBezTo>
                <a:cubicBezTo>
                  <a:pt x="490" y="1222"/>
                  <a:pt x="456" y="1219"/>
                  <a:pt x="437" y="1211"/>
                </a:cubicBezTo>
                <a:cubicBezTo>
                  <a:pt x="433" y="1209"/>
                  <a:pt x="432" y="1210"/>
                  <a:pt x="433" y="1212"/>
                </a:cubicBezTo>
                <a:cubicBezTo>
                  <a:pt x="435" y="1216"/>
                  <a:pt x="405" y="1226"/>
                  <a:pt x="399" y="1223"/>
                </a:cubicBezTo>
                <a:cubicBezTo>
                  <a:pt x="394" y="1221"/>
                  <a:pt x="379" y="1232"/>
                  <a:pt x="379" y="1237"/>
                </a:cubicBezTo>
                <a:cubicBezTo>
                  <a:pt x="379" y="1239"/>
                  <a:pt x="382" y="1240"/>
                  <a:pt x="386" y="1238"/>
                </a:cubicBezTo>
                <a:cubicBezTo>
                  <a:pt x="399" y="1233"/>
                  <a:pt x="426" y="1231"/>
                  <a:pt x="430" y="1234"/>
                </a:cubicBezTo>
                <a:cubicBezTo>
                  <a:pt x="432" y="1236"/>
                  <a:pt x="434" y="1236"/>
                  <a:pt x="435" y="1234"/>
                </a:cubicBezTo>
                <a:cubicBezTo>
                  <a:pt x="438" y="1225"/>
                  <a:pt x="483" y="1230"/>
                  <a:pt x="515" y="1243"/>
                </a:cubicBezTo>
                <a:cubicBezTo>
                  <a:pt x="524" y="1247"/>
                  <a:pt x="546" y="1254"/>
                  <a:pt x="565" y="1260"/>
                </a:cubicBezTo>
                <a:cubicBezTo>
                  <a:pt x="609" y="1273"/>
                  <a:pt x="638" y="1282"/>
                  <a:pt x="647" y="1284"/>
                </a:cubicBezTo>
                <a:cubicBezTo>
                  <a:pt x="654" y="1287"/>
                  <a:pt x="654" y="1287"/>
                  <a:pt x="641" y="1293"/>
                </a:cubicBezTo>
                <a:cubicBezTo>
                  <a:pt x="638" y="1294"/>
                  <a:pt x="636" y="1296"/>
                  <a:pt x="637" y="1297"/>
                </a:cubicBezTo>
                <a:cubicBezTo>
                  <a:pt x="638" y="1298"/>
                  <a:pt x="643" y="1296"/>
                  <a:pt x="649" y="1293"/>
                </a:cubicBezTo>
                <a:cubicBezTo>
                  <a:pt x="660" y="1287"/>
                  <a:pt x="660" y="1287"/>
                  <a:pt x="660" y="1287"/>
                </a:cubicBezTo>
                <a:cubicBezTo>
                  <a:pt x="719" y="1308"/>
                  <a:pt x="719" y="1308"/>
                  <a:pt x="719" y="1308"/>
                </a:cubicBezTo>
                <a:cubicBezTo>
                  <a:pt x="752" y="1320"/>
                  <a:pt x="787" y="1333"/>
                  <a:pt x="796" y="1336"/>
                </a:cubicBezTo>
                <a:cubicBezTo>
                  <a:pt x="805" y="1339"/>
                  <a:pt x="824" y="1345"/>
                  <a:pt x="838" y="1350"/>
                </a:cubicBezTo>
                <a:cubicBezTo>
                  <a:pt x="852" y="1355"/>
                  <a:pt x="865" y="1359"/>
                  <a:pt x="867" y="1359"/>
                </a:cubicBezTo>
                <a:cubicBezTo>
                  <a:pt x="870" y="1359"/>
                  <a:pt x="873" y="1361"/>
                  <a:pt x="874" y="1363"/>
                </a:cubicBezTo>
                <a:cubicBezTo>
                  <a:pt x="876" y="1366"/>
                  <a:pt x="882" y="1368"/>
                  <a:pt x="888" y="1369"/>
                </a:cubicBezTo>
                <a:cubicBezTo>
                  <a:pt x="894" y="1370"/>
                  <a:pt x="908" y="1372"/>
                  <a:pt x="918" y="1373"/>
                </a:cubicBezTo>
                <a:cubicBezTo>
                  <a:pt x="929" y="1375"/>
                  <a:pt x="941" y="1376"/>
                  <a:pt x="946" y="1377"/>
                </a:cubicBezTo>
                <a:cubicBezTo>
                  <a:pt x="953" y="1378"/>
                  <a:pt x="953" y="1378"/>
                  <a:pt x="948" y="1375"/>
                </a:cubicBezTo>
                <a:cubicBezTo>
                  <a:pt x="944" y="1374"/>
                  <a:pt x="933" y="1371"/>
                  <a:pt x="923" y="1369"/>
                </a:cubicBezTo>
                <a:cubicBezTo>
                  <a:pt x="913" y="1368"/>
                  <a:pt x="901" y="1366"/>
                  <a:pt x="897" y="1365"/>
                </a:cubicBezTo>
                <a:cubicBezTo>
                  <a:pt x="891" y="1363"/>
                  <a:pt x="891" y="1363"/>
                  <a:pt x="900" y="1360"/>
                </a:cubicBezTo>
                <a:cubicBezTo>
                  <a:pt x="909" y="1357"/>
                  <a:pt x="909" y="1357"/>
                  <a:pt x="901" y="1357"/>
                </a:cubicBezTo>
                <a:cubicBezTo>
                  <a:pt x="896" y="1357"/>
                  <a:pt x="890" y="1355"/>
                  <a:pt x="887" y="1352"/>
                </a:cubicBezTo>
                <a:cubicBezTo>
                  <a:pt x="882" y="1348"/>
                  <a:pt x="883" y="1347"/>
                  <a:pt x="904" y="1347"/>
                </a:cubicBezTo>
                <a:cubicBezTo>
                  <a:pt x="916" y="1347"/>
                  <a:pt x="926" y="1348"/>
                  <a:pt x="927" y="1349"/>
                </a:cubicBezTo>
                <a:cubicBezTo>
                  <a:pt x="927" y="1353"/>
                  <a:pt x="941" y="1354"/>
                  <a:pt x="948" y="1351"/>
                </a:cubicBezTo>
                <a:cubicBezTo>
                  <a:pt x="953" y="1349"/>
                  <a:pt x="950" y="1348"/>
                  <a:pt x="931" y="1343"/>
                </a:cubicBezTo>
                <a:cubicBezTo>
                  <a:pt x="919" y="1341"/>
                  <a:pt x="907" y="1337"/>
                  <a:pt x="905" y="1336"/>
                </a:cubicBezTo>
                <a:cubicBezTo>
                  <a:pt x="902" y="1332"/>
                  <a:pt x="920" y="1331"/>
                  <a:pt x="930" y="1335"/>
                </a:cubicBezTo>
                <a:cubicBezTo>
                  <a:pt x="935" y="1336"/>
                  <a:pt x="942" y="1338"/>
                  <a:pt x="947" y="1339"/>
                </a:cubicBezTo>
                <a:cubicBezTo>
                  <a:pt x="953" y="1340"/>
                  <a:pt x="954" y="1340"/>
                  <a:pt x="951" y="1337"/>
                </a:cubicBezTo>
                <a:cubicBezTo>
                  <a:pt x="947" y="1334"/>
                  <a:pt x="948" y="1334"/>
                  <a:pt x="956" y="1335"/>
                </a:cubicBezTo>
                <a:cubicBezTo>
                  <a:pt x="961" y="1336"/>
                  <a:pt x="977" y="1337"/>
                  <a:pt x="993" y="1337"/>
                </a:cubicBezTo>
                <a:cubicBezTo>
                  <a:pt x="1010" y="1338"/>
                  <a:pt x="1018" y="1339"/>
                  <a:pt x="1015" y="1341"/>
                </a:cubicBezTo>
                <a:cubicBezTo>
                  <a:pt x="1011" y="1343"/>
                  <a:pt x="1012" y="1344"/>
                  <a:pt x="1021" y="1344"/>
                </a:cubicBezTo>
                <a:cubicBezTo>
                  <a:pt x="1045" y="1345"/>
                  <a:pt x="1084" y="1342"/>
                  <a:pt x="1085" y="1340"/>
                </a:cubicBezTo>
                <a:cubicBezTo>
                  <a:pt x="1086" y="1338"/>
                  <a:pt x="1093" y="1338"/>
                  <a:pt x="1102" y="1339"/>
                </a:cubicBezTo>
                <a:cubicBezTo>
                  <a:pt x="1117" y="1340"/>
                  <a:pt x="1117" y="1340"/>
                  <a:pt x="1113" y="1345"/>
                </a:cubicBezTo>
                <a:cubicBezTo>
                  <a:pt x="1104" y="1353"/>
                  <a:pt x="1106" y="1360"/>
                  <a:pt x="1118" y="1359"/>
                </a:cubicBezTo>
                <a:cubicBezTo>
                  <a:pt x="1128" y="1358"/>
                  <a:pt x="1128" y="1358"/>
                  <a:pt x="1121" y="1355"/>
                </a:cubicBezTo>
                <a:cubicBezTo>
                  <a:pt x="1114" y="1352"/>
                  <a:pt x="1114" y="1352"/>
                  <a:pt x="1114" y="1352"/>
                </a:cubicBezTo>
                <a:cubicBezTo>
                  <a:pt x="1121" y="1349"/>
                  <a:pt x="1121" y="1349"/>
                  <a:pt x="1121" y="1349"/>
                </a:cubicBezTo>
                <a:cubicBezTo>
                  <a:pt x="1130" y="1345"/>
                  <a:pt x="1143" y="1344"/>
                  <a:pt x="1143" y="1347"/>
                </a:cubicBezTo>
                <a:cubicBezTo>
                  <a:pt x="1143" y="1349"/>
                  <a:pt x="1146" y="1350"/>
                  <a:pt x="1149" y="1350"/>
                </a:cubicBezTo>
                <a:cubicBezTo>
                  <a:pt x="1152" y="1350"/>
                  <a:pt x="1161" y="1352"/>
                  <a:pt x="1167" y="1354"/>
                </a:cubicBezTo>
                <a:cubicBezTo>
                  <a:pt x="1175" y="1357"/>
                  <a:pt x="1180" y="1358"/>
                  <a:pt x="1180" y="1355"/>
                </a:cubicBezTo>
                <a:cubicBezTo>
                  <a:pt x="1181" y="1353"/>
                  <a:pt x="1186" y="1352"/>
                  <a:pt x="1190" y="1353"/>
                </a:cubicBezTo>
                <a:cubicBezTo>
                  <a:pt x="1194" y="1354"/>
                  <a:pt x="1199" y="1353"/>
                  <a:pt x="1199" y="1351"/>
                </a:cubicBezTo>
                <a:cubicBezTo>
                  <a:pt x="1200" y="1349"/>
                  <a:pt x="1198" y="1348"/>
                  <a:pt x="1194" y="1348"/>
                </a:cubicBezTo>
                <a:cubicBezTo>
                  <a:pt x="1169" y="1348"/>
                  <a:pt x="1145" y="1345"/>
                  <a:pt x="1145" y="1340"/>
                </a:cubicBezTo>
                <a:cubicBezTo>
                  <a:pt x="1145" y="1338"/>
                  <a:pt x="1147" y="1338"/>
                  <a:pt x="1150" y="1339"/>
                </a:cubicBezTo>
                <a:cubicBezTo>
                  <a:pt x="1153" y="1340"/>
                  <a:pt x="1171" y="1340"/>
                  <a:pt x="1190" y="1339"/>
                </a:cubicBezTo>
                <a:cubicBezTo>
                  <a:pt x="1223" y="1337"/>
                  <a:pt x="1236" y="1338"/>
                  <a:pt x="1274" y="1345"/>
                </a:cubicBezTo>
                <a:cubicBezTo>
                  <a:pt x="1291" y="1348"/>
                  <a:pt x="1296" y="1345"/>
                  <a:pt x="1280" y="1341"/>
                </a:cubicBezTo>
                <a:cubicBezTo>
                  <a:pt x="1264" y="1336"/>
                  <a:pt x="1262" y="1331"/>
                  <a:pt x="1277" y="1330"/>
                </a:cubicBezTo>
                <a:cubicBezTo>
                  <a:pt x="1285" y="1330"/>
                  <a:pt x="1287" y="1331"/>
                  <a:pt x="1284" y="1333"/>
                </a:cubicBezTo>
                <a:cubicBezTo>
                  <a:pt x="1278" y="1339"/>
                  <a:pt x="1287" y="1340"/>
                  <a:pt x="1313" y="1338"/>
                </a:cubicBezTo>
                <a:cubicBezTo>
                  <a:pt x="1329" y="1336"/>
                  <a:pt x="1342" y="1337"/>
                  <a:pt x="1349" y="1339"/>
                </a:cubicBezTo>
                <a:cubicBezTo>
                  <a:pt x="1355" y="1342"/>
                  <a:pt x="1362" y="1343"/>
                  <a:pt x="1364" y="1341"/>
                </a:cubicBezTo>
                <a:cubicBezTo>
                  <a:pt x="1366" y="1340"/>
                  <a:pt x="1366" y="1341"/>
                  <a:pt x="1366" y="1343"/>
                </a:cubicBezTo>
                <a:cubicBezTo>
                  <a:pt x="1365" y="1345"/>
                  <a:pt x="1365" y="1346"/>
                  <a:pt x="1367" y="1346"/>
                </a:cubicBezTo>
                <a:cubicBezTo>
                  <a:pt x="1369" y="1346"/>
                  <a:pt x="1370" y="1344"/>
                  <a:pt x="1370" y="1341"/>
                </a:cubicBezTo>
                <a:cubicBezTo>
                  <a:pt x="1369" y="1336"/>
                  <a:pt x="1366" y="1335"/>
                  <a:pt x="1356" y="1336"/>
                </a:cubicBezTo>
                <a:cubicBezTo>
                  <a:pt x="1355" y="1336"/>
                  <a:pt x="1354" y="1335"/>
                  <a:pt x="1354" y="1333"/>
                </a:cubicBezTo>
                <a:cubicBezTo>
                  <a:pt x="1356" y="1329"/>
                  <a:pt x="1394" y="1331"/>
                  <a:pt x="1398" y="1335"/>
                </a:cubicBezTo>
                <a:cubicBezTo>
                  <a:pt x="1399" y="1336"/>
                  <a:pt x="1405" y="1338"/>
                  <a:pt x="1410" y="1337"/>
                </a:cubicBezTo>
                <a:cubicBezTo>
                  <a:pt x="1416" y="1337"/>
                  <a:pt x="1429" y="1339"/>
                  <a:pt x="1440" y="1342"/>
                </a:cubicBezTo>
                <a:cubicBezTo>
                  <a:pt x="1459" y="1347"/>
                  <a:pt x="1459" y="1347"/>
                  <a:pt x="1459" y="1347"/>
                </a:cubicBezTo>
                <a:cubicBezTo>
                  <a:pt x="1437" y="1351"/>
                  <a:pt x="1437" y="1351"/>
                  <a:pt x="1437" y="1351"/>
                </a:cubicBezTo>
                <a:cubicBezTo>
                  <a:pt x="1412" y="1355"/>
                  <a:pt x="1396" y="1356"/>
                  <a:pt x="1385" y="1353"/>
                </a:cubicBezTo>
                <a:cubicBezTo>
                  <a:pt x="1376" y="1350"/>
                  <a:pt x="1367" y="1352"/>
                  <a:pt x="1368" y="1357"/>
                </a:cubicBezTo>
                <a:cubicBezTo>
                  <a:pt x="1368" y="1359"/>
                  <a:pt x="1374" y="1360"/>
                  <a:pt x="1381" y="1359"/>
                </a:cubicBezTo>
                <a:cubicBezTo>
                  <a:pt x="1399" y="1358"/>
                  <a:pt x="1402" y="1364"/>
                  <a:pt x="1386" y="1368"/>
                </a:cubicBezTo>
                <a:cubicBezTo>
                  <a:pt x="1373" y="1371"/>
                  <a:pt x="1298" y="1372"/>
                  <a:pt x="1295" y="1369"/>
                </a:cubicBezTo>
                <a:cubicBezTo>
                  <a:pt x="1292" y="1366"/>
                  <a:pt x="1317" y="1359"/>
                  <a:pt x="1340" y="1357"/>
                </a:cubicBezTo>
                <a:cubicBezTo>
                  <a:pt x="1359" y="1356"/>
                  <a:pt x="1363" y="1354"/>
                  <a:pt x="1357" y="1352"/>
                </a:cubicBezTo>
                <a:cubicBezTo>
                  <a:pt x="1350" y="1350"/>
                  <a:pt x="1300" y="1357"/>
                  <a:pt x="1290" y="1363"/>
                </a:cubicBezTo>
                <a:cubicBezTo>
                  <a:pt x="1288" y="1364"/>
                  <a:pt x="1286" y="1363"/>
                  <a:pt x="1286" y="1361"/>
                </a:cubicBezTo>
                <a:cubicBezTo>
                  <a:pt x="1286" y="1360"/>
                  <a:pt x="1289" y="1357"/>
                  <a:pt x="1293" y="1356"/>
                </a:cubicBezTo>
                <a:cubicBezTo>
                  <a:pt x="1299" y="1355"/>
                  <a:pt x="1299" y="1354"/>
                  <a:pt x="1290" y="1354"/>
                </a:cubicBezTo>
                <a:cubicBezTo>
                  <a:pt x="1282" y="1354"/>
                  <a:pt x="1281" y="1355"/>
                  <a:pt x="1282" y="1359"/>
                </a:cubicBezTo>
                <a:cubicBezTo>
                  <a:pt x="1284" y="1365"/>
                  <a:pt x="1279" y="1367"/>
                  <a:pt x="1276" y="1361"/>
                </a:cubicBezTo>
                <a:cubicBezTo>
                  <a:pt x="1275" y="1359"/>
                  <a:pt x="1273" y="1359"/>
                  <a:pt x="1272" y="1360"/>
                </a:cubicBezTo>
                <a:cubicBezTo>
                  <a:pt x="1271" y="1361"/>
                  <a:pt x="1262" y="1363"/>
                  <a:pt x="1253" y="1364"/>
                </a:cubicBezTo>
                <a:cubicBezTo>
                  <a:pt x="1243" y="1365"/>
                  <a:pt x="1230" y="1368"/>
                  <a:pt x="1224" y="1369"/>
                </a:cubicBezTo>
                <a:cubicBezTo>
                  <a:pt x="1217" y="1371"/>
                  <a:pt x="1212" y="1371"/>
                  <a:pt x="1211" y="1369"/>
                </a:cubicBezTo>
                <a:cubicBezTo>
                  <a:pt x="1210" y="1367"/>
                  <a:pt x="1210" y="1365"/>
                  <a:pt x="1212" y="1365"/>
                </a:cubicBezTo>
                <a:cubicBezTo>
                  <a:pt x="1213" y="1365"/>
                  <a:pt x="1215" y="1363"/>
                  <a:pt x="1215" y="1361"/>
                </a:cubicBezTo>
                <a:cubicBezTo>
                  <a:pt x="1215" y="1359"/>
                  <a:pt x="1212" y="1360"/>
                  <a:pt x="1209" y="1362"/>
                </a:cubicBezTo>
                <a:cubicBezTo>
                  <a:pt x="1201" y="1368"/>
                  <a:pt x="1195" y="1376"/>
                  <a:pt x="1197" y="1378"/>
                </a:cubicBezTo>
                <a:cubicBezTo>
                  <a:pt x="1198" y="1379"/>
                  <a:pt x="1260" y="1386"/>
                  <a:pt x="1266" y="1386"/>
                </a:cubicBezTo>
                <a:cubicBezTo>
                  <a:pt x="1267" y="1386"/>
                  <a:pt x="1268" y="1387"/>
                  <a:pt x="1267" y="1389"/>
                </a:cubicBezTo>
                <a:cubicBezTo>
                  <a:pt x="1266" y="1390"/>
                  <a:pt x="1309" y="1389"/>
                  <a:pt x="1363" y="1387"/>
                </a:cubicBezTo>
                <a:cubicBezTo>
                  <a:pt x="1438" y="1384"/>
                  <a:pt x="1460" y="1383"/>
                  <a:pt x="1463" y="1379"/>
                </a:cubicBezTo>
                <a:cubicBezTo>
                  <a:pt x="1466" y="1376"/>
                  <a:pt x="1473" y="1375"/>
                  <a:pt x="1486" y="1376"/>
                </a:cubicBezTo>
                <a:cubicBezTo>
                  <a:pt x="1496" y="1377"/>
                  <a:pt x="1517" y="1378"/>
                  <a:pt x="1533" y="1379"/>
                </a:cubicBezTo>
                <a:cubicBezTo>
                  <a:pt x="1562" y="1380"/>
                  <a:pt x="1584" y="1387"/>
                  <a:pt x="1596" y="1399"/>
                </a:cubicBezTo>
                <a:cubicBezTo>
                  <a:pt x="1602" y="1406"/>
                  <a:pt x="1638" y="1417"/>
                  <a:pt x="1654" y="1417"/>
                </a:cubicBezTo>
                <a:cubicBezTo>
                  <a:pt x="1660" y="1417"/>
                  <a:pt x="1673" y="1419"/>
                  <a:pt x="1682" y="1421"/>
                </a:cubicBezTo>
                <a:cubicBezTo>
                  <a:pt x="1691" y="1423"/>
                  <a:pt x="1712" y="1428"/>
                  <a:pt x="1729" y="1431"/>
                </a:cubicBezTo>
                <a:cubicBezTo>
                  <a:pt x="1746" y="1435"/>
                  <a:pt x="1762" y="1440"/>
                  <a:pt x="1766" y="1442"/>
                </a:cubicBezTo>
                <a:cubicBezTo>
                  <a:pt x="1770" y="1444"/>
                  <a:pt x="1779" y="1447"/>
                  <a:pt x="1787" y="1448"/>
                </a:cubicBezTo>
                <a:cubicBezTo>
                  <a:pt x="1787" y="1448"/>
                  <a:pt x="1787" y="1448"/>
                  <a:pt x="1787" y="1448"/>
                </a:cubicBezTo>
                <a:cubicBezTo>
                  <a:pt x="1795" y="1449"/>
                  <a:pt x="1802" y="1450"/>
                  <a:pt x="1804" y="1450"/>
                </a:cubicBezTo>
                <a:cubicBezTo>
                  <a:pt x="1808" y="1451"/>
                  <a:pt x="1795" y="1442"/>
                  <a:pt x="1788" y="1440"/>
                </a:cubicBezTo>
                <a:cubicBezTo>
                  <a:pt x="1760" y="1431"/>
                  <a:pt x="1716" y="1415"/>
                  <a:pt x="1713" y="1412"/>
                </a:cubicBezTo>
                <a:cubicBezTo>
                  <a:pt x="1712" y="1410"/>
                  <a:pt x="1703" y="1407"/>
                  <a:pt x="1695" y="1406"/>
                </a:cubicBezTo>
                <a:cubicBezTo>
                  <a:pt x="1687" y="1406"/>
                  <a:pt x="1675" y="1401"/>
                  <a:pt x="1667" y="1397"/>
                </a:cubicBezTo>
                <a:cubicBezTo>
                  <a:pt x="1656" y="1391"/>
                  <a:pt x="1653" y="1390"/>
                  <a:pt x="1649" y="1395"/>
                </a:cubicBezTo>
                <a:cubicBezTo>
                  <a:pt x="1646" y="1397"/>
                  <a:pt x="1645" y="1401"/>
                  <a:pt x="1646" y="1402"/>
                </a:cubicBezTo>
                <a:cubicBezTo>
                  <a:pt x="1653" y="1411"/>
                  <a:pt x="1592" y="1396"/>
                  <a:pt x="1584" y="1387"/>
                </a:cubicBezTo>
                <a:cubicBezTo>
                  <a:pt x="1581" y="1382"/>
                  <a:pt x="1583" y="1382"/>
                  <a:pt x="1661" y="1383"/>
                </a:cubicBezTo>
                <a:cubicBezTo>
                  <a:pt x="1711" y="1383"/>
                  <a:pt x="1725" y="1384"/>
                  <a:pt x="1747" y="1390"/>
                </a:cubicBezTo>
                <a:cubicBezTo>
                  <a:pt x="1762" y="1394"/>
                  <a:pt x="1777" y="1398"/>
                  <a:pt x="1782" y="1399"/>
                </a:cubicBezTo>
                <a:cubicBezTo>
                  <a:pt x="1790" y="1400"/>
                  <a:pt x="1790" y="1400"/>
                  <a:pt x="1790" y="1400"/>
                </a:cubicBezTo>
                <a:cubicBezTo>
                  <a:pt x="1781" y="1395"/>
                  <a:pt x="1781" y="1395"/>
                  <a:pt x="1781" y="1395"/>
                </a:cubicBezTo>
                <a:cubicBezTo>
                  <a:pt x="1776" y="1393"/>
                  <a:pt x="1772" y="1390"/>
                  <a:pt x="1772" y="1389"/>
                </a:cubicBezTo>
                <a:cubicBezTo>
                  <a:pt x="1772" y="1389"/>
                  <a:pt x="1783" y="1387"/>
                  <a:pt x="1797" y="1386"/>
                </a:cubicBezTo>
                <a:cubicBezTo>
                  <a:pt x="1820" y="1384"/>
                  <a:pt x="1824" y="1385"/>
                  <a:pt x="1828" y="1390"/>
                </a:cubicBezTo>
                <a:cubicBezTo>
                  <a:pt x="1833" y="1396"/>
                  <a:pt x="1838" y="1396"/>
                  <a:pt x="1883" y="1394"/>
                </a:cubicBezTo>
                <a:close/>
              </a:path>
            </a:pathLst>
          </a:custGeom>
          <a:solidFill>
            <a:srgbClr val="831E0A"/>
          </a:solidFill>
          <a:ln>
            <a:noFill/>
          </a:ln>
        </p:spPr>
        <p:txBody>
          <a:bodyPr vert="horz" wrap="square" lIns="91440" tIns="45720" rIns="91440" bIns="45720" numCol="1" anchor="t" anchorCtr="0" compatLnSpc="1"/>
          <a:lstStyle/>
          <a:p>
            <a:endParaRPr lang="zh-CN" altLang="en-US" dirty="0">
              <a:solidFill>
                <a:schemeClr val="tx1">
                  <a:lumMod val="50000"/>
                </a:schemeClr>
              </a:solidFill>
            </a:endParaRPr>
          </a:p>
        </p:txBody>
      </p:sp>
      <p:pic>
        <p:nvPicPr>
          <p:cNvPr id="11" name="图片 10"/>
          <p:cNvPicPr>
            <a:picLocks noChangeAspect="1"/>
          </p:cNvPicPr>
          <p:nvPr/>
        </p:nvPicPr>
        <p:blipFill>
          <a:blip r:embed="rId5"/>
          <a:srcRect l="44612" t="10256" r="43404" b="84561"/>
          <a:stretch>
            <a:fillRect/>
          </a:stretch>
        </p:blipFill>
        <p:spPr>
          <a:xfrm>
            <a:off x="2796540" y="2074545"/>
            <a:ext cx="560705" cy="327660"/>
          </a:xfrm>
          <a:prstGeom prst="rect">
            <a:avLst/>
          </a:prstGeom>
        </p:spPr>
      </p:pic>
      <p:pic>
        <p:nvPicPr>
          <p:cNvPr id="10" name="图片 9"/>
          <p:cNvPicPr>
            <a:picLocks noChangeAspect="1"/>
          </p:cNvPicPr>
          <p:nvPr/>
        </p:nvPicPr>
        <p:blipFill>
          <a:blip r:embed="rId5"/>
          <a:srcRect l="-16260" t="7865" r="110627" b="87474"/>
          <a:stretch>
            <a:fillRect/>
          </a:stretch>
        </p:blipFill>
        <p:spPr>
          <a:xfrm>
            <a:off x="439420" y="1033780"/>
            <a:ext cx="263525" cy="294640"/>
          </a:xfrm>
          <a:prstGeom prst="ellipse">
            <a:avLst/>
          </a:prstGeom>
        </p:spPr>
      </p:pic>
      <p:pic>
        <p:nvPicPr>
          <p:cNvPr id="12" name="图片 11"/>
          <p:cNvPicPr>
            <a:picLocks noChangeAspect="1"/>
          </p:cNvPicPr>
          <p:nvPr/>
        </p:nvPicPr>
        <p:blipFill>
          <a:blip r:embed="rId5">
            <a:lum bright="-18000" contrast="-6000"/>
          </a:blip>
          <a:stretch>
            <a:fillRect/>
          </a:stretch>
        </p:blipFill>
        <p:spPr>
          <a:xfrm>
            <a:off x="257810" y="452755"/>
            <a:ext cx="4610100" cy="6164580"/>
          </a:xfrm>
          <a:prstGeom prst="rect">
            <a:avLst/>
          </a:prstGeom>
        </p:spPr>
      </p:pic>
      <p:pic>
        <p:nvPicPr>
          <p:cNvPr id="109" name="图片 108"/>
          <p:cNvPicPr/>
          <p:nvPr/>
        </p:nvPicPr>
        <p:blipFill>
          <a:blip r:embed="rId6"/>
          <a:stretch>
            <a:fillRect/>
          </a:stretch>
        </p:blipFill>
        <p:spPr>
          <a:xfrm>
            <a:off x="4037330" y="1727835"/>
            <a:ext cx="8244205" cy="3073400"/>
          </a:xfrm>
          <a:prstGeom prst="rect">
            <a:avLst/>
          </a:prstGeom>
          <a:noFill/>
          <a:ln w="9525">
            <a:noFill/>
          </a:ln>
        </p:spPr>
      </p:pic>
      <p:pic>
        <p:nvPicPr>
          <p:cNvPr id="110" name="图片 109"/>
          <p:cNvPicPr/>
          <p:nvPr/>
        </p:nvPicPr>
        <p:blipFill>
          <a:blip r:embed="rId7"/>
          <a:stretch>
            <a:fillRect/>
          </a:stretch>
        </p:blipFill>
        <p:spPr>
          <a:xfrm>
            <a:off x="7056755" y="1183005"/>
            <a:ext cx="2517140" cy="938530"/>
          </a:xfrm>
          <a:prstGeom prst="rect">
            <a:avLst/>
          </a:prstGeom>
          <a:noFill/>
          <a:ln w="9525">
            <a:noFill/>
          </a:ln>
        </p:spPr>
      </p:pic>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2831465" y="339090"/>
            <a:ext cx="8954770" cy="829945"/>
          </a:xfrm>
          <a:prstGeom prst="rect">
            <a:avLst/>
          </a:prstGeom>
          <a:solidFill>
            <a:srgbClr val="F0E4E1"/>
          </a:solidFill>
          <a:effectLst>
            <a:outerShdw blurRad="50800" dist="38100" dir="2700000" algn="tl" rotWithShape="0">
              <a:prstClr val="black">
                <a:alpha val="40000"/>
              </a:prstClr>
            </a:outerShdw>
          </a:effectLst>
        </p:spPr>
        <p:txBody>
          <a:bodyPr wrap="square" rtlCol="0" anchor="t">
            <a:spAutoFit/>
          </a:bodyPr>
          <a:lstStyle/>
          <a:p>
            <a:r>
              <a:rPr lang="zh-CN" altLang="en-US" sz="2400">
                <a:latin typeface="楷体" panose="02010609060101010101" pitchFamily="49" charset="-122"/>
                <a:ea typeface="楷体" panose="02010609060101010101" pitchFamily="49" charset="-122"/>
                <a:sym typeface="+mn-ea"/>
              </a:rPr>
              <a:t>以孙中山为首的资产阶级革命派推翻清王朝、建立资产阶级共和国的</a:t>
            </a:r>
            <a:r>
              <a:rPr lang="zh-CN" altLang="en-US" sz="2400">
                <a:solidFill>
                  <a:srgbClr val="C00000"/>
                </a:solidFill>
                <a:latin typeface="楷体" panose="02010609060101010101" pitchFamily="49" charset="-122"/>
                <a:ea typeface="楷体" panose="02010609060101010101" pitchFamily="49" charset="-122"/>
                <a:sym typeface="+mn-ea"/>
              </a:rPr>
              <a:t>全过程</a:t>
            </a:r>
            <a:r>
              <a:rPr lang="zh-CN" altLang="en-US" sz="2400">
                <a:latin typeface="楷体" panose="02010609060101010101" pitchFamily="49" charset="-122"/>
                <a:ea typeface="楷体" panose="02010609060101010101" pitchFamily="49" charset="-122"/>
                <a:sym typeface="+mn-ea"/>
              </a:rPr>
              <a:t>。</a:t>
            </a:r>
          </a:p>
        </p:txBody>
      </p:sp>
      <p:sp>
        <p:nvSpPr>
          <p:cNvPr id="51202" name="矩形 4"/>
          <p:cNvSpPr/>
          <p:nvPr>
            <p:custDataLst>
              <p:tags r:id="rId1"/>
            </p:custDataLst>
          </p:nvPr>
        </p:nvSpPr>
        <p:spPr>
          <a:xfrm>
            <a:off x="257810" y="238760"/>
            <a:ext cx="11684635" cy="6378575"/>
          </a:xfrm>
          <a:prstGeom prst="rect">
            <a:avLst/>
          </a:prstGeom>
          <a:noFill/>
          <a:ln w="12700" cap="flat" cmpd="sng">
            <a:solidFill>
              <a:srgbClr val="831E0A"/>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pic>
        <p:nvPicPr>
          <p:cNvPr id="144" name="图片 16"/>
          <p:cNvPicPr>
            <a:picLocks noChangeAspect="1"/>
          </p:cNvPicPr>
          <p:nvPr>
            <p:custDataLst>
              <p:tags r:id="rId2"/>
            </p:custDataLst>
          </p:nvPr>
        </p:nvPicPr>
        <p:blipFill>
          <a:blip r:embed="rId7">
            <a:clrChange>
              <a:clrFrom>
                <a:srgbClr val="FFFFFF">
                  <a:alpha val="100000"/>
                </a:srgbClr>
              </a:clrFrom>
              <a:clrTo>
                <a:srgbClr val="FFFFFF">
                  <a:alpha val="100000"/>
                  <a:alpha val="0"/>
                </a:srgbClr>
              </a:clrTo>
            </a:clrChange>
          </a:blip>
          <a:stretch>
            <a:fillRect/>
          </a:stretch>
        </p:blipFill>
        <p:spPr>
          <a:xfrm>
            <a:off x="288290" y="1798320"/>
            <a:ext cx="11586845" cy="2484120"/>
          </a:xfrm>
          <a:prstGeom prst="rect">
            <a:avLst/>
          </a:prstGeom>
          <a:noFill/>
          <a:ln w="9525">
            <a:noFill/>
          </a:ln>
        </p:spPr>
      </p:pic>
      <p:sp>
        <p:nvSpPr>
          <p:cNvPr id="4" name="圆角矩形 3"/>
          <p:cNvSpPr/>
          <p:nvPr>
            <p:custDataLst>
              <p:tags r:id="rId3"/>
            </p:custDataLst>
          </p:nvPr>
        </p:nvSpPr>
        <p:spPr>
          <a:xfrm>
            <a:off x="379095" y="339090"/>
            <a:ext cx="2204720" cy="480695"/>
          </a:xfrm>
          <a:prstGeom prst="roundRect">
            <a:avLst/>
          </a:prstGeom>
          <a:solidFill>
            <a:srgbClr val="85231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时空坐标</a:t>
            </a:r>
          </a:p>
        </p:txBody>
      </p:sp>
      <p:sp>
        <p:nvSpPr>
          <p:cNvPr id="2" name="圆角矩形 1"/>
          <p:cNvSpPr/>
          <p:nvPr/>
        </p:nvSpPr>
        <p:spPr>
          <a:xfrm>
            <a:off x="379095" y="5004435"/>
            <a:ext cx="2204720" cy="480695"/>
          </a:xfrm>
          <a:prstGeom prst="roundRect">
            <a:avLst/>
          </a:prstGeom>
          <a:solidFill>
            <a:srgbClr val="85231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课程标准</a:t>
            </a:r>
          </a:p>
        </p:txBody>
      </p:sp>
      <p:sp>
        <p:nvSpPr>
          <p:cNvPr id="3" name="文本框 2"/>
          <p:cNvSpPr txBox="1"/>
          <p:nvPr/>
        </p:nvSpPr>
        <p:spPr>
          <a:xfrm>
            <a:off x="379095" y="5664200"/>
            <a:ext cx="11698605" cy="953135"/>
          </a:xfrm>
          <a:prstGeom prst="rect">
            <a:avLst/>
          </a:prstGeom>
          <a:noFill/>
        </p:spPr>
        <p:txBody>
          <a:bodyPr wrap="square" rtlCol="0" anchor="t">
            <a:spAutoFit/>
          </a:bodyPr>
          <a:lstStyle/>
          <a:p>
            <a:pPr indent="0" fontAlgn="auto">
              <a:lnSpc>
                <a:spcPct val="100000"/>
              </a:lnSpc>
            </a:pPr>
            <a:r>
              <a:rPr lang="en-US" altLang="zh-CN" sz="2800">
                <a:latin typeface="楷体" panose="02010609060101010101" pitchFamily="49" charset="-122"/>
                <a:ea typeface="楷体" panose="02010609060101010101" pitchFamily="49" charset="-122"/>
                <a:cs typeface="楷体" panose="02010609060101010101" pitchFamily="49" charset="-122"/>
                <a:sym typeface="+mn-ea"/>
              </a:rPr>
              <a:t>1</a:t>
            </a:r>
            <a:r>
              <a:rPr lang="zh-CN" altLang="en-US" sz="2800">
                <a:latin typeface="楷体" panose="02010609060101010101" pitchFamily="49" charset="-122"/>
                <a:ea typeface="楷体" panose="02010609060101010101" pitchFamily="49" charset="-122"/>
                <a:cs typeface="楷体" panose="02010609060101010101" pitchFamily="49" charset="-122"/>
                <a:sym typeface="+mn-ea"/>
              </a:rPr>
              <a:t>、</a:t>
            </a:r>
            <a:r>
              <a:rPr sz="2800">
                <a:latin typeface="楷体" panose="02010609060101010101" pitchFamily="49" charset="-122"/>
                <a:ea typeface="楷体" panose="02010609060101010101" pitchFamily="49" charset="-122"/>
                <a:cs typeface="楷体" panose="02010609060101010101" pitchFamily="49" charset="-122"/>
                <a:sym typeface="+mn-ea"/>
              </a:rPr>
              <a:t>了解孙中山三民主义的基本内容，理解辛亥革命与中华民国建立对中国结束帝制、建立民国的意义及局限性。</a:t>
            </a:r>
            <a:endParaRPr lang="zh-CN" altLang="en-US" sz="2800">
              <a:latin typeface="楷体" panose="02010609060101010101" pitchFamily="49" charset="-122"/>
              <a:ea typeface="楷体" panose="02010609060101010101" pitchFamily="49" charset="-122"/>
              <a:cs typeface="楷体" panose="02010609060101010101" pitchFamily="49" charset="-122"/>
              <a:sym typeface="+mn-ea"/>
            </a:endParaRPr>
          </a:p>
        </p:txBody>
      </p:sp>
      <p:grpSp>
        <p:nvGrpSpPr>
          <p:cNvPr id="9" name="组合 8"/>
          <p:cNvGrpSpPr/>
          <p:nvPr/>
        </p:nvGrpSpPr>
        <p:grpSpPr>
          <a:xfrm>
            <a:off x="6177915" y="4203700"/>
            <a:ext cx="4577715" cy="634365"/>
            <a:chOff x="9729" y="5556"/>
            <a:chExt cx="7209" cy="999"/>
          </a:xfrm>
        </p:grpSpPr>
        <p:sp>
          <p:nvSpPr>
            <p:cNvPr id="6" name="左大括号 5"/>
            <p:cNvSpPr/>
            <p:nvPr/>
          </p:nvSpPr>
          <p:spPr>
            <a:xfrm rot="16200000">
              <a:off x="13225" y="2059"/>
              <a:ext cx="216" cy="7209"/>
            </a:xfrm>
            <a:prstGeom prst="leftBrace">
              <a:avLst>
                <a:gd name="adj1" fmla="val 0"/>
                <a:gd name="adj2" fmla="val 50000"/>
              </a:avLst>
            </a:prstGeom>
            <a:ln>
              <a:solidFill>
                <a:srgbClr val="852310"/>
              </a:solidFill>
            </a:ln>
          </p:spPr>
          <p:style>
            <a:lnRef idx="2">
              <a:schemeClr val="accent1"/>
            </a:lnRef>
            <a:fillRef idx="0">
              <a:srgbClr val="FFFFFF"/>
            </a:fillRef>
            <a:effectRef idx="0">
              <a:srgbClr val="FFFFFF"/>
            </a:effectRef>
            <a:fontRef idx="minor">
              <a:schemeClr val="tx1"/>
            </a:fontRef>
          </p:style>
          <p:txBody>
            <a:bodyPr rtlCol="0" anchor="ctr"/>
            <a:lstStyle/>
            <a:p>
              <a:pPr algn="ctr"/>
              <a:endParaRPr lang="zh-CN" altLang="en-US"/>
            </a:p>
          </p:txBody>
        </p:sp>
        <p:sp>
          <p:nvSpPr>
            <p:cNvPr id="37" name="矩形 22"/>
            <p:cNvSpPr/>
            <p:nvPr>
              <p:custDataLst>
                <p:tags r:id="rId5"/>
              </p:custDataLst>
            </p:nvPr>
          </p:nvSpPr>
          <p:spPr>
            <a:xfrm>
              <a:off x="10703" y="5772"/>
              <a:ext cx="5260" cy="783"/>
            </a:xfrm>
            <a:prstGeom prst="rect">
              <a:avLst/>
            </a:prstGeom>
            <a:noFill/>
            <a:ln w="9525">
              <a:noFill/>
              <a:miter/>
            </a:ln>
          </p:spPr>
          <p:txBody>
            <a:bodyPr wrap="square">
              <a:spAutoFit/>
            </a:bodyPr>
            <a:lstStyle/>
            <a:p>
              <a:pPr marL="0" marR="0" lvl="0" indent="0" algn="ctr" defTabSz="914400" rtl="0" eaLnBrk="1" fontAlgn="base" latinLnBrk="0" hangingPunct="1">
                <a:lnSpc>
                  <a:spcPct val="110000"/>
                </a:lnSpc>
                <a:spcBef>
                  <a:spcPct val="0"/>
                </a:spcBef>
                <a:spcAft>
                  <a:spcPct val="0"/>
                </a:spcAft>
                <a:buClrTx/>
                <a:buSzTx/>
                <a:buFontTx/>
                <a:buNone/>
              </a:pPr>
              <a:r>
                <a:rPr kumimoji="0" lang="zh-CN" altLang="en-US" sz="2400" b="1" i="0" u="none" strike="noStrike" kern="1200" cap="none" spc="0" normalizeH="0" baseline="0" noProof="1">
                  <a:solidFill>
                    <a:srgbClr val="C00000"/>
                  </a:solidFill>
                  <a:effectLst/>
                  <a:latin typeface="华文中宋" panose="02010600040101010101" charset="-122"/>
                  <a:ea typeface="华文中宋" panose="02010600040101010101" charset="-122"/>
                  <a:cs typeface="+mn-ea"/>
                </a:rPr>
                <a:t>狭义的辛亥革命</a:t>
              </a:r>
            </a:p>
          </p:txBody>
        </p:sp>
      </p:grpSp>
      <p:grpSp>
        <p:nvGrpSpPr>
          <p:cNvPr id="8" name="组合 7"/>
          <p:cNvGrpSpPr/>
          <p:nvPr/>
        </p:nvGrpSpPr>
        <p:grpSpPr>
          <a:xfrm>
            <a:off x="805815" y="1163955"/>
            <a:ext cx="9949815" cy="634365"/>
            <a:chOff x="1269" y="950"/>
            <a:chExt cx="15669" cy="999"/>
          </a:xfrm>
        </p:grpSpPr>
        <p:sp>
          <p:nvSpPr>
            <p:cNvPr id="5" name="左大括号 4"/>
            <p:cNvSpPr/>
            <p:nvPr/>
          </p:nvSpPr>
          <p:spPr>
            <a:xfrm rot="5400000">
              <a:off x="9043" y="-5946"/>
              <a:ext cx="120" cy="15669"/>
            </a:xfrm>
            <a:prstGeom prst="leftBrace">
              <a:avLst>
                <a:gd name="adj1" fmla="val 0"/>
                <a:gd name="adj2" fmla="val 50000"/>
              </a:avLst>
            </a:prstGeom>
            <a:ln>
              <a:solidFill>
                <a:srgbClr val="852310"/>
              </a:solidFill>
            </a:ln>
          </p:spPr>
          <p:style>
            <a:lnRef idx="2">
              <a:schemeClr val="accent1"/>
            </a:lnRef>
            <a:fillRef idx="0">
              <a:srgbClr val="FFFFFF"/>
            </a:fillRef>
            <a:effectRef idx="0">
              <a:srgbClr val="FFFFFF"/>
            </a:effectRef>
            <a:fontRef idx="minor">
              <a:schemeClr val="tx1"/>
            </a:fontRef>
          </p:style>
          <p:txBody>
            <a:bodyPr rtlCol="0" anchor="ctr"/>
            <a:lstStyle/>
            <a:p>
              <a:pPr algn="ctr"/>
              <a:endParaRPr lang="zh-CN" altLang="en-US"/>
            </a:p>
          </p:txBody>
        </p:sp>
        <p:sp>
          <p:nvSpPr>
            <p:cNvPr id="7" name="矩形 22"/>
            <p:cNvSpPr/>
            <p:nvPr>
              <p:custDataLst>
                <p:tags r:id="rId4"/>
              </p:custDataLst>
            </p:nvPr>
          </p:nvSpPr>
          <p:spPr>
            <a:xfrm>
              <a:off x="6473" y="950"/>
              <a:ext cx="5260" cy="783"/>
            </a:xfrm>
            <a:prstGeom prst="rect">
              <a:avLst/>
            </a:prstGeom>
            <a:noFill/>
            <a:ln w="9525">
              <a:noFill/>
              <a:miter/>
            </a:ln>
          </p:spPr>
          <p:txBody>
            <a:bodyPr wrap="square">
              <a:spAutoFit/>
            </a:bodyPr>
            <a:lstStyle/>
            <a:p>
              <a:pPr marL="0" marR="0" lvl="0" indent="0" algn="ctr" defTabSz="914400" rtl="0" eaLnBrk="1" fontAlgn="base" latinLnBrk="0" hangingPunct="1">
                <a:lnSpc>
                  <a:spcPct val="110000"/>
                </a:lnSpc>
                <a:spcBef>
                  <a:spcPct val="0"/>
                </a:spcBef>
                <a:spcAft>
                  <a:spcPct val="0"/>
                </a:spcAft>
                <a:buClrTx/>
                <a:buSzTx/>
                <a:buFontTx/>
                <a:buNone/>
              </a:pPr>
              <a:r>
                <a:rPr kumimoji="0" lang="zh-CN" altLang="en-US" sz="2400" b="1" i="0" u="none" strike="noStrike" kern="1200" cap="none" spc="0" normalizeH="0" baseline="0" noProof="1">
                  <a:solidFill>
                    <a:srgbClr val="C00000"/>
                  </a:solidFill>
                  <a:effectLst/>
                  <a:latin typeface="华文中宋" panose="02010600040101010101" charset="-122"/>
                  <a:ea typeface="华文中宋" panose="02010600040101010101" charset="-122"/>
                  <a:cs typeface="+mn-ea"/>
                </a:rPr>
                <a:t>广义的辛亥革命</a:t>
              </a:r>
            </a:p>
          </p:txBody>
        </p:sp>
      </p:grpSp>
      <p:sp>
        <p:nvSpPr>
          <p:cNvPr id="11" name="文本框 10"/>
          <p:cNvSpPr txBox="1"/>
          <p:nvPr/>
        </p:nvSpPr>
        <p:spPr>
          <a:xfrm>
            <a:off x="3519805" y="4896485"/>
            <a:ext cx="8355330" cy="460375"/>
          </a:xfrm>
          <a:prstGeom prst="rect">
            <a:avLst/>
          </a:prstGeom>
          <a:solidFill>
            <a:srgbClr val="F0E4E1"/>
          </a:solidFill>
          <a:effectLst>
            <a:outerShdw blurRad="50800" dist="38100" dir="2700000" algn="tl" rotWithShape="0">
              <a:prstClr val="black">
                <a:alpha val="40000"/>
              </a:prstClr>
            </a:outerShdw>
          </a:effectLst>
        </p:spPr>
        <p:txBody>
          <a:bodyPr wrap="square" rtlCol="0" anchor="t">
            <a:spAutoFit/>
          </a:bodyPr>
          <a:lstStyle/>
          <a:p>
            <a:r>
              <a:rPr lang="zh-CN" altLang="en-US" sz="2400">
                <a:latin typeface="楷体" panose="02010609060101010101" pitchFamily="49" charset="-122"/>
                <a:ea typeface="楷体" panose="02010609060101010101" pitchFamily="49" charset="-122"/>
                <a:cs typeface="楷体" panose="02010609060101010101" pitchFamily="49" charset="-122"/>
                <a:sym typeface="+mn-ea"/>
              </a:rPr>
              <a:t>1911年10月10日武昌起义发生于旧历辛亥年，故称辛亥革命。</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2" grpId="0" animBg="1"/>
      <p:bldP spid="2" grpId="1" animBg="1"/>
      <p:bldP spid="3" grpId="0"/>
      <p:bldP spid="3" grpId="1"/>
      <p:bldP spid="11" grpId="0" animBg="1"/>
      <p:bldP spid="11"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矩形 4"/>
          <p:cNvSpPr/>
          <p:nvPr>
            <p:custDataLst>
              <p:tags r:id="rId1"/>
            </p:custDataLst>
          </p:nvPr>
        </p:nvSpPr>
        <p:spPr>
          <a:xfrm>
            <a:off x="257810" y="238760"/>
            <a:ext cx="11684635" cy="6378575"/>
          </a:xfrm>
          <a:prstGeom prst="rect">
            <a:avLst/>
          </a:prstGeom>
          <a:noFill/>
          <a:ln w="12700" cap="flat" cmpd="sng">
            <a:solidFill>
              <a:srgbClr val="831E0A"/>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4" name="圆角矩形 3"/>
          <p:cNvSpPr/>
          <p:nvPr>
            <p:custDataLst>
              <p:tags r:id="rId2"/>
            </p:custDataLst>
          </p:nvPr>
        </p:nvSpPr>
        <p:spPr>
          <a:xfrm>
            <a:off x="379095" y="339090"/>
            <a:ext cx="2204720" cy="480695"/>
          </a:xfrm>
          <a:prstGeom prst="roundRect">
            <a:avLst/>
          </a:prstGeom>
          <a:solidFill>
            <a:srgbClr val="85231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选必链接</a:t>
            </a:r>
          </a:p>
        </p:txBody>
      </p:sp>
      <p:graphicFrame>
        <p:nvGraphicFramePr>
          <p:cNvPr id="12" name="表格 11"/>
          <p:cNvGraphicFramePr/>
          <p:nvPr>
            <p:custDataLst>
              <p:tags r:id="rId3"/>
            </p:custDataLst>
          </p:nvPr>
        </p:nvGraphicFramePr>
        <p:xfrm>
          <a:off x="379095" y="890270"/>
          <a:ext cx="11441430" cy="5625465"/>
        </p:xfrm>
        <a:graphic>
          <a:graphicData uri="http://schemas.openxmlformats.org/drawingml/2006/table">
            <a:tbl>
              <a:tblPr firstRow="1" bandRow="1">
                <a:tableStyleId>{5C22544A-7EE6-4342-B048-85BDC9FD1C3A}</a:tableStyleId>
              </a:tblPr>
              <a:tblGrid>
                <a:gridCol w="1467485"/>
                <a:gridCol w="9973945"/>
              </a:tblGrid>
              <a:tr h="569595">
                <a:tc>
                  <a:txBody>
                    <a:bodyPr/>
                    <a:lstStyle/>
                    <a:p>
                      <a:pPr>
                        <a:buNone/>
                      </a:pPr>
                      <a:r>
                        <a:rPr lang="zh-CN" altLang="en-US" sz="2800" b="0">
                          <a:solidFill>
                            <a:schemeClr val="tx1"/>
                          </a:solidFill>
                          <a:latin typeface="华文中宋" panose="02010600040101010101" charset="-122"/>
                          <a:ea typeface="华文中宋" panose="02010600040101010101" charset="-122"/>
                        </a:rPr>
                        <a:t>纲要上</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buNone/>
                      </a:pPr>
                      <a:endParaRPr lang="zh-CN" altLang="en-US" sz="2800" b="0">
                        <a:solidFill>
                          <a:schemeClr val="tx1"/>
                        </a:solidFill>
                        <a:latin typeface="华文中宋" panose="02010600040101010101" charset="-122"/>
                        <a:ea typeface="华文中宋" panose="02010600040101010101"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944880">
                <a:tc>
                  <a:txBody>
                    <a:bodyPr/>
                    <a:lstStyle/>
                    <a:p>
                      <a:pPr>
                        <a:buNone/>
                      </a:pPr>
                      <a:r>
                        <a:rPr lang="zh-CN" altLang="en-US" sz="2800" b="0">
                          <a:solidFill>
                            <a:schemeClr val="tx1"/>
                          </a:solidFill>
                          <a:latin typeface="华文中宋" panose="02010600040101010101" charset="-122"/>
                          <a:ea typeface="华文中宋" panose="02010600040101010101" charset="-122"/>
                        </a:rPr>
                        <a:t>选必一</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buNone/>
                      </a:pPr>
                      <a:endParaRPr lang="zh-CN" altLang="en-US" sz="2800" b="0">
                        <a:solidFill>
                          <a:schemeClr val="tx1"/>
                        </a:solidFill>
                        <a:latin typeface="华文中宋" panose="02010600040101010101" charset="-122"/>
                        <a:ea typeface="华文中宋" panose="02010600040101010101" charset="-122"/>
                      </a:endParaRPr>
                    </a:p>
                    <a:p>
                      <a:pPr>
                        <a:buNone/>
                      </a:pPr>
                      <a:endParaRPr lang="zh-CN" altLang="en-US" sz="2800" b="0">
                        <a:solidFill>
                          <a:schemeClr val="tx1"/>
                        </a:solidFill>
                        <a:latin typeface="华文中宋" panose="02010600040101010101" charset="-122"/>
                        <a:ea typeface="华文中宋" panose="02010600040101010101"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1934845">
                <a:tc>
                  <a:txBody>
                    <a:bodyPr/>
                    <a:lstStyle/>
                    <a:p>
                      <a:pPr>
                        <a:buNone/>
                      </a:pPr>
                      <a:r>
                        <a:rPr lang="zh-CN" altLang="en-US" sz="2800" b="0">
                          <a:solidFill>
                            <a:schemeClr val="tx1"/>
                          </a:solidFill>
                          <a:latin typeface="华文中宋" panose="02010600040101010101" charset="-122"/>
                          <a:ea typeface="华文中宋" panose="02010600040101010101" charset="-122"/>
                        </a:rPr>
                        <a:t>选必三</a:t>
                      </a:r>
                    </a:p>
                    <a:p>
                      <a:pPr>
                        <a:buNone/>
                      </a:pPr>
                      <a:endParaRPr lang="zh-CN" altLang="en-US" sz="2800" b="0">
                        <a:solidFill>
                          <a:schemeClr val="tx1"/>
                        </a:solidFill>
                        <a:latin typeface="华文中宋" panose="02010600040101010101" charset="-122"/>
                        <a:ea typeface="华文中宋" panose="02010600040101010101"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buNone/>
                      </a:pPr>
                      <a:endParaRPr lang="zh-CN" altLang="en-US" sz="2800" b="0">
                        <a:solidFill>
                          <a:schemeClr val="tx1"/>
                        </a:solidFill>
                        <a:latin typeface="华文中宋" panose="02010600040101010101" charset="-122"/>
                        <a:ea typeface="华文中宋" panose="02010600040101010101" charset="-122"/>
                      </a:endParaRPr>
                    </a:p>
                    <a:p>
                      <a:pPr>
                        <a:buNone/>
                      </a:pPr>
                      <a:endParaRPr lang="zh-CN" altLang="en-US" sz="2800" b="0">
                        <a:solidFill>
                          <a:schemeClr val="tx1"/>
                        </a:solidFill>
                        <a:latin typeface="华文中宋" panose="02010600040101010101" charset="-122"/>
                        <a:ea typeface="华文中宋" panose="02010600040101010101" charset="-122"/>
                      </a:endParaRPr>
                    </a:p>
                    <a:p>
                      <a:pPr>
                        <a:buNone/>
                      </a:pPr>
                      <a:endParaRPr lang="zh-CN" altLang="en-US" sz="2800" b="0">
                        <a:solidFill>
                          <a:schemeClr val="tx1"/>
                        </a:solidFill>
                        <a:latin typeface="华文中宋" panose="02010600040101010101" charset="-122"/>
                        <a:ea typeface="华文中宋" panose="02010600040101010101" charset="-122"/>
                      </a:endParaRPr>
                    </a:p>
                    <a:p>
                      <a:pPr>
                        <a:buNone/>
                      </a:pPr>
                      <a:endParaRPr lang="zh-CN" altLang="en-US" sz="2800" b="0">
                        <a:solidFill>
                          <a:schemeClr val="tx1"/>
                        </a:solidFill>
                        <a:latin typeface="华文中宋" panose="02010600040101010101" charset="-122"/>
                        <a:ea typeface="华文中宋" panose="02010600040101010101"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bl>
          </a:graphicData>
        </a:graphic>
      </p:graphicFrame>
      <p:sp>
        <p:nvSpPr>
          <p:cNvPr id="2" name="文本框 1"/>
          <p:cNvSpPr txBox="1"/>
          <p:nvPr/>
        </p:nvSpPr>
        <p:spPr>
          <a:xfrm>
            <a:off x="1971040" y="890270"/>
            <a:ext cx="3776345" cy="521970"/>
          </a:xfrm>
          <a:prstGeom prst="rect">
            <a:avLst/>
          </a:prstGeom>
          <a:noFill/>
        </p:spPr>
        <p:txBody>
          <a:bodyPr wrap="square" rtlCol="0">
            <a:spAutoFit/>
          </a:bodyPr>
          <a:lstStyle/>
          <a:p>
            <a:r>
              <a:rPr lang="zh-CN" altLang="en-US" sz="2800">
                <a:latin typeface="华文中宋" panose="02010600040101010101" charset="-122"/>
                <a:ea typeface="华文中宋" panose="02010600040101010101" charset="-122"/>
                <a:cs typeface="华文中宋" panose="02010600040101010101" charset="-122"/>
              </a:rPr>
              <a:t>第</a:t>
            </a:r>
            <a:r>
              <a:rPr lang="en-US" altLang="zh-CN" sz="2800">
                <a:latin typeface="华文中宋" panose="02010600040101010101" charset="-122"/>
                <a:ea typeface="华文中宋" panose="02010600040101010101" charset="-122"/>
                <a:cs typeface="华文中宋" panose="02010600040101010101" charset="-122"/>
              </a:rPr>
              <a:t>19</a:t>
            </a:r>
            <a:r>
              <a:rPr lang="zh-CN" altLang="en-US" sz="2800">
                <a:latin typeface="华文中宋" panose="02010600040101010101" charset="-122"/>
                <a:ea typeface="华文中宋" panose="02010600040101010101" charset="-122"/>
                <a:cs typeface="华文中宋" panose="02010600040101010101" charset="-122"/>
              </a:rPr>
              <a:t>课：辛亥革命</a:t>
            </a:r>
          </a:p>
        </p:txBody>
      </p:sp>
      <p:sp>
        <p:nvSpPr>
          <p:cNvPr id="3" name="文本框 2"/>
          <p:cNvSpPr txBox="1"/>
          <p:nvPr/>
        </p:nvSpPr>
        <p:spPr>
          <a:xfrm>
            <a:off x="1896110" y="1482725"/>
            <a:ext cx="7372985" cy="953135"/>
          </a:xfrm>
          <a:prstGeom prst="rect">
            <a:avLst/>
          </a:prstGeom>
          <a:noFill/>
        </p:spPr>
        <p:txBody>
          <a:bodyPr wrap="square" rtlCol="0">
            <a:spAutoFit/>
          </a:bodyPr>
          <a:lstStyle/>
          <a:p>
            <a:r>
              <a:rPr lang="zh-CN" altLang="en-US" sz="2800">
                <a:latin typeface="华文中宋" panose="02010600040101010101" charset="-122"/>
                <a:ea typeface="华文中宋" panose="02010600040101010101" charset="-122"/>
                <a:cs typeface="华文中宋" panose="02010600040101010101" charset="-122"/>
              </a:rPr>
              <a:t>第</a:t>
            </a:r>
            <a:r>
              <a:rPr lang="en-US" altLang="zh-CN" sz="2800">
                <a:latin typeface="华文中宋" panose="02010600040101010101" charset="-122"/>
                <a:ea typeface="华文中宋" panose="02010600040101010101" charset="-122"/>
                <a:cs typeface="华文中宋" panose="02010600040101010101" charset="-122"/>
              </a:rPr>
              <a:t>3</a:t>
            </a:r>
            <a:r>
              <a:rPr lang="zh-CN" altLang="en-US" sz="2800">
                <a:latin typeface="华文中宋" panose="02010600040101010101" charset="-122"/>
                <a:ea typeface="华文中宋" panose="02010600040101010101" charset="-122"/>
                <a:cs typeface="华文中宋" panose="02010600040101010101" charset="-122"/>
              </a:rPr>
              <a:t>课：中国近代至当代政治制度的演变</a:t>
            </a:r>
          </a:p>
          <a:p>
            <a:r>
              <a:rPr lang="zh-CN" altLang="en-US" sz="2800">
                <a:latin typeface="华文中宋" panose="02010600040101010101" charset="-122"/>
                <a:ea typeface="华文中宋" panose="02010600040101010101" charset="-122"/>
                <a:cs typeface="华文中宋" panose="02010600040101010101" charset="-122"/>
              </a:rPr>
              <a:t>第</a:t>
            </a:r>
            <a:r>
              <a:rPr lang="en-US" altLang="zh-CN" sz="2800">
                <a:latin typeface="华文中宋" panose="02010600040101010101" charset="-122"/>
                <a:ea typeface="华文中宋" panose="02010600040101010101" charset="-122"/>
                <a:cs typeface="华文中宋" panose="02010600040101010101" charset="-122"/>
              </a:rPr>
              <a:t>7</a:t>
            </a:r>
            <a:r>
              <a:rPr lang="zh-CN" altLang="en-US" sz="2800">
                <a:latin typeface="华文中宋" panose="02010600040101010101" charset="-122"/>
                <a:ea typeface="华文中宋" panose="02010600040101010101" charset="-122"/>
                <a:cs typeface="华文中宋" panose="02010600040101010101" charset="-122"/>
              </a:rPr>
              <a:t>课：近代以来中国的官员选拔与管理</a:t>
            </a:r>
          </a:p>
        </p:txBody>
      </p:sp>
      <p:sp>
        <p:nvSpPr>
          <p:cNvPr id="5" name="文本框 4"/>
          <p:cNvSpPr txBox="1"/>
          <p:nvPr/>
        </p:nvSpPr>
        <p:spPr>
          <a:xfrm>
            <a:off x="1896110" y="2444115"/>
            <a:ext cx="9849485" cy="1814830"/>
          </a:xfrm>
          <a:prstGeom prst="rect">
            <a:avLst/>
          </a:prstGeom>
          <a:noFill/>
        </p:spPr>
        <p:txBody>
          <a:bodyPr wrap="square" rtlCol="0" anchor="t">
            <a:spAutoFit/>
          </a:bodyPr>
          <a:lstStyle/>
          <a:p>
            <a:r>
              <a:rPr sz="2800">
                <a:solidFill>
                  <a:schemeClr val="tx1"/>
                </a:solidFill>
                <a:latin typeface="华文中宋" panose="02010600040101010101" charset="-122"/>
                <a:ea typeface="华文中宋" panose="02010600040101010101" charset="-122"/>
                <a:cs typeface="华文中宋" panose="02010600040101010101" charset="-122"/>
                <a:sym typeface="+mn-ea"/>
              </a:rPr>
              <a:t>第1课 </a:t>
            </a:r>
            <a:r>
              <a:rPr lang="zh-CN" sz="2800">
                <a:solidFill>
                  <a:schemeClr val="tx1"/>
                </a:solidFill>
                <a:latin typeface="华文中宋" panose="02010600040101010101" charset="-122"/>
                <a:ea typeface="华文中宋" panose="02010600040101010101" charset="-122"/>
                <a:cs typeface="华文中宋" panose="02010600040101010101" charset="-122"/>
                <a:sym typeface="+mn-ea"/>
              </a:rPr>
              <a:t>：</a:t>
            </a:r>
            <a:r>
              <a:rPr sz="2800">
                <a:solidFill>
                  <a:schemeClr val="tx1"/>
                </a:solidFill>
                <a:latin typeface="华文中宋" panose="02010600040101010101" charset="-122"/>
                <a:ea typeface="华文中宋" panose="02010600040101010101" charset="-122"/>
                <a:cs typeface="华文中宋" panose="02010600040101010101" charset="-122"/>
                <a:sym typeface="+mn-ea"/>
              </a:rPr>
              <a:t>中华优秀传统文化的内涵与特点 </a:t>
            </a:r>
            <a:endParaRPr sz="2800">
              <a:solidFill>
                <a:schemeClr val="tx1"/>
              </a:solidFill>
              <a:latin typeface="华文中宋" panose="02010600040101010101" charset="-122"/>
              <a:ea typeface="华文中宋" panose="02010600040101010101" charset="-122"/>
              <a:cs typeface="华文中宋" panose="02010600040101010101" charset="-122"/>
            </a:endParaRPr>
          </a:p>
          <a:p>
            <a:r>
              <a:rPr lang="zh-CN" sz="2800">
                <a:solidFill>
                  <a:schemeClr val="tx1"/>
                </a:solidFill>
                <a:latin typeface="华文中宋" panose="02010600040101010101" charset="-122"/>
                <a:ea typeface="华文中宋" panose="02010600040101010101" charset="-122"/>
                <a:cs typeface="华文中宋" panose="02010600040101010101" charset="-122"/>
                <a:sym typeface="+mn-ea"/>
              </a:rPr>
              <a:t>第</a:t>
            </a:r>
            <a:r>
              <a:rPr lang="en-US" altLang="zh-CN" sz="2800">
                <a:solidFill>
                  <a:schemeClr val="tx1"/>
                </a:solidFill>
                <a:latin typeface="华文中宋" panose="02010600040101010101" charset="-122"/>
                <a:ea typeface="华文中宋" panose="02010600040101010101" charset="-122"/>
                <a:cs typeface="华文中宋" panose="02010600040101010101" charset="-122"/>
                <a:sym typeface="+mn-ea"/>
              </a:rPr>
              <a:t>2</a:t>
            </a:r>
            <a:r>
              <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rPr>
              <a:t>课：中华文化的世界意义</a:t>
            </a:r>
          </a:p>
          <a:p>
            <a:r>
              <a:rPr sz="2800">
                <a:solidFill>
                  <a:schemeClr val="tx1"/>
                </a:solidFill>
                <a:latin typeface="华文中宋" panose="02010600040101010101" charset="-122"/>
                <a:ea typeface="华文中宋" panose="02010600040101010101" charset="-122"/>
                <a:cs typeface="华文中宋" panose="02010600040101010101" charset="-122"/>
                <a:sym typeface="+mn-ea"/>
              </a:rPr>
              <a:t>第10课</a:t>
            </a:r>
            <a:r>
              <a:rPr lang="zh-CN" sz="2800">
                <a:solidFill>
                  <a:schemeClr val="tx1"/>
                </a:solidFill>
                <a:latin typeface="华文中宋" panose="02010600040101010101" charset="-122"/>
                <a:ea typeface="华文中宋" panose="02010600040101010101" charset="-122"/>
                <a:cs typeface="华文中宋" panose="02010600040101010101" charset="-122"/>
                <a:sym typeface="+mn-ea"/>
              </a:rPr>
              <a:t>：</a:t>
            </a:r>
            <a:r>
              <a:rPr sz="2800">
                <a:solidFill>
                  <a:schemeClr val="tx1"/>
                </a:solidFill>
                <a:latin typeface="华文中宋" panose="02010600040101010101" charset="-122"/>
                <a:ea typeface="华文中宋" panose="02010600040101010101" charset="-122"/>
                <a:cs typeface="华文中宋" panose="02010600040101010101" charset="-122"/>
                <a:sym typeface="+mn-ea"/>
              </a:rPr>
              <a:t>近代以来的世界贸易与文化交流的扩展</a:t>
            </a:r>
          </a:p>
          <a:p>
            <a:r>
              <a:rPr sz="2800">
                <a:solidFill>
                  <a:schemeClr val="tx1"/>
                </a:solidFill>
                <a:latin typeface="华文中宋" panose="02010600040101010101" charset="-122"/>
                <a:ea typeface="华文中宋" panose="02010600040101010101" charset="-122"/>
                <a:cs typeface="华文中宋" panose="02010600040101010101" charset="-122"/>
                <a:sym typeface="+mn-ea"/>
              </a:rPr>
              <a:t>第12课</a:t>
            </a:r>
            <a:r>
              <a:rPr lang="zh-CN" sz="2800">
                <a:solidFill>
                  <a:schemeClr val="tx1"/>
                </a:solidFill>
                <a:latin typeface="华文中宋" panose="02010600040101010101" charset="-122"/>
                <a:ea typeface="华文中宋" panose="02010600040101010101" charset="-122"/>
                <a:cs typeface="华文中宋" panose="02010600040101010101" charset="-122"/>
                <a:sym typeface="+mn-ea"/>
              </a:rPr>
              <a:t>：</a:t>
            </a:r>
            <a:r>
              <a:rPr sz="2800">
                <a:solidFill>
                  <a:schemeClr val="tx1"/>
                </a:solidFill>
                <a:latin typeface="华文中宋" panose="02010600040101010101" charset="-122"/>
                <a:ea typeface="华文中宋" panose="02010600040101010101" charset="-122"/>
                <a:cs typeface="华文中宋" panose="02010600040101010101" charset="-122"/>
                <a:sym typeface="+mn-ea"/>
              </a:rPr>
              <a:t>近代战争与西方文化的扩张  </a:t>
            </a:r>
            <a:endPar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p:nvPr>
            <p:custDataLst>
              <p:tags r:id="rId2"/>
            </p:custDataLst>
          </p:nvPr>
        </p:nvGraphicFramePr>
        <p:xfrm>
          <a:off x="379095" y="937260"/>
          <a:ext cx="11370310" cy="5852160"/>
        </p:xfrm>
        <a:graphic>
          <a:graphicData uri="http://schemas.openxmlformats.org/drawingml/2006/table">
            <a:tbl>
              <a:tblPr firstRow="1" bandRow="1">
                <a:tableStyleId>{5C22544A-7EE6-4342-B048-85BDC9FD1C3A}</a:tableStyleId>
              </a:tblPr>
              <a:tblGrid>
                <a:gridCol w="838200"/>
                <a:gridCol w="5147945"/>
                <a:gridCol w="5384165"/>
              </a:tblGrid>
              <a:tr h="457200">
                <a:tc rowSpan="2">
                  <a:txBody>
                    <a:bodyPr/>
                    <a:lstStyle/>
                    <a:p>
                      <a:pPr>
                        <a:buNone/>
                      </a:pPr>
                      <a:endParaRPr lang="zh-CN" altLang="en-US" sz="2400" b="1">
                        <a:solidFill>
                          <a:schemeClr val="tx1"/>
                        </a:solidFill>
                        <a:latin typeface="华文中宋" panose="02010600040101010101" charset="-122"/>
                        <a:ea typeface="华文中宋" panose="02010600040101010101" charset="-122"/>
                      </a:endParaRPr>
                    </a:p>
                    <a:p>
                      <a:pPr>
                        <a:buNone/>
                      </a:pPr>
                      <a:endParaRPr lang="zh-CN" altLang="en-US" sz="2400" b="1">
                        <a:solidFill>
                          <a:schemeClr val="tx1"/>
                        </a:solidFill>
                        <a:latin typeface="华文中宋" panose="02010600040101010101" charset="-122"/>
                        <a:ea typeface="华文中宋" panose="02010600040101010101" charset="-122"/>
                      </a:endParaRPr>
                    </a:p>
                    <a:p>
                      <a:pPr>
                        <a:buNone/>
                      </a:pPr>
                      <a:endParaRPr lang="zh-CN" altLang="en-US" sz="2400" b="1">
                        <a:solidFill>
                          <a:schemeClr val="tx1"/>
                        </a:solidFill>
                        <a:latin typeface="华文中宋" panose="02010600040101010101" charset="-122"/>
                        <a:ea typeface="华文中宋" panose="02010600040101010101" charset="-122"/>
                      </a:endParaRPr>
                    </a:p>
                    <a:p>
                      <a:pPr>
                        <a:buNone/>
                      </a:pPr>
                      <a:r>
                        <a:rPr lang="zh-CN" altLang="en-US" sz="2400" b="1">
                          <a:solidFill>
                            <a:schemeClr val="tx1"/>
                          </a:solidFill>
                          <a:latin typeface="华文中宋" panose="02010600040101010101" charset="-122"/>
                          <a:ea typeface="华文中宋" panose="02010600040101010101" charset="-122"/>
                        </a:rPr>
                        <a:t>考情分析</a:t>
                      </a:r>
                    </a:p>
                    <a:p>
                      <a:pPr>
                        <a:buNone/>
                      </a:pPr>
                      <a:endParaRPr lang="zh-CN" altLang="en-US" sz="2400" b="1">
                        <a:solidFill>
                          <a:schemeClr val="tx1"/>
                        </a:solidFill>
                        <a:latin typeface="华文中宋" panose="02010600040101010101" charset="-122"/>
                        <a:ea typeface="华文中宋" panose="02010600040101010101" charset="-122"/>
                      </a:endParaRPr>
                    </a:p>
                    <a:p>
                      <a:pPr>
                        <a:buNone/>
                      </a:pPr>
                      <a:endParaRPr lang="zh-CN" altLang="en-US" sz="2400" b="1">
                        <a:solidFill>
                          <a:schemeClr val="tx1"/>
                        </a:solidFill>
                        <a:latin typeface="华文中宋" panose="02010600040101010101" charset="-122"/>
                        <a:ea typeface="华文中宋" panose="02010600040101010101"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a:buNone/>
                      </a:pPr>
                      <a:r>
                        <a:rPr lang="zh-CN" altLang="en-US" sz="2400" b="0">
                          <a:solidFill>
                            <a:schemeClr val="tx1"/>
                          </a:solidFill>
                          <a:latin typeface="华文中宋" panose="02010600040101010101" charset="-122"/>
                          <a:ea typeface="华文中宋" panose="02010600040101010101" charset="-122"/>
                          <a:cs typeface="华文中宋" panose="02010600040101010101" charset="-122"/>
                        </a:rPr>
                        <a:t>全国卷</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a:buNone/>
                      </a:pPr>
                      <a:r>
                        <a:rPr lang="zh-CN" altLang="en-US" sz="2400" b="0">
                          <a:solidFill>
                            <a:schemeClr val="tx1"/>
                          </a:solidFill>
                          <a:latin typeface="华文中宋" panose="02010600040101010101" charset="-122"/>
                          <a:ea typeface="华文中宋" panose="02010600040101010101" charset="-122"/>
                          <a:cs typeface="华文中宋" panose="02010600040101010101" charset="-122"/>
                        </a:rPr>
                        <a:t>地方卷</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2736215">
                <a:tc vMerge="1">
                  <a:txBody>
                    <a:bodyPr/>
                    <a:lstStyle/>
                    <a:p>
                      <a:endParaRPr lang="zh-CN"/>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2400" b="0"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rPr>
                        <a:t>2023</a:t>
                      </a:r>
                      <a:r>
                        <a:rPr lang="zh-CN" altLang="en-US" sz="2400" b="0"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rPr>
                        <a:t>全国甲卷</a:t>
                      </a:r>
                      <a:r>
                        <a:rPr lang="en-US" altLang="zh-CN" sz="2400" b="0"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400" b="0"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rPr>
                        <a:t>辛亥革命的背景</a:t>
                      </a:r>
                      <a:endParaRPr lang="en-US" altLang="zh-CN" sz="2400" b="0"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2400" b="0"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rPr>
                        <a:t>2023</a:t>
                      </a:r>
                      <a:r>
                        <a:rPr lang="zh-CN" altLang="en-US" sz="2400" b="0"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rPr>
                        <a:t>全国新课标卷</a:t>
                      </a:r>
                      <a:r>
                        <a:rPr lang="en-US" altLang="zh-CN" sz="2400" b="0"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400" b="0"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rPr>
                        <a:t>清末新政</a:t>
                      </a: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2400" b="0"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rPr>
                        <a:t>2021</a:t>
                      </a:r>
                      <a:r>
                        <a:rPr lang="zh-CN" altLang="en-US" sz="2400" b="0"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rPr>
                        <a:t>全国</a:t>
                      </a:r>
                      <a:r>
                        <a:rPr lang="en-US" altLang="zh-CN" sz="2400" b="0">
                          <a:solidFill>
                            <a:schemeClr val="tx1"/>
                          </a:solidFill>
                          <a:latin typeface="楷体" panose="02010609060101010101" pitchFamily="49" charset="-122"/>
                          <a:ea typeface="楷体" panose="02010609060101010101" pitchFamily="49" charset="-122"/>
                          <a:cs typeface="楷体" panose="02010609060101010101" pitchFamily="49" charset="-122"/>
                          <a:sym typeface="Arial" panose="020B0604020202020204" pitchFamily="34" charset="0"/>
                        </a:rPr>
                        <a:t>Ⅲ</a:t>
                      </a:r>
                      <a:r>
                        <a:rPr lang="zh-CN" altLang="en-US" sz="2400" b="0">
                          <a:solidFill>
                            <a:schemeClr val="tx1"/>
                          </a:solidFill>
                          <a:latin typeface="楷体" panose="02010609060101010101" pitchFamily="49" charset="-122"/>
                          <a:ea typeface="楷体" panose="02010609060101010101" pitchFamily="49" charset="-122"/>
                          <a:cs typeface="楷体" panose="02010609060101010101" pitchFamily="49" charset="-122"/>
                          <a:sym typeface="Arial" panose="020B0604020202020204" pitchFamily="34" charset="0"/>
                        </a:rPr>
                        <a:t>卷</a:t>
                      </a:r>
                      <a:r>
                        <a:rPr lang="en-US" altLang="zh-CN" sz="2400" b="0">
                          <a:solidFill>
                            <a:schemeClr val="tx1"/>
                          </a:solidFill>
                          <a:latin typeface="楷体" panose="02010609060101010101" pitchFamily="49" charset="-122"/>
                          <a:ea typeface="楷体" panose="02010609060101010101" pitchFamily="49" charset="-122"/>
                          <a:cs typeface="楷体" panose="02010609060101010101" pitchFamily="49" charset="-122"/>
                          <a:sym typeface="Arial" panose="020B0604020202020204" pitchFamily="34" charset="0"/>
                        </a:rPr>
                        <a:t>·南北议和与清帝逊位</a:t>
                      </a:r>
                    </a:p>
                    <a:p>
                      <a:pPr marR="0" lvl="0" indent="0" algn="l" defTabSz="914400" rtl="0" fontAlgn="auto">
                        <a:lnSpc>
                          <a:spcPts val="3000"/>
                        </a:lnSpc>
                        <a:spcBef>
                          <a:spcPts val="0"/>
                        </a:spcBef>
                        <a:spcAft>
                          <a:spcPts val="0"/>
                        </a:spcAft>
                        <a:buClrTx/>
                        <a:buSzTx/>
                        <a:buFontTx/>
                        <a:buNone/>
                        <a:defRPr/>
                      </a:pPr>
                      <a:r>
                        <a:rPr lang="en-US" altLang="zh-CN" sz="2400" b="0"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Arial" panose="020B0604020202020204" pitchFamily="34" charset="0"/>
                        </a:rPr>
                        <a:t>2020</a:t>
                      </a:r>
                      <a:r>
                        <a:rPr lang="en-US" altLang="zh-CN" sz="2400" b="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全国</a:t>
                      </a:r>
                      <a:r>
                        <a:rPr sz="2400" b="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Ⅰ</a:t>
                      </a:r>
                      <a:r>
                        <a:rPr lang="zh-CN" sz="2400" b="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卷</a:t>
                      </a:r>
                      <a:r>
                        <a:rPr sz="2400" b="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·清末新政</a:t>
                      </a:r>
                      <a:r>
                        <a:rPr lang="zh-CN" sz="2400" b="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内容</a:t>
                      </a:r>
                    </a:p>
                    <a:p>
                      <a:pPr marR="0" lvl="0" indent="0" algn="l" defTabSz="914400" rtl="0" fontAlgn="auto">
                        <a:lnSpc>
                          <a:spcPts val="3000"/>
                        </a:lnSpc>
                        <a:spcBef>
                          <a:spcPts val="0"/>
                        </a:spcBef>
                        <a:spcAft>
                          <a:spcPts val="0"/>
                        </a:spcAft>
                        <a:buClrTx/>
                        <a:buSzTx/>
                        <a:buFontTx/>
                        <a:buNone/>
                        <a:defRPr/>
                      </a:pPr>
                      <a:r>
                        <a:rPr lang="en-US" sz="2400" b="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2020</a:t>
                      </a:r>
                      <a:r>
                        <a:rPr sz="2400" b="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全国Ⅲ</a:t>
                      </a:r>
                      <a:r>
                        <a:rPr lang="zh-CN" sz="2400" b="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卷</a:t>
                      </a:r>
                      <a:r>
                        <a:rPr sz="2400" b="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·清帝退位</a:t>
                      </a: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2400" b="0"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l">
                        <a:lnSpc>
                          <a:spcPct val="100000"/>
                        </a:lnSpc>
                        <a:spcBef>
                          <a:spcPct val="0"/>
                        </a:spcBef>
                        <a:spcAft>
                          <a:spcPct val="0"/>
                        </a:spcAft>
                        <a:buNone/>
                      </a:pPr>
                      <a:r>
                        <a:rPr sz="2400" b="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rPr>
                        <a:t>2023</a:t>
                      </a:r>
                      <a:r>
                        <a:rPr lang="zh-CN" sz="2400" b="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rPr>
                        <a:t>北京卷</a:t>
                      </a:r>
                      <a:r>
                        <a:rPr lang="en-US" altLang="zh-CN" sz="2400" b="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rPr>
                        <a:t>·</a:t>
                      </a:r>
                      <a:r>
                        <a:rPr sz="2400" b="0">
                          <a:solidFill>
                            <a:schemeClr val="tx1"/>
                          </a:solidFill>
                          <a:latin typeface="楷体" panose="02010609060101010101" pitchFamily="49" charset="-122"/>
                          <a:ea typeface="楷体" panose="02010609060101010101" pitchFamily="49" charset="-122"/>
                          <a:cs typeface="楷体" panose="02010609060101010101" pitchFamily="49" charset="-122"/>
                          <a:sym typeface="Arial" panose="020B0604020202020204"/>
                        </a:rPr>
                        <a:t>三民主义</a:t>
                      </a:r>
                    </a:p>
                    <a:p>
                      <a:pPr algn="l">
                        <a:lnSpc>
                          <a:spcPct val="100000"/>
                        </a:lnSpc>
                        <a:spcBef>
                          <a:spcPct val="0"/>
                        </a:spcBef>
                        <a:spcAft>
                          <a:spcPct val="0"/>
                        </a:spcAft>
                        <a:buNone/>
                      </a:pPr>
                      <a:r>
                        <a:rPr lang="en-US" altLang="zh-CN" sz="2400" b="0" kern="0"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rPr>
                        <a:t>2023</a:t>
                      </a:r>
                      <a:r>
                        <a:rPr lang="zh-CN" altLang="en-US" sz="2400" b="0" kern="0"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rPr>
                        <a:t>浙江卷</a:t>
                      </a:r>
                      <a:r>
                        <a:rPr lang="en-US" altLang="zh-CN" sz="2400" b="0" kern="0"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rPr>
                        <a:t>·</a:t>
                      </a:r>
                      <a:r>
                        <a:rPr lang="en-US" altLang="zh-CN" sz="2400" b="0">
                          <a:solidFill>
                            <a:schemeClr val="tx1"/>
                          </a:solidFill>
                          <a:latin typeface="楷体" panose="02010609060101010101" pitchFamily="49" charset="-122"/>
                          <a:ea typeface="楷体" panose="02010609060101010101" pitchFamily="49" charset="-122"/>
                          <a:cs typeface="楷体" panose="02010609060101010101" pitchFamily="49" charset="-122"/>
                          <a:sym typeface="Arial" panose="020B0604020202020204" pitchFamily="34" charset="0"/>
                        </a:rPr>
                        <a:t>中华民国建立与《中华民国临时约法》</a:t>
                      </a:r>
                    </a:p>
                    <a:p>
                      <a:pPr algn="l">
                        <a:lnSpc>
                          <a:spcPct val="100000"/>
                        </a:lnSpc>
                        <a:spcBef>
                          <a:spcPct val="0"/>
                        </a:spcBef>
                        <a:spcAft>
                          <a:spcPct val="0"/>
                        </a:spcAft>
                        <a:buNone/>
                      </a:pPr>
                      <a:r>
                        <a:rPr lang="en-US" altLang="zh-CN" sz="2400" b="0">
                          <a:solidFill>
                            <a:schemeClr val="tx1"/>
                          </a:solidFill>
                          <a:latin typeface="楷体" panose="02010609060101010101" pitchFamily="49" charset="-122"/>
                          <a:ea typeface="楷体" panose="02010609060101010101" pitchFamily="49" charset="-122"/>
                          <a:cs typeface="楷体" panose="02010609060101010101" pitchFamily="49" charset="-122"/>
                          <a:sym typeface="Arial" panose="020B0604020202020204" pitchFamily="34" charset="0"/>
                        </a:rPr>
                        <a:t>2022江苏</a:t>
                      </a:r>
                      <a:r>
                        <a:rPr lang="zh-CN" altLang="en-US" sz="2400" b="0">
                          <a:solidFill>
                            <a:schemeClr val="tx1"/>
                          </a:solidFill>
                          <a:latin typeface="楷体" panose="02010609060101010101" pitchFamily="49" charset="-122"/>
                          <a:ea typeface="楷体" panose="02010609060101010101" pitchFamily="49" charset="-122"/>
                          <a:cs typeface="楷体" panose="02010609060101010101" pitchFamily="49" charset="-122"/>
                          <a:sym typeface="Arial" panose="020B0604020202020204" pitchFamily="34" charset="0"/>
                        </a:rPr>
                        <a:t>卷</a:t>
                      </a:r>
                      <a:r>
                        <a:rPr lang="en-US" altLang="zh-CN" sz="2400" b="0">
                          <a:solidFill>
                            <a:schemeClr val="tx1"/>
                          </a:solidFill>
                          <a:latin typeface="楷体" panose="02010609060101010101" pitchFamily="49" charset="-122"/>
                          <a:ea typeface="楷体" panose="02010609060101010101" pitchFamily="49" charset="-122"/>
                          <a:cs typeface="楷体" panose="02010609060101010101" pitchFamily="49" charset="-122"/>
                          <a:sym typeface="Arial" panose="020B0604020202020204" pitchFamily="34" charset="0"/>
                        </a:rPr>
                        <a:t>·辛亥革命剪辫子  </a:t>
                      </a:r>
                    </a:p>
                    <a:p>
                      <a:pPr algn="l">
                        <a:lnSpc>
                          <a:spcPct val="100000"/>
                        </a:lnSpc>
                        <a:spcBef>
                          <a:spcPct val="0"/>
                        </a:spcBef>
                        <a:spcAft>
                          <a:spcPct val="0"/>
                        </a:spcAft>
                        <a:buNone/>
                      </a:pPr>
                      <a:r>
                        <a:rPr lang="en-US" altLang="zh-CN" sz="2400" b="0" kern="0"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rPr>
                        <a:t>2022</a:t>
                      </a:r>
                      <a:r>
                        <a:rPr lang="zh-CN" altLang="en-US" sz="2400" b="0" kern="0"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rPr>
                        <a:t>湖北卷</a:t>
                      </a:r>
                      <a:r>
                        <a:rPr lang="en-US" altLang="zh-CN" sz="2400" b="0" kern="0"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rPr>
                        <a:t>·</a:t>
                      </a:r>
                      <a:r>
                        <a:rPr lang="en-US" altLang="zh-CN" sz="2400" b="0">
                          <a:solidFill>
                            <a:schemeClr val="tx1"/>
                          </a:solidFill>
                          <a:latin typeface="楷体" panose="02010609060101010101" pitchFamily="49" charset="-122"/>
                          <a:ea typeface="楷体" panose="02010609060101010101" pitchFamily="49" charset="-122"/>
                          <a:cs typeface="楷体" panose="02010609060101010101" pitchFamily="49" charset="-122"/>
                          <a:sym typeface="Arial" panose="020B0604020202020204" pitchFamily="34" charset="0"/>
                        </a:rPr>
                        <a:t>从帝制到共和的时代变化</a:t>
                      </a:r>
                    </a:p>
                    <a:p>
                      <a:pPr algn="l">
                        <a:lnSpc>
                          <a:spcPct val="100000"/>
                        </a:lnSpc>
                        <a:spcBef>
                          <a:spcPct val="0"/>
                        </a:spcBef>
                        <a:spcAft>
                          <a:spcPct val="0"/>
                        </a:spcAft>
                        <a:buNone/>
                      </a:pPr>
                      <a:r>
                        <a:rPr lang="en-US" altLang="zh-CN" sz="2400" b="0">
                          <a:solidFill>
                            <a:schemeClr val="tx1"/>
                          </a:solidFill>
                          <a:latin typeface="楷体" panose="02010609060101010101" pitchFamily="49" charset="-122"/>
                          <a:ea typeface="楷体" panose="02010609060101010101" pitchFamily="49" charset="-122"/>
                          <a:cs typeface="楷体" panose="02010609060101010101" pitchFamily="49" charset="-122"/>
                          <a:sym typeface="Arial" panose="020B0604020202020204" pitchFamily="34" charset="0"/>
                        </a:rPr>
                        <a:t>2022</a:t>
                      </a:r>
                      <a:r>
                        <a:rPr lang="zh-CN" altLang="en-US" sz="2400" b="0">
                          <a:solidFill>
                            <a:schemeClr val="tx1"/>
                          </a:solidFill>
                          <a:latin typeface="楷体" panose="02010609060101010101" pitchFamily="49" charset="-122"/>
                          <a:ea typeface="楷体" panose="02010609060101010101" pitchFamily="49" charset="-122"/>
                          <a:cs typeface="楷体" panose="02010609060101010101" pitchFamily="49" charset="-122"/>
                          <a:sym typeface="Arial" panose="020B0604020202020204" pitchFamily="34" charset="0"/>
                        </a:rPr>
                        <a:t>广东卷</a:t>
                      </a:r>
                      <a:r>
                        <a:rPr lang="en-US" altLang="zh-CN" sz="2400" b="0">
                          <a:solidFill>
                            <a:schemeClr val="tx1"/>
                          </a:solidFill>
                          <a:latin typeface="楷体" panose="02010609060101010101" pitchFamily="49" charset="-122"/>
                          <a:ea typeface="楷体" panose="02010609060101010101" pitchFamily="49" charset="-122"/>
                          <a:cs typeface="楷体" panose="02010609060101010101" pitchFamily="49" charset="-122"/>
                          <a:sym typeface="Arial" panose="020B0604020202020204" pitchFamily="34" charset="0"/>
                        </a:rPr>
                        <a:t>·</a:t>
                      </a:r>
                      <a:r>
                        <a:rPr lang="zh-CN" altLang="en-US" sz="2400" b="0">
                          <a:solidFill>
                            <a:schemeClr val="tx1"/>
                          </a:solidFill>
                          <a:latin typeface="楷体" panose="02010609060101010101" pitchFamily="49" charset="-122"/>
                          <a:ea typeface="楷体" panose="02010609060101010101" pitchFamily="49" charset="-122"/>
                          <a:cs typeface="楷体" panose="02010609060101010101" pitchFamily="49" charset="-122"/>
                          <a:sym typeface="Arial" panose="020B0604020202020204" pitchFamily="34" charset="0"/>
                        </a:rPr>
                        <a:t>清末新政的影响</a:t>
                      </a:r>
                      <a:endParaRPr lang="en-US" altLang="zh-CN" sz="2400" b="0">
                        <a:solidFill>
                          <a:schemeClr val="tx1"/>
                        </a:solidFill>
                        <a:latin typeface="楷体" panose="02010609060101010101" pitchFamily="49" charset="-122"/>
                        <a:ea typeface="楷体" panose="02010609060101010101" pitchFamily="49" charset="-122"/>
                        <a:cs typeface="楷体" panose="02010609060101010101" pitchFamily="49" charset="-122"/>
                        <a:sym typeface="Arial" panose="020B0604020202020204" pitchFamily="34" charset="0"/>
                      </a:endParaRPr>
                    </a:p>
                    <a:p>
                      <a:pPr algn="l">
                        <a:lnSpc>
                          <a:spcPct val="100000"/>
                        </a:lnSpc>
                        <a:spcBef>
                          <a:spcPct val="0"/>
                        </a:spcBef>
                        <a:spcAft>
                          <a:spcPct val="0"/>
                        </a:spcAft>
                        <a:buNone/>
                      </a:pPr>
                      <a:r>
                        <a:rPr lang="en-US" altLang="zh-CN" sz="2400" b="0" kern="0"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rPr>
                        <a:t>2021</a:t>
                      </a:r>
                      <a:r>
                        <a:rPr lang="zh-CN" altLang="en-US" sz="2400" b="0" kern="0"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rPr>
                        <a:t>湖南卷</a:t>
                      </a:r>
                      <a:r>
                        <a:rPr lang="en-US" altLang="zh-CN" sz="2400" b="0" kern="0"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rPr>
                        <a:t>·</a:t>
                      </a:r>
                      <a:r>
                        <a:rPr lang="en-US" altLang="zh-CN" sz="2400" b="0">
                          <a:solidFill>
                            <a:schemeClr val="tx1"/>
                          </a:solidFill>
                          <a:latin typeface="楷体" panose="02010609060101010101" pitchFamily="49" charset="-122"/>
                          <a:ea typeface="楷体" panose="02010609060101010101" pitchFamily="49" charset="-122"/>
                          <a:cs typeface="楷体" panose="02010609060101010101" pitchFamily="49" charset="-122"/>
                          <a:sym typeface="Arial" panose="020B0604020202020204" pitchFamily="34" charset="0"/>
                        </a:rPr>
                        <a:t>辛亥革命的背景  </a:t>
                      </a:r>
                    </a:p>
                    <a:p>
                      <a:pPr algn="l">
                        <a:lnSpc>
                          <a:spcPct val="100000"/>
                        </a:lnSpc>
                        <a:spcBef>
                          <a:spcPct val="0"/>
                        </a:spcBef>
                        <a:spcAft>
                          <a:spcPct val="0"/>
                        </a:spcAft>
                        <a:buNone/>
                      </a:pPr>
                      <a:r>
                        <a:rPr lang="en-US" altLang="zh-CN" sz="2400" b="0" kern="0"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rPr>
                        <a:t>2021</a:t>
                      </a:r>
                      <a:r>
                        <a:rPr lang="zh-CN" altLang="en-US" sz="2400" b="0" kern="0"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rPr>
                        <a:t>广东卷</a:t>
                      </a:r>
                      <a:r>
                        <a:rPr lang="en-US" altLang="zh-CN" sz="2400" b="0" kern="0"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rPr>
                        <a:t>·</a:t>
                      </a:r>
                      <a:r>
                        <a:rPr lang="en-US" altLang="zh-CN" sz="2400" b="0">
                          <a:solidFill>
                            <a:schemeClr val="tx1"/>
                          </a:solidFill>
                          <a:latin typeface="楷体" panose="02010609060101010101" pitchFamily="49" charset="-122"/>
                          <a:ea typeface="楷体" panose="02010609060101010101" pitchFamily="49" charset="-122"/>
                          <a:cs typeface="楷体" panose="02010609060101010101" pitchFamily="49" charset="-122"/>
                          <a:sym typeface="Arial" panose="020B0604020202020204" pitchFamily="34" charset="0"/>
                        </a:rPr>
                        <a:t>民生主义的思想来源</a:t>
                      </a:r>
                      <a:endParaRPr lang="en-US" altLang="zh-CN" sz="2400" b="0" kern="0"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Arial" panose="020B0604020202020204" pitchFamily="3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760095">
                <a:tc>
                  <a:txBody>
                    <a:bodyPr/>
                    <a:lstStyle/>
                    <a:p>
                      <a:pPr>
                        <a:lnSpc>
                          <a:spcPct val="100000"/>
                        </a:lnSpc>
                        <a:buNone/>
                      </a:pPr>
                      <a:r>
                        <a:rPr lang="zh-CN" altLang="en-US" sz="2400" b="1">
                          <a:solidFill>
                            <a:schemeClr val="tx1"/>
                          </a:solidFill>
                          <a:latin typeface="华文中宋" panose="02010600040101010101" charset="-122"/>
                          <a:ea typeface="华文中宋" panose="02010600040101010101" charset="-122"/>
                        </a:rPr>
                        <a:t>考向</a:t>
                      </a:r>
                    </a:p>
                    <a:p>
                      <a:pPr>
                        <a:lnSpc>
                          <a:spcPct val="100000"/>
                        </a:lnSpc>
                        <a:buNone/>
                      </a:pPr>
                      <a:r>
                        <a:rPr lang="zh-CN" altLang="en-US" sz="2400" b="1">
                          <a:solidFill>
                            <a:schemeClr val="tx1"/>
                          </a:solidFill>
                          <a:latin typeface="华文中宋" panose="02010600040101010101" charset="-122"/>
                          <a:ea typeface="华文中宋" panose="02010600040101010101" charset="-122"/>
                        </a:rPr>
                        <a:t>分析</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gridSpan="2">
                  <a:txBody>
                    <a:bodyPr/>
                    <a:lstStyle/>
                    <a:p>
                      <a:pPr>
                        <a:buNone/>
                      </a:pPr>
                      <a:endParaRPr lang="zh-CN" altLang="en-US" sz="2400" b="1">
                        <a:solidFill>
                          <a:schemeClr val="tx1"/>
                        </a:solidFill>
                        <a:latin typeface="华文中宋" panose="02010600040101010101" charset="-122"/>
                        <a:ea typeface="华文中宋" panose="02010600040101010101"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hMerge="1">
                  <a:txBody>
                    <a:bodyPr/>
                    <a:lstStyle/>
                    <a:p>
                      <a:endParaRPr lang="zh-CN"/>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654685">
                <a:tc>
                  <a:txBody>
                    <a:bodyPr/>
                    <a:lstStyle/>
                    <a:p>
                      <a:pPr>
                        <a:buNone/>
                      </a:pPr>
                      <a:r>
                        <a:rPr lang="zh-CN" altLang="en-US" sz="2400" b="1">
                          <a:solidFill>
                            <a:schemeClr val="tx1"/>
                          </a:solidFill>
                          <a:latin typeface="华文中宋" panose="02010600040101010101" charset="-122"/>
                          <a:ea typeface="华文中宋" panose="02010600040101010101" charset="-122"/>
                        </a:rPr>
                        <a:t>考查方式</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gridSpan="2">
                  <a:txBody>
                    <a:bodyPr/>
                    <a:lstStyle/>
                    <a:p>
                      <a:pPr>
                        <a:buNone/>
                      </a:pPr>
                      <a:endParaRPr lang="zh-CN" altLang="en-US" sz="2400" b="1">
                        <a:solidFill>
                          <a:schemeClr val="tx1"/>
                        </a:solidFill>
                        <a:latin typeface="华文中宋" panose="02010600040101010101" charset="-122"/>
                        <a:ea typeface="华文中宋" panose="02010600040101010101" charset="-122"/>
                      </a:endParaRPr>
                    </a:p>
                    <a:p>
                      <a:pPr>
                        <a:buNone/>
                      </a:pPr>
                      <a:endParaRPr lang="zh-CN" altLang="en-US" sz="2400" b="1">
                        <a:solidFill>
                          <a:schemeClr val="tx1"/>
                        </a:solidFill>
                        <a:latin typeface="华文中宋" panose="02010600040101010101" charset="-122"/>
                        <a:ea typeface="华文中宋" panose="02010600040101010101" charset="-122"/>
                      </a:endParaRPr>
                    </a:p>
                    <a:p>
                      <a:pPr>
                        <a:buNone/>
                      </a:pPr>
                      <a:endParaRPr lang="zh-CN" altLang="en-US" sz="2400" b="1">
                        <a:solidFill>
                          <a:schemeClr val="tx1"/>
                        </a:solidFill>
                        <a:latin typeface="华文中宋" panose="02010600040101010101" charset="-122"/>
                        <a:ea typeface="华文中宋" panose="02010600040101010101"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hMerge="1">
                  <a:txBody>
                    <a:bodyPr/>
                    <a:lstStyle/>
                    <a:p>
                      <a:endParaRPr lang="zh-CN"/>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bl>
          </a:graphicData>
        </a:graphic>
      </p:graphicFrame>
      <p:sp>
        <p:nvSpPr>
          <p:cNvPr id="7" name="矩形 4"/>
          <p:cNvSpPr/>
          <p:nvPr>
            <p:custDataLst>
              <p:tags r:id="rId3"/>
            </p:custDataLst>
          </p:nvPr>
        </p:nvSpPr>
        <p:spPr>
          <a:xfrm>
            <a:off x="257810" y="238760"/>
            <a:ext cx="11684635" cy="6378575"/>
          </a:xfrm>
          <a:prstGeom prst="rect">
            <a:avLst/>
          </a:prstGeom>
          <a:noFill/>
          <a:ln w="12700" cap="flat" cmpd="sng">
            <a:solidFill>
              <a:schemeClr val="tx1">
                <a:lumMod val="75000"/>
                <a:lumOff val="25000"/>
              </a:schemeClr>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6" name="文本框 5"/>
          <p:cNvSpPr txBox="1"/>
          <p:nvPr/>
        </p:nvSpPr>
        <p:spPr>
          <a:xfrm>
            <a:off x="1175385" y="4417060"/>
            <a:ext cx="9479915" cy="829945"/>
          </a:xfrm>
          <a:prstGeom prst="rect">
            <a:avLst/>
          </a:prstGeom>
          <a:noFill/>
        </p:spPr>
        <p:txBody>
          <a:bodyPr wrap="square" rtlCol="0" anchor="t">
            <a:spAutoFit/>
          </a:bodyPr>
          <a:lstStyle/>
          <a:p>
            <a:pPr marL="0" lvl="0" indent="0" eaLnBrk="1">
              <a:lnSpc>
                <a:spcPct val="100000"/>
              </a:lnSpc>
              <a:spcBef>
                <a:spcPct val="0"/>
              </a:spcBef>
              <a:buSzTx/>
              <a:buFontTx/>
              <a:buNone/>
            </a:pPr>
            <a:r>
              <a:rPr lang="en-US" altLang="zh-CN" sz="2400" b="1">
                <a:solidFill>
                  <a:srgbClr val="C00000"/>
                </a:solidFill>
                <a:effectLst>
                  <a:outerShdw blurRad="38100" dist="38100" dir="2700000" algn="tl">
                    <a:srgbClr val="000000">
                      <a:alpha val="43137"/>
                    </a:srgbClr>
                  </a:outerShdw>
                </a:effectLst>
                <a:highlight>
                  <a:srgbClr val="000000">
                    <a:alpha val="0"/>
                  </a:srgbClr>
                </a:highlight>
                <a:latin typeface="华文中宋" panose="02010600040101010101" charset="-122"/>
                <a:ea typeface="华文中宋" panose="02010600040101010101" charset="-122"/>
                <a:cs typeface="华文中宋" panose="02010600040101010101" charset="-122"/>
                <a:sym typeface="+mn-ea"/>
              </a:rPr>
              <a:t>1.</a:t>
            </a:r>
            <a:r>
              <a:rPr lang="zh-CN" sz="2400" b="1">
                <a:solidFill>
                  <a:srgbClr val="C00000"/>
                </a:solidFill>
                <a:effectLst>
                  <a:outerShdw blurRad="38100" dist="38100" dir="2700000" algn="tl">
                    <a:srgbClr val="000000">
                      <a:alpha val="43137"/>
                    </a:srgbClr>
                  </a:outerShdw>
                </a:effectLst>
                <a:highlight>
                  <a:srgbClr val="000000">
                    <a:alpha val="0"/>
                  </a:srgbClr>
                </a:highlight>
                <a:latin typeface="华文中宋" panose="02010600040101010101" charset="-122"/>
                <a:ea typeface="华文中宋" panose="02010600040101010101" charset="-122"/>
                <a:cs typeface="华文中宋" panose="02010600040101010101" charset="-122"/>
                <a:sym typeface="+mn-ea"/>
              </a:rPr>
              <a:t>辛亥革命背景、意义、局限以及三民主义；</a:t>
            </a:r>
          </a:p>
          <a:p>
            <a:pPr marL="0" lvl="0" indent="0" eaLnBrk="1">
              <a:lnSpc>
                <a:spcPct val="100000"/>
              </a:lnSpc>
              <a:spcBef>
                <a:spcPct val="0"/>
              </a:spcBef>
              <a:buSzTx/>
              <a:buFontTx/>
              <a:buNone/>
            </a:pPr>
            <a:r>
              <a:rPr lang="en-US" altLang="zh-CN" sz="2400" b="1">
                <a:solidFill>
                  <a:srgbClr val="C00000"/>
                </a:solidFill>
                <a:effectLst>
                  <a:outerShdw blurRad="38100" dist="38100" dir="2700000" algn="tl">
                    <a:srgbClr val="000000">
                      <a:alpha val="43137"/>
                    </a:srgbClr>
                  </a:outerShdw>
                </a:effectLst>
                <a:highlight>
                  <a:srgbClr val="000000">
                    <a:alpha val="0"/>
                  </a:srgbClr>
                </a:highlight>
                <a:latin typeface="华文中宋" panose="02010600040101010101" charset="-122"/>
                <a:ea typeface="华文中宋" panose="02010600040101010101" charset="-122"/>
                <a:cs typeface="华文中宋" panose="02010600040101010101" charset="-122"/>
                <a:sym typeface="+mn-ea"/>
              </a:rPr>
              <a:t>2.</a:t>
            </a:r>
            <a:r>
              <a:rPr lang="zh-CN" sz="2400" b="1">
                <a:solidFill>
                  <a:srgbClr val="C00000"/>
                </a:solidFill>
                <a:effectLst>
                  <a:outerShdw blurRad="38100" dist="38100" dir="2700000" algn="tl">
                    <a:srgbClr val="000000">
                      <a:alpha val="43137"/>
                    </a:srgbClr>
                  </a:outerShdw>
                </a:effectLst>
                <a:highlight>
                  <a:srgbClr val="000000">
                    <a:alpha val="0"/>
                  </a:srgbClr>
                </a:highlight>
                <a:latin typeface="华文中宋" panose="02010600040101010101" charset="-122"/>
                <a:ea typeface="华文中宋" panose="02010600040101010101" charset="-122"/>
                <a:cs typeface="华文中宋" panose="02010600040101010101" charset="-122"/>
                <a:sym typeface="+mn-ea"/>
              </a:rPr>
              <a:t>《中华民国临时约法》、民主共和、清末新政、保路运动等。</a:t>
            </a:r>
            <a:endParaRPr lang="zh-CN" altLang="en-US" sz="2400" b="1">
              <a:solidFill>
                <a:srgbClr val="C00000"/>
              </a:solidFill>
              <a:effectLst>
                <a:outerShdw blurRad="38100" dist="38100" dir="2700000" algn="tl">
                  <a:srgbClr val="000000">
                    <a:alpha val="43137"/>
                  </a:srgbClr>
                </a:outerShdw>
              </a:effectLst>
              <a:highlight>
                <a:srgbClr val="000000">
                  <a:alpha val="0"/>
                </a:srgbClr>
              </a:highlight>
              <a:latin typeface="华文中宋" panose="02010600040101010101" charset="-122"/>
              <a:ea typeface="华文中宋" panose="02010600040101010101" charset="-122"/>
              <a:cs typeface="华文中宋" panose="02010600040101010101" charset="-122"/>
              <a:sym typeface="+mn-ea"/>
            </a:endParaRPr>
          </a:p>
        </p:txBody>
      </p:sp>
      <p:sp>
        <p:nvSpPr>
          <p:cNvPr id="8" name="文本框 7"/>
          <p:cNvSpPr txBox="1"/>
          <p:nvPr/>
        </p:nvSpPr>
        <p:spPr>
          <a:xfrm>
            <a:off x="1175385" y="5224780"/>
            <a:ext cx="10573385" cy="1568450"/>
          </a:xfrm>
          <a:prstGeom prst="rect">
            <a:avLst/>
          </a:prstGeom>
          <a:noFill/>
        </p:spPr>
        <p:txBody>
          <a:bodyPr wrap="square" rtlCol="0" anchor="t">
            <a:spAutoFit/>
          </a:bodyPr>
          <a:lstStyle/>
          <a:p>
            <a:r>
              <a:rPr lang="zh-CN" sz="2400">
                <a:effectLst/>
                <a:highlight>
                  <a:srgbClr val="000000">
                    <a:alpha val="0"/>
                  </a:srgbClr>
                </a:highlight>
                <a:latin typeface="华文中宋" panose="02010600040101010101" charset="-122"/>
                <a:ea typeface="华文中宋" panose="02010600040101010101" charset="-122"/>
                <a:cs typeface="黑体" panose="02010609060101010101" pitchFamily="49" charset="-122"/>
                <a:sym typeface="+mn-ea"/>
              </a:rPr>
              <a:t>从甲午中日战争到辛亥革命是中国由旧民主主义革命向新民主主义革命转变时期，在高考中仍是重点考查内容，侧重从唯物史观和家国情怀的角度</a:t>
            </a:r>
            <a:r>
              <a:rPr lang="en-US" altLang="zh-CN" sz="2400">
                <a:effectLst/>
                <a:highlight>
                  <a:srgbClr val="000000">
                    <a:alpha val="0"/>
                  </a:srgbClr>
                </a:highlight>
                <a:latin typeface="华文中宋" panose="02010600040101010101" charset="-122"/>
                <a:ea typeface="华文中宋" panose="02010600040101010101" charset="-122"/>
                <a:cs typeface="黑体" panose="02010609060101010101" pitchFamily="49" charset="-122"/>
                <a:sym typeface="Arial" panose="020B0604020202020204" pitchFamily="34" charset="0"/>
              </a:rPr>
              <a:t>考查辛亥革命爆发的时代背景、意义</a:t>
            </a:r>
            <a:r>
              <a:rPr lang="zh-CN" altLang="en-US" sz="2400">
                <a:effectLst/>
                <a:highlight>
                  <a:srgbClr val="000000">
                    <a:alpha val="0"/>
                  </a:srgbClr>
                </a:highlight>
                <a:latin typeface="华文中宋" panose="02010600040101010101" charset="-122"/>
                <a:ea typeface="华文中宋" panose="02010600040101010101" charset="-122"/>
                <a:cs typeface="黑体" panose="02010609060101010101" pitchFamily="49" charset="-122"/>
                <a:sym typeface="Arial" panose="020B0604020202020204" pitchFamily="34" charset="0"/>
              </a:rPr>
              <a:t>。</a:t>
            </a:r>
            <a:endParaRPr lang="zh-CN" altLang="en-US" sz="2400">
              <a:solidFill>
                <a:schemeClr val="tx1"/>
              </a:solidFill>
              <a:effectLst/>
              <a:highlight>
                <a:srgbClr val="000000">
                  <a:alpha val="0"/>
                </a:srgbClr>
              </a:highlight>
              <a:latin typeface="华文中宋" panose="02010600040101010101" charset="-122"/>
              <a:ea typeface="华文中宋" panose="02010600040101010101" charset="-122"/>
              <a:cs typeface="黑体" panose="02010609060101010101" pitchFamily="49" charset="-122"/>
              <a:sym typeface="+mn-ea"/>
            </a:endParaRPr>
          </a:p>
          <a:p>
            <a:endParaRPr lang="zh-CN" altLang="en-US" sz="2400">
              <a:effectLst/>
              <a:highlight>
                <a:srgbClr val="000000">
                  <a:alpha val="0"/>
                </a:srgbClr>
              </a:highlight>
              <a:latin typeface="华文中宋" panose="02010600040101010101" charset="-122"/>
              <a:ea typeface="华文中宋" panose="02010600040101010101" charset="-122"/>
              <a:cs typeface="黑体" panose="02010609060101010101" pitchFamily="49" charset="-122"/>
              <a:sym typeface="+mn-ea"/>
            </a:endParaRPr>
          </a:p>
        </p:txBody>
      </p:sp>
      <p:sp>
        <p:nvSpPr>
          <p:cNvPr id="9" name="圆角矩形 8"/>
          <p:cNvSpPr/>
          <p:nvPr>
            <p:custDataLst>
              <p:tags r:id="rId4"/>
            </p:custDataLst>
          </p:nvPr>
        </p:nvSpPr>
        <p:spPr>
          <a:xfrm>
            <a:off x="379095" y="339090"/>
            <a:ext cx="2204720" cy="480695"/>
          </a:xfrm>
          <a:prstGeom prst="roundRect">
            <a:avLst/>
          </a:prstGeom>
          <a:solidFill>
            <a:srgbClr val="85231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考情考向</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8" grpId="0"/>
      <p:bldP spid="8"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矩形 4"/>
          <p:cNvSpPr/>
          <p:nvPr>
            <p:custDataLst>
              <p:tags r:id="rId1"/>
            </p:custDataLst>
          </p:nvPr>
        </p:nvSpPr>
        <p:spPr>
          <a:xfrm>
            <a:off x="257810" y="238760"/>
            <a:ext cx="11684635" cy="6378575"/>
          </a:xfrm>
          <a:prstGeom prst="rect">
            <a:avLst/>
          </a:prstGeom>
          <a:noFill/>
          <a:ln w="12700" cap="flat" cmpd="sng">
            <a:solidFill>
              <a:srgbClr val="831E0A"/>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4" name="圆角矩形 3"/>
          <p:cNvSpPr/>
          <p:nvPr>
            <p:custDataLst>
              <p:tags r:id="rId2"/>
            </p:custDataLst>
          </p:nvPr>
        </p:nvSpPr>
        <p:spPr>
          <a:xfrm>
            <a:off x="379095" y="339090"/>
            <a:ext cx="3672205" cy="480695"/>
          </a:xfrm>
          <a:prstGeom prst="roundRect">
            <a:avLst/>
          </a:prstGeom>
          <a:solidFill>
            <a:srgbClr val="85231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一、辛亥革命的背景</a:t>
            </a:r>
          </a:p>
        </p:txBody>
      </p:sp>
      <p:sp>
        <p:nvSpPr>
          <p:cNvPr id="10241" name="文本框 11265"/>
          <p:cNvSpPr txBox="1"/>
          <p:nvPr/>
        </p:nvSpPr>
        <p:spPr>
          <a:xfrm>
            <a:off x="379095" y="924560"/>
            <a:ext cx="7251065" cy="521970"/>
          </a:xfrm>
          <a:prstGeom prst="rect">
            <a:avLst/>
          </a:prstGeom>
          <a:solidFill>
            <a:srgbClr val="974434">
              <a:alpha val="69000"/>
            </a:srgbClr>
          </a:solidFill>
          <a:ln w="9525">
            <a:noFill/>
          </a:ln>
          <a:effectLst>
            <a:outerShdw blurRad="50800" dist="38100" dir="2700000" algn="tl" rotWithShape="0">
              <a:prstClr val="black">
                <a:alpha val="40000"/>
              </a:prstClr>
            </a:outerShdw>
          </a:effectLst>
        </p:spPr>
        <p:txBody>
          <a:bodyPr wrap="square" anchor="t">
            <a:spAutoFit/>
          </a:bodyPr>
          <a:lstStyle/>
          <a:p>
            <a:pPr>
              <a:spcBef>
                <a:spcPct val="50000"/>
              </a:spcBef>
            </a:pPr>
            <a:r>
              <a:rPr lang="zh-CN" altLang="en-US"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探究：结合材料和教材分析辛亥革命的背景</a:t>
            </a:r>
          </a:p>
        </p:txBody>
      </p:sp>
      <p:pic>
        <p:nvPicPr>
          <p:cNvPr id="40992" name="Picture 32" descr="时局图"/>
          <p:cNvPicPr>
            <a:picLocks noChangeAspect="1"/>
          </p:cNvPicPr>
          <p:nvPr/>
        </p:nvPicPr>
        <p:blipFill>
          <a:blip r:embed="rId4"/>
          <a:stretch>
            <a:fillRect/>
          </a:stretch>
        </p:blipFill>
        <p:spPr>
          <a:xfrm>
            <a:off x="379095" y="1551305"/>
            <a:ext cx="3279140" cy="4140835"/>
          </a:xfrm>
          <a:prstGeom prst="rect">
            <a:avLst/>
          </a:prstGeom>
          <a:noFill/>
          <a:ln w="9525">
            <a:noFill/>
          </a:ln>
          <a:effectLst>
            <a:outerShdw blurRad="50800" dist="38100" dir="2700000" algn="tl" rotWithShape="0">
              <a:prstClr val="black">
                <a:alpha val="40000"/>
              </a:prstClr>
            </a:outerShdw>
          </a:effectLst>
        </p:spPr>
      </p:pic>
      <p:pic>
        <p:nvPicPr>
          <p:cNvPr id="7180" name="Picture 13"/>
          <p:cNvPicPr>
            <a:picLocks noChangeAspect="1"/>
          </p:cNvPicPr>
          <p:nvPr/>
        </p:nvPicPr>
        <p:blipFill>
          <a:blip r:embed="rId5"/>
          <a:stretch>
            <a:fillRect/>
          </a:stretch>
        </p:blipFill>
        <p:spPr>
          <a:xfrm>
            <a:off x="3929380" y="1551940"/>
            <a:ext cx="2431415" cy="2635885"/>
          </a:xfrm>
          <a:prstGeom prst="rect">
            <a:avLst/>
          </a:prstGeom>
          <a:noFill/>
          <a:ln w="9525" cap="flat" cmpd="sng">
            <a:noFill/>
            <a:prstDash val="solid"/>
            <a:miter/>
            <a:headEnd type="none" w="med" len="med"/>
            <a:tailEnd type="none" w="med" len="med"/>
          </a:ln>
          <a:effectLst>
            <a:outerShdw blurRad="50800" dist="38100" dir="2700000" algn="tl" rotWithShape="0">
              <a:prstClr val="black">
                <a:alpha val="40000"/>
              </a:prstClr>
            </a:outerShdw>
          </a:effectLst>
        </p:spPr>
      </p:pic>
      <p:pic>
        <p:nvPicPr>
          <p:cNvPr id="7183" name="Picture 16" descr="%5E75463506100028000000"/>
          <p:cNvPicPr>
            <a:picLocks noChangeAspect="1"/>
          </p:cNvPicPr>
          <p:nvPr/>
        </p:nvPicPr>
        <p:blipFill>
          <a:blip r:embed="rId6">
            <a:lum contrast="29999"/>
          </a:blip>
          <a:stretch>
            <a:fillRect/>
          </a:stretch>
        </p:blipFill>
        <p:spPr>
          <a:xfrm>
            <a:off x="6668770" y="1551940"/>
            <a:ext cx="2368550" cy="2635885"/>
          </a:xfrm>
          <a:prstGeom prst="rect">
            <a:avLst/>
          </a:prstGeom>
          <a:noFill/>
          <a:ln w="9525" cap="flat" cmpd="sng">
            <a:noFill/>
            <a:prstDash val="solid"/>
            <a:miter/>
            <a:headEnd type="none" w="med" len="med"/>
            <a:tailEnd type="none" w="med" len="med"/>
          </a:ln>
          <a:effectLst>
            <a:outerShdw blurRad="50800" dist="38100" dir="2700000" algn="tl" rotWithShape="0">
              <a:prstClr val="black">
                <a:alpha val="40000"/>
              </a:prstClr>
            </a:outerShdw>
          </a:effectLst>
        </p:spPr>
      </p:pic>
      <p:pic>
        <p:nvPicPr>
          <p:cNvPr id="7179" name="Picture 12"/>
          <p:cNvPicPr>
            <a:picLocks noChangeAspect="1"/>
          </p:cNvPicPr>
          <p:nvPr/>
        </p:nvPicPr>
        <p:blipFill>
          <a:blip r:embed="rId7"/>
          <a:stretch>
            <a:fillRect/>
          </a:stretch>
        </p:blipFill>
        <p:spPr>
          <a:xfrm>
            <a:off x="9345295" y="1551940"/>
            <a:ext cx="2432685" cy="2635885"/>
          </a:xfrm>
          <a:prstGeom prst="rect">
            <a:avLst/>
          </a:prstGeom>
          <a:noFill/>
          <a:ln w="9525" cap="flat" cmpd="sng">
            <a:noFill/>
            <a:prstDash val="solid"/>
            <a:miter/>
            <a:headEnd type="none" w="med" len="med"/>
            <a:tailEnd type="none" w="med" len="med"/>
          </a:ln>
          <a:effectLst>
            <a:outerShdw blurRad="50800" dist="38100" dir="2700000" algn="tl" rotWithShape="0">
              <a:prstClr val="black">
                <a:alpha val="40000"/>
              </a:prstClr>
            </a:outerShdw>
          </a:effectLst>
        </p:spPr>
      </p:pic>
      <p:sp>
        <p:nvSpPr>
          <p:cNvPr id="7169" name="Rectangle 2"/>
          <p:cNvSpPr/>
          <p:nvPr/>
        </p:nvSpPr>
        <p:spPr>
          <a:xfrm>
            <a:off x="3960495" y="4308158"/>
            <a:ext cx="2391410" cy="1383665"/>
          </a:xfrm>
          <a:prstGeom prst="rect">
            <a:avLst/>
          </a:prstGeom>
          <a:solidFill>
            <a:srgbClr val="FBF9F8"/>
          </a:solidFill>
          <a:ln w="9525" cap="flat" cmpd="sng">
            <a:solidFill>
              <a:srgbClr val="C69574"/>
            </a:solidFill>
            <a:prstDash val="solid"/>
            <a:miter/>
            <a:headEnd type="none" w="med" len="med"/>
            <a:tailEnd type="none" w="med" len="med"/>
          </a:ln>
          <a:effectLst>
            <a:outerShdw blurRad="50800" dist="38100" dir="2700000" algn="tl" rotWithShape="0">
              <a:prstClr val="black">
                <a:alpha val="40000"/>
              </a:prstClr>
            </a:outerShdw>
          </a:effectLst>
        </p:spPr>
        <p:txBody>
          <a:bodyPr wrap="square" anchor="ctr">
            <a:spAutoFit/>
          </a:bodyPr>
          <a:lstStyle/>
          <a:p>
            <a:r>
              <a:rPr lang="zh-CN" altLang="en-US" sz="2800" b="1" dirty="0">
                <a:solidFill>
                  <a:srgbClr val="974434"/>
                </a:solidFill>
                <a:latin typeface="楷体" panose="02010609060101010101" pitchFamily="49" charset="-122"/>
                <a:ea typeface="楷体" panose="02010609060101010101" pitchFamily="49" charset="-122"/>
              </a:rPr>
              <a:t>地主阶级抵抗</a:t>
            </a:r>
            <a:r>
              <a:rPr lang="zh-CN" altLang="en-US" sz="2800" dirty="0">
                <a:solidFill>
                  <a:schemeClr val="tx1"/>
                </a:solidFill>
                <a:latin typeface="楷体" panose="02010609060101010101" pitchFamily="49" charset="-122"/>
                <a:ea typeface="楷体" panose="02010609060101010101" pitchFamily="49" charset="-122"/>
              </a:rPr>
              <a:t>疗法：师夷长技以制夷</a:t>
            </a:r>
          </a:p>
        </p:txBody>
      </p:sp>
      <p:sp>
        <p:nvSpPr>
          <p:cNvPr id="7171" name="Rectangle 4"/>
          <p:cNvSpPr/>
          <p:nvPr/>
        </p:nvSpPr>
        <p:spPr>
          <a:xfrm>
            <a:off x="6623685" y="4308158"/>
            <a:ext cx="2438400" cy="1383665"/>
          </a:xfrm>
          <a:prstGeom prst="rect">
            <a:avLst/>
          </a:prstGeom>
          <a:solidFill>
            <a:srgbClr val="FBF9F8"/>
          </a:solidFill>
          <a:ln w="9525" cap="flat" cmpd="sng">
            <a:solidFill>
              <a:srgbClr val="C69574"/>
            </a:solidFill>
            <a:prstDash val="solid"/>
            <a:miter/>
            <a:headEnd type="none" w="med" len="med"/>
            <a:tailEnd type="none" w="med" len="med"/>
          </a:ln>
          <a:effectLst>
            <a:outerShdw blurRad="50800" dist="38100" dir="2700000" algn="tl" rotWithShape="0">
              <a:prstClr val="black">
                <a:alpha val="40000"/>
              </a:prstClr>
            </a:outerShdw>
          </a:effectLst>
        </p:spPr>
        <p:txBody>
          <a:bodyPr wrap="square" anchor="ctr">
            <a:spAutoFit/>
          </a:bodyPr>
          <a:lstStyle/>
          <a:p>
            <a:r>
              <a:rPr lang="zh-CN" altLang="en-US" sz="2800" b="1" dirty="0">
                <a:solidFill>
                  <a:srgbClr val="974434"/>
                </a:solidFill>
                <a:latin typeface="楷体" panose="02010609060101010101" pitchFamily="49" charset="-122"/>
                <a:ea typeface="楷体" panose="02010609060101010101" pitchFamily="49" charset="-122"/>
              </a:rPr>
              <a:t>地主阶级洋务</a:t>
            </a:r>
            <a:r>
              <a:rPr lang="zh-CN" altLang="en-US" sz="2800" dirty="0">
                <a:solidFill>
                  <a:schemeClr val="tx1"/>
                </a:solidFill>
                <a:latin typeface="楷体" panose="02010609060101010101" pitchFamily="49" charset="-122"/>
                <a:ea typeface="楷体" panose="02010609060101010101" pitchFamily="49" charset="-122"/>
              </a:rPr>
              <a:t>疗法：中学为体，西学为用</a:t>
            </a:r>
          </a:p>
        </p:txBody>
      </p:sp>
      <p:sp>
        <p:nvSpPr>
          <p:cNvPr id="7172" name="Rectangle 5"/>
          <p:cNvSpPr/>
          <p:nvPr/>
        </p:nvSpPr>
        <p:spPr>
          <a:xfrm>
            <a:off x="9328150" y="4308475"/>
            <a:ext cx="2475865" cy="1383665"/>
          </a:xfrm>
          <a:prstGeom prst="rect">
            <a:avLst/>
          </a:prstGeom>
          <a:solidFill>
            <a:srgbClr val="FBF9F8"/>
          </a:solidFill>
          <a:ln w="9525" cap="flat" cmpd="sng">
            <a:solidFill>
              <a:srgbClr val="C69574"/>
            </a:solidFill>
            <a:prstDash val="solid"/>
            <a:miter/>
            <a:headEnd type="none" w="med" len="med"/>
            <a:tailEnd type="none" w="med" len="med"/>
          </a:ln>
          <a:effectLst>
            <a:outerShdw blurRad="50800" dist="38100" dir="2700000" algn="tl" rotWithShape="0">
              <a:prstClr val="black">
                <a:alpha val="40000"/>
              </a:prstClr>
            </a:outerShdw>
          </a:effectLst>
        </p:spPr>
        <p:txBody>
          <a:bodyPr wrap="square" anchor="ctr">
            <a:spAutoFit/>
          </a:bodyPr>
          <a:lstStyle/>
          <a:p>
            <a:r>
              <a:rPr lang="zh-CN" altLang="en-US" sz="2800" b="1" dirty="0">
                <a:solidFill>
                  <a:srgbClr val="974434"/>
                </a:solidFill>
                <a:latin typeface="楷体" panose="02010609060101010101" pitchFamily="49" charset="-122"/>
                <a:ea typeface="楷体" panose="02010609060101010101" pitchFamily="49" charset="-122"/>
              </a:rPr>
              <a:t>资产阶级维新</a:t>
            </a:r>
            <a:r>
              <a:rPr lang="zh-CN" altLang="en-US" sz="2800" dirty="0">
                <a:solidFill>
                  <a:schemeClr val="tx1"/>
                </a:solidFill>
                <a:latin typeface="楷体" panose="02010609060101010101" pitchFamily="49" charset="-122"/>
                <a:ea typeface="楷体" panose="02010609060101010101" pitchFamily="49" charset="-122"/>
              </a:rPr>
              <a:t>疗法：君主立宪，改良政治</a:t>
            </a:r>
          </a:p>
        </p:txBody>
      </p:sp>
      <p:sp>
        <p:nvSpPr>
          <p:cNvPr id="15" name="矩形 14"/>
          <p:cNvSpPr/>
          <p:nvPr/>
        </p:nvSpPr>
        <p:spPr>
          <a:xfrm>
            <a:off x="1285240" y="5950585"/>
            <a:ext cx="9069070" cy="512445"/>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effectLst>
                  <a:outerShdw blurRad="38100" dist="38100" dir="2700000" algn="tl">
                    <a:srgbClr val="000000">
                      <a:alpha val="43137"/>
                    </a:srgbClr>
                  </a:outerShdw>
                </a:effectLst>
                <a:latin typeface="华文中宋" panose="02010600040101010101" charset="-122"/>
                <a:ea typeface="华文中宋" panose="02010600040101010101" charset="-122"/>
              </a:rPr>
              <a:t>政治：民族危机空前严重，</a:t>
            </a:r>
            <a:r>
              <a:rPr lang="zh-CN" altLang="en-US" sz="2800" b="1">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各种改良救国方案相继失败</a:t>
            </a:r>
            <a:endParaRPr lang="zh-CN" altLang="en-US" sz="2800" b="1">
              <a:effectLst>
                <a:outerShdw blurRad="38100" dist="38100" dir="2700000" algn="tl">
                  <a:srgbClr val="000000">
                    <a:alpha val="43137"/>
                  </a:srgbClr>
                </a:outerShdw>
              </a:effectLst>
              <a:latin typeface="华文中宋" panose="02010600040101010101" charset="-122"/>
              <a:ea typeface="华文中宋" panose="0201060004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8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8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6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17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17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 grpId="0" bldLvl="0" animBg="1"/>
      <p:bldP spid="7171" grpId="0" bldLvl="0" animBg="1"/>
      <p:bldP spid="7172" grpId="0" bldLvl="0" animBg="1"/>
      <p:bldP spid="15" grpId="0" bldLvl="0" animBg="1"/>
    </p:bldLst>
  </p:timing>
</p:sld>
</file>

<file path=ppt/tags/tag1.xml><?xml version="1.0" encoding="utf-8"?>
<p:tagLst xmlns:a="http://schemas.openxmlformats.org/drawingml/2006/main" xmlns:r="http://schemas.openxmlformats.org/officeDocument/2006/relationships" xmlns:p="http://schemas.openxmlformats.org/presentationml/2006/main">
  <p:tag name="COMMONDATA" val="eyJoZGlkIjoiZjVhNGJiMWVmZTg4ZjFhYWZhYWFiMzBkODkwYWRkZmUifQ=="/>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AS_UNIQUEID" val="430"/>
</p:tagLst>
</file>

<file path=ppt/tags/tag1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2.xml><?xml version="1.0" encoding="utf-8"?>
<p:tagLst xmlns:a="http://schemas.openxmlformats.org/drawingml/2006/main" xmlns:r="http://schemas.openxmlformats.org/officeDocument/2006/relationships" xmlns:p="http://schemas.openxmlformats.org/presentationml/2006/main">
  <p:tag name="TABLE_ENDDRAG_ORIGIN_RECT" val="900*438"/>
  <p:tag name="TABLE_ENDDRAG_RECT" val="29*70*900*438"/>
</p:tagLst>
</file>

<file path=ppt/tags/tag10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04.xml><?xml version="1.0" encoding="utf-8"?>
<p:tagLst xmlns:a="http://schemas.openxmlformats.org/drawingml/2006/main" xmlns:r="http://schemas.openxmlformats.org/officeDocument/2006/relationships" xmlns:p="http://schemas.openxmlformats.org/presentationml/2006/main">
  <p:tag name="TABLE_ENDDRAG_ORIGIN_RECT" val="895*432"/>
  <p:tag name="TABLE_ENDDRAG_RECT" val="29*73*895*432"/>
</p:tagLst>
</file>

<file path=ppt/tags/tag105.xml><?xml version="1.0" encoding="utf-8"?>
<p:tagLst xmlns:a="http://schemas.openxmlformats.org/drawingml/2006/main" xmlns:r="http://schemas.openxmlformats.org/officeDocument/2006/relationships" xmlns:p="http://schemas.openxmlformats.org/presentationml/2006/main">
  <p:tag name="AS_UNIQUEID" val="430"/>
</p:tagLst>
</file>

<file path=ppt/tags/tag1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7.xml><?xml version="1.0" encoding="utf-8"?>
<p:tagLst xmlns:a="http://schemas.openxmlformats.org/drawingml/2006/main" xmlns:r="http://schemas.openxmlformats.org/officeDocument/2006/relationships" xmlns:p="http://schemas.openxmlformats.org/presentationml/2006/main">
  <p:tag name="AS_UNIQUEID" val="430"/>
</p:tagLst>
</file>

<file path=ppt/tags/tag1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9.xml><?xml version="1.0" encoding="utf-8"?>
<p:tagLst xmlns:a="http://schemas.openxmlformats.org/drawingml/2006/main" xmlns:r="http://schemas.openxmlformats.org/officeDocument/2006/relationships" xmlns:p="http://schemas.openxmlformats.org/presentationml/2006/main">
  <p:tag name="AS_UNIQUEID" val="430"/>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1.xml><?xml version="1.0" encoding="utf-8"?>
<p:tagLst xmlns:a="http://schemas.openxmlformats.org/drawingml/2006/main" xmlns:r="http://schemas.openxmlformats.org/officeDocument/2006/relationships" xmlns:p="http://schemas.openxmlformats.org/presentationml/2006/main">
  <p:tag name="AS_UNIQUEID" val="430"/>
</p:tagLst>
</file>

<file path=ppt/tags/tag1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3.xml><?xml version="1.0" encoding="utf-8"?>
<p:tagLst xmlns:a="http://schemas.openxmlformats.org/drawingml/2006/main" xmlns:r="http://schemas.openxmlformats.org/officeDocument/2006/relationships" xmlns:p="http://schemas.openxmlformats.org/presentationml/2006/main">
  <p:tag name="AS_UNIQUEID" val="6806"/>
</p:tagLst>
</file>

<file path=ppt/tags/tag114.xml><?xml version="1.0" encoding="utf-8"?>
<p:tagLst xmlns:a="http://schemas.openxmlformats.org/drawingml/2006/main" xmlns:r="http://schemas.openxmlformats.org/officeDocument/2006/relationships" xmlns:p="http://schemas.openxmlformats.org/presentationml/2006/main">
  <p:tag name="AS_UNIQUEID" val="6806"/>
</p:tagLst>
</file>

<file path=ppt/tags/tag115.xml><?xml version="1.0" encoding="utf-8"?>
<p:tagLst xmlns:a="http://schemas.openxmlformats.org/drawingml/2006/main" xmlns:r="http://schemas.openxmlformats.org/officeDocument/2006/relationships" xmlns:p="http://schemas.openxmlformats.org/presentationml/2006/main">
  <p:tag name="AS_UNIQUEID" val="6806"/>
</p:tagLst>
</file>

<file path=ppt/tags/tag116.xml><?xml version="1.0" encoding="utf-8"?>
<p:tagLst xmlns:a="http://schemas.openxmlformats.org/drawingml/2006/main" xmlns:r="http://schemas.openxmlformats.org/officeDocument/2006/relationships" xmlns:p="http://schemas.openxmlformats.org/presentationml/2006/main">
  <p:tag name="AS_UNIQUEID" val="430"/>
</p:tagLst>
</file>

<file path=ppt/tags/tag1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8.xml><?xml version="1.0" encoding="utf-8"?>
<p:tagLst xmlns:a="http://schemas.openxmlformats.org/drawingml/2006/main" xmlns:r="http://schemas.openxmlformats.org/officeDocument/2006/relationships" xmlns:p="http://schemas.openxmlformats.org/presentationml/2006/main">
  <p:tag name="AS_UNIQUEID" val="1323"/>
</p:tagLst>
</file>

<file path=ppt/tags/tag119.xml><?xml version="1.0" encoding="utf-8"?>
<p:tagLst xmlns:a="http://schemas.openxmlformats.org/drawingml/2006/main" xmlns:r="http://schemas.openxmlformats.org/officeDocument/2006/relationships" xmlns:p="http://schemas.openxmlformats.org/presentationml/2006/main">
  <p:tag name="AS_UNIQUEID" val="1324"/>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AS_UNIQUEID" val="2360"/>
</p:tagLst>
</file>

<file path=ppt/tags/tag121.xml><?xml version="1.0" encoding="utf-8"?>
<p:tagLst xmlns:a="http://schemas.openxmlformats.org/drawingml/2006/main" xmlns:r="http://schemas.openxmlformats.org/officeDocument/2006/relationships" xmlns:p="http://schemas.openxmlformats.org/presentationml/2006/main">
  <p:tag name="AS_UNIQUEID" val="2361"/>
</p:tagLst>
</file>

<file path=ppt/tags/tag122.xml><?xml version="1.0" encoding="utf-8"?>
<p:tagLst xmlns:a="http://schemas.openxmlformats.org/drawingml/2006/main" xmlns:r="http://schemas.openxmlformats.org/officeDocument/2006/relationships" xmlns:p="http://schemas.openxmlformats.org/presentationml/2006/main">
  <p:tag name="AS_UNIQUEID" val="2362"/>
</p:tagLst>
</file>

<file path=ppt/tags/tag123.xml><?xml version="1.0" encoding="utf-8"?>
<p:tagLst xmlns:a="http://schemas.openxmlformats.org/drawingml/2006/main" xmlns:r="http://schemas.openxmlformats.org/officeDocument/2006/relationships" xmlns:p="http://schemas.openxmlformats.org/presentationml/2006/main">
  <p:tag name="AS_UNIQUEID" val="2363"/>
</p:tagLst>
</file>

<file path=ppt/tags/tag124.xml><?xml version="1.0" encoding="utf-8"?>
<p:tagLst xmlns:a="http://schemas.openxmlformats.org/drawingml/2006/main" xmlns:r="http://schemas.openxmlformats.org/officeDocument/2006/relationships" xmlns:p="http://schemas.openxmlformats.org/presentationml/2006/main">
  <p:tag name="AS_UNIQUEID" val="6806"/>
</p:tagLst>
</file>

<file path=ppt/tags/tag125.xml><?xml version="1.0" encoding="utf-8"?>
<p:tagLst xmlns:a="http://schemas.openxmlformats.org/drawingml/2006/main" xmlns:r="http://schemas.openxmlformats.org/officeDocument/2006/relationships" xmlns:p="http://schemas.openxmlformats.org/presentationml/2006/main">
  <p:tag name="AS_UNIQUEID" val="2360"/>
</p:tagLst>
</file>

<file path=ppt/tags/tag126.xml><?xml version="1.0" encoding="utf-8"?>
<p:tagLst xmlns:a="http://schemas.openxmlformats.org/drawingml/2006/main" xmlns:r="http://schemas.openxmlformats.org/officeDocument/2006/relationships" xmlns:p="http://schemas.openxmlformats.org/presentationml/2006/main">
  <p:tag name="AS_UNIQUEID" val="1325"/>
</p:tagLst>
</file>

<file path=ppt/tags/tag127.xml><?xml version="1.0" encoding="utf-8"?>
<p:tagLst xmlns:a="http://schemas.openxmlformats.org/drawingml/2006/main" xmlns:r="http://schemas.openxmlformats.org/officeDocument/2006/relationships" xmlns:p="http://schemas.openxmlformats.org/presentationml/2006/main">
  <p:tag name="AS_UNIQUEID" val="1326"/>
</p:tagLst>
</file>

<file path=ppt/tags/tag128.xml><?xml version="1.0" encoding="utf-8"?>
<p:tagLst xmlns:a="http://schemas.openxmlformats.org/drawingml/2006/main" xmlns:r="http://schemas.openxmlformats.org/officeDocument/2006/relationships" xmlns:p="http://schemas.openxmlformats.org/presentationml/2006/main">
  <p:tag name="AS_UNIQUEID" val="1327"/>
</p:tagLst>
</file>

<file path=ppt/tags/tag129.xml><?xml version="1.0" encoding="utf-8"?>
<p:tagLst xmlns:a="http://schemas.openxmlformats.org/drawingml/2006/main" xmlns:r="http://schemas.openxmlformats.org/officeDocument/2006/relationships" xmlns:p="http://schemas.openxmlformats.org/presentationml/2006/main">
  <p:tag name="AS_UNIQUEID" val="1328"/>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AS_UNIQUEID" val="1329"/>
</p:tagLst>
</file>

<file path=ppt/tags/tag131.xml><?xml version="1.0" encoding="utf-8"?>
<p:tagLst xmlns:a="http://schemas.openxmlformats.org/drawingml/2006/main" xmlns:r="http://schemas.openxmlformats.org/officeDocument/2006/relationships" xmlns:p="http://schemas.openxmlformats.org/presentationml/2006/main">
  <p:tag name="AS_UNIQUEID" val="430"/>
</p:tagLst>
</file>

<file path=ppt/tags/tag1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3.xml><?xml version="1.0" encoding="utf-8"?>
<p:tagLst xmlns:a="http://schemas.openxmlformats.org/drawingml/2006/main" xmlns:r="http://schemas.openxmlformats.org/officeDocument/2006/relationships" xmlns:p="http://schemas.openxmlformats.org/presentationml/2006/main">
  <p:tag name="AS_UNIQUEID" val="6806"/>
</p:tagLst>
</file>

<file path=ppt/tags/tag134.xml><?xml version="1.0" encoding="utf-8"?>
<p:tagLst xmlns:a="http://schemas.openxmlformats.org/drawingml/2006/main" xmlns:r="http://schemas.openxmlformats.org/officeDocument/2006/relationships" xmlns:p="http://schemas.openxmlformats.org/presentationml/2006/main">
  <p:tag name="AS_UNIQUEID" val="1323"/>
</p:tagLst>
</file>

<file path=ppt/tags/tag135.xml><?xml version="1.0" encoding="utf-8"?>
<p:tagLst xmlns:a="http://schemas.openxmlformats.org/drawingml/2006/main" xmlns:r="http://schemas.openxmlformats.org/officeDocument/2006/relationships" xmlns:p="http://schemas.openxmlformats.org/presentationml/2006/main">
  <p:tag name="AS_UNIQUEID" val="430"/>
</p:tagLst>
</file>

<file path=ppt/tags/tag1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7.xml><?xml version="1.0" encoding="utf-8"?>
<p:tagLst xmlns:a="http://schemas.openxmlformats.org/drawingml/2006/main" xmlns:r="http://schemas.openxmlformats.org/officeDocument/2006/relationships" xmlns:p="http://schemas.openxmlformats.org/presentationml/2006/main">
  <p:tag name="AS_UNIQUEID" val="6806"/>
</p:tagLst>
</file>

<file path=ppt/tags/tag138.xml><?xml version="1.0" encoding="utf-8"?>
<p:tagLst xmlns:a="http://schemas.openxmlformats.org/drawingml/2006/main" xmlns:r="http://schemas.openxmlformats.org/officeDocument/2006/relationships" xmlns:p="http://schemas.openxmlformats.org/presentationml/2006/main">
  <p:tag name="AS_UNIQUEID" val="430"/>
</p:tagLst>
</file>

<file path=ppt/tags/tag139.xml><?xml version="1.0" encoding="utf-8"?>
<p:tagLst xmlns:a="http://schemas.openxmlformats.org/drawingml/2006/main" xmlns:r="http://schemas.openxmlformats.org/officeDocument/2006/relationships" xmlns:p="http://schemas.openxmlformats.org/presentationml/2006/main">
  <p:tag name="KSO_WM_DIAGRAM_VIRTUALLY_FRAME" val="{&quot;height&quot;:412.5,&quot;left&quot;:16.75,&quot;top&quot;:74,&quot;width&quot;:913}"/>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AS_UNIQUEID" val="3838"/>
  <p:tag name="KSO_WM_DIAGRAM_VIRTUALLY_FRAME" val="{&quot;height&quot;:412.5,&quot;left&quot;:16.75,&quot;top&quot;:74,&quot;width&quot;:913}"/>
</p:tagLst>
</file>

<file path=ppt/tags/tag141.xml><?xml version="1.0" encoding="utf-8"?>
<p:tagLst xmlns:a="http://schemas.openxmlformats.org/drawingml/2006/main" xmlns:r="http://schemas.openxmlformats.org/officeDocument/2006/relationships" xmlns:p="http://schemas.openxmlformats.org/presentationml/2006/main">
  <p:tag name="KSO_WM_DIAGRAM_VIRTUALLY_FRAME" val="{&quot;height&quot;:412.5,&quot;left&quot;:16.75,&quot;top&quot;:74,&quot;width&quot;:913}"/>
</p:tagLst>
</file>

<file path=ppt/tags/tag142.xml><?xml version="1.0" encoding="utf-8"?>
<p:tagLst xmlns:a="http://schemas.openxmlformats.org/drawingml/2006/main" xmlns:r="http://schemas.openxmlformats.org/officeDocument/2006/relationships" xmlns:p="http://schemas.openxmlformats.org/presentationml/2006/main">
  <p:tag name="AS_UNIQUEID" val="3838"/>
  <p:tag name="KSO_WM_DIAGRAM_VIRTUALLY_FRAME" val="{&quot;height&quot;:412.5,&quot;left&quot;:16.75,&quot;top&quot;:74,&quot;width&quot;:913}"/>
</p:tagLst>
</file>

<file path=ppt/tags/tag1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4.xml><?xml version="1.0" encoding="utf-8"?>
<p:tagLst xmlns:a="http://schemas.openxmlformats.org/drawingml/2006/main" xmlns:r="http://schemas.openxmlformats.org/officeDocument/2006/relationships" xmlns:p="http://schemas.openxmlformats.org/presentationml/2006/main">
  <p:tag name="AS_UNIQUEID" val="430"/>
</p:tagLst>
</file>

<file path=ppt/tags/tag145.xml><?xml version="1.0" encoding="utf-8"?>
<p:tagLst xmlns:a="http://schemas.openxmlformats.org/drawingml/2006/main" xmlns:r="http://schemas.openxmlformats.org/officeDocument/2006/relationships" xmlns:p="http://schemas.openxmlformats.org/presentationml/2006/main">
  <p:tag name="AS_UNIQUEID" val="3838"/>
</p:tagLst>
</file>

<file path=ppt/tags/tag1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7.xml><?xml version="1.0" encoding="utf-8"?>
<p:tagLst xmlns:a="http://schemas.openxmlformats.org/drawingml/2006/main" xmlns:r="http://schemas.openxmlformats.org/officeDocument/2006/relationships" xmlns:p="http://schemas.openxmlformats.org/presentationml/2006/main">
  <p:tag name="AS_UNIQUEID" val="430"/>
</p:tagLst>
</file>

<file path=ppt/tags/tag1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9.xml><?xml version="1.0" encoding="utf-8"?>
<p:tagLst xmlns:a="http://schemas.openxmlformats.org/drawingml/2006/main" xmlns:r="http://schemas.openxmlformats.org/officeDocument/2006/relationships" xmlns:p="http://schemas.openxmlformats.org/presentationml/2006/main">
  <p:tag name="KSO_WM_UNIT_TABLE_BEAUTIFY" val="smartTable{57eb249c-162e-4a54-a7e2-34b5d70f5a10}"/>
  <p:tag name="TABLE_ENDDRAG_ORIGIN_RECT" val="420*188"/>
  <p:tag name="TABLE_ENDDRAG_RECT" val="513*298*420*188"/>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a="http://schemas.openxmlformats.org/drawingml/2006/main" xmlns:r="http://schemas.openxmlformats.org/officeDocument/2006/relationships" xmlns:p="http://schemas.openxmlformats.org/presentationml/2006/main">
  <p:tag name="AS_UNIQUEID" val="430"/>
</p:tagLst>
</file>

<file path=ppt/tags/tag1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2.xml><?xml version="1.0" encoding="utf-8"?>
<p:tagLst xmlns:a="http://schemas.openxmlformats.org/drawingml/2006/main" xmlns:r="http://schemas.openxmlformats.org/officeDocument/2006/relationships" xmlns:p="http://schemas.openxmlformats.org/presentationml/2006/main">
  <p:tag name="KSO_WM_UNIT_TABLE_BEAUTIFY" val="smartTable{62b68ac3-0be3-4ed5-8262-353c22a92dc5}"/>
  <p:tag name="TABLE_ENDDRAG_ORIGIN_RECT" val="903*190"/>
  <p:tag name="TABLE_ENDDRAG_RECT" val="29*122*903*190"/>
</p:tagLst>
</file>

<file path=ppt/tags/tag153.xml><?xml version="1.0" encoding="utf-8"?>
<p:tagLst xmlns:a="http://schemas.openxmlformats.org/drawingml/2006/main" xmlns:r="http://schemas.openxmlformats.org/officeDocument/2006/relationships" xmlns:p="http://schemas.openxmlformats.org/presentationml/2006/main">
  <p:tag name="AS_UNIQUEID" val="430"/>
</p:tagLst>
</file>

<file path=ppt/tags/tag1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5.xml><?xml version="1.0" encoding="utf-8"?>
<p:tagLst xmlns:a="http://schemas.openxmlformats.org/drawingml/2006/main" xmlns:r="http://schemas.openxmlformats.org/officeDocument/2006/relationships" xmlns:p="http://schemas.openxmlformats.org/presentationml/2006/main">
  <p:tag name="AS_UNIQUEID" val="430"/>
</p:tagLst>
</file>

<file path=ppt/tags/tag1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7.xml><?xml version="1.0" encoding="utf-8"?>
<p:tagLst xmlns:a="http://schemas.openxmlformats.org/drawingml/2006/main" xmlns:r="http://schemas.openxmlformats.org/officeDocument/2006/relationships" xmlns:p="http://schemas.openxmlformats.org/presentationml/2006/main">
  <p:tag name="TABLE_ENDDRAG_ORIGIN_RECT" val="515*285"/>
  <p:tag name="TABLE_ENDDRAG_RECT" val="417*192*515*285"/>
</p:tagLst>
</file>

<file path=ppt/tags/tag158.xml><?xml version="1.0" encoding="utf-8"?>
<p:tagLst xmlns:a="http://schemas.openxmlformats.org/drawingml/2006/main" xmlns:r="http://schemas.openxmlformats.org/officeDocument/2006/relationships" xmlns:p="http://schemas.openxmlformats.org/presentationml/2006/main">
  <p:tag name="AS_UNIQUEID" val="430"/>
</p:tagLst>
</file>

<file path=ppt/tags/tag1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a="http://schemas.openxmlformats.org/drawingml/2006/main" xmlns:r="http://schemas.openxmlformats.org/officeDocument/2006/relationships" xmlns:p="http://schemas.openxmlformats.org/presentationml/2006/main">
  <p:tag name="AS_UNIQUEID" val="5795"/>
</p:tagLst>
</file>

<file path=ppt/tags/tag161.xml><?xml version="1.0" encoding="utf-8"?>
<p:tagLst xmlns:a="http://schemas.openxmlformats.org/drawingml/2006/main" xmlns:r="http://schemas.openxmlformats.org/officeDocument/2006/relationships" xmlns:p="http://schemas.openxmlformats.org/presentationml/2006/main">
  <p:tag name="AS_UNIQUEID" val="430"/>
</p:tagLst>
</file>

<file path=ppt/tags/tag1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6480,&quot;width&quot;:4500}"/>
</p:tagLst>
</file>

<file path=ppt/tags/tag164.xml><?xml version="1.0" encoding="utf-8"?>
<p:tagLst xmlns:a="http://schemas.openxmlformats.org/drawingml/2006/main" xmlns:r="http://schemas.openxmlformats.org/officeDocument/2006/relationships" xmlns:p="http://schemas.openxmlformats.org/presentationml/2006/main">
  <p:tag name="AS_UNIQUEID" val="430"/>
</p:tagLst>
</file>

<file path=ppt/tags/tag1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6.xml><?xml version="1.0" encoding="utf-8"?>
<p:tagLst xmlns:a="http://schemas.openxmlformats.org/drawingml/2006/main" xmlns:r="http://schemas.openxmlformats.org/officeDocument/2006/relationships" xmlns:p="http://schemas.openxmlformats.org/presentationml/2006/main">
  <p:tag name="KSO_WM_DIAGRAM_VIRTUALLY_FRAME" val="{&quot;height&quot;:412.5,&quot;left&quot;:16.75,&quot;top&quot;:74,&quot;width&quot;:923.55}"/>
</p:tagLst>
</file>

<file path=ppt/tags/tag167.xml><?xml version="1.0" encoding="utf-8"?>
<p:tagLst xmlns:a="http://schemas.openxmlformats.org/drawingml/2006/main" xmlns:r="http://schemas.openxmlformats.org/officeDocument/2006/relationships" xmlns:p="http://schemas.openxmlformats.org/presentationml/2006/main">
  <p:tag name="AS_UNIQUEID" val="3838"/>
  <p:tag name="KSO_WM_DIAGRAM_VIRTUALLY_FRAME" val="{&quot;height&quot;:412.5,&quot;left&quot;:16.75,&quot;top&quot;:74,&quot;width&quot;:923.55}"/>
</p:tagLst>
</file>

<file path=ppt/tags/tag168.xml><?xml version="1.0" encoding="utf-8"?>
<p:tagLst xmlns:a="http://schemas.openxmlformats.org/drawingml/2006/main" xmlns:r="http://schemas.openxmlformats.org/officeDocument/2006/relationships" xmlns:p="http://schemas.openxmlformats.org/presentationml/2006/main">
  <p:tag name="KSO_WM_DIAGRAM_VIRTUALLY_FRAME" val="{&quot;height&quot;:412.5,&quot;left&quot;:16.75,&quot;top&quot;:74,&quot;width&quot;:923.55}"/>
</p:tagLst>
</file>

<file path=ppt/tags/tag169.xml><?xml version="1.0" encoding="utf-8"?>
<p:tagLst xmlns:a="http://schemas.openxmlformats.org/drawingml/2006/main" xmlns:r="http://schemas.openxmlformats.org/officeDocument/2006/relationships" xmlns:p="http://schemas.openxmlformats.org/presentationml/2006/main">
  <p:tag name="AS_UNIQUEID" val="3838"/>
  <p:tag name="KSO_WM_DIAGRAM_VIRTUALLY_FRAME" val="{&quot;height&quot;:412.5,&quot;left&quot;:16.75,&quot;top&quot;:74,&quot;width&quot;:923.55}"/>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0.xml><?xml version="1.0" encoding="utf-8"?>
<p:tagLst xmlns:a="http://schemas.openxmlformats.org/drawingml/2006/main" xmlns:r="http://schemas.openxmlformats.org/officeDocument/2006/relationships" xmlns:p="http://schemas.openxmlformats.org/presentationml/2006/main">
  <p:tag name="AS_UNIQUEID" val="2447"/>
</p:tagLst>
</file>

<file path=ppt/tags/tag1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2.xml><?xml version="1.0" encoding="utf-8"?>
<p:tagLst xmlns:a="http://schemas.openxmlformats.org/drawingml/2006/main" xmlns:r="http://schemas.openxmlformats.org/officeDocument/2006/relationships" xmlns:p="http://schemas.openxmlformats.org/presentationml/2006/main">
  <p:tag name="AS_UNIQUEID" val="430"/>
</p:tagLst>
</file>

<file path=ppt/tags/tag173.xml><?xml version="1.0" encoding="utf-8"?>
<p:tagLst xmlns:a="http://schemas.openxmlformats.org/drawingml/2006/main" xmlns:r="http://schemas.openxmlformats.org/officeDocument/2006/relationships" xmlns:p="http://schemas.openxmlformats.org/presentationml/2006/main">
  <p:tag name="AS_UNIQUEID" val="430"/>
</p:tagLst>
</file>

<file path=ppt/tags/tag1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5.xml><?xml version="1.0" encoding="utf-8"?>
<p:tagLst xmlns:a="http://schemas.openxmlformats.org/drawingml/2006/main" xmlns:r="http://schemas.openxmlformats.org/officeDocument/2006/relationships" xmlns:p="http://schemas.openxmlformats.org/presentationml/2006/main">
  <p:tag name="AS_UNIQUEID" val="470"/>
</p:tagLst>
</file>

<file path=ppt/tags/tag176.xml><?xml version="1.0" encoding="utf-8"?>
<p:tagLst xmlns:a="http://schemas.openxmlformats.org/drawingml/2006/main" xmlns:r="http://schemas.openxmlformats.org/officeDocument/2006/relationships" xmlns:p="http://schemas.openxmlformats.org/presentationml/2006/main">
  <p:tag name="AS_UNIQUEID" val="2308"/>
</p:tagLst>
</file>

<file path=ppt/tags/tag177.xml><?xml version="1.0" encoding="utf-8"?>
<p:tagLst xmlns:a="http://schemas.openxmlformats.org/drawingml/2006/main" xmlns:r="http://schemas.openxmlformats.org/officeDocument/2006/relationships" xmlns:p="http://schemas.openxmlformats.org/presentationml/2006/main">
  <p:tag name="AS_UNIQUEID" val="336"/>
</p:tagLst>
</file>

<file path=ppt/tags/tag178.xml><?xml version="1.0" encoding="utf-8"?>
<p:tagLst xmlns:a="http://schemas.openxmlformats.org/drawingml/2006/main" xmlns:r="http://schemas.openxmlformats.org/officeDocument/2006/relationships" xmlns:p="http://schemas.openxmlformats.org/presentationml/2006/main">
  <p:tag name="AS_UNIQUEID" val="331"/>
  <p:tag name="KSO_WM_UNIT_PLACING_PICTURE_USER_VIEWPORT" val="{&quot;height&quot;:4687,&quot;width&quot;:6711}"/>
</p:tagLst>
</file>

<file path=ppt/tags/tag179.xml><?xml version="1.0" encoding="utf-8"?>
<p:tagLst xmlns:a="http://schemas.openxmlformats.org/drawingml/2006/main" xmlns:r="http://schemas.openxmlformats.org/officeDocument/2006/relationships" xmlns:p="http://schemas.openxmlformats.org/presentationml/2006/main">
  <p:tag name="AS_UNIQUEID" val="336"/>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0.xml><?xml version="1.0" encoding="utf-8"?>
<p:tagLst xmlns:a="http://schemas.openxmlformats.org/drawingml/2006/main" xmlns:r="http://schemas.openxmlformats.org/officeDocument/2006/relationships" xmlns:p="http://schemas.openxmlformats.org/presentationml/2006/main">
  <p:tag name="AS_UNIQUEID" val="430"/>
</p:tagLst>
</file>

<file path=ppt/tags/tag1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2.xml><?xml version="1.0" encoding="utf-8"?>
<p:tagLst xmlns:a="http://schemas.openxmlformats.org/drawingml/2006/main" xmlns:r="http://schemas.openxmlformats.org/officeDocument/2006/relationships" xmlns:p="http://schemas.openxmlformats.org/presentationml/2006/main">
  <p:tag name="AS_UNIQUEID" val="3838"/>
  <p:tag name="KSO_WM_DIAGRAM_VIRTUALLY_FRAME" val="{&quot;height&quot;:412.5,&quot;left&quot;:16.75,&quot;top&quot;:74,&quot;width&quot;:913}"/>
</p:tagLst>
</file>

<file path=ppt/tags/tag183.xml><?xml version="1.0" encoding="utf-8"?>
<p:tagLst xmlns:a="http://schemas.openxmlformats.org/drawingml/2006/main" xmlns:r="http://schemas.openxmlformats.org/officeDocument/2006/relationships" xmlns:p="http://schemas.openxmlformats.org/presentationml/2006/main">
  <p:tag name="AS_UNIQUEID" val="3851"/>
</p:tagLst>
</file>

<file path=ppt/tags/tag184.xml><?xml version="1.0" encoding="utf-8"?>
<p:tagLst xmlns:a="http://schemas.openxmlformats.org/drawingml/2006/main" xmlns:r="http://schemas.openxmlformats.org/officeDocument/2006/relationships" xmlns:p="http://schemas.openxmlformats.org/presentationml/2006/main">
  <p:tag name="AS_UNIQUEID" val="3855"/>
  <p:tag name="KSO_WM_BEAUTIFY_FLAG" val=""/>
</p:tagLst>
</file>

<file path=ppt/tags/tag185.xml><?xml version="1.0" encoding="utf-8"?>
<p:tagLst xmlns:a="http://schemas.openxmlformats.org/drawingml/2006/main" xmlns:r="http://schemas.openxmlformats.org/officeDocument/2006/relationships" xmlns:p="http://schemas.openxmlformats.org/presentationml/2006/main">
  <p:tag name="AS_UNIQUEID" val="3838"/>
  <p:tag name="KSO_WM_DIAGRAM_VIRTUALLY_FRAME" val="{&quot;height&quot;:412.5,&quot;left&quot;:16.75,&quot;top&quot;:74,&quot;width&quot;:913}"/>
</p:tagLst>
</file>

<file path=ppt/tags/tag186.xml><?xml version="1.0" encoding="utf-8"?>
<p:tagLst xmlns:a="http://schemas.openxmlformats.org/drawingml/2006/main" xmlns:r="http://schemas.openxmlformats.org/officeDocument/2006/relationships" xmlns:p="http://schemas.openxmlformats.org/presentationml/2006/main">
  <p:tag name="AS_UNIQUEID" val="430"/>
</p:tagLst>
</file>

<file path=ppt/tags/tag1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8.xml><?xml version="1.0" encoding="utf-8"?>
<p:tagLst xmlns:a="http://schemas.openxmlformats.org/drawingml/2006/main" xmlns:r="http://schemas.openxmlformats.org/officeDocument/2006/relationships" xmlns:p="http://schemas.openxmlformats.org/presentationml/2006/main">
  <p:tag name="AS_UNIQUEID" val="4809"/>
</p:tagLst>
</file>

<file path=ppt/tags/tag189.xml><?xml version="1.0" encoding="utf-8"?>
<p:tagLst xmlns:a="http://schemas.openxmlformats.org/drawingml/2006/main" xmlns:r="http://schemas.openxmlformats.org/officeDocument/2006/relationships" xmlns:p="http://schemas.openxmlformats.org/presentationml/2006/main">
  <p:tag name="AS_UNIQUEID" val="430"/>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1.xml><?xml version="1.0" encoding="utf-8"?>
<p:tagLst xmlns:a="http://schemas.openxmlformats.org/drawingml/2006/main" xmlns:r="http://schemas.openxmlformats.org/officeDocument/2006/relationships" xmlns:p="http://schemas.openxmlformats.org/presentationml/2006/main">
  <p:tag name="AS_UNIQUEID" val="430"/>
</p:tagLst>
</file>

<file path=ppt/tags/tag192.xml><?xml version="1.0" encoding="utf-8"?>
<p:tagLst xmlns:a="http://schemas.openxmlformats.org/drawingml/2006/main" xmlns:r="http://schemas.openxmlformats.org/officeDocument/2006/relationships" xmlns:p="http://schemas.openxmlformats.org/presentationml/2006/main">
  <p:tag name="AS_UNIQUEID" val="3838"/>
</p:tagLst>
</file>

<file path=ppt/tags/tag193.xml><?xml version="1.0" encoding="utf-8"?>
<p:tagLst xmlns:a="http://schemas.openxmlformats.org/drawingml/2006/main" xmlns:r="http://schemas.openxmlformats.org/officeDocument/2006/relationships" xmlns:p="http://schemas.openxmlformats.org/presentationml/2006/main">
  <p:tag name="AS_UNIQUEID" val="3863"/>
</p:tagLst>
</file>

<file path=ppt/tags/tag194.xml><?xml version="1.0" encoding="utf-8"?>
<p:tagLst xmlns:a="http://schemas.openxmlformats.org/drawingml/2006/main" xmlns:r="http://schemas.openxmlformats.org/officeDocument/2006/relationships" xmlns:p="http://schemas.openxmlformats.org/presentationml/2006/main">
  <p:tag name="AS_UNIQUEID" val="3838"/>
</p:tagLst>
</file>

<file path=ppt/tags/tag1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6.xml><?xml version="1.0" encoding="utf-8"?>
<p:tagLst xmlns:a="http://schemas.openxmlformats.org/drawingml/2006/main" xmlns:r="http://schemas.openxmlformats.org/officeDocument/2006/relationships" xmlns:p="http://schemas.openxmlformats.org/presentationml/2006/main">
  <p:tag name="AS_UNIQUEID" val="430"/>
</p:tagLst>
</file>

<file path=ppt/tags/tag1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8.xml><?xml version="1.0" encoding="utf-8"?>
<p:tagLst xmlns:a="http://schemas.openxmlformats.org/drawingml/2006/main" xmlns:r="http://schemas.openxmlformats.org/officeDocument/2006/relationships" xmlns:p="http://schemas.openxmlformats.org/presentationml/2006/main">
  <p:tag name="AS_UNIQUEID" val="3307"/>
</p:tagLst>
</file>

<file path=ppt/tags/tag199.xml><?xml version="1.0" encoding="utf-8"?>
<p:tagLst xmlns:a="http://schemas.openxmlformats.org/drawingml/2006/main" xmlns:r="http://schemas.openxmlformats.org/officeDocument/2006/relationships" xmlns:p="http://schemas.openxmlformats.org/presentationml/2006/main">
  <p:tag name="AS_UNIQUEID" val="4161"/>
</p:tagLst>
</file>

<file path=ppt/tags/tag2.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0.xml><?xml version="1.0" encoding="utf-8"?>
<p:tagLst xmlns:a="http://schemas.openxmlformats.org/drawingml/2006/main" xmlns:r="http://schemas.openxmlformats.org/officeDocument/2006/relationships" xmlns:p="http://schemas.openxmlformats.org/presentationml/2006/main">
  <p:tag name="AS_UNIQUEID" val="4162"/>
</p:tagLst>
</file>

<file path=ppt/tags/tag201.xml><?xml version="1.0" encoding="utf-8"?>
<p:tagLst xmlns:a="http://schemas.openxmlformats.org/drawingml/2006/main" xmlns:r="http://schemas.openxmlformats.org/officeDocument/2006/relationships" xmlns:p="http://schemas.openxmlformats.org/presentationml/2006/main">
  <p:tag name="AS_UNIQUEID" val="4163"/>
</p:tagLst>
</file>

<file path=ppt/tags/tag202.xml><?xml version="1.0" encoding="utf-8"?>
<p:tagLst xmlns:a="http://schemas.openxmlformats.org/drawingml/2006/main" xmlns:r="http://schemas.openxmlformats.org/officeDocument/2006/relationships" xmlns:p="http://schemas.openxmlformats.org/presentationml/2006/main">
  <p:tag name="AS_UNIQUEID" val="4164"/>
</p:tagLst>
</file>

<file path=ppt/tags/tag203.xml><?xml version="1.0" encoding="utf-8"?>
<p:tagLst xmlns:a="http://schemas.openxmlformats.org/drawingml/2006/main" xmlns:r="http://schemas.openxmlformats.org/officeDocument/2006/relationships" xmlns:p="http://schemas.openxmlformats.org/presentationml/2006/main">
  <p:tag name="AS_UNIQUEID" val="430"/>
</p:tagLst>
</file>

<file path=ppt/tags/tag2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5.xml><?xml version="1.0" encoding="utf-8"?>
<p:tagLst xmlns:a="http://schemas.openxmlformats.org/drawingml/2006/main" xmlns:r="http://schemas.openxmlformats.org/officeDocument/2006/relationships" xmlns:p="http://schemas.openxmlformats.org/presentationml/2006/main">
  <p:tag name="AS_UNIQUEID" val="3319"/>
</p:tagLst>
</file>

<file path=ppt/tags/tag206.xml><?xml version="1.0" encoding="utf-8"?>
<p:tagLst xmlns:a="http://schemas.openxmlformats.org/drawingml/2006/main" xmlns:r="http://schemas.openxmlformats.org/officeDocument/2006/relationships" xmlns:p="http://schemas.openxmlformats.org/presentationml/2006/main">
  <p:tag name="AS_UNIQUEID" val="3320"/>
  <p:tag name="KSO_WM_BEAUTIFY_FLAG" val=""/>
</p:tagLst>
</file>

<file path=ppt/tags/tag207.xml><?xml version="1.0" encoding="utf-8"?>
<p:tagLst xmlns:a="http://schemas.openxmlformats.org/drawingml/2006/main" xmlns:r="http://schemas.openxmlformats.org/officeDocument/2006/relationships" xmlns:p="http://schemas.openxmlformats.org/presentationml/2006/main">
  <p:tag name="AS_UNIQUEID" val="3321"/>
  <p:tag name="KSO_WM_BEAUTIFY_FLAG" val=""/>
</p:tagLst>
</file>

<file path=ppt/tags/tag208.xml><?xml version="1.0" encoding="utf-8"?>
<p:tagLst xmlns:a="http://schemas.openxmlformats.org/drawingml/2006/main" xmlns:r="http://schemas.openxmlformats.org/officeDocument/2006/relationships" xmlns:p="http://schemas.openxmlformats.org/presentationml/2006/main">
  <p:tag name="AS_UNIQUEID" val="3322"/>
  <p:tag name="KSO_WM_BEAUTIFY_FLAG" val=""/>
</p:tagLst>
</file>

<file path=ppt/tags/tag209.xml><?xml version="1.0" encoding="utf-8"?>
<p:tagLst xmlns:a="http://schemas.openxmlformats.org/drawingml/2006/main" xmlns:r="http://schemas.openxmlformats.org/officeDocument/2006/relationships" xmlns:p="http://schemas.openxmlformats.org/presentationml/2006/main">
  <p:tag name="AS_UNIQUEID" val="3323"/>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0.xml><?xml version="1.0" encoding="utf-8"?>
<p:tagLst xmlns:a="http://schemas.openxmlformats.org/drawingml/2006/main" xmlns:r="http://schemas.openxmlformats.org/officeDocument/2006/relationships" xmlns:p="http://schemas.openxmlformats.org/presentationml/2006/main">
  <p:tag name="AS_UNIQUEID" val="3324"/>
  <p:tag name="KSO_WM_BEAUTIFY_FLAG" val=""/>
</p:tagLst>
</file>

<file path=ppt/tags/tag211.xml><?xml version="1.0" encoding="utf-8"?>
<p:tagLst xmlns:a="http://schemas.openxmlformats.org/drawingml/2006/main" xmlns:r="http://schemas.openxmlformats.org/officeDocument/2006/relationships" xmlns:p="http://schemas.openxmlformats.org/presentationml/2006/main">
  <p:tag name="AS_UNIQUEID" val="3325"/>
  <p:tag name="KSO_WM_BEAUTIFY_FLAG" val=""/>
</p:tagLst>
</file>

<file path=ppt/tags/tag212.xml><?xml version="1.0" encoding="utf-8"?>
<p:tagLst xmlns:a="http://schemas.openxmlformats.org/drawingml/2006/main" xmlns:r="http://schemas.openxmlformats.org/officeDocument/2006/relationships" xmlns:p="http://schemas.openxmlformats.org/presentationml/2006/main">
  <p:tag name="AS_UNIQUEID" val="3326"/>
  <p:tag name="KSO_WM_BEAUTIFY_FLAG" val=""/>
</p:tagLst>
</file>

<file path=ppt/tags/tag213.xml><?xml version="1.0" encoding="utf-8"?>
<p:tagLst xmlns:a="http://schemas.openxmlformats.org/drawingml/2006/main" xmlns:r="http://schemas.openxmlformats.org/officeDocument/2006/relationships" xmlns:p="http://schemas.openxmlformats.org/presentationml/2006/main">
  <p:tag name="AS_UNIQUEID" val="3327"/>
  <p:tag name="KSO_WM_BEAUTIFY_FLAG" val=""/>
</p:tagLst>
</file>

<file path=ppt/tags/tag214.xml><?xml version="1.0" encoding="utf-8"?>
<p:tagLst xmlns:a="http://schemas.openxmlformats.org/drawingml/2006/main" xmlns:r="http://schemas.openxmlformats.org/officeDocument/2006/relationships" xmlns:p="http://schemas.openxmlformats.org/presentationml/2006/main">
  <p:tag name="AS_UNIQUEID" val="3328"/>
  <p:tag name="KSO_WM_BEAUTIFY_FLAG" val=""/>
</p:tagLst>
</file>

<file path=ppt/tags/tag215.xml><?xml version="1.0" encoding="utf-8"?>
<p:tagLst xmlns:a="http://schemas.openxmlformats.org/drawingml/2006/main" xmlns:r="http://schemas.openxmlformats.org/officeDocument/2006/relationships" xmlns:p="http://schemas.openxmlformats.org/presentationml/2006/main">
  <p:tag name="AS_UNIQUEID" val="3329"/>
  <p:tag name="KSO_WM_BEAUTIFY_FLAG" val=""/>
</p:tagLst>
</file>

<file path=ppt/tags/tag216.xml><?xml version="1.0" encoding="utf-8"?>
<p:tagLst xmlns:a="http://schemas.openxmlformats.org/drawingml/2006/main" xmlns:r="http://schemas.openxmlformats.org/officeDocument/2006/relationships" xmlns:p="http://schemas.openxmlformats.org/presentationml/2006/main">
  <p:tag name="AS_UNIQUEID" val="3330"/>
  <p:tag name="KSO_WM_BEAUTIFY_FLAG" val=""/>
</p:tagLst>
</file>

<file path=ppt/tags/tag217.xml><?xml version="1.0" encoding="utf-8"?>
<p:tagLst xmlns:a="http://schemas.openxmlformats.org/drawingml/2006/main" xmlns:r="http://schemas.openxmlformats.org/officeDocument/2006/relationships" xmlns:p="http://schemas.openxmlformats.org/presentationml/2006/main">
  <p:tag name="AS_UNIQUEID" val="3331"/>
  <p:tag name="KSO_WM_BEAUTIFY_FLAG" val=""/>
</p:tagLst>
</file>

<file path=ppt/tags/tag218.xml><?xml version="1.0" encoding="utf-8"?>
<p:tagLst xmlns:a="http://schemas.openxmlformats.org/drawingml/2006/main" xmlns:r="http://schemas.openxmlformats.org/officeDocument/2006/relationships" xmlns:p="http://schemas.openxmlformats.org/presentationml/2006/main">
  <p:tag name="AS_UNIQUEID" val="3332"/>
  <p:tag name="KSO_WM_BEAUTIFY_FLAG" val=""/>
</p:tagLst>
</file>

<file path=ppt/tags/tag219.xml><?xml version="1.0" encoding="utf-8"?>
<p:tagLst xmlns:a="http://schemas.openxmlformats.org/drawingml/2006/main" xmlns:r="http://schemas.openxmlformats.org/officeDocument/2006/relationships" xmlns:p="http://schemas.openxmlformats.org/presentationml/2006/main">
  <p:tag name="AS_UNIQUEID" val="3333"/>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0.xml><?xml version="1.0" encoding="utf-8"?>
<p:tagLst xmlns:a="http://schemas.openxmlformats.org/drawingml/2006/main" xmlns:r="http://schemas.openxmlformats.org/officeDocument/2006/relationships" xmlns:p="http://schemas.openxmlformats.org/presentationml/2006/main">
  <p:tag name="AS_UNIQUEID" val="3334"/>
  <p:tag name="KSO_WM_BEAUTIFY_FLAG" val=""/>
</p:tagLst>
</file>

<file path=ppt/tags/tag221.xml><?xml version="1.0" encoding="utf-8"?>
<p:tagLst xmlns:a="http://schemas.openxmlformats.org/drawingml/2006/main" xmlns:r="http://schemas.openxmlformats.org/officeDocument/2006/relationships" xmlns:p="http://schemas.openxmlformats.org/presentationml/2006/main">
  <p:tag name="AS_UNIQUEID" val="3335"/>
  <p:tag name="KSO_WM_BEAUTIFY_FLAG" val=""/>
</p:tagLst>
</file>

<file path=ppt/tags/tag222.xml><?xml version="1.0" encoding="utf-8"?>
<p:tagLst xmlns:a="http://schemas.openxmlformats.org/drawingml/2006/main" xmlns:r="http://schemas.openxmlformats.org/officeDocument/2006/relationships" xmlns:p="http://schemas.openxmlformats.org/presentationml/2006/main">
  <p:tag name="AS_UNIQUEID" val="3336"/>
  <p:tag name="KSO_WM_BEAUTIFY_FLAG" val=""/>
</p:tagLst>
</file>

<file path=ppt/tags/tag223.xml><?xml version="1.0" encoding="utf-8"?>
<p:tagLst xmlns:a="http://schemas.openxmlformats.org/drawingml/2006/main" xmlns:r="http://schemas.openxmlformats.org/officeDocument/2006/relationships" xmlns:p="http://schemas.openxmlformats.org/presentationml/2006/main">
  <p:tag name="AS_UNIQUEID" val="430"/>
</p:tagLst>
</file>

<file path=ppt/tags/tag2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5.xml><?xml version="1.0" encoding="utf-8"?>
<p:tagLst xmlns:a="http://schemas.openxmlformats.org/drawingml/2006/main" xmlns:r="http://schemas.openxmlformats.org/officeDocument/2006/relationships" xmlns:p="http://schemas.openxmlformats.org/presentationml/2006/main">
  <p:tag name="AS_UNIQUEID" val="1323"/>
</p:tagLst>
</file>

<file path=ppt/tags/tag226.xml><?xml version="1.0" encoding="utf-8"?>
<p:tagLst xmlns:a="http://schemas.openxmlformats.org/drawingml/2006/main" xmlns:r="http://schemas.openxmlformats.org/officeDocument/2006/relationships" xmlns:p="http://schemas.openxmlformats.org/presentationml/2006/main">
  <p:tag name="AS_UNIQUEID" val="430"/>
</p:tagLst>
</file>

<file path=ppt/tags/tag227.xml><?xml version="1.0" encoding="utf-8"?>
<p:tagLst xmlns:a="http://schemas.openxmlformats.org/drawingml/2006/main" xmlns:r="http://schemas.openxmlformats.org/officeDocument/2006/relationships" xmlns:p="http://schemas.openxmlformats.org/presentationml/2006/main">
  <p:tag name="AS_UNIQUEID" val="3838"/>
</p:tagLst>
</file>

<file path=ppt/tags/tag228.xml><?xml version="1.0" encoding="utf-8"?>
<p:tagLst xmlns:a="http://schemas.openxmlformats.org/drawingml/2006/main" xmlns:r="http://schemas.openxmlformats.org/officeDocument/2006/relationships" xmlns:p="http://schemas.openxmlformats.org/presentationml/2006/main">
  <p:tag name="AS_UNIQUEID" val="3838"/>
</p:tagLst>
</file>

<file path=ppt/tags/tag2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0.xml><?xml version="1.0" encoding="utf-8"?>
<p:tagLst xmlns:a="http://schemas.openxmlformats.org/drawingml/2006/main" xmlns:r="http://schemas.openxmlformats.org/officeDocument/2006/relationships" xmlns:p="http://schemas.openxmlformats.org/presentationml/2006/main">
  <p:tag name="AS_UNIQUEID" val="1897"/>
</p:tagLst>
</file>

<file path=ppt/tags/tag231.xml><?xml version="1.0" encoding="utf-8"?>
<p:tagLst xmlns:a="http://schemas.openxmlformats.org/drawingml/2006/main" xmlns:r="http://schemas.openxmlformats.org/officeDocument/2006/relationships" xmlns:p="http://schemas.openxmlformats.org/presentationml/2006/main">
  <p:tag name="AS_UNIQUEID" val="430"/>
</p:tagLst>
</file>

<file path=ppt/tags/tag2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3.xml><?xml version="1.0" encoding="utf-8"?>
<p:tagLst xmlns:a="http://schemas.openxmlformats.org/drawingml/2006/main" xmlns:r="http://schemas.openxmlformats.org/officeDocument/2006/relationships" xmlns:p="http://schemas.openxmlformats.org/presentationml/2006/main">
  <p:tag name="AS_UNIQUEID" val="1898"/>
</p:tagLst>
</file>

<file path=ppt/tags/tag234.xml><?xml version="1.0" encoding="utf-8"?>
<p:tagLst xmlns:a="http://schemas.openxmlformats.org/drawingml/2006/main" xmlns:r="http://schemas.openxmlformats.org/officeDocument/2006/relationships" xmlns:p="http://schemas.openxmlformats.org/presentationml/2006/main">
  <p:tag name="AS_UNIQUEID" val="1899"/>
</p:tagLst>
</file>

<file path=ppt/tags/tag235.xml><?xml version="1.0" encoding="utf-8"?>
<p:tagLst xmlns:a="http://schemas.openxmlformats.org/drawingml/2006/main" xmlns:r="http://schemas.openxmlformats.org/officeDocument/2006/relationships" xmlns:p="http://schemas.openxmlformats.org/presentationml/2006/main">
  <p:tag name="AS_UNIQUEID" val="1902"/>
</p:tagLst>
</file>

<file path=ppt/tags/tag236.xml><?xml version="1.0" encoding="utf-8"?>
<p:tagLst xmlns:a="http://schemas.openxmlformats.org/drawingml/2006/main" xmlns:r="http://schemas.openxmlformats.org/officeDocument/2006/relationships" xmlns:p="http://schemas.openxmlformats.org/presentationml/2006/main">
  <p:tag name="AS_UNIQUEID" val="1900"/>
</p:tagLst>
</file>

<file path=ppt/tags/tag237.xml><?xml version="1.0" encoding="utf-8"?>
<p:tagLst xmlns:a="http://schemas.openxmlformats.org/drawingml/2006/main" xmlns:r="http://schemas.openxmlformats.org/officeDocument/2006/relationships" xmlns:p="http://schemas.openxmlformats.org/presentationml/2006/main">
  <p:tag name="AS_UNIQUEID" val="1901"/>
</p:tagLst>
</file>

<file path=ppt/tags/tag238.xml><?xml version="1.0" encoding="utf-8"?>
<p:tagLst xmlns:a="http://schemas.openxmlformats.org/drawingml/2006/main" xmlns:r="http://schemas.openxmlformats.org/officeDocument/2006/relationships" xmlns:p="http://schemas.openxmlformats.org/presentationml/2006/main">
  <p:tag name="AS_UNIQUEID" val="1895"/>
</p:tagLst>
</file>

<file path=ppt/tags/tag239.xml><?xml version="1.0" encoding="utf-8"?>
<p:tagLst xmlns:a="http://schemas.openxmlformats.org/drawingml/2006/main" xmlns:r="http://schemas.openxmlformats.org/officeDocument/2006/relationships" xmlns:p="http://schemas.openxmlformats.org/presentationml/2006/main">
  <p:tag name="AS_UNIQUEID" val="171"/>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0.xml><?xml version="1.0" encoding="utf-8"?>
<p:tagLst xmlns:a="http://schemas.openxmlformats.org/drawingml/2006/main" xmlns:r="http://schemas.openxmlformats.org/officeDocument/2006/relationships" xmlns:p="http://schemas.openxmlformats.org/presentationml/2006/main">
  <p:tag name="AS_UNIQUEID" val="430"/>
</p:tagLst>
</file>

<file path=ppt/tags/tag2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2.xml><?xml version="1.0" encoding="utf-8"?>
<p:tagLst xmlns:a="http://schemas.openxmlformats.org/drawingml/2006/main" xmlns:r="http://schemas.openxmlformats.org/officeDocument/2006/relationships" xmlns:p="http://schemas.openxmlformats.org/presentationml/2006/main">
  <p:tag name="AS_UNIQUEID" val="430"/>
</p:tagLst>
</file>

<file path=ppt/tags/tag2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4.xml><?xml version="1.0" encoding="utf-8"?>
<p:tagLst xmlns:a="http://schemas.openxmlformats.org/drawingml/2006/main" xmlns:r="http://schemas.openxmlformats.org/officeDocument/2006/relationships" xmlns:p="http://schemas.openxmlformats.org/presentationml/2006/main">
  <p:tag name="AS_UNIQUEID" val="2540"/>
</p:tagLst>
</file>

<file path=ppt/tags/tag245.xml><?xml version="1.0" encoding="utf-8"?>
<p:tagLst xmlns:a="http://schemas.openxmlformats.org/drawingml/2006/main" xmlns:r="http://schemas.openxmlformats.org/officeDocument/2006/relationships" xmlns:p="http://schemas.openxmlformats.org/presentationml/2006/main">
  <p:tag name="AS_UNIQUEID" val="430"/>
</p:tagLst>
</file>

<file path=ppt/tags/tag2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7.xml><?xml version="1.0" encoding="utf-8"?>
<p:tagLst xmlns:a="http://schemas.openxmlformats.org/drawingml/2006/main" xmlns:r="http://schemas.openxmlformats.org/officeDocument/2006/relationships" xmlns:p="http://schemas.openxmlformats.org/presentationml/2006/main">
  <p:tag name="AS_UNIQUEID" val="3838"/>
</p:tagLst>
</file>

<file path=ppt/tags/tag248.xml><?xml version="1.0" encoding="utf-8"?>
<p:tagLst xmlns:a="http://schemas.openxmlformats.org/drawingml/2006/main" xmlns:r="http://schemas.openxmlformats.org/officeDocument/2006/relationships" xmlns:p="http://schemas.openxmlformats.org/presentationml/2006/main">
  <p:tag name="AS_UNIQUEID" val="430"/>
</p:tagLst>
</file>

<file path=ppt/tags/tag2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0.xml><?xml version="1.0" encoding="utf-8"?>
<p:tagLst xmlns:a="http://schemas.openxmlformats.org/drawingml/2006/main" xmlns:r="http://schemas.openxmlformats.org/officeDocument/2006/relationships" xmlns:p="http://schemas.openxmlformats.org/presentationml/2006/main">
  <p:tag name="AS_UNIQUEID" val="430"/>
</p:tagLst>
</file>

<file path=ppt/tags/tag2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2.xml><?xml version="1.0" encoding="utf-8"?>
<p:tagLst xmlns:a="http://schemas.openxmlformats.org/drawingml/2006/main" xmlns:r="http://schemas.openxmlformats.org/officeDocument/2006/relationships" xmlns:p="http://schemas.openxmlformats.org/presentationml/2006/main">
  <p:tag name="TABLE_ENDDRAG_ORIGIN_RECT" val="900*365"/>
  <p:tag name="TABLE_ENDDRAG_RECT" val="29*123*900*365"/>
</p:tagLst>
</file>

<file path=ppt/tags/tag253.xml><?xml version="1.0" encoding="utf-8"?>
<p:tagLst xmlns:a="http://schemas.openxmlformats.org/drawingml/2006/main" xmlns:r="http://schemas.openxmlformats.org/officeDocument/2006/relationships" xmlns:p="http://schemas.openxmlformats.org/presentationml/2006/main">
  <p:tag name="AS_UNIQUEID" val="430"/>
</p:tagLst>
</file>

<file path=ppt/tags/tag2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5.xml><?xml version="1.0" encoding="utf-8"?>
<p:tagLst xmlns:a="http://schemas.openxmlformats.org/drawingml/2006/main" xmlns:r="http://schemas.openxmlformats.org/officeDocument/2006/relationships" xmlns:p="http://schemas.openxmlformats.org/presentationml/2006/main">
  <p:tag name="AS_UNIQUEID" val="3838"/>
</p:tagLst>
</file>

<file path=ppt/tags/tag256.xml><?xml version="1.0" encoding="utf-8"?>
<p:tagLst xmlns:a="http://schemas.openxmlformats.org/drawingml/2006/main" xmlns:r="http://schemas.openxmlformats.org/officeDocument/2006/relationships" xmlns:p="http://schemas.openxmlformats.org/presentationml/2006/main">
  <p:tag name="AS_UNIQUEID" val="3838"/>
</p:tagLst>
</file>

<file path=ppt/tags/tag257.xml><?xml version="1.0" encoding="utf-8"?>
<p:tagLst xmlns:a="http://schemas.openxmlformats.org/drawingml/2006/main" xmlns:r="http://schemas.openxmlformats.org/officeDocument/2006/relationships" xmlns:p="http://schemas.openxmlformats.org/presentationml/2006/main">
  <p:tag name="AS_UNIQUEID" val="430"/>
</p:tagLst>
</file>

<file path=ppt/tags/tag258.xml><?xml version="1.0" encoding="utf-8"?>
<p:tagLst xmlns:a="http://schemas.openxmlformats.org/drawingml/2006/main" xmlns:r="http://schemas.openxmlformats.org/officeDocument/2006/relationships" xmlns:p="http://schemas.openxmlformats.org/presentationml/2006/main">
  <p:tag name="AS_UNIQUEID" val="3838"/>
</p:tagLst>
</file>

<file path=ppt/tags/tag2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xml><?xml version="1.0" encoding="utf-8"?>
<p:tagLst xmlns:a="http://schemas.openxmlformats.org/drawingml/2006/main" xmlns:r="http://schemas.openxmlformats.org/officeDocument/2006/relationships" xmlns:p="http://schemas.openxmlformats.org/presentationml/2006/main">
  <p:tag name="AS_UNIQUEID" val="430"/>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8.xml><?xml version="1.0" encoding="utf-8"?>
<p:tagLst xmlns:a="http://schemas.openxmlformats.org/drawingml/2006/main" xmlns:r="http://schemas.openxmlformats.org/officeDocument/2006/relationships" xmlns:p="http://schemas.openxmlformats.org/presentationml/2006/main">
  <p:tag name="AS_UNIQUEID" val="430"/>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AS_UNIQUEID" val="1660"/>
</p:tagLst>
</file>

<file path=ppt/tags/tag71.xml><?xml version="1.0" encoding="utf-8"?>
<p:tagLst xmlns:a="http://schemas.openxmlformats.org/drawingml/2006/main" xmlns:r="http://schemas.openxmlformats.org/officeDocument/2006/relationships" xmlns:p="http://schemas.openxmlformats.org/presentationml/2006/main">
  <p:tag name="AS_UNIQUEID" val="1661"/>
</p:tagLst>
</file>

<file path=ppt/tags/tag72.xml><?xml version="1.0" encoding="utf-8"?>
<p:tagLst xmlns:a="http://schemas.openxmlformats.org/drawingml/2006/main" xmlns:r="http://schemas.openxmlformats.org/officeDocument/2006/relationships" xmlns:p="http://schemas.openxmlformats.org/presentationml/2006/main">
  <p:tag name="AS_UNIQUEID" val="1679"/>
  <p:tag name="KSO_WM_BEAUTIFY_FLAG" val=""/>
</p:tagLst>
</file>

<file path=ppt/tags/tag73.xml><?xml version="1.0" encoding="utf-8"?>
<p:tagLst xmlns:a="http://schemas.openxmlformats.org/drawingml/2006/main" xmlns:r="http://schemas.openxmlformats.org/officeDocument/2006/relationships" xmlns:p="http://schemas.openxmlformats.org/presentationml/2006/main">
  <p:tag name="AS_UNIQUEID" val="1662"/>
  <p:tag name="KSO_WM_BEAUTIFY_FLAG" val=""/>
</p:tagLst>
</file>

<file path=ppt/tags/tag74.xml><?xml version="1.0" encoding="utf-8"?>
<p:tagLst xmlns:a="http://schemas.openxmlformats.org/drawingml/2006/main" xmlns:r="http://schemas.openxmlformats.org/officeDocument/2006/relationships" xmlns:p="http://schemas.openxmlformats.org/presentationml/2006/main">
  <p:tag name="AS_UNIQUEID" val="1665"/>
  <p:tag name="KSO_WM_BEAUTIFY_FLAG" val=""/>
</p:tagLst>
</file>

<file path=ppt/tags/tag75.xml><?xml version="1.0" encoding="utf-8"?>
<p:tagLst xmlns:a="http://schemas.openxmlformats.org/drawingml/2006/main" xmlns:r="http://schemas.openxmlformats.org/officeDocument/2006/relationships" xmlns:p="http://schemas.openxmlformats.org/presentationml/2006/main">
  <p:tag name="AS_UNIQUEID" val="1667"/>
  <p:tag name="KSO_WM_BEAUTIFY_FLAG" val=""/>
</p:tagLst>
</file>

<file path=ppt/tags/tag76.xml><?xml version="1.0" encoding="utf-8"?>
<p:tagLst xmlns:a="http://schemas.openxmlformats.org/drawingml/2006/main" xmlns:r="http://schemas.openxmlformats.org/officeDocument/2006/relationships" xmlns:p="http://schemas.openxmlformats.org/presentationml/2006/main">
  <p:tag name="AS_UNIQUEID" val="1668"/>
  <p:tag name="KSO_WM_BEAUTIFY_FLAG" val=""/>
</p:tagLst>
</file>

<file path=ppt/tags/tag77.xml><?xml version="1.0" encoding="utf-8"?>
<p:tagLst xmlns:a="http://schemas.openxmlformats.org/drawingml/2006/main" xmlns:r="http://schemas.openxmlformats.org/officeDocument/2006/relationships" xmlns:p="http://schemas.openxmlformats.org/presentationml/2006/main">
  <p:tag name="AS_UNIQUEID" val="1669"/>
  <p:tag name="KSO_WM_BEAUTIFY_FLAG" val=""/>
</p:tagLst>
</file>

<file path=ppt/tags/tag78.xml><?xml version="1.0" encoding="utf-8"?>
<p:tagLst xmlns:a="http://schemas.openxmlformats.org/drawingml/2006/main" xmlns:r="http://schemas.openxmlformats.org/officeDocument/2006/relationships" xmlns:p="http://schemas.openxmlformats.org/presentationml/2006/main">
  <p:tag name="AS_UNIQUEID" val="1670"/>
  <p:tag name="KSO_WM_BEAUTIFY_FLAG" val=""/>
</p:tagLst>
</file>

<file path=ppt/tags/tag79.xml><?xml version="1.0" encoding="utf-8"?>
<p:tagLst xmlns:a="http://schemas.openxmlformats.org/drawingml/2006/main" xmlns:r="http://schemas.openxmlformats.org/officeDocument/2006/relationships" xmlns:p="http://schemas.openxmlformats.org/presentationml/2006/main">
  <p:tag name="AS_UNIQUEID" val="1672"/>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AS_UNIQUEID" val="1673"/>
  <p:tag name="KSO_WM_BEAUTIFY_FLAG" val=""/>
</p:tagLst>
</file>

<file path=ppt/tags/tag81.xml><?xml version="1.0" encoding="utf-8"?>
<p:tagLst xmlns:a="http://schemas.openxmlformats.org/drawingml/2006/main" xmlns:r="http://schemas.openxmlformats.org/officeDocument/2006/relationships" xmlns:p="http://schemas.openxmlformats.org/presentationml/2006/main">
  <p:tag name="AS_UNIQUEID" val="1675"/>
  <p:tag name="KSO_WM_BEAUTIFY_FLAG" val=""/>
</p:tagLst>
</file>

<file path=ppt/tags/tag82.xml><?xml version="1.0" encoding="utf-8"?>
<p:tagLst xmlns:a="http://schemas.openxmlformats.org/drawingml/2006/main" xmlns:r="http://schemas.openxmlformats.org/officeDocument/2006/relationships" xmlns:p="http://schemas.openxmlformats.org/presentationml/2006/main">
  <p:tag name="AS_UNIQUEID" val="1676"/>
  <p:tag name="KSO_WM_BEAUTIFY_FLAG" val=""/>
</p:tagLst>
</file>

<file path=ppt/tags/tag83.xml><?xml version="1.0" encoding="utf-8"?>
<p:tagLst xmlns:a="http://schemas.openxmlformats.org/drawingml/2006/main" xmlns:r="http://schemas.openxmlformats.org/officeDocument/2006/relationships" xmlns:p="http://schemas.openxmlformats.org/presentationml/2006/main">
  <p:tag name="AS_UNIQUEID" val="1677"/>
  <p:tag name="KSO_WM_BEAUTIFY_FLAG" val=""/>
</p:tagLst>
</file>

<file path=ppt/tags/tag84.xml><?xml version="1.0" encoding="utf-8"?>
<p:tagLst xmlns:a="http://schemas.openxmlformats.org/drawingml/2006/main" xmlns:r="http://schemas.openxmlformats.org/officeDocument/2006/relationships" xmlns:p="http://schemas.openxmlformats.org/presentationml/2006/main">
  <p:tag name="AS_UNIQUEID" val="1678"/>
  <p:tag name="KSO_WM_BEAUTIFY_FLAG" val=""/>
</p:tagLst>
</file>

<file path=ppt/tags/tag85.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xml><?xml version="1.0" encoding="utf-8"?>
<p:tagLst xmlns:a="http://schemas.openxmlformats.org/drawingml/2006/main" xmlns:r="http://schemas.openxmlformats.org/officeDocument/2006/relationships" xmlns:p="http://schemas.openxmlformats.org/presentationml/2006/main">
  <p:tag name="TABLE_ENDDRAG_ORIGIN_RECT" val="902*443"/>
  <p:tag name="TABLE_ENDDRAG_RECT" val="29*70*902*443"/>
</p:tagLst>
</file>

<file path=ppt/tags/tag88.xml><?xml version="1.0" encoding="utf-8"?>
<p:tagLst xmlns:a="http://schemas.openxmlformats.org/drawingml/2006/main" xmlns:r="http://schemas.openxmlformats.org/officeDocument/2006/relationships" xmlns:p="http://schemas.openxmlformats.org/presentationml/2006/main">
  <p:tag name="AS_UNIQUEID" val="430"/>
</p:tagLst>
</file>

<file path=ppt/tags/tag89.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xml><?xml version="1.0" encoding="utf-8"?>
<p:tagLst xmlns:a="http://schemas.openxmlformats.org/drawingml/2006/main" xmlns:r="http://schemas.openxmlformats.org/officeDocument/2006/relationships" xmlns:p="http://schemas.openxmlformats.org/presentationml/2006/main">
  <p:tag name="TABLE_ENDDRAG_ORIGIN_RECT" val="902*360"/>
  <p:tag name="TABLE_ENDDRAG_RECT" val="29*70*902*360"/>
</p:tagLst>
</file>

<file path=ppt/tags/tag92.xml><?xml version="1.0" encoding="utf-8"?>
<p:tagLst xmlns:a="http://schemas.openxmlformats.org/drawingml/2006/main" xmlns:r="http://schemas.openxmlformats.org/officeDocument/2006/relationships" xmlns:p="http://schemas.openxmlformats.org/presentationml/2006/main">
  <p:tag name="AS_UNIQUEID" val="430"/>
</p:tagLst>
</file>

<file path=ppt/tags/tag9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94.xml><?xml version="1.0" encoding="utf-8"?>
<p:tagLst xmlns:a="http://schemas.openxmlformats.org/drawingml/2006/main" xmlns:r="http://schemas.openxmlformats.org/officeDocument/2006/relationships" xmlns:p="http://schemas.openxmlformats.org/presentationml/2006/main">
  <p:tag name="AS_UNIQUEID" val="430"/>
</p:tagLst>
</file>

<file path=ppt/tags/tag95.xml><?xml version="1.0" encoding="utf-8"?>
<p:tagLst xmlns:a="http://schemas.openxmlformats.org/drawingml/2006/main" xmlns:r="http://schemas.openxmlformats.org/officeDocument/2006/relationships" xmlns:p="http://schemas.openxmlformats.org/presentationml/2006/main">
  <p:tag name="AS_UNIQUEID" val="430"/>
</p:tagLst>
</file>

<file path=ppt/tags/tag96.xml><?xml version="1.0" encoding="utf-8"?>
<p:tagLst xmlns:a="http://schemas.openxmlformats.org/drawingml/2006/main" xmlns:r="http://schemas.openxmlformats.org/officeDocument/2006/relationships" xmlns:p="http://schemas.openxmlformats.org/presentationml/2006/main">
  <p:tag name="AS_UNIQUEID" val="8873"/>
  <p:tag name="KSO_WM_BEAUTIFY_FLAG" val=""/>
</p:tagLst>
</file>

<file path=ppt/tags/tag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8.xml><?xml version="1.0" encoding="utf-8"?>
<p:tagLst xmlns:a="http://schemas.openxmlformats.org/drawingml/2006/main" xmlns:r="http://schemas.openxmlformats.org/officeDocument/2006/relationships" xmlns:p="http://schemas.openxmlformats.org/presentationml/2006/main">
  <p:tag name="AS_UNIQUEID" val="1604"/>
</p:tagLst>
</file>

<file path=ppt/tags/tag99.xml><?xml version="1.0" encoding="utf-8"?>
<p:tagLst xmlns:a="http://schemas.openxmlformats.org/drawingml/2006/main" xmlns:r="http://schemas.openxmlformats.org/officeDocument/2006/relationships" xmlns:p="http://schemas.openxmlformats.org/presentationml/2006/main">
  <p:tag name="AS_UNIQUEID" val="1604"/>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4891</Words>
  <PresentationFormat>宽屏</PresentationFormat>
  <Paragraphs>526</Paragraphs>
  <Slides>42</Slides>
  <Notes>1</Notes>
  <HiddenSlides>0</HiddenSlides>
  <MMClips>0</MMClips>
  <ScaleCrop>false</ScaleCrop>
  <HeadingPairs>
    <vt:vector size="6" baseType="variant">
      <vt:variant>
        <vt:lpstr>已用的字体</vt:lpstr>
      </vt:variant>
      <vt:variant>
        <vt:i4>21</vt:i4>
      </vt:variant>
      <vt:variant>
        <vt:lpstr>主题</vt:lpstr>
      </vt:variant>
      <vt:variant>
        <vt:i4>1</vt:i4>
      </vt:variant>
      <vt:variant>
        <vt:lpstr>幻灯片标题</vt:lpstr>
      </vt:variant>
      <vt:variant>
        <vt:i4>42</vt:i4>
      </vt:variant>
    </vt:vector>
  </HeadingPairs>
  <TitlesOfParts>
    <vt:vector size="64" baseType="lpstr">
      <vt:lpstr>Highlight LET</vt:lpstr>
      <vt:lpstr>Monotype Sorts</vt:lpstr>
      <vt:lpstr>方正粗黑宋简体</vt:lpstr>
      <vt:lpstr>方正启体简体</vt:lpstr>
      <vt:lpstr>方正清刻本悦宋简体</vt:lpstr>
      <vt:lpstr>仿宋</vt:lpstr>
      <vt:lpstr>汉仪粗圆简</vt:lpstr>
      <vt:lpstr>汉仪锦昌体简</vt:lpstr>
      <vt:lpstr>汉仪颜楷简</vt:lpstr>
      <vt:lpstr>黑体</vt:lpstr>
      <vt:lpstr>华文仿宋</vt:lpstr>
      <vt:lpstr>华文楷体</vt:lpstr>
      <vt:lpstr>华文中宋</vt:lpstr>
      <vt:lpstr>楷体</vt:lpstr>
      <vt:lpstr>宋体</vt:lpstr>
      <vt:lpstr>微软雅黑</vt:lpstr>
      <vt:lpstr>字魂95号-手刻宋</vt:lpstr>
      <vt:lpstr>Arial</vt:lpstr>
      <vt:lpstr>Calibri</vt:lpstr>
      <vt:lpstr>Times New Roman</vt:lpstr>
      <vt:lpstr>Wingdings</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2019-06-19T02:08:00Z</dcterms:created>
  <dcterms:modified xsi:type="dcterms:W3CDTF">2024-07-15T08:05:20Z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2052-12.1.0.16929</vt:lpwstr>
  </property>
  <property fmtid="{D5CDD505-2E9C-101B-9397-08002B2CF9AE}" pid="3" name="ICV">
    <vt:lpwstr>20189FBA45F94A06BF90D8C808036F2B_11</vt:lpwstr>
  </property>
</Properties>
</file>