
<file path=[Content_Types].xml><?xml version="1.0" encoding="utf-8"?>
<Types xmlns="http://schemas.openxmlformats.org/package/2006/content-types">
  <Default Extension="wav" ContentType="audio/x-wav"/>
  <Default Extension="png" ContentType="image/png"/>
  <Default Extension="jpeg" ContentType="image/jpeg"/>
  <Default Extension="JPG" ContentType="image/.jp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3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9" r:id="rId3"/>
    <p:sldId id="256" r:id="rId4"/>
    <p:sldId id="372" r:id="rId5"/>
    <p:sldId id="260" r:id="rId6"/>
    <p:sldId id="258" r:id="rId7"/>
    <p:sldId id="269" r:id="rId8"/>
    <p:sldId id="266" r:id="rId9"/>
    <p:sldId id="267" r:id="rId10"/>
    <p:sldId id="270" r:id="rId11"/>
    <p:sldId id="271" r:id="rId12"/>
    <p:sldId id="274" r:id="rId13"/>
    <p:sldId id="279" r:id="rId15"/>
    <p:sldId id="281" r:id="rId16"/>
    <p:sldId id="282" r:id="rId17"/>
    <p:sldId id="289" r:id="rId18"/>
    <p:sldId id="285" r:id="rId19"/>
    <p:sldId id="286" r:id="rId20"/>
    <p:sldId id="292" r:id="rId21"/>
    <p:sldId id="296" r:id="rId22"/>
    <p:sldId id="293" r:id="rId23"/>
    <p:sldId id="287" r:id="rId24"/>
    <p:sldId id="305" r:id="rId25"/>
    <p:sldId id="314" r:id="rId26"/>
    <p:sldId id="306" r:id="rId27"/>
    <p:sldId id="315" r:id="rId28"/>
    <p:sldId id="317" r:id="rId29"/>
    <p:sldId id="320" r:id="rId30"/>
    <p:sldId id="318" r:id="rId31"/>
    <p:sldId id="319" r:id="rId32"/>
    <p:sldId id="322" r:id="rId33"/>
    <p:sldId id="323" r:id="rId34"/>
    <p:sldId id="345" r:id="rId35"/>
    <p:sldId id="324" r:id="rId36"/>
    <p:sldId id="325" r:id="rId37"/>
    <p:sldId id="346" r:id="rId38"/>
    <p:sldId id="307" r:id="rId39"/>
    <p:sldId id="352" r:id="rId40"/>
    <p:sldId id="355" r:id="rId41"/>
    <p:sldId id="326" r:id="rId42"/>
    <p:sldId id="353" r:id="rId43"/>
    <p:sldId id="354" r:id="rId44"/>
    <p:sldId id="369" r:id="rId45"/>
    <p:sldId id="375" r:id="rId46"/>
    <p:sldId id="385" r:id="rId47"/>
    <p:sldId id="376" r:id="rId48"/>
    <p:sldId id="383" r:id="rId49"/>
    <p:sldId id="384" r:id="rId50"/>
    <p:sldId id="310" r:id="rId51"/>
    <p:sldId id="386" r:id="rId52"/>
    <p:sldId id="392" r:id="rId53"/>
    <p:sldId id="393" r:id="rId54"/>
    <p:sldId id="308" r:id="rId55"/>
  </p:sldIdLst>
  <p:sldSz cx="12192000" cy="6858000"/>
  <p:notesSz cx="6858000" cy="9144000"/>
  <p:embeddedFontLst>
    <p:embeddedFont>
      <p:font typeface="方正粗黑宋简体" panose="02000000000000000000" pitchFamily="2" charset="-122"/>
      <p:regular r:id="rId60"/>
    </p:embeddedFont>
    <p:embeddedFont>
      <p:font typeface="华文中宋" panose="02010600040101010101" charset="-122"/>
      <p:regular r:id="rId61"/>
    </p:embeddedFont>
    <p:embeddedFont>
      <p:font typeface="Calibri" panose="020F0502020204030204"/>
      <p:regular r:id="rId62"/>
      <p:bold r:id="rId63"/>
      <p:italic r:id="rId64"/>
      <p:boldItalic r:id="rId65"/>
    </p:embeddedFont>
    <p:embeddedFont>
      <p:font typeface="楷体" panose="02010609060101010101" charset="-122"/>
      <p:regular r:id="rId66"/>
    </p:embeddedFont>
    <p:embeddedFont>
      <p:font typeface="黑体" panose="02010609060101010101" charset="-122"/>
      <p:regular r:id="rId67"/>
    </p:embeddedFont>
    <p:embeddedFont>
      <p:font typeface="微软雅黑" panose="020B0503020204020204" charset="-122"/>
      <p:regular r:id="rId68"/>
    </p:embeddedFont>
    <p:embeddedFont>
      <p:font typeface="华文仿宋" panose="02010600040101010101" charset="-122"/>
      <p:regular r:id="rId69"/>
    </p:embeddedFont>
    <p:embeddedFont>
      <p:font typeface="仿宋" panose="02010609060101010101" pitchFamily="49" charset="-122"/>
      <p:regular r:id="rId70"/>
    </p:embeddedFont>
    <p:embeddedFont>
      <p:font typeface="华文楷体" panose="02010600040101010101" charset="-122"/>
      <p:regular r:id="rId71"/>
    </p:embeddedFont>
  </p:embeddedFontLst>
  <p:custDataLst>
    <p:tags r:id="rId7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initials="" lastIdx="0" clrIdx="0"/>
  <p:cmAuthor id="2001" name="骆倩怡_Znauj26B" initials="authorId_382814100" lastIdx="0" clrIdx="0"/>
  <p:cmAuthor id="1" name="rebacca" initials="" lastIdx="0" clrIdx="1"/>
  <p:cmAuthor id="2" name="Author" initials="" lastIdx="0" clrIdx="2"/>
  <p:cmAuthor id="3" name="user" initials="u" lastIdx="0" clrIdx="0"/>
  <p:cmAuthor id="4" name="新课标第一网" initials="新" lastIdx="0" clrIdx="0"/>
  <p:cmAuthor id="5" name="MING" initials="M" lastIdx="0" clrIdx="2"/>
  <p:cmAuthor id="6" name="诗栖阁主" initials="诗" lastIdx="0" clrIdx="5"/>
  <p:cmAuthor id="7" name="宋洁然" initials="宋" lastIdx="0" clrIdx="1"/>
  <p:cmAuthor id="8" name="ming qiu" initials="m" lastIdx="0" clrIdx="1"/>
  <p:cmAuthor id="9" name="PPTer_Tang" initials="P" lastIdx="0" clrIdx="0"/>
  <p:cmAuthor id="10" name="86136" initials="8" lastIdx="0" clrIdx="9"/>
  <p:cmAuthor id="11" name="Jing" initials="J" lastIdx="0" clrIdx="10"/>
  <p:cmAuthor id="12" name="12279" initials="1" lastIdx="0" clrIdx="11"/>
  <p:cmAuthor id="13" name="xtzj" initials="x" lastIdx="0" clrIdx="0"/>
  <p:cmAuthor id="14" name="pc" initials="p" lastIdx="0" clrIdx="0"/>
  <p:cmAuthor id="15" name="付" initials="付" lastIdx="0" clrIdx="14"/>
  <p:cmAuthor id="16" name="Nicole Li  李倩" initials="N" lastIdx="0" clrIdx="0"/>
  <p:cmAuthor id="75" name="作者" initials="A" lastIdx="0" clrIdx="24"/>
  <p:cmAuthor id="17" name="admin" initials="a" lastIdx="0" clrIdx="0"/>
  <p:cmAuthor id="18" name="222" initials="2" lastIdx="0" clrIdx="0"/>
  <p:cmAuthor id="19" name="Mia Vida Villanueva" initials="MVV" lastIdx="0" clrIdx="0"/>
  <p:cmAuthor id="20" name="iwenping" initials="" lastIdx="0" clrIdx="0"/>
  <p:cmAuthor id="21" name="xiaoxuan Zeng" initials="x" lastIdx="0" clrIdx="0"/>
  <p:cmAuthor id="22" name="User" initials="" lastIdx="0" clrIdx="0"/>
  <p:cmAuthor id="23" name="administrator-pc"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5F10"/>
    <a:srgbClr val="FFFFFF"/>
    <a:srgbClr val="FEF5ED"/>
    <a:srgbClr val="FCE6D5"/>
    <a:srgbClr val="F9F6EE"/>
    <a:srgbClr val="F4B579"/>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45" d="100"/>
          <a:sy n="45" d="100"/>
        </p:scale>
        <p:origin x="42" y="708"/>
      </p:cViewPr>
      <p:guideLst>
        <p:guide orient="horz" pos="2047"/>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2" Type="http://schemas.openxmlformats.org/officeDocument/2006/relationships/tags" Target="tags/tag334.xml"/><Relationship Id="rId71" Type="http://schemas.openxmlformats.org/officeDocument/2006/relationships/font" Target="fonts/font12.fntdata"/><Relationship Id="rId70" Type="http://schemas.openxmlformats.org/officeDocument/2006/relationships/font" Target="fonts/font11.fntdata"/><Relationship Id="rId7" Type="http://schemas.openxmlformats.org/officeDocument/2006/relationships/slide" Target="slides/slide5.xml"/><Relationship Id="rId69" Type="http://schemas.openxmlformats.org/officeDocument/2006/relationships/font" Target="fonts/font10.fntdata"/><Relationship Id="rId68" Type="http://schemas.openxmlformats.org/officeDocument/2006/relationships/font" Target="fonts/font9.fntdata"/><Relationship Id="rId67" Type="http://schemas.openxmlformats.org/officeDocument/2006/relationships/font" Target="fonts/font8.fntdata"/><Relationship Id="rId66" Type="http://schemas.openxmlformats.org/officeDocument/2006/relationships/font" Target="fonts/font7.fntdata"/><Relationship Id="rId65" Type="http://schemas.openxmlformats.org/officeDocument/2006/relationships/font" Target="fonts/font6.fntdata"/><Relationship Id="rId64" Type="http://schemas.openxmlformats.org/officeDocument/2006/relationships/font" Target="fonts/font5.fntdata"/><Relationship Id="rId63" Type="http://schemas.openxmlformats.org/officeDocument/2006/relationships/font" Target="fonts/font4.fntdata"/><Relationship Id="rId62" Type="http://schemas.openxmlformats.org/officeDocument/2006/relationships/font" Target="fonts/font3.fntdata"/><Relationship Id="rId61" Type="http://schemas.openxmlformats.org/officeDocument/2006/relationships/font" Target="fonts/font2.fntdata"/><Relationship Id="rId60" Type="http://schemas.openxmlformats.org/officeDocument/2006/relationships/font" Target="fonts/font1.fntdata"/><Relationship Id="rId6" Type="http://schemas.openxmlformats.org/officeDocument/2006/relationships/slide" Target="slides/slide4.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b="1">
                <a:solidFill>
                  <a:srgbClr val="C00000"/>
                </a:solidFill>
                <a:latin typeface="华文中宋" panose="02010600040101010101" charset="-122"/>
                <a:ea typeface="华文中宋" panose="02010600040101010101" charset="-122"/>
                <a:sym typeface="+mn-ea"/>
              </a:rPr>
              <a:t>华夏文明的先进性：</a:t>
            </a:r>
            <a:r>
              <a:rPr lang="zh-CN" altLang="en-US">
                <a:latin typeface="华文中宋" panose="02010600040101010101" charset="-122"/>
                <a:ea typeface="华文中宋" panose="02010600040101010101" charset="-122"/>
                <a:sym typeface="+mn-ea"/>
              </a:rPr>
              <a:t>生产力先进</a:t>
            </a:r>
            <a:r>
              <a:rPr lang="zh-CN" altLang="en-US">
                <a:solidFill>
                  <a:srgbClr val="C00000"/>
                </a:solidFill>
                <a:latin typeface="华文中宋" panose="02010600040101010101" charset="-122"/>
                <a:ea typeface="华文中宋" panose="02010600040101010101" charset="-122"/>
                <a:sym typeface="+mn-ea"/>
              </a:rPr>
              <a:t>（农耕文明）</a:t>
            </a:r>
            <a:r>
              <a:rPr lang="zh-CN" altLang="en-US">
                <a:latin typeface="华文中宋" panose="02010600040101010101" charset="-122"/>
                <a:ea typeface="华文中宋" panose="02010600040101010101" charset="-122"/>
                <a:sym typeface="+mn-ea"/>
              </a:rPr>
              <a:t>文化优越</a:t>
            </a:r>
            <a:r>
              <a:rPr lang="zh-CN" altLang="en-US">
                <a:solidFill>
                  <a:srgbClr val="C00000"/>
                </a:solidFill>
                <a:latin typeface="华文中宋" panose="02010600040101010101" charset="-122"/>
                <a:ea typeface="华文中宋" panose="02010600040101010101" charset="-122"/>
                <a:sym typeface="+mn-ea"/>
              </a:rPr>
              <a:t>（礼乐）</a:t>
            </a:r>
            <a:r>
              <a:rPr lang="zh-CN" altLang="en-US">
                <a:latin typeface="华文中宋" panose="02010600040101010101" charset="-122"/>
                <a:ea typeface="华文中宋" panose="02010600040101010101" charset="-122"/>
                <a:sym typeface="+mn-ea"/>
              </a:rPr>
              <a:t>制度优势</a:t>
            </a:r>
            <a:r>
              <a:rPr lang="zh-CN" altLang="en-US">
                <a:solidFill>
                  <a:srgbClr val="C00000"/>
                </a:solidFill>
                <a:latin typeface="华文中宋" panose="02010600040101010101" charset="-122"/>
                <a:ea typeface="华文中宋" panose="02010600040101010101" charset="-122"/>
                <a:sym typeface="+mn-ea"/>
              </a:rPr>
              <a:t>（分封、宗法制）</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audio" Target="../media/audio1.wav"/><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tags" Target="../tags/tag6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aphicFrame>
        <p:nvGraphicFramePr>
          <p:cNvPr id="9" name="表格 7"/>
          <p:cNvGraphicFramePr>
            <a:graphicFrameLocks noGrp="1"/>
          </p:cNvGraphicFramePr>
          <p:nvPr userDrawn="1"/>
        </p:nvGraphicFramePr>
        <p:xfrm>
          <a:off x="0" y="17584"/>
          <a:ext cx="12192000" cy="62547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25475">
                <a:tc>
                  <a:txBody>
                    <a:bodyPr/>
                    <a:lstStyle/>
                    <a:p>
                      <a:pPr algn="ctr"/>
                      <a:r>
                        <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rPr>
                        <a:t>课标解读</a:t>
                      </a:r>
                      <a:endPar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rPr>
                        <a:t>五年高频考点</a:t>
                      </a:r>
                      <a:endPar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知识梳理</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阶段特征</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命题探究</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pic>
        <p:nvPicPr>
          <p:cNvPr id="2" name="图片 1"/>
          <p:cNvPicPr>
            <a:picLocks noChangeAspect="1"/>
          </p:cNvPicPr>
          <p:nvPr userDrawn="1"/>
        </p:nvPicPr>
        <p:blipFill>
          <a:blip r:embed="rId2"/>
          <a:stretch>
            <a:fillRect/>
          </a:stretch>
        </p:blipFill>
        <p:spPr>
          <a:xfrm>
            <a:off x="10400030" y="6550660"/>
            <a:ext cx="1725295" cy="2387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1" name="箭头: 五边形 10"/>
          <p:cNvSpPr/>
          <p:nvPr userDrawn="1"/>
        </p:nvSpPr>
        <p:spPr>
          <a:xfrm>
            <a:off x="0" y="678741"/>
            <a:ext cx="10093911" cy="6254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表格 7"/>
          <p:cNvGraphicFramePr>
            <a:graphicFrameLocks noGrp="1"/>
          </p:cNvGraphicFramePr>
          <p:nvPr userDrawn="1"/>
        </p:nvGraphicFramePr>
        <p:xfrm>
          <a:off x="0" y="17583"/>
          <a:ext cx="12192000" cy="62547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25475">
                <a:tc>
                  <a:txBody>
                    <a:bodyPr/>
                    <a:lstStyle/>
                    <a:p>
                      <a:pPr algn="ctr"/>
                      <a:r>
                        <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rPr>
                        <a:t>课标解读</a:t>
                      </a:r>
                      <a:endPar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五年高频考点</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rPr>
                        <a:t>知识梳理</a:t>
                      </a:r>
                      <a:endPar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阶段特征</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命题探究</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r>
            </a:tbl>
          </a:graphicData>
        </a:graphic>
      </p:graphicFrame>
      <p:pic>
        <p:nvPicPr>
          <p:cNvPr id="3" name="图片 2"/>
          <p:cNvPicPr>
            <a:picLocks noChangeAspect="1"/>
          </p:cNvPicPr>
          <p:nvPr userDrawn="1"/>
        </p:nvPicPr>
        <p:blipFill>
          <a:blip r:embed="rId2"/>
          <a:stretch>
            <a:fillRect/>
          </a:stretch>
        </p:blipFill>
        <p:spPr>
          <a:xfrm>
            <a:off x="10400030" y="6550660"/>
            <a:ext cx="1725295" cy="238760"/>
          </a:xfrm>
          <a:prstGeom prst="rect">
            <a:avLst/>
          </a:prstGeom>
        </p:spPr>
      </p:pic>
      <p:sp>
        <p:nvSpPr>
          <p:cNvPr id="14" name="文本占位符 13"/>
          <p:cNvSpPr>
            <a:spLocks noGrp="1"/>
          </p:cNvSpPr>
          <p:nvPr userDrawn="1">
            <p:ph type="body" sz="quarter" idx="10" hasCustomPrompt="1"/>
          </p:nvPr>
        </p:nvSpPr>
        <p:spPr>
          <a:xfrm>
            <a:off x="852488" y="1819275"/>
            <a:ext cx="9702800" cy="3481388"/>
          </a:xfrm>
          <a:prstGeom prst="rect">
            <a:avLst/>
          </a:prstGeom>
        </p:spPr>
        <p:txBody>
          <a:bodyPr/>
          <a:lstStyle>
            <a:lvl1pPr marL="0" indent="0">
              <a:lnSpc>
                <a:spcPct val="120000"/>
              </a:lnSpc>
              <a:spcBef>
                <a:spcPts val="0"/>
              </a:spcBef>
              <a:buFontTx/>
              <a:buNone/>
              <a:defRPr>
                <a:latin typeface="华文中宋" panose="02010600040101010101" charset="-122"/>
                <a:ea typeface="华文中宋" panose="02010600040101010101" charset="-12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dirty="0"/>
              <a:t>默认模板字体：华文中宋</a:t>
            </a:r>
            <a:endParaRPr lang="en-US" altLang="zh-CN" dirty="0"/>
          </a:p>
          <a:p>
            <a:pPr lvl="0"/>
            <a:r>
              <a:rPr lang="zh-CN" altLang="en-US" dirty="0"/>
              <a:t>默认模板字号：</a:t>
            </a:r>
            <a:r>
              <a:rPr lang="en-US" altLang="zh-CN" dirty="0"/>
              <a:t>28</a:t>
            </a:r>
            <a:r>
              <a:rPr lang="zh-CN" altLang="en-US" dirty="0"/>
              <a:t>号</a:t>
            </a:r>
            <a:endParaRPr lang="en-US" altLang="zh-CN" dirty="0"/>
          </a:p>
          <a:p>
            <a:pPr lvl="0"/>
            <a:r>
              <a:rPr lang="zh-CN" altLang="en-US" dirty="0"/>
              <a:t>默认模板字距：</a:t>
            </a:r>
            <a:r>
              <a:rPr lang="en-US" altLang="zh-CN" dirty="0"/>
              <a:t>1.2</a:t>
            </a:r>
            <a:endParaRPr lang="en-US" altLang="zh-CN" dirty="0"/>
          </a:p>
          <a:p>
            <a:pPr lvl="0"/>
            <a:endParaRPr lang="en-US" altLang="zh-CN" dirty="0"/>
          </a:p>
          <a:p>
            <a:pPr lvl="0"/>
            <a:r>
              <a:rPr lang="zh-CN" altLang="en-US" dirty="0"/>
              <a:t>如需要修改，请转到“母版”修改</a:t>
            </a:r>
            <a:endParaRPr lang="zh-CN" altLang="en-US" dirty="0"/>
          </a:p>
        </p:txBody>
      </p:sp>
      <p:sp>
        <p:nvSpPr>
          <p:cNvPr id="17" name="文本占位符 16"/>
          <p:cNvSpPr>
            <a:spLocks noGrp="1"/>
          </p:cNvSpPr>
          <p:nvPr>
            <p:ph type="body" sz="quarter" idx="11"/>
          </p:nvPr>
        </p:nvSpPr>
        <p:spPr>
          <a:xfrm>
            <a:off x="0" y="716048"/>
            <a:ext cx="4077810" cy="550863"/>
          </a:xfrm>
          <a:prstGeom prst="rect">
            <a:avLst/>
          </a:prstGeom>
        </p:spPr>
        <p:txBody>
          <a:bodyPr/>
          <a:lstStyle>
            <a:lvl1pPr marL="0" indent="0">
              <a:lnSpc>
                <a:spcPct val="100000"/>
              </a:lnSpc>
              <a:spcBef>
                <a:spcPts val="0"/>
              </a:spcBef>
              <a:buFontTx/>
              <a:buNone/>
              <a:defRPr lang="zh-CN" altLang="en-US" sz="2800" b="1" kern="1200" dirty="0" smtClean="0">
                <a:solidFill>
                  <a:schemeClr val="bg1"/>
                </a:solidFill>
                <a:latin typeface="+mn-lt"/>
                <a:ea typeface="+mn-ea"/>
                <a:cs typeface="+mn-cs"/>
              </a:defRPr>
            </a:lvl1pPr>
          </a:lstStyle>
          <a:p>
            <a:pPr lvl="0"/>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自定义版式">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Pct val="100000"/>
              <a:buFontTx/>
              <a:buNone/>
              <a:defRPr/>
            </a:pPr>
            <a:fld id="{23EB7C8B-1F5D-4776-ABE4-4A994C000A51}" type="datetime1">
              <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Pct val="100000"/>
              <a:buFontTx/>
              <a:buNone/>
              <a:defRPr/>
            </a:pPr>
            <a:endParaRPr kumimoji="0" lang="zh-CN" altLang="zh-CN" sz="1200" b="0" i="0" u="none" strike="noStrike" kern="1200" cap="none" spc="0" normalizeH="0" baseline="0" noProof="0">
              <a:ln>
                <a:noFill/>
              </a:ln>
              <a:solidFill>
                <a:srgbClr val="898989"/>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SzPct val="100000"/>
              <a:buNone/>
            </a:pPr>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noProof="1"/>
              <a:t>单击此处编辑母版标题样式</a:t>
            </a:r>
            <a:endParaRPr lang="zh-CN" altLang="en-US" noProof="1"/>
          </a:p>
        </p:txBody>
      </p:sp>
      <p:sp>
        <p:nvSpPr>
          <p:cNvPr id="3" name="表格占位符 2"/>
          <p:cNvSpPr>
            <a:spLocks noGrp="1"/>
          </p:cNvSpPr>
          <p:nvPr>
            <p:ph type="tbl" idx="1"/>
            <p:custDataLst>
              <p:tags r:id="rId3"/>
            </p:custDataLst>
          </p:nvPr>
        </p:nvSpPr>
        <p:spPr/>
        <p:txBody>
          <a:bodyPr/>
          <a:lstStyle/>
          <a:p>
            <a:endParaRPr lang="zh-CN" altLang="en-US" noProof="1"/>
          </a:p>
        </p:txBody>
      </p:sp>
      <p:sp>
        <p:nvSpPr>
          <p:cNvPr id="4" name="Rectangle 4"/>
          <p:cNvSpPr>
            <a:spLocks noGrp="1"/>
          </p:cNvSpPr>
          <p:nvPr>
            <p:ph type="dt" sz="half" idx="10"/>
            <p:custDataLst>
              <p:tags r:id="rId4"/>
            </p:custDataLst>
          </p:nvPr>
        </p:nvSpPr>
        <p:spPr/>
        <p:txBody>
          <a:bodyPr/>
          <a:lstStyle>
            <a:lvl1pPr>
              <a:defRPr/>
            </a:lvl1pPr>
          </a:lstStyle>
          <a:p>
            <a:endParaRPr lang="zh-CN" altLang="en-US"/>
          </a:p>
        </p:txBody>
      </p:sp>
      <p:sp>
        <p:nvSpPr>
          <p:cNvPr id="5" name="Rectangle 5"/>
          <p:cNvSpPr>
            <a:spLocks noGrp="1"/>
          </p:cNvSpPr>
          <p:nvPr>
            <p:ph type="ftr" sz="quarter" idx="11"/>
            <p:custDataLst>
              <p:tags r:id="rId5"/>
            </p:custDataLst>
          </p:nvPr>
        </p:nvSpPr>
        <p:spPr/>
        <p:txBody>
          <a:bodyPr/>
          <a:lstStyle>
            <a:lvl1pPr>
              <a:defRPr/>
            </a:lvl1pPr>
          </a:lstStyle>
          <a:p>
            <a:endParaRPr lang="zh-CN" altLang="en-US"/>
          </a:p>
        </p:txBody>
      </p:sp>
      <p:sp>
        <p:nvSpPr>
          <p:cNvPr id="6" name="Rectangle 6"/>
          <p:cNvSpPr>
            <a:spLocks noGrp="1"/>
          </p:cNvSpPr>
          <p:nvPr>
            <p:ph type="sldNum" sz="quarter" idx="12"/>
            <p:custDataLst>
              <p:tags r:id="rId6"/>
            </p:custDataLst>
          </p:nvPr>
        </p:nvSpPr>
        <p:spPr/>
        <p:txBody>
          <a:bodyPr/>
          <a:lstStyle>
            <a:lvl1pPr>
              <a:defRPr/>
            </a:lvl1pPr>
          </a:lstStyle>
          <a:p>
            <a:fld id="{953B5910-6F8E-4DCF-897E-FA8BA597C717}" type="slidenum">
              <a:rPr lang="zh-CN" altLang="en-US"/>
            </a:fld>
            <a:endParaRPr lang="zh-CN" altLang="en-US">
              <a:latin typeface="Calibri" panose="020F0502020204030204" charset="0"/>
            </a:endParaRPr>
          </a:p>
        </p:txBody>
      </p:sp>
    </p:spTree>
  </p:cSld>
  <p:clrMapOvr>
    <a:masterClrMapping/>
  </p:clrMapOvr>
  <p:transition>
    <p:sndAc>
      <p:stSnd>
        <p:snd r:embed="rId7"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527381" y="1268760"/>
            <a:ext cx="10972800" cy="4525963"/>
          </a:xfrm>
          <a:prstGeom prst="rect">
            <a:avLst/>
          </a:prstGeom>
        </p:spPr>
        <p:txBody>
          <a:bodyPr/>
          <a:lstStyle>
            <a:lvl1pPr indent="320040" eaLnBrk="0" hangingPunct="0">
              <a:lnSpc>
                <a:spcPct val="150000"/>
              </a:lnSpc>
              <a:buFontTx/>
              <a:buNone/>
              <a:defRPr sz="3840"/>
            </a:lvl1pPr>
          </a:lstStyle>
          <a:p>
            <a:pPr indent="266700" eaLnBrk="0" hangingPunct="0">
              <a:lnSpc>
                <a:spcPct val="150000"/>
              </a:lnSpc>
            </a:pPr>
            <a:endParaRPr lang="zh-CN" altLang="en-US" sz="2000" smtClean="0">
              <a:solidFill>
                <a:srgbClr val="FF3300"/>
              </a:solidFill>
              <a:latin typeface="Times New Roman" panose="02020603050405020304" charset="0"/>
              <a:ea typeface="楷体" panose="02010609060101010101" charset="-122"/>
              <a:cs typeface="Times New Roman" panose="02020603050405020304"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1">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p14:ripple/>
      </p:transition>
    </mc:Choice>
    <mc:Fallback>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68.xml"/><Relationship Id="rId23" Type="http://schemas.openxmlformats.org/officeDocument/2006/relationships/tags" Target="../tags/tag67.xml"/><Relationship Id="rId22" Type="http://schemas.openxmlformats.org/officeDocument/2006/relationships/tags" Target="../tags/tag66.xml"/><Relationship Id="rId21" Type="http://schemas.openxmlformats.org/officeDocument/2006/relationships/tags" Target="../tags/tag65.xml"/><Relationship Id="rId20" Type="http://schemas.openxmlformats.org/officeDocument/2006/relationships/tags" Target="../tags/tag64.xml"/><Relationship Id="rId2" Type="http://schemas.openxmlformats.org/officeDocument/2006/relationships/slideLayout" Target="../slideLayouts/slideLayout2.xml"/><Relationship Id="rId19" Type="http://schemas.openxmlformats.org/officeDocument/2006/relationships/tags" Target="../tags/tag63.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0.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69.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7.xml"/><Relationship Id="rId3" Type="http://schemas.openxmlformats.org/officeDocument/2006/relationships/image" Target="../media/image16.png"/><Relationship Id="rId2" Type="http://schemas.openxmlformats.org/officeDocument/2006/relationships/tags" Target="../tags/tag116.xml"/><Relationship Id="rId1" Type="http://schemas.openxmlformats.org/officeDocument/2006/relationships/tags" Target="../tags/tag115.xml"/></Relationships>
</file>

<file path=ppt/slides/_rels/slide11.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image" Target="../media/image17.png"/><Relationship Id="rId2" Type="http://schemas.openxmlformats.org/officeDocument/2006/relationships/tags" Target="../tags/tag119.xml"/><Relationship Id="rId13" Type="http://schemas.openxmlformats.org/officeDocument/2006/relationships/notesSlide" Target="../notesSlides/notesSlide1.xml"/><Relationship Id="rId12" Type="http://schemas.openxmlformats.org/officeDocument/2006/relationships/slideLayout" Target="../slideLayouts/slideLayout1.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tags" Target="../tags/tag118.xml"/></Relationships>
</file>

<file path=ppt/slides/_rels/slide12.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0" Type="http://schemas.openxmlformats.org/officeDocument/2006/relationships/slideLayout" Target="../slideLayouts/slideLayout1.xml"/><Relationship Id="rId1" Type="http://schemas.openxmlformats.org/officeDocument/2006/relationships/tags" Target="../tags/tag128.xml"/></Relationships>
</file>

<file path=ppt/slides/_rels/slide13.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142.xml"/><Relationship Id="rId7" Type="http://schemas.openxmlformats.org/officeDocument/2006/relationships/image" Target="../media/image19.png"/><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image" Target="../media/image18.png"/><Relationship Id="rId3" Type="http://schemas.openxmlformats.org/officeDocument/2006/relationships/tags" Target="../tags/tag139.xml"/><Relationship Id="rId2" Type="http://schemas.openxmlformats.org/officeDocument/2006/relationships/tags" Target="../tags/tag138.xml"/><Relationship Id="rId13" Type="http://schemas.openxmlformats.org/officeDocument/2006/relationships/slideLayout" Target="../slideLayouts/slideLayout1.xml"/><Relationship Id="rId12" Type="http://schemas.openxmlformats.org/officeDocument/2006/relationships/tags" Target="../tags/tag143.xml"/><Relationship Id="rId11" Type="http://schemas.openxmlformats.org/officeDocument/2006/relationships/image" Target="../media/image22.png"/><Relationship Id="rId10" Type="http://schemas.openxmlformats.org/officeDocument/2006/relationships/image" Target="../media/image21.png"/><Relationship Id="rId1" Type="http://schemas.openxmlformats.org/officeDocument/2006/relationships/tags" Target="../tags/tag13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6.xml"/><Relationship Id="rId3" Type="http://schemas.openxmlformats.org/officeDocument/2006/relationships/image" Target="../media/image23.png"/><Relationship Id="rId2" Type="http://schemas.openxmlformats.org/officeDocument/2006/relationships/tags" Target="../tags/tag145.xml"/><Relationship Id="rId1" Type="http://schemas.openxmlformats.org/officeDocument/2006/relationships/tags" Target="../tags/tag144.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9.xml"/><Relationship Id="rId3" Type="http://schemas.openxmlformats.org/officeDocument/2006/relationships/image" Target="../media/image24.jpeg"/><Relationship Id="rId2" Type="http://schemas.openxmlformats.org/officeDocument/2006/relationships/tags" Target="../tags/tag148.xml"/><Relationship Id="rId1" Type="http://schemas.openxmlformats.org/officeDocument/2006/relationships/tags" Target="../tags/tag147.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2.xml"/><Relationship Id="rId3" Type="http://schemas.openxmlformats.org/officeDocument/2006/relationships/image" Target="../media/image25.png"/><Relationship Id="rId2" Type="http://schemas.openxmlformats.org/officeDocument/2006/relationships/tags" Target="../tags/tag151.xml"/><Relationship Id="rId1" Type="http://schemas.openxmlformats.org/officeDocument/2006/relationships/tags" Target="../tags/tag150.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57.xml"/><Relationship Id="rId6" Type="http://schemas.openxmlformats.org/officeDocument/2006/relationships/image" Target="../media/image27.png"/><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image" Target="../media/image26.jpeg"/><Relationship Id="rId2" Type="http://schemas.openxmlformats.org/officeDocument/2006/relationships/tags" Target="../tags/tag154.xml"/><Relationship Id="rId1" Type="http://schemas.openxmlformats.org/officeDocument/2006/relationships/tags" Target="../tags/tag153.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6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tags" Target="../tags/tag163.xml"/><Relationship Id="rId1" Type="http://schemas.openxmlformats.org/officeDocument/2006/relationships/tags" Target="../tags/tag16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image" Target="NULL" TargetMode="External"/><Relationship Id="rId3" Type="http://schemas.openxmlformats.org/officeDocument/2006/relationships/image" Target="../media/image6.png"/><Relationship Id="rId2" Type="http://schemas.openxmlformats.org/officeDocument/2006/relationships/tags" Target="../tags/tag72.xml"/><Relationship Id="rId1" Type="http://schemas.openxmlformats.org/officeDocument/2006/relationships/tags" Target="../tags/tag71.xml"/></Relationships>
</file>

<file path=ppt/slides/_rels/slide20.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image" Target="../media/image33.svg"/><Relationship Id="rId6" Type="http://schemas.openxmlformats.org/officeDocument/2006/relationships/image" Target="../media/image32.png"/><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5" Type="http://schemas.openxmlformats.org/officeDocument/2006/relationships/slideLayout" Target="../slideLayouts/slideLayout1.xml"/><Relationship Id="rId14" Type="http://schemas.openxmlformats.org/officeDocument/2006/relationships/tags" Target="../tags/tag176.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tags" Target="../tags/tag165.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81.xml"/><Relationship Id="rId5" Type="http://schemas.openxmlformats.org/officeDocument/2006/relationships/image" Target="../media/image34.jpeg"/><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92.xml"/><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95.xml"/><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tags" Target="../tags/tag194.xml"/><Relationship Id="rId1" Type="http://schemas.openxmlformats.org/officeDocument/2006/relationships/tags" Target="../tags/tag193.xml"/></Relationships>
</file>

<file path=ppt/slides/_rels/slide25.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tags" Target="../tags/tag201.xml"/><Relationship Id="rId6" Type="http://schemas.openxmlformats.org/officeDocument/2006/relationships/tags" Target="../tags/tag200.xml"/><Relationship Id="rId5" Type="http://schemas.openxmlformats.org/officeDocument/2006/relationships/image" Target="../media/image39.png"/><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5" Type="http://schemas.openxmlformats.org/officeDocument/2006/relationships/slideLayout" Target="../slideLayouts/slideLayout1.xml"/><Relationship Id="rId14" Type="http://schemas.openxmlformats.org/officeDocument/2006/relationships/tags" Target="../tags/tag208.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tags" Target="../tags/tag196.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13.xml"/><Relationship Id="rId5" Type="http://schemas.openxmlformats.org/officeDocument/2006/relationships/image" Target="../media/image40.png"/><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6.xml"/><Relationship Id="rId3" Type="http://schemas.openxmlformats.org/officeDocument/2006/relationships/image" Target="../media/image40.png"/><Relationship Id="rId2" Type="http://schemas.openxmlformats.org/officeDocument/2006/relationships/tags" Target="../tags/tag215.xml"/><Relationship Id="rId1" Type="http://schemas.openxmlformats.org/officeDocument/2006/relationships/tags" Target="../tags/tag214.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29.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image" Target="../media/image42.png"/><Relationship Id="rId7" Type="http://schemas.openxmlformats.org/officeDocument/2006/relationships/tags" Target="../tags/tag227.xml"/><Relationship Id="rId6" Type="http://schemas.openxmlformats.org/officeDocument/2006/relationships/image" Target="../media/image41.png"/><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0" Type="http://schemas.openxmlformats.org/officeDocument/2006/relationships/slideLayout" Target="../slideLayouts/slideLayout1.xml"/><Relationship Id="rId1" Type="http://schemas.openxmlformats.org/officeDocument/2006/relationships/tags" Target="../tags/tag22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image" Target="../media/image43.png"/><Relationship Id="rId2" Type="http://schemas.openxmlformats.org/officeDocument/2006/relationships/tags" Target="../tags/tag230.xml"/><Relationship Id="rId1" Type="http://schemas.openxmlformats.org/officeDocument/2006/relationships/tags" Target="../tags/tag229.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38.xml"/><Relationship Id="rId3" Type="http://schemas.openxmlformats.org/officeDocument/2006/relationships/image" Target="../media/image44.png"/><Relationship Id="rId2" Type="http://schemas.openxmlformats.org/officeDocument/2006/relationships/tags" Target="../tags/tag237.xml"/><Relationship Id="rId1" Type="http://schemas.openxmlformats.org/officeDocument/2006/relationships/tags" Target="../tags/tag236.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47.xml"/><Relationship Id="rId4" Type="http://schemas.openxmlformats.org/officeDocument/2006/relationships/image" Target="../media/image45.png"/><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56.xml"/><Relationship Id="rId3" Type="http://schemas.openxmlformats.org/officeDocument/2006/relationships/image" Target="../media/image46.png"/><Relationship Id="rId2" Type="http://schemas.openxmlformats.org/officeDocument/2006/relationships/tags" Target="../tags/tag255.xml"/><Relationship Id="rId1" Type="http://schemas.openxmlformats.org/officeDocument/2006/relationships/tags" Target="../tags/tag254.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59.xml"/><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tags" Target="../tags/tag258.xml"/><Relationship Id="rId1" Type="http://schemas.openxmlformats.org/officeDocument/2006/relationships/tags" Target="../tags/tag257.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63.xml"/><Relationship Id="rId5" Type="http://schemas.openxmlformats.org/officeDocument/2006/relationships/image" Target="../media/image50.png"/><Relationship Id="rId4" Type="http://schemas.openxmlformats.org/officeDocument/2006/relationships/tags" Target="../tags/tag262.xml"/><Relationship Id="rId3" Type="http://schemas.openxmlformats.org/officeDocument/2006/relationships/image" Target="../media/image49.jpeg"/><Relationship Id="rId2" Type="http://schemas.openxmlformats.org/officeDocument/2006/relationships/tags" Target="../tags/tag261.xml"/><Relationship Id="rId1" Type="http://schemas.openxmlformats.org/officeDocument/2006/relationships/tags" Target="../tags/tag260.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image" Target="../media/image52.png"/><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image" Target="NULL" TargetMode="External"/><Relationship Id="rId1" Type="http://schemas.openxmlformats.org/officeDocument/2006/relationships/image" Target="../media/image51.wmf"/></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40.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image" Target="../media/image54.png"/><Relationship Id="rId7" Type="http://schemas.openxmlformats.org/officeDocument/2006/relationships/tags" Target="../tags/tag280.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3" Type="http://schemas.openxmlformats.org/officeDocument/2006/relationships/image" Target="../media/image53.png"/><Relationship Id="rId2" Type="http://schemas.openxmlformats.org/officeDocument/2006/relationships/tags" Target="../tags/tag276.xml"/><Relationship Id="rId10" Type="http://schemas.openxmlformats.org/officeDocument/2006/relationships/slideLayout" Target="../slideLayouts/slideLayout1.xml"/><Relationship Id="rId1" Type="http://schemas.openxmlformats.org/officeDocument/2006/relationships/tags" Target="../tags/tag275.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90.xml"/><Relationship Id="rId6" Type="http://schemas.openxmlformats.org/officeDocument/2006/relationships/image" Target="../media/image55.png"/><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95.xml"/><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tags" Target="../tags/tag297.xml"/><Relationship Id="rId1" Type="http://schemas.openxmlformats.org/officeDocument/2006/relationships/tags" Target="../tags/tag296.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image" Target="../media/image58.png"/><Relationship Id="rId2" Type="http://schemas.openxmlformats.org/officeDocument/2006/relationships/tags" Target="../tags/tag301.xml"/><Relationship Id="rId1" Type="http://schemas.openxmlformats.org/officeDocument/2006/relationships/tags" Target="../tags/tag300.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06.xml"/><Relationship Id="rId4" Type="http://schemas.openxmlformats.org/officeDocument/2006/relationships/image" Target="../media/image60.png"/><Relationship Id="rId3" Type="http://schemas.openxmlformats.org/officeDocument/2006/relationships/image" Target="../media/image59.jpeg"/><Relationship Id="rId2" Type="http://schemas.openxmlformats.org/officeDocument/2006/relationships/tags" Target="../tags/tag305.xml"/><Relationship Id="rId1" Type="http://schemas.openxmlformats.org/officeDocument/2006/relationships/tags" Target="../tags/tag304.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09.xml"/><Relationship Id="rId4" Type="http://schemas.openxmlformats.org/officeDocument/2006/relationships/image" Target="../media/image62.jpeg"/><Relationship Id="rId3" Type="http://schemas.openxmlformats.org/officeDocument/2006/relationships/image" Target="../media/image61.jpeg"/><Relationship Id="rId2" Type="http://schemas.openxmlformats.org/officeDocument/2006/relationships/tags" Target="../tags/tag308.xml"/><Relationship Id="rId1" Type="http://schemas.openxmlformats.org/officeDocument/2006/relationships/tags" Target="../tags/tag307.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18.xml"/><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5.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1" Type="http://schemas.openxmlformats.org/officeDocument/2006/relationships/slideLayout" Target="../slideLayouts/slideLayout1.xml"/><Relationship Id="rId10" Type="http://schemas.openxmlformats.org/officeDocument/2006/relationships/tags" Target="../tags/tag93.xml"/><Relationship Id="rId1" Type="http://schemas.openxmlformats.org/officeDocument/2006/relationships/tags" Target="../tags/tag84.xml"/></Relationships>
</file>

<file path=ppt/slides/_rels/slide5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24.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image" Target="../media/image63.emf"/><Relationship Id="rId2" Type="http://schemas.openxmlformats.org/officeDocument/2006/relationships/tags" Target="../tags/tag331.xml"/><Relationship Id="rId1" Type="http://schemas.openxmlformats.org/officeDocument/2006/relationships/tags" Target="../tags/tag330.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6.xml"/><Relationship Id="rId5" Type="http://schemas.openxmlformats.org/officeDocument/2006/relationships/image" Target="../media/image8.png"/><Relationship Id="rId4" Type="http://schemas.openxmlformats.org/officeDocument/2006/relationships/image" Target="../media/image2.png"/><Relationship Id="rId3" Type="http://schemas.openxmlformats.org/officeDocument/2006/relationships/image" Target="../media/image7.png"/><Relationship Id="rId2" Type="http://schemas.openxmlformats.org/officeDocument/2006/relationships/tags" Target="../tags/tag95.xml"/><Relationship Id="rId1" Type="http://schemas.openxmlformats.org/officeDocument/2006/relationships/tags" Target="../tags/tag94.xml"/></Relationships>
</file>

<file path=ppt/slides/_rels/slide7.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image" Target="../media/image14.jpeg"/><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tags" Target="../tags/tag98.xml"/><Relationship Id="rId10" Type="http://schemas.openxmlformats.org/officeDocument/2006/relationships/slideLayout" Target="../slideLayouts/slideLayout1.xml"/><Relationship Id="rId1" Type="http://schemas.openxmlformats.org/officeDocument/2006/relationships/tags" Target="../tags/tag9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2.xml"/><Relationship Id="rId3" Type="http://schemas.openxmlformats.org/officeDocument/2006/relationships/image" Target="../media/image15.jpeg"/><Relationship Id="rId2" Type="http://schemas.openxmlformats.org/officeDocument/2006/relationships/tags" Target="../tags/tag101.xml"/><Relationship Id="rId1" Type="http://schemas.openxmlformats.org/officeDocument/2006/relationships/tags" Target="../tags/tag100.xml"/></Relationships>
</file>

<file path=ppt/slides/_rels/slide9.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3" Type="http://schemas.openxmlformats.org/officeDocument/2006/relationships/slideLayout" Target="../slideLayouts/slideLayout1.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tags" Target="../tags/tag10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alphaModFix amt="17000"/>
          </a:blip>
          <a:stretch>
            <a:fillRect t="-1000" b="-18000"/>
          </a:stretch>
        </a:blipFill>
        <a:effectLst/>
      </p:bgPr>
    </p:bg>
    <p:spTree>
      <p:nvGrpSpPr>
        <p:cNvPr id="1" name=""/>
        <p:cNvGrpSpPr/>
        <p:nvPr/>
      </p:nvGrpSpPr>
      <p:grpSpPr>
        <a:xfrm>
          <a:off x="0" y="0"/>
          <a:ext cx="0" cy="0"/>
          <a:chOff x="0" y="0"/>
          <a:chExt cx="0" cy="0"/>
        </a:xfrm>
      </p:grpSpPr>
      <p:sp>
        <p:nvSpPr>
          <p:cNvPr id="4" name="矩形 3"/>
          <p:cNvSpPr/>
          <p:nvPr/>
        </p:nvSpPr>
        <p:spPr>
          <a:xfrm>
            <a:off x="0" y="3175"/>
            <a:ext cx="12192000" cy="6807200"/>
          </a:xfrm>
          <a:prstGeom prst="rect">
            <a:avLst/>
          </a:prstGeom>
          <a:gradFill>
            <a:gsLst>
              <a:gs pos="0">
                <a:schemeClr val="accent1">
                  <a:lumMod val="5000"/>
                  <a:lumOff val="95000"/>
                  <a:alpha val="50000"/>
                </a:schemeClr>
              </a:gs>
              <a:gs pos="100000">
                <a:srgbClr val="F4B579">
                  <a:alpha val="100000"/>
                </a:srgbClr>
              </a:gs>
              <a:gs pos="100000">
                <a:srgbClr val="F4B579">
                  <a:alpha val="59000"/>
                </a:srgbClr>
              </a:gs>
              <a:gs pos="100000">
                <a:srgbClr val="F4B579">
                  <a:alpha val="100000"/>
                </a:srgbClr>
              </a:gs>
              <a:gs pos="0">
                <a:srgbClr val="F6E8DC">
                  <a:alpha val="37000"/>
                </a:srgbClr>
              </a:gs>
              <a:gs pos="28000">
                <a:srgbClr val="F5D7BB">
                  <a:alpha val="54000"/>
                </a:srgbClr>
              </a:gs>
              <a:gs pos="64000">
                <a:srgbClr val="F4B579">
                  <a:alpha val="61000"/>
                </a:srgb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矩形 14"/>
          <p:cNvSpPr/>
          <p:nvPr>
            <p:custDataLst>
              <p:tags r:id="rId2"/>
            </p:custDataLst>
          </p:nvPr>
        </p:nvSpPr>
        <p:spPr>
          <a:xfrm>
            <a:off x="240665" y="228600"/>
            <a:ext cx="11716385" cy="6377940"/>
          </a:xfrm>
          <a:prstGeom prst="rect">
            <a:avLst/>
          </a:prstGeom>
          <a:noFill/>
          <a:ln w="15875">
            <a:solidFill>
              <a:schemeClr val="bg1">
                <a:alpha val="69000"/>
              </a:schemeClr>
            </a:solid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Freeform 8111"/>
          <p:cNvSpPr/>
          <p:nvPr/>
        </p:nvSpPr>
        <p:spPr bwMode="auto">
          <a:xfrm>
            <a:off x="6908165" y="861695"/>
            <a:ext cx="4058920" cy="1089660"/>
          </a:xfrm>
          <a:custGeom>
            <a:avLst/>
            <a:gdLst>
              <a:gd name="T0" fmla="*/ 1897 w 3772"/>
              <a:gd name="T1" fmla="*/ 1339 h 1451"/>
              <a:gd name="T2" fmla="*/ 2254 w 3772"/>
              <a:gd name="T3" fmla="*/ 1348 h 1451"/>
              <a:gd name="T4" fmla="*/ 2377 w 3772"/>
              <a:gd name="T5" fmla="*/ 1303 h 1451"/>
              <a:gd name="T6" fmla="*/ 2305 w 3772"/>
              <a:gd name="T7" fmla="*/ 1260 h 1451"/>
              <a:gd name="T8" fmla="*/ 2670 w 3772"/>
              <a:gd name="T9" fmla="*/ 1272 h 1451"/>
              <a:gd name="T10" fmla="*/ 3306 w 3772"/>
              <a:gd name="T11" fmla="*/ 1283 h 1451"/>
              <a:gd name="T12" fmla="*/ 3051 w 3772"/>
              <a:gd name="T13" fmla="*/ 1313 h 1451"/>
              <a:gd name="T14" fmla="*/ 3237 w 3772"/>
              <a:gd name="T15" fmla="*/ 1351 h 1451"/>
              <a:gd name="T16" fmla="*/ 3352 w 3772"/>
              <a:gd name="T17" fmla="*/ 1271 h 1451"/>
              <a:gd name="T18" fmla="*/ 3255 w 3772"/>
              <a:gd name="T19" fmla="*/ 1223 h 1451"/>
              <a:gd name="T20" fmla="*/ 3472 w 3772"/>
              <a:gd name="T21" fmla="*/ 1221 h 1451"/>
              <a:gd name="T22" fmla="*/ 3400 w 3772"/>
              <a:gd name="T23" fmla="*/ 1186 h 1451"/>
              <a:gd name="T24" fmla="*/ 3366 w 3772"/>
              <a:gd name="T25" fmla="*/ 1165 h 1451"/>
              <a:gd name="T26" fmla="*/ 3270 w 3772"/>
              <a:gd name="T27" fmla="*/ 1116 h 1451"/>
              <a:gd name="T28" fmla="*/ 3314 w 3772"/>
              <a:gd name="T29" fmla="*/ 1057 h 1451"/>
              <a:gd name="T30" fmla="*/ 3200 w 3772"/>
              <a:gd name="T31" fmla="*/ 1018 h 1451"/>
              <a:gd name="T32" fmla="*/ 3143 w 3772"/>
              <a:gd name="T33" fmla="*/ 1007 h 1451"/>
              <a:gd name="T34" fmla="*/ 3183 w 3772"/>
              <a:gd name="T35" fmla="*/ 985 h 1451"/>
              <a:gd name="T36" fmla="*/ 3091 w 3772"/>
              <a:gd name="T37" fmla="*/ 928 h 1451"/>
              <a:gd name="T38" fmla="*/ 3174 w 3772"/>
              <a:gd name="T39" fmla="*/ 880 h 1451"/>
              <a:gd name="T40" fmla="*/ 2959 w 3772"/>
              <a:gd name="T41" fmla="*/ 813 h 1451"/>
              <a:gd name="T42" fmla="*/ 3087 w 3772"/>
              <a:gd name="T43" fmla="*/ 762 h 1451"/>
              <a:gd name="T44" fmla="*/ 3186 w 3772"/>
              <a:gd name="T45" fmla="*/ 705 h 1451"/>
              <a:gd name="T46" fmla="*/ 3377 w 3772"/>
              <a:gd name="T47" fmla="*/ 672 h 1451"/>
              <a:gd name="T48" fmla="*/ 3091 w 3772"/>
              <a:gd name="T49" fmla="*/ 609 h 1451"/>
              <a:gd name="T50" fmla="*/ 3203 w 3772"/>
              <a:gd name="T51" fmla="*/ 565 h 1451"/>
              <a:gd name="T52" fmla="*/ 3114 w 3772"/>
              <a:gd name="T53" fmla="*/ 513 h 1451"/>
              <a:gd name="T54" fmla="*/ 3036 w 3772"/>
              <a:gd name="T55" fmla="*/ 398 h 1451"/>
              <a:gd name="T56" fmla="*/ 3303 w 3772"/>
              <a:gd name="T57" fmla="*/ 335 h 1451"/>
              <a:gd name="T58" fmla="*/ 2326 w 3772"/>
              <a:gd name="T59" fmla="*/ 246 h 1451"/>
              <a:gd name="T60" fmla="*/ 1636 w 3772"/>
              <a:gd name="T61" fmla="*/ 239 h 1451"/>
              <a:gd name="T62" fmla="*/ 1683 w 3772"/>
              <a:gd name="T63" fmla="*/ 184 h 1451"/>
              <a:gd name="T64" fmla="*/ 1444 w 3772"/>
              <a:gd name="T65" fmla="*/ 171 h 1451"/>
              <a:gd name="T66" fmla="*/ 1598 w 3772"/>
              <a:gd name="T67" fmla="*/ 150 h 1451"/>
              <a:gd name="T68" fmla="*/ 1532 w 3772"/>
              <a:gd name="T69" fmla="*/ 115 h 1451"/>
              <a:gd name="T70" fmla="*/ 1431 w 3772"/>
              <a:gd name="T71" fmla="*/ 129 h 1451"/>
              <a:gd name="T72" fmla="*/ 1433 w 3772"/>
              <a:gd name="T73" fmla="*/ 92 h 1451"/>
              <a:gd name="T74" fmla="*/ 1129 w 3772"/>
              <a:gd name="T75" fmla="*/ 114 h 1451"/>
              <a:gd name="T76" fmla="*/ 1313 w 3772"/>
              <a:gd name="T77" fmla="*/ 75 h 1451"/>
              <a:gd name="T78" fmla="*/ 1510 w 3772"/>
              <a:gd name="T79" fmla="*/ 1 h 1451"/>
              <a:gd name="T80" fmla="*/ 1184 w 3772"/>
              <a:gd name="T81" fmla="*/ 93 h 1451"/>
              <a:gd name="T82" fmla="*/ 842 w 3772"/>
              <a:gd name="T83" fmla="*/ 83 h 1451"/>
              <a:gd name="T84" fmla="*/ 788 w 3772"/>
              <a:gd name="T85" fmla="*/ 127 h 1451"/>
              <a:gd name="T86" fmla="*/ 791 w 3772"/>
              <a:gd name="T87" fmla="*/ 173 h 1451"/>
              <a:gd name="T88" fmla="*/ 625 w 3772"/>
              <a:gd name="T89" fmla="*/ 228 h 1451"/>
              <a:gd name="T90" fmla="*/ 490 w 3772"/>
              <a:gd name="T91" fmla="*/ 241 h 1451"/>
              <a:gd name="T92" fmla="*/ 298 w 3772"/>
              <a:gd name="T93" fmla="*/ 324 h 1451"/>
              <a:gd name="T94" fmla="*/ 293 w 3772"/>
              <a:gd name="T95" fmla="*/ 380 h 1451"/>
              <a:gd name="T96" fmla="*/ 192 w 3772"/>
              <a:gd name="T97" fmla="*/ 461 h 1451"/>
              <a:gd name="T98" fmla="*/ 222 w 3772"/>
              <a:gd name="T99" fmla="*/ 509 h 1451"/>
              <a:gd name="T100" fmla="*/ 139 w 3772"/>
              <a:gd name="T101" fmla="*/ 815 h 1451"/>
              <a:gd name="T102" fmla="*/ 141 w 3772"/>
              <a:gd name="T103" fmla="*/ 919 h 1451"/>
              <a:gd name="T104" fmla="*/ 204 w 3772"/>
              <a:gd name="T105" fmla="*/ 1052 h 1451"/>
              <a:gd name="T106" fmla="*/ 308 w 3772"/>
              <a:gd name="T107" fmla="*/ 1133 h 1451"/>
              <a:gd name="T108" fmla="*/ 389 w 3772"/>
              <a:gd name="T109" fmla="*/ 1160 h 1451"/>
              <a:gd name="T110" fmla="*/ 386 w 3772"/>
              <a:gd name="T111" fmla="*/ 1238 h 1451"/>
              <a:gd name="T112" fmla="*/ 918 w 3772"/>
              <a:gd name="T113" fmla="*/ 1373 h 1451"/>
              <a:gd name="T114" fmla="*/ 956 w 3772"/>
              <a:gd name="T115" fmla="*/ 1335 h 1451"/>
              <a:gd name="T116" fmla="*/ 1199 w 3772"/>
              <a:gd name="T117" fmla="*/ 1351 h 1451"/>
              <a:gd name="T118" fmla="*/ 1354 w 3772"/>
              <a:gd name="T119" fmla="*/ 1333 h 1451"/>
              <a:gd name="T120" fmla="*/ 1290 w 3772"/>
              <a:gd name="T121" fmla="*/ 1354 h 1451"/>
              <a:gd name="T122" fmla="*/ 1533 w 3772"/>
              <a:gd name="T123" fmla="*/ 1379 h 1451"/>
              <a:gd name="T124" fmla="*/ 1661 w 3772"/>
              <a:gd name="T125" fmla="*/ 1383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72" h="1451">
                <a:moveTo>
                  <a:pt x="1883" y="1394"/>
                </a:moveTo>
                <a:cubicBezTo>
                  <a:pt x="1910" y="1393"/>
                  <a:pt x="1928" y="1390"/>
                  <a:pt x="1922" y="1389"/>
                </a:cubicBezTo>
                <a:cubicBezTo>
                  <a:pt x="1913" y="1387"/>
                  <a:pt x="1913" y="1387"/>
                  <a:pt x="1921" y="1386"/>
                </a:cubicBezTo>
                <a:cubicBezTo>
                  <a:pt x="1927" y="1386"/>
                  <a:pt x="1928" y="1385"/>
                  <a:pt x="1925" y="1382"/>
                </a:cubicBezTo>
                <a:cubicBezTo>
                  <a:pt x="1922" y="1380"/>
                  <a:pt x="1927" y="1379"/>
                  <a:pt x="1944" y="1378"/>
                </a:cubicBezTo>
                <a:cubicBezTo>
                  <a:pt x="2003" y="1376"/>
                  <a:pt x="2075" y="1370"/>
                  <a:pt x="2068" y="1368"/>
                </a:cubicBezTo>
                <a:cubicBezTo>
                  <a:pt x="2063" y="1367"/>
                  <a:pt x="2045" y="1368"/>
                  <a:pt x="2028" y="1369"/>
                </a:cubicBezTo>
                <a:cubicBezTo>
                  <a:pt x="1992" y="1373"/>
                  <a:pt x="1932" y="1370"/>
                  <a:pt x="1930" y="1365"/>
                </a:cubicBezTo>
                <a:cubicBezTo>
                  <a:pt x="1929" y="1363"/>
                  <a:pt x="1916" y="1362"/>
                  <a:pt x="1897" y="1363"/>
                </a:cubicBezTo>
                <a:cubicBezTo>
                  <a:pt x="1870" y="1364"/>
                  <a:pt x="1867" y="1363"/>
                  <a:pt x="1880" y="1361"/>
                </a:cubicBezTo>
                <a:cubicBezTo>
                  <a:pt x="1900" y="1356"/>
                  <a:pt x="1943" y="1354"/>
                  <a:pt x="1960" y="1356"/>
                </a:cubicBezTo>
                <a:cubicBezTo>
                  <a:pt x="1998" y="1362"/>
                  <a:pt x="2015" y="1364"/>
                  <a:pt x="2019" y="1363"/>
                </a:cubicBezTo>
                <a:cubicBezTo>
                  <a:pt x="2022" y="1362"/>
                  <a:pt x="2014" y="1360"/>
                  <a:pt x="2002" y="1359"/>
                </a:cubicBezTo>
                <a:cubicBezTo>
                  <a:pt x="1989" y="1357"/>
                  <a:pt x="1969" y="1354"/>
                  <a:pt x="1957" y="1352"/>
                </a:cubicBezTo>
                <a:cubicBezTo>
                  <a:pt x="1945" y="1349"/>
                  <a:pt x="1928" y="1348"/>
                  <a:pt x="1920" y="1347"/>
                </a:cubicBezTo>
                <a:cubicBezTo>
                  <a:pt x="1907" y="1347"/>
                  <a:pt x="1889" y="1340"/>
                  <a:pt x="1897" y="1339"/>
                </a:cubicBezTo>
                <a:cubicBezTo>
                  <a:pt x="1914" y="1336"/>
                  <a:pt x="1964" y="1337"/>
                  <a:pt x="1970" y="1340"/>
                </a:cubicBezTo>
                <a:cubicBezTo>
                  <a:pt x="1975" y="1342"/>
                  <a:pt x="1987" y="1346"/>
                  <a:pt x="1997" y="1347"/>
                </a:cubicBezTo>
                <a:cubicBezTo>
                  <a:pt x="2007" y="1349"/>
                  <a:pt x="2020" y="1352"/>
                  <a:pt x="2027" y="1353"/>
                </a:cubicBezTo>
                <a:cubicBezTo>
                  <a:pt x="2041" y="1356"/>
                  <a:pt x="2130" y="1364"/>
                  <a:pt x="2162" y="1365"/>
                </a:cubicBezTo>
                <a:cubicBezTo>
                  <a:pt x="2189" y="1366"/>
                  <a:pt x="2198" y="1365"/>
                  <a:pt x="2200" y="1363"/>
                </a:cubicBezTo>
                <a:cubicBezTo>
                  <a:pt x="2201" y="1362"/>
                  <a:pt x="2198" y="1361"/>
                  <a:pt x="2193" y="1362"/>
                </a:cubicBezTo>
                <a:cubicBezTo>
                  <a:pt x="2180" y="1363"/>
                  <a:pt x="2167" y="1360"/>
                  <a:pt x="2160" y="1355"/>
                </a:cubicBezTo>
                <a:cubicBezTo>
                  <a:pt x="2155" y="1351"/>
                  <a:pt x="2153" y="1351"/>
                  <a:pt x="2153" y="1354"/>
                </a:cubicBezTo>
                <a:cubicBezTo>
                  <a:pt x="2153" y="1357"/>
                  <a:pt x="2149" y="1357"/>
                  <a:pt x="2139" y="1356"/>
                </a:cubicBezTo>
                <a:cubicBezTo>
                  <a:pt x="2131" y="1355"/>
                  <a:pt x="2123" y="1354"/>
                  <a:pt x="2120" y="1354"/>
                </a:cubicBezTo>
                <a:cubicBezTo>
                  <a:pt x="2117" y="1355"/>
                  <a:pt x="2116" y="1353"/>
                  <a:pt x="2117" y="1350"/>
                </a:cubicBezTo>
                <a:cubicBezTo>
                  <a:pt x="2117" y="1346"/>
                  <a:pt x="2124" y="1345"/>
                  <a:pt x="2150" y="1345"/>
                </a:cubicBezTo>
                <a:cubicBezTo>
                  <a:pt x="2167" y="1345"/>
                  <a:pt x="2186" y="1346"/>
                  <a:pt x="2191" y="1346"/>
                </a:cubicBezTo>
                <a:cubicBezTo>
                  <a:pt x="2198" y="1347"/>
                  <a:pt x="2200" y="1347"/>
                  <a:pt x="2197" y="1344"/>
                </a:cubicBezTo>
                <a:cubicBezTo>
                  <a:pt x="2191" y="1340"/>
                  <a:pt x="2207" y="1339"/>
                  <a:pt x="2218" y="1343"/>
                </a:cubicBezTo>
                <a:cubicBezTo>
                  <a:pt x="2222" y="1345"/>
                  <a:pt x="2238" y="1347"/>
                  <a:pt x="2254" y="1348"/>
                </a:cubicBezTo>
                <a:cubicBezTo>
                  <a:pt x="2270" y="1349"/>
                  <a:pt x="2318" y="1352"/>
                  <a:pt x="2361" y="1354"/>
                </a:cubicBezTo>
                <a:cubicBezTo>
                  <a:pt x="2464" y="1360"/>
                  <a:pt x="2510" y="1362"/>
                  <a:pt x="2532" y="1361"/>
                </a:cubicBezTo>
                <a:cubicBezTo>
                  <a:pt x="2561" y="1359"/>
                  <a:pt x="2539" y="1355"/>
                  <a:pt x="2495" y="1354"/>
                </a:cubicBezTo>
                <a:cubicBezTo>
                  <a:pt x="2474" y="1354"/>
                  <a:pt x="2458" y="1353"/>
                  <a:pt x="2458" y="1352"/>
                </a:cubicBezTo>
                <a:cubicBezTo>
                  <a:pt x="2459" y="1351"/>
                  <a:pt x="2477" y="1349"/>
                  <a:pt x="2497" y="1348"/>
                </a:cubicBezTo>
                <a:cubicBezTo>
                  <a:pt x="2529" y="1347"/>
                  <a:pt x="2533" y="1346"/>
                  <a:pt x="2525" y="1343"/>
                </a:cubicBezTo>
                <a:cubicBezTo>
                  <a:pt x="2510" y="1338"/>
                  <a:pt x="2507" y="1335"/>
                  <a:pt x="2511" y="1331"/>
                </a:cubicBezTo>
                <a:cubicBezTo>
                  <a:pt x="2514" y="1329"/>
                  <a:pt x="2511" y="1328"/>
                  <a:pt x="2504" y="1328"/>
                </a:cubicBezTo>
                <a:cubicBezTo>
                  <a:pt x="2498" y="1328"/>
                  <a:pt x="2488" y="1327"/>
                  <a:pt x="2482" y="1326"/>
                </a:cubicBezTo>
                <a:cubicBezTo>
                  <a:pt x="2476" y="1324"/>
                  <a:pt x="2453" y="1322"/>
                  <a:pt x="2431" y="1321"/>
                </a:cubicBezTo>
                <a:cubicBezTo>
                  <a:pt x="2409" y="1321"/>
                  <a:pt x="2389" y="1319"/>
                  <a:pt x="2387" y="1318"/>
                </a:cubicBezTo>
                <a:cubicBezTo>
                  <a:pt x="2385" y="1317"/>
                  <a:pt x="2377" y="1317"/>
                  <a:pt x="2371" y="1318"/>
                </a:cubicBezTo>
                <a:cubicBezTo>
                  <a:pt x="2364" y="1318"/>
                  <a:pt x="2359" y="1318"/>
                  <a:pt x="2360" y="1316"/>
                </a:cubicBezTo>
                <a:cubicBezTo>
                  <a:pt x="2363" y="1312"/>
                  <a:pt x="2435" y="1305"/>
                  <a:pt x="2447" y="1307"/>
                </a:cubicBezTo>
                <a:cubicBezTo>
                  <a:pt x="2453" y="1309"/>
                  <a:pt x="2460" y="1308"/>
                  <a:pt x="2464" y="1306"/>
                </a:cubicBezTo>
                <a:cubicBezTo>
                  <a:pt x="2473" y="1302"/>
                  <a:pt x="2427" y="1300"/>
                  <a:pt x="2377" y="1303"/>
                </a:cubicBezTo>
                <a:cubicBezTo>
                  <a:pt x="2317" y="1307"/>
                  <a:pt x="2225" y="1308"/>
                  <a:pt x="2226" y="1304"/>
                </a:cubicBezTo>
                <a:cubicBezTo>
                  <a:pt x="2227" y="1303"/>
                  <a:pt x="2237" y="1301"/>
                  <a:pt x="2247" y="1300"/>
                </a:cubicBezTo>
                <a:cubicBezTo>
                  <a:pt x="2261" y="1299"/>
                  <a:pt x="2266" y="1298"/>
                  <a:pt x="2262" y="1296"/>
                </a:cubicBezTo>
                <a:cubicBezTo>
                  <a:pt x="2260" y="1294"/>
                  <a:pt x="2254" y="1293"/>
                  <a:pt x="2250" y="1294"/>
                </a:cubicBezTo>
                <a:cubicBezTo>
                  <a:pt x="2212" y="1296"/>
                  <a:pt x="2183" y="1296"/>
                  <a:pt x="2183" y="1294"/>
                </a:cubicBezTo>
                <a:cubicBezTo>
                  <a:pt x="2183" y="1292"/>
                  <a:pt x="2170" y="1290"/>
                  <a:pt x="2155" y="1290"/>
                </a:cubicBezTo>
                <a:cubicBezTo>
                  <a:pt x="2139" y="1289"/>
                  <a:pt x="2120" y="1289"/>
                  <a:pt x="2112" y="1288"/>
                </a:cubicBezTo>
                <a:cubicBezTo>
                  <a:pt x="2103" y="1288"/>
                  <a:pt x="2073" y="1287"/>
                  <a:pt x="2045" y="1287"/>
                </a:cubicBezTo>
                <a:cubicBezTo>
                  <a:pt x="2016" y="1286"/>
                  <a:pt x="1978" y="1285"/>
                  <a:pt x="1960" y="1284"/>
                </a:cubicBezTo>
                <a:cubicBezTo>
                  <a:pt x="1941" y="1284"/>
                  <a:pt x="1909" y="1283"/>
                  <a:pt x="1888" y="1283"/>
                </a:cubicBezTo>
                <a:cubicBezTo>
                  <a:pt x="1867" y="1283"/>
                  <a:pt x="1848" y="1281"/>
                  <a:pt x="1846" y="1279"/>
                </a:cubicBezTo>
                <a:cubicBezTo>
                  <a:pt x="1843" y="1277"/>
                  <a:pt x="1852" y="1276"/>
                  <a:pt x="1872" y="1277"/>
                </a:cubicBezTo>
                <a:cubicBezTo>
                  <a:pt x="1888" y="1277"/>
                  <a:pt x="1941" y="1276"/>
                  <a:pt x="1988" y="1275"/>
                </a:cubicBezTo>
                <a:cubicBezTo>
                  <a:pt x="2059" y="1273"/>
                  <a:pt x="2076" y="1272"/>
                  <a:pt x="2084" y="1267"/>
                </a:cubicBezTo>
                <a:cubicBezTo>
                  <a:pt x="2093" y="1262"/>
                  <a:pt x="2181" y="1256"/>
                  <a:pt x="2227" y="1258"/>
                </a:cubicBezTo>
                <a:cubicBezTo>
                  <a:pt x="2239" y="1258"/>
                  <a:pt x="2274" y="1259"/>
                  <a:pt x="2305" y="1260"/>
                </a:cubicBezTo>
                <a:cubicBezTo>
                  <a:pt x="2348" y="1261"/>
                  <a:pt x="2362" y="1262"/>
                  <a:pt x="2366" y="1266"/>
                </a:cubicBezTo>
                <a:cubicBezTo>
                  <a:pt x="2370" y="1269"/>
                  <a:pt x="2372" y="1270"/>
                  <a:pt x="2373" y="1267"/>
                </a:cubicBezTo>
                <a:cubicBezTo>
                  <a:pt x="2375" y="1263"/>
                  <a:pt x="2393" y="1258"/>
                  <a:pt x="2391" y="1262"/>
                </a:cubicBezTo>
                <a:cubicBezTo>
                  <a:pt x="2390" y="1264"/>
                  <a:pt x="2396" y="1265"/>
                  <a:pt x="2403" y="1265"/>
                </a:cubicBezTo>
                <a:cubicBezTo>
                  <a:pt x="2411" y="1264"/>
                  <a:pt x="2417" y="1262"/>
                  <a:pt x="2418" y="1260"/>
                </a:cubicBezTo>
                <a:cubicBezTo>
                  <a:pt x="2418" y="1256"/>
                  <a:pt x="2420" y="1256"/>
                  <a:pt x="2425" y="1259"/>
                </a:cubicBezTo>
                <a:cubicBezTo>
                  <a:pt x="2432" y="1263"/>
                  <a:pt x="2432" y="1263"/>
                  <a:pt x="2432" y="1263"/>
                </a:cubicBezTo>
                <a:cubicBezTo>
                  <a:pt x="2425" y="1263"/>
                  <a:pt x="2425" y="1263"/>
                  <a:pt x="2425" y="1263"/>
                </a:cubicBezTo>
                <a:cubicBezTo>
                  <a:pt x="2422" y="1264"/>
                  <a:pt x="2416" y="1266"/>
                  <a:pt x="2413" y="1267"/>
                </a:cubicBezTo>
                <a:cubicBezTo>
                  <a:pt x="2410" y="1270"/>
                  <a:pt x="2419" y="1270"/>
                  <a:pt x="2439" y="1269"/>
                </a:cubicBezTo>
                <a:cubicBezTo>
                  <a:pt x="2457" y="1269"/>
                  <a:pt x="2469" y="1267"/>
                  <a:pt x="2468" y="1265"/>
                </a:cubicBezTo>
                <a:cubicBezTo>
                  <a:pt x="2466" y="1261"/>
                  <a:pt x="2495" y="1262"/>
                  <a:pt x="2503" y="1266"/>
                </a:cubicBezTo>
                <a:cubicBezTo>
                  <a:pt x="2507" y="1268"/>
                  <a:pt x="2531" y="1269"/>
                  <a:pt x="2558" y="1269"/>
                </a:cubicBezTo>
                <a:cubicBezTo>
                  <a:pt x="2629" y="1268"/>
                  <a:pt x="2672" y="1270"/>
                  <a:pt x="2660" y="1272"/>
                </a:cubicBezTo>
                <a:cubicBezTo>
                  <a:pt x="2649" y="1273"/>
                  <a:pt x="2649" y="1273"/>
                  <a:pt x="2658" y="1274"/>
                </a:cubicBezTo>
                <a:cubicBezTo>
                  <a:pt x="2663" y="1275"/>
                  <a:pt x="2669" y="1274"/>
                  <a:pt x="2670" y="1272"/>
                </a:cubicBezTo>
                <a:cubicBezTo>
                  <a:pt x="2672" y="1270"/>
                  <a:pt x="2688" y="1269"/>
                  <a:pt x="2706" y="1269"/>
                </a:cubicBezTo>
                <a:cubicBezTo>
                  <a:pt x="2739" y="1269"/>
                  <a:pt x="2739" y="1269"/>
                  <a:pt x="2739" y="1269"/>
                </a:cubicBezTo>
                <a:cubicBezTo>
                  <a:pt x="2717" y="1272"/>
                  <a:pt x="2717" y="1272"/>
                  <a:pt x="2717" y="1272"/>
                </a:cubicBezTo>
                <a:cubicBezTo>
                  <a:pt x="2703" y="1274"/>
                  <a:pt x="2712" y="1275"/>
                  <a:pt x="2746" y="1273"/>
                </a:cubicBezTo>
                <a:cubicBezTo>
                  <a:pt x="2777" y="1272"/>
                  <a:pt x="2793" y="1270"/>
                  <a:pt x="2788" y="1268"/>
                </a:cubicBezTo>
                <a:cubicBezTo>
                  <a:pt x="2782" y="1267"/>
                  <a:pt x="2785" y="1266"/>
                  <a:pt x="2796" y="1267"/>
                </a:cubicBezTo>
                <a:cubicBezTo>
                  <a:pt x="2806" y="1267"/>
                  <a:pt x="2835" y="1267"/>
                  <a:pt x="2862" y="1267"/>
                </a:cubicBezTo>
                <a:cubicBezTo>
                  <a:pt x="2956" y="1265"/>
                  <a:pt x="2974" y="1265"/>
                  <a:pt x="2992" y="1267"/>
                </a:cubicBezTo>
                <a:cubicBezTo>
                  <a:pt x="3002" y="1269"/>
                  <a:pt x="3013" y="1270"/>
                  <a:pt x="3016" y="1270"/>
                </a:cubicBezTo>
                <a:cubicBezTo>
                  <a:pt x="3019" y="1269"/>
                  <a:pt x="3029" y="1271"/>
                  <a:pt x="3038" y="1272"/>
                </a:cubicBezTo>
                <a:cubicBezTo>
                  <a:pt x="3047" y="1274"/>
                  <a:pt x="3064" y="1276"/>
                  <a:pt x="3075" y="1276"/>
                </a:cubicBezTo>
                <a:cubicBezTo>
                  <a:pt x="3086" y="1277"/>
                  <a:pt x="3096" y="1278"/>
                  <a:pt x="3097" y="1279"/>
                </a:cubicBezTo>
                <a:cubicBezTo>
                  <a:pt x="3101" y="1281"/>
                  <a:pt x="3170" y="1286"/>
                  <a:pt x="3208" y="1286"/>
                </a:cubicBezTo>
                <a:cubicBezTo>
                  <a:pt x="3228" y="1286"/>
                  <a:pt x="3245" y="1288"/>
                  <a:pt x="3247" y="1289"/>
                </a:cubicBezTo>
                <a:cubicBezTo>
                  <a:pt x="3252" y="1293"/>
                  <a:pt x="3300" y="1293"/>
                  <a:pt x="3299" y="1289"/>
                </a:cubicBezTo>
                <a:cubicBezTo>
                  <a:pt x="3299" y="1286"/>
                  <a:pt x="3302" y="1284"/>
                  <a:pt x="3306" y="1283"/>
                </a:cubicBezTo>
                <a:cubicBezTo>
                  <a:pt x="3314" y="1282"/>
                  <a:pt x="3314" y="1282"/>
                  <a:pt x="3314" y="1282"/>
                </a:cubicBezTo>
                <a:cubicBezTo>
                  <a:pt x="3306" y="1294"/>
                  <a:pt x="3306" y="1294"/>
                  <a:pt x="3306" y="1294"/>
                </a:cubicBezTo>
                <a:cubicBezTo>
                  <a:pt x="3291" y="1315"/>
                  <a:pt x="3286" y="1317"/>
                  <a:pt x="3254" y="1318"/>
                </a:cubicBezTo>
                <a:cubicBezTo>
                  <a:pt x="3220" y="1318"/>
                  <a:pt x="3145" y="1315"/>
                  <a:pt x="3142" y="1313"/>
                </a:cubicBezTo>
                <a:cubicBezTo>
                  <a:pt x="3141" y="1312"/>
                  <a:pt x="3131" y="1312"/>
                  <a:pt x="3120" y="1311"/>
                </a:cubicBezTo>
                <a:cubicBezTo>
                  <a:pt x="3109" y="1311"/>
                  <a:pt x="3092" y="1311"/>
                  <a:pt x="3083" y="1310"/>
                </a:cubicBezTo>
                <a:cubicBezTo>
                  <a:pt x="3074" y="1309"/>
                  <a:pt x="3061" y="1308"/>
                  <a:pt x="3055" y="1308"/>
                </a:cubicBezTo>
                <a:cubicBezTo>
                  <a:pt x="3048" y="1307"/>
                  <a:pt x="3035" y="1306"/>
                  <a:pt x="3026" y="1306"/>
                </a:cubicBezTo>
                <a:cubicBezTo>
                  <a:pt x="2979" y="1303"/>
                  <a:pt x="2909" y="1302"/>
                  <a:pt x="2897" y="1305"/>
                </a:cubicBezTo>
                <a:cubicBezTo>
                  <a:pt x="2890" y="1306"/>
                  <a:pt x="2881" y="1306"/>
                  <a:pt x="2878" y="1305"/>
                </a:cubicBezTo>
                <a:cubicBezTo>
                  <a:pt x="2874" y="1303"/>
                  <a:pt x="2857" y="1303"/>
                  <a:pt x="2840" y="1305"/>
                </a:cubicBezTo>
                <a:cubicBezTo>
                  <a:pt x="2823" y="1307"/>
                  <a:pt x="2805" y="1307"/>
                  <a:pt x="2798" y="1306"/>
                </a:cubicBezTo>
                <a:cubicBezTo>
                  <a:pt x="2792" y="1305"/>
                  <a:pt x="2765" y="1304"/>
                  <a:pt x="2737" y="1304"/>
                </a:cubicBezTo>
                <a:cubicBezTo>
                  <a:pt x="2704" y="1305"/>
                  <a:pt x="2694" y="1306"/>
                  <a:pt x="2708" y="1307"/>
                </a:cubicBezTo>
                <a:cubicBezTo>
                  <a:pt x="2754" y="1310"/>
                  <a:pt x="2831" y="1311"/>
                  <a:pt x="2889" y="1309"/>
                </a:cubicBezTo>
                <a:cubicBezTo>
                  <a:pt x="2945" y="1308"/>
                  <a:pt x="2983" y="1309"/>
                  <a:pt x="3051" y="1313"/>
                </a:cubicBezTo>
                <a:cubicBezTo>
                  <a:pt x="3066" y="1314"/>
                  <a:pt x="3082" y="1315"/>
                  <a:pt x="3087" y="1315"/>
                </a:cubicBezTo>
                <a:cubicBezTo>
                  <a:pt x="3092" y="1314"/>
                  <a:pt x="3097" y="1316"/>
                  <a:pt x="3098" y="1318"/>
                </a:cubicBezTo>
                <a:cubicBezTo>
                  <a:pt x="3099" y="1321"/>
                  <a:pt x="3094" y="1321"/>
                  <a:pt x="3080" y="1321"/>
                </a:cubicBezTo>
                <a:cubicBezTo>
                  <a:pt x="3068" y="1320"/>
                  <a:pt x="3044" y="1320"/>
                  <a:pt x="3025" y="1320"/>
                </a:cubicBezTo>
                <a:cubicBezTo>
                  <a:pt x="2985" y="1320"/>
                  <a:pt x="3003" y="1324"/>
                  <a:pt x="3051" y="1325"/>
                </a:cubicBezTo>
                <a:cubicBezTo>
                  <a:pt x="3079" y="1326"/>
                  <a:pt x="3085" y="1329"/>
                  <a:pt x="3070" y="1334"/>
                </a:cubicBezTo>
                <a:cubicBezTo>
                  <a:pt x="3066" y="1335"/>
                  <a:pt x="3070" y="1335"/>
                  <a:pt x="3078" y="1334"/>
                </a:cubicBezTo>
                <a:cubicBezTo>
                  <a:pt x="3086" y="1332"/>
                  <a:pt x="3099" y="1330"/>
                  <a:pt x="3106" y="1329"/>
                </a:cubicBezTo>
                <a:cubicBezTo>
                  <a:pt x="3120" y="1327"/>
                  <a:pt x="3126" y="1323"/>
                  <a:pt x="3115" y="1323"/>
                </a:cubicBezTo>
                <a:cubicBezTo>
                  <a:pt x="3110" y="1324"/>
                  <a:pt x="3109" y="1323"/>
                  <a:pt x="3113" y="1320"/>
                </a:cubicBezTo>
                <a:cubicBezTo>
                  <a:pt x="3118" y="1316"/>
                  <a:pt x="3150" y="1317"/>
                  <a:pt x="3216" y="1322"/>
                </a:cubicBezTo>
                <a:cubicBezTo>
                  <a:pt x="3240" y="1324"/>
                  <a:pt x="3244" y="1325"/>
                  <a:pt x="3245" y="1331"/>
                </a:cubicBezTo>
                <a:cubicBezTo>
                  <a:pt x="3245" y="1340"/>
                  <a:pt x="3235" y="1346"/>
                  <a:pt x="3224" y="1344"/>
                </a:cubicBezTo>
                <a:cubicBezTo>
                  <a:pt x="3219" y="1343"/>
                  <a:pt x="3215" y="1344"/>
                  <a:pt x="3215" y="1346"/>
                </a:cubicBezTo>
                <a:cubicBezTo>
                  <a:pt x="3215" y="1348"/>
                  <a:pt x="3219" y="1349"/>
                  <a:pt x="3224" y="1349"/>
                </a:cubicBezTo>
                <a:cubicBezTo>
                  <a:pt x="3229" y="1349"/>
                  <a:pt x="3235" y="1350"/>
                  <a:pt x="3237" y="1351"/>
                </a:cubicBezTo>
                <a:cubicBezTo>
                  <a:pt x="3242" y="1355"/>
                  <a:pt x="3263" y="1348"/>
                  <a:pt x="3280" y="1337"/>
                </a:cubicBezTo>
                <a:cubicBezTo>
                  <a:pt x="3293" y="1327"/>
                  <a:pt x="3295" y="1327"/>
                  <a:pt x="3321" y="1328"/>
                </a:cubicBezTo>
                <a:cubicBezTo>
                  <a:pt x="3335" y="1329"/>
                  <a:pt x="3352" y="1330"/>
                  <a:pt x="3357" y="1329"/>
                </a:cubicBezTo>
                <a:cubicBezTo>
                  <a:pt x="3365" y="1329"/>
                  <a:pt x="3367" y="1331"/>
                  <a:pt x="3367" y="1334"/>
                </a:cubicBezTo>
                <a:cubicBezTo>
                  <a:pt x="3366" y="1336"/>
                  <a:pt x="3366" y="1338"/>
                  <a:pt x="3368" y="1338"/>
                </a:cubicBezTo>
                <a:cubicBezTo>
                  <a:pt x="3383" y="1339"/>
                  <a:pt x="3445" y="1335"/>
                  <a:pt x="3451" y="1333"/>
                </a:cubicBezTo>
                <a:cubicBezTo>
                  <a:pt x="3457" y="1331"/>
                  <a:pt x="3449" y="1331"/>
                  <a:pt x="3429" y="1331"/>
                </a:cubicBezTo>
                <a:cubicBezTo>
                  <a:pt x="3411" y="1332"/>
                  <a:pt x="3402" y="1331"/>
                  <a:pt x="3407" y="1329"/>
                </a:cubicBezTo>
                <a:cubicBezTo>
                  <a:pt x="3414" y="1327"/>
                  <a:pt x="3413" y="1326"/>
                  <a:pt x="3398" y="1325"/>
                </a:cubicBezTo>
                <a:cubicBezTo>
                  <a:pt x="3388" y="1324"/>
                  <a:pt x="3371" y="1324"/>
                  <a:pt x="3359" y="1324"/>
                </a:cubicBezTo>
                <a:cubicBezTo>
                  <a:pt x="3337" y="1325"/>
                  <a:pt x="3332" y="1323"/>
                  <a:pt x="3337" y="1318"/>
                </a:cubicBezTo>
                <a:cubicBezTo>
                  <a:pt x="3340" y="1316"/>
                  <a:pt x="3336" y="1316"/>
                  <a:pt x="3328" y="1318"/>
                </a:cubicBezTo>
                <a:cubicBezTo>
                  <a:pt x="3322" y="1319"/>
                  <a:pt x="3314" y="1319"/>
                  <a:pt x="3311" y="1318"/>
                </a:cubicBezTo>
                <a:cubicBezTo>
                  <a:pt x="3307" y="1315"/>
                  <a:pt x="3308" y="1312"/>
                  <a:pt x="3320" y="1292"/>
                </a:cubicBezTo>
                <a:cubicBezTo>
                  <a:pt x="3333" y="1270"/>
                  <a:pt x="3333" y="1270"/>
                  <a:pt x="3333" y="1270"/>
                </a:cubicBezTo>
                <a:cubicBezTo>
                  <a:pt x="3352" y="1271"/>
                  <a:pt x="3352" y="1271"/>
                  <a:pt x="3352" y="1271"/>
                </a:cubicBezTo>
                <a:cubicBezTo>
                  <a:pt x="3370" y="1272"/>
                  <a:pt x="3371" y="1272"/>
                  <a:pt x="3361" y="1268"/>
                </a:cubicBezTo>
                <a:cubicBezTo>
                  <a:pt x="3350" y="1265"/>
                  <a:pt x="3350" y="1265"/>
                  <a:pt x="3350" y="1265"/>
                </a:cubicBezTo>
                <a:cubicBezTo>
                  <a:pt x="3361" y="1259"/>
                  <a:pt x="3361" y="1259"/>
                  <a:pt x="3361" y="1259"/>
                </a:cubicBezTo>
                <a:cubicBezTo>
                  <a:pt x="3373" y="1254"/>
                  <a:pt x="3375" y="1250"/>
                  <a:pt x="3367" y="1247"/>
                </a:cubicBezTo>
                <a:cubicBezTo>
                  <a:pt x="3359" y="1245"/>
                  <a:pt x="3451" y="1247"/>
                  <a:pt x="3464" y="1249"/>
                </a:cubicBezTo>
                <a:cubicBezTo>
                  <a:pt x="3470" y="1250"/>
                  <a:pt x="3473" y="1249"/>
                  <a:pt x="3473" y="1247"/>
                </a:cubicBezTo>
                <a:cubicBezTo>
                  <a:pt x="3473" y="1245"/>
                  <a:pt x="3468" y="1243"/>
                  <a:pt x="3463" y="1243"/>
                </a:cubicBezTo>
                <a:cubicBezTo>
                  <a:pt x="3457" y="1243"/>
                  <a:pt x="3451" y="1243"/>
                  <a:pt x="3448" y="1242"/>
                </a:cubicBezTo>
                <a:cubicBezTo>
                  <a:pt x="3446" y="1242"/>
                  <a:pt x="3429" y="1242"/>
                  <a:pt x="3411" y="1241"/>
                </a:cubicBezTo>
                <a:cubicBezTo>
                  <a:pt x="3384" y="1240"/>
                  <a:pt x="3377" y="1239"/>
                  <a:pt x="3377" y="1235"/>
                </a:cubicBezTo>
                <a:cubicBezTo>
                  <a:pt x="3377" y="1232"/>
                  <a:pt x="3375" y="1231"/>
                  <a:pt x="3370" y="1233"/>
                </a:cubicBezTo>
                <a:cubicBezTo>
                  <a:pt x="3364" y="1236"/>
                  <a:pt x="3364" y="1236"/>
                  <a:pt x="3348" y="1234"/>
                </a:cubicBezTo>
                <a:cubicBezTo>
                  <a:pt x="3333" y="1232"/>
                  <a:pt x="3300" y="1232"/>
                  <a:pt x="3276" y="1233"/>
                </a:cubicBezTo>
                <a:cubicBezTo>
                  <a:pt x="3263" y="1233"/>
                  <a:pt x="3256" y="1232"/>
                  <a:pt x="3257" y="1230"/>
                </a:cubicBezTo>
                <a:cubicBezTo>
                  <a:pt x="3258" y="1228"/>
                  <a:pt x="3257" y="1227"/>
                  <a:pt x="3254" y="1227"/>
                </a:cubicBezTo>
                <a:cubicBezTo>
                  <a:pt x="3250" y="1227"/>
                  <a:pt x="3250" y="1226"/>
                  <a:pt x="3255" y="1223"/>
                </a:cubicBezTo>
                <a:cubicBezTo>
                  <a:pt x="3259" y="1221"/>
                  <a:pt x="3275" y="1220"/>
                  <a:pt x="3299" y="1221"/>
                </a:cubicBezTo>
                <a:cubicBezTo>
                  <a:pt x="3351" y="1223"/>
                  <a:pt x="3400" y="1226"/>
                  <a:pt x="3415" y="1227"/>
                </a:cubicBezTo>
                <a:cubicBezTo>
                  <a:pt x="3418" y="1228"/>
                  <a:pt x="3432" y="1229"/>
                  <a:pt x="3445" y="1229"/>
                </a:cubicBezTo>
                <a:cubicBezTo>
                  <a:pt x="3458" y="1230"/>
                  <a:pt x="3469" y="1231"/>
                  <a:pt x="3469" y="1233"/>
                </a:cubicBezTo>
                <a:cubicBezTo>
                  <a:pt x="3470" y="1235"/>
                  <a:pt x="3473" y="1235"/>
                  <a:pt x="3476" y="1233"/>
                </a:cubicBezTo>
                <a:cubicBezTo>
                  <a:pt x="3483" y="1229"/>
                  <a:pt x="3510" y="1229"/>
                  <a:pt x="3567" y="1233"/>
                </a:cubicBezTo>
                <a:cubicBezTo>
                  <a:pt x="3574" y="1234"/>
                  <a:pt x="3594" y="1235"/>
                  <a:pt x="3611" y="1236"/>
                </a:cubicBezTo>
                <a:cubicBezTo>
                  <a:pt x="3627" y="1236"/>
                  <a:pt x="3655" y="1238"/>
                  <a:pt x="3671" y="1239"/>
                </a:cubicBezTo>
                <a:cubicBezTo>
                  <a:pt x="3688" y="1240"/>
                  <a:pt x="3714" y="1241"/>
                  <a:pt x="3730" y="1241"/>
                </a:cubicBezTo>
                <a:cubicBezTo>
                  <a:pt x="3746" y="1241"/>
                  <a:pt x="3762" y="1242"/>
                  <a:pt x="3766" y="1243"/>
                </a:cubicBezTo>
                <a:cubicBezTo>
                  <a:pt x="3772" y="1245"/>
                  <a:pt x="3772" y="1244"/>
                  <a:pt x="3764" y="1239"/>
                </a:cubicBezTo>
                <a:cubicBezTo>
                  <a:pt x="3757" y="1233"/>
                  <a:pt x="3749" y="1233"/>
                  <a:pt x="3708" y="1233"/>
                </a:cubicBezTo>
                <a:cubicBezTo>
                  <a:pt x="3681" y="1233"/>
                  <a:pt x="3657" y="1233"/>
                  <a:pt x="3654" y="1232"/>
                </a:cubicBezTo>
                <a:cubicBezTo>
                  <a:pt x="3651" y="1232"/>
                  <a:pt x="3630" y="1230"/>
                  <a:pt x="3608" y="1229"/>
                </a:cubicBezTo>
                <a:cubicBezTo>
                  <a:pt x="3585" y="1228"/>
                  <a:pt x="3558" y="1226"/>
                  <a:pt x="3547" y="1225"/>
                </a:cubicBezTo>
                <a:cubicBezTo>
                  <a:pt x="3523" y="1222"/>
                  <a:pt x="3484" y="1220"/>
                  <a:pt x="3472" y="1221"/>
                </a:cubicBezTo>
                <a:cubicBezTo>
                  <a:pt x="3462" y="1222"/>
                  <a:pt x="3462" y="1222"/>
                  <a:pt x="3462" y="1222"/>
                </a:cubicBezTo>
                <a:cubicBezTo>
                  <a:pt x="3470" y="1218"/>
                  <a:pt x="3470" y="1218"/>
                  <a:pt x="3470" y="1218"/>
                </a:cubicBezTo>
                <a:cubicBezTo>
                  <a:pt x="3474" y="1215"/>
                  <a:pt x="3477" y="1212"/>
                  <a:pt x="3475" y="1211"/>
                </a:cubicBezTo>
                <a:cubicBezTo>
                  <a:pt x="3470" y="1208"/>
                  <a:pt x="3457" y="1209"/>
                  <a:pt x="3452" y="1213"/>
                </a:cubicBezTo>
                <a:cubicBezTo>
                  <a:pt x="3446" y="1217"/>
                  <a:pt x="3409" y="1220"/>
                  <a:pt x="3394" y="1218"/>
                </a:cubicBezTo>
                <a:cubicBezTo>
                  <a:pt x="3387" y="1216"/>
                  <a:pt x="3385" y="1214"/>
                  <a:pt x="3386" y="1211"/>
                </a:cubicBezTo>
                <a:cubicBezTo>
                  <a:pt x="3387" y="1204"/>
                  <a:pt x="3380" y="1202"/>
                  <a:pt x="3367" y="1207"/>
                </a:cubicBezTo>
                <a:cubicBezTo>
                  <a:pt x="3360" y="1210"/>
                  <a:pt x="3348" y="1212"/>
                  <a:pt x="3340" y="1212"/>
                </a:cubicBezTo>
                <a:cubicBezTo>
                  <a:pt x="3332" y="1212"/>
                  <a:pt x="3318" y="1212"/>
                  <a:pt x="3311" y="1213"/>
                </a:cubicBezTo>
                <a:cubicBezTo>
                  <a:pt x="3303" y="1213"/>
                  <a:pt x="3296" y="1212"/>
                  <a:pt x="3296" y="1210"/>
                </a:cubicBezTo>
                <a:cubicBezTo>
                  <a:pt x="3296" y="1209"/>
                  <a:pt x="3298" y="1207"/>
                  <a:pt x="3300" y="1207"/>
                </a:cubicBezTo>
                <a:cubicBezTo>
                  <a:pt x="3302" y="1207"/>
                  <a:pt x="3304" y="1205"/>
                  <a:pt x="3305" y="1203"/>
                </a:cubicBezTo>
                <a:cubicBezTo>
                  <a:pt x="3305" y="1200"/>
                  <a:pt x="3313" y="1196"/>
                  <a:pt x="3321" y="1193"/>
                </a:cubicBezTo>
                <a:cubicBezTo>
                  <a:pt x="3329" y="1190"/>
                  <a:pt x="3336" y="1186"/>
                  <a:pt x="3336" y="1184"/>
                </a:cubicBezTo>
                <a:cubicBezTo>
                  <a:pt x="3336" y="1181"/>
                  <a:pt x="3371" y="1181"/>
                  <a:pt x="3391" y="1184"/>
                </a:cubicBezTo>
                <a:cubicBezTo>
                  <a:pt x="3400" y="1186"/>
                  <a:pt x="3400" y="1186"/>
                  <a:pt x="3400" y="1186"/>
                </a:cubicBezTo>
                <a:cubicBezTo>
                  <a:pt x="3391" y="1189"/>
                  <a:pt x="3391" y="1189"/>
                  <a:pt x="3391" y="1189"/>
                </a:cubicBezTo>
                <a:cubicBezTo>
                  <a:pt x="3381" y="1192"/>
                  <a:pt x="3381" y="1192"/>
                  <a:pt x="3381" y="1192"/>
                </a:cubicBezTo>
                <a:cubicBezTo>
                  <a:pt x="3392" y="1192"/>
                  <a:pt x="3392" y="1192"/>
                  <a:pt x="3392" y="1192"/>
                </a:cubicBezTo>
                <a:cubicBezTo>
                  <a:pt x="3399" y="1192"/>
                  <a:pt x="3405" y="1193"/>
                  <a:pt x="3407" y="1195"/>
                </a:cubicBezTo>
                <a:cubicBezTo>
                  <a:pt x="3409" y="1198"/>
                  <a:pt x="3417" y="1198"/>
                  <a:pt x="3438" y="1193"/>
                </a:cubicBezTo>
                <a:cubicBezTo>
                  <a:pt x="3460" y="1188"/>
                  <a:pt x="3473" y="1187"/>
                  <a:pt x="3508" y="1189"/>
                </a:cubicBezTo>
                <a:cubicBezTo>
                  <a:pt x="3551" y="1191"/>
                  <a:pt x="3593" y="1186"/>
                  <a:pt x="3618" y="1177"/>
                </a:cubicBezTo>
                <a:cubicBezTo>
                  <a:pt x="3633" y="1171"/>
                  <a:pt x="3630" y="1166"/>
                  <a:pt x="3612" y="1169"/>
                </a:cubicBezTo>
                <a:cubicBezTo>
                  <a:pt x="3604" y="1170"/>
                  <a:pt x="3579" y="1173"/>
                  <a:pt x="3558" y="1175"/>
                </a:cubicBezTo>
                <a:cubicBezTo>
                  <a:pt x="3526" y="1178"/>
                  <a:pt x="3519" y="1178"/>
                  <a:pt x="3519" y="1174"/>
                </a:cubicBezTo>
                <a:cubicBezTo>
                  <a:pt x="3519" y="1170"/>
                  <a:pt x="3515" y="1170"/>
                  <a:pt x="3506" y="1172"/>
                </a:cubicBezTo>
                <a:cubicBezTo>
                  <a:pt x="3498" y="1173"/>
                  <a:pt x="3494" y="1173"/>
                  <a:pt x="3495" y="1171"/>
                </a:cubicBezTo>
                <a:cubicBezTo>
                  <a:pt x="3496" y="1168"/>
                  <a:pt x="3490" y="1168"/>
                  <a:pt x="3481" y="1169"/>
                </a:cubicBezTo>
                <a:cubicBezTo>
                  <a:pt x="3465" y="1171"/>
                  <a:pt x="3390" y="1176"/>
                  <a:pt x="3351" y="1177"/>
                </a:cubicBezTo>
                <a:cubicBezTo>
                  <a:pt x="3331" y="1178"/>
                  <a:pt x="3330" y="1178"/>
                  <a:pt x="3334" y="1173"/>
                </a:cubicBezTo>
                <a:cubicBezTo>
                  <a:pt x="3338" y="1169"/>
                  <a:pt x="3348" y="1167"/>
                  <a:pt x="3366" y="1165"/>
                </a:cubicBezTo>
                <a:cubicBezTo>
                  <a:pt x="3394" y="1163"/>
                  <a:pt x="3394" y="1163"/>
                  <a:pt x="3394" y="1163"/>
                </a:cubicBezTo>
                <a:cubicBezTo>
                  <a:pt x="3367" y="1163"/>
                  <a:pt x="3367" y="1163"/>
                  <a:pt x="3367" y="1163"/>
                </a:cubicBezTo>
                <a:cubicBezTo>
                  <a:pt x="3344" y="1164"/>
                  <a:pt x="3340" y="1163"/>
                  <a:pt x="3341" y="1158"/>
                </a:cubicBezTo>
                <a:cubicBezTo>
                  <a:pt x="3342" y="1154"/>
                  <a:pt x="3341" y="1153"/>
                  <a:pt x="3338" y="1156"/>
                </a:cubicBezTo>
                <a:cubicBezTo>
                  <a:pt x="3335" y="1157"/>
                  <a:pt x="3328" y="1159"/>
                  <a:pt x="3321" y="1160"/>
                </a:cubicBezTo>
                <a:cubicBezTo>
                  <a:pt x="3309" y="1162"/>
                  <a:pt x="3309" y="1162"/>
                  <a:pt x="3309" y="1162"/>
                </a:cubicBezTo>
                <a:cubicBezTo>
                  <a:pt x="3318" y="1157"/>
                  <a:pt x="3318" y="1157"/>
                  <a:pt x="3318" y="1157"/>
                </a:cubicBezTo>
                <a:cubicBezTo>
                  <a:pt x="3334" y="1149"/>
                  <a:pt x="3343" y="1142"/>
                  <a:pt x="3343" y="1137"/>
                </a:cubicBezTo>
                <a:cubicBezTo>
                  <a:pt x="3343" y="1134"/>
                  <a:pt x="3348" y="1129"/>
                  <a:pt x="3356" y="1126"/>
                </a:cubicBezTo>
                <a:cubicBezTo>
                  <a:pt x="3367" y="1122"/>
                  <a:pt x="3368" y="1120"/>
                  <a:pt x="3364" y="1117"/>
                </a:cubicBezTo>
                <a:cubicBezTo>
                  <a:pt x="3361" y="1115"/>
                  <a:pt x="3357" y="1116"/>
                  <a:pt x="3351" y="1118"/>
                </a:cubicBezTo>
                <a:cubicBezTo>
                  <a:pt x="3338" y="1125"/>
                  <a:pt x="3325" y="1125"/>
                  <a:pt x="3324" y="1118"/>
                </a:cubicBezTo>
                <a:cubicBezTo>
                  <a:pt x="3324" y="1114"/>
                  <a:pt x="3323" y="1113"/>
                  <a:pt x="3319" y="1115"/>
                </a:cubicBezTo>
                <a:cubicBezTo>
                  <a:pt x="3309" y="1121"/>
                  <a:pt x="3273" y="1133"/>
                  <a:pt x="3260" y="1135"/>
                </a:cubicBezTo>
                <a:cubicBezTo>
                  <a:pt x="3248" y="1138"/>
                  <a:pt x="3246" y="1137"/>
                  <a:pt x="3247" y="1133"/>
                </a:cubicBezTo>
                <a:cubicBezTo>
                  <a:pt x="3249" y="1128"/>
                  <a:pt x="3264" y="1116"/>
                  <a:pt x="3270" y="1116"/>
                </a:cubicBezTo>
                <a:cubicBezTo>
                  <a:pt x="3272" y="1116"/>
                  <a:pt x="3275" y="1114"/>
                  <a:pt x="3277" y="1112"/>
                </a:cubicBezTo>
                <a:cubicBezTo>
                  <a:pt x="3278" y="1109"/>
                  <a:pt x="3287" y="1105"/>
                  <a:pt x="3297" y="1102"/>
                </a:cubicBezTo>
                <a:cubicBezTo>
                  <a:pt x="3314" y="1097"/>
                  <a:pt x="3314" y="1097"/>
                  <a:pt x="3314" y="1097"/>
                </a:cubicBezTo>
                <a:cubicBezTo>
                  <a:pt x="3294" y="1097"/>
                  <a:pt x="3294" y="1097"/>
                  <a:pt x="3294" y="1097"/>
                </a:cubicBezTo>
                <a:cubicBezTo>
                  <a:pt x="3284" y="1097"/>
                  <a:pt x="3272" y="1097"/>
                  <a:pt x="3267" y="1097"/>
                </a:cubicBezTo>
                <a:cubicBezTo>
                  <a:pt x="3262" y="1097"/>
                  <a:pt x="3259" y="1096"/>
                  <a:pt x="3259" y="1092"/>
                </a:cubicBezTo>
                <a:cubicBezTo>
                  <a:pt x="3258" y="1089"/>
                  <a:pt x="3263" y="1087"/>
                  <a:pt x="3273" y="1085"/>
                </a:cubicBezTo>
                <a:cubicBezTo>
                  <a:pt x="3288" y="1082"/>
                  <a:pt x="3288" y="1082"/>
                  <a:pt x="3288" y="1082"/>
                </a:cubicBezTo>
                <a:cubicBezTo>
                  <a:pt x="3274" y="1081"/>
                  <a:pt x="3274" y="1081"/>
                  <a:pt x="3274" y="1081"/>
                </a:cubicBezTo>
                <a:cubicBezTo>
                  <a:pt x="3263" y="1081"/>
                  <a:pt x="3261" y="1079"/>
                  <a:pt x="3260" y="1073"/>
                </a:cubicBezTo>
                <a:cubicBezTo>
                  <a:pt x="3258" y="1065"/>
                  <a:pt x="3258" y="1065"/>
                  <a:pt x="3258" y="1065"/>
                </a:cubicBezTo>
                <a:cubicBezTo>
                  <a:pt x="3301" y="1065"/>
                  <a:pt x="3301" y="1065"/>
                  <a:pt x="3301" y="1065"/>
                </a:cubicBezTo>
                <a:cubicBezTo>
                  <a:pt x="3343" y="1064"/>
                  <a:pt x="3363" y="1060"/>
                  <a:pt x="3336" y="1057"/>
                </a:cubicBezTo>
                <a:cubicBezTo>
                  <a:pt x="3329" y="1056"/>
                  <a:pt x="3319" y="1055"/>
                  <a:pt x="3314" y="1054"/>
                </a:cubicBezTo>
                <a:cubicBezTo>
                  <a:pt x="3306" y="1052"/>
                  <a:pt x="3306" y="1052"/>
                  <a:pt x="3306" y="1052"/>
                </a:cubicBezTo>
                <a:cubicBezTo>
                  <a:pt x="3314" y="1057"/>
                  <a:pt x="3314" y="1057"/>
                  <a:pt x="3314" y="1057"/>
                </a:cubicBezTo>
                <a:cubicBezTo>
                  <a:pt x="3323" y="1062"/>
                  <a:pt x="3322" y="1062"/>
                  <a:pt x="3305" y="1061"/>
                </a:cubicBezTo>
                <a:cubicBezTo>
                  <a:pt x="3295" y="1061"/>
                  <a:pt x="3277" y="1059"/>
                  <a:pt x="3264" y="1058"/>
                </a:cubicBezTo>
                <a:cubicBezTo>
                  <a:pt x="3252" y="1057"/>
                  <a:pt x="3240" y="1057"/>
                  <a:pt x="3239" y="1058"/>
                </a:cubicBezTo>
                <a:cubicBezTo>
                  <a:pt x="3237" y="1059"/>
                  <a:pt x="3236" y="1059"/>
                  <a:pt x="3237" y="1057"/>
                </a:cubicBezTo>
                <a:cubicBezTo>
                  <a:pt x="3239" y="1053"/>
                  <a:pt x="3230" y="1053"/>
                  <a:pt x="3199" y="1055"/>
                </a:cubicBezTo>
                <a:cubicBezTo>
                  <a:pt x="3189" y="1055"/>
                  <a:pt x="3170" y="1055"/>
                  <a:pt x="3158" y="1053"/>
                </a:cubicBezTo>
                <a:cubicBezTo>
                  <a:pt x="3146" y="1052"/>
                  <a:pt x="3129" y="1050"/>
                  <a:pt x="3120" y="1050"/>
                </a:cubicBezTo>
                <a:cubicBezTo>
                  <a:pt x="3103" y="1048"/>
                  <a:pt x="3103" y="1048"/>
                  <a:pt x="3103" y="1048"/>
                </a:cubicBezTo>
                <a:cubicBezTo>
                  <a:pt x="3115" y="1043"/>
                  <a:pt x="3115" y="1043"/>
                  <a:pt x="3115" y="1043"/>
                </a:cubicBezTo>
                <a:cubicBezTo>
                  <a:pt x="3122" y="1041"/>
                  <a:pt x="3132" y="1036"/>
                  <a:pt x="3139" y="1032"/>
                </a:cubicBezTo>
                <a:cubicBezTo>
                  <a:pt x="3145" y="1029"/>
                  <a:pt x="3157" y="1026"/>
                  <a:pt x="3166" y="1025"/>
                </a:cubicBezTo>
                <a:cubicBezTo>
                  <a:pt x="3177" y="1024"/>
                  <a:pt x="3179" y="1023"/>
                  <a:pt x="3173" y="1022"/>
                </a:cubicBezTo>
                <a:cubicBezTo>
                  <a:pt x="3165" y="1020"/>
                  <a:pt x="3165" y="1020"/>
                  <a:pt x="3165" y="1020"/>
                </a:cubicBezTo>
                <a:cubicBezTo>
                  <a:pt x="3175" y="1015"/>
                  <a:pt x="3175" y="1015"/>
                  <a:pt x="3175" y="1015"/>
                </a:cubicBezTo>
                <a:cubicBezTo>
                  <a:pt x="3182" y="1011"/>
                  <a:pt x="3186" y="1011"/>
                  <a:pt x="3192" y="1014"/>
                </a:cubicBezTo>
                <a:cubicBezTo>
                  <a:pt x="3200" y="1018"/>
                  <a:pt x="3200" y="1018"/>
                  <a:pt x="3200" y="1018"/>
                </a:cubicBezTo>
                <a:cubicBezTo>
                  <a:pt x="3192" y="1020"/>
                  <a:pt x="3192" y="1020"/>
                  <a:pt x="3192" y="1020"/>
                </a:cubicBezTo>
                <a:cubicBezTo>
                  <a:pt x="3186" y="1022"/>
                  <a:pt x="3189" y="1023"/>
                  <a:pt x="3206" y="1025"/>
                </a:cubicBezTo>
                <a:cubicBezTo>
                  <a:pt x="3218" y="1026"/>
                  <a:pt x="3230" y="1027"/>
                  <a:pt x="3232" y="1026"/>
                </a:cubicBezTo>
                <a:cubicBezTo>
                  <a:pt x="3234" y="1026"/>
                  <a:pt x="3253" y="1027"/>
                  <a:pt x="3273" y="1028"/>
                </a:cubicBezTo>
                <a:cubicBezTo>
                  <a:pt x="3330" y="1032"/>
                  <a:pt x="3357" y="1033"/>
                  <a:pt x="3355" y="1030"/>
                </a:cubicBezTo>
                <a:cubicBezTo>
                  <a:pt x="3353" y="1029"/>
                  <a:pt x="3339" y="1027"/>
                  <a:pt x="3322" y="1025"/>
                </a:cubicBezTo>
                <a:cubicBezTo>
                  <a:pt x="3305" y="1023"/>
                  <a:pt x="3289" y="1020"/>
                  <a:pt x="3287" y="1018"/>
                </a:cubicBezTo>
                <a:cubicBezTo>
                  <a:pt x="3284" y="1016"/>
                  <a:pt x="3273" y="1015"/>
                  <a:pt x="3260" y="1015"/>
                </a:cubicBezTo>
                <a:cubicBezTo>
                  <a:pt x="3247" y="1016"/>
                  <a:pt x="3236" y="1015"/>
                  <a:pt x="3235" y="1014"/>
                </a:cubicBezTo>
                <a:cubicBezTo>
                  <a:pt x="3234" y="1013"/>
                  <a:pt x="3238" y="1009"/>
                  <a:pt x="3244" y="1004"/>
                </a:cubicBezTo>
                <a:cubicBezTo>
                  <a:pt x="3249" y="1000"/>
                  <a:pt x="3256" y="995"/>
                  <a:pt x="3258" y="993"/>
                </a:cubicBezTo>
                <a:cubicBezTo>
                  <a:pt x="3262" y="989"/>
                  <a:pt x="3262" y="988"/>
                  <a:pt x="3239" y="998"/>
                </a:cubicBezTo>
                <a:cubicBezTo>
                  <a:pt x="3233" y="1000"/>
                  <a:pt x="3223" y="1000"/>
                  <a:pt x="3211" y="998"/>
                </a:cubicBezTo>
                <a:cubicBezTo>
                  <a:pt x="3197" y="996"/>
                  <a:pt x="3191" y="996"/>
                  <a:pt x="3189" y="999"/>
                </a:cubicBezTo>
                <a:cubicBezTo>
                  <a:pt x="3187" y="1002"/>
                  <a:pt x="3180" y="1003"/>
                  <a:pt x="3171" y="1002"/>
                </a:cubicBezTo>
                <a:cubicBezTo>
                  <a:pt x="3162" y="1001"/>
                  <a:pt x="3153" y="1003"/>
                  <a:pt x="3143" y="1007"/>
                </a:cubicBezTo>
                <a:cubicBezTo>
                  <a:pt x="3124" y="1016"/>
                  <a:pt x="3110" y="1015"/>
                  <a:pt x="3109" y="1005"/>
                </a:cubicBezTo>
                <a:cubicBezTo>
                  <a:pt x="3109" y="1000"/>
                  <a:pt x="3107" y="998"/>
                  <a:pt x="3101" y="996"/>
                </a:cubicBezTo>
                <a:cubicBezTo>
                  <a:pt x="3097" y="996"/>
                  <a:pt x="3092" y="996"/>
                  <a:pt x="3090" y="997"/>
                </a:cubicBezTo>
                <a:cubicBezTo>
                  <a:pt x="3084" y="1000"/>
                  <a:pt x="3061" y="997"/>
                  <a:pt x="3061" y="993"/>
                </a:cubicBezTo>
                <a:cubicBezTo>
                  <a:pt x="3061" y="991"/>
                  <a:pt x="3064" y="989"/>
                  <a:pt x="3069" y="989"/>
                </a:cubicBezTo>
                <a:cubicBezTo>
                  <a:pt x="3078" y="988"/>
                  <a:pt x="3078" y="988"/>
                  <a:pt x="3078" y="988"/>
                </a:cubicBezTo>
                <a:cubicBezTo>
                  <a:pt x="3069" y="987"/>
                  <a:pt x="3069" y="987"/>
                  <a:pt x="3069" y="987"/>
                </a:cubicBezTo>
                <a:cubicBezTo>
                  <a:pt x="3064" y="986"/>
                  <a:pt x="3058" y="983"/>
                  <a:pt x="3056" y="979"/>
                </a:cubicBezTo>
                <a:cubicBezTo>
                  <a:pt x="3052" y="971"/>
                  <a:pt x="3048" y="971"/>
                  <a:pt x="3036" y="982"/>
                </a:cubicBezTo>
                <a:cubicBezTo>
                  <a:pt x="3026" y="991"/>
                  <a:pt x="3026" y="991"/>
                  <a:pt x="2994" y="989"/>
                </a:cubicBezTo>
                <a:cubicBezTo>
                  <a:pt x="2970" y="987"/>
                  <a:pt x="2962" y="985"/>
                  <a:pt x="2961" y="982"/>
                </a:cubicBezTo>
                <a:cubicBezTo>
                  <a:pt x="2961" y="975"/>
                  <a:pt x="2979" y="966"/>
                  <a:pt x="2989" y="967"/>
                </a:cubicBezTo>
                <a:cubicBezTo>
                  <a:pt x="2994" y="968"/>
                  <a:pt x="3008" y="969"/>
                  <a:pt x="3021" y="969"/>
                </a:cubicBezTo>
                <a:cubicBezTo>
                  <a:pt x="3034" y="970"/>
                  <a:pt x="3061" y="971"/>
                  <a:pt x="3081" y="972"/>
                </a:cubicBezTo>
                <a:cubicBezTo>
                  <a:pt x="3102" y="972"/>
                  <a:pt x="3121" y="973"/>
                  <a:pt x="3124" y="973"/>
                </a:cubicBezTo>
                <a:cubicBezTo>
                  <a:pt x="3143" y="973"/>
                  <a:pt x="3172" y="979"/>
                  <a:pt x="3183" y="985"/>
                </a:cubicBezTo>
                <a:cubicBezTo>
                  <a:pt x="3192" y="990"/>
                  <a:pt x="3200" y="992"/>
                  <a:pt x="3208" y="992"/>
                </a:cubicBezTo>
                <a:cubicBezTo>
                  <a:pt x="3220" y="991"/>
                  <a:pt x="3220" y="991"/>
                  <a:pt x="3211" y="989"/>
                </a:cubicBezTo>
                <a:cubicBezTo>
                  <a:pt x="3202" y="987"/>
                  <a:pt x="3202" y="987"/>
                  <a:pt x="3218" y="982"/>
                </a:cubicBezTo>
                <a:cubicBezTo>
                  <a:pt x="3235" y="976"/>
                  <a:pt x="3267" y="973"/>
                  <a:pt x="3335" y="971"/>
                </a:cubicBezTo>
                <a:cubicBezTo>
                  <a:pt x="3369" y="970"/>
                  <a:pt x="3380" y="969"/>
                  <a:pt x="3386" y="964"/>
                </a:cubicBezTo>
                <a:cubicBezTo>
                  <a:pt x="3393" y="959"/>
                  <a:pt x="3393" y="959"/>
                  <a:pt x="3393" y="959"/>
                </a:cubicBezTo>
                <a:cubicBezTo>
                  <a:pt x="3386" y="958"/>
                  <a:pt x="3386" y="958"/>
                  <a:pt x="3386" y="958"/>
                </a:cubicBezTo>
                <a:cubicBezTo>
                  <a:pt x="3381" y="957"/>
                  <a:pt x="3371" y="956"/>
                  <a:pt x="3363" y="955"/>
                </a:cubicBezTo>
                <a:cubicBezTo>
                  <a:pt x="3338" y="953"/>
                  <a:pt x="3336" y="951"/>
                  <a:pt x="3345" y="945"/>
                </a:cubicBezTo>
                <a:cubicBezTo>
                  <a:pt x="3359" y="935"/>
                  <a:pt x="3355" y="934"/>
                  <a:pt x="3305" y="934"/>
                </a:cubicBezTo>
                <a:cubicBezTo>
                  <a:pt x="3292" y="934"/>
                  <a:pt x="3272" y="934"/>
                  <a:pt x="3262" y="934"/>
                </a:cubicBezTo>
                <a:cubicBezTo>
                  <a:pt x="3246" y="935"/>
                  <a:pt x="3244" y="934"/>
                  <a:pt x="3246" y="930"/>
                </a:cubicBezTo>
                <a:cubicBezTo>
                  <a:pt x="3248" y="926"/>
                  <a:pt x="3247" y="925"/>
                  <a:pt x="3240" y="924"/>
                </a:cubicBezTo>
                <a:cubicBezTo>
                  <a:pt x="3236" y="924"/>
                  <a:pt x="3226" y="925"/>
                  <a:pt x="3219" y="927"/>
                </a:cubicBezTo>
                <a:cubicBezTo>
                  <a:pt x="3212" y="929"/>
                  <a:pt x="3191" y="930"/>
                  <a:pt x="3168" y="929"/>
                </a:cubicBezTo>
                <a:cubicBezTo>
                  <a:pt x="3147" y="928"/>
                  <a:pt x="3112" y="928"/>
                  <a:pt x="3091" y="928"/>
                </a:cubicBezTo>
                <a:cubicBezTo>
                  <a:pt x="3069" y="927"/>
                  <a:pt x="3052" y="926"/>
                  <a:pt x="3052" y="924"/>
                </a:cubicBezTo>
                <a:cubicBezTo>
                  <a:pt x="3052" y="923"/>
                  <a:pt x="3054" y="921"/>
                  <a:pt x="3057" y="921"/>
                </a:cubicBezTo>
                <a:cubicBezTo>
                  <a:pt x="3060" y="921"/>
                  <a:pt x="3062" y="919"/>
                  <a:pt x="3062" y="917"/>
                </a:cubicBezTo>
                <a:cubicBezTo>
                  <a:pt x="3062" y="915"/>
                  <a:pt x="3065" y="910"/>
                  <a:pt x="3068" y="905"/>
                </a:cubicBezTo>
                <a:cubicBezTo>
                  <a:pt x="3075" y="895"/>
                  <a:pt x="3075" y="895"/>
                  <a:pt x="3061" y="897"/>
                </a:cubicBezTo>
                <a:cubicBezTo>
                  <a:pt x="3055" y="897"/>
                  <a:pt x="3050" y="896"/>
                  <a:pt x="3049" y="894"/>
                </a:cubicBezTo>
                <a:cubicBezTo>
                  <a:pt x="3044" y="886"/>
                  <a:pt x="3222" y="890"/>
                  <a:pt x="3245" y="899"/>
                </a:cubicBezTo>
                <a:cubicBezTo>
                  <a:pt x="3251" y="901"/>
                  <a:pt x="3256" y="901"/>
                  <a:pt x="3256" y="900"/>
                </a:cubicBezTo>
                <a:cubicBezTo>
                  <a:pt x="3256" y="898"/>
                  <a:pt x="3258" y="897"/>
                  <a:pt x="3260" y="898"/>
                </a:cubicBezTo>
                <a:cubicBezTo>
                  <a:pt x="3267" y="900"/>
                  <a:pt x="3305" y="901"/>
                  <a:pt x="3301" y="900"/>
                </a:cubicBezTo>
                <a:cubicBezTo>
                  <a:pt x="3299" y="899"/>
                  <a:pt x="3291" y="897"/>
                  <a:pt x="3282" y="895"/>
                </a:cubicBezTo>
                <a:cubicBezTo>
                  <a:pt x="3271" y="893"/>
                  <a:pt x="3267" y="891"/>
                  <a:pt x="3269" y="889"/>
                </a:cubicBezTo>
                <a:cubicBezTo>
                  <a:pt x="3271" y="888"/>
                  <a:pt x="3265" y="887"/>
                  <a:pt x="3256" y="889"/>
                </a:cubicBezTo>
                <a:cubicBezTo>
                  <a:pt x="3245" y="891"/>
                  <a:pt x="3239" y="890"/>
                  <a:pt x="3239" y="888"/>
                </a:cubicBezTo>
                <a:cubicBezTo>
                  <a:pt x="3239" y="886"/>
                  <a:pt x="3230" y="884"/>
                  <a:pt x="3220" y="884"/>
                </a:cubicBezTo>
                <a:cubicBezTo>
                  <a:pt x="3210" y="883"/>
                  <a:pt x="3189" y="881"/>
                  <a:pt x="3174" y="880"/>
                </a:cubicBezTo>
                <a:cubicBezTo>
                  <a:pt x="3159" y="879"/>
                  <a:pt x="3124" y="878"/>
                  <a:pt x="3097" y="878"/>
                </a:cubicBezTo>
                <a:cubicBezTo>
                  <a:pt x="3070" y="878"/>
                  <a:pt x="3045" y="876"/>
                  <a:pt x="3042" y="874"/>
                </a:cubicBezTo>
                <a:cubicBezTo>
                  <a:pt x="3039" y="872"/>
                  <a:pt x="3030" y="872"/>
                  <a:pt x="3021" y="874"/>
                </a:cubicBezTo>
                <a:cubicBezTo>
                  <a:pt x="3011" y="875"/>
                  <a:pt x="3005" y="875"/>
                  <a:pt x="3005" y="873"/>
                </a:cubicBezTo>
                <a:cubicBezTo>
                  <a:pt x="3005" y="869"/>
                  <a:pt x="3018" y="865"/>
                  <a:pt x="3036" y="864"/>
                </a:cubicBezTo>
                <a:cubicBezTo>
                  <a:pt x="3044" y="863"/>
                  <a:pt x="3053" y="862"/>
                  <a:pt x="3056" y="860"/>
                </a:cubicBezTo>
                <a:cubicBezTo>
                  <a:pt x="3063" y="858"/>
                  <a:pt x="3064" y="850"/>
                  <a:pt x="3058" y="848"/>
                </a:cubicBezTo>
                <a:cubicBezTo>
                  <a:pt x="3055" y="846"/>
                  <a:pt x="3056" y="845"/>
                  <a:pt x="3058" y="842"/>
                </a:cubicBezTo>
                <a:cubicBezTo>
                  <a:pt x="3061" y="839"/>
                  <a:pt x="3058" y="838"/>
                  <a:pt x="3043" y="840"/>
                </a:cubicBezTo>
                <a:cubicBezTo>
                  <a:pt x="3033" y="840"/>
                  <a:pt x="3020" y="841"/>
                  <a:pt x="3015" y="841"/>
                </a:cubicBezTo>
                <a:cubicBezTo>
                  <a:pt x="3005" y="841"/>
                  <a:pt x="3005" y="841"/>
                  <a:pt x="3010" y="835"/>
                </a:cubicBezTo>
                <a:cubicBezTo>
                  <a:pt x="3015" y="830"/>
                  <a:pt x="3015" y="830"/>
                  <a:pt x="3003" y="833"/>
                </a:cubicBezTo>
                <a:cubicBezTo>
                  <a:pt x="2986" y="836"/>
                  <a:pt x="2891" y="841"/>
                  <a:pt x="2889" y="839"/>
                </a:cubicBezTo>
                <a:cubicBezTo>
                  <a:pt x="2888" y="837"/>
                  <a:pt x="2892" y="831"/>
                  <a:pt x="2897" y="824"/>
                </a:cubicBezTo>
                <a:cubicBezTo>
                  <a:pt x="2906" y="814"/>
                  <a:pt x="2909" y="812"/>
                  <a:pt x="2916" y="813"/>
                </a:cubicBezTo>
                <a:cubicBezTo>
                  <a:pt x="2921" y="814"/>
                  <a:pt x="2940" y="814"/>
                  <a:pt x="2959" y="813"/>
                </a:cubicBezTo>
                <a:cubicBezTo>
                  <a:pt x="2977" y="812"/>
                  <a:pt x="3010" y="812"/>
                  <a:pt x="3032" y="812"/>
                </a:cubicBezTo>
                <a:cubicBezTo>
                  <a:pt x="3054" y="813"/>
                  <a:pt x="3096" y="814"/>
                  <a:pt x="3124" y="815"/>
                </a:cubicBezTo>
                <a:cubicBezTo>
                  <a:pt x="3191" y="816"/>
                  <a:pt x="3257" y="823"/>
                  <a:pt x="3282" y="832"/>
                </a:cubicBezTo>
                <a:cubicBezTo>
                  <a:pt x="3285" y="833"/>
                  <a:pt x="3288" y="832"/>
                  <a:pt x="3288" y="831"/>
                </a:cubicBezTo>
                <a:cubicBezTo>
                  <a:pt x="3288" y="829"/>
                  <a:pt x="3277" y="825"/>
                  <a:pt x="3265" y="822"/>
                </a:cubicBezTo>
                <a:cubicBezTo>
                  <a:pt x="3242" y="817"/>
                  <a:pt x="3242" y="817"/>
                  <a:pt x="3242" y="817"/>
                </a:cubicBezTo>
                <a:cubicBezTo>
                  <a:pt x="3256" y="812"/>
                  <a:pt x="3256" y="812"/>
                  <a:pt x="3256" y="812"/>
                </a:cubicBezTo>
                <a:cubicBezTo>
                  <a:pt x="3268" y="808"/>
                  <a:pt x="3265" y="808"/>
                  <a:pt x="3227" y="810"/>
                </a:cubicBezTo>
                <a:cubicBezTo>
                  <a:pt x="3196" y="811"/>
                  <a:pt x="3183" y="810"/>
                  <a:pt x="3173" y="806"/>
                </a:cubicBezTo>
                <a:cubicBezTo>
                  <a:pt x="3162" y="802"/>
                  <a:pt x="3147" y="801"/>
                  <a:pt x="3100" y="803"/>
                </a:cubicBezTo>
                <a:cubicBezTo>
                  <a:pt x="3068" y="804"/>
                  <a:pt x="3035" y="804"/>
                  <a:pt x="3026" y="803"/>
                </a:cubicBezTo>
                <a:cubicBezTo>
                  <a:pt x="3018" y="802"/>
                  <a:pt x="3014" y="800"/>
                  <a:pt x="3017" y="800"/>
                </a:cubicBezTo>
                <a:cubicBezTo>
                  <a:pt x="3020" y="799"/>
                  <a:pt x="3024" y="797"/>
                  <a:pt x="3026" y="794"/>
                </a:cubicBezTo>
                <a:cubicBezTo>
                  <a:pt x="3028" y="791"/>
                  <a:pt x="3031" y="788"/>
                  <a:pt x="3033" y="788"/>
                </a:cubicBezTo>
                <a:cubicBezTo>
                  <a:pt x="3035" y="788"/>
                  <a:pt x="3037" y="787"/>
                  <a:pt x="3037" y="785"/>
                </a:cubicBezTo>
                <a:cubicBezTo>
                  <a:pt x="3038" y="781"/>
                  <a:pt x="3072" y="765"/>
                  <a:pt x="3087" y="762"/>
                </a:cubicBezTo>
                <a:cubicBezTo>
                  <a:pt x="3095" y="761"/>
                  <a:pt x="3102" y="758"/>
                  <a:pt x="3102" y="757"/>
                </a:cubicBezTo>
                <a:cubicBezTo>
                  <a:pt x="3103" y="755"/>
                  <a:pt x="3107" y="753"/>
                  <a:pt x="3112" y="753"/>
                </a:cubicBezTo>
                <a:cubicBezTo>
                  <a:pt x="3116" y="753"/>
                  <a:pt x="3120" y="751"/>
                  <a:pt x="3121" y="750"/>
                </a:cubicBezTo>
                <a:cubicBezTo>
                  <a:pt x="3123" y="745"/>
                  <a:pt x="3141" y="741"/>
                  <a:pt x="3149" y="745"/>
                </a:cubicBezTo>
                <a:cubicBezTo>
                  <a:pt x="3158" y="749"/>
                  <a:pt x="3252" y="763"/>
                  <a:pt x="3261" y="762"/>
                </a:cubicBezTo>
                <a:cubicBezTo>
                  <a:pt x="3264" y="762"/>
                  <a:pt x="3259" y="760"/>
                  <a:pt x="3250" y="758"/>
                </a:cubicBezTo>
                <a:cubicBezTo>
                  <a:pt x="3241" y="756"/>
                  <a:pt x="3230" y="753"/>
                  <a:pt x="3225" y="751"/>
                </a:cubicBezTo>
                <a:cubicBezTo>
                  <a:pt x="3217" y="748"/>
                  <a:pt x="3217" y="748"/>
                  <a:pt x="3217" y="748"/>
                </a:cubicBezTo>
                <a:cubicBezTo>
                  <a:pt x="3225" y="747"/>
                  <a:pt x="3225" y="747"/>
                  <a:pt x="3225" y="747"/>
                </a:cubicBezTo>
                <a:cubicBezTo>
                  <a:pt x="3232" y="746"/>
                  <a:pt x="3232" y="746"/>
                  <a:pt x="3227" y="744"/>
                </a:cubicBezTo>
                <a:cubicBezTo>
                  <a:pt x="3224" y="742"/>
                  <a:pt x="3219" y="741"/>
                  <a:pt x="3215" y="741"/>
                </a:cubicBezTo>
                <a:cubicBezTo>
                  <a:pt x="3209" y="741"/>
                  <a:pt x="3209" y="742"/>
                  <a:pt x="3212" y="745"/>
                </a:cubicBezTo>
                <a:cubicBezTo>
                  <a:pt x="3217" y="749"/>
                  <a:pt x="3210" y="748"/>
                  <a:pt x="3183" y="740"/>
                </a:cubicBezTo>
                <a:cubicBezTo>
                  <a:pt x="3165" y="736"/>
                  <a:pt x="3165" y="736"/>
                  <a:pt x="3165" y="736"/>
                </a:cubicBezTo>
                <a:cubicBezTo>
                  <a:pt x="3174" y="725"/>
                  <a:pt x="3174" y="725"/>
                  <a:pt x="3174" y="725"/>
                </a:cubicBezTo>
                <a:cubicBezTo>
                  <a:pt x="3179" y="720"/>
                  <a:pt x="3184" y="711"/>
                  <a:pt x="3186" y="705"/>
                </a:cubicBezTo>
                <a:cubicBezTo>
                  <a:pt x="3187" y="699"/>
                  <a:pt x="3190" y="694"/>
                  <a:pt x="3191" y="694"/>
                </a:cubicBezTo>
                <a:cubicBezTo>
                  <a:pt x="3193" y="694"/>
                  <a:pt x="3193" y="692"/>
                  <a:pt x="3191" y="689"/>
                </a:cubicBezTo>
                <a:cubicBezTo>
                  <a:pt x="3183" y="679"/>
                  <a:pt x="3195" y="679"/>
                  <a:pt x="3217" y="689"/>
                </a:cubicBezTo>
                <a:cubicBezTo>
                  <a:pt x="3223" y="692"/>
                  <a:pt x="3232" y="696"/>
                  <a:pt x="3236" y="697"/>
                </a:cubicBezTo>
                <a:cubicBezTo>
                  <a:pt x="3244" y="698"/>
                  <a:pt x="3242" y="697"/>
                  <a:pt x="3229" y="691"/>
                </a:cubicBezTo>
                <a:cubicBezTo>
                  <a:pt x="3223" y="689"/>
                  <a:pt x="3223" y="688"/>
                  <a:pt x="3226" y="685"/>
                </a:cubicBezTo>
                <a:cubicBezTo>
                  <a:pt x="3229" y="683"/>
                  <a:pt x="3228" y="682"/>
                  <a:pt x="3223" y="682"/>
                </a:cubicBezTo>
                <a:cubicBezTo>
                  <a:pt x="3219" y="682"/>
                  <a:pt x="3211" y="680"/>
                  <a:pt x="3205" y="676"/>
                </a:cubicBezTo>
                <a:cubicBezTo>
                  <a:pt x="3194" y="670"/>
                  <a:pt x="3194" y="670"/>
                  <a:pt x="3194" y="670"/>
                </a:cubicBezTo>
                <a:cubicBezTo>
                  <a:pt x="3202" y="670"/>
                  <a:pt x="3202" y="670"/>
                  <a:pt x="3202" y="670"/>
                </a:cubicBezTo>
                <a:cubicBezTo>
                  <a:pt x="3206" y="669"/>
                  <a:pt x="3214" y="670"/>
                  <a:pt x="3220" y="672"/>
                </a:cubicBezTo>
                <a:cubicBezTo>
                  <a:pt x="3239" y="678"/>
                  <a:pt x="3278" y="685"/>
                  <a:pt x="3278" y="682"/>
                </a:cubicBezTo>
                <a:cubicBezTo>
                  <a:pt x="3278" y="680"/>
                  <a:pt x="3281" y="679"/>
                  <a:pt x="3284" y="679"/>
                </a:cubicBezTo>
                <a:cubicBezTo>
                  <a:pt x="3293" y="678"/>
                  <a:pt x="3293" y="673"/>
                  <a:pt x="3285" y="671"/>
                </a:cubicBezTo>
                <a:cubicBezTo>
                  <a:pt x="3273" y="667"/>
                  <a:pt x="3281" y="666"/>
                  <a:pt x="3302" y="668"/>
                </a:cubicBezTo>
                <a:cubicBezTo>
                  <a:pt x="3313" y="669"/>
                  <a:pt x="3347" y="671"/>
                  <a:pt x="3377" y="672"/>
                </a:cubicBezTo>
                <a:cubicBezTo>
                  <a:pt x="3407" y="674"/>
                  <a:pt x="3435" y="676"/>
                  <a:pt x="3439" y="676"/>
                </a:cubicBezTo>
                <a:cubicBezTo>
                  <a:pt x="3446" y="678"/>
                  <a:pt x="3446" y="678"/>
                  <a:pt x="3438" y="673"/>
                </a:cubicBezTo>
                <a:cubicBezTo>
                  <a:pt x="3427" y="666"/>
                  <a:pt x="3428" y="661"/>
                  <a:pt x="3439" y="663"/>
                </a:cubicBezTo>
                <a:cubicBezTo>
                  <a:pt x="3455" y="666"/>
                  <a:pt x="3445" y="661"/>
                  <a:pt x="3423" y="655"/>
                </a:cubicBezTo>
                <a:cubicBezTo>
                  <a:pt x="3398" y="648"/>
                  <a:pt x="3355" y="643"/>
                  <a:pt x="3353" y="646"/>
                </a:cubicBezTo>
                <a:cubicBezTo>
                  <a:pt x="3352" y="647"/>
                  <a:pt x="3354" y="648"/>
                  <a:pt x="3357" y="647"/>
                </a:cubicBezTo>
                <a:cubicBezTo>
                  <a:pt x="3368" y="647"/>
                  <a:pt x="3367" y="654"/>
                  <a:pt x="3357" y="655"/>
                </a:cubicBezTo>
                <a:cubicBezTo>
                  <a:pt x="3346" y="656"/>
                  <a:pt x="3346" y="656"/>
                  <a:pt x="3346" y="656"/>
                </a:cubicBezTo>
                <a:cubicBezTo>
                  <a:pt x="3357" y="658"/>
                  <a:pt x="3357" y="658"/>
                  <a:pt x="3357" y="658"/>
                </a:cubicBezTo>
                <a:cubicBezTo>
                  <a:pt x="3363" y="658"/>
                  <a:pt x="3345" y="660"/>
                  <a:pt x="3316" y="661"/>
                </a:cubicBezTo>
                <a:cubicBezTo>
                  <a:pt x="3272" y="662"/>
                  <a:pt x="3260" y="661"/>
                  <a:pt x="3235" y="655"/>
                </a:cubicBezTo>
                <a:cubicBezTo>
                  <a:pt x="3219" y="651"/>
                  <a:pt x="3205" y="646"/>
                  <a:pt x="3203" y="643"/>
                </a:cubicBezTo>
                <a:cubicBezTo>
                  <a:pt x="3201" y="641"/>
                  <a:pt x="3191" y="637"/>
                  <a:pt x="3181" y="634"/>
                </a:cubicBezTo>
                <a:cubicBezTo>
                  <a:pt x="3170" y="632"/>
                  <a:pt x="3156" y="628"/>
                  <a:pt x="3150" y="624"/>
                </a:cubicBezTo>
                <a:cubicBezTo>
                  <a:pt x="3132" y="615"/>
                  <a:pt x="3117" y="611"/>
                  <a:pt x="3104" y="613"/>
                </a:cubicBezTo>
                <a:cubicBezTo>
                  <a:pt x="3095" y="615"/>
                  <a:pt x="3092" y="614"/>
                  <a:pt x="3091" y="609"/>
                </a:cubicBezTo>
                <a:cubicBezTo>
                  <a:pt x="3089" y="601"/>
                  <a:pt x="3095" y="601"/>
                  <a:pt x="3118" y="608"/>
                </a:cubicBezTo>
                <a:cubicBezTo>
                  <a:pt x="3128" y="612"/>
                  <a:pt x="3144" y="614"/>
                  <a:pt x="3154" y="614"/>
                </a:cubicBezTo>
                <a:cubicBezTo>
                  <a:pt x="3163" y="614"/>
                  <a:pt x="3173" y="614"/>
                  <a:pt x="3176" y="616"/>
                </a:cubicBezTo>
                <a:cubicBezTo>
                  <a:pt x="3190" y="624"/>
                  <a:pt x="3221" y="637"/>
                  <a:pt x="3229" y="638"/>
                </a:cubicBezTo>
                <a:cubicBezTo>
                  <a:pt x="3240" y="640"/>
                  <a:pt x="3237" y="639"/>
                  <a:pt x="3213" y="627"/>
                </a:cubicBezTo>
                <a:cubicBezTo>
                  <a:pt x="3201" y="622"/>
                  <a:pt x="3198" y="619"/>
                  <a:pt x="3196" y="610"/>
                </a:cubicBezTo>
                <a:cubicBezTo>
                  <a:pt x="3195" y="604"/>
                  <a:pt x="3192" y="595"/>
                  <a:pt x="3190" y="590"/>
                </a:cubicBezTo>
                <a:cubicBezTo>
                  <a:pt x="3185" y="581"/>
                  <a:pt x="3185" y="581"/>
                  <a:pt x="3185" y="581"/>
                </a:cubicBezTo>
                <a:cubicBezTo>
                  <a:pt x="3196" y="580"/>
                  <a:pt x="3196" y="580"/>
                  <a:pt x="3196" y="580"/>
                </a:cubicBezTo>
                <a:cubicBezTo>
                  <a:pt x="3202" y="580"/>
                  <a:pt x="3220" y="584"/>
                  <a:pt x="3236" y="589"/>
                </a:cubicBezTo>
                <a:cubicBezTo>
                  <a:pt x="3266" y="597"/>
                  <a:pt x="3283" y="599"/>
                  <a:pt x="3280" y="594"/>
                </a:cubicBezTo>
                <a:cubicBezTo>
                  <a:pt x="3279" y="592"/>
                  <a:pt x="3274" y="590"/>
                  <a:pt x="3267" y="589"/>
                </a:cubicBezTo>
                <a:cubicBezTo>
                  <a:pt x="3258" y="588"/>
                  <a:pt x="3248" y="583"/>
                  <a:pt x="3240" y="575"/>
                </a:cubicBezTo>
                <a:cubicBezTo>
                  <a:pt x="3239" y="575"/>
                  <a:pt x="3240" y="573"/>
                  <a:pt x="3241" y="572"/>
                </a:cubicBezTo>
                <a:cubicBezTo>
                  <a:pt x="3243" y="570"/>
                  <a:pt x="3238" y="569"/>
                  <a:pt x="3230" y="569"/>
                </a:cubicBezTo>
                <a:cubicBezTo>
                  <a:pt x="3222" y="569"/>
                  <a:pt x="3210" y="567"/>
                  <a:pt x="3203" y="565"/>
                </a:cubicBezTo>
                <a:cubicBezTo>
                  <a:pt x="3191" y="561"/>
                  <a:pt x="3139" y="550"/>
                  <a:pt x="3121" y="548"/>
                </a:cubicBezTo>
                <a:cubicBezTo>
                  <a:pt x="3110" y="547"/>
                  <a:pt x="3104" y="540"/>
                  <a:pt x="3111" y="535"/>
                </a:cubicBezTo>
                <a:cubicBezTo>
                  <a:pt x="3113" y="533"/>
                  <a:pt x="3117" y="533"/>
                  <a:pt x="3120" y="536"/>
                </a:cubicBezTo>
                <a:cubicBezTo>
                  <a:pt x="3127" y="541"/>
                  <a:pt x="3131" y="540"/>
                  <a:pt x="3131" y="534"/>
                </a:cubicBezTo>
                <a:cubicBezTo>
                  <a:pt x="3130" y="531"/>
                  <a:pt x="3128" y="529"/>
                  <a:pt x="3125" y="529"/>
                </a:cubicBezTo>
                <a:cubicBezTo>
                  <a:pt x="3122" y="529"/>
                  <a:pt x="3119" y="527"/>
                  <a:pt x="3119" y="524"/>
                </a:cubicBezTo>
                <a:cubicBezTo>
                  <a:pt x="3119" y="520"/>
                  <a:pt x="3123" y="519"/>
                  <a:pt x="3141" y="520"/>
                </a:cubicBezTo>
                <a:cubicBezTo>
                  <a:pt x="3167" y="520"/>
                  <a:pt x="3223" y="524"/>
                  <a:pt x="3227" y="525"/>
                </a:cubicBezTo>
                <a:cubicBezTo>
                  <a:pt x="3229" y="526"/>
                  <a:pt x="3233" y="524"/>
                  <a:pt x="3237" y="521"/>
                </a:cubicBezTo>
                <a:cubicBezTo>
                  <a:pt x="3242" y="517"/>
                  <a:pt x="3242" y="516"/>
                  <a:pt x="3238" y="516"/>
                </a:cubicBezTo>
                <a:cubicBezTo>
                  <a:pt x="3236" y="516"/>
                  <a:pt x="3234" y="515"/>
                  <a:pt x="3234" y="512"/>
                </a:cubicBezTo>
                <a:cubicBezTo>
                  <a:pt x="3234" y="503"/>
                  <a:pt x="3233" y="499"/>
                  <a:pt x="3227" y="500"/>
                </a:cubicBezTo>
                <a:cubicBezTo>
                  <a:pt x="3221" y="500"/>
                  <a:pt x="3220" y="512"/>
                  <a:pt x="3226" y="515"/>
                </a:cubicBezTo>
                <a:cubicBezTo>
                  <a:pt x="3228" y="516"/>
                  <a:pt x="3217" y="516"/>
                  <a:pt x="3201" y="515"/>
                </a:cubicBezTo>
                <a:cubicBezTo>
                  <a:pt x="3185" y="515"/>
                  <a:pt x="3159" y="515"/>
                  <a:pt x="3143" y="516"/>
                </a:cubicBezTo>
                <a:cubicBezTo>
                  <a:pt x="3120" y="517"/>
                  <a:pt x="3114" y="517"/>
                  <a:pt x="3114" y="513"/>
                </a:cubicBezTo>
                <a:cubicBezTo>
                  <a:pt x="3115" y="510"/>
                  <a:pt x="3113" y="509"/>
                  <a:pt x="3107" y="509"/>
                </a:cubicBezTo>
                <a:cubicBezTo>
                  <a:pt x="3102" y="510"/>
                  <a:pt x="3099" y="508"/>
                  <a:pt x="3099" y="505"/>
                </a:cubicBezTo>
                <a:cubicBezTo>
                  <a:pt x="3099" y="502"/>
                  <a:pt x="3100" y="499"/>
                  <a:pt x="3101" y="499"/>
                </a:cubicBezTo>
                <a:cubicBezTo>
                  <a:pt x="3107" y="499"/>
                  <a:pt x="3104" y="489"/>
                  <a:pt x="3096" y="481"/>
                </a:cubicBezTo>
                <a:cubicBezTo>
                  <a:pt x="3092" y="476"/>
                  <a:pt x="3089" y="472"/>
                  <a:pt x="3089" y="471"/>
                </a:cubicBezTo>
                <a:cubicBezTo>
                  <a:pt x="3090" y="470"/>
                  <a:pt x="3097" y="467"/>
                  <a:pt x="3105" y="463"/>
                </a:cubicBezTo>
                <a:cubicBezTo>
                  <a:pt x="3120" y="457"/>
                  <a:pt x="3120" y="457"/>
                  <a:pt x="3120" y="457"/>
                </a:cubicBezTo>
                <a:cubicBezTo>
                  <a:pt x="3099" y="460"/>
                  <a:pt x="3099" y="460"/>
                  <a:pt x="3099" y="460"/>
                </a:cubicBezTo>
                <a:cubicBezTo>
                  <a:pt x="3087" y="461"/>
                  <a:pt x="3077" y="461"/>
                  <a:pt x="3076" y="459"/>
                </a:cubicBezTo>
                <a:cubicBezTo>
                  <a:pt x="3075" y="457"/>
                  <a:pt x="3077" y="457"/>
                  <a:pt x="3079" y="458"/>
                </a:cubicBezTo>
                <a:cubicBezTo>
                  <a:pt x="3083" y="460"/>
                  <a:pt x="3083" y="459"/>
                  <a:pt x="3078" y="453"/>
                </a:cubicBezTo>
                <a:cubicBezTo>
                  <a:pt x="3071" y="445"/>
                  <a:pt x="3070" y="442"/>
                  <a:pt x="3073" y="432"/>
                </a:cubicBezTo>
                <a:cubicBezTo>
                  <a:pt x="3076" y="426"/>
                  <a:pt x="3069" y="421"/>
                  <a:pt x="3040" y="410"/>
                </a:cubicBezTo>
                <a:cubicBezTo>
                  <a:pt x="3035" y="408"/>
                  <a:pt x="3031" y="405"/>
                  <a:pt x="3031" y="403"/>
                </a:cubicBezTo>
                <a:cubicBezTo>
                  <a:pt x="3031" y="402"/>
                  <a:pt x="3028" y="400"/>
                  <a:pt x="3025" y="399"/>
                </a:cubicBezTo>
                <a:cubicBezTo>
                  <a:pt x="3021" y="398"/>
                  <a:pt x="3026" y="398"/>
                  <a:pt x="3036" y="398"/>
                </a:cubicBezTo>
                <a:cubicBezTo>
                  <a:pt x="3046" y="399"/>
                  <a:pt x="3056" y="401"/>
                  <a:pt x="3059" y="402"/>
                </a:cubicBezTo>
                <a:cubicBezTo>
                  <a:pt x="3069" y="408"/>
                  <a:pt x="3069" y="400"/>
                  <a:pt x="3060" y="384"/>
                </a:cubicBezTo>
                <a:cubicBezTo>
                  <a:pt x="3051" y="368"/>
                  <a:pt x="3051" y="368"/>
                  <a:pt x="3051" y="368"/>
                </a:cubicBezTo>
                <a:cubicBezTo>
                  <a:pt x="3060" y="367"/>
                  <a:pt x="3060" y="367"/>
                  <a:pt x="3060" y="367"/>
                </a:cubicBezTo>
                <a:cubicBezTo>
                  <a:pt x="3069" y="366"/>
                  <a:pt x="3069" y="366"/>
                  <a:pt x="3069" y="366"/>
                </a:cubicBezTo>
                <a:cubicBezTo>
                  <a:pt x="3059" y="363"/>
                  <a:pt x="3059" y="363"/>
                  <a:pt x="3059" y="363"/>
                </a:cubicBezTo>
                <a:cubicBezTo>
                  <a:pt x="3047" y="359"/>
                  <a:pt x="3031" y="348"/>
                  <a:pt x="3023" y="338"/>
                </a:cubicBezTo>
                <a:cubicBezTo>
                  <a:pt x="3018" y="331"/>
                  <a:pt x="3018" y="331"/>
                  <a:pt x="3018" y="331"/>
                </a:cubicBezTo>
                <a:cubicBezTo>
                  <a:pt x="3029" y="333"/>
                  <a:pt x="3029" y="333"/>
                  <a:pt x="3029" y="333"/>
                </a:cubicBezTo>
                <a:cubicBezTo>
                  <a:pt x="3041" y="334"/>
                  <a:pt x="3063" y="335"/>
                  <a:pt x="3149" y="335"/>
                </a:cubicBezTo>
                <a:cubicBezTo>
                  <a:pt x="3183" y="336"/>
                  <a:pt x="3211" y="336"/>
                  <a:pt x="3214" y="337"/>
                </a:cubicBezTo>
                <a:cubicBezTo>
                  <a:pt x="3216" y="338"/>
                  <a:pt x="3230" y="339"/>
                  <a:pt x="3244" y="339"/>
                </a:cubicBezTo>
                <a:cubicBezTo>
                  <a:pt x="3258" y="339"/>
                  <a:pt x="3274" y="341"/>
                  <a:pt x="3280" y="342"/>
                </a:cubicBezTo>
                <a:cubicBezTo>
                  <a:pt x="3287" y="344"/>
                  <a:pt x="3292" y="344"/>
                  <a:pt x="3294" y="342"/>
                </a:cubicBezTo>
                <a:cubicBezTo>
                  <a:pt x="3296" y="340"/>
                  <a:pt x="3301" y="338"/>
                  <a:pt x="3305" y="337"/>
                </a:cubicBezTo>
                <a:cubicBezTo>
                  <a:pt x="3313" y="335"/>
                  <a:pt x="3313" y="335"/>
                  <a:pt x="3303" y="335"/>
                </a:cubicBezTo>
                <a:cubicBezTo>
                  <a:pt x="3298" y="335"/>
                  <a:pt x="3284" y="333"/>
                  <a:pt x="3273" y="331"/>
                </a:cubicBezTo>
                <a:cubicBezTo>
                  <a:pt x="3250" y="326"/>
                  <a:pt x="3142" y="322"/>
                  <a:pt x="3108" y="323"/>
                </a:cubicBezTo>
                <a:cubicBezTo>
                  <a:pt x="3099" y="324"/>
                  <a:pt x="3072" y="323"/>
                  <a:pt x="3048" y="322"/>
                </a:cubicBezTo>
                <a:cubicBezTo>
                  <a:pt x="3003" y="319"/>
                  <a:pt x="2997" y="317"/>
                  <a:pt x="2983" y="300"/>
                </a:cubicBezTo>
                <a:cubicBezTo>
                  <a:pt x="2979" y="296"/>
                  <a:pt x="2975" y="293"/>
                  <a:pt x="2972" y="293"/>
                </a:cubicBezTo>
                <a:cubicBezTo>
                  <a:pt x="2970" y="293"/>
                  <a:pt x="2961" y="289"/>
                  <a:pt x="2952" y="285"/>
                </a:cubicBezTo>
                <a:cubicBezTo>
                  <a:pt x="2938" y="277"/>
                  <a:pt x="2937" y="276"/>
                  <a:pt x="2942" y="275"/>
                </a:cubicBezTo>
                <a:cubicBezTo>
                  <a:pt x="2950" y="273"/>
                  <a:pt x="2979" y="286"/>
                  <a:pt x="2983" y="292"/>
                </a:cubicBezTo>
                <a:cubicBezTo>
                  <a:pt x="2984" y="294"/>
                  <a:pt x="2988" y="295"/>
                  <a:pt x="2992" y="295"/>
                </a:cubicBezTo>
                <a:cubicBezTo>
                  <a:pt x="2998" y="294"/>
                  <a:pt x="2998" y="294"/>
                  <a:pt x="2994" y="293"/>
                </a:cubicBezTo>
                <a:cubicBezTo>
                  <a:pt x="2991" y="292"/>
                  <a:pt x="2985" y="289"/>
                  <a:pt x="2981" y="286"/>
                </a:cubicBezTo>
                <a:cubicBezTo>
                  <a:pt x="2967" y="274"/>
                  <a:pt x="2926" y="258"/>
                  <a:pt x="2914" y="259"/>
                </a:cubicBezTo>
                <a:cubicBezTo>
                  <a:pt x="2907" y="259"/>
                  <a:pt x="2892" y="256"/>
                  <a:pt x="2877" y="250"/>
                </a:cubicBezTo>
                <a:cubicBezTo>
                  <a:pt x="2849" y="239"/>
                  <a:pt x="2837" y="239"/>
                  <a:pt x="2749" y="241"/>
                </a:cubicBezTo>
                <a:cubicBezTo>
                  <a:pt x="2721" y="242"/>
                  <a:pt x="2678" y="242"/>
                  <a:pt x="2653" y="242"/>
                </a:cubicBezTo>
                <a:cubicBezTo>
                  <a:pt x="2552" y="238"/>
                  <a:pt x="2472" y="240"/>
                  <a:pt x="2326" y="246"/>
                </a:cubicBezTo>
                <a:cubicBezTo>
                  <a:pt x="2242" y="250"/>
                  <a:pt x="2162" y="252"/>
                  <a:pt x="2147" y="252"/>
                </a:cubicBezTo>
                <a:cubicBezTo>
                  <a:pt x="2133" y="251"/>
                  <a:pt x="2113" y="252"/>
                  <a:pt x="2103" y="252"/>
                </a:cubicBezTo>
                <a:cubicBezTo>
                  <a:pt x="1987" y="263"/>
                  <a:pt x="1606" y="277"/>
                  <a:pt x="1606" y="271"/>
                </a:cubicBezTo>
                <a:cubicBezTo>
                  <a:pt x="1606" y="269"/>
                  <a:pt x="1604" y="269"/>
                  <a:pt x="1603" y="271"/>
                </a:cubicBezTo>
                <a:cubicBezTo>
                  <a:pt x="1601" y="272"/>
                  <a:pt x="1583" y="275"/>
                  <a:pt x="1564" y="276"/>
                </a:cubicBezTo>
                <a:cubicBezTo>
                  <a:pt x="1544" y="277"/>
                  <a:pt x="1511" y="280"/>
                  <a:pt x="1489" y="283"/>
                </a:cubicBezTo>
                <a:cubicBezTo>
                  <a:pt x="1408" y="291"/>
                  <a:pt x="1353" y="295"/>
                  <a:pt x="1352" y="292"/>
                </a:cubicBezTo>
                <a:cubicBezTo>
                  <a:pt x="1352" y="290"/>
                  <a:pt x="1351" y="289"/>
                  <a:pt x="1350" y="290"/>
                </a:cubicBezTo>
                <a:cubicBezTo>
                  <a:pt x="1349" y="291"/>
                  <a:pt x="1347" y="291"/>
                  <a:pt x="1346" y="289"/>
                </a:cubicBezTo>
                <a:cubicBezTo>
                  <a:pt x="1344" y="287"/>
                  <a:pt x="1346" y="285"/>
                  <a:pt x="1349" y="285"/>
                </a:cubicBezTo>
                <a:cubicBezTo>
                  <a:pt x="1351" y="285"/>
                  <a:pt x="1356" y="282"/>
                  <a:pt x="1360" y="279"/>
                </a:cubicBezTo>
                <a:cubicBezTo>
                  <a:pt x="1363" y="276"/>
                  <a:pt x="1368" y="274"/>
                  <a:pt x="1371" y="274"/>
                </a:cubicBezTo>
                <a:cubicBezTo>
                  <a:pt x="1375" y="274"/>
                  <a:pt x="1381" y="273"/>
                  <a:pt x="1384" y="270"/>
                </a:cubicBezTo>
                <a:cubicBezTo>
                  <a:pt x="1395" y="264"/>
                  <a:pt x="1462" y="251"/>
                  <a:pt x="1482" y="252"/>
                </a:cubicBezTo>
                <a:cubicBezTo>
                  <a:pt x="1522" y="254"/>
                  <a:pt x="1562" y="253"/>
                  <a:pt x="1560" y="251"/>
                </a:cubicBezTo>
                <a:cubicBezTo>
                  <a:pt x="1558" y="247"/>
                  <a:pt x="1601" y="241"/>
                  <a:pt x="1636" y="239"/>
                </a:cubicBezTo>
                <a:cubicBezTo>
                  <a:pt x="1653" y="238"/>
                  <a:pt x="1659" y="237"/>
                  <a:pt x="1656" y="235"/>
                </a:cubicBezTo>
                <a:cubicBezTo>
                  <a:pt x="1654" y="233"/>
                  <a:pt x="1644" y="232"/>
                  <a:pt x="1635" y="232"/>
                </a:cubicBezTo>
                <a:cubicBezTo>
                  <a:pt x="1625" y="233"/>
                  <a:pt x="1618" y="232"/>
                  <a:pt x="1619" y="230"/>
                </a:cubicBezTo>
                <a:cubicBezTo>
                  <a:pt x="1620" y="229"/>
                  <a:pt x="1618" y="226"/>
                  <a:pt x="1615" y="226"/>
                </a:cubicBezTo>
                <a:cubicBezTo>
                  <a:pt x="1612" y="225"/>
                  <a:pt x="1609" y="226"/>
                  <a:pt x="1609" y="227"/>
                </a:cubicBezTo>
                <a:cubicBezTo>
                  <a:pt x="1608" y="230"/>
                  <a:pt x="1476" y="239"/>
                  <a:pt x="1474" y="236"/>
                </a:cubicBezTo>
                <a:cubicBezTo>
                  <a:pt x="1471" y="233"/>
                  <a:pt x="1541" y="225"/>
                  <a:pt x="1604" y="222"/>
                </a:cubicBezTo>
                <a:cubicBezTo>
                  <a:pt x="1641" y="220"/>
                  <a:pt x="1671" y="217"/>
                  <a:pt x="1670" y="216"/>
                </a:cubicBezTo>
                <a:cubicBezTo>
                  <a:pt x="1669" y="215"/>
                  <a:pt x="1672" y="214"/>
                  <a:pt x="1677" y="215"/>
                </a:cubicBezTo>
                <a:cubicBezTo>
                  <a:pt x="1682" y="216"/>
                  <a:pt x="1685" y="216"/>
                  <a:pt x="1685" y="213"/>
                </a:cubicBezTo>
                <a:cubicBezTo>
                  <a:pt x="1685" y="209"/>
                  <a:pt x="1681" y="208"/>
                  <a:pt x="1676" y="209"/>
                </a:cubicBezTo>
                <a:cubicBezTo>
                  <a:pt x="1667" y="212"/>
                  <a:pt x="1534" y="219"/>
                  <a:pt x="1533" y="217"/>
                </a:cubicBezTo>
                <a:cubicBezTo>
                  <a:pt x="1530" y="211"/>
                  <a:pt x="1607" y="198"/>
                  <a:pt x="1662" y="195"/>
                </a:cubicBezTo>
                <a:cubicBezTo>
                  <a:pt x="1710" y="193"/>
                  <a:pt x="1710" y="193"/>
                  <a:pt x="1686" y="191"/>
                </a:cubicBezTo>
                <a:cubicBezTo>
                  <a:pt x="1661" y="188"/>
                  <a:pt x="1661" y="188"/>
                  <a:pt x="1661" y="188"/>
                </a:cubicBezTo>
                <a:cubicBezTo>
                  <a:pt x="1683" y="184"/>
                  <a:pt x="1683" y="184"/>
                  <a:pt x="1683" y="184"/>
                </a:cubicBezTo>
                <a:cubicBezTo>
                  <a:pt x="1695" y="182"/>
                  <a:pt x="1719" y="180"/>
                  <a:pt x="1736" y="179"/>
                </a:cubicBezTo>
                <a:cubicBezTo>
                  <a:pt x="1772" y="177"/>
                  <a:pt x="1797" y="173"/>
                  <a:pt x="1788" y="169"/>
                </a:cubicBezTo>
                <a:cubicBezTo>
                  <a:pt x="1785" y="168"/>
                  <a:pt x="1769" y="168"/>
                  <a:pt x="1753" y="170"/>
                </a:cubicBezTo>
                <a:cubicBezTo>
                  <a:pt x="1736" y="172"/>
                  <a:pt x="1684" y="175"/>
                  <a:pt x="1636" y="176"/>
                </a:cubicBezTo>
                <a:cubicBezTo>
                  <a:pt x="1551" y="178"/>
                  <a:pt x="1549" y="178"/>
                  <a:pt x="1547" y="171"/>
                </a:cubicBezTo>
                <a:cubicBezTo>
                  <a:pt x="1545" y="164"/>
                  <a:pt x="1545" y="164"/>
                  <a:pt x="1543" y="172"/>
                </a:cubicBezTo>
                <a:cubicBezTo>
                  <a:pt x="1542" y="176"/>
                  <a:pt x="1540" y="178"/>
                  <a:pt x="1538" y="177"/>
                </a:cubicBezTo>
                <a:cubicBezTo>
                  <a:pt x="1536" y="176"/>
                  <a:pt x="1534" y="177"/>
                  <a:pt x="1533" y="178"/>
                </a:cubicBezTo>
                <a:cubicBezTo>
                  <a:pt x="1532" y="183"/>
                  <a:pt x="1473" y="189"/>
                  <a:pt x="1473" y="185"/>
                </a:cubicBezTo>
                <a:cubicBezTo>
                  <a:pt x="1473" y="184"/>
                  <a:pt x="1475" y="182"/>
                  <a:pt x="1478" y="182"/>
                </a:cubicBezTo>
                <a:cubicBezTo>
                  <a:pt x="1481" y="182"/>
                  <a:pt x="1484" y="180"/>
                  <a:pt x="1484" y="178"/>
                </a:cubicBezTo>
                <a:cubicBezTo>
                  <a:pt x="1484" y="177"/>
                  <a:pt x="1488" y="175"/>
                  <a:pt x="1493" y="175"/>
                </a:cubicBezTo>
                <a:cubicBezTo>
                  <a:pt x="1498" y="174"/>
                  <a:pt x="1503" y="172"/>
                  <a:pt x="1504" y="170"/>
                </a:cubicBezTo>
                <a:cubicBezTo>
                  <a:pt x="1505" y="168"/>
                  <a:pt x="1502" y="167"/>
                  <a:pt x="1498" y="167"/>
                </a:cubicBezTo>
                <a:cubicBezTo>
                  <a:pt x="1493" y="167"/>
                  <a:pt x="1484" y="167"/>
                  <a:pt x="1478" y="168"/>
                </a:cubicBezTo>
                <a:cubicBezTo>
                  <a:pt x="1471" y="168"/>
                  <a:pt x="1456" y="169"/>
                  <a:pt x="1444" y="171"/>
                </a:cubicBezTo>
                <a:cubicBezTo>
                  <a:pt x="1429" y="174"/>
                  <a:pt x="1424" y="174"/>
                  <a:pt x="1427" y="171"/>
                </a:cubicBezTo>
                <a:cubicBezTo>
                  <a:pt x="1432" y="168"/>
                  <a:pt x="1432" y="168"/>
                  <a:pt x="1425" y="168"/>
                </a:cubicBezTo>
                <a:cubicBezTo>
                  <a:pt x="1420" y="168"/>
                  <a:pt x="1418" y="170"/>
                  <a:pt x="1419" y="172"/>
                </a:cubicBezTo>
                <a:cubicBezTo>
                  <a:pt x="1421" y="174"/>
                  <a:pt x="1405" y="173"/>
                  <a:pt x="1401" y="170"/>
                </a:cubicBezTo>
                <a:cubicBezTo>
                  <a:pt x="1396" y="165"/>
                  <a:pt x="1412" y="162"/>
                  <a:pt x="1461" y="157"/>
                </a:cubicBezTo>
                <a:cubicBezTo>
                  <a:pt x="1496" y="154"/>
                  <a:pt x="1500" y="154"/>
                  <a:pt x="1495" y="159"/>
                </a:cubicBezTo>
                <a:cubicBezTo>
                  <a:pt x="1490" y="164"/>
                  <a:pt x="1491" y="164"/>
                  <a:pt x="1499" y="164"/>
                </a:cubicBezTo>
                <a:cubicBezTo>
                  <a:pt x="1504" y="164"/>
                  <a:pt x="1508" y="162"/>
                  <a:pt x="1507" y="160"/>
                </a:cubicBezTo>
                <a:cubicBezTo>
                  <a:pt x="1507" y="155"/>
                  <a:pt x="1533" y="151"/>
                  <a:pt x="1540" y="155"/>
                </a:cubicBezTo>
                <a:cubicBezTo>
                  <a:pt x="1547" y="158"/>
                  <a:pt x="1547" y="158"/>
                  <a:pt x="1541" y="153"/>
                </a:cubicBezTo>
                <a:cubicBezTo>
                  <a:pt x="1536" y="149"/>
                  <a:pt x="1537" y="148"/>
                  <a:pt x="1558" y="147"/>
                </a:cubicBezTo>
                <a:cubicBezTo>
                  <a:pt x="1573" y="146"/>
                  <a:pt x="1578" y="147"/>
                  <a:pt x="1575" y="150"/>
                </a:cubicBezTo>
                <a:cubicBezTo>
                  <a:pt x="1572" y="152"/>
                  <a:pt x="1573" y="153"/>
                  <a:pt x="1579" y="153"/>
                </a:cubicBezTo>
                <a:cubicBezTo>
                  <a:pt x="1584" y="153"/>
                  <a:pt x="1586" y="151"/>
                  <a:pt x="1585" y="149"/>
                </a:cubicBezTo>
                <a:cubicBezTo>
                  <a:pt x="1583" y="146"/>
                  <a:pt x="1584" y="146"/>
                  <a:pt x="1589" y="149"/>
                </a:cubicBezTo>
                <a:cubicBezTo>
                  <a:pt x="1592" y="151"/>
                  <a:pt x="1596" y="151"/>
                  <a:pt x="1598" y="150"/>
                </a:cubicBezTo>
                <a:cubicBezTo>
                  <a:pt x="1602" y="146"/>
                  <a:pt x="1619" y="145"/>
                  <a:pt x="1638" y="148"/>
                </a:cubicBezTo>
                <a:cubicBezTo>
                  <a:pt x="1656" y="150"/>
                  <a:pt x="1656" y="150"/>
                  <a:pt x="1648" y="155"/>
                </a:cubicBezTo>
                <a:cubicBezTo>
                  <a:pt x="1638" y="161"/>
                  <a:pt x="1646" y="161"/>
                  <a:pt x="1658" y="155"/>
                </a:cubicBezTo>
                <a:cubicBezTo>
                  <a:pt x="1664" y="152"/>
                  <a:pt x="1665" y="150"/>
                  <a:pt x="1662" y="148"/>
                </a:cubicBezTo>
                <a:cubicBezTo>
                  <a:pt x="1660" y="146"/>
                  <a:pt x="1663" y="145"/>
                  <a:pt x="1671" y="144"/>
                </a:cubicBezTo>
                <a:cubicBezTo>
                  <a:pt x="1683" y="143"/>
                  <a:pt x="1683" y="143"/>
                  <a:pt x="1683" y="143"/>
                </a:cubicBezTo>
                <a:cubicBezTo>
                  <a:pt x="1672" y="141"/>
                  <a:pt x="1672" y="141"/>
                  <a:pt x="1672" y="141"/>
                </a:cubicBezTo>
                <a:cubicBezTo>
                  <a:pt x="1650" y="138"/>
                  <a:pt x="1673" y="133"/>
                  <a:pt x="1736" y="128"/>
                </a:cubicBezTo>
                <a:cubicBezTo>
                  <a:pt x="1794" y="123"/>
                  <a:pt x="1796" y="122"/>
                  <a:pt x="1769" y="121"/>
                </a:cubicBezTo>
                <a:cubicBezTo>
                  <a:pt x="1754" y="121"/>
                  <a:pt x="1695" y="123"/>
                  <a:pt x="1639" y="128"/>
                </a:cubicBezTo>
                <a:cubicBezTo>
                  <a:pt x="1497" y="138"/>
                  <a:pt x="1457" y="134"/>
                  <a:pt x="1561" y="120"/>
                </a:cubicBezTo>
                <a:cubicBezTo>
                  <a:pt x="1601" y="114"/>
                  <a:pt x="1617" y="110"/>
                  <a:pt x="1600" y="110"/>
                </a:cubicBezTo>
                <a:cubicBezTo>
                  <a:pt x="1597" y="110"/>
                  <a:pt x="1586" y="110"/>
                  <a:pt x="1576" y="110"/>
                </a:cubicBezTo>
                <a:cubicBezTo>
                  <a:pt x="1566" y="110"/>
                  <a:pt x="1557" y="111"/>
                  <a:pt x="1555" y="114"/>
                </a:cubicBezTo>
                <a:cubicBezTo>
                  <a:pt x="1552" y="117"/>
                  <a:pt x="1551" y="117"/>
                  <a:pt x="1549" y="114"/>
                </a:cubicBezTo>
                <a:cubicBezTo>
                  <a:pt x="1547" y="110"/>
                  <a:pt x="1535" y="110"/>
                  <a:pt x="1532" y="115"/>
                </a:cubicBezTo>
                <a:cubicBezTo>
                  <a:pt x="1532" y="116"/>
                  <a:pt x="1526" y="118"/>
                  <a:pt x="1519" y="120"/>
                </a:cubicBezTo>
                <a:cubicBezTo>
                  <a:pt x="1510" y="122"/>
                  <a:pt x="1508" y="121"/>
                  <a:pt x="1512" y="119"/>
                </a:cubicBezTo>
                <a:cubicBezTo>
                  <a:pt x="1517" y="116"/>
                  <a:pt x="1517" y="115"/>
                  <a:pt x="1510" y="115"/>
                </a:cubicBezTo>
                <a:cubicBezTo>
                  <a:pt x="1502" y="116"/>
                  <a:pt x="1498" y="121"/>
                  <a:pt x="1503" y="124"/>
                </a:cubicBezTo>
                <a:cubicBezTo>
                  <a:pt x="1505" y="124"/>
                  <a:pt x="1503" y="125"/>
                  <a:pt x="1498" y="126"/>
                </a:cubicBezTo>
                <a:cubicBezTo>
                  <a:pt x="1489" y="127"/>
                  <a:pt x="1486" y="122"/>
                  <a:pt x="1492" y="119"/>
                </a:cubicBezTo>
                <a:cubicBezTo>
                  <a:pt x="1494" y="118"/>
                  <a:pt x="1493" y="118"/>
                  <a:pt x="1490" y="119"/>
                </a:cubicBezTo>
                <a:cubicBezTo>
                  <a:pt x="1482" y="122"/>
                  <a:pt x="1466" y="122"/>
                  <a:pt x="1464" y="118"/>
                </a:cubicBezTo>
                <a:cubicBezTo>
                  <a:pt x="1464" y="117"/>
                  <a:pt x="1459" y="115"/>
                  <a:pt x="1455" y="115"/>
                </a:cubicBezTo>
                <a:cubicBezTo>
                  <a:pt x="1451" y="116"/>
                  <a:pt x="1449" y="117"/>
                  <a:pt x="1450" y="119"/>
                </a:cubicBezTo>
                <a:cubicBezTo>
                  <a:pt x="1451" y="121"/>
                  <a:pt x="1453" y="122"/>
                  <a:pt x="1456" y="121"/>
                </a:cubicBezTo>
                <a:cubicBezTo>
                  <a:pt x="1459" y="120"/>
                  <a:pt x="1463" y="121"/>
                  <a:pt x="1466" y="123"/>
                </a:cubicBezTo>
                <a:cubicBezTo>
                  <a:pt x="1471" y="128"/>
                  <a:pt x="1471" y="128"/>
                  <a:pt x="1461" y="127"/>
                </a:cubicBezTo>
                <a:cubicBezTo>
                  <a:pt x="1454" y="126"/>
                  <a:pt x="1445" y="125"/>
                  <a:pt x="1440" y="124"/>
                </a:cubicBezTo>
                <a:cubicBezTo>
                  <a:pt x="1433" y="122"/>
                  <a:pt x="1431" y="123"/>
                  <a:pt x="1433" y="126"/>
                </a:cubicBezTo>
                <a:cubicBezTo>
                  <a:pt x="1435" y="129"/>
                  <a:pt x="1434" y="130"/>
                  <a:pt x="1431" y="129"/>
                </a:cubicBezTo>
                <a:cubicBezTo>
                  <a:pt x="1428" y="127"/>
                  <a:pt x="1420" y="127"/>
                  <a:pt x="1412" y="127"/>
                </a:cubicBezTo>
                <a:cubicBezTo>
                  <a:pt x="1395" y="127"/>
                  <a:pt x="1399" y="126"/>
                  <a:pt x="1424" y="121"/>
                </a:cubicBezTo>
                <a:cubicBezTo>
                  <a:pt x="1454" y="116"/>
                  <a:pt x="1442" y="112"/>
                  <a:pt x="1402" y="113"/>
                </a:cubicBezTo>
                <a:cubicBezTo>
                  <a:pt x="1369" y="115"/>
                  <a:pt x="1367" y="114"/>
                  <a:pt x="1384" y="112"/>
                </a:cubicBezTo>
                <a:cubicBezTo>
                  <a:pt x="1396" y="110"/>
                  <a:pt x="1415" y="109"/>
                  <a:pt x="1427" y="110"/>
                </a:cubicBezTo>
                <a:cubicBezTo>
                  <a:pt x="1439" y="111"/>
                  <a:pt x="1449" y="111"/>
                  <a:pt x="1450" y="110"/>
                </a:cubicBezTo>
                <a:cubicBezTo>
                  <a:pt x="1454" y="107"/>
                  <a:pt x="1492" y="102"/>
                  <a:pt x="1493" y="105"/>
                </a:cubicBezTo>
                <a:cubicBezTo>
                  <a:pt x="1494" y="106"/>
                  <a:pt x="1514" y="105"/>
                  <a:pt x="1536" y="103"/>
                </a:cubicBezTo>
                <a:cubicBezTo>
                  <a:pt x="1558" y="101"/>
                  <a:pt x="1592" y="97"/>
                  <a:pt x="1611" y="96"/>
                </a:cubicBezTo>
                <a:cubicBezTo>
                  <a:pt x="1635" y="94"/>
                  <a:pt x="1639" y="93"/>
                  <a:pt x="1626" y="93"/>
                </a:cubicBezTo>
                <a:cubicBezTo>
                  <a:pt x="1614" y="93"/>
                  <a:pt x="1608" y="91"/>
                  <a:pt x="1610" y="89"/>
                </a:cubicBezTo>
                <a:cubicBezTo>
                  <a:pt x="1617" y="84"/>
                  <a:pt x="1594" y="82"/>
                  <a:pt x="1555" y="86"/>
                </a:cubicBezTo>
                <a:cubicBezTo>
                  <a:pt x="1524" y="89"/>
                  <a:pt x="1456" y="90"/>
                  <a:pt x="1470" y="87"/>
                </a:cubicBezTo>
                <a:cubicBezTo>
                  <a:pt x="1478" y="85"/>
                  <a:pt x="1473" y="79"/>
                  <a:pt x="1465" y="80"/>
                </a:cubicBezTo>
                <a:cubicBezTo>
                  <a:pt x="1461" y="81"/>
                  <a:pt x="1457" y="84"/>
                  <a:pt x="1457" y="86"/>
                </a:cubicBezTo>
                <a:cubicBezTo>
                  <a:pt x="1457" y="89"/>
                  <a:pt x="1451" y="91"/>
                  <a:pt x="1433" y="92"/>
                </a:cubicBezTo>
                <a:cubicBezTo>
                  <a:pt x="1420" y="93"/>
                  <a:pt x="1400" y="95"/>
                  <a:pt x="1388" y="96"/>
                </a:cubicBezTo>
                <a:cubicBezTo>
                  <a:pt x="1374" y="98"/>
                  <a:pt x="1367" y="98"/>
                  <a:pt x="1370" y="96"/>
                </a:cubicBezTo>
                <a:cubicBezTo>
                  <a:pt x="1372" y="93"/>
                  <a:pt x="1372" y="92"/>
                  <a:pt x="1368" y="90"/>
                </a:cubicBezTo>
                <a:cubicBezTo>
                  <a:pt x="1362" y="88"/>
                  <a:pt x="1358" y="88"/>
                  <a:pt x="1360" y="92"/>
                </a:cubicBezTo>
                <a:cubicBezTo>
                  <a:pt x="1361" y="93"/>
                  <a:pt x="1360" y="96"/>
                  <a:pt x="1358" y="98"/>
                </a:cubicBezTo>
                <a:cubicBezTo>
                  <a:pt x="1353" y="104"/>
                  <a:pt x="1275" y="117"/>
                  <a:pt x="1226" y="120"/>
                </a:cubicBezTo>
                <a:cubicBezTo>
                  <a:pt x="1211" y="121"/>
                  <a:pt x="1211" y="121"/>
                  <a:pt x="1222" y="123"/>
                </a:cubicBezTo>
                <a:cubicBezTo>
                  <a:pt x="1233" y="125"/>
                  <a:pt x="1233" y="125"/>
                  <a:pt x="1233" y="125"/>
                </a:cubicBezTo>
                <a:cubicBezTo>
                  <a:pt x="1224" y="127"/>
                  <a:pt x="1224" y="127"/>
                  <a:pt x="1224" y="127"/>
                </a:cubicBezTo>
                <a:cubicBezTo>
                  <a:pt x="1219" y="128"/>
                  <a:pt x="1192" y="130"/>
                  <a:pt x="1165" y="131"/>
                </a:cubicBezTo>
                <a:cubicBezTo>
                  <a:pt x="1129" y="133"/>
                  <a:pt x="1115" y="133"/>
                  <a:pt x="1113" y="130"/>
                </a:cubicBezTo>
                <a:cubicBezTo>
                  <a:pt x="1111" y="128"/>
                  <a:pt x="1104" y="125"/>
                  <a:pt x="1098" y="124"/>
                </a:cubicBezTo>
                <a:cubicBezTo>
                  <a:pt x="1085" y="122"/>
                  <a:pt x="1085" y="122"/>
                  <a:pt x="1085" y="122"/>
                </a:cubicBezTo>
                <a:cubicBezTo>
                  <a:pt x="1103" y="118"/>
                  <a:pt x="1103" y="118"/>
                  <a:pt x="1103" y="118"/>
                </a:cubicBezTo>
                <a:cubicBezTo>
                  <a:pt x="1114" y="116"/>
                  <a:pt x="1124" y="114"/>
                  <a:pt x="1126" y="112"/>
                </a:cubicBezTo>
                <a:cubicBezTo>
                  <a:pt x="1129" y="111"/>
                  <a:pt x="1130" y="111"/>
                  <a:pt x="1129" y="114"/>
                </a:cubicBezTo>
                <a:cubicBezTo>
                  <a:pt x="1128" y="116"/>
                  <a:pt x="1131" y="118"/>
                  <a:pt x="1136" y="119"/>
                </a:cubicBezTo>
                <a:cubicBezTo>
                  <a:pt x="1150" y="123"/>
                  <a:pt x="1200" y="121"/>
                  <a:pt x="1207" y="117"/>
                </a:cubicBezTo>
                <a:cubicBezTo>
                  <a:pt x="1210" y="115"/>
                  <a:pt x="1220" y="111"/>
                  <a:pt x="1227" y="109"/>
                </a:cubicBezTo>
                <a:cubicBezTo>
                  <a:pt x="1234" y="107"/>
                  <a:pt x="1250" y="103"/>
                  <a:pt x="1262" y="100"/>
                </a:cubicBezTo>
                <a:cubicBezTo>
                  <a:pt x="1274" y="96"/>
                  <a:pt x="1300" y="92"/>
                  <a:pt x="1319" y="89"/>
                </a:cubicBezTo>
                <a:cubicBezTo>
                  <a:pt x="1352" y="85"/>
                  <a:pt x="1368" y="81"/>
                  <a:pt x="1408" y="67"/>
                </a:cubicBezTo>
                <a:cubicBezTo>
                  <a:pt x="1417" y="64"/>
                  <a:pt x="1428" y="61"/>
                  <a:pt x="1432" y="59"/>
                </a:cubicBezTo>
                <a:cubicBezTo>
                  <a:pt x="1441" y="57"/>
                  <a:pt x="1445" y="53"/>
                  <a:pt x="1439" y="54"/>
                </a:cubicBezTo>
                <a:cubicBezTo>
                  <a:pt x="1437" y="54"/>
                  <a:pt x="1427" y="57"/>
                  <a:pt x="1418" y="61"/>
                </a:cubicBezTo>
                <a:cubicBezTo>
                  <a:pt x="1408" y="64"/>
                  <a:pt x="1395" y="67"/>
                  <a:pt x="1388" y="68"/>
                </a:cubicBezTo>
                <a:cubicBezTo>
                  <a:pt x="1381" y="69"/>
                  <a:pt x="1375" y="70"/>
                  <a:pt x="1374" y="72"/>
                </a:cubicBezTo>
                <a:cubicBezTo>
                  <a:pt x="1373" y="73"/>
                  <a:pt x="1360" y="76"/>
                  <a:pt x="1344" y="77"/>
                </a:cubicBezTo>
                <a:cubicBezTo>
                  <a:pt x="1329" y="79"/>
                  <a:pt x="1313" y="81"/>
                  <a:pt x="1309" y="83"/>
                </a:cubicBezTo>
                <a:cubicBezTo>
                  <a:pt x="1305" y="84"/>
                  <a:pt x="1301" y="84"/>
                  <a:pt x="1300" y="82"/>
                </a:cubicBezTo>
                <a:cubicBezTo>
                  <a:pt x="1299" y="80"/>
                  <a:pt x="1298" y="78"/>
                  <a:pt x="1298" y="78"/>
                </a:cubicBezTo>
                <a:cubicBezTo>
                  <a:pt x="1299" y="78"/>
                  <a:pt x="1305" y="77"/>
                  <a:pt x="1313" y="75"/>
                </a:cubicBezTo>
                <a:cubicBezTo>
                  <a:pt x="1320" y="74"/>
                  <a:pt x="1329" y="70"/>
                  <a:pt x="1333" y="67"/>
                </a:cubicBezTo>
                <a:cubicBezTo>
                  <a:pt x="1337" y="65"/>
                  <a:pt x="1346" y="62"/>
                  <a:pt x="1352" y="62"/>
                </a:cubicBezTo>
                <a:cubicBezTo>
                  <a:pt x="1358" y="61"/>
                  <a:pt x="1363" y="59"/>
                  <a:pt x="1364" y="56"/>
                </a:cubicBezTo>
                <a:cubicBezTo>
                  <a:pt x="1368" y="49"/>
                  <a:pt x="1412" y="38"/>
                  <a:pt x="1446" y="36"/>
                </a:cubicBezTo>
                <a:cubicBezTo>
                  <a:pt x="1464" y="35"/>
                  <a:pt x="1480" y="33"/>
                  <a:pt x="1483" y="31"/>
                </a:cubicBezTo>
                <a:cubicBezTo>
                  <a:pt x="1486" y="29"/>
                  <a:pt x="1471" y="29"/>
                  <a:pt x="1448" y="31"/>
                </a:cubicBezTo>
                <a:cubicBezTo>
                  <a:pt x="1408" y="35"/>
                  <a:pt x="1407" y="35"/>
                  <a:pt x="1420" y="29"/>
                </a:cubicBezTo>
                <a:cubicBezTo>
                  <a:pt x="1427" y="26"/>
                  <a:pt x="1438" y="23"/>
                  <a:pt x="1444" y="23"/>
                </a:cubicBezTo>
                <a:cubicBezTo>
                  <a:pt x="1449" y="22"/>
                  <a:pt x="1454" y="20"/>
                  <a:pt x="1455" y="18"/>
                </a:cubicBezTo>
                <a:cubicBezTo>
                  <a:pt x="1457" y="15"/>
                  <a:pt x="1453" y="15"/>
                  <a:pt x="1441" y="17"/>
                </a:cubicBezTo>
                <a:cubicBezTo>
                  <a:pt x="1431" y="18"/>
                  <a:pt x="1427" y="18"/>
                  <a:pt x="1429" y="16"/>
                </a:cubicBezTo>
                <a:cubicBezTo>
                  <a:pt x="1431" y="15"/>
                  <a:pt x="1441" y="12"/>
                  <a:pt x="1450" y="10"/>
                </a:cubicBezTo>
                <a:cubicBezTo>
                  <a:pt x="1459" y="9"/>
                  <a:pt x="1469" y="7"/>
                  <a:pt x="1473" y="5"/>
                </a:cubicBezTo>
                <a:cubicBezTo>
                  <a:pt x="1476" y="4"/>
                  <a:pt x="1483" y="5"/>
                  <a:pt x="1487" y="6"/>
                </a:cubicBezTo>
                <a:cubicBezTo>
                  <a:pt x="1492" y="8"/>
                  <a:pt x="1496" y="8"/>
                  <a:pt x="1498" y="6"/>
                </a:cubicBezTo>
                <a:cubicBezTo>
                  <a:pt x="1500" y="4"/>
                  <a:pt x="1505" y="2"/>
                  <a:pt x="1510" y="1"/>
                </a:cubicBezTo>
                <a:cubicBezTo>
                  <a:pt x="1516" y="0"/>
                  <a:pt x="1504" y="0"/>
                  <a:pt x="1484" y="2"/>
                </a:cubicBezTo>
                <a:cubicBezTo>
                  <a:pt x="1465" y="4"/>
                  <a:pt x="1442" y="7"/>
                  <a:pt x="1433" y="9"/>
                </a:cubicBezTo>
                <a:cubicBezTo>
                  <a:pt x="1424" y="12"/>
                  <a:pt x="1409" y="16"/>
                  <a:pt x="1400" y="18"/>
                </a:cubicBezTo>
                <a:cubicBezTo>
                  <a:pt x="1391" y="20"/>
                  <a:pt x="1376" y="25"/>
                  <a:pt x="1367" y="29"/>
                </a:cubicBezTo>
                <a:cubicBezTo>
                  <a:pt x="1357" y="33"/>
                  <a:pt x="1343" y="38"/>
                  <a:pt x="1336" y="40"/>
                </a:cubicBezTo>
                <a:cubicBezTo>
                  <a:pt x="1328" y="42"/>
                  <a:pt x="1311" y="46"/>
                  <a:pt x="1298" y="50"/>
                </a:cubicBezTo>
                <a:cubicBezTo>
                  <a:pt x="1285" y="53"/>
                  <a:pt x="1270" y="57"/>
                  <a:pt x="1265" y="57"/>
                </a:cubicBezTo>
                <a:cubicBezTo>
                  <a:pt x="1260" y="57"/>
                  <a:pt x="1256" y="58"/>
                  <a:pt x="1257" y="59"/>
                </a:cubicBezTo>
                <a:cubicBezTo>
                  <a:pt x="1260" y="65"/>
                  <a:pt x="1220" y="74"/>
                  <a:pt x="1164" y="80"/>
                </a:cubicBezTo>
                <a:cubicBezTo>
                  <a:pt x="1150" y="82"/>
                  <a:pt x="1137" y="85"/>
                  <a:pt x="1136" y="87"/>
                </a:cubicBezTo>
                <a:cubicBezTo>
                  <a:pt x="1134" y="89"/>
                  <a:pt x="1140" y="89"/>
                  <a:pt x="1149" y="88"/>
                </a:cubicBezTo>
                <a:cubicBezTo>
                  <a:pt x="1204" y="80"/>
                  <a:pt x="1255" y="74"/>
                  <a:pt x="1258" y="76"/>
                </a:cubicBezTo>
                <a:cubicBezTo>
                  <a:pt x="1260" y="78"/>
                  <a:pt x="1191" y="101"/>
                  <a:pt x="1181" y="101"/>
                </a:cubicBezTo>
                <a:cubicBezTo>
                  <a:pt x="1179" y="101"/>
                  <a:pt x="1180" y="99"/>
                  <a:pt x="1184" y="96"/>
                </a:cubicBezTo>
                <a:cubicBezTo>
                  <a:pt x="1190" y="90"/>
                  <a:pt x="1190" y="90"/>
                  <a:pt x="1190" y="90"/>
                </a:cubicBezTo>
                <a:cubicBezTo>
                  <a:pt x="1184" y="93"/>
                  <a:pt x="1184" y="93"/>
                  <a:pt x="1184" y="93"/>
                </a:cubicBezTo>
                <a:cubicBezTo>
                  <a:pt x="1158" y="102"/>
                  <a:pt x="1124" y="105"/>
                  <a:pt x="1079" y="103"/>
                </a:cubicBezTo>
                <a:cubicBezTo>
                  <a:pt x="1042" y="102"/>
                  <a:pt x="1033" y="102"/>
                  <a:pt x="1031" y="106"/>
                </a:cubicBezTo>
                <a:cubicBezTo>
                  <a:pt x="1030" y="109"/>
                  <a:pt x="1024" y="110"/>
                  <a:pt x="1008" y="109"/>
                </a:cubicBezTo>
                <a:cubicBezTo>
                  <a:pt x="996" y="109"/>
                  <a:pt x="974" y="108"/>
                  <a:pt x="959" y="108"/>
                </a:cubicBezTo>
                <a:cubicBezTo>
                  <a:pt x="937" y="108"/>
                  <a:pt x="934" y="109"/>
                  <a:pt x="946" y="110"/>
                </a:cubicBezTo>
                <a:cubicBezTo>
                  <a:pt x="954" y="111"/>
                  <a:pt x="961" y="113"/>
                  <a:pt x="963" y="115"/>
                </a:cubicBezTo>
                <a:cubicBezTo>
                  <a:pt x="964" y="116"/>
                  <a:pt x="959" y="116"/>
                  <a:pt x="952" y="115"/>
                </a:cubicBezTo>
                <a:cubicBezTo>
                  <a:pt x="945" y="114"/>
                  <a:pt x="927" y="114"/>
                  <a:pt x="911" y="115"/>
                </a:cubicBezTo>
                <a:cubicBezTo>
                  <a:pt x="896" y="116"/>
                  <a:pt x="880" y="115"/>
                  <a:pt x="877" y="114"/>
                </a:cubicBezTo>
                <a:cubicBezTo>
                  <a:pt x="873" y="112"/>
                  <a:pt x="881" y="111"/>
                  <a:pt x="899" y="110"/>
                </a:cubicBezTo>
                <a:cubicBezTo>
                  <a:pt x="915" y="109"/>
                  <a:pt x="928" y="108"/>
                  <a:pt x="929" y="107"/>
                </a:cubicBezTo>
                <a:cubicBezTo>
                  <a:pt x="930" y="105"/>
                  <a:pt x="861" y="104"/>
                  <a:pt x="811" y="105"/>
                </a:cubicBezTo>
                <a:cubicBezTo>
                  <a:pt x="770" y="106"/>
                  <a:pt x="769" y="106"/>
                  <a:pt x="773" y="103"/>
                </a:cubicBezTo>
                <a:cubicBezTo>
                  <a:pt x="778" y="99"/>
                  <a:pt x="831" y="89"/>
                  <a:pt x="856" y="87"/>
                </a:cubicBezTo>
                <a:cubicBezTo>
                  <a:pt x="872" y="86"/>
                  <a:pt x="874" y="86"/>
                  <a:pt x="867" y="83"/>
                </a:cubicBezTo>
                <a:cubicBezTo>
                  <a:pt x="862" y="82"/>
                  <a:pt x="851" y="82"/>
                  <a:pt x="842" y="83"/>
                </a:cubicBezTo>
                <a:cubicBezTo>
                  <a:pt x="832" y="85"/>
                  <a:pt x="825" y="85"/>
                  <a:pt x="825" y="83"/>
                </a:cubicBezTo>
                <a:cubicBezTo>
                  <a:pt x="824" y="77"/>
                  <a:pt x="835" y="74"/>
                  <a:pt x="853" y="76"/>
                </a:cubicBezTo>
                <a:cubicBezTo>
                  <a:pt x="863" y="77"/>
                  <a:pt x="871" y="76"/>
                  <a:pt x="871" y="75"/>
                </a:cubicBezTo>
                <a:cubicBezTo>
                  <a:pt x="871" y="74"/>
                  <a:pt x="863" y="72"/>
                  <a:pt x="855" y="70"/>
                </a:cubicBezTo>
                <a:cubicBezTo>
                  <a:pt x="837" y="67"/>
                  <a:pt x="824" y="71"/>
                  <a:pt x="815" y="84"/>
                </a:cubicBezTo>
                <a:cubicBezTo>
                  <a:pt x="811" y="89"/>
                  <a:pt x="810" y="90"/>
                  <a:pt x="808" y="86"/>
                </a:cubicBezTo>
                <a:cubicBezTo>
                  <a:pt x="806" y="83"/>
                  <a:pt x="805" y="83"/>
                  <a:pt x="803" y="86"/>
                </a:cubicBezTo>
                <a:cubicBezTo>
                  <a:pt x="801" y="90"/>
                  <a:pt x="775" y="99"/>
                  <a:pt x="761" y="99"/>
                </a:cubicBezTo>
                <a:cubicBezTo>
                  <a:pt x="755" y="100"/>
                  <a:pt x="754" y="99"/>
                  <a:pt x="756" y="97"/>
                </a:cubicBezTo>
                <a:cubicBezTo>
                  <a:pt x="759" y="94"/>
                  <a:pt x="756" y="93"/>
                  <a:pt x="747" y="91"/>
                </a:cubicBezTo>
                <a:cubicBezTo>
                  <a:pt x="739" y="89"/>
                  <a:pt x="733" y="88"/>
                  <a:pt x="732" y="89"/>
                </a:cubicBezTo>
                <a:cubicBezTo>
                  <a:pt x="732" y="90"/>
                  <a:pt x="735" y="93"/>
                  <a:pt x="740" y="96"/>
                </a:cubicBezTo>
                <a:cubicBezTo>
                  <a:pt x="745" y="100"/>
                  <a:pt x="748" y="103"/>
                  <a:pt x="747" y="105"/>
                </a:cubicBezTo>
                <a:cubicBezTo>
                  <a:pt x="746" y="106"/>
                  <a:pt x="749" y="107"/>
                  <a:pt x="753" y="107"/>
                </a:cubicBezTo>
                <a:cubicBezTo>
                  <a:pt x="757" y="107"/>
                  <a:pt x="762" y="108"/>
                  <a:pt x="765" y="109"/>
                </a:cubicBezTo>
                <a:cubicBezTo>
                  <a:pt x="781" y="118"/>
                  <a:pt x="787" y="122"/>
                  <a:pt x="788" y="127"/>
                </a:cubicBezTo>
                <a:cubicBezTo>
                  <a:pt x="789" y="131"/>
                  <a:pt x="786" y="133"/>
                  <a:pt x="776" y="133"/>
                </a:cubicBezTo>
                <a:cubicBezTo>
                  <a:pt x="721" y="137"/>
                  <a:pt x="672" y="144"/>
                  <a:pt x="628" y="154"/>
                </a:cubicBezTo>
                <a:cubicBezTo>
                  <a:pt x="617" y="156"/>
                  <a:pt x="613" y="163"/>
                  <a:pt x="618" y="173"/>
                </a:cubicBezTo>
                <a:cubicBezTo>
                  <a:pt x="622" y="180"/>
                  <a:pt x="622" y="179"/>
                  <a:pt x="628" y="171"/>
                </a:cubicBezTo>
                <a:cubicBezTo>
                  <a:pt x="634" y="164"/>
                  <a:pt x="638" y="162"/>
                  <a:pt x="665" y="159"/>
                </a:cubicBezTo>
                <a:cubicBezTo>
                  <a:pt x="682" y="157"/>
                  <a:pt x="700" y="153"/>
                  <a:pt x="705" y="151"/>
                </a:cubicBezTo>
                <a:cubicBezTo>
                  <a:pt x="710" y="148"/>
                  <a:pt x="720" y="147"/>
                  <a:pt x="726" y="148"/>
                </a:cubicBezTo>
                <a:cubicBezTo>
                  <a:pt x="734" y="148"/>
                  <a:pt x="745" y="146"/>
                  <a:pt x="753" y="143"/>
                </a:cubicBezTo>
                <a:cubicBezTo>
                  <a:pt x="767" y="138"/>
                  <a:pt x="768" y="138"/>
                  <a:pt x="769" y="143"/>
                </a:cubicBezTo>
                <a:cubicBezTo>
                  <a:pt x="770" y="147"/>
                  <a:pt x="775" y="153"/>
                  <a:pt x="779" y="157"/>
                </a:cubicBezTo>
                <a:cubicBezTo>
                  <a:pt x="784" y="161"/>
                  <a:pt x="787" y="165"/>
                  <a:pt x="786" y="167"/>
                </a:cubicBezTo>
                <a:cubicBezTo>
                  <a:pt x="784" y="171"/>
                  <a:pt x="770" y="172"/>
                  <a:pt x="767" y="168"/>
                </a:cubicBezTo>
                <a:cubicBezTo>
                  <a:pt x="766" y="166"/>
                  <a:pt x="762" y="165"/>
                  <a:pt x="758" y="165"/>
                </a:cubicBezTo>
                <a:cubicBezTo>
                  <a:pt x="751" y="166"/>
                  <a:pt x="751" y="166"/>
                  <a:pt x="751" y="166"/>
                </a:cubicBezTo>
                <a:cubicBezTo>
                  <a:pt x="759" y="170"/>
                  <a:pt x="759" y="170"/>
                  <a:pt x="759" y="170"/>
                </a:cubicBezTo>
                <a:cubicBezTo>
                  <a:pt x="764" y="173"/>
                  <a:pt x="777" y="174"/>
                  <a:pt x="791" y="173"/>
                </a:cubicBezTo>
                <a:cubicBezTo>
                  <a:pt x="804" y="173"/>
                  <a:pt x="820" y="173"/>
                  <a:pt x="826" y="174"/>
                </a:cubicBezTo>
                <a:cubicBezTo>
                  <a:pt x="839" y="176"/>
                  <a:pt x="842" y="181"/>
                  <a:pt x="833" y="185"/>
                </a:cubicBezTo>
                <a:cubicBezTo>
                  <a:pt x="830" y="186"/>
                  <a:pt x="826" y="190"/>
                  <a:pt x="822" y="193"/>
                </a:cubicBezTo>
                <a:cubicBezTo>
                  <a:pt x="814" y="201"/>
                  <a:pt x="818" y="208"/>
                  <a:pt x="829" y="204"/>
                </a:cubicBezTo>
                <a:cubicBezTo>
                  <a:pt x="835" y="203"/>
                  <a:pt x="839" y="203"/>
                  <a:pt x="841" y="206"/>
                </a:cubicBezTo>
                <a:cubicBezTo>
                  <a:pt x="844" y="210"/>
                  <a:pt x="838" y="212"/>
                  <a:pt x="802" y="216"/>
                </a:cubicBezTo>
                <a:cubicBezTo>
                  <a:pt x="765" y="220"/>
                  <a:pt x="759" y="220"/>
                  <a:pt x="756" y="215"/>
                </a:cubicBezTo>
                <a:cubicBezTo>
                  <a:pt x="754" y="212"/>
                  <a:pt x="748" y="210"/>
                  <a:pt x="744" y="210"/>
                </a:cubicBezTo>
                <a:cubicBezTo>
                  <a:pt x="739" y="211"/>
                  <a:pt x="735" y="210"/>
                  <a:pt x="734" y="208"/>
                </a:cubicBezTo>
                <a:cubicBezTo>
                  <a:pt x="733" y="206"/>
                  <a:pt x="726" y="207"/>
                  <a:pt x="718" y="209"/>
                </a:cubicBezTo>
                <a:cubicBezTo>
                  <a:pt x="710" y="210"/>
                  <a:pt x="697" y="212"/>
                  <a:pt x="689" y="213"/>
                </a:cubicBezTo>
                <a:cubicBezTo>
                  <a:pt x="680" y="214"/>
                  <a:pt x="672" y="217"/>
                  <a:pt x="669" y="220"/>
                </a:cubicBezTo>
                <a:cubicBezTo>
                  <a:pt x="666" y="222"/>
                  <a:pt x="661" y="225"/>
                  <a:pt x="658" y="225"/>
                </a:cubicBezTo>
                <a:cubicBezTo>
                  <a:pt x="653" y="225"/>
                  <a:pt x="653" y="225"/>
                  <a:pt x="656" y="221"/>
                </a:cubicBezTo>
                <a:cubicBezTo>
                  <a:pt x="659" y="218"/>
                  <a:pt x="659" y="218"/>
                  <a:pt x="655" y="220"/>
                </a:cubicBezTo>
                <a:cubicBezTo>
                  <a:pt x="652" y="221"/>
                  <a:pt x="639" y="225"/>
                  <a:pt x="625" y="228"/>
                </a:cubicBezTo>
                <a:cubicBezTo>
                  <a:pt x="604" y="232"/>
                  <a:pt x="596" y="232"/>
                  <a:pt x="583" y="229"/>
                </a:cubicBezTo>
                <a:cubicBezTo>
                  <a:pt x="575" y="227"/>
                  <a:pt x="564" y="226"/>
                  <a:pt x="561" y="226"/>
                </a:cubicBezTo>
                <a:cubicBezTo>
                  <a:pt x="521" y="232"/>
                  <a:pt x="450" y="229"/>
                  <a:pt x="419" y="220"/>
                </a:cubicBezTo>
                <a:cubicBezTo>
                  <a:pt x="399" y="214"/>
                  <a:pt x="362" y="211"/>
                  <a:pt x="347" y="214"/>
                </a:cubicBezTo>
                <a:cubicBezTo>
                  <a:pt x="330" y="218"/>
                  <a:pt x="280" y="251"/>
                  <a:pt x="280" y="258"/>
                </a:cubicBezTo>
                <a:cubicBezTo>
                  <a:pt x="281" y="263"/>
                  <a:pt x="284" y="263"/>
                  <a:pt x="287" y="258"/>
                </a:cubicBezTo>
                <a:cubicBezTo>
                  <a:pt x="289" y="257"/>
                  <a:pt x="297" y="250"/>
                  <a:pt x="306" y="243"/>
                </a:cubicBezTo>
                <a:cubicBezTo>
                  <a:pt x="320" y="232"/>
                  <a:pt x="324" y="231"/>
                  <a:pt x="351" y="228"/>
                </a:cubicBezTo>
                <a:cubicBezTo>
                  <a:pt x="370" y="226"/>
                  <a:pt x="381" y="226"/>
                  <a:pt x="384" y="229"/>
                </a:cubicBezTo>
                <a:cubicBezTo>
                  <a:pt x="386" y="232"/>
                  <a:pt x="385" y="233"/>
                  <a:pt x="379" y="233"/>
                </a:cubicBezTo>
                <a:cubicBezTo>
                  <a:pt x="368" y="233"/>
                  <a:pt x="353" y="244"/>
                  <a:pt x="341" y="260"/>
                </a:cubicBezTo>
                <a:cubicBezTo>
                  <a:pt x="329" y="277"/>
                  <a:pt x="327" y="285"/>
                  <a:pt x="337" y="279"/>
                </a:cubicBezTo>
                <a:cubicBezTo>
                  <a:pt x="340" y="276"/>
                  <a:pt x="344" y="271"/>
                  <a:pt x="345" y="267"/>
                </a:cubicBezTo>
                <a:cubicBezTo>
                  <a:pt x="349" y="254"/>
                  <a:pt x="369" y="243"/>
                  <a:pt x="392" y="242"/>
                </a:cubicBezTo>
                <a:cubicBezTo>
                  <a:pt x="449" y="239"/>
                  <a:pt x="469" y="239"/>
                  <a:pt x="472" y="241"/>
                </a:cubicBezTo>
                <a:cubicBezTo>
                  <a:pt x="474" y="242"/>
                  <a:pt x="482" y="242"/>
                  <a:pt x="490" y="241"/>
                </a:cubicBezTo>
                <a:cubicBezTo>
                  <a:pt x="502" y="240"/>
                  <a:pt x="504" y="241"/>
                  <a:pt x="501" y="244"/>
                </a:cubicBezTo>
                <a:cubicBezTo>
                  <a:pt x="498" y="246"/>
                  <a:pt x="496" y="249"/>
                  <a:pt x="496" y="251"/>
                </a:cubicBezTo>
                <a:cubicBezTo>
                  <a:pt x="496" y="256"/>
                  <a:pt x="504" y="254"/>
                  <a:pt x="507" y="248"/>
                </a:cubicBezTo>
                <a:cubicBezTo>
                  <a:pt x="508" y="244"/>
                  <a:pt x="514" y="242"/>
                  <a:pt x="529" y="240"/>
                </a:cubicBezTo>
                <a:cubicBezTo>
                  <a:pt x="548" y="237"/>
                  <a:pt x="550" y="237"/>
                  <a:pt x="549" y="243"/>
                </a:cubicBezTo>
                <a:cubicBezTo>
                  <a:pt x="549" y="247"/>
                  <a:pt x="547" y="250"/>
                  <a:pt x="544" y="251"/>
                </a:cubicBezTo>
                <a:cubicBezTo>
                  <a:pt x="541" y="252"/>
                  <a:pt x="528" y="257"/>
                  <a:pt x="516" y="262"/>
                </a:cubicBezTo>
                <a:cubicBezTo>
                  <a:pt x="503" y="267"/>
                  <a:pt x="487" y="272"/>
                  <a:pt x="480" y="274"/>
                </a:cubicBezTo>
                <a:cubicBezTo>
                  <a:pt x="461" y="278"/>
                  <a:pt x="442" y="290"/>
                  <a:pt x="440" y="299"/>
                </a:cubicBezTo>
                <a:cubicBezTo>
                  <a:pt x="439" y="305"/>
                  <a:pt x="437" y="305"/>
                  <a:pt x="418" y="306"/>
                </a:cubicBezTo>
                <a:cubicBezTo>
                  <a:pt x="407" y="307"/>
                  <a:pt x="398" y="307"/>
                  <a:pt x="398" y="305"/>
                </a:cubicBezTo>
                <a:cubicBezTo>
                  <a:pt x="398" y="304"/>
                  <a:pt x="400" y="301"/>
                  <a:pt x="402" y="298"/>
                </a:cubicBezTo>
                <a:cubicBezTo>
                  <a:pt x="409" y="291"/>
                  <a:pt x="401" y="292"/>
                  <a:pt x="392" y="300"/>
                </a:cubicBezTo>
                <a:cubicBezTo>
                  <a:pt x="385" y="305"/>
                  <a:pt x="381" y="306"/>
                  <a:pt x="354" y="304"/>
                </a:cubicBezTo>
                <a:cubicBezTo>
                  <a:pt x="320" y="302"/>
                  <a:pt x="304" y="305"/>
                  <a:pt x="297" y="315"/>
                </a:cubicBezTo>
                <a:cubicBezTo>
                  <a:pt x="292" y="323"/>
                  <a:pt x="292" y="323"/>
                  <a:pt x="298" y="324"/>
                </a:cubicBezTo>
                <a:cubicBezTo>
                  <a:pt x="301" y="325"/>
                  <a:pt x="307" y="326"/>
                  <a:pt x="310" y="326"/>
                </a:cubicBezTo>
                <a:cubicBezTo>
                  <a:pt x="313" y="326"/>
                  <a:pt x="318" y="327"/>
                  <a:pt x="320" y="330"/>
                </a:cubicBezTo>
                <a:cubicBezTo>
                  <a:pt x="325" y="335"/>
                  <a:pt x="367" y="335"/>
                  <a:pt x="436" y="331"/>
                </a:cubicBezTo>
                <a:cubicBezTo>
                  <a:pt x="488" y="327"/>
                  <a:pt x="488" y="327"/>
                  <a:pt x="488" y="327"/>
                </a:cubicBezTo>
                <a:cubicBezTo>
                  <a:pt x="480" y="336"/>
                  <a:pt x="480" y="336"/>
                  <a:pt x="480" y="336"/>
                </a:cubicBezTo>
                <a:cubicBezTo>
                  <a:pt x="472" y="346"/>
                  <a:pt x="470" y="346"/>
                  <a:pt x="449" y="343"/>
                </a:cubicBezTo>
                <a:cubicBezTo>
                  <a:pt x="439" y="341"/>
                  <a:pt x="433" y="341"/>
                  <a:pt x="431" y="344"/>
                </a:cubicBezTo>
                <a:cubicBezTo>
                  <a:pt x="430" y="346"/>
                  <a:pt x="431" y="347"/>
                  <a:pt x="436" y="347"/>
                </a:cubicBezTo>
                <a:cubicBezTo>
                  <a:pt x="441" y="347"/>
                  <a:pt x="443" y="348"/>
                  <a:pt x="442" y="350"/>
                </a:cubicBezTo>
                <a:cubicBezTo>
                  <a:pt x="441" y="352"/>
                  <a:pt x="437" y="354"/>
                  <a:pt x="432" y="354"/>
                </a:cubicBezTo>
                <a:cubicBezTo>
                  <a:pt x="427" y="354"/>
                  <a:pt x="393" y="356"/>
                  <a:pt x="355" y="359"/>
                </a:cubicBezTo>
                <a:cubicBezTo>
                  <a:pt x="301" y="363"/>
                  <a:pt x="283" y="365"/>
                  <a:pt x="270" y="371"/>
                </a:cubicBezTo>
                <a:cubicBezTo>
                  <a:pt x="247" y="380"/>
                  <a:pt x="205" y="401"/>
                  <a:pt x="206" y="402"/>
                </a:cubicBezTo>
                <a:cubicBezTo>
                  <a:pt x="207" y="403"/>
                  <a:pt x="221" y="398"/>
                  <a:pt x="237" y="390"/>
                </a:cubicBezTo>
                <a:cubicBezTo>
                  <a:pt x="274" y="373"/>
                  <a:pt x="286" y="370"/>
                  <a:pt x="286" y="378"/>
                </a:cubicBezTo>
                <a:cubicBezTo>
                  <a:pt x="286" y="381"/>
                  <a:pt x="288" y="382"/>
                  <a:pt x="293" y="380"/>
                </a:cubicBezTo>
                <a:cubicBezTo>
                  <a:pt x="308" y="373"/>
                  <a:pt x="348" y="370"/>
                  <a:pt x="377" y="372"/>
                </a:cubicBezTo>
                <a:cubicBezTo>
                  <a:pt x="394" y="374"/>
                  <a:pt x="409" y="374"/>
                  <a:pt x="411" y="373"/>
                </a:cubicBezTo>
                <a:cubicBezTo>
                  <a:pt x="412" y="373"/>
                  <a:pt x="417" y="373"/>
                  <a:pt x="420" y="374"/>
                </a:cubicBezTo>
                <a:cubicBezTo>
                  <a:pt x="426" y="377"/>
                  <a:pt x="423" y="378"/>
                  <a:pt x="405" y="383"/>
                </a:cubicBezTo>
                <a:cubicBezTo>
                  <a:pt x="387" y="387"/>
                  <a:pt x="374" y="388"/>
                  <a:pt x="338" y="386"/>
                </a:cubicBezTo>
                <a:cubicBezTo>
                  <a:pt x="282" y="384"/>
                  <a:pt x="259" y="388"/>
                  <a:pt x="213" y="410"/>
                </a:cubicBezTo>
                <a:cubicBezTo>
                  <a:pt x="179" y="427"/>
                  <a:pt x="166" y="436"/>
                  <a:pt x="166" y="445"/>
                </a:cubicBezTo>
                <a:cubicBezTo>
                  <a:pt x="167" y="450"/>
                  <a:pt x="168" y="450"/>
                  <a:pt x="176" y="445"/>
                </a:cubicBezTo>
                <a:cubicBezTo>
                  <a:pt x="184" y="440"/>
                  <a:pt x="185" y="440"/>
                  <a:pt x="184" y="444"/>
                </a:cubicBezTo>
                <a:cubicBezTo>
                  <a:pt x="182" y="451"/>
                  <a:pt x="184" y="451"/>
                  <a:pt x="197" y="442"/>
                </a:cubicBezTo>
                <a:cubicBezTo>
                  <a:pt x="203" y="437"/>
                  <a:pt x="209" y="435"/>
                  <a:pt x="212" y="436"/>
                </a:cubicBezTo>
                <a:cubicBezTo>
                  <a:pt x="215" y="437"/>
                  <a:pt x="223" y="436"/>
                  <a:pt x="230" y="433"/>
                </a:cubicBezTo>
                <a:cubicBezTo>
                  <a:pt x="238" y="431"/>
                  <a:pt x="244" y="430"/>
                  <a:pt x="245" y="431"/>
                </a:cubicBezTo>
                <a:cubicBezTo>
                  <a:pt x="246" y="432"/>
                  <a:pt x="220" y="444"/>
                  <a:pt x="212" y="446"/>
                </a:cubicBezTo>
                <a:cubicBezTo>
                  <a:pt x="204" y="448"/>
                  <a:pt x="197" y="452"/>
                  <a:pt x="197" y="456"/>
                </a:cubicBezTo>
                <a:cubicBezTo>
                  <a:pt x="197" y="457"/>
                  <a:pt x="195" y="460"/>
                  <a:pt x="192" y="461"/>
                </a:cubicBezTo>
                <a:cubicBezTo>
                  <a:pt x="189" y="462"/>
                  <a:pt x="187" y="465"/>
                  <a:pt x="188" y="467"/>
                </a:cubicBezTo>
                <a:cubicBezTo>
                  <a:pt x="190" y="471"/>
                  <a:pt x="171" y="491"/>
                  <a:pt x="166" y="492"/>
                </a:cubicBezTo>
                <a:cubicBezTo>
                  <a:pt x="164" y="492"/>
                  <a:pt x="164" y="493"/>
                  <a:pt x="165" y="495"/>
                </a:cubicBezTo>
                <a:cubicBezTo>
                  <a:pt x="167" y="499"/>
                  <a:pt x="180" y="495"/>
                  <a:pt x="182" y="490"/>
                </a:cubicBezTo>
                <a:cubicBezTo>
                  <a:pt x="183" y="489"/>
                  <a:pt x="190" y="483"/>
                  <a:pt x="198" y="478"/>
                </a:cubicBezTo>
                <a:cubicBezTo>
                  <a:pt x="213" y="469"/>
                  <a:pt x="213" y="469"/>
                  <a:pt x="213" y="469"/>
                </a:cubicBezTo>
                <a:cubicBezTo>
                  <a:pt x="202" y="471"/>
                  <a:pt x="202" y="471"/>
                  <a:pt x="202" y="471"/>
                </a:cubicBezTo>
                <a:cubicBezTo>
                  <a:pt x="191" y="473"/>
                  <a:pt x="191" y="473"/>
                  <a:pt x="198" y="468"/>
                </a:cubicBezTo>
                <a:cubicBezTo>
                  <a:pt x="207" y="460"/>
                  <a:pt x="214" y="460"/>
                  <a:pt x="214" y="467"/>
                </a:cubicBezTo>
                <a:cubicBezTo>
                  <a:pt x="214" y="472"/>
                  <a:pt x="215" y="472"/>
                  <a:pt x="218" y="469"/>
                </a:cubicBezTo>
                <a:cubicBezTo>
                  <a:pt x="222" y="463"/>
                  <a:pt x="224" y="463"/>
                  <a:pt x="226" y="472"/>
                </a:cubicBezTo>
                <a:cubicBezTo>
                  <a:pt x="228" y="478"/>
                  <a:pt x="229" y="479"/>
                  <a:pt x="231" y="475"/>
                </a:cubicBezTo>
                <a:cubicBezTo>
                  <a:pt x="235" y="470"/>
                  <a:pt x="262" y="468"/>
                  <a:pt x="265" y="472"/>
                </a:cubicBezTo>
                <a:cubicBezTo>
                  <a:pt x="266" y="474"/>
                  <a:pt x="264" y="477"/>
                  <a:pt x="261" y="478"/>
                </a:cubicBezTo>
                <a:cubicBezTo>
                  <a:pt x="252" y="482"/>
                  <a:pt x="205" y="514"/>
                  <a:pt x="206" y="515"/>
                </a:cubicBezTo>
                <a:cubicBezTo>
                  <a:pt x="207" y="516"/>
                  <a:pt x="214" y="513"/>
                  <a:pt x="222" y="509"/>
                </a:cubicBezTo>
                <a:cubicBezTo>
                  <a:pt x="240" y="500"/>
                  <a:pt x="245" y="500"/>
                  <a:pt x="247" y="506"/>
                </a:cubicBezTo>
                <a:cubicBezTo>
                  <a:pt x="251" y="516"/>
                  <a:pt x="224" y="526"/>
                  <a:pt x="187" y="528"/>
                </a:cubicBezTo>
                <a:cubicBezTo>
                  <a:pt x="152" y="530"/>
                  <a:pt x="138" y="539"/>
                  <a:pt x="96" y="586"/>
                </a:cubicBezTo>
                <a:cubicBezTo>
                  <a:pt x="81" y="602"/>
                  <a:pt x="61" y="616"/>
                  <a:pt x="20" y="639"/>
                </a:cubicBezTo>
                <a:cubicBezTo>
                  <a:pt x="10" y="645"/>
                  <a:pt x="1" y="651"/>
                  <a:pt x="1" y="653"/>
                </a:cubicBezTo>
                <a:cubicBezTo>
                  <a:pt x="0" y="655"/>
                  <a:pt x="2" y="670"/>
                  <a:pt x="4" y="686"/>
                </a:cubicBezTo>
                <a:cubicBezTo>
                  <a:pt x="7" y="708"/>
                  <a:pt x="7" y="720"/>
                  <a:pt x="4" y="738"/>
                </a:cubicBezTo>
                <a:cubicBezTo>
                  <a:pt x="1" y="761"/>
                  <a:pt x="1" y="762"/>
                  <a:pt x="11" y="801"/>
                </a:cubicBezTo>
                <a:cubicBezTo>
                  <a:pt x="12" y="806"/>
                  <a:pt x="11" y="812"/>
                  <a:pt x="9" y="815"/>
                </a:cubicBezTo>
                <a:cubicBezTo>
                  <a:pt x="5" y="821"/>
                  <a:pt x="5" y="823"/>
                  <a:pt x="10" y="835"/>
                </a:cubicBezTo>
                <a:cubicBezTo>
                  <a:pt x="14" y="846"/>
                  <a:pt x="17" y="850"/>
                  <a:pt x="27" y="854"/>
                </a:cubicBezTo>
                <a:cubicBezTo>
                  <a:pt x="40" y="860"/>
                  <a:pt x="40" y="860"/>
                  <a:pt x="45" y="853"/>
                </a:cubicBezTo>
                <a:cubicBezTo>
                  <a:pt x="49" y="849"/>
                  <a:pt x="56" y="843"/>
                  <a:pt x="62" y="841"/>
                </a:cubicBezTo>
                <a:cubicBezTo>
                  <a:pt x="68" y="838"/>
                  <a:pt x="78" y="833"/>
                  <a:pt x="84" y="828"/>
                </a:cubicBezTo>
                <a:cubicBezTo>
                  <a:pt x="92" y="823"/>
                  <a:pt x="104" y="820"/>
                  <a:pt x="118" y="818"/>
                </a:cubicBezTo>
                <a:cubicBezTo>
                  <a:pt x="139" y="815"/>
                  <a:pt x="139" y="815"/>
                  <a:pt x="139" y="815"/>
                </a:cubicBezTo>
                <a:cubicBezTo>
                  <a:pt x="135" y="822"/>
                  <a:pt x="135" y="822"/>
                  <a:pt x="135" y="822"/>
                </a:cubicBezTo>
                <a:cubicBezTo>
                  <a:pt x="129" y="830"/>
                  <a:pt x="85" y="849"/>
                  <a:pt x="62" y="853"/>
                </a:cubicBezTo>
                <a:cubicBezTo>
                  <a:pt x="52" y="855"/>
                  <a:pt x="48" y="857"/>
                  <a:pt x="48" y="860"/>
                </a:cubicBezTo>
                <a:cubicBezTo>
                  <a:pt x="49" y="862"/>
                  <a:pt x="54" y="863"/>
                  <a:pt x="60" y="862"/>
                </a:cubicBezTo>
                <a:cubicBezTo>
                  <a:pt x="68" y="861"/>
                  <a:pt x="70" y="861"/>
                  <a:pt x="69" y="867"/>
                </a:cubicBezTo>
                <a:cubicBezTo>
                  <a:pt x="69" y="872"/>
                  <a:pt x="71" y="873"/>
                  <a:pt x="82" y="871"/>
                </a:cubicBezTo>
                <a:cubicBezTo>
                  <a:pt x="94" y="869"/>
                  <a:pt x="95" y="870"/>
                  <a:pt x="94" y="876"/>
                </a:cubicBezTo>
                <a:cubicBezTo>
                  <a:pt x="93" y="882"/>
                  <a:pt x="93" y="883"/>
                  <a:pt x="97" y="881"/>
                </a:cubicBezTo>
                <a:cubicBezTo>
                  <a:pt x="99" y="880"/>
                  <a:pt x="109" y="881"/>
                  <a:pt x="119" y="883"/>
                </a:cubicBezTo>
                <a:cubicBezTo>
                  <a:pt x="130" y="885"/>
                  <a:pt x="140" y="886"/>
                  <a:pt x="141" y="885"/>
                </a:cubicBezTo>
                <a:cubicBezTo>
                  <a:pt x="143" y="885"/>
                  <a:pt x="145" y="886"/>
                  <a:pt x="145" y="889"/>
                </a:cubicBezTo>
                <a:cubicBezTo>
                  <a:pt x="145" y="892"/>
                  <a:pt x="146" y="892"/>
                  <a:pt x="147" y="889"/>
                </a:cubicBezTo>
                <a:cubicBezTo>
                  <a:pt x="151" y="881"/>
                  <a:pt x="169" y="873"/>
                  <a:pt x="179" y="874"/>
                </a:cubicBezTo>
                <a:cubicBezTo>
                  <a:pt x="190" y="876"/>
                  <a:pt x="191" y="882"/>
                  <a:pt x="182" y="898"/>
                </a:cubicBezTo>
                <a:cubicBezTo>
                  <a:pt x="177" y="908"/>
                  <a:pt x="174" y="910"/>
                  <a:pt x="166" y="911"/>
                </a:cubicBezTo>
                <a:cubicBezTo>
                  <a:pt x="160" y="911"/>
                  <a:pt x="149" y="915"/>
                  <a:pt x="141" y="919"/>
                </a:cubicBezTo>
                <a:cubicBezTo>
                  <a:pt x="133" y="923"/>
                  <a:pt x="122" y="929"/>
                  <a:pt x="117" y="931"/>
                </a:cubicBezTo>
                <a:cubicBezTo>
                  <a:pt x="106" y="936"/>
                  <a:pt x="97" y="945"/>
                  <a:pt x="104" y="945"/>
                </a:cubicBezTo>
                <a:cubicBezTo>
                  <a:pt x="106" y="945"/>
                  <a:pt x="115" y="943"/>
                  <a:pt x="124" y="941"/>
                </a:cubicBezTo>
                <a:cubicBezTo>
                  <a:pt x="140" y="937"/>
                  <a:pt x="164" y="937"/>
                  <a:pt x="164" y="942"/>
                </a:cubicBezTo>
                <a:cubicBezTo>
                  <a:pt x="164" y="943"/>
                  <a:pt x="159" y="947"/>
                  <a:pt x="154" y="951"/>
                </a:cubicBezTo>
                <a:cubicBezTo>
                  <a:pt x="143" y="957"/>
                  <a:pt x="140" y="966"/>
                  <a:pt x="148" y="969"/>
                </a:cubicBezTo>
                <a:cubicBezTo>
                  <a:pt x="150" y="970"/>
                  <a:pt x="152" y="974"/>
                  <a:pt x="152" y="979"/>
                </a:cubicBezTo>
                <a:cubicBezTo>
                  <a:pt x="153" y="993"/>
                  <a:pt x="159" y="995"/>
                  <a:pt x="180" y="987"/>
                </a:cubicBezTo>
                <a:cubicBezTo>
                  <a:pt x="191" y="983"/>
                  <a:pt x="202" y="981"/>
                  <a:pt x="207" y="983"/>
                </a:cubicBezTo>
                <a:cubicBezTo>
                  <a:pt x="213" y="985"/>
                  <a:pt x="213" y="985"/>
                  <a:pt x="199" y="990"/>
                </a:cubicBezTo>
                <a:cubicBezTo>
                  <a:pt x="162" y="1003"/>
                  <a:pt x="140" y="1018"/>
                  <a:pt x="152" y="1022"/>
                </a:cubicBezTo>
                <a:cubicBezTo>
                  <a:pt x="154" y="1023"/>
                  <a:pt x="167" y="1018"/>
                  <a:pt x="181" y="1011"/>
                </a:cubicBezTo>
                <a:cubicBezTo>
                  <a:pt x="195" y="1004"/>
                  <a:pt x="209" y="998"/>
                  <a:pt x="212" y="998"/>
                </a:cubicBezTo>
                <a:cubicBezTo>
                  <a:pt x="216" y="998"/>
                  <a:pt x="223" y="1002"/>
                  <a:pt x="229" y="1009"/>
                </a:cubicBezTo>
                <a:cubicBezTo>
                  <a:pt x="240" y="1021"/>
                  <a:pt x="240" y="1022"/>
                  <a:pt x="222" y="1034"/>
                </a:cubicBezTo>
                <a:cubicBezTo>
                  <a:pt x="216" y="1039"/>
                  <a:pt x="208" y="1046"/>
                  <a:pt x="204" y="1052"/>
                </a:cubicBezTo>
                <a:cubicBezTo>
                  <a:pt x="197" y="1061"/>
                  <a:pt x="197" y="1062"/>
                  <a:pt x="202" y="1066"/>
                </a:cubicBezTo>
                <a:cubicBezTo>
                  <a:pt x="205" y="1068"/>
                  <a:pt x="211" y="1070"/>
                  <a:pt x="216" y="1070"/>
                </a:cubicBezTo>
                <a:cubicBezTo>
                  <a:pt x="224" y="1070"/>
                  <a:pt x="224" y="1070"/>
                  <a:pt x="219" y="1075"/>
                </a:cubicBezTo>
                <a:cubicBezTo>
                  <a:pt x="216" y="1078"/>
                  <a:pt x="211" y="1082"/>
                  <a:pt x="209" y="1085"/>
                </a:cubicBezTo>
                <a:cubicBezTo>
                  <a:pt x="204" y="1089"/>
                  <a:pt x="204" y="1090"/>
                  <a:pt x="210" y="1097"/>
                </a:cubicBezTo>
                <a:cubicBezTo>
                  <a:pt x="214" y="1103"/>
                  <a:pt x="217" y="1104"/>
                  <a:pt x="229" y="1101"/>
                </a:cubicBezTo>
                <a:cubicBezTo>
                  <a:pt x="241" y="1099"/>
                  <a:pt x="243" y="1099"/>
                  <a:pt x="243" y="1104"/>
                </a:cubicBezTo>
                <a:cubicBezTo>
                  <a:pt x="244" y="1108"/>
                  <a:pt x="241" y="1110"/>
                  <a:pt x="235" y="1110"/>
                </a:cubicBezTo>
                <a:cubicBezTo>
                  <a:pt x="224" y="1111"/>
                  <a:pt x="176" y="1129"/>
                  <a:pt x="164" y="1136"/>
                </a:cubicBezTo>
                <a:cubicBezTo>
                  <a:pt x="155" y="1142"/>
                  <a:pt x="153" y="1150"/>
                  <a:pt x="158" y="1153"/>
                </a:cubicBezTo>
                <a:cubicBezTo>
                  <a:pt x="159" y="1154"/>
                  <a:pt x="166" y="1151"/>
                  <a:pt x="173" y="1146"/>
                </a:cubicBezTo>
                <a:cubicBezTo>
                  <a:pt x="180" y="1141"/>
                  <a:pt x="190" y="1136"/>
                  <a:pt x="195" y="1134"/>
                </a:cubicBezTo>
                <a:cubicBezTo>
                  <a:pt x="201" y="1133"/>
                  <a:pt x="211" y="1129"/>
                  <a:pt x="218" y="1126"/>
                </a:cubicBezTo>
                <a:cubicBezTo>
                  <a:pt x="238" y="1118"/>
                  <a:pt x="257" y="1118"/>
                  <a:pt x="263" y="1126"/>
                </a:cubicBezTo>
                <a:cubicBezTo>
                  <a:pt x="267" y="1131"/>
                  <a:pt x="272" y="1132"/>
                  <a:pt x="282" y="1132"/>
                </a:cubicBezTo>
                <a:cubicBezTo>
                  <a:pt x="289" y="1132"/>
                  <a:pt x="301" y="1132"/>
                  <a:pt x="308" y="1133"/>
                </a:cubicBezTo>
                <a:cubicBezTo>
                  <a:pt x="318" y="1135"/>
                  <a:pt x="319" y="1136"/>
                  <a:pt x="314" y="1138"/>
                </a:cubicBezTo>
                <a:cubicBezTo>
                  <a:pt x="311" y="1140"/>
                  <a:pt x="302" y="1140"/>
                  <a:pt x="293" y="1140"/>
                </a:cubicBezTo>
                <a:cubicBezTo>
                  <a:pt x="278" y="1138"/>
                  <a:pt x="237" y="1147"/>
                  <a:pt x="238" y="1152"/>
                </a:cubicBezTo>
                <a:cubicBezTo>
                  <a:pt x="238" y="1153"/>
                  <a:pt x="245" y="1153"/>
                  <a:pt x="255" y="1151"/>
                </a:cubicBezTo>
                <a:cubicBezTo>
                  <a:pt x="264" y="1149"/>
                  <a:pt x="277" y="1148"/>
                  <a:pt x="283" y="1148"/>
                </a:cubicBezTo>
                <a:cubicBezTo>
                  <a:pt x="342" y="1148"/>
                  <a:pt x="354" y="1147"/>
                  <a:pt x="341" y="1146"/>
                </a:cubicBezTo>
                <a:cubicBezTo>
                  <a:pt x="332" y="1145"/>
                  <a:pt x="324" y="1144"/>
                  <a:pt x="323" y="1142"/>
                </a:cubicBezTo>
                <a:cubicBezTo>
                  <a:pt x="320" y="1138"/>
                  <a:pt x="341" y="1139"/>
                  <a:pt x="357" y="1143"/>
                </a:cubicBezTo>
                <a:cubicBezTo>
                  <a:pt x="366" y="1145"/>
                  <a:pt x="378" y="1148"/>
                  <a:pt x="384" y="1148"/>
                </a:cubicBezTo>
                <a:cubicBezTo>
                  <a:pt x="390" y="1149"/>
                  <a:pt x="397" y="1150"/>
                  <a:pt x="400" y="1151"/>
                </a:cubicBezTo>
                <a:cubicBezTo>
                  <a:pt x="404" y="1152"/>
                  <a:pt x="407" y="1152"/>
                  <a:pt x="407" y="1152"/>
                </a:cubicBezTo>
                <a:cubicBezTo>
                  <a:pt x="408" y="1152"/>
                  <a:pt x="407" y="1154"/>
                  <a:pt x="405" y="1156"/>
                </a:cubicBezTo>
                <a:cubicBezTo>
                  <a:pt x="403" y="1158"/>
                  <a:pt x="399" y="1159"/>
                  <a:pt x="396" y="1158"/>
                </a:cubicBezTo>
                <a:cubicBezTo>
                  <a:pt x="393" y="1157"/>
                  <a:pt x="389" y="1156"/>
                  <a:pt x="386" y="1155"/>
                </a:cubicBezTo>
                <a:cubicBezTo>
                  <a:pt x="383" y="1154"/>
                  <a:pt x="380" y="1155"/>
                  <a:pt x="380" y="1157"/>
                </a:cubicBezTo>
                <a:cubicBezTo>
                  <a:pt x="380" y="1159"/>
                  <a:pt x="384" y="1161"/>
                  <a:pt x="389" y="1160"/>
                </a:cubicBezTo>
                <a:cubicBezTo>
                  <a:pt x="399" y="1160"/>
                  <a:pt x="399" y="1165"/>
                  <a:pt x="389" y="1172"/>
                </a:cubicBezTo>
                <a:cubicBezTo>
                  <a:pt x="380" y="1179"/>
                  <a:pt x="381" y="1185"/>
                  <a:pt x="391" y="1184"/>
                </a:cubicBezTo>
                <a:cubicBezTo>
                  <a:pt x="396" y="1184"/>
                  <a:pt x="398" y="1186"/>
                  <a:pt x="398" y="1190"/>
                </a:cubicBezTo>
                <a:cubicBezTo>
                  <a:pt x="399" y="1194"/>
                  <a:pt x="399" y="1195"/>
                  <a:pt x="401" y="1192"/>
                </a:cubicBezTo>
                <a:cubicBezTo>
                  <a:pt x="402" y="1188"/>
                  <a:pt x="413" y="1187"/>
                  <a:pt x="440" y="1188"/>
                </a:cubicBezTo>
                <a:cubicBezTo>
                  <a:pt x="442" y="1188"/>
                  <a:pt x="441" y="1191"/>
                  <a:pt x="440" y="1194"/>
                </a:cubicBezTo>
                <a:cubicBezTo>
                  <a:pt x="435" y="1202"/>
                  <a:pt x="439" y="1204"/>
                  <a:pt x="452" y="1199"/>
                </a:cubicBezTo>
                <a:cubicBezTo>
                  <a:pt x="465" y="1195"/>
                  <a:pt x="487" y="1195"/>
                  <a:pt x="489" y="1200"/>
                </a:cubicBezTo>
                <a:cubicBezTo>
                  <a:pt x="489" y="1202"/>
                  <a:pt x="491" y="1202"/>
                  <a:pt x="492" y="1201"/>
                </a:cubicBezTo>
                <a:cubicBezTo>
                  <a:pt x="493" y="1200"/>
                  <a:pt x="502" y="1204"/>
                  <a:pt x="512" y="1209"/>
                </a:cubicBezTo>
                <a:cubicBezTo>
                  <a:pt x="528" y="1217"/>
                  <a:pt x="529" y="1218"/>
                  <a:pt x="522" y="1219"/>
                </a:cubicBezTo>
                <a:cubicBezTo>
                  <a:pt x="490" y="1222"/>
                  <a:pt x="456" y="1219"/>
                  <a:pt x="437" y="1211"/>
                </a:cubicBezTo>
                <a:cubicBezTo>
                  <a:pt x="433" y="1209"/>
                  <a:pt x="432" y="1210"/>
                  <a:pt x="433" y="1212"/>
                </a:cubicBezTo>
                <a:cubicBezTo>
                  <a:pt x="435" y="1216"/>
                  <a:pt x="405" y="1226"/>
                  <a:pt x="399" y="1223"/>
                </a:cubicBezTo>
                <a:cubicBezTo>
                  <a:pt x="394" y="1221"/>
                  <a:pt x="379" y="1232"/>
                  <a:pt x="379" y="1237"/>
                </a:cubicBezTo>
                <a:cubicBezTo>
                  <a:pt x="379" y="1239"/>
                  <a:pt x="382" y="1240"/>
                  <a:pt x="386" y="1238"/>
                </a:cubicBezTo>
                <a:cubicBezTo>
                  <a:pt x="399" y="1233"/>
                  <a:pt x="426" y="1231"/>
                  <a:pt x="430" y="1234"/>
                </a:cubicBezTo>
                <a:cubicBezTo>
                  <a:pt x="432" y="1236"/>
                  <a:pt x="434" y="1236"/>
                  <a:pt x="435" y="1234"/>
                </a:cubicBezTo>
                <a:cubicBezTo>
                  <a:pt x="438" y="1225"/>
                  <a:pt x="483" y="1230"/>
                  <a:pt x="515" y="1243"/>
                </a:cubicBezTo>
                <a:cubicBezTo>
                  <a:pt x="524" y="1247"/>
                  <a:pt x="546" y="1254"/>
                  <a:pt x="565" y="1260"/>
                </a:cubicBezTo>
                <a:cubicBezTo>
                  <a:pt x="609" y="1273"/>
                  <a:pt x="638" y="1282"/>
                  <a:pt x="647" y="1284"/>
                </a:cubicBezTo>
                <a:cubicBezTo>
                  <a:pt x="654" y="1287"/>
                  <a:pt x="654" y="1287"/>
                  <a:pt x="641" y="1293"/>
                </a:cubicBezTo>
                <a:cubicBezTo>
                  <a:pt x="638" y="1294"/>
                  <a:pt x="636" y="1296"/>
                  <a:pt x="637" y="1297"/>
                </a:cubicBezTo>
                <a:cubicBezTo>
                  <a:pt x="638" y="1298"/>
                  <a:pt x="643" y="1296"/>
                  <a:pt x="649" y="1293"/>
                </a:cubicBezTo>
                <a:cubicBezTo>
                  <a:pt x="660" y="1287"/>
                  <a:pt x="660" y="1287"/>
                  <a:pt x="660" y="1287"/>
                </a:cubicBezTo>
                <a:cubicBezTo>
                  <a:pt x="719" y="1308"/>
                  <a:pt x="719" y="1308"/>
                  <a:pt x="719" y="1308"/>
                </a:cubicBezTo>
                <a:cubicBezTo>
                  <a:pt x="752" y="1320"/>
                  <a:pt x="787" y="1333"/>
                  <a:pt x="796" y="1336"/>
                </a:cubicBezTo>
                <a:cubicBezTo>
                  <a:pt x="805" y="1339"/>
                  <a:pt x="824" y="1345"/>
                  <a:pt x="838" y="1350"/>
                </a:cubicBezTo>
                <a:cubicBezTo>
                  <a:pt x="852" y="1355"/>
                  <a:pt x="865" y="1359"/>
                  <a:pt x="867" y="1359"/>
                </a:cubicBezTo>
                <a:cubicBezTo>
                  <a:pt x="870" y="1359"/>
                  <a:pt x="873" y="1361"/>
                  <a:pt x="874" y="1363"/>
                </a:cubicBezTo>
                <a:cubicBezTo>
                  <a:pt x="876" y="1366"/>
                  <a:pt x="882" y="1368"/>
                  <a:pt x="888" y="1369"/>
                </a:cubicBezTo>
                <a:cubicBezTo>
                  <a:pt x="894" y="1370"/>
                  <a:pt x="908" y="1372"/>
                  <a:pt x="918" y="1373"/>
                </a:cubicBezTo>
                <a:cubicBezTo>
                  <a:pt x="929" y="1375"/>
                  <a:pt x="941" y="1376"/>
                  <a:pt x="946" y="1377"/>
                </a:cubicBezTo>
                <a:cubicBezTo>
                  <a:pt x="953" y="1378"/>
                  <a:pt x="953" y="1378"/>
                  <a:pt x="948" y="1375"/>
                </a:cubicBezTo>
                <a:cubicBezTo>
                  <a:pt x="944" y="1374"/>
                  <a:pt x="933" y="1371"/>
                  <a:pt x="923" y="1369"/>
                </a:cubicBezTo>
                <a:cubicBezTo>
                  <a:pt x="913" y="1368"/>
                  <a:pt x="901" y="1366"/>
                  <a:pt x="897" y="1365"/>
                </a:cubicBezTo>
                <a:cubicBezTo>
                  <a:pt x="891" y="1363"/>
                  <a:pt x="891" y="1363"/>
                  <a:pt x="900" y="1360"/>
                </a:cubicBezTo>
                <a:cubicBezTo>
                  <a:pt x="909" y="1357"/>
                  <a:pt x="909" y="1357"/>
                  <a:pt x="901" y="1357"/>
                </a:cubicBezTo>
                <a:cubicBezTo>
                  <a:pt x="896" y="1357"/>
                  <a:pt x="890" y="1355"/>
                  <a:pt x="887" y="1352"/>
                </a:cubicBezTo>
                <a:cubicBezTo>
                  <a:pt x="882" y="1348"/>
                  <a:pt x="883" y="1347"/>
                  <a:pt x="904" y="1347"/>
                </a:cubicBezTo>
                <a:cubicBezTo>
                  <a:pt x="916" y="1347"/>
                  <a:pt x="926" y="1348"/>
                  <a:pt x="927" y="1349"/>
                </a:cubicBezTo>
                <a:cubicBezTo>
                  <a:pt x="927" y="1353"/>
                  <a:pt x="941" y="1354"/>
                  <a:pt x="948" y="1351"/>
                </a:cubicBezTo>
                <a:cubicBezTo>
                  <a:pt x="953" y="1349"/>
                  <a:pt x="950" y="1348"/>
                  <a:pt x="931" y="1343"/>
                </a:cubicBezTo>
                <a:cubicBezTo>
                  <a:pt x="919" y="1341"/>
                  <a:pt x="907" y="1337"/>
                  <a:pt x="905" y="1336"/>
                </a:cubicBezTo>
                <a:cubicBezTo>
                  <a:pt x="902" y="1332"/>
                  <a:pt x="920" y="1331"/>
                  <a:pt x="930" y="1335"/>
                </a:cubicBezTo>
                <a:cubicBezTo>
                  <a:pt x="935" y="1336"/>
                  <a:pt x="942" y="1338"/>
                  <a:pt x="947" y="1339"/>
                </a:cubicBezTo>
                <a:cubicBezTo>
                  <a:pt x="953" y="1340"/>
                  <a:pt x="954" y="1340"/>
                  <a:pt x="951" y="1337"/>
                </a:cubicBezTo>
                <a:cubicBezTo>
                  <a:pt x="947" y="1334"/>
                  <a:pt x="948" y="1334"/>
                  <a:pt x="956" y="1335"/>
                </a:cubicBezTo>
                <a:cubicBezTo>
                  <a:pt x="961" y="1336"/>
                  <a:pt x="977" y="1337"/>
                  <a:pt x="993" y="1337"/>
                </a:cubicBezTo>
                <a:cubicBezTo>
                  <a:pt x="1010" y="1338"/>
                  <a:pt x="1018" y="1339"/>
                  <a:pt x="1015" y="1341"/>
                </a:cubicBezTo>
                <a:cubicBezTo>
                  <a:pt x="1011" y="1343"/>
                  <a:pt x="1012" y="1344"/>
                  <a:pt x="1021" y="1344"/>
                </a:cubicBezTo>
                <a:cubicBezTo>
                  <a:pt x="1045" y="1345"/>
                  <a:pt x="1084" y="1342"/>
                  <a:pt x="1085" y="1340"/>
                </a:cubicBezTo>
                <a:cubicBezTo>
                  <a:pt x="1086" y="1338"/>
                  <a:pt x="1093" y="1338"/>
                  <a:pt x="1102" y="1339"/>
                </a:cubicBezTo>
                <a:cubicBezTo>
                  <a:pt x="1117" y="1340"/>
                  <a:pt x="1117" y="1340"/>
                  <a:pt x="1113" y="1345"/>
                </a:cubicBezTo>
                <a:cubicBezTo>
                  <a:pt x="1104" y="1353"/>
                  <a:pt x="1106" y="1360"/>
                  <a:pt x="1118" y="1359"/>
                </a:cubicBezTo>
                <a:cubicBezTo>
                  <a:pt x="1128" y="1358"/>
                  <a:pt x="1128" y="1358"/>
                  <a:pt x="1121" y="1355"/>
                </a:cubicBezTo>
                <a:cubicBezTo>
                  <a:pt x="1114" y="1352"/>
                  <a:pt x="1114" y="1352"/>
                  <a:pt x="1114" y="1352"/>
                </a:cubicBezTo>
                <a:cubicBezTo>
                  <a:pt x="1121" y="1349"/>
                  <a:pt x="1121" y="1349"/>
                  <a:pt x="1121" y="1349"/>
                </a:cubicBezTo>
                <a:cubicBezTo>
                  <a:pt x="1130" y="1345"/>
                  <a:pt x="1143" y="1344"/>
                  <a:pt x="1143" y="1347"/>
                </a:cubicBezTo>
                <a:cubicBezTo>
                  <a:pt x="1143" y="1349"/>
                  <a:pt x="1146" y="1350"/>
                  <a:pt x="1149" y="1350"/>
                </a:cubicBezTo>
                <a:cubicBezTo>
                  <a:pt x="1152" y="1350"/>
                  <a:pt x="1161" y="1352"/>
                  <a:pt x="1167" y="1354"/>
                </a:cubicBezTo>
                <a:cubicBezTo>
                  <a:pt x="1175" y="1357"/>
                  <a:pt x="1180" y="1358"/>
                  <a:pt x="1180" y="1355"/>
                </a:cubicBezTo>
                <a:cubicBezTo>
                  <a:pt x="1181" y="1353"/>
                  <a:pt x="1186" y="1352"/>
                  <a:pt x="1190" y="1353"/>
                </a:cubicBezTo>
                <a:cubicBezTo>
                  <a:pt x="1194" y="1354"/>
                  <a:pt x="1199" y="1353"/>
                  <a:pt x="1199" y="1351"/>
                </a:cubicBezTo>
                <a:cubicBezTo>
                  <a:pt x="1200" y="1349"/>
                  <a:pt x="1198" y="1348"/>
                  <a:pt x="1194" y="1348"/>
                </a:cubicBezTo>
                <a:cubicBezTo>
                  <a:pt x="1169" y="1348"/>
                  <a:pt x="1145" y="1345"/>
                  <a:pt x="1145" y="1340"/>
                </a:cubicBezTo>
                <a:cubicBezTo>
                  <a:pt x="1145" y="1338"/>
                  <a:pt x="1147" y="1338"/>
                  <a:pt x="1150" y="1339"/>
                </a:cubicBezTo>
                <a:cubicBezTo>
                  <a:pt x="1153" y="1340"/>
                  <a:pt x="1171" y="1340"/>
                  <a:pt x="1190" y="1339"/>
                </a:cubicBezTo>
                <a:cubicBezTo>
                  <a:pt x="1223" y="1337"/>
                  <a:pt x="1236" y="1338"/>
                  <a:pt x="1274" y="1345"/>
                </a:cubicBezTo>
                <a:cubicBezTo>
                  <a:pt x="1291" y="1348"/>
                  <a:pt x="1296" y="1345"/>
                  <a:pt x="1280" y="1341"/>
                </a:cubicBezTo>
                <a:cubicBezTo>
                  <a:pt x="1264" y="1336"/>
                  <a:pt x="1262" y="1331"/>
                  <a:pt x="1277" y="1330"/>
                </a:cubicBezTo>
                <a:cubicBezTo>
                  <a:pt x="1285" y="1330"/>
                  <a:pt x="1287" y="1331"/>
                  <a:pt x="1284" y="1333"/>
                </a:cubicBezTo>
                <a:cubicBezTo>
                  <a:pt x="1278" y="1339"/>
                  <a:pt x="1287" y="1340"/>
                  <a:pt x="1313" y="1338"/>
                </a:cubicBezTo>
                <a:cubicBezTo>
                  <a:pt x="1329" y="1336"/>
                  <a:pt x="1342" y="1337"/>
                  <a:pt x="1349" y="1339"/>
                </a:cubicBezTo>
                <a:cubicBezTo>
                  <a:pt x="1355" y="1342"/>
                  <a:pt x="1362" y="1343"/>
                  <a:pt x="1364" y="1341"/>
                </a:cubicBezTo>
                <a:cubicBezTo>
                  <a:pt x="1366" y="1340"/>
                  <a:pt x="1366" y="1341"/>
                  <a:pt x="1366" y="1343"/>
                </a:cubicBezTo>
                <a:cubicBezTo>
                  <a:pt x="1365" y="1345"/>
                  <a:pt x="1365" y="1346"/>
                  <a:pt x="1367" y="1346"/>
                </a:cubicBezTo>
                <a:cubicBezTo>
                  <a:pt x="1369" y="1346"/>
                  <a:pt x="1370" y="1344"/>
                  <a:pt x="1370" y="1341"/>
                </a:cubicBezTo>
                <a:cubicBezTo>
                  <a:pt x="1369" y="1336"/>
                  <a:pt x="1366" y="1335"/>
                  <a:pt x="1356" y="1336"/>
                </a:cubicBezTo>
                <a:cubicBezTo>
                  <a:pt x="1355" y="1336"/>
                  <a:pt x="1354" y="1335"/>
                  <a:pt x="1354" y="1333"/>
                </a:cubicBezTo>
                <a:cubicBezTo>
                  <a:pt x="1356" y="1329"/>
                  <a:pt x="1394" y="1331"/>
                  <a:pt x="1398" y="1335"/>
                </a:cubicBezTo>
                <a:cubicBezTo>
                  <a:pt x="1399" y="1336"/>
                  <a:pt x="1405" y="1338"/>
                  <a:pt x="1410" y="1337"/>
                </a:cubicBezTo>
                <a:cubicBezTo>
                  <a:pt x="1416" y="1337"/>
                  <a:pt x="1429" y="1339"/>
                  <a:pt x="1440" y="1342"/>
                </a:cubicBezTo>
                <a:cubicBezTo>
                  <a:pt x="1459" y="1347"/>
                  <a:pt x="1459" y="1347"/>
                  <a:pt x="1459" y="1347"/>
                </a:cubicBezTo>
                <a:cubicBezTo>
                  <a:pt x="1437" y="1351"/>
                  <a:pt x="1437" y="1351"/>
                  <a:pt x="1437" y="1351"/>
                </a:cubicBezTo>
                <a:cubicBezTo>
                  <a:pt x="1412" y="1355"/>
                  <a:pt x="1396" y="1356"/>
                  <a:pt x="1385" y="1353"/>
                </a:cubicBezTo>
                <a:cubicBezTo>
                  <a:pt x="1376" y="1350"/>
                  <a:pt x="1367" y="1352"/>
                  <a:pt x="1368" y="1357"/>
                </a:cubicBezTo>
                <a:cubicBezTo>
                  <a:pt x="1368" y="1359"/>
                  <a:pt x="1374" y="1360"/>
                  <a:pt x="1381" y="1359"/>
                </a:cubicBezTo>
                <a:cubicBezTo>
                  <a:pt x="1399" y="1358"/>
                  <a:pt x="1402" y="1364"/>
                  <a:pt x="1386" y="1368"/>
                </a:cubicBezTo>
                <a:cubicBezTo>
                  <a:pt x="1373" y="1371"/>
                  <a:pt x="1298" y="1372"/>
                  <a:pt x="1295" y="1369"/>
                </a:cubicBezTo>
                <a:cubicBezTo>
                  <a:pt x="1292" y="1366"/>
                  <a:pt x="1317" y="1359"/>
                  <a:pt x="1340" y="1357"/>
                </a:cubicBezTo>
                <a:cubicBezTo>
                  <a:pt x="1359" y="1356"/>
                  <a:pt x="1363" y="1354"/>
                  <a:pt x="1357" y="1352"/>
                </a:cubicBezTo>
                <a:cubicBezTo>
                  <a:pt x="1350" y="1350"/>
                  <a:pt x="1300" y="1357"/>
                  <a:pt x="1290" y="1363"/>
                </a:cubicBezTo>
                <a:cubicBezTo>
                  <a:pt x="1288" y="1364"/>
                  <a:pt x="1286" y="1363"/>
                  <a:pt x="1286" y="1361"/>
                </a:cubicBezTo>
                <a:cubicBezTo>
                  <a:pt x="1286" y="1360"/>
                  <a:pt x="1289" y="1357"/>
                  <a:pt x="1293" y="1356"/>
                </a:cubicBezTo>
                <a:cubicBezTo>
                  <a:pt x="1299" y="1355"/>
                  <a:pt x="1299" y="1354"/>
                  <a:pt x="1290" y="1354"/>
                </a:cubicBezTo>
                <a:cubicBezTo>
                  <a:pt x="1282" y="1354"/>
                  <a:pt x="1281" y="1355"/>
                  <a:pt x="1282" y="1359"/>
                </a:cubicBezTo>
                <a:cubicBezTo>
                  <a:pt x="1284" y="1365"/>
                  <a:pt x="1279" y="1367"/>
                  <a:pt x="1276" y="1361"/>
                </a:cubicBezTo>
                <a:cubicBezTo>
                  <a:pt x="1275" y="1359"/>
                  <a:pt x="1273" y="1359"/>
                  <a:pt x="1272" y="1360"/>
                </a:cubicBezTo>
                <a:cubicBezTo>
                  <a:pt x="1271" y="1361"/>
                  <a:pt x="1262" y="1363"/>
                  <a:pt x="1253" y="1364"/>
                </a:cubicBezTo>
                <a:cubicBezTo>
                  <a:pt x="1243" y="1365"/>
                  <a:pt x="1230" y="1368"/>
                  <a:pt x="1224" y="1369"/>
                </a:cubicBezTo>
                <a:cubicBezTo>
                  <a:pt x="1217" y="1371"/>
                  <a:pt x="1212" y="1371"/>
                  <a:pt x="1211" y="1369"/>
                </a:cubicBezTo>
                <a:cubicBezTo>
                  <a:pt x="1210" y="1367"/>
                  <a:pt x="1210" y="1365"/>
                  <a:pt x="1212" y="1365"/>
                </a:cubicBezTo>
                <a:cubicBezTo>
                  <a:pt x="1213" y="1365"/>
                  <a:pt x="1215" y="1363"/>
                  <a:pt x="1215" y="1361"/>
                </a:cubicBezTo>
                <a:cubicBezTo>
                  <a:pt x="1215" y="1359"/>
                  <a:pt x="1212" y="1360"/>
                  <a:pt x="1209" y="1362"/>
                </a:cubicBezTo>
                <a:cubicBezTo>
                  <a:pt x="1201" y="1368"/>
                  <a:pt x="1195" y="1376"/>
                  <a:pt x="1197" y="1378"/>
                </a:cubicBezTo>
                <a:cubicBezTo>
                  <a:pt x="1198" y="1379"/>
                  <a:pt x="1260" y="1386"/>
                  <a:pt x="1266" y="1386"/>
                </a:cubicBezTo>
                <a:cubicBezTo>
                  <a:pt x="1267" y="1386"/>
                  <a:pt x="1268" y="1387"/>
                  <a:pt x="1267" y="1389"/>
                </a:cubicBezTo>
                <a:cubicBezTo>
                  <a:pt x="1266" y="1390"/>
                  <a:pt x="1309" y="1389"/>
                  <a:pt x="1363" y="1387"/>
                </a:cubicBezTo>
                <a:cubicBezTo>
                  <a:pt x="1438" y="1384"/>
                  <a:pt x="1460" y="1383"/>
                  <a:pt x="1463" y="1379"/>
                </a:cubicBezTo>
                <a:cubicBezTo>
                  <a:pt x="1466" y="1376"/>
                  <a:pt x="1473" y="1375"/>
                  <a:pt x="1486" y="1376"/>
                </a:cubicBezTo>
                <a:cubicBezTo>
                  <a:pt x="1496" y="1377"/>
                  <a:pt x="1517" y="1378"/>
                  <a:pt x="1533" y="1379"/>
                </a:cubicBezTo>
                <a:cubicBezTo>
                  <a:pt x="1562" y="1380"/>
                  <a:pt x="1584" y="1387"/>
                  <a:pt x="1596" y="1399"/>
                </a:cubicBezTo>
                <a:cubicBezTo>
                  <a:pt x="1602" y="1406"/>
                  <a:pt x="1638" y="1417"/>
                  <a:pt x="1654" y="1417"/>
                </a:cubicBezTo>
                <a:cubicBezTo>
                  <a:pt x="1660" y="1417"/>
                  <a:pt x="1673" y="1419"/>
                  <a:pt x="1682" y="1421"/>
                </a:cubicBezTo>
                <a:cubicBezTo>
                  <a:pt x="1691" y="1423"/>
                  <a:pt x="1712" y="1428"/>
                  <a:pt x="1729" y="1431"/>
                </a:cubicBezTo>
                <a:cubicBezTo>
                  <a:pt x="1746" y="1435"/>
                  <a:pt x="1762" y="1440"/>
                  <a:pt x="1766" y="1442"/>
                </a:cubicBezTo>
                <a:cubicBezTo>
                  <a:pt x="1770" y="1444"/>
                  <a:pt x="1779" y="1447"/>
                  <a:pt x="1787" y="1448"/>
                </a:cubicBezTo>
                <a:cubicBezTo>
                  <a:pt x="1787" y="1448"/>
                  <a:pt x="1787" y="1448"/>
                  <a:pt x="1787" y="1448"/>
                </a:cubicBezTo>
                <a:cubicBezTo>
                  <a:pt x="1795" y="1449"/>
                  <a:pt x="1802" y="1450"/>
                  <a:pt x="1804" y="1450"/>
                </a:cubicBezTo>
                <a:cubicBezTo>
                  <a:pt x="1808" y="1451"/>
                  <a:pt x="1795" y="1442"/>
                  <a:pt x="1788" y="1440"/>
                </a:cubicBezTo>
                <a:cubicBezTo>
                  <a:pt x="1760" y="1431"/>
                  <a:pt x="1716" y="1415"/>
                  <a:pt x="1713" y="1412"/>
                </a:cubicBezTo>
                <a:cubicBezTo>
                  <a:pt x="1712" y="1410"/>
                  <a:pt x="1703" y="1407"/>
                  <a:pt x="1695" y="1406"/>
                </a:cubicBezTo>
                <a:cubicBezTo>
                  <a:pt x="1687" y="1406"/>
                  <a:pt x="1675" y="1401"/>
                  <a:pt x="1667" y="1397"/>
                </a:cubicBezTo>
                <a:cubicBezTo>
                  <a:pt x="1656" y="1391"/>
                  <a:pt x="1653" y="1390"/>
                  <a:pt x="1649" y="1395"/>
                </a:cubicBezTo>
                <a:cubicBezTo>
                  <a:pt x="1646" y="1397"/>
                  <a:pt x="1645" y="1401"/>
                  <a:pt x="1646" y="1402"/>
                </a:cubicBezTo>
                <a:cubicBezTo>
                  <a:pt x="1653" y="1411"/>
                  <a:pt x="1592" y="1396"/>
                  <a:pt x="1584" y="1387"/>
                </a:cubicBezTo>
                <a:cubicBezTo>
                  <a:pt x="1581" y="1382"/>
                  <a:pt x="1583" y="1382"/>
                  <a:pt x="1661" y="1383"/>
                </a:cubicBezTo>
                <a:cubicBezTo>
                  <a:pt x="1711" y="1383"/>
                  <a:pt x="1725" y="1384"/>
                  <a:pt x="1747" y="1390"/>
                </a:cubicBezTo>
                <a:cubicBezTo>
                  <a:pt x="1762" y="1394"/>
                  <a:pt x="1777" y="1398"/>
                  <a:pt x="1782" y="1399"/>
                </a:cubicBezTo>
                <a:cubicBezTo>
                  <a:pt x="1790" y="1400"/>
                  <a:pt x="1790" y="1400"/>
                  <a:pt x="1790" y="1400"/>
                </a:cubicBezTo>
                <a:cubicBezTo>
                  <a:pt x="1781" y="1395"/>
                  <a:pt x="1781" y="1395"/>
                  <a:pt x="1781" y="1395"/>
                </a:cubicBezTo>
                <a:cubicBezTo>
                  <a:pt x="1776" y="1393"/>
                  <a:pt x="1772" y="1390"/>
                  <a:pt x="1772" y="1389"/>
                </a:cubicBezTo>
                <a:cubicBezTo>
                  <a:pt x="1772" y="1389"/>
                  <a:pt x="1783" y="1387"/>
                  <a:pt x="1797" y="1386"/>
                </a:cubicBezTo>
                <a:cubicBezTo>
                  <a:pt x="1820" y="1384"/>
                  <a:pt x="1824" y="1385"/>
                  <a:pt x="1828" y="1390"/>
                </a:cubicBezTo>
                <a:cubicBezTo>
                  <a:pt x="1833" y="1396"/>
                  <a:pt x="1838" y="1396"/>
                  <a:pt x="1883" y="1394"/>
                </a:cubicBezTo>
                <a:close/>
              </a:path>
            </a:pathLst>
          </a:custGeom>
          <a:solidFill>
            <a:schemeClr val="accent2">
              <a:lumMod val="75000"/>
              <a:alpha val="61000"/>
            </a:schemeClr>
          </a:solidFill>
          <a:ln>
            <a:noFill/>
          </a:ln>
        </p:spPr>
        <p:txBody>
          <a:bodyPr vert="horz" wrap="square" lIns="91440" tIns="45720" rIns="91440" bIns="45720" numCol="1" anchor="t" anchorCtr="0" compatLnSpc="1"/>
          <a:lstStyle/>
          <a:p>
            <a:endParaRPr lang="zh-CN" altLang="en-US" dirty="0">
              <a:solidFill>
                <a:schemeClr val="tx1">
                  <a:lumMod val="50000"/>
                </a:schemeClr>
              </a:solidFill>
            </a:endParaRPr>
          </a:p>
        </p:txBody>
      </p:sp>
      <p:pic>
        <p:nvPicPr>
          <p:cNvPr id="5" name="图片 4"/>
          <p:cNvPicPr>
            <a:picLocks noChangeAspect="1"/>
          </p:cNvPicPr>
          <p:nvPr/>
        </p:nvPicPr>
        <p:blipFill>
          <a:blip r:embed="rId3"/>
          <a:stretch>
            <a:fillRect/>
          </a:stretch>
        </p:blipFill>
        <p:spPr>
          <a:xfrm>
            <a:off x="153670" y="367665"/>
            <a:ext cx="5525770" cy="6239510"/>
          </a:xfrm>
          <a:prstGeom prst="rect">
            <a:avLst/>
          </a:prstGeom>
        </p:spPr>
      </p:pic>
      <p:pic>
        <p:nvPicPr>
          <p:cNvPr id="2" name="图片 1" descr="图片3"/>
          <p:cNvPicPr>
            <a:picLocks noChangeAspect="1"/>
          </p:cNvPicPr>
          <p:nvPr/>
        </p:nvPicPr>
        <p:blipFill>
          <a:blip r:embed="rId4"/>
          <a:stretch>
            <a:fillRect/>
          </a:stretch>
        </p:blipFill>
        <p:spPr>
          <a:xfrm>
            <a:off x="7724775" y="1024890"/>
            <a:ext cx="2206625" cy="926465"/>
          </a:xfrm>
          <a:prstGeom prst="rect">
            <a:avLst/>
          </a:prstGeom>
        </p:spPr>
      </p:pic>
      <p:pic>
        <p:nvPicPr>
          <p:cNvPr id="3" name="图片 2" descr="图片4"/>
          <p:cNvPicPr>
            <a:picLocks noChangeAspect="1"/>
          </p:cNvPicPr>
          <p:nvPr/>
        </p:nvPicPr>
        <p:blipFill>
          <a:blip r:embed="rId5"/>
          <a:stretch>
            <a:fillRect/>
          </a:stretch>
        </p:blipFill>
        <p:spPr>
          <a:xfrm>
            <a:off x="5068570" y="2212975"/>
            <a:ext cx="6888480" cy="3090545"/>
          </a:xfrm>
          <a:prstGeom prst="rect">
            <a:avLst/>
          </a:prstGeom>
        </p:spPr>
      </p:pic>
    </p:spTree>
    <p:custDataLst>
      <p:tags r:id="rId6"/>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壹：社会大动荡</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rcRect b="6194"/>
          <a:stretch>
            <a:fillRect/>
          </a:stretch>
        </p:blipFill>
        <p:spPr>
          <a:xfrm>
            <a:off x="9025255" y="-179705"/>
            <a:ext cx="2931795" cy="4307205"/>
          </a:xfrm>
          <a:prstGeom prst="rect">
            <a:avLst/>
          </a:prstGeom>
        </p:spPr>
      </p:pic>
      <p:sp>
        <p:nvSpPr>
          <p:cNvPr id="8" name="文本框 7"/>
          <p:cNvSpPr txBox="1"/>
          <p:nvPr/>
        </p:nvSpPr>
        <p:spPr>
          <a:xfrm>
            <a:off x="9241155" y="4277995"/>
            <a:ext cx="2634615" cy="460375"/>
          </a:xfrm>
          <a:prstGeom prst="rect">
            <a:avLst/>
          </a:prstGeom>
          <a:noFill/>
        </p:spPr>
        <p:txBody>
          <a:bodyPr wrap="square" rtlCol="0">
            <a:spAutoFit/>
          </a:bodyPr>
          <a:lstStyle/>
          <a:p>
            <a:pPr algn="ctr"/>
            <a:r>
              <a:rPr lang="zh-CN" altLang="en-US" sz="2400">
                <a:latin typeface="华文仿宋" panose="02010600040101010101" charset="-122"/>
                <a:ea typeface="华文仿宋" panose="02010600040101010101" charset="-122"/>
                <a:cs typeface="华文仿宋" panose="02010600040101010101" charset="-122"/>
              </a:rPr>
              <a:t>赵武灵王胡服骑射</a:t>
            </a:r>
            <a:endParaRPr lang="zh-CN" altLang="en-US" sz="2400">
              <a:latin typeface="华文仿宋" panose="02010600040101010101" charset="-122"/>
              <a:ea typeface="华文仿宋" panose="02010600040101010101" charset="-122"/>
              <a:cs typeface="华文仿宋" panose="02010600040101010101" charset="-122"/>
            </a:endParaRPr>
          </a:p>
        </p:txBody>
      </p:sp>
      <p:sp>
        <p:nvSpPr>
          <p:cNvPr id="3" name="文本框 2"/>
          <p:cNvSpPr txBox="1"/>
          <p:nvPr/>
        </p:nvSpPr>
        <p:spPr>
          <a:xfrm>
            <a:off x="364490" y="2923540"/>
            <a:ext cx="9144000" cy="1814830"/>
          </a:xfrm>
          <a:prstGeom prst="rect">
            <a:avLst/>
          </a:prstGeom>
          <a:noFill/>
          <a:ln>
            <a:noFill/>
          </a:ln>
        </p:spPr>
        <p:txBody>
          <a:bodyPr wrap="square" rtlCol="0">
            <a:spAutoFit/>
          </a:bodyPr>
          <a:lstStyle/>
          <a:p>
            <a:pPr fontAlgn="auto">
              <a:lnSpc>
                <a:spcPct val="100000"/>
              </a:lnSpc>
            </a:pPr>
            <a:r>
              <a:rPr lang="zh-CN" altLang="en-US" sz="2800">
                <a:solidFill>
                  <a:schemeClr val="tx1"/>
                </a:solidFill>
                <a:latin typeface="楷体" panose="02010609060101010101" charset="-122"/>
                <a:ea typeface="楷体" panose="02010609060101010101" charset="-122"/>
                <a:cs typeface="楷体" panose="02010609060101010101" charset="-122"/>
              </a:rPr>
              <a:t>材料</a:t>
            </a:r>
            <a:r>
              <a:rPr lang="en-US" altLang="zh-CN" sz="2800">
                <a:solidFill>
                  <a:schemeClr val="tx1"/>
                </a:solidFill>
                <a:latin typeface="楷体" panose="02010609060101010101" charset="-122"/>
                <a:ea typeface="楷体" panose="02010609060101010101" charset="-122"/>
                <a:cs typeface="楷体" panose="02010609060101010101" charset="-122"/>
              </a:rPr>
              <a:t>2</a:t>
            </a:r>
            <a:r>
              <a:rPr lang="zh-CN" altLang="en-US" sz="2800">
                <a:solidFill>
                  <a:schemeClr val="tx1"/>
                </a:solidFill>
                <a:latin typeface="楷体" panose="02010609060101010101" charset="-122"/>
                <a:ea typeface="楷体" panose="02010609060101010101" charset="-122"/>
                <a:cs typeface="楷体" panose="02010609060101010101" charset="-122"/>
              </a:rPr>
              <a:t>：晋国在称霸过程中，不仅灭掉了周围三十余国，兼并了部分戎狄部落，还向东夺取了卫、郑、鲁等国的部分</a:t>
            </a:r>
            <a:r>
              <a:rPr lang="zh-CN" altLang="en-US" sz="2800">
                <a:solidFill>
                  <a:schemeClr val="tx1"/>
                </a:solidFill>
                <a:latin typeface="楷体" panose="02010609060101010101" charset="-122"/>
                <a:ea typeface="楷体" panose="02010609060101010101" charset="-122"/>
                <a:cs typeface="楷体" panose="02010609060101010101" charset="-122"/>
              </a:rPr>
              <a:t>土地……</a:t>
            </a:r>
            <a:endParaRPr lang="zh-CN" altLang="en-US" sz="2800">
              <a:solidFill>
                <a:schemeClr val="tx1"/>
              </a:solidFill>
              <a:latin typeface="楷体" panose="02010609060101010101" charset="-122"/>
              <a:ea typeface="楷体" panose="02010609060101010101" charset="-122"/>
              <a:cs typeface="楷体" panose="02010609060101010101" charset="-122"/>
            </a:endParaRPr>
          </a:p>
          <a:p>
            <a:pPr fontAlgn="auto">
              <a:lnSpc>
                <a:spcPct val="100000"/>
              </a:lnSpc>
            </a:pPr>
            <a:r>
              <a:rPr lang="en-US" altLang="zh-CN" sz="2800">
                <a:solidFill>
                  <a:schemeClr val="tx1"/>
                </a:solidFill>
                <a:latin typeface="楷体" panose="02010609060101010101" charset="-122"/>
                <a:ea typeface="楷体" panose="02010609060101010101" charset="-122"/>
                <a:cs typeface="楷体" panose="02010609060101010101" charset="-122"/>
              </a:rPr>
              <a:t>              ——</a:t>
            </a:r>
            <a:r>
              <a:rPr lang="zh-CN" altLang="en-US" sz="2800">
                <a:solidFill>
                  <a:schemeClr val="tx1"/>
                </a:solidFill>
                <a:latin typeface="楷体" panose="02010609060101010101" charset="-122"/>
                <a:ea typeface="楷体" panose="02010609060101010101" charset="-122"/>
                <a:cs typeface="楷体" panose="02010609060101010101" charset="-122"/>
              </a:rPr>
              <a:t>摘编自张纪仲《山西历史政区地理》</a:t>
            </a:r>
            <a:endParaRPr lang="zh-CN" altLang="en-US" sz="2800">
              <a:solidFill>
                <a:schemeClr val="tx1"/>
              </a:solidFill>
              <a:latin typeface="楷体" panose="02010609060101010101" charset="-122"/>
              <a:ea typeface="楷体" panose="02010609060101010101" charset="-122"/>
              <a:cs typeface="楷体" panose="02010609060101010101" charset="-122"/>
            </a:endParaRPr>
          </a:p>
        </p:txBody>
      </p:sp>
      <p:sp>
        <p:nvSpPr>
          <p:cNvPr id="12" name="矩形 11"/>
          <p:cNvSpPr/>
          <p:nvPr/>
        </p:nvSpPr>
        <p:spPr>
          <a:xfrm>
            <a:off x="364490" y="1021080"/>
            <a:ext cx="9001760" cy="1814830"/>
          </a:xfrm>
          <a:prstGeom prst="rect">
            <a:avLst/>
          </a:prstGeom>
        </p:spPr>
        <p:txBody>
          <a:bodyPr wrap="square">
            <a:spAutoFit/>
          </a:bodyPr>
          <a:lstStyle/>
          <a:p>
            <a:r>
              <a:rPr lang="zh-CN" altLang="en-US" sz="2800">
                <a:latin typeface="楷体" panose="02010609060101010101" charset="-122"/>
                <a:ea typeface="楷体" panose="02010609060101010101" charset="-122"/>
                <a:cs typeface="楷体" panose="02010609060101010101" charset="-122"/>
              </a:rPr>
              <a:t>材料</a:t>
            </a:r>
            <a:r>
              <a:rPr lang="en-US" altLang="zh-CN" sz="2800">
                <a:latin typeface="楷体" panose="02010609060101010101" charset="-122"/>
                <a:ea typeface="楷体" panose="02010609060101010101" charset="-122"/>
                <a:cs typeface="楷体" panose="02010609060101010101" charset="-122"/>
              </a:rPr>
              <a:t>1</a:t>
            </a:r>
            <a:r>
              <a:rPr lang="zh-CN" altLang="en-US" sz="2800">
                <a:latin typeface="楷体" panose="02010609060101010101" charset="-122"/>
                <a:ea typeface="楷体" panose="02010609060101010101" charset="-122"/>
                <a:cs typeface="楷体" panose="02010609060101010101" charset="-122"/>
              </a:rPr>
              <a:t>：</a:t>
            </a:r>
            <a:r>
              <a:rPr lang="zh-CN" altLang="zh-CN" sz="2800">
                <a:latin typeface="楷体" panose="02010609060101010101" charset="-122"/>
                <a:ea typeface="楷体" panose="02010609060101010101" charset="-122"/>
                <a:cs typeface="楷体" panose="02010609060101010101" charset="-122"/>
              </a:rPr>
              <a:t>楚威王时，派庄蹻进攻滇，庄蹻后来就在滇地称王。庄蹻在滇地的统治，加强了云南少数民族与中原华夏族之间的联系，使得滇地地区出现了发达的青铜文化。</a:t>
            </a:r>
            <a:endParaRPr lang="en-US" altLang="zh-CN" sz="2800">
              <a:latin typeface="楷体" panose="02010609060101010101" charset="-122"/>
              <a:ea typeface="楷体" panose="02010609060101010101" charset="-122"/>
              <a:cs typeface="楷体" panose="02010609060101010101" charset="-122"/>
            </a:endParaRPr>
          </a:p>
          <a:p>
            <a:pPr algn="r"/>
            <a:r>
              <a:rPr lang="zh-CN" altLang="zh-CN" sz="2800">
                <a:latin typeface="楷体" panose="02010609060101010101" charset="-122"/>
                <a:ea typeface="楷体" panose="02010609060101010101" charset="-122"/>
                <a:cs typeface="楷体" panose="02010609060101010101" charset="-122"/>
              </a:rPr>
              <a:t>——赵毅、赵轶峰著《中国古代史》</a:t>
            </a:r>
            <a:endParaRPr lang="en-US" altLang="zh-CN" sz="2800">
              <a:latin typeface="楷体" panose="02010609060101010101" charset="-122"/>
              <a:ea typeface="楷体" panose="02010609060101010101" charset="-122"/>
              <a:cs typeface="楷体" panose="02010609060101010101" charset="-122"/>
            </a:endParaRPr>
          </a:p>
        </p:txBody>
      </p:sp>
      <p:sp>
        <p:nvSpPr>
          <p:cNvPr id="13" name="文本框 12"/>
          <p:cNvSpPr txBox="1"/>
          <p:nvPr/>
        </p:nvSpPr>
        <p:spPr>
          <a:xfrm>
            <a:off x="364490" y="4735195"/>
            <a:ext cx="9940290" cy="521970"/>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rPr>
              <a:t>思考：结合材料思考春秋战国时期的诸侯争霸战争带来的影响</a:t>
            </a:r>
            <a:endPar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4" name="文本框 3"/>
          <p:cNvSpPr txBox="1"/>
          <p:nvPr/>
        </p:nvSpPr>
        <p:spPr>
          <a:xfrm>
            <a:off x="364490" y="5320030"/>
            <a:ext cx="11592560" cy="1424305"/>
          </a:xfrm>
          <a:prstGeom prst="rect">
            <a:avLst/>
          </a:prstGeom>
          <a:noFill/>
        </p:spPr>
        <p:txBody>
          <a:bodyPr wrap="square" rtlCol="0" anchor="t">
            <a:noAutofit/>
          </a:bodyPr>
          <a:lstStyle/>
          <a:p>
            <a:r>
              <a:rPr lang="zh-CN" altLang="en-US" sz="2800">
                <a:latin typeface="华文中宋" panose="02010600040101010101" charset="-122"/>
                <a:ea typeface="华文中宋" panose="02010600040101010101" charset="-122"/>
                <a:cs typeface="华文中宋" panose="02010600040101010101" charset="-122"/>
              </a:rPr>
              <a:t>①争霸兼并，实现局部统一;②各民族互相学习、交流，有利于民族交融，推动华夏认同观念的初步形成；③推动社会转型（政治、经济、文化</a:t>
            </a:r>
            <a:r>
              <a:rPr lang="zh-CN" altLang="en-US" sz="2800">
                <a:latin typeface="华文中宋" panose="02010600040101010101" charset="-122"/>
                <a:ea typeface="华文中宋" panose="02010600040101010101" charset="-122"/>
                <a:cs typeface="华文中宋" panose="02010600040101010101" charset="-122"/>
              </a:rPr>
              <a:t>等）；</a:t>
            </a:r>
            <a:endParaRPr lang="zh-CN" altLang="en-US" sz="2800">
              <a:latin typeface="华文中宋" panose="02010600040101010101" charset="-122"/>
              <a:ea typeface="华文中宋" panose="02010600040101010101" charset="-122"/>
              <a:cs typeface="华文中宋" panose="02010600040101010101" charset="-122"/>
            </a:endParaRPr>
          </a:p>
          <a:p>
            <a:r>
              <a:rPr lang="zh-CN" altLang="en-US" sz="2800">
                <a:latin typeface="华文中宋" panose="02010600040101010101" charset="-122"/>
                <a:ea typeface="华文中宋" panose="02010600040101010101" charset="-122"/>
                <a:cs typeface="华文中宋" panose="02010600040101010101" charset="-122"/>
              </a:rPr>
              <a:t>④造成社会动荡。</a:t>
            </a:r>
            <a:endParaRPr lang="zh-CN" altLang="en-US" sz="2800">
              <a:latin typeface="华文中宋" panose="02010600040101010101" charset="-122"/>
              <a:ea typeface="华文中宋" panose="02010600040101010101" charset="-122"/>
              <a:cs typeface="华文中宋" panose="0201060004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4377690" y="3227070"/>
            <a:ext cx="4392930" cy="1468755"/>
          </a:xfrm>
          <a:prstGeom prst="rect">
            <a:avLst/>
          </a:prstGeom>
          <a:noFill/>
        </p:spPr>
        <p:txBody>
          <a:bodyPr wrap="square" rtlCol="0" anchor="t">
            <a:spAutoFit/>
          </a:bodyPr>
          <a:lstStyle/>
          <a:p>
            <a:pPr algn="ctr">
              <a:lnSpc>
                <a:spcPct val="80000"/>
              </a:lnSpc>
            </a:pPr>
            <a:r>
              <a:rPr lang="zh-CN" altLang="en-US" sz="2800">
                <a:solidFill>
                  <a:srgbClr val="C00000"/>
                </a:solidFill>
                <a:latin typeface="华文中宋" panose="02010600040101010101" charset="-122"/>
                <a:ea typeface="华文中宋" panose="02010600040101010101" charset="-122"/>
                <a:sym typeface="Arial" panose="020B0604020202020204" pitchFamily="34" charset="0"/>
              </a:rPr>
              <a:t>相互学习，相互促进，</a:t>
            </a:r>
            <a:endParaRPr lang="zh-CN" altLang="en-US" sz="2800">
              <a:solidFill>
                <a:srgbClr val="C00000"/>
              </a:solidFill>
              <a:latin typeface="华文中宋" panose="02010600040101010101" charset="-122"/>
              <a:ea typeface="华文中宋" panose="02010600040101010101" charset="-122"/>
              <a:sym typeface="Arial" panose="020B0604020202020204" pitchFamily="34" charset="0"/>
            </a:endParaRPr>
          </a:p>
          <a:p>
            <a:pPr algn="ctr">
              <a:lnSpc>
                <a:spcPct val="80000"/>
              </a:lnSpc>
            </a:pPr>
            <a:endParaRPr lang="zh-CN" altLang="en-US" sz="2800">
              <a:solidFill>
                <a:srgbClr val="C00000"/>
              </a:solidFill>
              <a:latin typeface="华文中宋" panose="02010600040101010101" charset="-122"/>
              <a:ea typeface="华文中宋" panose="02010600040101010101" charset="-122"/>
              <a:sym typeface="Arial" panose="020B0604020202020204" pitchFamily="34" charset="0"/>
            </a:endParaRPr>
          </a:p>
          <a:p>
            <a:pPr algn="ctr">
              <a:lnSpc>
                <a:spcPct val="80000"/>
              </a:lnSpc>
            </a:pPr>
            <a:endParaRPr lang="zh-CN" altLang="en-US" sz="2800">
              <a:solidFill>
                <a:srgbClr val="C00000"/>
              </a:solidFill>
              <a:latin typeface="华文中宋" panose="02010600040101010101" charset="-122"/>
              <a:ea typeface="华文中宋" panose="02010600040101010101" charset="-122"/>
              <a:sym typeface="Arial" panose="020B0604020202020204" pitchFamily="34" charset="0"/>
            </a:endParaRPr>
          </a:p>
          <a:p>
            <a:pPr algn="ctr">
              <a:lnSpc>
                <a:spcPct val="80000"/>
              </a:lnSpc>
            </a:pPr>
            <a:r>
              <a:rPr lang="zh-CN" altLang="en-US" sz="2800">
                <a:solidFill>
                  <a:srgbClr val="C00000"/>
                </a:solidFill>
                <a:latin typeface="华文中宋" panose="02010600040101010101" charset="-122"/>
                <a:ea typeface="华文中宋" panose="02010600040101010101" charset="-122"/>
                <a:sym typeface="Arial" panose="020B0604020202020204" pitchFamily="34" charset="0"/>
              </a:rPr>
              <a:t>社会经济较快发展。</a:t>
            </a:r>
            <a:endParaRPr lang="zh-CN" altLang="en-US" sz="2800">
              <a:solidFill>
                <a:srgbClr val="C00000"/>
              </a:solidFill>
              <a:latin typeface="华文中宋" panose="02010600040101010101" charset="-122"/>
              <a:ea typeface="华文中宋" panose="02010600040101010101" charset="-122"/>
              <a:sym typeface="Arial" panose="020B0604020202020204" pitchFamily="34" charset="0"/>
            </a:endParaRPr>
          </a:p>
        </p:txBody>
      </p:sp>
      <p:sp>
        <p:nvSpPr>
          <p:cNvPr id="21" name="文本框 20"/>
          <p:cNvSpPr txBox="1"/>
          <p:nvPr/>
        </p:nvSpPr>
        <p:spPr>
          <a:xfrm>
            <a:off x="344805" y="1403350"/>
            <a:ext cx="11847195" cy="953135"/>
          </a:xfrm>
          <a:prstGeom prst="rect">
            <a:avLst/>
          </a:prstGeom>
          <a:noFill/>
        </p:spPr>
        <p:txBody>
          <a:bodyPr wrap="square" rtlCol="0" anchor="t">
            <a:spAutoFit/>
          </a:bodyPr>
          <a:lstStyle/>
          <a:p>
            <a:r>
              <a:rPr lang="en-US" sz="2800" smtClean="0">
                <a:latin typeface="华文中宋" panose="02010600040101010101" charset="-122"/>
                <a:ea typeface="华文中宋" panose="02010600040101010101" charset="-122"/>
                <a:cs typeface="华文中宋" panose="02010600040101010101" charset="-122"/>
                <a:sym typeface="+mn-ea"/>
              </a:rPr>
              <a:t>              </a:t>
            </a:r>
            <a:r>
              <a:rPr sz="2800" smtClean="0">
                <a:latin typeface="华文中宋" panose="02010600040101010101" charset="-122"/>
                <a:ea typeface="华文中宋" panose="02010600040101010101" charset="-122"/>
                <a:cs typeface="华文中宋" panose="02010600040101010101" charset="-122"/>
                <a:sym typeface="+mn-ea"/>
              </a:rPr>
              <a:t>春秋战国时期，内迁的戎狄蛮夷逐渐融入华夏族，初步形成各地区、各民族共同的血缘认同、文化认同，为中华文化的奠基创造条件。</a:t>
            </a:r>
            <a:endParaRPr lang="zh-CN" altLang="en-US" sz="2800" smtClean="0">
              <a:latin typeface="华文中宋" panose="02010600040101010101" charset="-122"/>
              <a:ea typeface="华文中宋" panose="02010600040101010101" charset="-122"/>
              <a:cs typeface="华文中宋" panose="02010600040101010101" charset="-122"/>
              <a:sym typeface="+mn-ea"/>
            </a:endParaRPr>
          </a:p>
        </p:txBody>
      </p:sp>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壹：社会大动荡</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nvSpPr>
        <p:spPr>
          <a:xfrm>
            <a:off x="121285" y="885190"/>
            <a:ext cx="232029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（二）影响：</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20" name="文本框 19"/>
          <p:cNvSpPr txBox="1"/>
          <p:nvPr/>
        </p:nvSpPr>
        <p:spPr>
          <a:xfrm>
            <a:off x="2173605" y="885190"/>
            <a:ext cx="1607820" cy="521970"/>
          </a:xfrm>
          <a:prstGeom prst="rect">
            <a:avLst/>
          </a:prstGeom>
          <a:noFill/>
        </p:spPr>
        <p:txBody>
          <a:bodyPr wrap="none" rtlCol="0" anchor="t">
            <a:spAutoFit/>
          </a:bodyPr>
          <a:lstStyle/>
          <a:p>
            <a:r>
              <a:rPr lang="zh-CN" altLang="en-US" sz="2800" b="1" dirty="0">
                <a:solidFill>
                  <a:srgbClr val="C65F10"/>
                </a:solidFill>
                <a:latin typeface="华文中宋" panose="02010600040101010101" charset="-122"/>
                <a:ea typeface="华文中宋" panose="02010600040101010101" charset="-122"/>
                <a:cs typeface="华文中宋" panose="02010600040101010101" charset="-122"/>
                <a:sym typeface="+mn-ea"/>
              </a:rPr>
              <a:t>华夏认同</a:t>
            </a:r>
            <a:endParaRPr lang="zh-CN" altLang="en-US" sz="2800" b="1" dirty="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pic>
        <p:nvPicPr>
          <p:cNvPr id="4" name="图片 3"/>
          <p:cNvPicPr>
            <a:picLocks noChangeAspect="1"/>
          </p:cNvPicPr>
          <p:nvPr/>
        </p:nvPicPr>
        <p:blipFill>
          <a:blip r:embed="rId3"/>
          <a:srcRect l="28448" t="26981" r="25240" b="16037"/>
          <a:stretch>
            <a:fillRect/>
          </a:stretch>
        </p:blipFill>
        <p:spPr>
          <a:xfrm>
            <a:off x="379095" y="2328545"/>
            <a:ext cx="4162425" cy="3233420"/>
          </a:xfrm>
          <a:prstGeom prst="rect">
            <a:avLst/>
          </a:prstGeom>
        </p:spPr>
      </p:pic>
      <p:grpSp>
        <p:nvGrpSpPr>
          <p:cNvPr id="5" name="组合 4"/>
          <p:cNvGrpSpPr/>
          <p:nvPr/>
        </p:nvGrpSpPr>
        <p:grpSpPr>
          <a:xfrm>
            <a:off x="1019175" y="2707640"/>
            <a:ext cx="3118485" cy="2656205"/>
            <a:chOff x="1434" y="5219"/>
            <a:chExt cx="5721" cy="4689"/>
          </a:xfrm>
          <a:solidFill>
            <a:srgbClr val="F4B579"/>
          </a:solidFill>
          <a:effectLst>
            <a:outerShdw blurRad="50800" dist="38100" dir="2700000" algn="tl" rotWithShape="0">
              <a:prstClr val="black">
                <a:alpha val="40000"/>
              </a:prstClr>
            </a:outerShdw>
          </a:effectLst>
        </p:grpSpPr>
        <p:sp>
          <p:nvSpPr>
            <p:cNvPr id="6" name="文本框 5"/>
            <p:cNvSpPr txBox="1"/>
            <p:nvPr>
              <p:custDataLst>
                <p:tags r:id="rId4"/>
              </p:custDataLst>
            </p:nvPr>
          </p:nvSpPr>
          <p:spPr>
            <a:xfrm>
              <a:off x="2555" y="6275"/>
              <a:ext cx="2900" cy="2512"/>
            </a:xfrm>
            <a:prstGeom prst="rect">
              <a:avLst/>
            </a:prstGeom>
            <a:solidFill>
              <a:schemeClr val="bg1">
                <a:alpha val="69000"/>
              </a:schemeClr>
            </a:solidFill>
          </p:spPr>
          <p:txBody>
            <a:bodyPr wrap="square" rtlCol="0">
              <a:noAutofit/>
            </a:bodyPr>
            <a:lstStyle/>
            <a:p>
              <a:endParaRPr lang="zh-CN" altLang="en-US" sz="2800" b="1">
                <a:solidFill>
                  <a:srgbClr val="C00000"/>
                </a:solidFill>
                <a:effectLst/>
                <a:latin typeface="华文中宋" panose="02010600040101010101" charset="-122"/>
                <a:ea typeface="华文中宋" panose="02010600040101010101" charset="-122"/>
              </a:endParaRPr>
            </a:p>
            <a:p>
              <a:r>
                <a:rPr lang="zh-CN" altLang="en-US" sz="2800" b="1">
                  <a:solidFill>
                    <a:srgbClr val="C00000"/>
                  </a:solidFill>
                  <a:effectLst/>
                  <a:latin typeface="华文中宋" panose="02010600040101010101" charset="-122"/>
                  <a:ea typeface="华文中宋" panose="02010600040101010101" charset="-122"/>
                </a:rPr>
                <a:t> </a:t>
              </a:r>
              <a:r>
                <a:rPr lang="en-US" altLang="zh-CN" sz="2800" b="1">
                  <a:solidFill>
                    <a:srgbClr val="C00000"/>
                  </a:solidFill>
                  <a:effectLst/>
                  <a:latin typeface="华文中宋" panose="02010600040101010101" charset="-122"/>
                  <a:ea typeface="华文中宋" panose="02010600040101010101" charset="-122"/>
                </a:rPr>
                <a:t>  </a:t>
              </a:r>
              <a:r>
                <a:rPr lang="zh-CN" altLang="en-US" sz="2800" b="1">
                  <a:solidFill>
                    <a:srgbClr val="C00000"/>
                  </a:solidFill>
                  <a:effectLst/>
                  <a:latin typeface="华文中宋" panose="02010600040101010101" charset="-122"/>
                  <a:ea typeface="华文中宋" panose="02010600040101010101" charset="-122"/>
                </a:rPr>
                <a:t>中原</a:t>
              </a:r>
              <a:endParaRPr lang="zh-CN" altLang="en-US" sz="2800" b="1">
                <a:solidFill>
                  <a:srgbClr val="C00000"/>
                </a:solidFill>
                <a:effectLst/>
                <a:latin typeface="华文中宋" panose="02010600040101010101" charset="-122"/>
                <a:ea typeface="华文中宋" panose="02010600040101010101" charset="-122"/>
              </a:endParaRPr>
            </a:p>
          </p:txBody>
        </p:sp>
        <p:sp>
          <p:nvSpPr>
            <p:cNvPr id="7" name="同心圆 16"/>
            <p:cNvSpPr/>
            <p:nvPr>
              <p:custDataLst>
                <p:tags r:id="rId5"/>
              </p:custDataLst>
            </p:nvPr>
          </p:nvSpPr>
          <p:spPr>
            <a:xfrm>
              <a:off x="1434" y="5219"/>
              <a:ext cx="5252" cy="4689"/>
            </a:xfrm>
            <a:prstGeom prst="donut">
              <a:avLst>
                <a:gd name="adj" fmla="val 297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框 8"/>
            <p:cNvSpPr txBox="1"/>
            <p:nvPr>
              <p:custDataLst>
                <p:tags r:id="rId6"/>
              </p:custDataLst>
            </p:nvPr>
          </p:nvSpPr>
          <p:spPr>
            <a:xfrm>
              <a:off x="3299" y="5630"/>
              <a:ext cx="1928" cy="921"/>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北狄</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6" name="文本框 15"/>
            <p:cNvSpPr txBox="1"/>
            <p:nvPr>
              <p:custDataLst>
                <p:tags r:id="rId7"/>
              </p:custDataLst>
            </p:nvPr>
          </p:nvSpPr>
          <p:spPr>
            <a:xfrm>
              <a:off x="1434" y="7066"/>
              <a:ext cx="1928" cy="921"/>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西戎</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7" name="文本框 16"/>
            <p:cNvSpPr txBox="1"/>
            <p:nvPr>
              <p:custDataLst>
                <p:tags r:id="rId8"/>
              </p:custDataLst>
            </p:nvPr>
          </p:nvSpPr>
          <p:spPr>
            <a:xfrm>
              <a:off x="5227" y="7019"/>
              <a:ext cx="1928" cy="921"/>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东夷</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8" name="文本框 17"/>
            <p:cNvSpPr txBox="1"/>
            <p:nvPr>
              <p:custDataLst>
                <p:tags r:id="rId9"/>
              </p:custDataLst>
            </p:nvPr>
          </p:nvSpPr>
          <p:spPr>
            <a:xfrm>
              <a:off x="3300" y="8729"/>
              <a:ext cx="1928" cy="921"/>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南蛮</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grpSp>
      <p:sp>
        <p:nvSpPr>
          <p:cNvPr id="23" name="椭圆 22"/>
          <p:cNvSpPr/>
          <p:nvPr/>
        </p:nvSpPr>
        <p:spPr>
          <a:xfrm>
            <a:off x="8744585" y="2592705"/>
            <a:ext cx="2811145" cy="2612390"/>
          </a:xfrm>
          <a:prstGeom prst="ellipse">
            <a:avLst/>
          </a:prstGeom>
          <a:solidFill>
            <a:srgbClr val="F4B579"/>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5" name="文本框 24"/>
          <p:cNvSpPr txBox="1"/>
          <p:nvPr/>
        </p:nvSpPr>
        <p:spPr>
          <a:xfrm>
            <a:off x="8946515" y="2808605"/>
            <a:ext cx="2416175" cy="953135"/>
          </a:xfrm>
          <a:prstGeom prst="rect">
            <a:avLst/>
          </a:prstGeom>
          <a:noFill/>
        </p:spPr>
        <p:txBody>
          <a:bodyPr wrap="square" rtlCol="0">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民族认同</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（中华民族）</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26" name="下箭头 25"/>
          <p:cNvSpPr/>
          <p:nvPr/>
        </p:nvSpPr>
        <p:spPr>
          <a:xfrm>
            <a:off x="10010775" y="3761740"/>
            <a:ext cx="288290" cy="360045"/>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文本框 26"/>
          <p:cNvSpPr txBox="1"/>
          <p:nvPr/>
        </p:nvSpPr>
        <p:spPr>
          <a:xfrm>
            <a:off x="9248775" y="4248785"/>
            <a:ext cx="1954530" cy="583565"/>
          </a:xfrm>
          <a:prstGeom prst="rect">
            <a:avLst/>
          </a:prstGeom>
          <a:noFill/>
        </p:spPr>
        <p:txBody>
          <a:bodyPr wrap="square" rtlCol="0">
            <a:spAutoFit/>
          </a:bodyPr>
          <a:lstStyle/>
          <a:p>
            <a:pPr algn="ctr"/>
            <a:r>
              <a:rPr lang="zh-CN" altLang="en-US" sz="32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大融合</a:t>
            </a:r>
            <a:endParaRPr lang="zh-CN" altLang="en-US" sz="32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29" name="矩形 28"/>
          <p:cNvSpPr/>
          <p:nvPr/>
        </p:nvSpPr>
        <p:spPr>
          <a:xfrm rot="18780000">
            <a:off x="8323580" y="2622550"/>
            <a:ext cx="922655" cy="432435"/>
          </a:xfrm>
          <a:prstGeom prst="rect">
            <a:avLst/>
          </a:prstGeom>
          <a:solidFill>
            <a:srgbClr val="C65F1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effectLst>
                  <a:outerShdw blurRad="38100" dist="38100" dir="2700000" algn="tl">
                    <a:srgbClr val="000000">
                      <a:alpha val="43137"/>
                    </a:srgbClr>
                  </a:outerShdw>
                </a:effectLst>
                <a:latin typeface="华文中宋" panose="02010600040101010101" charset="-122"/>
                <a:ea typeface="华文中宋" panose="02010600040101010101" charset="-122"/>
              </a:rPr>
              <a:t>战争</a:t>
            </a:r>
            <a:endParaRPr lang="zh-CN" altLang="en-US" sz="2400" b="1">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30" name="矩形 29"/>
          <p:cNvSpPr/>
          <p:nvPr/>
        </p:nvSpPr>
        <p:spPr>
          <a:xfrm rot="2520000">
            <a:off x="10928350" y="2613025"/>
            <a:ext cx="944880" cy="432435"/>
          </a:xfrm>
          <a:prstGeom prst="rect">
            <a:avLst/>
          </a:prstGeom>
          <a:solidFill>
            <a:srgbClr val="C65F1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effectLst>
                  <a:outerShdw blurRad="38100" dist="38100" dir="2700000" algn="tl">
                    <a:srgbClr val="000000">
                      <a:alpha val="43137"/>
                    </a:srgbClr>
                  </a:outerShdw>
                </a:effectLst>
                <a:latin typeface="华文中宋" panose="02010600040101010101" charset="-122"/>
                <a:ea typeface="华文中宋" panose="02010600040101010101" charset="-122"/>
              </a:rPr>
              <a:t>会盟</a:t>
            </a:r>
            <a:endParaRPr lang="zh-CN" altLang="en-US" sz="2400" b="1">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31" name="矩形 30"/>
          <p:cNvSpPr/>
          <p:nvPr/>
        </p:nvSpPr>
        <p:spPr>
          <a:xfrm rot="2040000">
            <a:off x="8540115" y="4949825"/>
            <a:ext cx="922655" cy="432435"/>
          </a:xfrm>
          <a:prstGeom prst="rect">
            <a:avLst/>
          </a:prstGeom>
          <a:solidFill>
            <a:srgbClr val="C65F1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effectLst>
                  <a:outerShdw blurRad="38100" dist="38100" dir="2700000" algn="tl">
                    <a:srgbClr val="000000">
                      <a:alpha val="43137"/>
                    </a:srgbClr>
                  </a:outerShdw>
                </a:effectLst>
                <a:latin typeface="华文中宋" panose="02010600040101010101" charset="-122"/>
                <a:ea typeface="华文中宋" panose="02010600040101010101" charset="-122"/>
              </a:rPr>
              <a:t>通商</a:t>
            </a:r>
            <a:endParaRPr lang="zh-CN" altLang="en-US" sz="2400" b="1">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32" name="矩形 31"/>
          <p:cNvSpPr/>
          <p:nvPr/>
        </p:nvSpPr>
        <p:spPr>
          <a:xfrm rot="19080000">
            <a:off x="10925175" y="4879340"/>
            <a:ext cx="922655" cy="432435"/>
          </a:xfrm>
          <a:prstGeom prst="rect">
            <a:avLst/>
          </a:prstGeom>
          <a:solidFill>
            <a:srgbClr val="C65F1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400" b="1">
                <a:effectLst>
                  <a:outerShdw blurRad="38100" dist="38100" dir="2700000" algn="tl">
                    <a:srgbClr val="000000">
                      <a:alpha val="43137"/>
                    </a:srgbClr>
                  </a:outerShdw>
                </a:effectLst>
                <a:latin typeface="华文中宋" panose="02010600040101010101" charset="-122"/>
                <a:ea typeface="华文中宋" panose="02010600040101010101" charset="-122"/>
              </a:rPr>
              <a:t>通婚</a:t>
            </a:r>
            <a:endParaRPr lang="zh-CN" altLang="en-US" sz="2400" b="1">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33" name="文本框 32"/>
          <p:cNvSpPr txBox="1"/>
          <p:nvPr/>
        </p:nvSpPr>
        <p:spPr>
          <a:xfrm>
            <a:off x="848360" y="1392555"/>
            <a:ext cx="1251585"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含义：</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34" name="文本框 33"/>
          <p:cNvSpPr txBox="1"/>
          <p:nvPr/>
        </p:nvSpPr>
        <p:spPr>
          <a:xfrm>
            <a:off x="4916805" y="411480"/>
            <a:ext cx="6957060" cy="953135"/>
          </a:xfrm>
          <a:prstGeom prst="rect">
            <a:avLst/>
          </a:prstGeom>
          <a:solidFill>
            <a:srgbClr val="FEF5ED"/>
          </a:solidFill>
          <a:effectLst>
            <a:outerShdw blurRad="50800" dist="38100" dir="2700000" algn="tl" rotWithShape="0">
              <a:prstClr val="black">
                <a:alpha val="40000"/>
              </a:prstClr>
            </a:outerShdw>
          </a:effectLst>
        </p:spPr>
        <p:txBody>
          <a:bodyPr wrap="square" rtlCol="0" anchor="t">
            <a:spAutoFit/>
          </a:bodyPr>
          <a:lstStyle/>
          <a:p>
            <a:pPr algn="l"/>
            <a:r>
              <a:rPr lang="zh-CN" altLang="en-US" sz="2800">
                <a:solidFill>
                  <a:schemeClr val="tx1"/>
                </a:solidFill>
                <a:latin typeface="楷体" panose="02010609060101010101" charset="-122"/>
                <a:ea typeface="楷体" panose="02010609060101010101" charset="-122"/>
                <a:sym typeface="Arial" panose="020B0604020202020204" pitchFamily="34" charset="0"/>
              </a:rPr>
              <a:t>中国有</a:t>
            </a:r>
            <a:r>
              <a:rPr lang="zh-CN" altLang="en-US" sz="2800">
                <a:solidFill>
                  <a:srgbClr val="C00000"/>
                </a:solidFill>
                <a:latin typeface="楷体" panose="02010609060101010101" charset="-122"/>
                <a:ea typeface="楷体" panose="02010609060101010101" charset="-122"/>
                <a:sym typeface="Arial" panose="020B0604020202020204" pitchFamily="34" charset="0"/>
              </a:rPr>
              <a:t>礼仪之大</a:t>
            </a:r>
            <a:r>
              <a:rPr lang="zh-CN" altLang="en-US" sz="2800">
                <a:solidFill>
                  <a:schemeClr val="tx1"/>
                </a:solidFill>
                <a:latin typeface="楷体" panose="02010609060101010101" charset="-122"/>
                <a:ea typeface="楷体" panose="02010609060101010101" charset="-122"/>
                <a:sym typeface="Arial" panose="020B0604020202020204" pitchFamily="34" charset="0"/>
              </a:rPr>
              <a:t>，故称</a:t>
            </a:r>
            <a:r>
              <a:rPr lang="zh-CN" altLang="en-US" sz="2800">
                <a:solidFill>
                  <a:srgbClr val="C00000"/>
                </a:solidFill>
                <a:latin typeface="楷体" panose="02010609060101010101" charset="-122"/>
                <a:ea typeface="楷体" panose="02010609060101010101" charset="-122"/>
                <a:sym typeface="Arial" panose="020B0604020202020204" pitchFamily="34" charset="0"/>
              </a:rPr>
              <a:t>夏</a:t>
            </a:r>
            <a:r>
              <a:rPr lang="zh-CN" altLang="en-US" sz="2800">
                <a:solidFill>
                  <a:schemeClr val="tx1"/>
                </a:solidFill>
                <a:latin typeface="楷体" panose="02010609060101010101" charset="-122"/>
                <a:ea typeface="楷体" panose="02010609060101010101" charset="-122"/>
                <a:sym typeface="Arial" panose="020B0604020202020204" pitchFamily="34" charset="0"/>
              </a:rPr>
              <a:t>；有</a:t>
            </a:r>
            <a:r>
              <a:rPr lang="zh-CN" altLang="en-US" sz="2800">
                <a:solidFill>
                  <a:srgbClr val="C00000"/>
                </a:solidFill>
                <a:latin typeface="楷体" panose="02010609060101010101" charset="-122"/>
                <a:ea typeface="楷体" panose="02010609060101010101" charset="-122"/>
                <a:sym typeface="Arial" panose="020B0604020202020204" pitchFamily="34" charset="0"/>
              </a:rPr>
              <a:t>服章之美</a:t>
            </a:r>
            <a:r>
              <a:rPr lang="zh-CN" altLang="en-US" sz="2800">
                <a:solidFill>
                  <a:schemeClr val="tx1"/>
                </a:solidFill>
                <a:latin typeface="楷体" panose="02010609060101010101" charset="-122"/>
                <a:ea typeface="楷体" panose="02010609060101010101" charset="-122"/>
                <a:sym typeface="Arial" panose="020B0604020202020204" pitchFamily="34" charset="0"/>
              </a:rPr>
              <a:t>，谓之</a:t>
            </a:r>
            <a:r>
              <a:rPr lang="zh-CN" altLang="en-US" sz="2800">
                <a:solidFill>
                  <a:srgbClr val="C00000"/>
                </a:solidFill>
                <a:latin typeface="楷体" panose="02010609060101010101" charset="-122"/>
                <a:ea typeface="楷体" panose="02010609060101010101" charset="-122"/>
                <a:sym typeface="Arial" panose="020B0604020202020204" pitchFamily="34" charset="0"/>
              </a:rPr>
              <a:t>华</a:t>
            </a:r>
            <a:r>
              <a:rPr lang="zh-CN" altLang="en-US" sz="2800" smtClean="0">
                <a:solidFill>
                  <a:schemeClr val="tx1"/>
                </a:solidFill>
                <a:latin typeface="楷体" panose="02010609060101010101" charset="-122"/>
                <a:ea typeface="楷体" panose="02010609060101010101" charset="-122"/>
                <a:sym typeface="Arial" panose="020B0604020202020204" pitchFamily="34" charset="0"/>
              </a:rPr>
              <a:t>。中原</a:t>
            </a:r>
            <a:r>
              <a:rPr lang="zh-CN" altLang="en-US" sz="2800">
                <a:solidFill>
                  <a:schemeClr val="tx1"/>
                </a:solidFill>
                <a:latin typeface="楷体" panose="02010609060101010101" charset="-122"/>
                <a:ea typeface="楷体" panose="02010609060101010101" charset="-122"/>
                <a:sym typeface="Arial" panose="020B0604020202020204" pitchFamily="34" charset="0"/>
              </a:rPr>
              <a:t>因经济</a:t>
            </a:r>
            <a:r>
              <a:rPr lang="zh-CN" altLang="en-US" sz="2800" smtClean="0">
                <a:solidFill>
                  <a:schemeClr val="tx1"/>
                </a:solidFill>
                <a:latin typeface="楷体" panose="02010609060101010101" charset="-122"/>
                <a:ea typeface="楷体" panose="02010609060101010101" charset="-122"/>
                <a:sym typeface="Arial" panose="020B0604020202020204" pitchFamily="34" charset="0"/>
              </a:rPr>
              <a:t>文化较为</a:t>
            </a:r>
            <a:r>
              <a:rPr lang="zh-CN" altLang="en-US" sz="2800">
                <a:solidFill>
                  <a:srgbClr val="C00000"/>
                </a:solidFill>
                <a:latin typeface="楷体" panose="02010609060101010101" charset="-122"/>
                <a:ea typeface="楷体" panose="02010609060101010101" charset="-122"/>
                <a:sym typeface="Arial" panose="020B0604020202020204" pitchFamily="34" charset="0"/>
              </a:rPr>
              <a:t>先进</a:t>
            </a:r>
            <a:r>
              <a:rPr lang="zh-CN" altLang="en-US" sz="2800">
                <a:solidFill>
                  <a:schemeClr val="tx1"/>
                </a:solidFill>
                <a:latin typeface="楷体" panose="02010609060101010101" charset="-122"/>
                <a:ea typeface="楷体" panose="02010609060101010101" charset="-122"/>
                <a:sym typeface="Arial" panose="020B0604020202020204" pitchFamily="34" charset="0"/>
              </a:rPr>
              <a:t>，自称</a:t>
            </a:r>
            <a:r>
              <a:rPr lang="zh-CN" altLang="en-US" sz="2800">
                <a:solidFill>
                  <a:srgbClr val="C00000"/>
                </a:solidFill>
                <a:latin typeface="楷体" panose="02010609060101010101" charset="-122"/>
                <a:ea typeface="楷体" panose="02010609060101010101" charset="-122"/>
                <a:sym typeface="Arial" panose="020B0604020202020204" pitchFamily="34" charset="0"/>
              </a:rPr>
              <a:t>华夏</a:t>
            </a:r>
            <a:endParaRPr lang="zh-CN" altLang="en-US" sz="2800">
              <a:solidFill>
                <a:srgbClr val="C00000"/>
              </a:solidFill>
              <a:latin typeface="楷体" panose="02010609060101010101" charset="-122"/>
              <a:ea typeface="楷体" panose="02010609060101010101" charset="-122"/>
              <a:sym typeface="Arial" panose="020B0604020202020204" pitchFamily="34" charset="0"/>
            </a:endParaRPr>
          </a:p>
        </p:txBody>
      </p:sp>
      <p:sp>
        <p:nvSpPr>
          <p:cNvPr id="44" name="右箭头 43"/>
          <p:cNvSpPr/>
          <p:nvPr>
            <p:custDataLst>
              <p:tags r:id="rId10"/>
            </p:custDataLst>
          </p:nvPr>
        </p:nvSpPr>
        <p:spPr>
          <a:xfrm>
            <a:off x="4627880" y="3593465"/>
            <a:ext cx="3876675" cy="655320"/>
          </a:xfrm>
          <a:prstGeom prst="rightArrow">
            <a:avLst/>
          </a:prstGeom>
          <a:solidFill>
            <a:srgbClr val="C65F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07035" y="5875655"/>
            <a:ext cx="488061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各族同源共祖观念得到发展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Arial" panose="020B0604020202020204" pitchFamily="34" charset="0"/>
            </a:endParaRPr>
          </a:p>
        </p:txBody>
      </p:sp>
      <p:sp>
        <p:nvSpPr>
          <p:cNvPr id="37" name="文本框 36"/>
          <p:cNvSpPr txBox="1"/>
          <p:nvPr/>
        </p:nvSpPr>
        <p:spPr>
          <a:xfrm>
            <a:off x="5609590" y="5875655"/>
            <a:ext cx="5289550" cy="521970"/>
          </a:xfrm>
          <a:prstGeom prst="rect">
            <a:avLst/>
          </a:prstGeom>
          <a:solidFill>
            <a:srgbClr val="C00000"/>
          </a:solidFill>
        </p:spPr>
        <p:txBody>
          <a:bodyPr wrap="square" rtlCol="0" anchor="t">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Arial" panose="020B0604020202020204" pitchFamily="34" charset="0"/>
              </a:rPr>
              <a:t>民族融合使中华民族初步形成</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Arial" panose="020B0604020202020204" pitchFamily="34" charset="0"/>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21" grpId="0"/>
      <p:bldP spid="21" grpId="1"/>
      <p:bldP spid="19" grpId="0"/>
      <p:bldP spid="19" grpId="1"/>
      <p:bldP spid="20" grpId="0"/>
      <p:bldP spid="20" grpId="1"/>
      <p:bldP spid="23" grpId="0" animBg="1"/>
      <p:bldP spid="23" grpId="1" animBg="1"/>
      <p:bldP spid="25" grpId="0"/>
      <p:bldP spid="25" grpId="1"/>
      <p:bldP spid="26" grpId="0" animBg="1"/>
      <p:bldP spid="26" grpId="1" animBg="1"/>
      <p:bldP spid="27" grpId="0"/>
      <p:bldP spid="27" grpId="1"/>
      <p:bldP spid="29" grpId="0" animBg="1"/>
      <p:bldP spid="29" grpId="1" animBg="1"/>
      <p:bldP spid="30" grpId="0" animBg="1"/>
      <p:bldP spid="30" grpId="1" animBg="1"/>
      <p:bldP spid="31" grpId="0" animBg="1"/>
      <p:bldP spid="31" grpId="1" animBg="1"/>
      <p:bldP spid="32" grpId="0" animBg="1"/>
      <p:bldP spid="32" grpId="1" animBg="1"/>
      <p:bldP spid="33" grpId="0"/>
      <p:bldP spid="33" grpId="1"/>
      <p:bldP spid="34" grpId="0" animBg="1"/>
      <p:bldP spid="34" grpId="1" animBg="1"/>
      <p:bldP spid="44" grpId="0" animBg="1"/>
      <p:bldP spid="44" grpId="1" animBg="1"/>
      <p:bldP spid="36" grpId="0" animBg="1"/>
      <p:bldP spid="36" grpId="1" animBg="1"/>
      <p:bldP spid="37" grpId="0" animBg="1"/>
      <p:bldP spid="3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圆角矩形 2"/>
          <p:cNvSpPr/>
          <p:nvPr>
            <p:custDataLst>
              <p:tags r:id="rId2"/>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壹：社会大动荡</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4" name="文本框 3"/>
          <p:cNvSpPr txBox="1"/>
          <p:nvPr>
            <p:custDataLst>
              <p:tags r:id="rId3"/>
            </p:custDataLst>
          </p:nvPr>
        </p:nvSpPr>
        <p:spPr>
          <a:xfrm>
            <a:off x="379095" y="819785"/>
            <a:ext cx="11758930" cy="230632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rPr>
              <a:t>1</a:t>
            </a:r>
            <a:r>
              <a:rPr lang="zh-CN" altLang="en-US" sz="2400">
                <a:solidFill>
                  <a:srgbClr val="C00000"/>
                </a:solidFill>
                <a:latin typeface="黑体" panose="02010609060101010101" charset="-122"/>
                <a:ea typeface="黑体" panose="02010609060101010101" charset="-122"/>
                <a:cs typeface="黑体" panose="02010609060101010101" charset="-122"/>
              </a:rPr>
              <a:t>、（2020</a:t>
            </a:r>
            <a:r>
              <a:rPr lang="en-US" altLang="zh-CN" sz="2400">
                <a:solidFill>
                  <a:srgbClr val="C00000"/>
                </a:solidFill>
                <a:latin typeface="黑体" panose="02010609060101010101" charset="-122"/>
                <a:ea typeface="黑体" panose="02010609060101010101" charset="-122"/>
                <a:cs typeface="黑体" panose="02010609060101010101" charset="-122"/>
              </a:rPr>
              <a:t>·</a:t>
            </a:r>
            <a:r>
              <a:rPr lang="zh-CN" altLang="en-US" sz="2400">
                <a:solidFill>
                  <a:srgbClr val="C00000"/>
                </a:solidFill>
                <a:latin typeface="黑体" panose="02010609060101010101" charset="-122"/>
                <a:ea typeface="黑体" panose="02010609060101010101" charset="-122"/>
                <a:cs typeface="黑体" panose="02010609060101010101" charset="-122"/>
              </a:rPr>
              <a:t>全国卷）</a:t>
            </a:r>
            <a:r>
              <a:rPr lang="zh-CN" altLang="en-US" sz="2400">
                <a:latin typeface="黑体" panose="02010609060101010101" charset="-122"/>
                <a:ea typeface="黑体" panose="02010609060101010101" charset="-122"/>
                <a:cs typeface="黑体" panose="02010609060101010101" charset="-122"/>
              </a:rPr>
              <a:t>据《史记》记载，春秋时期，楚国国君熊通要求提升爵位等级，遭到周桓王拒绝。熊通怒称现在周边地区都归附了楚国，“而王不加位，我自尊耳”“乃自立，为（楚）武王”。这表明当时周朝（</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rPr>
              <a:t>A．礼乐制度不复存在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B．王位世袭制度消亡</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rPr>
              <a:t>C．宗法制度开始解体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D．分封制度受到挑战</a:t>
            </a:r>
            <a:endParaRPr lang="zh-CN" altLang="en-US" sz="2400">
              <a:latin typeface="黑体" panose="02010609060101010101" charset="-122"/>
              <a:ea typeface="黑体" panose="02010609060101010101" charset="-122"/>
              <a:cs typeface="黑体" panose="02010609060101010101" charset="-122"/>
            </a:endParaRPr>
          </a:p>
        </p:txBody>
      </p:sp>
      <p:sp>
        <p:nvSpPr>
          <p:cNvPr id="8" name="文本框 7"/>
          <p:cNvSpPr txBox="1"/>
          <p:nvPr>
            <p:custDataLst>
              <p:tags r:id="rId4"/>
            </p:custDataLst>
          </p:nvPr>
        </p:nvSpPr>
        <p:spPr>
          <a:xfrm>
            <a:off x="10874375" y="1652905"/>
            <a:ext cx="955040" cy="1568450"/>
          </a:xfrm>
          <a:prstGeom prst="rect">
            <a:avLst/>
          </a:prstGeom>
          <a:noFill/>
        </p:spPr>
        <p:txBody>
          <a:bodyPr wrap="square" rtlCol="0">
            <a:spAutoFit/>
          </a:bodyPr>
          <a:lstStyle/>
          <a:p>
            <a:r>
              <a:rPr lang="en-US" altLang="zh-CN" sz="9600" b="1">
                <a:solidFill>
                  <a:srgbClr val="C00000"/>
                </a:solidFill>
              </a:rPr>
              <a:t>D</a:t>
            </a:r>
            <a:endParaRPr lang="en-US" altLang="zh-CN" sz="9600" b="1">
              <a:solidFill>
                <a:srgbClr val="C00000"/>
              </a:solidFill>
            </a:endParaRPr>
          </a:p>
        </p:txBody>
      </p:sp>
      <p:sp>
        <p:nvSpPr>
          <p:cNvPr id="9" name="文本框 8"/>
          <p:cNvSpPr txBox="1"/>
          <p:nvPr>
            <p:custDataLst>
              <p:tags r:id="rId5"/>
            </p:custDataLst>
          </p:nvPr>
        </p:nvSpPr>
        <p:spPr>
          <a:xfrm>
            <a:off x="379730" y="3100705"/>
            <a:ext cx="11577955" cy="1863725"/>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rPr>
              <a:t>2</a:t>
            </a:r>
            <a:r>
              <a:rPr lang="zh-CN" altLang="en-US" sz="2400">
                <a:solidFill>
                  <a:srgbClr val="C00000"/>
                </a:solidFill>
                <a:latin typeface="黑体" panose="02010609060101010101" charset="-122"/>
                <a:ea typeface="黑体" panose="02010609060101010101" charset="-122"/>
                <a:cs typeface="黑体" panose="02010609060101010101" charset="-122"/>
              </a:rPr>
              <a:t>、(2021·重庆高考)</a:t>
            </a:r>
            <a:r>
              <a:rPr lang="zh-CN" altLang="en-US" sz="2400">
                <a:latin typeface="黑体" panose="02010609060101010101" charset="-122"/>
                <a:ea typeface="黑体" panose="02010609060101010101" charset="-122"/>
                <a:cs typeface="黑体" panose="02010609060101010101" charset="-122"/>
              </a:rPr>
              <a:t>西周、春秋时期的“家”,多为一个政治单位，与国对称，即孟子所谓“千乘之国”“百乘之家”;战国至秦汉时期，“家”成为一个社会生产、生活单位，即史书中所谓“编户”“齐民”。造成这种变化的主要原因是(    )</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rPr>
              <a:t>A.分封制的瓦解</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B.法家思想的发展</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C.宗法制的建立</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D.儒家思想的影响</a:t>
            </a:r>
            <a:endParaRPr lang="zh-CN" altLang="en-US" sz="2400">
              <a:latin typeface="黑体" panose="02010609060101010101" charset="-122"/>
              <a:ea typeface="黑体" panose="02010609060101010101" charset="-122"/>
              <a:cs typeface="黑体" panose="02010609060101010101" charset="-122"/>
            </a:endParaRPr>
          </a:p>
        </p:txBody>
      </p:sp>
      <p:sp>
        <p:nvSpPr>
          <p:cNvPr id="10" name="文本框 9"/>
          <p:cNvSpPr txBox="1"/>
          <p:nvPr>
            <p:custDataLst>
              <p:tags r:id="rId6"/>
            </p:custDataLst>
          </p:nvPr>
        </p:nvSpPr>
        <p:spPr>
          <a:xfrm>
            <a:off x="11002010" y="3596005"/>
            <a:ext cx="955040" cy="1568450"/>
          </a:xfrm>
          <a:prstGeom prst="rect">
            <a:avLst/>
          </a:prstGeom>
          <a:noFill/>
        </p:spPr>
        <p:txBody>
          <a:bodyPr wrap="square" rtlCol="0">
            <a:spAutoFit/>
          </a:bodyPr>
          <a:lstStyle/>
          <a:p>
            <a:r>
              <a:rPr lang="en-US" altLang="zh-CN" sz="9600" b="1">
                <a:solidFill>
                  <a:srgbClr val="C00000"/>
                </a:solidFill>
              </a:rPr>
              <a:t>A</a:t>
            </a:r>
            <a:endParaRPr lang="en-US" altLang="zh-CN" sz="9600" b="1">
              <a:solidFill>
                <a:srgbClr val="C00000"/>
              </a:solidFill>
            </a:endParaRPr>
          </a:p>
        </p:txBody>
      </p:sp>
      <p:sp>
        <p:nvSpPr>
          <p:cNvPr id="11" name="文本框 10"/>
          <p:cNvSpPr txBox="1"/>
          <p:nvPr>
            <p:custDataLst>
              <p:tags r:id="rId7"/>
            </p:custDataLst>
          </p:nvPr>
        </p:nvSpPr>
        <p:spPr>
          <a:xfrm>
            <a:off x="379095" y="4964430"/>
            <a:ext cx="11888470" cy="1714500"/>
          </a:xfrm>
          <a:prstGeom prst="rect">
            <a:avLst/>
          </a:prstGeom>
          <a:noFill/>
        </p:spPr>
        <p:txBody>
          <a:bodyPr wrap="square" rtlCol="0" anchor="t">
            <a:spAutoFit/>
          </a:bodyPr>
          <a:lstStyle/>
          <a:p>
            <a:pPr>
              <a:lnSpc>
                <a:spcPct val="110000"/>
              </a:lnSpc>
            </a:pPr>
            <a:r>
              <a:rPr lang="en-US" altLang="zh-CN" sz="2400">
                <a:solidFill>
                  <a:srgbClr val="C00000"/>
                </a:solidFill>
                <a:latin typeface="黑体" panose="02010609060101010101" charset="-122"/>
                <a:ea typeface="黑体" panose="02010609060101010101" charset="-122"/>
                <a:cs typeface="黑体" panose="02010609060101010101" charset="-122"/>
              </a:rPr>
              <a:t>3</a:t>
            </a:r>
            <a:r>
              <a:rPr lang="zh-CN" altLang="en-US" sz="2400">
                <a:solidFill>
                  <a:srgbClr val="C00000"/>
                </a:solidFill>
                <a:latin typeface="黑体" panose="02010609060101010101" charset="-122"/>
                <a:ea typeface="黑体" panose="02010609060101010101" charset="-122"/>
                <a:cs typeface="黑体" panose="02010609060101010101" charset="-122"/>
              </a:rPr>
              <a:t>、(2022·河北高考·)  </a:t>
            </a:r>
            <a:r>
              <a:rPr lang="zh-CN" altLang="en-US" sz="2400">
                <a:latin typeface="黑体" panose="02010609060101010101" charset="-122"/>
                <a:ea typeface="黑体" panose="02010609060101010101" charset="-122"/>
                <a:cs typeface="黑体" panose="02010609060101010101" charset="-122"/>
              </a:rPr>
              <a:t>“太子”在周代是对天子、诸侯权位继承人的称谓。该词在西周时期青铜器铭文和其他文献中绝少见到，而在春秋时期开始频繁出现。这一现象</a:t>
            </a:r>
            <a:endParaRPr lang="zh-CN" altLang="en-US" sz="2400">
              <a:latin typeface="黑体" panose="02010609060101010101" charset="-122"/>
              <a:ea typeface="黑体" panose="02010609060101010101" charset="-122"/>
              <a:cs typeface="黑体" panose="02010609060101010101" charset="-122"/>
            </a:endParaRPr>
          </a:p>
          <a:p>
            <a:pPr>
              <a:lnSpc>
                <a:spcPct val="110000"/>
              </a:lnSpc>
            </a:pPr>
            <a:r>
              <a:rPr lang="zh-CN" altLang="en-US" sz="2400">
                <a:latin typeface="黑体" panose="02010609060101010101" charset="-122"/>
                <a:ea typeface="黑体" panose="02010609060101010101" charset="-122"/>
                <a:cs typeface="黑体" panose="02010609060101010101" charset="-122"/>
              </a:rPr>
              <a:t>A.反映社会尊卑有序</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B.表明分封制逐渐瓦解</a:t>
            </a:r>
            <a:r>
              <a:rPr lang="en-US" altLang="zh-CN" sz="2400">
                <a:latin typeface="黑体" panose="02010609060101010101" charset="-122"/>
                <a:ea typeface="黑体" panose="02010609060101010101" charset="-122"/>
                <a:cs typeface="黑体" panose="02010609060101010101" charset="-122"/>
              </a:rPr>
              <a:t> </a:t>
            </a:r>
            <a:endParaRPr lang="en-US" altLang="zh-CN" sz="2400">
              <a:latin typeface="黑体" panose="02010609060101010101" charset="-122"/>
              <a:ea typeface="黑体" panose="02010609060101010101" charset="-122"/>
              <a:cs typeface="黑体" panose="02010609060101010101" charset="-122"/>
            </a:endParaRPr>
          </a:p>
          <a:p>
            <a:pPr>
              <a:lnSpc>
                <a:spcPct val="110000"/>
              </a:lnSpc>
            </a:pPr>
            <a:r>
              <a:rPr lang="zh-CN" altLang="en-US" sz="2400">
                <a:latin typeface="黑体" panose="02010609060101010101" charset="-122"/>
                <a:ea typeface="黑体" panose="02010609060101010101" charset="-122"/>
                <a:cs typeface="黑体" panose="02010609060101010101" charset="-122"/>
              </a:rPr>
              <a:t>C.体现权力过渡平稳</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D.说明宗法制遭到破坏</a:t>
            </a:r>
            <a:endParaRPr lang="zh-CN" altLang="en-US" sz="2400">
              <a:latin typeface="黑体" panose="02010609060101010101" charset="-122"/>
              <a:ea typeface="黑体" panose="02010609060101010101" charset="-122"/>
              <a:cs typeface="黑体" panose="02010609060101010101" charset="-122"/>
            </a:endParaRPr>
          </a:p>
        </p:txBody>
      </p:sp>
      <p:sp>
        <p:nvSpPr>
          <p:cNvPr id="12" name="文本框 11"/>
          <p:cNvSpPr txBox="1"/>
          <p:nvPr>
            <p:custDataLst>
              <p:tags r:id="rId8"/>
            </p:custDataLst>
          </p:nvPr>
        </p:nvSpPr>
        <p:spPr>
          <a:xfrm>
            <a:off x="11002010" y="5451475"/>
            <a:ext cx="955040" cy="1568450"/>
          </a:xfrm>
          <a:prstGeom prst="rect">
            <a:avLst/>
          </a:prstGeom>
          <a:noFill/>
        </p:spPr>
        <p:txBody>
          <a:bodyPr wrap="square" rtlCol="0">
            <a:spAutoFit/>
          </a:bodyPr>
          <a:lstStyle/>
          <a:p>
            <a:r>
              <a:rPr lang="en-US" altLang="zh-CN" sz="9600" b="1">
                <a:solidFill>
                  <a:srgbClr val="C00000"/>
                </a:solidFill>
              </a:rPr>
              <a:t>D</a:t>
            </a:r>
            <a:endParaRPr lang="en-US" altLang="zh-CN" sz="9600" b="1">
              <a:solidFill>
                <a:srgbClr val="C00000"/>
              </a:solidFill>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贰：经济大发展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nvSpPr>
        <p:spPr>
          <a:xfrm>
            <a:off x="121285" y="885190"/>
            <a:ext cx="232029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（一）农业：</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379095" y="1292860"/>
            <a:ext cx="9178925" cy="629920"/>
          </a:xfrm>
          <a:prstGeom prst="rect">
            <a:avLst/>
          </a:prstGeom>
          <a:noFill/>
        </p:spPr>
        <p:txBody>
          <a:bodyPr wrap="square" rtlCol="0">
            <a:spAutoFit/>
          </a:bodyPr>
          <a:lstStyle/>
          <a:p>
            <a:pPr algn="just">
              <a:lnSpc>
                <a:spcPct val="125000"/>
              </a:lnSpc>
              <a:spcBef>
                <a:spcPct val="0"/>
              </a:spcBef>
              <a:spcAft>
                <a:spcPct val="0"/>
              </a:spcAft>
            </a:pPr>
            <a:r>
              <a:rPr lang="en-US" altLang="zh-CN" sz="2800">
                <a:solidFill>
                  <a:schemeClr val="tx1"/>
                </a:solidFill>
                <a:latin typeface="华文中宋" panose="02010600040101010101" charset="-122"/>
                <a:ea typeface="华文中宋" panose="02010600040101010101" charset="-122"/>
                <a:cs typeface="华文中宋" panose="02010600040101010101" charset="-122"/>
              </a:rPr>
              <a:t>1</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a:t>
            </a:r>
            <a:r>
              <a:rPr lang="en-US" altLang="zh-CN" sz="2800">
                <a:solidFill>
                  <a:schemeClr val="tx1"/>
                </a:solidFill>
                <a:latin typeface="华文中宋" panose="02010600040101010101" charset="-122"/>
                <a:ea typeface="华文中宋" panose="02010600040101010101" charset="-122"/>
                <a:cs typeface="华文中宋" panose="02010600040101010101" charset="-122"/>
              </a:rPr>
              <a:t>冶铁技术出现，铁制农具</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开始</a:t>
            </a:r>
            <a:r>
              <a:rPr lang="en-US" altLang="zh-CN" sz="2800">
                <a:solidFill>
                  <a:schemeClr val="tx1"/>
                </a:solidFill>
                <a:latin typeface="华文中宋" panose="02010600040101010101" charset="-122"/>
                <a:ea typeface="华文中宋" panose="02010600040101010101" charset="-122"/>
                <a:cs typeface="华文中宋" panose="02010600040101010101" charset="-122"/>
              </a:rPr>
              <a:t>使用，牛耕也得到推广。</a:t>
            </a:r>
            <a:endParaRPr lang="en-US" altLang="zh-CN" sz="2800">
              <a:solidFill>
                <a:schemeClr val="tx1"/>
              </a:solidFill>
              <a:latin typeface="华文中宋" panose="02010600040101010101" charset="-122"/>
              <a:ea typeface="华文中宋" panose="02010600040101010101" charset="-122"/>
              <a:cs typeface="华文中宋" panose="02010600040101010101" charset="-122"/>
            </a:endParaRPr>
          </a:p>
        </p:txBody>
      </p:sp>
      <p:grpSp>
        <p:nvGrpSpPr>
          <p:cNvPr id="35" name="组合 34"/>
          <p:cNvGrpSpPr/>
          <p:nvPr/>
        </p:nvGrpSpPr>
        <p:grpSpPr>
          <a:xfrm>
            <a:off x="499745" y="2115820"/>
            <a:ext cx="1809750" cy="1967865"/>
            <a:chOff x="16076" y="7774"/>
            <a:chExt cx="2850" cy="3099"/>
          </a:xfrm>
        </p:grpSpPr>
        <p:pic>
          <p:nvPicPr>
            <p:cNvPr id="36" name="图片 35" descr="u=74147797,2926813266&amp;fm=26&amp;fmt=auto"/>
            <p:cNvPicPr>
              <a:picLocks noChangeAspect="1"/>
            </p:cNvPicPr>
            <p:nvPr>
              <p:custDataLst>
                <p:tags r:id="rId3"/>
              </p:custDataLst>
            </p:nvPr>
          </p:nvPicPr>
          <p:blipFill>
            <a:blip r:embed="rId4"/>
            <a:stretch>
              <a:fillRect/>
            </a:stretch>
          </p:blipFill>
          <p:spPr>
            <a:xfrm>
              <a:off x="16284" y="7774"/>
              <a:ext cx="2382" cy="2072"/>
            </a:xfrm>
            <a:prstGeom prst="rect">
              <a:avLst/>
            </a:prstGeom>
          </p:spPr>
        </p:pic>
        <p:sp>
          <p:nvSpPr>
            <p:cNvPr id="37" name="Rectangle 5"/>
            <p:cNvSpPr>
              <a:spLocks noChangeArrowheads="1"/>
            </p:cNvSpPr>
            <p:nvPr>
              <p:custDataLst>
                <p:tags r:id="rId5"/>
              </p:custDataLst>
            </p:nvPr>
          </p:nvSpPr>
          <p:spPr bwMode="auto">
            <a:xfrm>
              <a:off x="16076" y="10150"/>
              <a:ext cx="2850"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lgn="l" eaLnBrk="1" hangingPunct="1"/>
              <a:r>
                <a:rPr kumimoji="0" lang="zh-CN" sz="2400" smtClean="0">
                  <a:solidFill>
                    <a:schemeClr val="tx1"/>
                  </a:solidFill>
                  <a:effectLst/>
                  <a:latin typeface="华文仿宋" panose="02010600040101010101" charset="-122"/>
                  <a:ea typeface="华文仿宋" panose="02010600040101010101" charset="-122"/>
                  <a:cs typeface="方正宋刻本秀楷简体" panose="02000000000000000000" charset="-122"/>
                </a:rPr>
                <a:t>◎冶铁坩埚</a:t>
              </a:r>
              <a:endParaRPr kumimoji="0" lang="zh-CN" altLang="zh-CN" sz="2400" smtClean="0">
                <a:solidFill>
                  <a:schemeClr val="tx1"/>
                </a:solidFill>
                <a:effectLst/>
                <a:latin typeface="华文仿宋" panose="02010600040101010101" charset="-122"/>
                <a:ea typeface="华文仿宋" panose="02010600040101010101" charset="-122"/>
                <a:cs typeface="方正宋刻本秀楷简体" panose="02000000000000000000" charset="-122"/>
              </a:endParaRPr>
            </a:p>
          </p:txBody>
        </p:sp>
      </p:grpSp>
      <p:grpSp>
        <p:nvGrpSpPr>
          <p:cNvPr id="40" name="组合 39"/>
          <p:cNvGrpSpPr/>
          <p:nvPr/>
        </p:nvGrpSpPr>
        <p:grpSpPr>
          <a:xfrm>
            <a:off x="2383155" y="2115820"/>
            <a:ext cx="2458085" cy="1967865"/>
            <a:chOff x="12109" y="2043"/>
            <a:chExt cx="3871" cy="3099"/>
          </a:xfrm>
        </p:grpSpPr>
        <p:pic>
          <p:nvPicPr>
            <p:cNvPr id="38" name="图片 37"/>
            <p:cNvPicPr>
              <a:picLocks noChangeAspect="1"/>
            </p:cNvPicPr>
            <p:nvPr>
              <p:custDataLst>
                <p:tags r:id="rId6"/>
              </p:custDataLst>
            </p:nvPr>
          </p:nvPicPr>
          <p:blipFill>
            <a:blip r:embed="rId7">
              <a:clrChange>
                <a:clrFrom>
                  <a:srgbClr val="FFFFFF">
                    <a:alpha val="100000"/>
                  </a:srgbClr>
                </a:clrFrom>
                <a:clrTo>
                  <a:srgbClr val="FFFFFF">
                    <a:alpha val="100000"/>
                    <a:alpha val="0"/>
                  </a:srgbClr>
                </a:clrTo>
              </a:clrChange>
            </a:blip>
            <a:srcRect b="20822"/>
            <a:stretch>
              <a:fillRect/>
            </a:stretch>
          </p:blipFill>
          <p:spPr>
            <a:xfrm>
              <a:off x="12226" y="2043"/>
              <a:ext cx="3511" cy="2120"/>
            </a:xfrm>
            <a:prstGeom prst="rect">
              <a:avLst/>
            </a:prstGeom>
          </p:spPr>
        </p:pic>
        <p:sp>
          <p:nvSpPr>
            <p:cNvPr id="39" name="Rectangle 5"/>
            <p:cNvSpPr>
              <a:spLocks noChangeArrowheads="1"/>
            </p:cNvSpPr>
            <p:nvPr>
              <p:custDataLst>
                <p:tags r:id="rId8"/>
              </p:custDataLst>
            </p:nvPr>
          </p:nvSpPr>
          <p:spPr bwMode="auto">
            <a:xfrm>
              <a:off x="12109" y="4419"/>
              <a:ext cx="3871"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1" rIns="91422" bIns="45711">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lgn="l" eaLnBrk="1" hangingPunct="1"/>
              <a:r>
                <a:rPr kumimoji="0" lang="zh-CN" sz="2400" smtClean="0">
                  <a:solidFill>
                    <a:schemeClr val="tx1"/>
                  </a:solidFill>
                  <a:effectLst/>
                  <a:latin typeface="华文仿宋" panose="02010600040101010101" charset="-122"/>
                  <a:ea typeface="华文仿宋" panose="02010600040101010101" charset="-122"/>
                  <a:cs typeface="方正宋刻本秀楷简体" panose="02000000000000000000" charset="-122"/>
                </a:rPr>
                <a:t>◎战国双镰铁范</a:t>
              </a:r>
              <a:endParaRPr kumimoji="0" lang="zh-CN" altLang="zh-CN" sz="2400" smtClean="0">
                <a:solidFill>
                  <a:schemeClr val="tx1"/>
                </a:solidFill>
                <a:effectLst/>
                <a:latin typeface="华文仿宋" panose="02010600040101010101" charset="-122"/>
                <a:ea typeface="华文仿宋" panose="02010600040101010101" charset="-122"/>
                <a:cs typeface="方正宋刻本秀楷简体" panose="02000000000000000000" charset="-122"/>
              </a:endParaRPr>
            </a:p>
          </p:txBody>
        </p:sp>
      </p:grpSp>
      <p:pic>
        <p:nvPicPr>
          <p:cNvPr id="3" name="图片 2"/>
          <p:cNvPicPr>
            <a:picLocks noChangeAspect="1"/>
          </p:cNvPicPr>
          <p:nvPr/>
        </p:nvPicPr>
        <p:blipFill>
          <a:blip r:embed="rId9"/>
          <a:stretch>
            <a:fillRect/>
          </a:stretch>
        </p:blipFill>
        <p:spPr>
          <a:xfrm flipH="1">
            <a:off x="10231120" y="228600"/>
            <a:ext cx="1725930" cy="1576070"/>
          </a:xfrm>
          <a:prstGeom prst="rect">
            <a:avLst/>
          </a:prstGeom>
        </p:spPr>
      </p:pic>
      <p:grpSp>
        <p:nvGrpSpPr>
          <p:cNvPr id="47" name="组合 46"/>
          <p:cNvGrpSpPr/>
          <p:nvPr/>
        </p:nvGrpSpPr>
        <p:grpSpPr>
          <a:xfrm>
            <a:off x="4841217" y="1857469"/>
            <a:ext cx="7032210" cy="2269041"/>
            <a:chOff x="-2301" y="4717"/>
            <a:chExt cx="10790" cy="4239"/>
          </a:xfrm>
        </p:grpSpPr>
        <p:pic>
          <p:nvPicPr>
            <p:cNvPr id="4" name="图片 3" descr="t01e6804446c923c6be[1]"/>
            <p:cNvPicPr>
              <a:picLocks noChangeAspect="1"/>
            </p:cNvPicPr>
            <p:nvPr/>
          </p:nvPicPr>
          <p:blipFill>
            <a:blip r:embed="rId10">
              <a:clrChange>
                <a:clrFrom>
                  <a:srgbClr val="FFFFFF">
                    <a:alpha val="100000"/>
                  </a:srgbClr>
                </a:clrFrom>
                <a:clrTo>
                  <a:srgbClr val="FFFFFF">
                    <a:alpha val="100000"/>
                    <a:alpha val="0"/>
                  </a:srgbClr>
                </a:clrTo>
              </a:clrChange>
            </a:blip>
            <a:srcRect l="3732" r="3712"/>
            <a:stretch>
              <a:fillRect/>
            </a:stretch>
          </p:blipFill>
          <p:spPr>
            <a:xfrm>
              <a:off x="-1915" y="4838"/>
              <a:ext cx="5364" cy="2898"/>
            </a:xfrm>
            <a:prstGeom prst="rect">
              <a:avLst/>
            </a:prstGeom>
          </p:spPr>
        </p:pic>
        <p:pic>
          <p:nvPicPr>
            <p:cNvPr id="24" name="图片 23" descr="C:/Users/ADMINI~1/AppData/Local/Temp/kaimatting/20200821155320/output_aiMatting_20200821155333.pngoutput_aiMatting_20200821155333"/>
            <p:cNvPicPr>
              <a:picLocks noChangeAspect="1"/>
            </p:cNvPicPr>
            <p:nvPr/>
          </p:nvPicPr>
          <p:blipFill>
            <a:blip r:embed="rId11">
              <a:clrChange>
                <a:clrFrom>
                  <a:srgbClr val="FFFFFF">
                    <a:alpha val="100000"/>
                  </a:srgbClr>
                </a:clrFrom>
                <a:clrTo>
                  <a:srgbClr val="FFFFFF">
                    <a:alpha val="100000"/>
                    <a:alpha val="0"/>
                  </a:srgbClr>
                </a:clrTo>
              </a:clrChange>
            </a:blip>
            <a:stretch>
              <a:fillRect/>
            </a:stretch>
          </p:blipFill>
          <p:spPr>
            <a:xfrm>
              <a:off x="3713" y="4717"/>
              <a:ext cx="4109" cy="3379"/>
            </a:xfrm>
            <a:prstGeom prst="rect">
              <a:avLst/>
            </a:prstGeom>
          </p:spPr>
        </p:pic>
        <p:sp>
          <p:nvSpPr>
            <p:cNvPr id="26" name="文本框 25"/>
            <p:cNvSpPr txBox="1"/>
            <p:nvPr/>
          </p:nvSpPr>
          <p:spPr>
            <a:xfrm>
              <a:off x="-2301" y="8096"/>
              <a:ext cx="10790" cy="860"/>
            </a:xfrm>
            <a:prstGeom prst="rect">
              <a:avLst/>
            </a:prstGeom>
            <a:noFill/>
          </p:spPr>
          <p:txBody>
            <a:bodyPr wrap="square" rtlCol="0">
              <a:spAutoFit/>
            </a:bodyPr>
            <a:lstStyle/>
            <a:p>
              <a:pPr algn="just"/>
              <a:r>
                <a:rPr lang="zh-CN" sz="2400">
                  <a:latin typeface="华文仿宋" panose="02010600040101010101" charset="-122"/>
                  <a:ea typeface="华文仿宋" panose="02010600040101010101" charset="-122"/>
                  <a:cs typeface="微软雅黑" panose="020B0503020204020204" charset="-122"/>
                </a:rPr>
                <a:t>◎考古出土春秋时期的铁制农具和穿有鼻环的牛尊</a:t>
              </a:r>
              <a:endParaRPr lang="zh-CN" sz="2400">
                <a:latin typeface="华文仿宋" panose="02010600040101010101" charset="-122"/>
                <a:ea typeface="华文仿宋" panose="02010600040101010101" charset="-122"/>
                <a:cs typeface="微软雅黑" panose="020B0503020204020204" charset="-122"/>
              </a:endParaRPr>
            </a:p>
          </p:txBody>
        </p:sp>
      </p:grpSp>
      <p:sp>
        <p:nvSpPr>
          <p:cNvPr id="32" name="矩形 31"/>
          <p:cNvSpPr/>
          <p:nvPr/>
        </p:nvSpPr>
        <p:spPr>
          <a:xfrm>
            <a:off x="515294" y="4658725"/>
            <a:ext cx="793750" cy="829945"/>
          </a:xfrm>
          <a:prstGeom prst="rect">
            <a:avLst/>
          </a:prstGeom>
          <a:solidFill>
            <a:srgbClr val="C65F10"/>
          </a:solidFill>
        </p:spPr>
        <p:txBody>
          <a:bodyPr wrap="none">
            <a:spAutoFit/>
          </a:bodyPr>
          <a:lstStyle/>
          <a:p>
            <a:r>
              <a:rPr lang="zh-CN" altLang="en-US" sz="2400" b="1" kern="100">
                <a:solidFill>
                  <a:schemeClr val="bg1"/>
                </a:solidFill>
                <a:latin typeface="华文中宋" panose="02010600040101010101" charset="-122"/>
                <a:ea typeface="华文中宋" panose="02010600040101010101" charset="-122"/>
                <a:cs typeface="Times New Roman" panose="02020603050405020304" charset="0"/>
              </a:rPr>
              <a:t>铁犁</a:t>
            </a:r>
            <a:endParaRPr lang="en-US" altLang="zh-CN" sz="2400" b="1" kern="100">
              <a:solidFill>
                <a:schemeClr val="bg1"/>
              </a:solidFill>
              <a:latin typeface="华文中宋" panose="02010600040101010101" charset="-122"/>
              <a:ea typeface="华文中宋" panose="02010600040101010101" charset="-122"/>
              <a:cs typeface="Times New Roman" panose="02020603050405020304" charset="0"/>
            </a:endParaRPr>
          </a:p>
          <a:p>
            <a:r>
              <a:rPr lang="zh-CN" altLang="en-US" sz="2400" b="1" kern="100">
                <a:solidFill>
                  <a:schemeClr val="bg1"/>
                </a:solidFill>
                <a:latin typeface="华文中宋" panose="02010600040101010101" charset="-122"/>
                <a:ea typeface="华文中宋" panose="02010600040101010101" charset="-122"/>
                <a:cs typeface="Times New Roman" panose="02020603050405020304" charset="0"/>
              </a:rPr>
              <a:t>牛耕</a:t>
            </a:r>
            <a:endParaRPr lang="zh-CN" altLang="en-US" sz="2400" b="1" kern="100">
              <a:solidFill>
                <a:schemeClr val="bg1"/>
              </a:solidFill>
              <a:latin typeface="华文中宋" panose="02010600040101010101" charset="-122"/>
              <a:ea typeface="华文中宋" panose="02010600040101010101" charset="-122"/>
              <a:cs typeface="Times New Roman" panose="02020603050405020304" charset="0"/>
            </a:endParaRPr>
          </a:p>
        </p:txBody>
      </p:sp>
      <p:sp>
        <p:nvSpPr>
          <p:cNvPr id="30" name="TextBox 5"/>
          <p:cNvSpPr txBox="1"/>
          <p:nvPr/>
        </p:nvSpPr>
        <p:spPr>
          <a:xfrm>
            <a:off x="599440" y="5849620"/>
            <a:ext cx="2468245" cy="521970"/>
          </a:xfrm>
          <a:prstGeom prst="rect">
            <a:avLst/>
          </a:prstGeom>
          <a:solidFill>
            <a:srgbClr val="C00000"/>
          </a:solidFill>
        </p:spPr>
        <p:txBody>
          <a:bodyPr wrap="square" rtlCol="0">
            <a:spAutoFit/>
          </a:bodyPr>
          <a:lstStyle/>
          <a:p>
            <a:pPr algn="ctr"/>
            <a:r>
              <a:rPr lang="zh-CN" altLang="en-US" sz="2800" b="1" kern="100">
                <a:solidFill>
                  <a:schemeClr val="bg1"/>
                </a:solidFill>
                <a:latin typeface="华文中宋" panose="02010600040101010101" charset="-122"/>
                <a:ea typeface="华文中宋" panose="02010600040101010101" charset="-122"/>
                <a:cs typeface="Times New Roman" panose="02020603050405020304" charset="0"/>
              </a:rPr>
              <a:t>生产力发展</a:t>
            </a:r>
            <a:endParaRPr lang="zh-CN" altLang="en-US" sz="2800" b="1" kern="100">
              <a:solidFill>
                <a:schemeClr val="bg1"/>
              </a:solidFill>
              <a:latin typeface="华文中宋" panose="02010600040101010101" charset="-122"/>
              <a:ea typeface="华文中宋" panose="02010600040101010101" charset="-122"/>
              <a:cs typeface="Times New Roman" panose="02020603050405020304" charset="0"/>
            </a:endParaRPr>
          </a:p>
        </p:txBody>
      </p:sp>
      <p:sp>
        <p:nvSpPr>
          <p:cNvPr id="5" name="下箭头 4"/>
          <p:cNvSpPr/>
          <p:nvPr/>
        </p:nvSpPr>
        <p:spPr>
          <a:xfrm rot="16200000">
            <a:off x="1590040" y="4690110"/>
            <a:ext cx="332740" cy="812165"/>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12"/>
          <p:cNvSpPr txBox="1"/>
          <p:nvPr/>
        </p:nvSpPr>
        <p:spPr>
          <a:xfrm>
            <a:off x="2204720" y="4551045"/>
            <a:ext cx="1818005" cy="1198880"/>
          </a:xfrm>
          <a:prstGeom prst="rect">
            <a:avLst/>
          </a:prstGeom>
          <a:solidFill>
            <a:srgbClr val="C65F10"/>
          </a:solidFill>
        </p:spPr>
        <p:txBody>
          <a:bodyPr wrap="square" rtlCol="0" anchor="t">
            <a:spAutoFit/>
          </a:bodyPr>
          <a:lstStyle/>
          <a:p>
            <a:pPr algn="ctr" fontAlgn="auto"/>
            <a:r>
              <a:rPr lang="zh-CN" altLang="en-US" sz="2400" b="1" kern="100">
                <a:solidFill>
                  <a:schemeClr val="bg1"/>
                </a:solidFill>
                <a:latin typeface="华文中宋" panose="02010600040101010101" charset="-122"/>
                <a:ea typeface="华文中宋" panose="02010600040101010101" charset="-122"/>
                <a:cs typeface="Times New Roman" panose="02020603050405020304" charset="0"/>
                <a:sym typeface="+mn-ea"/>
              </a:rPr>
              <a:t>井田制松动</a:t>
            </a:r>
            <a:endParaRPr lang="zh-CN" altLang="en-US" sz="2400" b="1" kern="100">
              <a:solidFill>
                <a:schemeClr val="bg1"/>
              </a:solidFill>
              <a:latin typeface="华文中宋" panose="02010600040101010101" charset="-122"/>
              <a:ea typeface="华文中宋" panose="02010600040101010101" charset="-122"/>
              <a:cs typeface="Times New Roman" panose="02020603050405020304" charset="0"/>
              <a:sym typeface="+mn-ea"/>
            </a:endParaRPr>
          </a:p>
          <a:p>
            <a:pPr algn="ctr" fontAlgn="auto"/>
            <a:r>
              <a:rPr lang="zh-CN" altLang="en-US" sz="2400" b="1" kern="100">
                <a:solidFill>
                  <a:schemeClr val="bg1"/>
                </a:solidFill>
                <a:latin typeface="楷体" panose="02010609060101010101" charset="-122"/>
                <a:ea typeface="楷体" panose="02010609060101010101" charset="-122"/>
                <a:cs typeface="Times New Roman" panose="02020603050405020304" charset="0"/>
                <a:sym typeface="+mn-ea"/>
              </a:rPr>
              <a:t>私田开拓</a:t>
            </a:r>
            <a:endParaRPr lang="zh-CN" altLang="en-US" sz="2400" b="1" kern="100">
              <a:solidFill>
                <a:schemeClr val="bg1"/>
              </a:solidFill>
              <a:latin typeface="楷体" panose="02010609060101010101" charset="-122"/>
              <a:ea typeface="楷体" panose="02010609060101010101" charset="-122"/>
              <a:cs typeface="Times New Roman" panose="02020603050405020304" charset="0"/>
              <a:sym typeface="+mn-ea"/>
            </a:endParaRPr>
          </a:p>
          <a:p>
            <a:pPr algn="ctr" fontAlgn="auto"/>
            <a:r>
              <a:rPr lang="zh-CN" altLang="en-US" sz="2400" b="1" kern="100">
                <a:solidFill>
                  <a:schemeClr val="bg1"/>
                </a:solidFill>
                <a:latin typeface="楷体" panose="02010609060101010101" charset="-122"/>
                <a:ea typeface="楷体" panose="02010609060101010101" charset="-122"/>
                <a:cs typeface="Times New Roman" panose="02020603050405020304" charset="0"/>
                <a:sym typeface="+mn-ea"/>
              </a:rPr>
              <a:t>公田不治</a:t>
            </a:r>
            <a:endParaRPr lang="zh-CN" altLang="en-US" sz="2400" b="1" kern="100">
              <a:solidFill>
                <a:schemeClr val="bg1"/>
              </a:solidFill>
              <a:latin typeface="楷体" panose="02010609060101010101" charset="-122"/>
              <a:ea typeface="楷体" panose="02010609060101010101" charset="-122"/>
              <a:cs typeface="Times New Roman" panose="02020603050405020304" charset="0"/>
              <a:sym typeface="+mn-ea"/>
            </a:endParaRPr>
          </a:p>
        </p:txBody>
      </p:sp>
      <p:sp>
        <p:nvSpPr>
          <p:cNvPr id="6" name="文本框 5"/>
          <p:cNvSpPr txBox="1"/>
          <p:nvPr/>
        </p:nvSpPr>
        <p:spPr>
          <a:xfrm>
            <a:off x="1336040" y="4160520"/>
            <a:ext cx="981710" cy="829945"/>
          </a:xfrm>
          <a:prstGeom prst="rect">
            <a:avLst/>
          </a:prstGeom>
          <a:noFill/>
        </p:spPr>
        <p:txBody>
          <a:bodyPr wrap="square">
            <a:spAutoFit/>
          </a:bodyPr>
          <a:lstStyle/>
          <a:p>
            <a:pPr>
              <a:defRPr/>
            </a:pPr>
            <a:r>
              <a:rPr lang="zh-CN" altLang="en-US" sz="2400" b="1" noProof="1">
                <a:solidFill>
                  <a:srgbClr val="C00000"/>
                </a:solidFill>
                <a:effectLst/>
                <a:latin typeface="华文中宋" panose="02010600040101010101" charset="-122"/>
                <a:ea typeface="华文中宋" panose="02010600040101010101" charset="-122"/>
                <a:cs typeface="楷体" panose="02010609060101010101" charset="-122"/>
                <a:sym typeface="+mn-ea"/>
              </a:rPr>
              <a:t>效率</a:t>
            </a:r>
            <a:endParaRPr lang="zh-CN" altLang="en-US" sz="2400" b="1" noProof="1">
              <a:solidFill>
                <a:srgbClr val="C00000"/>
              </a:solidFill>
              <a:effectLst/>
              <a:latin typeface="华文中宋" panose="02010600040101010101" charset="-122"/>
              <a:ea typeface="华文中宋" panose="02010600040101010101" charset="-122"/>
              <a:cs typeface="楷体" panose="02010609060101010101" charset="-122"/>
              <a:sym typeface="+mn-ea"/>
            </a:endParaRPr>
          </a:p>
          <a:p>
            <a:pPr>
              <a:defRPr/>
            </a:pPr>
            <a:r>
              <a:rPr lang="zh-CN" altLang="en-US" sz="2400" b="1" noProof="1">
                <a:solidFill>
                  <a:srgbClr val="C00000"/>
                </a:solidFill>
                <a:effectLst/>
                <a:latin typeface="华文中宋" panose="02010600040101010101" charset="-122"/>
                <a:ea typeface="华文中宋" panose="02010600040101010101" charset="-122"/>
                <a:cs typeface="楷体" panose="02010609060101010101" charset="-122"/>
                <a:sym typeface="+mn-ea"/>
              </a:rPr>
              <a:t>提高</a:t>
            </a:r>
            <a:endParaRPr lang="zh-CN" altLang="en-US" sz="2400" b="1" noProof="1">
              <a:solidFill>
                <a:srgbClr val="C00000"/>
              </a:solidFill>
              <a:effectLst/>
              <a:latin typeface="华文中宋" panose="02010600040101010101" charset="-122"/>
              <a:ea typeface="华文中宋" panose="02010600040101010101" charset="-122"/>
              <a:cs typeface="楷体" panose="02010609060101010101" charset="-122"/>
              <a:sym typeface="+mn-ea"/>
            </a:endParaRPr>
          </a:p>
        </p:txBody>
      </p:sp>
      <p:sp>
        <p:nvSpPr>
          <p:cNvPr id="7" name="下箭头 6"/>
          <p:cNvSpPr/>
          <p:nvPr/>
        </p:nvSpPr>
        <p:spPr>
          <a:xfrm rot="16200000">
            <a:off x="4309110" y="4672965"/>
            <a:ext cx="332740" cy="844550"/>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下箭头 8"/>
          <p:cNvSpPr/>
          <p:nvPr/>
        </p:nvSpPr>
        <p:spPr>
          <a:xfrm rot="16200000">
            <a:off x="7520940" y="4758055"/>
            <a:ext cx="332740" cy="603885"/>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105910" y="4156075"/>
            <a:ext cx="1108075" cy="829945"/>
          </a:xfrm>
          <a:prstGeom prst="rect">
            <a:avLst/>
          </a:prstGeom>
          <a:noFill/>
        </p:spPr>
        <p:txBody>
          <a:bodyPr wrap="square">
            <a:spAutoFit/>
          </a:bodyPr>
          <a:lstStyle/>
          <a:p>
            <a:pPr>
              <a:defRPr/>
            </a:pPr>
            <a:r>
              <a:rPr lang="zh-CN" altLang="en-US" sz="2400" b="1" noProof="1">
                <a:solidFill>
                  <a:srgbClr val="C00000"/>
                </a:solidFill>
                <a:effectLst/>
                <a:latin typeface="华文中宋" panose="02010600040101010101" charset="-122"/>
                <a:ea typeface="华文中宋" panose="02010600040101010101" charset="-122"/>
                <a:cs typeface="楷体" panose="02010609060101010101" charset="-122"/>
                <a:sym typeface="+mn-ea"/>
              </a:rPr>
              <a:t>税制</a:t>
            </a:r>
            <a:endParaRPr lang="zh-CN" altLang="en-US" sz="2400" b="1" noProof="1">
              <a:solidFill>
                <a:srgbClr val="C00000"/>
              </a:solidFill>
              <a:effectLst/>
              <a:latin typeface="华文中宋" panose="02010600040101010101" charset="-122"/>
              <a:ea typeface="华文中宋" panose="02010600040101010101" charset="-122"/>
              <a:cs typeface="楷体" panose="02010609060101010101" charset="-122"/>
              <a:sym typeface="+mn-ea"/>
            </a:endParaRPr>
          </a:p>
          <a:p>
            <a:pPr>
              <a:defRPr/>
            </a:pPr>
            <a:r>
              <a:rPr lang="zh-CN" altLang="en-US" sz="2400" b="1" noProof="1">
                <a:solidFill>
                  <a:srgbClr val="C00000"/>
                </a:solidFill>
                <a:effectLst/>
                <a:latin typeface="华文中宋" panose="02010600040101010101" charset="-122"/>
                <a:ea typeface="华文中宋" panose="02010600040101010101" charset="-122"/>
                <a:cs typeface="楷体" panose="02010609060101010101" charset="-122"/>
                <a:sym typeface="+mn-ea"/>
              </a:rPr>
              <a:t>改革</a:t>
            </a:r>
            <a:endParaRPr lang="zh-CN" altLang="en-US" sz="2400" b="1" noProof="1">
              <a:solidFill>
                <a:srgbClr val="C00000"/>
              </a:solidFill>
              <a:effectLst/>
              <a:latin typeface="华文中宋" panose="02010600040101010101" charset="-122"/>
              <a:ea typeface="华文中宋" panose="02010600040101010101" charset="-122"/>
              <a:cs typeface="楷体" panose="02010609060101010101" charset="-122"/>
              <a:sym typeface="+mn-ea"/>
            </a:endParaRPr>
          </a:p>
        </p:txBody>
      </p:sp>
      <p:sp>
        <p:nvSpPr>
          <p:cNvPr id="11" name="文本框 12"/>
          <p:cNvSpPr txBox="1"/>
          <p:nvPr/>
        </p:nvSpPr>
        <p:spPr>
          <a:xfrm>
            <a:off x="4902200" y="4551045"/>
            <a:ext cx="2433320" cy="1198880"/>
          </a:xfrm>
          <a:prstGeom prst="rect">
            <a:avLst/>
          </a:prstGeom>
          <a:solidFill>
            <a:srgbClr val="C65F10"/>
          </a:solidFill>
        </p:spPr>
        <p:txBody>
          <a:bodyPr wrap="square" rtlCol="0" anchor="t">
            <a:spAutoFit/>
          </a:bodyPr>
          <a:lstStyle/>
          <a:p>
            <a:pPr algn="ctr" fontAlgn="auto"/>
            <a:r>
              <a:rPr lang="zh-CN" altLang="en-US" sz="2400" b="1" kern="100">
                <a:solidFill>
                  <a:schemeClr val="bg1"/>
                </a:solidFill>
                <a:latin typeface="华文中宋" panose="02010600040101010101" charset="-122"/>
                <a:ea typeface="华文中宋" panose="02010600040101010101" charset="-122"/>
                <a:cs typeface="Times New Roman" panose="02020603050405020304" charset="0"/>
                <a:sym typeface="+mn-ea"/>
              </a:rPr>
              <a:t>井田制瓦解</a:t>
            </a:r>
            <a:endParaRPr lang="zh-CN" altLang="en-US" sz="2400" b="1" kern="100">
              <a:solidFill>
                <a:schemeClr val="bg1"/>
              </a:solidFill>
              <a:latin typeface="华文中宋" panose="02010600040101010101" charset="-122"/>
              <a:ea typeface="华文中宋" panose="02010600040101010101" charset="-122"/>
              <a:cs typeface="Times New Roman" panose="02020603050405020304" charset="0"/>
              <a:sym typeface="+mn-ea"/>
            </a:endParaRPr>
          </a:p>
          <a:p>
            <a:pPr algn="ctr" fontAlgn="auto"/>
            <a:r>
              <a:rPr lang="zh-CN" altLang="en-US" sz="2400" b="1" kern="100">
                <a:solidFill>
                  <a:schemeClr val="bg1"/>
                </a:solidFill>
                <a:latin typeface="华文中宋" panose="02010600040101010101" charset="-122"/>
                <a:ea typeface="华文中宋" panose="02010600040101010101" charset="-122"/>
                <a:cs typeface="Times New Roman" panose="02020603050405020304" charset="0"/>
                <a:sym typeface="+mn-ea"/>
              </a:rPr>
              <a:t>封建土地私有制确立</a:t>
            </a:r>
            <a:endParaRPr lang="zh-CN" altLang="en-US" sz="2400" b="1" kern="100">
              <a:solidFill>
                <a:schemeClr val="bg1"/>
              </a:solidFill>
              <a:latin typeface="华文中宋" panose="02010600040101010101" charset="-122"/>
              <a:ea typeface="华文中宋" panose="02010600040101010101" charset="-122"/>
              <a:cs typeface="Times New Roman" panose="02020603050405020304" charset="0"/>
              <a:sym typeface="+mn-ea"/>
            </a:endParaRPr>
          </a:p>
        </p:txBody>
      </p:sp>
      <p:sp>
        <p:nvSpPr>
          <p:cNvPr id="13" name="文本框 12"/>
          <p:cNvSpPr txBox="1"/>
          <p:nvPr/>
        </p:nvSpPr>
        <p:spPr>
          <a:xfrm>
            <a:off x="8039735" y="4645025"/>
            <a:ext cx="1518285" cy="829945"/>
          </a:xfrm>
          <a:prstGeom prst="rect">
            <a:avLst/>
          </a:prstGeom>
          <a:solidFill>
            <a:srgbClr val="C65F10"/>
          </a:solidFill>
        </p:spPr>
        <p:txBody>
          <a:bodyPr wrap="square" rtlCol="0" anchor="t">
            <a:spAutoFit/>
          </a:bodyPr>
          <a:lstStyle/>
          <a:p>
            <a:pPr algn="ctr" fontAlgn="auto"/>
            <a:r>
              <a:rPr lang="zh-CN" altLang="en-US" sz="2400" b="1" kern="100">
                <a:solidFill>
                  <a:schemeClr val="bg1"/>
                </a:solidFill>
                <a:latin typeface="华文中宋" panose="02010600040101010101" charset="-122"/>
                <a:ea typeface="华文中宋" panose="02010600040101010101" charset="-122"/>
                <a:cs typeface="Times New Roman" panose="02020603050405020304" charset="0"/>
                <a:sym typeface="+mn-ea"/>
              </a:rPr>
              <a:t>封建经济兴起</a:t>
            </a:r>
            <a:endParaRPr lang="zh-CN" altLang="en-US" sz="2400" b="1" kern="100">
              <a:solidFill>
                <a:schemeClr val="bg1"/>
              </a:solidFill>
              <a:latin typeface="华文中宋" panose="02010600040101010101" charset="-122"/>
              <a:ea typeface="华文中宋" panose="02010600040101010101" charset="-122"/>
              <a:cs typeface="Times New Roman" panose="02020603050405020304" charset="0"/>
              <a:sym typeface="+mn-ea"/>
            </a:endParaRPr>
          </a:p>
        </p:txBody>
      </p:sp>
      <p:sp>
        <p:nvSpPr>
          <p:cNvPr id="14" name="下箭头 13"/>
          <p:cNvSpPr/>
          <p:nvPr/>
        </p:nvSpPr>
        <p:spPr>
          <a:xfrm rot="16200000">
            <a:off x="9693275" y="4778375"/>
            <a:ext cx="332740" cy="562610"/>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162070" y="4469919"/>
            <a:ext cx="1404620" cy="460375"/>
          </a:xfrm>
          <a:prstGeom prst="rect">
            <a:avLst/>
          </a:prstGeom>
          <a:solidFill>
            <a:srgbClr val="C65F10"/>
          </a:solidFill>
        </p:spPr>
        <p:txBody>
          <a:bodyPr wrap="none">
            <a:spAutoFit/>
          </a:bodyPr>
          <a:lstStyle/>
          <a:p>
            <a:r>
              <a:rPr lang="zh-CN" altLang="en-US" sz="2400" b="1" kern="100">
                <a:solidFill>
                  <a:schemeClr val="bg1"/>
                </a:solidFill>
                <a:latin typeface="华文中宋" panose="02010600040101010101" charset="-122"/>
                <a:ea typeface="华文中宋" panose="02010600040101010101" charset="-122"/>
                <a:cs typeface="Times New Roman" panose="02020603050405020304" charset="0"/>
              </a:rPr>
              <a:t>新兴地主</a:t>
            </a:r>
            <a:endParaRPr lang="zh-CN" altLang="en-US" sz="2400" b="1" kern="100">
              <a:solidFill>
                <a:schemeClr val="bg1"/>
              </a:solidFill>
              <a:latin typeface="华文中宋" panose="02010600040101010101" charset="-122"/>
              <a:ea typeface="华文中宋" panose="02010600040101010101" charset="-122"/>
              <a:cs typeface="Times New Roman" panose="02020603050405020304" charset="0"/>
            </a:endParaRPr>
          </a:p>
        </p:txBody>
      </p:sp>
      <p:sp>
        <p:nvSpPr>
          <p:cNvPr id="16" name="TextBox 5"/>
          <p:cNvSpPr txBox="1"/>
          <p:nvPr/>
        </p:nvSpPr>
        <p:spPr>
          <a:xfrm>
            <a:off x="8246110" y="5849620"/>
            <a:ext cx="2562225" cy="521970"/>
          </a:xfrm>
          <a:prstGeom prst="rect">
            <a:avLst/>
          </a:prstGeom>
          <a:solidFill>
            <a:srgbClr val="C00000"/>
          </a:solidFill>
        </p:spPr>
        <p:txBody>
          <a:bodyPr wrap="square" rtlCol="0">
            <a:spAutoFit/>
          </a:bodyPr>
          <a:lstStyle/>
          <a:p>
            <a:pPr algn="ctr"/>
            <a:r>
              <a:rPr lang="zh-CN" altLang="en-US" sz="2800" b="1" kern="100">
                <a:solidFill>
                  <a:schemeClr val="bg1"/>
                </a:solidFill>
                <a:latin typeface="华文中宋" panose="02010600040101010101" charset="-122"/>
                <a:ea typeface="华文中宋" panose="02010600040101010101" charset="-122"/>
                <a:cs typeface="Times New Roman" panose="02020603050405020304" charset="0"/>
              </a:rPr>
              <a:t>生产关系变革</a:t>
            </a:r>
            <a:endParaRPr lang="zh-CN" altLang="en-US" sz="2800" b="1" kern="100">
              <a:solidFill>
                <a:schemeClr val="bg1"/>
              </a:solidFill>
              <a:latin typeface="华文中宋" panose="02010600040101010101" charset="-122"/>
              <a:ea typeface="华文中宋" panose="02010600040101010101" charset="-122"/>
              <a:cs typeface="Times New Roman" panose="02020603050405020304" charset="0"/>
            </a:endParaRPr>
          </a:p>
        </p:txBody>
      </p:sp>
      <p:sp>
        <p:nvSpPr>
          <p:cNvPr id="17" name="矩形 16"/>
          <p:cNvSpPr/>
          <p:nvPr/>
        </p:nvSpPr>
        <p:spPr>
          <a:xfrm>
            <a:off x="10161008" y="5159705"/>
            <a:ext cx="1710055" cy="460375"/>
          </a:xfrm>
          <a:prstGeom prst="rect">
            <a:avLst/>
          </a:prstGeom>
          <a:solidFill>
            <a:srgbClr val="C65F10"/>
          </a:solidFill>
        </p:spPr>
        <p:txBody>
          <a:bodyPr wrap="none">
            <a:spAutoFit/>
          </a:bodyPr>
          <a:lstStyle/>
          <a:p>
            <a:pPr algn="ctr"/>
            <a:r>
              <a:rPr lang="zh-CN" altLang="en-US" sz="2400" b="1" kern="100">
                <a:solidFill>
                  <a:schemeClr val="bg1"/>
                </a:solidFill>
                <a:latin typeface="华文中宋" panose="02010600040101010101" charset="-122"/>
                <a:ea typeface="华文中宋" panose="02010600040101010101" charset="-122"/>
                <a:cs typeface="Times New Roman" panose="02020603050405020304" charset="0"/>
              </a:rPr>
              <a:t>佃农自耕农</a:t>
            </a:r>
            <a:endParaRPr lang="en-US" altLang="zh-CN" sz="2400" b="1" kern="100">
              <a:solidFill>
                <a:schemeClr val="bg1"/>
              </a:solidFill>
              <a:latin typeface="华文中宋" panose="02010600040101010101" charset="-122"/>
              <a:ea typeface="华文中宋" panose="02010600040101010101" charset="-122"/>
              <a:cs typeface="Times New Roman" panose="02020603050405020304" charset="0"/>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32" grpId="0" animBg="1"/>
      <p:bldP spid="32" grpId="1" animBg="1"/>
      <p:bldP spid="30" grpId="0" animBg="1"/>
      <p:bldP spid="30" grpId="1" animBg="1"/>
      <p:bldP spid="5" grpId="0" animBg="1"/>
      <p:bldP spid="5" grpId="1" animBg="1"/>
      <p:bldP spid="41" grpId="0" animBg="1"/>
      <p:bldP spid="41" grpId="1" animBg="1"/>
      <p:bldP spid="6" grpId="0"/>
      <p:bldP spid="6" grpId="1"/>
      <p:bldP spid="7" grpId="0" animBg="1"/>
      <p:bldP spid="7" grpId="1" animBg="1"/>
      <p:bldP spid="9" grpId="0" animBg="1"/>
      <p:bldP spid="9" grpId="1" animBg="1"/>
      <p:bldP spid="23" grpId="0"/>
      <p:bldP spid="23" grpId="1"/>
      <p:bldP spid="11" grpId="0" animBg="1"/>
      <p:bldP spid="11" grpId="1" animBg="1"/>
      <p:bldP spid="13" grpId="0" animBg="1"/>
      <p:bldP spid="13" grpId="1" animBg="1"/>
      <p:bldP spid="14" grpId="0" animBg="1"/>
      <p:bldP spid="14" grpId="1" animBg="1"/>
      <p:bldP spid="12" grpId="0" animBg="1"/>
      <p:bldP spid="12" grpId="1" animBg="1"/>
      <p:bldP spid="16" grpId="0" animBg="1"/>
      <p:bldP spid="16" grpId="1" animBg="1"/>
      <p:bldP spid="17" grpId="0" animBg="1"/>
      <p:bldP spid="1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6" name="文本框 88075"/>
          <p:cNvSpPr txBox="1"/>
          <p:nvPr/>
        </p:nvSpPr>
        <p:spPr>
          <a:xfrm>
            <a:off x="379095" y="4562475"/>
            <a:ext cx="11589385" cy="1986280"/>
          </a:xfrm>
          <a:prstGeom prst="rect">
            <a:avLst/>
          </a:prstGeom>
          <a:noFill/>
          <a:ln w="9525">
            <a:noFill/>
          </a:ln>
        </p:spPr>
        <p:txBody>
          <a:bodyPr wrap="square">
            <a:spAutoFit/>
          </a:bodyPr>
          <a:lstStyle/>
          <a:p>
            <a:pPr>
              <a:lnSpc>
                <a:spcPct val="110000"/>
              </a:lnSpc>
              <a:buSzTx/>
              <a:buFontTx/>
            </a:pPr>
            <a:r>
              <a:rPr lang="en-US" altLang="zh-CN" sz="2800" dirty="0">
                <a:latin typeface="华文中宋" panose="02010600040101010101" charset="-122"/>
                <a:ea typeface="华文中宋" panose="02010600040101010101" charset="-122"/>
                <a:cs typeface="华文中宋" panose="02010600040101010101" charset="-122"/>
              </a:rPr>
              <a:t>               </a:t>
            </a:r>
            <a:r>
              <a:rPr lang="zh-CN" altLang="en-US" sz="2800" dirty="0">
                <a:latin typeface="华文中宋" panose="02010600040101010101" charset="-122"/>
                <a:ea typeface="华文中宋" panose="02010600040101010101" charset="-122"/>
                <a:cs typeface="华文中宋" panose="02010600040101010101" charset="-122"/>
              </a:rPr>
              <a:t>①一家一户为单位（</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分散性）；</a:t>
            </a:r>
            <a:r>
              <a:rPr lang="zh-CN" altLang="en-US" sz="2800" dirty="0">
                <a:latin typeface="华文中宋" panose="02010600040101010101" charset="-122"/>
                <a:ea typeface="华文中宋" panose="02010600040101010101" charset="-122"/>
                <a:cs typeface="华文中宋" panose="02010600040101010101" charset="-122"/>
              </a:rPr>
              <a:t>②农业和家庭手工业结合，男耕女织，自给自足</a:t>
            </a:r>
            <a:r>
              <a:rPr lang="en-US" altLang="zh-CN" sz="2800" dirty="0">
                <a:solidFill>
                  <a:srgbClr val="C00000"/>
                </a:solidFill>
                <a:latin typeface="华文中宋" panose="02010600040101010101" charset="-122"/>
                <a:ea typeface="华文中宋" panose="02010600040101010101" charset="-122"/>
                <a:cs typeface="华文中宋" panose="02010600040101010101" charset="-122"/>
              </a:rPr>
              <a:t>（封</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闭性、稳定性）；</a:t>
            </a:r>
            <a:r>
              <a:rPr lang="zh-CN" altLang="en-US" sz="2800" dirty="0">
                <a:latin typeface="华文中宋" panose="02010600040101010101" charset="-122"/>
                <a:ea typeface="华文中宋" panose="02010600040101010101" charset="-122"/>
                <a:cs typeface="华文中宋" panose="02010600040101010101" charset="-122"/>
              </a:rPr>
              <a:t>③水平低</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dirty="0">
                <a:latin typeface="华文中宋" panose="02010600040101010101" charset="-122"/>
                <a:ea typeface="华文中宋" panose="02010600040101010101" charset="-122"/>
                <a:cs typeface="华文中宋" panose="02010600040101010101" charset="-122"/>
              </a:rPr>
              <a:t>技术难以改进</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（落后性）；</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④负担沉重</a:t>
            </a:r>
            <a:r>
              <a:rPr lang="en-US" altLang="zh-CN" sz="2800">
                <a:solidFill>
                  <a:schemeClr val="tx1"/>
                </a:solidFill>
                <a:latin typeface="华文中宋" panose="02010600040101010101" charset="-122"/>
                <a:ea typeface="华文中宋" panose="02010600040101010101" charset="-122"/>
                <a:cs typeface="华文中宋" panose="02010600040101010101" charset="-122"/>
              </a:rPr>
              <a:t>,</a:t>
            </a:r>
            <a:r>
              <a:rPr lang="zh-CN" altLang="en-US" sz="2800" dirty="0">
                <a:latin typeface="华文中宋" panose="02010600040101010101" charset="-122"/>
                <a:ea typeface="华文中宋" panose="02010600040101010101" charset="-122"/>
                <a:cs typeface="华文中宋" panose="02010600040101010101" charset="-122"/>
              </a:rPr>
              <a:t>抗灾能力差</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rPr>
              <a:t>（脆弱性）；</a:t>
            </a:r>
            <a:r>
              <a:rPr lang="zh-CN" altLang="en-US" sz="2800" dirty="0">
                <a:latin typeface="华文中宋" panose="02010600040101010101" charset="-122"/>
                <a:ea typeface="华文中宋" panose="02010600040101010101" charset="-122"/>
                <a:cs typeface="华文中宋" panose="02010600040101010101" charset="-122"/>
                <a:sym typeface="+mn-ea"/>
              </a:rPr>
              <a:t>⑤形成</a:t>
            </a:r>
            <a:r>
              <a:rPr lang="zh-CN" altLang="zh-CN" sz="2800" dirty="0">
                <a:solidFill>
                  <a:schemeClr val="tx1"/>
                </a:solidFill>
                <a:latin typeface="华文中宋" panose="02010600040101010101" charset="-122"/>
                <a:ea typeface="华文中宋" panose="02010600040101010101" charset="-122"/>
                <a:cs typeface="华文中宋" panose="02010600040101010101" charset="-122"/>
                <a:sym typeface="+mn-ea"/>
              </a:rPr>
              <a:t>容易满足的社会心态和民族性格</a:t>
            </a:r>
            <a:r>
              <a:rPr lang="zh-CN" altLang="zh-CN" sz="2800" dirty="0">
                <a:solidFill>
                  <a:srgbClr val="C00000"/>
                </a:solidFill>
                <a:latin typeface="华文中宋" panose="02010600040101010101" charset="-122"/>
                <a:ea typeface="华文中宋" panose="02010600040101010101" charset="-122"/>
                <a:cs typeface="华文中宋" panose="02010600040101010101" charset="-122"/>
                <a:sym typeface="+mn-ea"/>
              </a:rPr>
              <a:t>（保守性）。</a:t>
            </a:r>
            <a:endParaRPr lang="zh-CN" altLang="zh-CN" sz="2800" dirty="0">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nvSpPr>
        <p:spPr>
          <a:xfrm>
            <a:off x="98425" y="4562475"/>
            <a:ext cx="2185035"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a:t>
            </a:r>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2</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）特点：</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361315" y="2987040"/>
            <a:ext cx="11595735" cy="1641475"/>
          </a:xfrm>
          <a:prstGeom prst="rect">
            <a:avLst/>
          </a:prstGeom>
          <a:noFill/>
        </p:spPr>
        <p:txBody>
          <a:bodyPr wrap="square" rtlCol="0" anchor="t">
            <a:spAutoFit/>
          </a:bodyPr>
          <a:lstStyle/>
          <a:p>
            <a:pPr algn="l" eaLnBrk="1" hangingPunct="1">
              <a:lnSpc>
                <a:spcPct val="120000"/>
              </a:lnSpc>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①</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铁犁牛耕</a:t>
            </a:r>
            <a:r>
              <a:rPr lang="zh-CN" altLang="en-US" sz="2800">
                <a:latin typeface="华文中宋" panose="02010600040101010101" charset="-122"/>
                <a:ea typeface="华文中宋" panose="02010600040101010101" charset="-122"/>
                <a:cs typeface="华文中宋" panose="02010600040101010101" charset="-122"/>
                <a:sym typeface="+mn-ea"/>
              </a:rPr>
              <a:t>提高了社会</a:t>
            </a:r>
            <a:r>
              <a:rPr lang="zh-CN" altLang="en-US" sz="2800">
                <a:solidFill>
                  <a:srgbClr val="C00000"/>
                </a:solidFill>
                <a:effectLst/>
                <a:latin typeface="华文中宋" panose="02010600040101010101" charset="-122"/>
                <a:ea typeface="华文中宋" panose="02010600040101010101" charset="-122"/>
                <a:cs typeface="华文中宋" panose="02010600040101010101" charset="-122"/>
                <a:sym typeface="+mn-ea"/>
              </a:rPr>
              <a:t>生产力（根本）；</a:t>
            </a:r>
            <a:r>
              <a:rPr lang="zh-CN" altLang="en-US" sz="2800">
                <a:latin typeface="华文中宋" panose="02010600040101010101" charset="-122"/>
                <a:ea typeface="华文中宋" panose="02010600040101010101" charset="-122"/>
                <a:cs typeface="华文中宋" panose="02010600040101010101" charset="-122"/>
                <a:sym typeface="+mn-ea"/>
              </a:rPr>
              <a:t>②</a:t>
            </a:r>
            <a:r>
              <a:rPr lang="zh-CN" altLang="en-US" sz="2800">
                <a:solidFill>
                  <a:srgbClr val="C00000"/>
                </a:solidFill>
                <a:effectLst/>
                <a:latin typeface="华文中宋" panose="02010600040101010101" charset="-122"/>
                <a:ea typeface="华文中宋" panose="02010600040101010101" charset="-122"/>
                <a:cs typeface="华文中宋" panose="02010600040101010101" charset="-122"/>
                <a:sym typeface="+mn-ea"/>
              </a:rPr>
              <a:t>封建土地私有制确立</a:t>
            </a:r>
            <a:r>
              <a:rPr lang="en-US" altLang="zh-CN" sz="2800">
                <a:solidFill>
                  <a:srgbClr val="C00000"/>
                </a:solidFill>
                <a:effectLst/>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effectLst/>
                <a:latin typeface="华文中宋" panose="02010600040101010101" charset="-122"/>
                <a:ea typeface="华文中宋" panose="02010600040101010101" charset="-122"/>
                <a:cs typeface="华文中宋" panose="02010600040101010101" charset="-122"/>
                <a:sym typeface="+mn-ea"/>
              </a:rPr>
              <a:t>生产关系</a:t>
            </a:r>
            <a:r>
              <a:rPr lang="en-US" altLang="zh-CN" sz="2800">
                <a:solidFill>
                  <a:srgbClr val="C00000"/>
                </a:solidFill>
                <a:effectLst/>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effectLst/>
                <a:latin typeface="华文中宋" panose="02010600040101010101" charset="-122"/>
                <a:ea typeface="华文中宋" panose="02010600040101010101" charset="-122"/>
                <a:cs typeface="华文中宋" panose="02010600040101010101" charset="-122"/>
                <a:sym typeface="+mn-ea"/>
              </a:rPr>
              <a:t>；</a:t>
            </a:r>
            <a:r>
              <a:rPr lang="zh-CN" altLang="en-US" sz="2800" dirty="0">
                <a:latin typeface="华文中宋" panose="02010600040101010101" charset="-122"/>
                <a:ea typeface="华文中宋" panose="02010600040101010101" charset="-122"/>
                <a:cs typeface="华文中宋" panose="02010600040101010101" charset="-122"/>
                <a:sym typeface="+mn-ea"/>
              </a:rPr>
              <a:t>③</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农民</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拥有</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生产资料</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，生产</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积极性提高；</a:t>
            </a:r>
            <a:r>
              <a:rPr lang="zh-CN" altLang="en-US" sz="2800" dirty="0">
                <a:latin typeface="华文中宋" panose="02010600040101010101" charset="-122"/>
                <a:ea typeface="华文中宋" panose="02010600040101010101" charset="-122"/>
                <a:cs typeface="华文中宋" panose="02010600040101010101" charset="-122"/>
                <a:sym typeface="+mn-ea"/>
              </a:rPr>
              <a:t>④封建</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政府</a:t>
            </a:r>
            <a:r>
              <a:rPr lang="zh-CN" altLang="en-US" sz="2800" dirty="0">
                <a:latin typeface="华文中宋" panose="02010600040101010101" charset="-122"/>
                <a:ea typeface="华文中宋" panose="02010600040101010101" charset="-122"/>
                <a:cs typeface="华文中宋" panose="02010600040101010101" charset="-122"/>
                <a:sym typeface="+mn-ea"/>
              </a:rPr>
              <a:t>采取</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重农政策</a:t>
            </a:r>
            <a:r>
              <a:rPr lang="zh-CN" altLang="en-US" sz="2800" dirty="0">
                <a:latin typeface="华文中宋" panose="02010600040101010101" charset="-122"/>
                <a:ea typeface="华文中宋" panose="02010600040101010101" charset="-122"/>
                <a:cs typeface="华文中宋" panose="02010600040101010101" charset="-122"/>
                <a:sym typeface="+mn-ea"/>
              </a:rPr>
              <a:t>，注意减轻农民负担。</a:t>
            </a:r>
            <a:endParaRPr lang="zh-CN" altLang="en-US" sz="2800" dirty="0">
              <a:latin typeface="华文中宋" panose="02010600040101010101" charset="-122"/>
              <a:ea typeface="华文中宋" panose="02010600040101010101" charset="-122"/>
              <a:cs typeface="华文中宋" panose="02010600040101010101" charset="-122"/>
              <a:sym typeface="+mn-ea"/>
            </a:endParaRPr>
          </a:p>
        </p:txBody>
      </p:sp>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贰：经济大发展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379095" y="950595"/>
            <a:ext cx="357759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仿宋" panose="02010600040101010101" charset="-122"/>
                <a:sym typeface="+mn-ea"/>
              </a:rPr>
              <a:t>知识回顾：小农经济</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仿宋" panose="02010600040101010101" charset="-122"/>
              <a:sym typeface="+mn-ea"/>
            </a:endParaRPr>
          </a:p>
        </p:txBody>
      </p:sp>
      <p:sp>
        <p:nvSpPr>
          <p:cNvPr id="3" name="文本框 2"/>
          <p:cNvSpPr txBox="1"/>
          <p:nvPr/>
        </p:nvSpPr>
        <p:spPr>
          <a:xfrm>
            <a:off x="379095" y="1603375"/>
            <a:ext cx="11457305" cy="1383665"/>
          </a:xfrm>
          <a:prstGeom prst="rect">
            <a:avLst/>
          </a:prstGeom>
          <a:solidFill>
            <a:schemeClr val="bg1"/>
          </a:solidFill>
          <a:ln w="12700" cmpd="sng">
            <a:solidFill>
              <a:srgbClr val="F4B579"/>
            </a:solidFill>
            <a:prstDash val="solid"/>
          </a:ln>
          <a:effectLst>
            <a:outerShdw blurRad="50800" dist="38100" dir="2700000" algn="tl" rotWithShape="0">
              <a:prstClr val="black">
                <a:alpha val="40000"/>
              </a:prstClr>
            </a:outerShdw>
          </a:effectLst>
        </p:spPr>
        <p:txBody>
          <a:bodyPr wrap="square" rtlCol="0" anchor="t">
            <a:spAutoFit/>
          </a:bodyPr>
          <a:lstStyle/>
          <a:p>
            <a:pPr fontAlgn="base">
              <a:lnSpc>
                <a:spcPct val="100000"/>
              </a:lnSpc>
              <a:spcBef>
                <a:spcPct val="50000"/>
              </a:spcBef>
              <a:spcAft>
                <a:spcPct val="0"/>
              </a:spcAft>
              <a:defRPr/>
            </a:pPr>
            <a:r>
              <a:rPr lang="zh-CN" altLang="en-US" sz="2800" b="1">
                <a:solidFill>
                  <a:srgbClr val="C00000"/>
                </a:solidFill>
                <a:effectLst/>
                <a:latin typeface="楷体" panose="02010609060101010101" charset="-122"/>
                <a:ea typeface="楷体" panose="02010609060101010101" charset="-122"/>
                <a:cs typeface="楷体" panose="02010609060101010101" charset="-122"/>
                <a:sym typeface="+mn-ea"/>
              </a:rPr>
              <a:t>小农经济：</a:t>
            </a:r>
            <a:r>
              <a:rPr lang="zh-CN" altLang="en-US" sz="2800" b="1">
                <a:latin typeface="楷体" panose="02010609060101010101" charset="-122"/>
                <a:ea typeface="楷体" panose="02010609060101010101" charset="-122"/>
                <a:cs typeface="楷体" panose="02010609060101010101" charset="-122"/>
                <a:sym typeface="+mn-ea"/>
              </a:rPr>
              <a:t>以</a:t>
            </a:r>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一家一户</a:t>
            </a:r>
            <a:r>
              <a:rPr lang="zh-CN" altLang="en-US" sz="2800" b="1">
                <a:latin typeface="楷体" panose="02010609060101010101" charset="-122"/>
                <a:ea typeface="楷体" panose="02010609060101010101" charset="-122"/>
                <a:cs typeface="楷体" panose="02010609060101010101" charset="-122"/>
                <a:sym typeface="+mn-ea"/>
              </a:rPr>
              <a:t>为单位，</a:t>
            </a:r>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农业</a:t>
            </a:r>
            <a:r>
              <a:rPr lang="zh-CN" altLang="en-US" sz="2800" b="1">
                <a:latin typeface="楷体" panose="02010609060101010101" charset="-122"/>
                <a:ea typeface="楷体" panose="02010609060101010101" charset="-122"/>
                <a:cs typeface="楷体" panose="02010609060101010101" charset="-122"/>
                <a:sym typeface="+mn-ea"/>
              </a:rPr>
              <a:t>和</a:t>
            </a:r>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家庭手工业相结合</a:t>
            </a:r>
            <a:r>
              <a:rPr lang="zh-CN" altLang="en-US" sz="2800" b="1">
                <a:latin typeface="楷体" panose="02010609060101010101" charset="-122"/>
                <a:ea typeface="楷体" panose="02010609060101010101" charset="-122"/>
                <a:cs typeface="楷体" panose="02010609060101010101" charset="-122"/>
                <a:sym typeface="+mn-ea"/>
              </a:rPr>
              <a:t>，生产主要是为满足自家基本生活的需要和交纳赋税，是一种</a:t>
            </a:r>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自给自足的自然经济</a:t>
            </a:r>
            <a:r>
              <a:rPr lang="zh-CN" altLang="en-US" sz="2800" b="1">
                <a:latin typeface="楷体" panose="02010609060101010101" charset="-122"/>
                <a:ea typeface="楷体" panose="02010609060101010101" charset="-122"/>
                <a:cs typeface="楷体" panose="02010609060101010101" charset="-122"/>
                <a:sym typeface="+mn-ea"/>
              </a:rPr>
              <a:t>，是中国封建社会农业生产的基本模式。</a:t>
            </a:r>
            <a:endParaRPr lang="zh-CN" altLang="en-US" sz="2800" b="1">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98425" y="3060700"/>
            <a:ext cx="2897505"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a:t>
            </a:r>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1</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）形成原因：</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pic>
        <p:nvPicPr>
          <p:cNvPr id="101" name="图片 100"/>
          <p:cNvPicPr/>
          <p:nvPr/>
        </p:nvPicPr>
        <p:blipFill>
          <a:blip r:embed="rId3"/>
          <a:stretch>
            <a:fillRect/>
          </a:stretch>
        </p:blipFill>
        <p:spPr>
          <a:xfrm flipH="1">
            <a:off x="9078595" y="228600"/>
            <a:ext cx="2878455" cy="1587500"/>
          </a:xfrm>
          <a:prstGeom prst="rect">
            <a:avLst/>
          </a:prstGeom>
          <a:noFill/>
          <a:ln w="9525">
            <a:no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6" grpId="0"/>
      <p:bldP spid="88076" grpId="1"/>
      <p:bldP spid="5" grpId="0"/>
      <p:bldP spid="5" grpId="1"/>
      <p:bldP spid="6" grpId="0"/>
      <p:bldP spid="6" grpId="1"/>
      <p:bldP spid="13" grpId="1" animBg="1"/>
      <p:bldP spid="3" grpId="0" animBg="1"/>
      <p:bldP spid="3" grpId="1" animBg="1"/>
      <p:bldP spid="4" grpId="0"/>
      <p:bldP spid="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贰：经济大发展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文本框 12"/>
          <p:cNvSpPr txBox="1"/>
          <p:nvPr/>
        </p:nvSpPr>
        <p:spPr>
          <a:xfrm>
            <a:off x="379095" y="950595"/>
            <a:ext cx="357759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仿宋" panose="02010600040101010101" charset="-122"/>
                <a:sym typeface="+mn-ea"/>
              </a:rPr>
              <a:t>知识回顾：小农经济</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仿宋" panose="02010600040101010101" charset="-122"/>
              <a:sym typeface="+mn-ea"/>
            </a:endParaRPr>
          </a:p>
        </p:txBody>
      </p:sp>
      <p:sp>
        <p:nvSpPr>
          <p:cNvPr id="4" name="文本框 3"/>
          <p:cNvSpPr txBox="1"/>
          <p:nvPr/>
        </p:nvSpPr>
        <p:spPr>
          <a:xfrm>
            <a:off x="98425" y="1603375"/>
            <a:ext cx="2185035"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a:t>
            </a:r>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3</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）评价：</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6" name="矩形 5"/>
          <p:cNvSpPr/>
          <p:nvPr/>
        </p:nvSpPr>
        <p:spPr>
          <a:xfrm>
            <a:off x="339090" y="2125345"/>
            <a:ext cx="1251585" cy="521970"/>
          </a:xfrm>
          <a:prstGeom prst="rect">
            <a:avLst/>
          </a:prstGeom>
          <a:noFill/>
          <a:ln w="9525">
            <a:noFill/>
          </a:ln>
        </p:spPr>
        <p:txBody>
          <a:bodyPr wrap="none" anchor="t">
            <a:spAutoFit/>
          </a:bodyPr>
          <a:lstStyle/>
          <a:p>
            <a:pPr>
              <a:buSzTx/>
              <a:buFont typeface="Arial" panose="020B0604020202020204" pitchFamily="34" charset="0"/>
            </a:pPr>
            <a:r>
              <a:rPr lang="zh-CN" altLang="en-US" sz="2800" b="1">
                <a:solidFill>
                  <a:schemeClr val="accent2">
                    <a:lumMod val="75000"/>
                  </a:schemeClr>
                </a:solidFill>
                <a:effectLst/>
                <a:latin typeface="华文中宋" panose="02010600040101010101" charset="-122"/>
                <a:ea typeface="华文中宋" panose="02010600040101010101" charset="-122"/>
                <a:cs typeface="华文中宋" panose="02010600040101010101" charset="-122"/>
              </a:rPr>
              <a:t>地位：</a:t>
            </a:r>
            <a:endParaRPr lang="zh-CN" altLang="en-US" sz="2800" b="1">
              <a:solidFill>
                <a:schemeClr val="accent2">
                  <a:lumMod val="75000"/>
                </a:schemeClr>
              </a:solidFill>
              <a:effectLst/>
              <a:latin typeface="华文中宋" panose="02010600040101010101" charset="-122"/>
              <a:ea typeface="华文中宋" panose="02010600040101010101" charset="-122"/>
              <a:cs typeface="华文中宋" panose="02010600040101010101" charset="-122"/>
            </a:endParaRPr>
          </a:p>
        </p:txBody>
      </p:sp>
      <p:sp>
        <p:nvSpPr>
          <p:cNvPr id="7" name="矩形 6"/>
          <p:cNvSpPr/>
          <p:nvPr/>
        </p:nvSpPr>
        <p:spPr>
          <a:xfrm>
            <a:off x="1344295" y="2125345"/>
            <a:ext cx="9952990" cy="521970"/>
          </a:xfrm>
          <a:prstGeom prst="rect">
            <a:avLst/>
          </a:prstGeom>
          <a:noFill/>
          <a:ln w="9525">
            <a:noFill/>
          </a:ln>
        </p:spPr>
        <p:txBody>
          <a:bodyPr wrap="square">
            <a:spAutoFit/>
          </a:bodyPr>
          <a:lstStyle/>
          <a:p>
            <a:pPr>
              <a:buSzTx/>
              <a:buFont typeface="Arial" panose="020B0604020202020204" pitchFamily="34" charset="0"/>
            </a:pPr>
            <a:r>
              <a:rPr lang="zh-CN" altLang="en-US" sz="2800">
                <a:latin typeface="华文中宋" panose="02010600040101010101" charset="-122"/>
                <a:ea typeface="华文中宋" panose="02010600040101010101" charset="-122"/>
              </a:rPr>
              <a:t>是我国封建社会占</a:t>
            </a:r>
            <a:r>
              <a:rPr lang="zh-CN" altLang="en-US" sz="2800">
                <a:solidFill>
                  <a:srgbClr val="C00000"/>
                </a:solidFill>
                <a:latin typeface="华文中宋" panose="02010600040101010101" charset="-122"/>
                <a:ea typeface="华文中宋" panose="02010600040101010101" charset="-122"/>
              </a:rPr>
              <a:t>主导地位</a:t>
            </a:r>
            <a:r>
              <a:rPr lang="zh-CN" altLang="en-US" sz="2800">
                <a:latin typeface="华文中宋" panose="02010600040101010101" charset="-122"/>
                <a:ea typeface="华文中宋" panose="02010600040101010101" charset="-122"/>
              </a:rPr>
              <a:t>的经济形态，农业生产的</a:t>
            </a:r>
            <a:r>
              <a:rPr lang="zh-CN" altLang="en-US" sz="2800">
                <a:solidFill>
                  <a:srgbClr val="C00000"/>
                </a:solidFill>
                <a:latin typeface="华文中宋" panose="02010600040101010101" charset="-122"/>
                <a:ea typeface="华文中宋" panose="02010600040101010101" charset="-122"/>
              </a:rPr>
              <a:t>基本模式。</a:t>
            </a:r>
            <a:endParaRPr lang="en-US" altLang="zh-CN" sz="2800">
              <a:solidFill>
                <a:srgbClr val="C00000"/>
              </a:solidFill>
              <a:latin typeface="华文中宋" panose="02010600040101010101" charset="-122"/>
              <a:ea typeface="华文中宋" panose="02010600040101010101" charset="-122"/>
            </a:endParaRPr>
          </a:p>
        </p:txBody>
      </p:sp>
      <p:sp>
        <p:nvSpPr>
          <p:cNvPr id="8" name="矩形 7"/>
          <p:cNvSpPr/>
          <p:nvPr/>
        </p:nvSpPr>
        <p:spPr>
          <a:xfrm>
            <a:off x="339090" y="2563495"/>
            <a:ext cx="1251585" cy="521970"/>
          </a:xfrm>
          <a:prstGeom prst="rect">
            <a:avLst/>
          </a:prstGeom>
          <a:noFill/>
          <a:ln w="9525">
            <a:noFill/>
          </a:ln>
        </p:spPr>
        <p:txBody>
          <a:bodyPr wrap="none" anchor="t">
            <a:spAutoFit/>
          </a:bodyPr>
          <a:lstStyle/>
          <a:p>
            <a:pPr>
              <a:buSzTx/>
              <a:buFont typeface="Arial" panose="020B0604020202020204" pitchFamily="34" charset="0"/>
            </a:pPr>
            <a:r>
              <a:rPr lang="zh-CN" altLang="en-US" sz="2800" b="1">
                <a:solidFill>
                  <a:schemeClr val="accent2">
                    <a:lumMod val="75000"/>
                  </a:schemeClr>
                </a:solidFill>
                <a:effectLst/>
                <a:latin typeface="华文中宋" panose="02010600040101010101" charset="-122"/>
                <a:ea typeface="华文中宋" panose="02010600040101010101" charset="-122"/>
                <a:cs typeface="华文中宋" panose="02010600040101010101" charset="-122"/>
              </a:rPr>
              <a:t>积极：</a:t>
            </a:r>
            <a:endParaRPr lang="zh-CN" altLang="en-US" sz="2800" b="1">
              <a:solidFill>
                <a:schemeClr val="accent2">
                  <a:lumMod val="75000"/>
                </a:schemeClr>
              </a:solidFill>
              <a:effectLst/>
              <a:latin typeface="华文中宋" panose="02010600040101010101" charset="-122"/>
              <a:ea typeface="华文中宋" panose="02010600040101010101" charset="-122"/>
              <a:cs typeface="华文中宋" panose="02010600040101010101" charset="-122"/>
            </a:endParaRPr>
          </a:p>
        </p:txBody>
      </p:sp>
      <p:sp>
        <p:nvSpPr>
          <p:cNvPr id="9" name="矩形 8"/>
          <p:cNvSpPr/>
          <p:nvPr/>
        </p:nvSpPr>
        <p:spPr>
          <a:xfrm>
            <a:off x="339090" y="2893060"/>
            <a:ext cx="10150475" cy="1641475"/>
          </a:xfrm>
          <a:prstGeom prst="rect">
            <a:avLst/>
          </a:prstGeom>
          <a:noFill/>
          <a:ln w="9525">
            <a:noFill/>
          </a:ln>
        </p:spPr>
        <p:txBody>
          <a:bodyPr wrap="square" anchor="t">
            <a:spAutoFit/>
          </a:bodyPr>
          <a:lstStyle/>
          <a:p>
            <a:pPr algn="l">
              <a:lnSpc>
                <a:spcPct val="120000"/>
              </a:lnSpc>
              <a:buClrTx/>
              <a:buSzTx/>
              <a:buFont typeface="Arial" panose="020B0604020202020204" pitchFamily="34" charset="0"/>
            </a:pPr>
            <a:r>
              <a:rPr lang="zh-CN" altLang="en-US" sz="2800">
                <a:latin typeface="华文中宋" panose="02010600040101010101" charset="-122"/>
                <a:ea typeface="华文中宋" panose="02010600040101010101" charset="-122"/>
              </a:rPr>
              <a:t>①调动农民</a:t>
            </a:r>
            <a:r>
              <a:rPr lang="zh-CN" altLang="en-US" sz="2800">
                <a:solidFill>
                  <a:srgbClr val="C00000"/>
                </a:solidFill>
                <a:latin typeface="华文中宋" panose="02010600040101010101" charset="-122"/>
                <a:ea typeface="华文中宋" panose="02010600040101010101" charset="-122"/>
              </a:rPr>
              <a:t>生产积极性</a:t>
            </a:r>
            <a:r>
              <a:rPr lang="zh-CN" altLang="en-US" sz="2800">
                <a:latin typeface="华文中宋" panose="02010600040101010101" charset="-122"/>
                <a:ea typeface="华文中宋" panose="02010600040101010101" charset="-122"/>
              </a:rPr>
              <a:t>，推动</a:t>
            </a:r>
            <a:r>
              <a:rPr lang="zh-CN" altLang="en-US" sz="2800">
                <a:solidFill>
                  <a:srgbClr val="C00000"/>
                </a:solidFill>
                <a:latin typeface="华文中宋" panose="02010600040101010101" charset="-122"/>
                <a:ea typeface="华文中宋" panose="02010600040101010101" charset="-122"/>
              </a:rPr>
              <a:t>精耕细作技术</a:t>
            </a:r>
            <a:r>
              <a:rPr lang="zh-CN" altLang="en-US" sz="2800">
                <a:latin typeface="华文中宋" panose="02010600040101010101" charset="-122"/>
                <a:ea typeface="华文中宋" panose="02010600040101010101" charset="-122"/>
              </a:rPr>
              <a:t>发展；</a:t>
            </a:r>
            <a:endParaRPr lang="zh-CN" altLang="en-US" sz="2800">
              <a:latin typeface="华文中宋" panose="02010600040101010101" charset="-122"/>
              <a:ea typeface="华文中宋" panose="02010600040101010101" charset="-122"/>
            </a:endParaRPr>
          </a:p>
          <a:p>
            <a:pPr algn="l">
              <a:lnSpc>
                <a:spcPct val="120000"/>
              </a:lnSpc>
              <a:buClrTx/>
              <a:buSzTx/>
              <a:buFont typeface="Arial" panose="020B0604020202020204" pitchFamily="34" charset="0"/>
            </a:pPr>
            <a:r>
              <a:rPr lang="zh-CN" altLang="en-US" sz="2800">
                <a:latin typeface="华文中宋" panose="02010600040101010101" charset="-122"/>
                <a:ea typeface="华文中宋" panose="02010600040101010101" charset="-122"/>
                <a:sym typeface="+mn-ea"/>
              </a:rPr>
              <a:t>②为古代中国</a:t>
            </a:r>
            <a:r>
              <a:rPr lang="zh-CN" altLang="en-US" sz="2800">
                <a:solidFill>
                  <a:srgbClr val="C00000"/>
                </a:solidFill>
                <a:latin typeface="华文中宋" panose="02010600040101010101" charset="-122"/>
                <a:ea typeface="华文中宋" panose="02010600040101010101" charset="-122"/>
                <a:sym typeface="+mn-ea"/>
              </a:rPr>
              <a:t>文明发展</a:t>
            </a:r>
            <a:r>
              <a:rPr lang="zh-CN" altLang="en-US" sz="2800">
                <a:latin typeface="华文中宋" panose="02010600040101010101" charset="-122"/>
                <a:ea typeface="华文中宋" panose="02010600040101010101" charset="-122"/>
                <a:sym typeface="+mn-ea"/>
              </a:rPr>
              <a:t>奠定基础；</a:t>
            </a:r>
            <a:endParaRPr lang="zh-CN" altLang="en-US" sz="2800">
              <a:latin typeface="华文中宋" panose="02010600040101010101" charset="-122"/>
              <a:ea typeface="华文中宋" panose="02010600040101010101" charset="-122"/>
              <a:sym typeface="+mn-ea"/>
            </a:endParaRPr>
          </a:p>
          <a:p>
            <a:pPr algn="l">
              <a:lnSpc>
                <a:spcPct val="120000"/>
              </a:lnSpc>
              <a:buClrTx/>
              <a:buSzTx/>
              <a:buFont typeface="Arial" panose="020B0604020202020204" pitchFamily="34" charset="0"/>
            </a:pPr>
            <a:r>
              <a:rPr lang="zh-CN" altLang="en-US" sz="2800">
                <a:solidFill>
                  <a:schemeClr val="tx1"/>
                </a:solidFill>
                <a:latin typeface="华文中宋" panose="02010600040101010101" charset="-122"/>
                <a:ea typeface="华文中宋" panose="02010600040101010101" charset="-122"/>
                <a:sym typeface="+mn-ea"/>
              </a:rPr>
              <a:t>③</a:t>
            </a:r>
            <a:r>
              <a:rPr lang="zh-CN" altLang="en-US" sz="2800">
                <a:solidFill>
                  <a:srgbClr val="C00000"/>
                </a:solidFill>
                <a:latin typeface="华文中宋" panose="02010600040101010101" charset="-122"/>
                <a:ea typeface="华文中宋" panose="02010600040101010101" charset="-122"/>
                <a:sym typeface="+mn-ea"/>
              </a:rPr>
              <a:t>在封建社会形成和发展时期，有利于社会经济的发展。</a:t>
            </a:r>
            <a:endParaRPr lang="zh-CN" altLang="en-US" sz="2800">
              <a:solidFill>
                <a:srgbClr val="C00000"/>
              </a:solidFill>
              <a:latin typeface="华文中宋" panose="02010600040101010101" charset="-122"/>
              <a:ea typeface="华文中宋" panose="02010600040101010101" charset="-122"/>
              <a:sym typeface="+mn-ea"/>
            </a:endParaRPr>
          </a:p>
        </p:txBody>
      </p:sp>
      <p:sp>
        <p:nvSpPr>
          <p:cNvPr id="10" name="矩形 9"/>
          <p:cNvSpPr/>
          <p:nvPr/>
        </p:nvSpPr>
        <p:spPr>
          <a:xfrm>
            <a:off x="339090" y="4534535"/>
            <a:ext cx="1251585" cy="521970"/>
          </a:xfrm>
          <a:prstGeom prst="rect">
            <a:avLst/>
          </a:prstGeom>
          <a:noFill/>
          <a:ln w="9525">
            <a:noFill/>
          </a:ln>
        </p:spPr>
        <p:txBody>
          <a:bodyPr wrap="none" anchor="t">
            <a:spAutoFit/>
          </a:bodyPr>
          <a:lstStyle/>
          <a:p>
            <a:pPr>
              <a:buSzTx/>
              <a:buFont typeface="Arial" panose="020B0604020202020204" pitchFamily="34" charset="0"/>
            </a:pPr>
            <a:r>
              <a:rPr lang="zh-CN" altLang="en-US" sz="2800" b="1">
                <a:solidFill>
                  <a:schemeClr val="accent2">
                    <a:lumMod val="75000"/>
                  </a:schemeClr>
                </a:solidFill>
                <a:effectLst/>
                <a:latin typeface="华文中宋" panose="02010600040101010101" charset="-122"/>
                <a:ea typeface="华文中宋" panose="02010600040101010101" charset="-122"/>
                <a:cs typeface="华文中宋" panose="02010600040101010101" charset="-122"/>
              </a:rPr>
              <a:t>消极：</a:t>
            </a:r>
            <a:endParaRPr lang="zh-CN" altLang="en-US" sz="2800" b="1">
              <a:solidFill>
                <a:schemeClr val="accent2">
                  <a:lumMod val="75000"/>
                </a:schemeClr>
              </a:solidFill>
              <a:effectLst/>
              <a:latin typeface="华文中宋" panose="02010600040101010101" charset="-122"/>
              <a:ea typeface="华文中宋" panose="02010600040101010101" charset="-122"/>
              <a:cs typeface="华文中宋" panose="02010600040101010101" charset="-122"/>
            </a:endParaRPr>
          </a:p>
        </p:txBody>
      </p:sp>
      <p:sp>
        <p:nvSpPr>
          <p:cNvPr id="12" name="矩形 11"/>
          <p:cNvSpPr/>
          <p:nvPr/>
        </p:nvSpPr>
        <p:spPr>
          <a:xfrm>
            <a:off x="339090" y="4989830"/>
            <a:ext cx="11763375" cy="1512570"/>
          </a:xfrm>
          <a:prstGeom prst="rect">
            <a:avLst/>
          </a:prstGeom>
          <a:noFill/>
          <a:ln w="9525">
            <a:noFill/>
          </a:ln>
        </p:spPr>
        <p:txBody>
          <a:bodyPr wrap="square" anchor="t">
            <a:spAutoFit/>
          </a:bodyPr>
          <a:lstStyle/>
          <a:p>
            <a:pPr>
              <a:lnSpc>
                <a:spcPct val="110000"/>
              </a:lnSpc>
              <a:buSzTx/>
              <a:buFont typeface="Arial" panose="020B0604020202020204" pitchFamily="34" charset="0"/>
            </a:pPr>
            <a:r>
              <a:rPr lang="zh-CN" altLang="en-US" sz="2800">
                <a:latin typeface="华文中宋" panose="02010600040101010101" charset="-122"/>
                <a:ea typeface="华文中宋" panose="02010600040101010101" charset="-122"/>
              </a:rPr>
              <a:t>①不利于</a:t>
            </a:r>
            <a:r>
              <a:rPr lang="zh-CN" altLang="en-US" sz="2800">
                <a:solidFill>
                  <a:srgbClr val="C00000"/>
                </a:solidFill>
                <a:latin typeface="华文中宋" panose="02010600040101010101" charset="-122"/>
                <a:ea typeface="华文中宋" panose="02010600040101010101" charset="-122"/>
              </a:rPr>
              <a:t>先进技术</a:t>
            </a:r>
            <a:r>
              <a:rPr lang="zh-CN" altLang="en-US" sz="2800">
                <a:latin typeface="华文中宋" panose="02010600040101010101" charset="-122"/>
                <a:ea typeface="华文中宋" panose="02010600040101010101" charset="-122"/>
              </a:rPr>
              <a:t>的</a:t>
            </a:r>
            <a:r>
              <a:rPr lang="zh-CN" altLang="en-US" sz="2800">
                <a:solidFill>
                  <a:srgbClr val="C00000"/>
                </a:solidFill>
                <a:latin typeface="华文中宋" panose="02010600040101010101" charset="-122"/>
                <a:ea typeface="华文中宋" panose="02010600040101010101" charset="-122"/>
              </a:rPr>
              <a:t>推广</a:t>
            </a:r>
            <a:r>
              <a:rPr lang="zh-CN" altLang="en-US" sz="2800">
                <a:latin typeface="华文中宋" panose="02010600040101010101" charset="-122"/>
                <a:ea typeface="华文中宋" panose="02010600040101010101" charset="-122"/>
              </a:rPr>
              <a:t>和</a:t>
            </a:r>
            <a:r>
              <a:rPr lang="zh-CN" altLang="en-US" sz="2800">
                <a:solidFill>
                  <a:srgbClr val="C00000"/>
                </a:solidFill>
                <a:latin typeface="华文中宋" panose="02010600040101010101" charset="-122"/>
                <a:ea typeface="华文中宋" panose="02010600040101010101" charset="-122"/>
              </a:rPr>
              <a:t>运用</a:t>
            </a:r>
            <a:r>
              <a:rPr lang="zh-CN" altLang="en-US" sz="2800">
                <a:latin typeface="华文中宋" panose="02010600040101010101" charset="-122"/>
                <a:ea typeface="华文中宋" panose="02010600040101010101" charset="-122"/>
              </a:rPr>
              <a:t>；</a:t>
            </a:r>
            <a:endParaRPr lang="zh-CN" altLang="en-US" sz="2800">
              <a:latin typeface="华文中宋" panose="02010600040101010101" charset="-122"/>
              <a:ea typeface="华文中宋" panose="02010600040101010101" charset="-122"/>
            </a:endParaRPr>
          </a:p>
          <a:p>
            <a:pPr>
              <a:lnSpc>
                <a:spcPct val="110000"/>
              </a:lnSpc>
              <a:buSzTx/>
              <a:buFont typeface="Arial" panose="020B0604020202020204" pitchFamily="34" charset="0"/>
            </a:pPr>
            <a:r>
              <a:rPr lang="zh-CN" altLang="en-US" sz="2800">
                <a:latin typeface="华文中宋" panose="02010600040101010101" charset="-122"/>
                <a:ea typeface="华文中宋" panose="02010600040101010101" charset="-122"/>
              </a:rPr>
              <a:t>②</a:t>
            </a:r>
            <a:r>
              <a:rPr lang="zh-CN" altLang="en-US" sz="2800">
                <a:latin typeface="华文中宋" panose="02010600040101010101" charset="-122"/>
                <a:ea typeface="华文中宋" panose="02010600040101010101" charset="-122"/>
                <a:sym typeface="+mn-ea"/>
              </a:rPr>
              <a:t>阻碍</a:t>
            </a:r>
            <a:r>
              <a:rPr lang="zh-CN" altLang="en-US" sz="2800">
                <a:solidFill>
                  <a:srgbClr val="C00000"/>
                </a:solidFill>
                <a:latin typeface="华文中宋" panose="02010600040101010101" charset="-122"/>
                <a:ea typeface="华文中宋" panose="02010600040101010101" charset="-122"/>
                <a:sym typeface="+mn-ea"/>
              </a:rPr>
              <a:t>资本主义萌芽</a:t>
            </a:r>
            <a:r>
              <a:rPr lang="zh-CN" altLang="en-US" sz="2800">
                <a:latin typeface="华文中宋" panose="02010600040101010101" charset="-122"/>
                <a:ea typeface="华文中宋" panose="02010600040101010101" charset="-122"/>
                <a:sym typeface="+mn-ea"/>
              </a:rPr>
              <a:t>和</a:t>
            </a:r>
            <a:r>
              <a:rPr lang="zh-CN" altLang="en-US" sz="2800">
                <a:solidFill>
                  <a:srgbClr val="C00000"/>
                </a:solidFill>
                <a:latin typeface="华文中宋" panose="02010600040101010101" charset="-122"/>
                <a:ea typeface="华文中宋" panose="02010600040101010101" charset="-122"/>
                <a:sym typeface="+mn-ea"/>
              </a:rPr>
              <a:t>发展</a:t>
            </a:r>
            <a:r>
              <a:rPr lang="zh-CN" altLang="en-US" sz="2800">
                <a:latin typeface="华文中宋" panose="02010600040101010101" charset="-122"/>
                <a:ea typeface="华文中宋" panose="02010600040101010101" charset="-122"/>
                <a:sym typeface="+mn-ea"/>
              </a:rPr>
              <a:t>，造成中国的</a:t>
            </a:r>
            <a:r>
              <a:rPr lang="zh-CN" altLang="en-US" sz="2800">
                <a:solidFill>
                  <a:srgbClr val="C00000"/>
                </a:solidFill>
                <a:latin typeface="华文中宋" panose="02010600040101010101" charset="-122"/>
                <a:ea typeface="华文中宋" panose="02010600040101010101" charset="-122"/>
                <a:sym typeface="+mn-ea"/>
              </a:rPr>
              <a:t>落后</a:t>
            </a:r>
            <a:r>
              <a:rPr lang="zh-CN" altLang="en-US" sz="2800">
                <a:latin typeface="华文中宋" panose="02010600040101010101" charset="-122"/>
                <a:ea typeface="华文中宋" panose="02010600040101010101" charset="-122"/>
                <a:sym typeface="+mn-ea"/>
              </a:rPr>
              <a:t>；</a:t>
            </a:r>
            <a:endParaRPr lang="zh-CN" altLang="en-US" sz="2800">
              <a:latin typeface="华文中宋" panose="02010600040101010101" charset="-122"/>
              <a:ea typeface="华文中宋" panose="02010600040101010101" charset="-122"/>
            </a:endParaRPr>
          </a:p>
          <a:p>
            <a:pPr>
              <a:lnSpc>
                <a:spcPct val="110000"/>
              </a:lnSpc>
              <a:buSzTx/>
              <a:buFont typeface="Arial" panose="020B0604020202020204" pitchFamily="34" charset="0"/>
            </a:pPr>
            <a:r>
              <a:rPr lang="zh-CN" altLang="en-US" sz="2800">
                <a:solidFill>
                  <a:schemeClr val="tx1"/>
                </a:solidFill>
                <a:latin typeface="华文中宋" panose="02010600040101010101" charset="-122"/>
                <a:ea typeface="华文中宋" panose="02010600040101010101" charset="-122"/>
                <a:sym typeface="+mn-ea"/>
              </a:rPr>
              <a:t>③</a:t>
            </a:r>
            <a:r>
              <a:rPr lang="zh-CN" altLang="en-US" sz="2800">
                <a:solidFill>
                  <a:srgbClr val="C00000"/>
                </a:solidFill>
                <a:latin typeface="华文中宋" panose="02010600040101010101" charset="-122"/>
                <a:ea typeface="华文中宋" panose="02010600040101010101" charset="-122"/>
                <a:sym typeface="+mn-ea"/>
              </a:rPr>
              <a:t>在封建社会后期成为阻碍生产力发展和社会进步的主要因素。</a:t>
            </a:r>
            <a:endParaRPr lang="zh-CN" altLang="en-US" sz="2800">
              <a:solidFill>
                <a:srgbClr val="C00000"/>
              </a:solidFill>
              <a:latin typeface="华文中宋" panose="02010600040101010101" charset="-122"/>
              <a:ea typeface="华文中宋" panose="02010600040101010101" charset="-122"/>
              <a:sym typeface="+mn-ea"/>
            </a:endParaRPr>
          </a:p>
        </p:txBody>
      </p:sp>
      <p:pic>
        <p:nvPicPr>
          <p:cNvPr id="100" name="图片 99"/>
          <p:cNvPicPr/>
          <p:nvPr/>
        </p:nvPicPr>
        <p:blipFill>
          <a:blip r:embed="rId3">
            <a:clrChange>
              <a:clrFrom>
                <a:srgbClr val="F1F1F1">
                  <a:alpha val="100000"/>
                </a:srgbClr>
              </a:clrFrom>
              <a:clrTo>
                <a:srgbClr val="F1F1F1">
                  <a:alpha val="100000"/>
                  <a:alpha val="0"/>
                </a:srgbClr>
              </a:clrTo>
            </a:clrChange>
          </a:blip>
          <a:srcRect l="36381" t="52637" r="33499" b="4304"/>
          <a:stretch>
            <a:fillRect/>
          </a:stretch>
        </p:blipFill>
        <p:spPr>
          <a:xfrm flipH="1">
            <a:off x="10162540" y="2425065"/>
            <a:ext cx="1794510" cy="3970020"/>
          </a:xfrm>
          <a:prstGeom prst="rect">
            <a:avLst/>
          </a:prstGeom>
          <a:noFill/>
          <a:ln w="9525">
            <a:noFill/>
          </a:ln>
        </p:spPr>
      </p:pic>
      <p:sp>
        <p:nvSpPr>
          <p:cNvPr id="11" name="文本框 10"/>
          <p:cNvSpPr txBox="1"/>
          <p:nvPr/>
        </p:nvSpPr>
        <p:spPr>
          <a:xfrm>
            <a:off x="4191000" y="495935"/>
            <a:ext cx="7661275" cy="1383665"/>
          </a:xfrm>
          <a:prstGeom prst="rect">
            <a:avLst/>
          </a:prstGeom>
          <a:solidFill>
            <a:srgbClr val="F9F6EE"/>
          </a:solidFill>
          <a:effectLst>
            <a:outerShdw blurRad="50800" dist="38100" dir="2700000" algn="tl" rotWithShape="0">
              <a:prstClr val="black">
                <a:alpha val="40000"/>
              </a:prstClr>
            </a:outerShdw>
          </a:effectLst>
        </p:spPr>
        <p:txBody>
          <a:bodyPr wrap="square" rtlCol="0" anchor="t">
            <a:spAutoFit/>
          </a:bodyPr>
          <a:lstStyle/>
          <a:p>
            <a:pPr>
              <a:lnSpc>
                <a:spcPct val="100000"/>
              </a:lnSpc>
            </a:pPr>
            <a:r>
              <a:rPr lang="zh-CN" altLang="en-US" sz="2800" b="1">
                <a:solidFill>
                  <a:srgbClr val="C00000"/>
                </a:solidFill>
                <a:latin typeface="楷体" panose="02010609060101010101" charset="-122"/>
                <a:ea typeface="楷体" panose="02010609060101010101" charset="-122"/>
                <a:sym typeface="+mn-ea"/>
              </a:rPr>
              <a:t>精耕细作：</a:t>
            </a:r>
            <a:r>
              <a:rPr lang="zh-CN" altLang="en-US" sz="2800">
                <a:latin typeface="楷体" panose="02010609060101010101" charset="-122"/>
                <a:ea typeface="楷体" panose="02010609060101010101" charset="-122"/>
                <a:sym typeface="+mn-ea"/>
              </a:rPr>
              <a:t>通过投入更多的</a:t>
            </a:r>
            <a:r>
              <a:rPr lang="zh-CN" altLang="en-US" sz="2800">
                <a:solidFill>
                  <a:srgbClr val="C00000"/>
                </a:solidFill>
                <a:latin typeface="楷体" panose="02010609060101010101" charset="-122"/>
                <a:ea typeface="楷体" panose="02010609060101010101" charset="-122"/>
                <a:sym typeface="+mn-ea"/>
              </a:rPr>
              <a:t>劳动</a:t>
            </a:r>
            <a:r>
              <a:rPr lang="zh-CN" altLang="en-US" sz="2800">
                <a:latin typeface="楷体" panose="02010609060101010101" charset="-122"/>
                <a:ea typeface="楷体" panose="02010609060101010101" charset="-122"/>
                <a:sym typeface="+mn-ea"/>
              </a:rPr>
              <a:t>、更多的</a:t>
            </a:r>
            <a:r>
              <a:rPr lang="zh-CN" altLang="en-US" sz="2800">
                <a:solidFill>
                  <a:srgbClr val="C00000"/>
                </a:solidFill>
                <a:latin typeface="楷体" panose="02010609060101010101" charset="-122"/>
                <a:ea typeface="楷体" panose="02010609060101010101" charset="-122"/>
                <a:sym typeface="+mn-ea"/>
              </a:rPr>
              <a:t>肥料</a:t>
            </a:r>
            <a:r>
              <a:rPr lang="zh-CN" altLang="en-US" sz="2800">
                <a:latin typeface="楷体" panose="02010609060101010101" charset="-122"/>
                <a:ea typeface="楷体" panose="02010609060101010101" charset="-122"/>
                <a:sym typeface="+mn-ea"/>
              </a:rPr>
              <a:t>、改进生产</a:t>
            </a:r>
            <a:r>
              <a:rPr lang="zh-CN" altLang="en-US" sz="2800">
                <a:solidFill>
                  <a:srgbClr val="C00000"/>
                </a:solidFill>
                <a:latin typeface="楷体" panose="02010609060101010101" charset="-122"/>
                <a:ea typeface="楷体" panose="02010609060101010101" charset="-122"/>
                <a:sym typeface="+mn-ea"/>
              </a:rPr>
              <a:t>工具</a:t>
            </a:r>
            <a:r>
              <a:rPr lang="zh-CN" altLang="en-US" sz="2800">
                <a:latin typeface="楷体" panose="02010609060101010101" charset="-122"/>
                <a:ea typeface="楷体" panose="02010609060101010101" charset="-122"/>
                <a:sym typeface="+mn-ea"/>
              </a:rPr>
              <a:t>、提高耕作</a:t>
            </a:r>
            <a:r>
              <a:rPr lang="zh-CN" altLang="en-US" sz="2800">
                <a:solidFill>
                  <a:srgbClr val="C00000"/>
                </a:solidFill>
                <a:latin typeface="楷体" panose="02010609060101010101" charset="-122"/>
                <a:ea typeface="楷体" panose="02010609060101010101" charset="-122"/>
                <a:sym typeface="+mn-ea"/>
              </a:rPr>
              <a:t>技术</a:t>
            </a:r>
            <a:r>
              <a:rPr lang="zh-CN" altLang="en-US" sz="2800">
                <a:latin typeface="楷体" panose="02010609060101010101" charset="-122"/>
                <a:ea typeface="楷体" panose="02010609060101010101" charset="-122"/>
                <a:sym typeface="+mn-ea"/>
              </a:rPr>
              <a:t>、修建</a:t>
            </a:r>
            <a:r>
              <a:rPr lang="zh-CN" altLang="en-US" sz="2800">
                <a:solidFill>
                  <a:srgbClr val="C00000"/>
                </a:solidFill>
                <a:latin typeface="楷体" panose="02010609060101010101" charset="-122"/>
                <a:ea typeface="楷体" panose="02010609060101010101" charset="-122"/>
                <a:sym typeface="+mn-ea"/>
              </a:rPr>
              <a:t>水利工程</a:t>
            </a:r>
            <a:r>
              <a:rPr lang="zh-CN" altLang="en-US" sz="2800">
                <a:latin typeface="楷体" panose="02010609060101010101" charset="-122"/>
                <a:ea typeface="楷体" panose="02010609060101010101" charset="-122"/>
                <a:sym typeface="+mn-ea"/>
              </a:rPr>
              <a:t>、改进</a:t>
            </a:r>
            <a:r>
              <a:rPr lang="zh-CN" altLang="en-US" sz="2800">
                <a:solidFill>
                  <a:srgbClr val="C00000"/>
                </a:solidFill>
                <a:latin typeface="楷体" panose="02010609060101010101" charset="-122"/>
                <a:ea typeface="楷体" panose="02010609060101010101" charset="-122"/>
                <a:sym typeface="+mn-ea"/>
              </a:rPr>
              <a:t>耕作制度</a:t>
            </a:r>
            <a:r>
              <a:rPr lang="zh-CN" altLang="en-US" sz="2800">
                <a:latin typeface="楷体" panose="02010609060101010101" charset="-122"/>
                <a:ea typeface="楷体" panose="02010609060101010101" charset="-122"/>
                <a:sym typeface="+mn-ea"/>
              </a:rPr>
              <a:t>等方式</a:t>
            </a:r>
            <a:r>
              <a:rPr lang="zh-CN" altLang="en-US" sz="2800">
                <a:solidFill>
                  <a:srgbClr val="C00000"/>
                </a:solidFill>
                <a:latin typeface="楷体" panose="02010609060101010101" charset="-122"/>
                <a:ea typeface="楷体" panose="02010609060101010101" charset="-122"/>
                <a:sym typeface="+mn-ea"/>
              </a:rPr>
              <a:t>提高单位面积产量</a:t>
            </a:r>
            <a:r>
              <a:rPr lang="zh-CN" altLang="en-US" sz="2800">
                <a:latin typeface="楷体" panose="02010609060101010101" charset="-122"/>
                <a:ea typeface="楷体" panose="02010609060101010101" charset="-122"/>
                <a:sym typeface="+mn-ea"/>
              </a:rPr>
              <a:t>。</a:t>
            </a:r>
            <a:endParaRPr lang="zh-CN" altLang="en-US" sz="2800">
              <a:latin typeface="楷体" panose="02010609060101010101" charset="-122"/>
              <a:ea typeface="楷体" panose="0201060906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6" grpId="0"/>
      <p:bldP spid="6" grpId="1"/>
      <p:bldP spid="7" grpId="0"/>
      <p:bldP spid="7" grpId="1"/>
      <p:bldP spid="8" grpId="0"/>
      <p:bldP spid="8" grpId="1"/>
      <p:bldP spid="9" grpId="0"/>
      <p:bldP spid="9" grpId="1"/>
      <p:bldP spid="10" grpId="0"/>
      <p:bldP spid="10" grpId="1"/>
      <p:bldP spid="12" grpId="0"/>
      <p:bldP spid="12" grpId="1"/>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贰：经济大发展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16386"/>
          <p:cNvSpPr txBox="1"/>
          <p:nvPr/>
        </p:nvSpPr>
        <p:spPr>
          <a:xfrm>
            <a:off x="379095" y="927100"/>
            <a:ext cx="7398385" cy="521970"/>
          </a:xfrm>
          <a:prstGeom prst="rect">
            <a:avLst/>
          </a:prstGeom>
          <a:solidFill>
            <a:schemeClr val="accent2">
              <a:lumMod val="20000"/>
              <a:lumOff val="80000"/>
            </a:schemeClr>
          </a:solidFill>
          <a:ln w="9525">
            <a:noFill/>
          </a:ln>
          <a:effectLst>
            <a:outerShdw blurRad="50800" dist="38100" dir="2700000" algn="tl" rotWithShape="0">
              <a:prstClr val="black">
                <a:alpha val="40000"/>
              </a:prstClr>
            </a:outerShdw>
          </a:effectLst>
        </p:spPr>
        <p:txBody>
          <a:bodyPr wrap="square" anchor="t">
            <a:spAutoFit/>
          </a:bodyPr>
          <a:lstStyle/>
          <a:p>
            <a:r>
              <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rPr>
              <a:t>概念辨析：自然经济、小农经济、自耕农经济</a:t>
            </a:r>
            <a:endPar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00" name="文本框 99"/>
          <p:cNvSpPr txBox="1"/>
          <p:nvPr/>
        </p:nvSpPr>
        <p:spPr>
          <a:xfrm>
            <a:off x="240665" y="1449070"/>
            <a:ext cx="11716385" cy="3448685"/>
          </a:xfrm>
          <a:prstGeom prst="rect">
            <a:avLst/>
          </a:prstGeom>
          <a:noFill/>
          <a:ln w="9525">
            <a:noFill/>
          </a:ln>
        </p:spPr>
        <p:txBody>
          <a:bodyPr wrap="square">
            <a:spAutoFit/>
          </a:bodyPr>
          <a:lstStyle/>
          <a:p>
            <a:pPr indent="0">
              <a:lnSpc>
                <a:spcPct val="130000"/>
              </a:lnSpc>
              <a:buFont typeface="Wingdings" panose="05000000000000000000" charset="0"/>
              <a:buNone/>
            </a:pPr>
            <a:r>
              <a:rPr lang="en-US" altLang="zh-CN" sz="2400" b="0">
                <a:latin typeface="黑体" panose="02010609060101010101" charset="-122"/>
                <a:ea typeface="黑体" panose="02010609060101010101" charset="-122"/>
                <a:cs typeface="黑体" panose="02010609060101010101" charset="-122"/>
              </a:rPr>
              <a:t>    </a:t>
            </a:r>
            <a:r>
              <a:rPr lang="zh-CN" sz="2400" b="1">
                <a:solidFill>
                  <a:srgbClr val="C00000"/>
                </a:solidFill>
                <a:latin typeface="黑体" panose="02010609060101010101" charset="-122"/>
                <a:ea typeface="黑体" panose="02010609060101010101" charset="-122"/>
                <a:cs typeface="黑体" panose="02010609060101010101" charset="-122"/>
              </a:rPr>
              <a:t>自然经济</a:t>
            </a:r>
            <a:r>
              <a:rPr lang="zh-CN" sz="2400" b="0">
                <a:latin typeface="黑体" panose="02010609060101010101" charset="-122"/>
                <a:ea typeface="黑体" panose="02010609060101010101" charset="-122"/>
                <a:cs typeface="黑体" panose="02010609060101010101" charset="-122"/>
              </a:rPr>
              <a:t>,即</a:t>
            </a:r>
            <a:r>
              <a:rPr lang="zh-CN" sz="2400" b="0">
                <a:solidFill>
                  <a:srgbClr val="C00000"/>
                </a:solidFill>
                <a:latin typeface="黑体" panose="02010609060101010101" charset="-122"/>
                <a:ea typeface="黑体" panose="02010609060101010101" charset="-122"/>
                <a:cs typeface="黑体" panose="02010609060101010101" charset="-122"/>
              </a:rPr>
              <a:t>自给自足</a:t>
            </a:r>
            <a:r>
              <a:rPr lang="zh-CN" sz="2400" b="0">
                <a:latin typeface="黑体" panose="02010609060101010101" charset="-122"/>
                <a:ea typeface="黑体" panose="02010609060101010101" charset="-122"/>
                <a:cs typeface="黑体" panose="02010609060101010101" charset="-122"/>
              </a:rPr>
              <a:t>的经济,和</a:t>
            </a:r>
            <a:r>
              <a:rPr lang="zh-CN" sz="2400" b="0">
                <a:solidFill>
                  <a:srgbClr val="C00000"/>
                </a:solidFill>
                <a:latin typeface="黑体" panose="02010609060101010101" charset="-122"/>
                <a:ea typeface="黑体" panose="02010609060101010101" charset="-122"/>
                <a:cs typeface="黑体" panose="02010609060101010101" charset="-122"/>
              </a:rPr>
              <a:t>商品经济</a:t>
            </a:r>
            <a:r>
              <a:rPr lang="zh-CN" sz="2400" b="0">
                <a:latin typeface="黑体" panose="02010609060101010101" charset="-122"/>
                <a:ea typeface="黑体" panose="02010609060101010101" charset="-122"/>
                <a:cs typeface="黑体" panose="02010609060101010101" charset="-122"/>
              </a:rPr>
              <a:t>相对立。其生产不是为了市场交换,而是为了生产者或经济单位自身的需要</a:t>
            </a:r>
            <a:endParaRPr lang="zh-CN" sz="2400" b="0">
              <a:latin typeface="黑体" panose="02010609060101010101" charset="-122"/>
              <a:ea typeface="黑体" panose="02010609060101010101" charset="-122"/>
              <a:cs typeface="黑体" panose="02010609060101010101" charset="-122"/>
            </a:endParaRPr>
          </a:p>
          <a:p>
            <a:pPr indent="0">
              <a:lnSpc>
                <a:spcPct val="130000"/>
              </a:lnSpc>
              <a:buFont typeface="Wingdings" panose="05000000000000000000" charset="0"/>
              <a:buNone/>
            </a:pPr>
            <a:r>
              <a:rPr lang="en-US" altLang="zh-CN" sz="2400" b="0">
                <a:latin typeface="黑体" panose="02010609060101010101" charset="-122"/>
                <a:ea typeface="黑体" panose="02010609060101010101" charset="-122"/>
                <a:cs typeface="黑体" panose="02010609060101010101" charset="-122"/>
              </a:rPr>
              <a:t>   </a:t>
            </a:r>
            <a:r>
              <a:rPr lang="en-US" altLang="zh-CN" sz="2400" b="1">
                <a:solidFill>
                  <a:srgbClr val="C00000"/>
                </a:solidFill>
                <a:latin typeface="黑体" panose="02010609060101010101" charset="-122"/>
                <a:ea typeface="黑体" panose="02010609060101010101" charset="-122"/>
                <a:cs typeface="黑体" panose="02010609060101010101" charset="-122"/>
              </a:rPr>
              <a:t> </a:t>
            </a:r>
            <a:r>
              <a:rPr lang="zh-CN" sz="2400" b="1">
                <a:solidFill>
                  <a:srgbClr val="C00000"/>
                </a:solidFill>
                <a:latin typeface="黑体" panose="02010609060101010101" charset="-122"/>
                <a:ea typeface="黑体" panose="02010609060101010101" charset="-122"/>
                <a:cs typeface="黑体" panose="02010609060101010101" charset="-122"/>
              </a:rPr>
              <a:t>小农经济</a:t>
            </a:r>
            <a:r>
              <a:rPr lang="zh-CN" sz="2400" b="0">
                <a:latin typeface="黑体" panose="02010609060101010101" charset="-122"/>
                <a:ea typeface="黑体" panose="02010609060101010101" charset="-122"/>
                <a:cs typeface="黑体" panose="02010609060101010101" charset="-122"/>
              </a:rPr>
              <a:t>,是以土地私有制为基础，以指以家庭为生产、生活单位的小规模的个体农业经济形式。小农经济实行精耕细作,农业和家庭手工业相结合,经营规模较小,是中国封建社会农业生产的基本模式。</a:t>
            </a:r>
            <a:endParaRPr lang="zh-CN" sz="2400" b="0">
              <a:latin typeface="黑体" panose="02010609060101010101" charset="-122"/>
              <a:ea typeface="黑体" panose="02010609060101010101" charset="-122"/>
              <a:cs typeface="黑体" panose="02010609060101010101" charset="-122"/>
            </a:endParaRPr>
          </a:p>
          <a:p>
            <a:pPr indent="0">
              <a:lnSpc>
                <a:spcPct val="130000"/>
              </a:lnSpc>
              <a:buFont typeface="Wingdings" panose="05000000000000000000" charset="0"/>
              <a:buNone/>
            </a:pPr>
            <a:r>
              <a:rPr lang="en-US" altLang="zh-CN" sz="2400" b="0">
                <a:latin typeface="黑体" panose="02010609060101010101" charset="-122"/>
                <a:ea typeface="黑体" panose="02010609060101010101" charset="-122"/>
                <a:cs typeface="黑体" panose="02010609060101010101" charset="-122"/>
              </a:rPr>
              <a:t>    </a:t>
            </a:r>
            <a:r>
              <a:rPr lang="zh-CN" sz="2400" b="1">
                <a:solidFill>
                  <a:srgbClr val="C00000"/>
                </a:solidFill>
                <a:latin typeface="黑体" panose="02010609060101010101" charset="-122"/>
                <a:ea typeface="黑体" panose="02010609060101010101" charset="-122"/>
                <a:cs typeface="黑体" panose="02010609060101010101" charset="-122"/>
              </a:rPr>
              <a:t>自耕农经济</a:t>
            </a:r>
            <a:r>
              <a:rPr lang="zh-CN" sz="2400" b="0">
                <a:latin typeface="黑体" panose="02010609060101010101" charset="-122"/>
                <a:ea typeface="黑体" panose="02010609060101010101" charset="-122"/>
                <a:cs typeface="黑体" panose="02010609060101010101" charset="-122"/>
              </a:rPr>
              <a:t>,指拥有部分土地,以个体家庭为生产、生活单位的经济形式,是小农经济的一种形式。</a:t>
            </a:r>
            <a:r>
              <a:rPr lang="zh-CN" altLang="en-US" sz="2400">
                <a:latin typeface="黑体" panose="02010609060101010101" charset="-122"/>
                <a:ea typeface="黑体" panose="02010609060101010101" charset="-122"/>
                <a:cs typeface="黑体" panose="02010609060101010101" charset="-122"/>
                <a:sym typeface="+mn-ea"/>
              </a:rPr>
              <a:t>除了自耕农经济以外，还包括以租种地主土地为生的</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租佃经济</a:t>
            </a:r>
            <a:r>
              <a:rPr lang="zh-CN" altLang="en-US" sz="2400">
                <a:latin typeface="黑体" panose="02010609060101010101" charset="-122"/>
                <a:ea typeface="黑体" panose="02010609060101010101" charset="-122"/>
                <a:cs typeface="黑体" panose="02010609060101010101" charset="-122"/>
                <a:sym typeface="+mn-ea"/>
              </a:rPr>
              <a:t>。</a:t>
            </a:r>
            <a:endParaRPr lang="zh-CN" altLang="en-US" sz="2400" b="1">
              <a:solidFill>
                <a:srgbClr val="FF0000"/>
              </a:solidFill>
              <a:latin typeface="黑体" panose="02010609060101010101" charset="-122"/>
              <a:ea typeface="黑体" panose="02010609060101010101" charset="-122"/>
              <a:cs typeface="黑体" panose="02010609060101010101" charset="-122"/>
              <a:sym typeface="+mn-ea"/>
            </a:endParaRPr>
          </a:p>
        </p:txBody>
      </p:sp>
      <p:pic>
        <p:nvPicPr>
          <p:cNvPr id="9" name="Picture 34" descr="359b033b5bb5c9eaa55491e9d539b6003af3b311"/>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8764905" y="4810125"/>
            <a:ext cx="3122295" cy="1764030"/>
          </a:xfrm>
          <a:prstGeom prst="rect">
            <a:avLst/>
          </a:prstGeom>
          <a:noFill/>
          <a:ln w="9525">
            <a:noFill/>
          </a:ln>
        </p:spPr>
      </p:pic>
      <p:sp>
        <p:nvSpPr>
          <p:cNvPr id="8" name="文本框 7"/>
          <p:cNvSpPr txBox="1"/>
          <p:nvPr/>
        </p:nvSpPr>
        <p:spPr>
          <a:xfrm>
            <a:off x="755650" y="4981575"/>
            <a:ext cx="6035040" cy="1420495"/>
          </a:xfrm>
          <a:prstGeom prst="rect">
            <a:avLst/>
          </a:prstGeom>
          <a:noFill/>
        </p:spPr>
        <p:txBody>
          <a:bodyPr wrap="square" rtlCol="0" anchor="t">
            <a:spAutoFit/>
          </a:bodyPr>
          <a:lstStyle/>
          <a:p>
            <a:pPr marL="342900" indent="-342900">
              <a:lnSpc>
                <a:spcPct val="120000"/>
              </a:lnSpc>
              <a:buFont typeface="Wingdings" panose="05000000000000000000" charset="0"/>
              <a:buChar char="u"/>
            </a:pPr>
            <a:r>
              <a:rPr lang="zh-CN" sz="2400" b="1">
                <a:solidFill>
                  <a:srgbClr val="C00000"/>
                </a:solidFill>
                <a:latin typeface="黑体" panose="02010609060101010101" charset="-122"/>
                <a:ea typeface="黑体" panose="02010609060101010101" charset="-122"/>
                <a:cs typeface="Times New Roman" panose="02020603050405020304" charset="0"/>
                <a:sym typeface="+mn-ea"/>
              </a:rPr>
              <a:t>自然经济侧重于生产目的</a:t>
            </a:r>
            <a:endParaRPr lang="zh-CN" sz="2400" b="1">
              <a:solidFill>
                <a:srgbClr val="C00000"/>
              </a:solidFill>
              <a:latin typeface="黑体" panose="02010609060101010101" charset="-122"/>
              <a:ea typeface="黑体" panose="02010609060101010101" charset="-122"/>
              <a:cs typeface="Times New Roman" panose="02020603050405020304" charset="0"/>
              <a:sym typeface="+mn-ea"/>
            </a:endParaRPr>
          </a:p>
          <a:p>
            <a:pPr marL="342900" indent="-342900">
              <a:lnSpc>
                <a:spcPct val="120000"/>
              </a:lnSpc>
              <a:buFont typeface="Wingdings" panose="05000000000000000000" charset="0"/>
              <a:buChar char="u"/>
            </a:pPr>
            <a:r>
              <a:rPr lang="zh-CN" sz="2400" b="1">
                <a:solidFill>
                  <a:srgbClr val="C00000"/>
                </a:solidFill>
                <a:latin typeface="黑体" panose="02010609060101010101" charset="-122"/>
                <a:ea typeface="黑体" panose="02010609060101010101" charset="-122"/>
                <a:cs typeface="Times New Roman" panose="02020603050405020304" charset="0"/>
                <a:sym typeface="+mn-ea"/>
              </a:rPr>
              <a:t>小农经济侧重于经营规模</a:t>
            </a:r>
            <a:endParaRPr lang="zh-CN" sz="2400" b="1">
              <a:solidFill>
                <a:srgbClr val="C00000"/>
              </a:solidFill>
              <a:latin typeface="黑体" panose="02010609060101010101" charset="-122"/>
              <a:ea typeface="黑体" panose="02010609060101010101" charset="-122"/>
              <a:cs typeface="Times New Roman" panose="02020603050405020304" charset="0"/>
              <a:sym typeface="+mn-ea"/>
            </a:endParaRPr>
          </a:p>
          <a:p>
            <a:pPr marL="342900" indent="-342900">
              <a:lnSpc>
                <a:spcPct val="120000"/>
              </a:lnSpc>
              <a:buFont typeface="Wingdings" panose="05000000000000000000" charset="0"/>
              <a:buChar char="u"/>
            </a:pPr>
            <a:r>
              <a:rPr lang="zh-CN" sz="2400" b="1">
                <a:solidFill>
                  <a:srgbClr val="C00000"/>
                </a:solidFill>
                <a:latin typeface="黑体" panose="02010609060101010101" charset="-122"/>
                <a:ea typeface="黑体" panose="02010609060101010101" charset="-122"/>
                <a:cs typeface="Times New Roman" panose="02020603050405020304" charset="0"/>
                <a:sym typeface="+mn-ea"/>
              </a:rPr>
              <a:t>自耕农经济侧重于生产资料的占有形式</a:t>
            </a:r>
            <a:endParaRPr lang="zh-CN" altLang="en-US" sz="2400" b="1">
              <a:solidFill>
                <a:srgbClr val="C00000"/>
              </a:solidFill>
              <a:latin typeface="黑体" panose="02010609060101010101" charset="-122"/>
              <a:ea typeface="黑体" panose="02010609060101010101" charset="-122"/>
              <a:cs typeface="Times New Roman" panose="02020603050405020304" charset="0"/>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贰：经济大发展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nvSpPr>
        <p:spPr>
          <a:xfrm>
            <a:off x="121285" y="885190"/>
            <a:ext cx="232029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（一）农业：</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379095" y="1330325"/>
            <a:ext cx="8478520" cy="521970"/>
          </a:xfrm>
          <a:prstGeom prst="rect">
            <a:avLst/>
          </a:prstGeom>
          <a:noFill/>
        </p:spPr>
        <p:txBody>
          <a:bodyPr wrap="square" rtlCol="0">
            <a:spAutoFit/>
          </a:bodyPr>
          <a:lstStyle/>
          <a:p>
            <a:pPr algn="just">
              <a:lnSpc>
                <a:spcPct val="100000"/>
              </a:lnSpc>
              <a:spcBef>
                <a:spcPct val="0"/>
              </a:spcBef>
              <a:spcAft>
                <a:spcPct val="0"/>
              </a:spcAft>
            </a:pPr>
            <a:r>
              <a:rPr lang="en-US" altLang="zh-CN" sz="2800">
                <a:solidFill>
                  <a:schemeClr val="tx1"/>
                </a:solidFill>
                <a:latin typeface="华文中宋" panose="02010600040101010101" charset="-122"/>
                <a:ea typeface="华文中宋" panose="02010600040101010101" charset="-122"/>
                <a:cs typeface="华文中宋" panose="02010600040101010101" charset="-122"/>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a:t>
            </a:r>
            <a:r>
              <a:rPr lang="zh-CN" sz="2800">
                <a:solidFill>
                  <a:schemeClr val="tx1"/>
                </a:solidFill>
                <a:latin typeface="华文中宋" panose="02010600040101010101" charset="-122"/>
                <a:ea typeface="华文中宋" panose="02010600040101010101" charset="-122"/>
                <a:cs typeface="华文中宋" panose="02010600040101010101" charset="-122"/>
              </a:rPr>
              <a:t>兴建水利灌溉工程，如都江堰、郑国渠、芍陂等。</a:t>
            </a:r>
            <a:endParaRPr lang="zh-CN" sz="2800">
              <a:solidFill>
                <a:schemeClr val="tx1"/>
              </a:solidFill>
              <a:latin typeface="华文中宋" panose="02010600040101010101" charset="-122"/>
              <a:ea typeface="华文中宋" panose="02010600040101010101" charset="-122"/>
              <a:cs typeface="华文中宋" panose="02010600040101010101" charset="-122"/>
            </a:endParaRPr>
          </a:p>
        </p:txBody>
      </p:sp>
      <p:pic>
        <p:nvPicPr>
          <p:cNvPr id="22531" name="Picture 2" descr="春秋战国水利图"/>
          <p:cNvPicPr>
            <a:picLocks noChangeAspect="1"/>
          </p:cNvPicPr>
          <p:nvPr/>
        </p:nvPicPr>
        <p:blipFill>
          <a:blip r:embed="rId3"/>
          <a:stretch>
            <a:fillRect/>
          </a:stretch>
        </p:blipFill>
        <p:spPr>
          <a:xfrm>
            <a:off x="532130" y="1852295"/>
            <a:ext cx="5431155" cy="4438650"/>
          </a:xfrm>
          <a:prstGeom prst="rect">
            <a:avLst/>
          </a:prstGeom>
          <a:noFill/>
          <a:ln w="9525">
            <a:noFill/>
          </a:ln>
        </p:spPr>
      </p:pic>
      <p:sp>
        <p:nvSpPr>
          <p:cNvPr id="100" name="文本框 99"/>
          <p:cNvSpPr txBox="1"/>
          <p:nvPr>
            <p:custDataLst>
              <p:tags r:id="rId4"/>
            </p:custDataLst>
          </p:nvPr>
        </p:nvSpPr>
        <p:spPr>
          <a:xfrm>
            <a:off x="5963285" y="2000885"/>
            <a:ext cx="5993765" cy="3928110"/>
          </a:xfrm>
          <a:prstGeom prst="rect">
            <a:avLst/>
          </a:prstGeom>
          <a:noFill/>
          <a:ln w="9525">
            <a:noFill/>
          </a:ln>
        </p:spPr>
        <p:txBody>
          <a:bodyPr wrap="square">
            <a:spAutoFit/>
          </a:bodyPr>
          <a:lstStyle/>
          <a:p>
            <a:pPr indent="0">
              <a:lnSpc>
                <a:spcPct val="130000"/>
              </a:lnSpc>
            </a:pPr>
            <a:r>
              <a:rPr lang="en-US" altLang="zh-CN" sz="2400">
                <a:solidFill>
                  <a:srgbClr val="C00000"/>
                </a:solidFill>
                <a:latin typeface="黑体" panose="02010609060101010101" charset="-122"/>
                <a:ea typeface="黑体" panose="02010609060101010101" charset="-122"/>
                <a:cs typeface="黑体" panose="02010609060101010101" charset="-122"/>
              </a:rPr>
              <a:t>4</a:t>
            </a:r>
            <a:r>
              <a:rPr lang="zh-CN" altLang="en-US" sz="2400">
                <a:solidFill>
                  <a:srgbClr val="C00000"/>
                </a:solidFill>
                <a:latin typeface="黑体" panose="02010609060101010101" charset="-122"/>
                <a:ea typeface="黑体" panose="02010609060101010101" charset="-122"/>
                <a:cs typeface="黑体" panose="02010609060101010101" charset="-122"/>
              </a:rPr>
              <a:t>、</a:t>
            </a:r>
            <a:r>
              <a:rPr lang="zh-CN" sz="2400">
                <a:solidFill>
                  <a:srgbClr val="C00000"/>
                </a:solidFill>
                <a:latin typeface="黑体" panose="02010609060101010101" charset="-122"/>
                <a:ea typeface="黑体" panose="02010609060101010101" charset="-122"/>
                <a:cs typeface="黑体" panose="02010609060101010101" charset="-122"/>
              </a:rPr>
              <a:t>（</a:t>
            </a:r>
            <a:r>
              <a:rPr lang="en-US" sz="2400">
                <a:solidFill>
                  <a:srgbClr val="C00000"/>
                </a:solidFill>
                <a:latin typeface="黑体" panose="02010609060101010101" charset="-122"/>
                <a:ea typeface="黑体" panose="02010609060101010101" charset="-122"/>
                <a:cs typeface="黑体" panose="02010609060101010101" charset="-122"/>
              </a:rPr>
              <a:t>2019•</a:t>
            </a:r>
            <a:r>
              <a:rPr lang="zh-CN" sz="2400">
                <a:solidFill>
                  <a:srgbClr val="C00000"/>
                </a:solidFill>
                <a:latin typeface="黑体" panose="02010609060101010101" charset="-122"/>
                <a:ea typeface="黑体" panose="02010609060101010101" charset="-122"/>
                <a:cs typeface="黑体" panose="02010609060101010101" charset="-122"/>
              </a:rPr>
              <a:t>全国卷）</a:t>
            </a:r>
            <a:r>
              <a:rPr lang="zh-CN" sz="2400">
                <a:latin typeface="黑体" panose="02010609060101010101" charset="-122"/>
                <a:ea typeface="黑体" panose="02010609060101010101" charset="-122"/>
                <a:cs typeface="黑体" panose="02010609060101010101" charset="-122"/>
              </a:rPr>
              <a:t>战国后期，秦国建造了一批大型水利工程，如郑国渠、都江堰等，一些至今仍在发挥作用。这些工程能够在秦国完成，主要是因为（</a:t>
            </a:r>
            <a:r>
              <a:rPr lang="en-US" altLang="zh-CN" sz="2400">
                <a:latin typeface="黑体" panose="02010609060101010101" charset="-122"/>
                <a:ea typeface="黑体" panose="02010609060101010101" charset="-122"/>
                <a:cs typeface="黑体" panose="02010609060101010101" charset="-122"/>
              </a:rPr>
              <a:t>    </a:t>
            </a:r>
            <a:r>
              <a:rPr lang="zh-CN" sz="2400">
                <a:latin typeface="黑体" panose="02010609060101010101" charset="-122"/>
                <a:ea typeface="黑体" panose="02010609060101010101" charset="-122"/>
                <a:cs typeface="黑体" panose="02010609060101010101" charset="-122"/>
              </a:rPr>
              <a:t>）</a:t>
            </a:r>
            <a:endParaRPr lang="zh-CN" sz="2400">
              <a:latin typeface="黑体" panose="02010609060101010101" charset="-122"/>
              <a:ea typeface="黑体" panose="02010609060101010101" charset="-122"/>
              <a:cs typeface="黑体" panose="02010609060101010101" charset="-122"/>
            </a:endParaRPr>
          </a:p>
          <a:p>
            <a:pPr indent="0">
              <a:lnSpc>
                <a:spcPct val="130000"/>
              </a:lnSpc>
            </a:pPr>
            <a:r>
              <a:rPr lang="en-US" sz="2400">
                <a:latin typeface="黑体" panose="02010609060101010101" charset="-122"/>
                <a:ea typeface="黑体" panose="02010609060101010101" charset="-122"/>
                <a:cs typeface="黑体" panose="02010609060101010101" charset="-122"/>
              </a:rPr>
              <a:t>A</a:t>
            </a:r>
            <a:r>
              <a:rPr lang="zh-CN" sz="2400">
                <a:latin typeface="黑体" panose="02010609060101010101" charset="-122"/>
                <a:ea typeface="黑体" panose="02010609060101010101" charset="-122"/>
                <a:cs typeface="黑体" panose="02010609060101010101" charset="-122"/>
              </a:rPr>
              <a:t>．公田制度逐渐完善</a:t>
            </a:r>
            <a:endParaRPr lang="zh-CN" sz="2400">
              <a:latin typeface="黑体" panose="02010609060101010101" charset="-122"/>
              <a:ea typeface="黑体" panose="02010609060101010101" charset="-122"/>
              <a:cs typeface="黑体" panose="02010609060101010101" charset="-122"/>
            </a:endParaRPr>
          </a:p>
          <a:p>
            <a:pPr indent="0">
              <a:lnSpc>
                <a:spcPct val="130000"/>
              </a:lnSpc>
            </a:pPr>
            <a:r>
              <a:rPr lang="en-US" sz="2400">
                <a:latin typeface="黑体" panose="02010609060101010101" charset="-122"/>
                <a:ea typeface="黑体" panose="02010609060101010101" charset="-122"/>
                <a:cs typeface="黑体" panose="02010609060101010101" charset="-122"/>
              </a:rPr>
              <a:t>B</a:t>
            </a:r>
            <a:r>
              <a:rPr lang="zh-CN" sz="2400">
                <a:latin typeface="黑体" panose="02010609060101010101" charset="-122"/>
                <a:ea typeface="黑体" panose="02010609060101010101" charset="-122"/>
                <a:cs typeface="黑体" panose="02010609060101010101" charset="-122"/>
              </a:rPr>
              <a:t>．铁制生产工具普及</a:t>
            </a:r>
            <a:endParaRPr lang="zh-CN" sz="2400">
              <a:latin typeface="黑体" panose="02010609060101010101" charset="-122"/>
              <a:ea typeface="黑体" panose="02010609060101010101" charset="-122"/>
              <a:cs typeface="黑体" panose="02010609060101010101" charset="-122"/>
            </a:endParaRPr>
          </a:p>
          <a:p>
            <a:pPr indent="0">
              <a:lnSpc>
                <a:spcPct val="130000"/>
              </a:lnSpc>
            </a:pPr>
            <a:r>
              <a:rPr lang="en-US" sz="2400">
                <a:latin typeface="黑体" panose="02010609060101010101" charset="-122"/>
                <a:ea typeface="黑体" panose="02010609060101010101" charset="-122"/>
                <a:cs typeface="黑体" panose="02010609060101010101" charset="-122"/>
              </a:rPr>
              <a:t>C</a:t>
            </a:r>
            <a:r>
              <a:rPr lang="zh-CN" sz="2400">
                <a:latin typeface="黑体" panose="02010609060101010101" charset="-122"/>
                <a:ea typeface="黑体" panose="02010609060101010101" charset="-122"/>
                <a:cs typeface="黑体" panose="02010609060101010101" charset="-122"/>
              </a:rPr>
              <a:t>．交通运输网络通畅</a:t>
            </a:r>
            <a:endParaRPr lang="zh-CN" sz="2400">
              <a:latin typeface="黑体" panose="02010609060101010101" charset="-122"/>
              <a:ea typeface="黑体" panose="02010609060101010101" charset="-122"/>
              <a:cs typeface="黑体" panose="02010609060101010101" charset="-122"/>
            </a:endParaRPr>
          </a:p>
          <a:p>
            <a:pPr indent="0">
              <a:lnSpc>
                <a:spcPct val="130000"/>
              </a:lnSpc>
            </a:pPr>
            <a:r>
              <a:rPr lang="en-US" sz="2400">
                <a:latin typeface="黑体" panose="02010609060101010101" charset="-122"/>
                <a:ea typeface="黑体" panose="02010609060101010101" charset="-122"/>
                <a:cs typeface="黑体" panose="02010609060101010101" charset="-122"/>
              </a:rPr>
              <a:t>D</a:t>
            </a:r>
            <a:r>
              <a:rPr lang="zh-CN" sz="2400">
                <a:latin typeface="黑体" panose="02010609060101010101" charset="-122"/>
                <a:ea typeface="黑体" panose="02010609060101010101" charset="-122"/>
                <a:cs typeface="黑体" panose="02010609060101010101" charset="-122"/>
              </a:rPr>
              <a:t>．国家组织能力强大</a:t>
            </a:r>
            <a:endParaRPr lang="zh-CN" altLang="en-US" sz="2400">
              <a:solidFill>
                <a:srgbClr val="FF0000"/>
              </a:solidFill>
              <a:latin typeface="黑体" panose="02010609060101010101" charset="-122"/>
              <a:ea typeface="黑体" panose="02010609060101010101" charset="-122"/>
              <a:cs typeface="黑体" panose="02010609060101010101" charset="-122"/>
            </a:endParaRPr>
          </a:p>
        </p:txBody>
      </p:sp>
      <p:sp>
        <p:nvSpPr>
          <p:cNvPr id="4" name="文本框 3"/>
          <p:cNvSpPr txBox="1"/>
          <p:nvPr>
            <p:custDataLst>
              <p:tags r:id="rId5"/>
            </p:custDataLst>
          </p:nvPr>
        </p:nvSpPr>
        <p:spPr>
          <a:xfrm>
            <a:off x="10600055" y="4088765"/>
            <a:ext cx="955040" cy="1568450"/>
          </a:xfrm>
          <a:prstGeom prst="rect">
            <a:avLst/>
          </a:prstGeom>
          <a:noFill/>
        </p:spPr>
        <p:txBody>
          <a:bodyPr wrap="square" rtlCol="0">
            <a:spAutoFit/>
          </a:bodyPr>
          <a:lstStyle/>
          <a:p>
            <a:r>
              <a:rPr lang="en-US" altLang="zh-CN" sz="9600" b="1">
                <a:solidFill>
                  <a:srgbClr val="C00000"/>
                </a:solidFill>
              </a:rPr>
              <a:t>D</a:t>
            </a:r>
            <a:endParaRPr lang="en-US" altLang="zh-CN" sz="9600" b="1">
              <a:solidFill>
                <a:srgbClr val="C00000"/>
              </a:solidFill>
            </a:endParaRPr>
          </a:p>
        </p:txBody>
      </p:sp>
      <p:pic>
        <p:nvPicPr>
          <p:cNvPr id="10" name="图片 9" descr="C:/Users/ADMINI~1/AppData/Local/Temp/kaimatting/20200823092428/output_aiMatting_20200823092506.pngoutput_aiMatting_20200823092506"/>
          <p:cNvPicPr>
            <a:picLocks noChangeAspect="1"/>
          </p:cNvPicPr>
          <p:nvPr/>
        </p:nvPicPr>
        <p:blipFill>
          <a:blip r:embed="rId6"/>
          <a:srcRect r="6719" b="33153"/>
          <a:stretch>
            <a:fillRect/>
          </a:stretch>
        </p:blipFill>
        <p:spPr>
          <a:xfrm>
            <a:off x="9427845" y="0"/>
            <a:ext cx="2529205" cy="2000885"/>
          </a:xfrm>
          <a:prstGeom prst="rect">
            <a:avLst/>
          </a:prstGeom>
        </p:spPr>
      </p:pic>
      <p:grpSp>
        <p:nvGrpSpPr>
          <p:cNvPr id="9" name="组合 8"/>
          <p:cNvGrpSpPr/>
          <p:nvPr/>
        </p:nvGrpSpPr>
        <p:grpSpPr>
          <a:xfrm>
            <a:off x="690880" y="3429000"/>
            <a:ext cx="3780790" cy="1985645"/>
            <a:chOff x="1088" y="5400"/>
            <a:chExt cx="5954" cy="3127"/>
          </a:xfrm>
        </p:grpSpPr>
        <p:sp>
          <p:nvSpPr>
            <p:cNvPr id="3" name="椭圆 2"/>
            <p:cNvSpPr/>
            <p:nvPr/>
          </p:nvSpPr>
          <p:spPr>
            <a:xfrm>
              <a:off x="1088" y="7801"/>
              <a:ext cx="1089" cy="726"/>
            </a:xfrm>
            <a:prstGeom prst="ellipse">
              <a:avLst/>
            </a:prstGeom>
            <a:noFill/>
            <a:ln w="412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椭圆 4"/>
            <p:cNvSpPr/>
            <p:nvPr/>
          </p:nvSpPr>
          <p:spPr>
            <a:xfrm>
              <a:off x="2756" y="6049"/>
              <a:ext cx="1089" cy="726"/>
            </a:xfrm>
            <a:prstGeom prst="ellipse">
              <a:avLst/>
            </a:prstGeom>
            <a:noFill/>
            <a:ln w="412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椭圆 5"/>
            <p:cNvSpPr/>
            <p:nvPr/>
          </p:nvSpPr>
          <p:spPr>
            <a:xfrm>
              <a:off x="5954" y="7275"/>
              <a:ext cx="1089" cy="726"/>
            </a:xfrm>
            <a:prstGeom prst="ellipse">
              <a:avLst/>
            </a:prstGeom>
            <a:noFill/>
            <a:ln w="412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椭圆 6"/>
            <p:cNvSpPr/>
            <p:nvPr/>
          </p:nvSpPr>
          <p:spPr>
            <a:xfrm>
              <a:off x="4502" y="5400"/>
              <a:ext cx="1452" cy="726"/>
            </a:xfrm>
            <a:prstGeom prst="ellipse">
              <a:avLst/>
            </a:prstGeom>
            <a:noFill/>
            <a:ln w="412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0" grpId="0"/>
      <p:bldP spid="100" grpId="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41300" y="876935"/>
            <a:ext cx="11857355" cy="953135"/>
          </a:xfrm>
          <a:prstGeom prst="rect">
            <a:avLst/>
          </a:prstGeom>
          <a:noFill/>
        </p:spPr>
        <p:txBody>
          <a:bodyPr wrap="square" rtlCol="0" anchor="t">
            <a:spAutoFit/>
          </a:bodyPr>
          <a:lstStyle/>
          <a:p>
            <a:r>
              <a:rPr lang="en-US" altLang="zh-CN" sz="2800">
                <a:solidFill>
                  <a:schemeClr val="tx1"/>
                </a:solidFill>
                <a:latin typeface="华文中宋" panose="02010600040101010101" charset="-122"/>
                <a:ea typeface="华文中宋" panose="02010600040101010101" charset="-122"/>
                <a:cs typeface="黑体" panose="02010609060101010101" charset="-122"/>
                <a:sym typeface="+mn-ea"/>
              </a:rPr>
              <a:t>                    </a:t>
            </a:r>
            <a:r>
              <a:rPr lang="zh-CN" altLang="en-US" sz="2800">
                <a:solidFill>
                  <a:srgbClr val="C00000"/>
                </a:solidFill>
                <a:latin typeface="华文中宋" panose="02010600040101010101" charset="-122"/>
                <a:ea typeface="华文中宋" panose="02010600040101010101" charset="-122"/>
                <a:cs typeface="黑体" panose="02010609060101010101" charset="-122"/>
                <a:sym typeface="+mn-ea"/>
              </a:rPr>
              <a:t>分工</a:t>
            </a:r>
            <a:r>
              <a:rPr lang="zh-CN" altLang="en-US" sz="2800">
                <a:solidFill>
                  <a:schemeClr val="tx1"/>
                </a:solidFill>
                <a:latin typeface="华文中宋" panose="02010600040101010101" charset="-122"/>
                <a:ea typeface="华文中宋" panose="02010600040101010101" charset="-122"/>
                <a:cs typeface="黑体" panose="02010609060101010101" charset="-122"/>
                <a:sym typeface="+mn-ea"/>
              </a:rPr>
              <a:t>更加</a:t>
            </a:r>
            <a:r>
              <a:rPr lang="zh-CN" altLang="en-US" sz="2800">
                <a:solidFill>
                  <a:srgbClr val="C00000"/>
                </a:solidFill>
                <a:latin typeface="华文中宋" panose="02010600040101010101" charset="-122"/>
                <a:ea typeface="华文中宋" panose="02010600040101010101" charset="-122"/>
                <a:cs typeface="黑体" panose="02010609060101010101" charset="-122"/>
                <a:sym typeface="+mn-ea"/>
              </a:rPr>
              <a:t>细密</a:t>
            </a:r>
            <a:r>
              <a:rPr lang="zh-CN" altLang="en-US" sz="2800">
                <a:solidFill>
                  <a:schemeClr val="tx1"/>
                </a:solidFill>
                <a:latin typeface="华文中宋" panose="02010600040101010101" charset="-122"/>
                <a:ea typeface="华文中宋" panose="02010600040101010101" charset="-122"/>
                <a:cs typeface="黑体" panose="02010609060101010101" charset="-122"/>
                <a:sym typeface="+mn-ea"/>
              </a:rPr>
              <a:t>，</a:t>
            </a:r>
            <a:r>
              <a:rPr lang="zh-CN" altLang="en-US" sz="2800">
                <a:solidFill>
                  <a:srgbClr val="C00000"/>
                </a:solidFill>
                <a:latin typeface="华文中宋" panose="02010600040101010101" charset="-122"/>
                <a:ea typeface="华文中宋" panose="02010600040101010101" charset="-122"/>
                <a:cs typeface="黑体" panose="02010609060101010101" charset="-122"/>
                <a:sym typeface="+mn-ea"/>
              </a:rPr>
              <a:t>官府</a:t>
            </a:r>
            <a:r>
              <a:rPr lang="zh-CN" altLang="en-US" sz="2800">
                <a:solidFill>
                  <a:srgbClr val="C00000"/>
                </a:solidFill>
                <a:latin typeface="华文中宋" panose="02010600040101010101" charset="-122"/>
                <a:ea typeface="华文中宋" panose="02010600040101010101" charset="-122"/>
                <a:sym typeface="+mn-ea"/>
              </a:rPr>
              <a:t>垄断</a:t>
            </a:r>
            <a:r>
              <a:rPr lang="zh-CN" altLang="en-US" sz="2800">
                <a:solidFill>
                  <a:schemeClr val="tx1"/>
                </a:solidFill>
                <a:latin typeface="华文中宋" panose="02010600040101010101" charset="-122"/>
                <a:ea typeface="华文中宋" panose="02010600040101010101" charset="-122"/>
                <a:sym typeface="+mn-ea"/>
              </a:rPr>
              <a:t>局面被</a:t>
            </a:r>
            <a:r>
              <a:rPr lang="zh-CN" altLang="en-US" sz="2800">
                <a:solidFill>
                  <a:srgbClr val="C00000"/>
                </a:solidFill>
                <a:latin typeface="华文中宋" panose="02010600040101010101" charset="-122"/>
                <a:ea typeface="华文中宋" panose="02010600040101010101" charset="-122"/>
                <a:sym typeface="+mn-ea"/>
              </a:rPr>
              <a:t>打破</a:t>
            </a:r>
            <a:r>
              <a:rPr lang="zh-CN" altLang="en-US" sz="2800">
                <a:solidFill>
                  <a:schemeClr val="tx1"/>
                </a:solidFill>
                <a:latin typeface="华文中宋" panose="02010600040101010101" charset="-122"/>
                <a:ea typeface="华文中宋" panose="02010600040101010101" charset="-122"/>
                <a:sym typeface="+mn-ea"/>
              </a:rPr>
              <a:t>，</a:t>
            </a:r>
            <a:r>
              <a:rPr lang="zh-CN" altLang="en-US" sz="2800" dirty="0">
                <a:solidFill>
                  <a:schemeClr val="tx1"/>
                </a:solidFill>
                <a:latin typeface="华文中宋" panose="02010600040101010101" charset="-122"/>
                <a:ea typeface="华文中宋" panose="02010600040101010101" charset="-122"/>
                <a:sym typeface="+mn-ea"/>
              </a:rPr>
              <a:t>形成</a:t>
            </a:r>
            <a:r>
              <a:rPr lang="zh-CN" altLang="en-US" sz="2800" dirty="0">
                <a:solidFill>
                  <a:srgbClr val="C00000"/>
                </a:solidFill>
                <a:latin typeface="华文中宋" panose="02010600040101010101" charset="-122"/>
                <a:ea typeface="华文中宋" panose="02010600040101010101" charset="-122"/>
                <a:sym typeface="+mn-ea"/>
              </a:rPr>
              <a:t>官营手工业</a:t>
            </a:r>
            <a:r>
              <a:rPr lang="zh-CN" altLang="en-US" sz="2800" dirty="0">
                <a:solidFill>
                  <a:schemeClr val="tx1"/>
                </a:solidFill>
                <a:latin typeface="华文中宋" panose="02010600040101010101" charset="-122"/>
                <a:ea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sym typeface="+mn-ea"/>
              </a:rPr>
              <a:t>民（私）营手工业</a:t>
            </a:r>
            <a:r>
              <a:rPr lang="zh-CN" altLang="en-US" sz="2800" dirty="0">
                <a:solidFill>
                  <a:schemeClr val="tx1"/>
                </a:solidFill>
                <a:latin typeface="华文中宋" panose="02010600040101010101" charset="-122"/>
                <a:ea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sym typeface="+mn-ea"/>
              </a:rPr>
              <a:t>家庭手工业</a:t>
            </a:r>
            <a:r>
              <a:rPr lang="zh-CN" altLang="en-US" sz="2800" dirty="0">
                <a:solidFill>
                  <a:schemeClr val="tx1"/>
                </a:solidFill>
                <a:latin typeface="华文中宋" panose="02010600040101010101" charset="-122"/>
                <a:ea typeface="华文中宋" panose="02010600040101010101" charset="-122"/>
                <a:sym typeface="+mn-ea"/>
              </a:rPr>
              <a:t>长期并存的局面。</a:t>
            </a:r>
            <a:endParaRPr lang="zh-CN" altLang="en-US" sz="2800" dirty="0">
              <a:solidFill>
                <a:schemeClr val="tx1"/>
              </a:solidFill>
              <a:latin typeface="华文中宋" panose="02010600040101010101" charset="-122"/>
              <a:ea typeface="华文中宋" panose="02010600040101010101" charset="-122"/>
              <a:cs typeface="黑体" panose="02010609060101010101" charset="-122"/>
              <a:sym typeface="+mn-ea"/>
            </a:endParaRPr>
          </a:p>
        </p:txBody>
      </p:sp>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贰：经济大发展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nvSpPr>
        <p:spPr>
          <a:xfrm>
            <a:off x="121285" y="885190"/>
            <a:ext cx="2676525"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（二）手工业：</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graphicFrame>
        <p:nvGraphicFramePr>
          <p:cNvPr id="4" name="表格 3"/>
          <p:cNvGraphicFramePr>
            <a:graphicFrameLocks noGrp="1"/>
          </p:cNvGraphicFramePr>
          <p:nvPr>
            <p:custDataLst>
              <p:tags r:id="rId3"/>
            </p:custDataLst>
          </p:nvPr>
        </p:nvGraphicFramePr>
        <p:xfrm>
          <a:off x="379095" y="1844040"/>
          <a:ext cx="11460480" cy="4671060"/>
        </p:xfrm>
        <a:graphic>
          <a:graphicData uri="http://schemas.openxmlformats.org/drawingml/2006/table">
            <a:tbl>
              <a:tblPr firstRow="1" bandRow="1">
                <a:tableStyleId>{5C22544A-7EE6-4342-B048-85BDC9FD1C3A}</a:tableStyleId>
              </a:tblPr>
              <a:tblGrid>
                <a:gridCol w="553085"/>
                <a:gridCol w="1486535"/>
                <a:gridCol w="937260"/>
                <a:gridCol w="2232025"/>
                <a:gridCol w="2837815"/>
                <a:gridCol w="3413760"/>
              </a:tblGrid>
              <a:tr h="415290">
                <a:tc gridSpan="2">
                  <a:txBody>
                    <a:bodyPr/>
                    <a:lstStyle/>
                    <a:p>
                      <a:pPr indent="0" algn="ctr">
                        <a:lnSpc>
                          <a:spcPct val="100000"/>
                        </a:lnSpc>
                        <a:buNone/>
                      </a:pPr>
                      <a:r>
                        <a:rPr lang="zh-CN" altLang="en-US" sz="2800" b="1">
                          <a:solidFill>
                            <a:schemeClr val="accent2">
                              <a:lumMod val="75000"/>
                            </a:schemeClr>
                          </a:solidFill>
                          <a:latin typeface="华文中宋" panose="02010600040101010101" charset="-122"/>
                          <a:ea typeface="华文中宋" panose="02010600040101010101" charset="-122"/>
                        </a:rPr>
                        <a:t>种类</a:t>
                      </a:r>
                      <a:endParaRPr lang="zh-CN" altLang="en-US" sz="2800" b="1">
                        <a:solidFill>
                          <a:schemeClr val="accent2">
                            <a:lumMod val="75000"/>
                          </a:schemeClr>
                        </a:solidFill>
                        <a:latin typeface="华文中宋" panose="02010600040101010101" charset="-122"/>
                        <a:ea typeface="华文中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00000"/>
                        </a:lnSpc>
                        <a:buNone/>
                      </a:pPr>
                      <a:r>
                        <a:rPr lang="zh-CN" altLang="en-US" sz="2800" b="1">
                          <a:solidFill>
                            <a:schemeClr val="accent2">
                              <a:lumMod val="75000"/>
                            </a:schemeClr>
                          </a:solidFill>
                          <a:latin typeface="华文中宋" panose="02010600040101010101" charset="-122"/>
                          <a:ea typeface="华文中宋" panose="02010600040101010101" charset="-122"/>
                        </a:rPr>
                        <a:t>出现</a:t>
                      </a:r>
                      <a:endParaRPr lang="zh-CN" altLang="en-US" sz="2800" b="1">
                        <a:solidFill>
                          <a:schemeClr val="accent2">
                            <a:lumMod val="75000"/>
                          </a:schemeClr>
                        </a:solidFill>
                        <a:latin typeface="华文中宋" panose="02010600040101010101" charset="-122"/>
                        <a:ea typeface="华文中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00000"/>
                        </a:lnSpc>
                        <a:buNone/>
                      </a:pPr>
                      <a:r>
                        <a:rPr lang="zh-CN" altLang="en-US" sz="2800" b="1">
                          <a:solidFill>
                            <a:schemeClr val="accent2">
                              <a:lumMod val="75000"/>
                            </a:schemeClr>
                          </a:solidFill>
                          <a:latin typeface="华文中宋" panose="02010600040101010101" charset="-122"/>
                          <a:ea typeface="华文中宋" panose="02010600040101010101" charset="-122"/>
                        </a:rPr>
                        <a:t>生产经营模式</a:t>
                      </a:r>
                      <a:endParaRPr lang="zh-CN" altLang="en-US" sz="2800" b="1">
                        <a:solidFill>
                          <a:schemeClr val="accent2">
                            <a:lumMod val="75000"/>
                          </a:schemeClr>
                        </a:solidFill>
                        <a:latin typeface="华文中宋" panose="02010600040101010101" charset="-122"/>
                        <a:ea typeface="华文中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lnSpc>
                          <a:spcPct val="100000"/>
                        </a:lnSpc>
                        <a:buNone/>
                      </a:pPr>
                      <a:r>
                        <a:rPr lang="zh-CN" altLang="en-US" sz="2800" b="1">
                          <a:solidFill>
                            <a:schemeClr val="accent2">
                              <a:lumMod val="75000"/>
                            </a:schemeClr>
                          </a:solidFill>
                          <a:latin typeface="华文中宋" panose="02010600040101010101" charset="-122"/>
                          <a:ea typeface="华文中宋" panose="02010600040101010101" charset="-122"/>
                          <a:sym typeface="+mn-ea"/>
                        </a:rPr>
                        <a:t>产品流向</a:t>
                      </a:r>
                      <a:endParaRPr lang="zh-CN" altLang="en-US" sz="2800" b="1">
                        <a:solidFill>
                          <a:schemeClr val="accent2">
                            <a:lumMod val="75000"/>
                          </a:schemeClr>
                        </a:solidFill>
                        <a:latin typeface="华文中宋" panose="02010600040101010101" charset="-122"/>
                        <a:ea typeface="华文中宋" panose="02010600040101010101"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u="none" strike="noStrike" cap="none" normalizeH="0" baseline="0">
                          <a:solidFill>
                            <a:schemeClr val="accent2">
                              <a:lumMod val="75000"/>
                            </a:schemeClr>
                          </a:solidFill>
                          <a:latin typeface="华文中宋" panose="02010600040101010101" charset="-122"/>
                          <a:ea typeface="华文中宋" panose="02010600040101010101" charset="-122"/>
                        </a:rPr>
                        <a:t>地位与影响</a:t>
                      </a:r>
                      <a:endParaRPr kumimoji="0" lang="zh-CN" altLang="en-US" sz="2800" b="1" i="0" u="none" strike="noStrike" cap="none" normalizeH="0" baseline="0">
                        <a:solidFill>
                          <a:schemeClr val="accent2">
                            <a:lumMod val="75000"/>
                          </a:schemeClr>
                        </a:solidFill>
                        <a:latin typeface="华文中宋" panose="02010600040101010101" charset="-122"/>
                        <a:ea typeface="华文中宋" panose="02010600040101010101" charset="-122"/>
                      </a:endParaRPr>
                    </a:p>
                  </a:txBody>
                  <a:tcPr anchor="ctr" horzOverflow="overflow">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262380">
                <a:tc gridSpan="2">
                  <a:txBody>
                    <a:bodyPr/>
                    <a:lstStyle/>
                    <a:p>
                      <a:pPr algn="ctr" fontAlgn="ctr">
                        <a:lnSpc>
                          <a:spcPct val="100000"/>
                        </a:lnSpc>
                        <a:buClrTx/>
                        <a:buSzTx/>
                        <a:buFontTx/>
                        <a:buNone/>
                      </a:pPr>
                      <a:r>
                        <a:rPr lang="zh-CN" altLang="en-US" sz="2800" b="1">
                          <a:solidFill>
                            <a:schemeClr val="accent2">
                              <a:lumMod val="75000"/>
                            </a:schemeClr>
                          </a:solidFill>
                          <a:latin typeface="华文中宋" panose="02010600040101010101" charset="-122"/>
                          <a:ea typeface="华文中宋" panose="02010600040101010101" charset="-122"/>
                        </a:rPr>
                        <a:t>家庭式</a:t>
                      </a:r>
                      <a:endParaRPr lang="zh-CN" altLang="en-US" sz="2800" b="1">
                        <a:solidFill>
                          <a:schemeClr val="accent2">
                            <a:lumMod val="75000"/>
                          </a:schemeClr>
                        </a:solidFill>
                        <a:latin typeface="华文中宋" panose="02010600040101010101" charset="-122"/>
                        <a:ea typeface="华文中宋" panose="02010600040101010101" charset="-122"/>
                      </a:endParaRPr>
                    </a:p>
                    <a:p>
                      <a:pPr algn="ctr" fontAlgn="ctr">
                        <a:lnSpc>
                          <a:spcPct val="100000"/>
                        </a:lnSpc>
                        <a:buClrTx/>
                        <a:buSzTx/>
                        <a:buFontTx/>
                        <a:buNone/>
                      </a:pPr>
                      <a:r>
                        <a:rPr lang="zh-CN" altLang="en-US" sz="2800" b="1">
                          <a:solidFill>
                            <a:schemeClr val="accent2">
                              <a:lumMod val="75000"/>
                            </a:schemeClr>
                          </a:solidFill>
                          <a:latin typeface="华文中宋" panose="02010600040101010101" charset="-122"/>
                          <a:ea typeface="华文中宋" panose="02010600040101010101" charset="-122"/>
                        </a:rPr>
                        <a:t>劳作方式</a:t>
                      </a:r>
                      <a:endParaRPr lang="zh-CN" altLang="en-US" sz="2800" b="1">
                        <a:solidFill>
                          <a:schemeClr val="accent2">
                            <a:lumMod val="75000"/>
                          </a:schemeClr>
                        </a:solidFill>
                        <a:latin typeface="华文中宋" panose="02010600040101010101" charset="-122"/>
                        <a:ea typeface="华文中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lnSpc>
                          <a:spcPct val="100000"/>
                        </a:lnSpc>
                        <a:buClrTx/>
                        <a:buSzTx/>
                        <a:buFontTx/>
                        <a:buNone/>
                      </a:pPr>
                      <a:endParaRPr lang="zh-CN" altLang="en-US" sz="2800" b="0">
                        <a:solidFill>
                          <a:schemeClr val="accent2">
                            <a:lumMod val="75000"/>
                          </a:schemeClr>
                        </a:solidFill>
                        <a:latin typeface="华文中宋" panose="02010600040101010101" charset="-122"/>
                        <a:ea typeface="华文中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fontAlgn="ctr">
                        <a:lnSpc>
                          <a:spcPct val="100000"/>
                        </a:lnSpc>
                        <a:buClrTx/>
                        <a:buSzTx/>
                        <a:buFontTx/>
                        <a:buNone/>
                      </a:pPr>
                      <a:endParaRPr lang="zh-CN" altLang="en-US" sz="2800" b="0">
                        <a:solidFill>
                          <a:schemeClr val="accent2">
                            <a:lumMod val="75000"/>
                          </a:schemeClr>
                        </a:solidFill>
                        <a:latin typeface="华文中宋" panose="02010600040101010101" charset="-122"/>
                        <a:ea typeface="华文中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fontAlgn="ctr">
                        <a:lnSpc>
                          <a:spcPct val="100000"/>
                        </a:lnSpc>
                        <a:buClrTx/>
                        <a:buSzTx/>
                        <a:buFontTx/>
                        <a:buNone/>
                      </a:pPr>
                      <a:endParaRPr lang="zh-CN" altLang="en-US" sz="2800" b="0">
                        <a:solidFill>
                          <a:schemeClr val="accent2">
                            <a:lumMod val="75000"/>
                          </a:schemeClr>
                        </a:solidFill>
                        <a:latin typeface="华文中宋" panose="02010600040101010101" charset="-122"/>
                        <a:ea typeface="华文中宋" panose="02010600040101010101"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algn="l" defTabSz="914400" rtl="0" eaLnBrk="1" fontAlgn="ctr" latinLnBrk="0" hangingPunct="1">
                        <a:lnSpc>
                          <a:spcPct val="100000"/>
                        </a:lnSpc>
                        <a:spcBef>
                          <a:spcPct val="20000"/>
                        </a:spcBef>
                        <a:buClrTx/>
                        <a:buSzTx/>
                        <a:buFontTx/>
                        <a:buNone/>
                      </a:pPr>
                      <a:endParaRPr kumimoji="0" lang="zh-CN" altLang="en-US" sz="2800" b="0" i="0" u="none" strike="noStrike" cap="none" normalizeH="0" baseline="0">
                        <a:solidFill>
                          <a:schemeClr val="accent2">
                            <a:lumMod val="75000"/>
                          </a:schemeClr>
                        </a:solidFill>
                        <a:latin typeface="华文中宋" panose="02010600040101010101" charset="-122"/>
                        <a:ea typeface="华文中宋" panose="02010600040101010101" charset="-122"/>
                      </a:endParaRPr>
                    </a:p>
                  </a:txBody>
                  <a:tcPr horzOverflow="overflow">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445895">
                <a:tc rowSpan="2">
                  <a:txBody>
                    <a:bodyPr/>
                    <a:lstStyle/>
                    <a:p>
                      <a:pPr algn="ctr" fontAlgn="ctr">
                        <a:lnSpc>
                          <a:spcPct val="100000"/>
                        </a:lnSpc>
                        <a:buClrTx/>
                        <a:buSzTx/>
                        <a:buFontTx/>
                        <a:buNone/>
                      </a:pPr>
                      <a:r>
                        <a:rPr lang="zh-CN" altLang="en-US" sz="2800" b="1">
                          <a:solidFill>
                            <a:schemeClr val="accent2">
                              <a:lumMod val="75000"/>
                            </a:schemeClr>
                          </a:solidFill>
                          <a:latin typeface="华文中宋" panose="02010600040101010101" charset="-122"/>
                          <a:ea typeface="华文中宋" panose="02010600040101010101" charset="-122"/>
                        </a:rPr>
                        <a:t>作坊</a:t>
                      </a:r>
                      <a:endParaRPr lang="zh-CN" altLang="en-US" sz="2800" b="1">
                        <a:solidFill>
                          <a:schemeClr val="accent2">
                            <a:lumMod val="75000"/>
                          </a:schemeClr>
                        </a:solidFill>
                        <a:latin typeface="华文中宋" panose="02010600040101010101" charset="-122"/>
                        <a:ea typeface="华文中宋" panose="02010600040101010101" charset="-122"/>
                      </a:endParaRPr>
                    </a:p>
                    <a:p>
                      <a:pPr algn="ctr" fontAlgn="ctr">
                        <a:lnSpc>
                          <a:spcPct val="100000"/>
                        </a:lnSpc>
                        <a:buClrTx/>
                        <a:buSzTx/>
                        <a:buFontTx/>
                        <a:buNone/>
                      </a:pPr>
                      <a:r>
                        <a:rPr lang="zh-CN" altLang="en-US" sz="2800" b="1">
                          <a:solidFill>
                            <a:schemeClr val="accent2">
                              <a:lumMod val="75000"/>
                            </a:schemeClr>
                          </a:solidFill>
                          <a:latin typeface="华文中宋" panose="02010600040101010101" charset="-122"/>
                          <a:ea typeface="华文中宋" panose="02010600040101010101" charset="-122"/>
                        </a:rPr>
                        <a:t>手工业</a:t>
                      </a:r>
                      <a:endParaRPr lang="zh-CN" altLang="en-US" sz="2800" b="1">
                        <a:solidFill>
                          <a:schemeClr val="accent2">
                            <a:lumMod val="75000"/>
                          </a:schemeClr>
                        </a:solidFill>
                        <a:latin typeface="华文中宋" panose="02010600040101010101" charset="-122"/>
                        <a:ea typeface="华文中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lnSpc>
                          <a:spcPct val="100000"/>
                        </a:lnSpc>
                        <a:buClrTx/>
                        <a:buSzTx/>
                        <a:buFontTx/>
                        <a:buNone/>
                      </a:pPr>
                      <a:r>
                        <a:rPr lang="zh-CN" altLang="en-US" sz="2800" b="1">
                          <a:solidFill>
                            <a:schemeClr val="accent2">
                              <a:lumMod val="75000"/>
                            </a:schemeClr>
                          </a:solidFill>
                          <a:latin typeface="华文中宋" panose="02010600040101010101" charset="-122"/>
                          <a:ea typeface="华文中宋" panose="02010600040101010101" charset="-122"/>
                          <a:sym typeface="+mn-ea"/>
                        </a:rPr>
                        <a:t>民营作坊</a:t>
                      </a:r>
                      <a:endParaRPr lang="zh-CN" altLang="en-US" sz="2800" b="1">
                        <a:solidFill>
                          <a:schemeClr val="accent2">
                            <a:lumMod val="75000"/>
                          </a:schemeClr>
                        </a:solidFill>
                        <a:latin typeface="华文中宋" panose="02010600040101010101" charset="-122"/>
                        <a:ea typeface="华文中宋" panose="02010600040101010101"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lnSpc>
                          <a:spcPct val="100000"/>
                        </a:lnSpc>
                        <a:buClrTx/>
                        <a:buSzTx/>
                        <a:buFontTx/>
                        <a:buNone/>
                      </a:pPr>
                      <a:endParaRPr lang="zh-CN" altLang="en-US" sz="2800" b="0">
                        <a:solidFill>
                          <a:schemeClr val="accent2">
                            <a:lumMod val="75000"/>
                          </a:schemeClr>
                        </a:solidFill>
                        <a:latin typeface="华文中宋" panose="02010600040101010101" charset="-122"/>
                        <a:ea typeface="华文中宋" panose="02010600040101010101"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fontAlgn="ctr">
                        <a:lnSpc>
                          <a:spcPct val="100000"/>
                        </a:lnSpc>
                        <a:buClrTx/>
                        <a:buSzTx/>
                        <a:buFontTx/>
                        <a:buNone/>
                      </a:pPr>
                      <a:endParaRPr lang="zh-CN" altLang="en-US" sz="2800" b="0">
                        <a:solidFill>
                          <a:schemeClr val="accent2">
                            <a:lumMod val="75000"/>
                          </a:schemeClr>
                        </a:solidFill>
                        <a:latin typeface="华文中宋" panose="02010600040101010101" charset="-122"/>
                        <a:ea typeface="华文中宋" panose="02010600040101010101"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fontAlgn="ctr">
                        <a:lnSpc>
                          <a:spcPct val="100000"/>
                        </a:lnSpc>
                        <a:buClrTx/>
                        <a:buSzTx/>
                        <a:buFontTx/>
                        <a:buNone/>
                      </a:pPr>
                      <a:endParaRPr lang="zh-CN" altLang="en-US" sz="2800" b="0">
                        <a:solidFill>
                          <a:schemeClr val="accent2">
                            <a:lumMod val="75000"/>
                          </a:schemeClr>
                        </a:solidFill>
                        <a:latin typeface="华文中宋" panose="02010600040101010101" charset="-122"/>
                        <a:ea typeface="华文中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algn="l" defTabSz="914400" rtl="0" eaLnBrk="1" fontAlgn="ctr" latinLnBrk="0" hangingPunct="1">
                        <a:lnSpc>
                          <a:spcPct val="100000"/>
                        </a:lnSpc>
                        <a:spcBef>
                          <a:spcPct val="20000"/>
                        </a:spcBef>
                        <a:buClrTx/>
                        <a:buSzTx/>
                        <a:buFontTx/>
                        <a:buNone/>
                      </a:pPr>
                      <a:endParaRPr kumimoji="0" lang="zh-CN" altLang="en-US" sz="2800" b="0" i="0" u="none" strike="noStrike" cap="none" normalizeH="0" baseline="0">
                        <a:solidFill>
                          <a:schemeClr val="accent2">
                            <a:lumMod val="75000"/>
                          </a:schemeClr>
                        </a:solidFill>
                        <a:latin typeface="华文中宋" panose="02010600040101010101" charset="-122"/>
                        <a:ea typeface="华文中宋" panose="02010600040101010101" charset="-122"/>
                      </a:endParaRPr>
                    </a:p>
                  </a:txBody>
                  <a:tcPr horzOverflow="overflow">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444625">
                <a:tc vMerge="1">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lnSpc>
                          <a:spcPct val="100000"/>
                        </a:lnSpc>
                        <a:buClrTx/>
                        <a:buSzTx/>
                        <a:buFontTx/>
                        <a:buNone/>
                      </a:pPr>
                      <a:r>
                        <a:rPr lang="zh-CN" altLang="en-US" sz="2800" b="1">
                          <a:solidFill>
                            <a:schemeClr val="accent2">
                              <a:lumMod val="75000"/>
                            </a:schemeClr>
                          </a:solidFill>
                          <a:latin typeface="华文中宋" panose="02010600040101010101" charset="-122"/>
                          <a:ea typeface="华文中宋" panose="02010600040101010101" charset="-122"/>
                          <a:sym typeface="+mn-ea"/>
                        </a:rPr>
                        <a:t>官营作坊</a:t>
                      </a:r>
                      <a:endParaRPr lang="zh-CN" altLang="en-US" sz="2800" b="1">
                        <a:solidFill>
                          <a:schemeClr val="accent2">
                            <a:lumMod val="75000"/>
                          </a:schemeClr>
                        </a:solidFill>
                        <a:latin typeface="华文中宋" panose="02010600040101010101" charset="-122"/>
                        <a:ea typeface="华文中宋" panose="02010600040101010101"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ctr" fontAlgn="ctr">
                        <a:lnSpc>
                          <a:spcPct val="100000"/>
                        </a:lnSpc>
                        <a:buClrTx/>
                        <a:buSzTx/>
                        <a:buFontTx/>
                        <a:buNone/>
                      </a:pPr>
                      <a:endParaRPr lang="zh-CN" altLang="en-US" sz="2800" b="0">
                        <a:solidFill>
                          <a:schemeClr val="accent2">
                            <a:lumMod val="75000"/>
                          </a:schemeClr>
                        </a:solidFill>
                        <a:latin typeface="华文中宋" panose="02010600040101010101" charset="-122"/>
                        <a:ea typeface="华文中宋" panose="02010600040101010101"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fontAlgn="ctr">
                        <a:lnSpc>
                          <a:spcPct val="100000"/>
                        </a:lnSpc>
                        <a:buClrTx/>
                        <a:buSzTx/>
                        <a:buFontTx/>
                        <a:buNone/>
                      </a:pPr>
                      <a:endParaRPr lang="zh-CN" altLang="en-US" sz="2800" b="0">
                        <a:solidFill>
                          <a:schemeClr val="accent2">
                            <a:lumMod val="75000"/>
                          </a:schemeClr>
                        </a:solidFill>
                        <a:latin typeface="华文中宋" panose="02010600040101010101" charset="-122"/>
                        <a:ea typeface="华文中宋" panose="02010600040101010101" charset="-122"/>
                        <a:sym typeface="+mn-ea"/>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algn="l" fontAlgn="ctr">
                        <a:lnSpc>
                          <a:spcPct val="100000"/>
                        </a:lnSpc>
                        <a:buClrTx/>
                        <a:buSzTx/>
                        <a:buFontTx/>
                        <a:buNone/>
                      </a:pPr>
                      <a:endParaRPr lang="zh-CN" altLang="en-US" sz="2800" b="0">
                        <a:solidFill>
                          <a:schemeClr val="accent2">
                            <a:lumMod val="75000"/>
                          </a:schemeClr>
                        </a:solidFill>
                        <a:latin typeface="华文中宋" panose="02010600040101010101" charset="-122"/>
                        <a:ea typeface="华文中宋" panose="02010600040101010101"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marL="0" marR="0" lvl="0" algn="l" defTabSz="914400" rtl="0" eaLnBrk="1" fontAlgn="ctr" latinLnBrk="0" hangingPunct="1">
                        <a:lnSpc>
                          <a:spcPct val="100000"/>
                        </a:lnSpc>
                        <a:spcBef>
                          <a:spcPct val="20000"/>
                        </a:spcBef>
                        <a:buClrTx/>
                        <a:buSzTx/>
                        <a:buFontTx/>
                        <a:buNone/>
                      </a:pPr>
                      <a:endParaRPr kumimoji="0" lang="zh-CN" altLang="en-US" sz="2800" b="0" i="0" u="none" strike="noStrike" cap="none" normalizeH="0" baseline="0">
                        <a:solidFill>
                          <a:schemeClr val="accent2">
                            <a:lumMod val="75000"/>
                          </a:schemeClr>
                        </a:solidFill>
                        <a:latin typeface="华文中宋" panose="02010600040101010101" charset="-122"/>
                        <a:ea typeface="华文中宋" panose="02010600040101010101" charset="-122"/>
                      </a:endParaRPr>
                    </a:p>
                  </a:txBody>
                  <a:tcPr horzOverflow="overflow">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2374900" y="2517140"/>
            <a:ext cx="951230" cy="809625"/>
          </a:xfrm>
          <a:prstGeom prst="rect">
            <a:avLst/>
          </a:prstGeom>
          <a:noFill/>
        </p:spPr>
        <p:txBody>
          <a:bodyPr wrap="square" rtlCol="0" anchor="t">
            <a:noAutofit/>
          </a:bodyPr>
          <a:lstStyle/>
          <a:p>
            <a:pPr algn="ctr" fontAlgn="ctr">
              <a:lnSpc>
                <a:spcPct val="100000"/>
              </a:lnSpc>
              <a:buClrTx/>
              <a:buSzTx/>
              <a:buFontTx/>
              <a:buNone/>
            </a:pPr>
            <a:r>
              <a:rPr lang="zh-CN" altLang="en-US" sz="2800">
                <a:solidFill>
                  <a:schemeClr val="tx1"/>
                </a:solidFill>
                <a:latin typeface="华文中宋" panose="02010600040101010101" charset="-122"/>
                <a:ea typeface="华文中宋" panose="02010600040101010101" charset="-122"/>
                <a:sym typeface="+mn-ea"/>
              </a:rPr>
              <a:t>春秋战国</a:t>
            </a:r>
            <a:endParaRPr lang="zh-CN" altLang="en-US" sz="2800">
              <a:solidFill>
                <a:schemeClr val="tx1"/>
              </a:solidFill>
              <a:latin typeface="华文中宋" panose="02010600040101010101" charset="-122"/>
              <a:ea typeface="华文中宋" panose="02010600040101010101" charset="-122"/>
              <a:sym typeface="+mn-ea"/>
            </a:endParaRPr>
          </a:p>
        </p:txBody>
      </p:sp>
      <p:sp>
        <p:nvSpPr>
          <p:cNvPr id="6" name="文本框 5"/>
          <p:cNvSpPr txBox="1"/>
          <p:nvPr/>
        </p:nvSpPr>
        <p:spPr>
          <a:xfrm>
            <a:off x="3305175" y="2718435"/>
            <a:ext cx="2508250" cy="448945"/>
          </a:xfrm>
          <a:prstGeom prst="rect">
            <a:avLst/>
          </a:prstGeom>
          <a:noFill/>
        </p:spPr>
        <p:txBody>
          <a:bodyPr wrap="square" rtlCol="0" anchor="t">
            <a:noAutofit/>
          </a:bodyPr>
          <a:lstStyle/>
          <a:p>
            <a:pPr algn="l" fontAlgn="ctr">
              <a:lnSpc>
                <a:spcPct val="100000"/>
              </a:lnSpc>
              <a:buClrTx/>
              <a:buSzTx/>
              <a:buFontTx/>
              <a:buNone/>
            </a:pPr>
            <a:r>
              <a:rPr lang="zh-CN" altLang="en-US" sz="2800">
                <a:latin typeface="华文中宋" panose="02010600040101010101" charset="-122"/>
                <a:ea typeface="华文中宋" panose="02010600040101010101" charset="-122"/>
                <a:sym typeface="+mn-ea"/>
              </a:rPr>
              <a:t>以</a:t>
            </a:r>
            <a:r>
              <a:rPr lang="zh-CN" altLang="en-US" sz="2800">
                <a:solidFill>
                  <a:srgbClr val="C00000"/>
                </a:solidFill>
                <a:latin typeface="华文中宋" panose="02010600040101010101" charset="-122"/>
                <a:ea typeface="华文中宋" panose="02010600040101010101" charset="-122"/>
                <a:sym typeface="+mn-ea"/>
              </a:rPr>
              <a:t>家庭</a:t>
            </a:r>
            <a:r>
              <a:rPr lang="zh-CN" altLang="en-US" sz="2800">
                <a:latin typeface="华文中宋" panose="02010600040101010101" charset="-122"/>
                <a:ea typeface="华文中宋" panose="02010600040101010101" charset="-122"/>
                <a:sym typeface="+mn-ea"/>
              </a:rPr>
              <a:t>为单位</a:t>
            </a:r>
            <a:endParaRPr lang="zh-CN" altLang="en-US" sz="2800">
              <a:latin typeface="华文中宋" panose="02010600040101010101" charset="-122"/>
              <a:ea typeface="华文中宋" panose="02010600040101010101" charset="-122"/>
              <a:sym typeface="+mn-ea"/>
            </a:endParaRPr>
          </a:p>
        </p:txBody>
      </p:sp>
      <p:sp>
        <p:nvSpPr>
          <p:cNvPr id="7" name="文本框 6"/>
          <p:cNvSpPr txBox="1"/>
          <p:nvPr/>
        </p:nvSpPr>
        <p:spPr>
          <a:xfrm>
            <a:off x="5539740" y="2319020"/>
            <a:ext cx="2967990" cy="1247775"/>
          </a:xfrm>
          <a:prstGeom prst="rect">
            <a:avLst/>
          </a:prstGeom>
          <a:noFill/>
        </p:spPr>
        <p:txBody>
          <a:bodyPr wrap="square" rtlCol="0" anchor="t">
            <a:noAutofit/>
          </a:bodyPr>
          <a:lstStyle/>
          <a:p>
            <a:pPr algn="l" fontAlgn="ctr">
              <a:lnSpc>
                <a:spcPct val="100000"/>
              </a:lnSpc>
              <a:buClrTx/>
              <a:buSzTx/>
              <a:buFontTx/>
              <a:buNone/>
            </a:pPr>
            <a:r>
              <a:rPr lang="zh-CN" altLang="en-US" sz="2800">
                <a:latin typeface="华文中宋" panose="02010600040101010101" charset="-122"/>
                <a:ea typeface="华文中宋" panose="02010600040101010101" charset="-122"/>
                <a:sym typeface="+mn-ea"/>
              </a:rPr>
              <a:t>供</a:t>
            </a:r>
            <a:r>
              <a:rPr lang="zh-CN" altLang="en-US" sz="2800">
                <a:solidFill>
                  <a:srgbClr val="C00000"/>
                </a:solidFill>
                <a:latin typeface="华文中宋" panose="02010600040101010101" charset="-122"/>
                <a:ea typeface="华文中宋" panose="02010600040101010101" charset="-122"/>
                <a:sym typeface="+mn-ea"/>
              </a:rPr>
              <a:t>自己消费</a:t>
            </a:r>
            <a:r>
              <a:rPr lang="zh-CN" altLang="en-US" sz="2800">
                <a:latin typeface="华文中宋" panose="02010600040101010101" charset="-122"/>
                <a:ea typeface="华文中宋" panose="02010600040101010101" charset="-122"/>
                <a:sym typeface="+mn-ea"/>
              </a:rPr>
              <a:t>和</a:t>
            </a:r>
            <a:r>
              <a:rPr lang="zh-CN" altLang="en-US" sz="2800">
                <a:solidFill>
                  <a:srgbClr val="C00000"/>
                </a:solidFill>
                <a:latin typeface="华文中宋" panose="02010600040101010101" charset="-122"/>
                <a:ea typeface="华文中宋" panose="02010600040101010101" charset="-122"/>
                <a:sym typeface="+mn-ea"/>
              </a:rPr>
              <a:t>交纳赋税</a:t>
            </a:r>
            <a:r>
              <a:rPr lang="zh-CN" altLang="en-US" sz="2800">
                <a:latin typeface="华文中宋" panose="02010600040101010101" charset="-122"/>
                <a:ea typeface="华文中宋" panose="02010600040101010101" charset="-122"/>
                <a:sym typeface="+mn-ea"/>
              </a:rPr>
              <a:t>的产品，</a:t>
            </a:r>
            <a:r>
              <a:rPr lang="zh-CN" altLang="en-US" sz="2800">
                <a:solidFill>
                  <a:srgbClr val="C00000"/>
                </a:solidFill>
                <a:latin typeface="华文中宋" panose="02010600040101010101" charset="-122"/>
                <a:ea typeface="华文中宋" panose="02010600040101010101" charset="-122"/>
                <a:sym typeface="+mn-ea"/>
              </a:rPr>
              <a:t>剩余部分</a:t>
            </a:r>
            <a:r>
              <a:rPr lang="zh-CN" altLang="en-US" sz="2800">
                <a:latin typeface="华文中宋" panose="02010600040101010101" charset="-122"/>
                <a:ea typeface="华文中宋" panose="02010600040101010101" charset="-122"/>
                <a:sym typeface="+mn-ea"/>
              </a:rPr>
              <a:t>出售</a:t>
            </a:r>
            <a:endParaRPr lang="zh-CN" altLang="en-US" sz="2800">
              <a:latin typeface="华文中宋" panose="02010600040101010101" charset="-122"/>
              <a:ea typeface="华文中宋" panose="02010600040101010101" charset="-122"/>
              <a:sym typeface="+mn-ea"/>
            </a:endParaRPr>
          </a:p>
        </p:txBody>
      </p:sp>
      <p:sp>
        <p:nvSpPr>
          <p:cNvPr id="8" name="文本框 7"/>
          <p:cNvSpPr txBox="1"/>
          <p:nvPr/>
        </p:nvSpPr>
        <p:spPr>
          <a:xfrm>
            <a:off x="8365490" y="2337435"/>
            <a:ext cx="3591560" cy="1229360"/>
          </a:xfrm>
          <a:prstGeom prst="rect">
            <a:avLst/>
          </a:prstGeom>
          <a:noFill/>
        </p:spPr>
        <p:txBody>
          <a:bodyPr wrap="square" rtlCol="0" anchor="t">
            <a:noAutofit/>
          </a:bodyPr>
          <a:lstStyle/>
          <a:p>
            <a:pPr marL="0" marR="0" lvl="0" algn="l" defTabSz="914400" rtl="0" eaLnBrk="1" fontAlgn="ctr" latinLnBrk="0" hangingPunct="1">
              <a:lnSpc>
                <a:spcPct val="100000"/>
              </a:lnSpc>
              <a:spcBef>
                <a:spcPct val="20000"/>
              </a:spcBef>
              <a:buClrTx/>
              <a:buSzTx/>
              <a:buFontTx/>
              <a:buNone/>
            </a:pPr>
            <a:r>
              <a:rPr lang="zh-CN" altLang="en-US" sz="2800">
                <a:latin typeface="华文中宋" panose="02010600040101010101" charset="-122"/>
                <a:ea typeface="华文中宋" panose="02010600040101010101" charset="-122"/>
                <a:sym typeface="+mn-ea"/>
              </a:rPr>
              <a:t>中国古代</a:t>
            </a:r>
            <a:r>
              <a:rPr lang="zh-CN" altLang="en-US" sz="2800">
                <a:solidFill>
                  <a:srgbClr val="C00000"/>
                </a:solidFill>
                <a:latin typeface="华文中宋" panose="02010600040101010101" charset="-122"/>
                <a:ea typeface="华文中宋" panose="02010600040101010101" charset="-122"/>
                <a:sym typeface="+mn-ea"/>
              </a:rPr>
              <a:t>社会稳定</a:t>
            </a:r>
            <a:r>
              <a:rPr lang="zh-CN" altLang="en-US" sz="2800">
                <a:latin typeface="华文中宋" panose="02010600040101010101" charset="-122"/>
                <a:ea typeface="华文中宋" panose="02010600040101010101" charset="-122"/>
                <a:sym typeface="+mn-ea"/>
              </a:rPr>
              <a:t>的重要因素，到</a:t>
            </a:r>
            <a:r>
              <a:rPr lang="zh-CN" altLang="en-US" sz="2800">
                <a:solidFill>
                  <a:srgbClr val="C00000"/>
                </a:solidFill>
                <a:latin typeface="华文中宋" panose="02010600040101010101" charset="-122"/>
                <a:ea typeface="华文中宋" panose="02010600040101010101" charset="-122"/>
                <a:sym typeface="+mn-ea"/>
              </a:rPr>
              <a:t>近代时破产</a:t>
            </a:r>
            <a:endParaRPr lang="zh-CN" altLang="en-US" sz="2800">
              <a:solidFill>
                <a:srgbClr val="C00000"/>
              </a:solidFill>
              <a:latin typeface="华文中宋" panose="02010600040101010101" charset="-122"/>
              <a:ea typeface="华文中宋" panose="02010600040101010101" charset="-122"/>
              <a:sym typeface="+mn-ea"/>
            </a:endParaRPr>
          </a:p>
        </p:txBody>
      </p:sp>
      <p:sp>
        <p:nvSpPr>
          <p:cNvPr id="9" name="文本框 8"/>
          <p:cNvSpPr txBox="1"/>
          <p:nvPr/>
        </p:nvSpPr>
        <p:spPr>
          <a:xfrm>
            <a:off x="2374900" y="3851275"/>
            <a:ext cx="1014730" cy="809625"/>
          </a:xfrm>
          <a:prstGeom prst="rect">
            <a:avLst/>
          </a:prstGeom>
          <a:noFill/>
        </p:spPr>
        <p:txBody>
          <a:bodyPr wrap="square" rtlCol="0" anchor="t">
            <a:noAutofit/>
          </a:bodyPr>
          <a:lstStyle/>
          <a:p>
            <a:pPr algn="ctr" fontAlgn="ctr">
              <a:lnSpc>
                <a:spcPct val="100000"/>
              </a:lnSpc>
              <a:buClrTx/>
              <a:buSzTx/>
              <a:buFontTx/>
              <a:buNone/>
            </a:pPr>
            <a:r>
              <a:rPr lang="zh-CN" altLang="en-US" sz="2800">
                <a:latin typeface="华文中宋" panose="02010600040101010101" charset="-122"/>
                <a:ea typeface="华文中宋" panose="02010600040101010101" charset="-122"/>
                <a:sym typeface="+mn-ea"/>
              </a:rPr>
              <a:t>春秋战国</a:t>
            </a:r>
            <a:endParaRPr lang="zh-CN" altLang="en-US" sz="2800">
              <a:latin typeface="华文中宋" panose="02010600040101010101" charset="-122"/>
              <a:ea typeface="华文中宋" panose="02010600040101010101" charset="-122"/>
              <a:sym typeface="+mn-ea"/>
            </a:endParaRPr>
          </a:p>
        </p:txBody>
      </p:sp>
      <p:sp>
        <p:nvSpPr>
          <p:cNvPr id="10" name="文本框 9"/>
          <p:cNvSpPr txBox="1"/>
          <p:nvPr/>
        </p:nvSpPr>
        <p:spPr>
          <a:xfrm>
            <a:off x="3307080" y="3889375"/>
            <a:ext cx="2506345" cy="448945"/>
          </a:xfrm>
          <a:prstGeom prst="rect">
            <a:avLst/>
          </a:prstGeom>
          <a:noFill/>
        </p:spPr>
        <p:txBody>
          <a:bodyPr wrap="square" rtlCol="0" anchor="t">
            <a:noAutofit/>
          </a:bodyPr>
          <a:lstStyle/>
          <a:p>
            <a:pPr algn="l" fontAlgn="ctr">
              <a:lnSpc>
                <a:spcPct val="100000"/>
              </a:lnSpc>
              <a:buClrTx/>
              <a:buSzTx/>
              <a:buFontTx/>
              <a:buNone/>
            </a:pPr>
            <a:r>
              <a:rPr lang="zh-CN" altLang="en-US" sz="2800">
                <a:latin typeface="华文中宋" panose="02010600040101010101" charset="-122"/>
                <a:ea typeface="华文中宋" panose="02010600040101010101" charset="-122"/>
                <a:sym typeface="+mn-ea"/>
              </a:rPr>
              <a:t>民间</a:t>
            </a:r>
            <a:r>
              <a:rPr lang="zh-CN" altLang="en-US" sz="2800">
                <a:solidFill>
                  <a:srgbClr val="C00000"/>
                </a:solidFill>
                <a:latin typeface="华文中宋" panose="02010600040101010101" charset="-122"/>
                <a:ea typeface="华文中宋" panose="02010600040101010101" charset="-122"/>
                <a:sym typeface="+mn-ea"/>
              </a:rPr>
              <a:t>私人</a:t>
            </a:r>
            <a:r>
              <a:rPr lang="zh-CN" altLang="en-US" sz="2800">
                <a:latin typeface="华文中宋" panose="02010600040101010101" charset="-122"/>
                <a:ea typeface="华文中宋" panose="02010600040101010101" charset="-122"/>
                <a:sym typeface="+mn-ea"/>
              </a:rPr>
              <a:t>经营</a:t>
            </a:r>
            <a:endParaRPr lang="zh-CN" altLang="en-US" sz="2800">
              <a:latin typeface="华文中宋" panose="02010600040101010101" charset="-122"/>
              <a:ea typeface="华文中宋" panose="02010600040101010101" charset="-122"/>
              <a:sym typeface="+mn-ea"/>
            </a:endParaRPr>
          </a:p>
        </p:txBody>
      </p:sp>
      <p:sp>
        <p:nvSpPr>
          <p:cNvPr id="11" name="文本框 10"/>
          <p:cNvSpPr txBox="1"/>
          <p:nvPr/>
        </p:nvSpPr>
        <p:spPr>
          <a:xfrm>
            <a:off x="5553075" y="3745865"/>
            <a:ext cx="2837815" cy="1020445"/>
          </a:xfrm>
          <a:prstGeom prst="rect">
            <a:avLst/>
          </a:prstGeom>
          <a:noFill/>
        </p:spPr>
        <p:txBody>
          <a:bodyPr wrap="square" rtlCol="0" anchor="t">
            <a:noAutofit/>
          </a:bodyPr>
          <a:lstStyle/>
          <a:p>
            <a:pPr algn="l" fontAlgn="ctr">
              <a:lnSpc>
                <a:spcPct val="100000"/>
              </a:lnSpc>
              <a:buClrTx/>
              <a:buSzTx/>
              <a:buFontTx/>
              <a:buNone/>
            </a:pPr>
            <a:r>
              <a:rPr lang="zh-CN" altLang="en-US" sz="2800">
                <a:latin typeface="华文中宋" panose="02010600040101010101" charset="-122"/>
                <a:ea typeface="华文中宋" panose="02010600040101010101" charset="-122"/>
                <a:sym typeface="+mn-ea"/>
              </a:rPr>
              <a:t>民间消费的产品，主要在</a:t>
            </a:r>
            <a:r>
              <a:rPr lang="zh-CN" altLang="en-US" sz="2800">
                <a:solidFill>
                  <a:srgbClr val="C00000"/>
                </a:solidFill>
                <a:latin typeface="华文中宋" panose="02010600040101010101" charset="-122"/>
                <a:ea typeface="华文中宋" panose="02010600040101010101" charset="-122"/>
                <a:sym typeface="+mn-ea"/>
              </a:rPr>
              <a:t>市场</a:t>
            </a:r>
            <a:r>
              <a:rPr lang="zh-CN" altLang="en-US" sz="2800">
                <a:latin typeface="华文中宋" panose="02010600040101010101" charset="-122"/>
                <a:ea typeface="华文中宋" panose="02010600040101010101" charset="-122"/>
                <a:sym typeface="+mn-ea"/>
              </a:rPr>
              <a:t>流通</a:t>
            </a:r>
            <a:endParaRPr lang="zh-CN" altLang="en-US" sz="2800">
              <a:latin typeface="华文中宋" panose="02010600040101010101" charset="-122"/>
              <a:ea typeface="华文中宋" panose="02010600040101010101" charset="-122"/>
              <a:sym typeface="+mn-ea"/>
            </a:endParaRPr>
          </a:p>
        </p:txBody>
      </p:sp>
      <p:sp>
        <p:nvSpPr>
          <p:cNvPr id="12" name="文本框 11"/>
          <p:cNvSpPr txBox="1"/>
          <p:nvPr/>
        </p:nvSpPr>
        <p:spPr>
          <a:xfrm>
            <a:off x="8365490" y="3596640"/>
            <a:ext cx="3448685" cy="1169670"/>
          </a:xfrm>
          <a:prstGeom prst="rect">
            <a:avLst/>
          </a:prstGeom>
          <a:noFill/>
        </p:spPr>
        <p:txBody>
          <a:bodyPr wrap="square" rtlCol="0" anchor="t">
            <a:noAutofit/>
          </a:bodyPr>
          <a:lstStyle/>
          <a:p>
            <a:pPr marL="0" marR="0" lvl="0" algn="l" defTabSz="914400" rtl="0" eaLnBrk="1" fontAlgn="ctr" latinLnBrk="0" hangingPunct="1">
              <a:lnSpc>
                <a:spcPct val="100000"/>
              </a:lnSpc>
              <a:spcBef>
                <a:spcPct val="20000"/>
              </a:spcBef>
              <a:buClrTx/>
              <a:buSzTx/>
              <a:buFontTx/>
              <a:buNone/>
            </a:pPr>
            <a:r>
              <a:rPr lang="zh-CN" altLang="en-US" sz="2800">
                <a:solidFill>
                  <a:srgbClr val="C00000"/>
                </a:solidFill>
                <a:latin typeface="华文中宋" panose="02010600040101010101" charset="-122"/>
                <a:ea typeface="华文中宋" panose="02010600040101010101" charset="-122"/>
                <a:sym typeface="+mn-ea"/>
              </a:rPr>
              <a:t>明中叶后</a:t>
            </a:r>
            <a:r>
              <a:rPr lang="zh-CN" altLang="en-US" sz="2800">
                <a:latin typeface="华文中宋" panose="02010600040101010101" charset="-122"/>
                <a:ea typeface="华文中宋" panose="02010600040101010101" charset="-122"/>
                <a:sym typeface="+mn-ea"/>
              </a:rPr>
              <a:t>，在一些部门，占据</a:t>
            </a:r>
            <a:r>
              <a:rPr lang="zh-CN" altLang="en-US" sz="2800">
                <a:solidFill>
                  <a:srgbClr val="C00000"/>
                </a:solidFill>
                <a:latin typeface="华文中宋" panose="02010600040101010101" charset="-122"/>
                <a:ea typeface="华文中宋" panose="02010600040101010101" charset="-122"/>
                <a:sym typeface="+mn-ea"/>
              </a:rPr>
              <a:t>主导地位</a:t>
            </a:r>
            <a:r>
              <a:rPr lang="zh-CN" altLang="en-US" sz="2800">
                <a:latin typeface="华文中宋" panose="02010600040101010101" charset="-122"/>
                <a:ea typeface="华文中宋" panose="02010600040101010101" charset="-122"/>
                <a:sym typeface="+mn-ea"/>
              </a:rPr>
              <a:t>；孕育</a:t>
            </a:r>
            <a:r>
              <a:rPr lang="zh-CN" altLang="en-US" sz="2800">
                <a:solidFill>
                  <a:srgbClr val="C00000"/>
                </a:solidFill>
                <a:latin typeface="华文中宋" panose="02010600040101010101" charset="-122"/>
                <a:ea typeface="华文中宋" panose="02010600040101010101" charset="-122"/>
                <a:sym typeface="+mn-ea"/>
              </a:rPr>
              <a:t>雇佣劳动关系</a:t>
            </a:r>
            <a:endParaRPr lang="zh-CN" altLang="en-US" sz="2800">
              <a:solidFill>
                <a:srgbClr val="C00000"/>
              </a:solidFill>
              <a:latin typeface="华文中宋" panose="02010600040101010101" charset="-122"/>
              <a:ea typeface="华文中宋" panose="02010600040101010101" charset="-122"/>
              <a:sym typeface="+mn-ea"/>
            </a:endParaRPr>
          </a:p>
        </p:txBody>
      </p:sp>
      <p:sp>
        <p:nvSpPr>
          <p:cNvPr id="13" name="文本框 12"/>
          <p:cNvSpPr txBox="1"/>
          <p:nvPr/>
        </p:nvSpPr>
        <p:spPr>
          <a:xfrm>
            <a:off x="2160270" y="5506085"/>
            <a:ext cx="1443355" cy="448945"/>
          </a:xfrm>
          <a:prstGeom prst="rect">
            <a:avLst/>
          </a:prstGeom>
          <a:noFill/>
        </p:spPr>
        <p:txBody>
          <a:bodyPr wrap="square" rtlCol="0" anchor="t">
            <a:noAutofit/>
          </a:bodyPr>
          <a:lstStyle/>
          <a:p>
            <a:pPr algn="ctr" fontAlgn="ctr">
              <a:lnSpc>
                <a:spcPct val="100000"/>
              </a:lnSpc>
              <a:buClrTx/>
              <a:buSzTx/>
              <a:buFontTx/>
              <a:buNone/>
            </a:pPr>
            <a:r>
              <a:rPr lang="zh-CN" altLang="en-US" sz="2800">
                <a:latin typeface="华文中宋" panose="02010600040101010101" charset="-122"/>
                <a:ea typeface="华文中宋" panose="02010600040101010101" charset="-122"/>
                <a:sym typeface="+mn-ea"/>
              </a:rPr>
              <a:t>西周</a:t>
            </a:r>
            <a:endParaRPr lang="zh-CN" altLang="en-US" sz="2800">
              <a:latin typeface="华文中宋" panose="02010600040101010101" charset="-122"/>
              <a:ea typeface="华文中宋" panose="02010600040101010101" charset="-122"/>
              <a:sym typeface="+mn-ea"/>
            </a:endParaRPr>
          </a:p>
        </p:txBody>
      </p:sp>
      <p:sp>
        <p:nvSpPr>
          <p:cNvPr id="14" name="文本框 13"/>
          <p:cNvSpPr txBox="1"/>
          <p:nvPr/>
        </p:nvSpPr>
        <p:spPr>
          <a:xfrm>
            <a:off x="3307080" y="5065395"/>
            <a:ext cx="2363470" cy="1281430"/>
          </a:xfrm>
          <a:prstGeom prst="rect">
            <a:avLst/>
          </a:prstGeom>
          <a:noFill/>
        </p:spPr>
        <p:txBody>
          <a:bodyPr wrap="square" rtlCol="0" anchor="t">
            <a:noAutofit/>
          </a:bodyPr>
          <a:lstStyle/>
          <a:p>
            <a:pPr algn="l" fontAlgn="ctr">
              <a:lnSpc>
                <a:spcPct val="100000"/>
              </a:lnSpc>
              <a:buClrTx/>
              <a:buSzTx/>
              <a:buFontTx/>
              <a:buNone/>
            </a:pPr>
            <a:r>
              <a:rPr lang="zh-CN" altLang="en-US" sz="2800">
                <a:solidFill>
                  <a:srgbClr val="C00000"/>
                </a:solidFill>
                <a:latin typeface="华文中宋" panose="02010600040101010101" charset="-122"/>
                <a:ea typeface="华文中宋" panose="02010600040101010101" charset="-122"/>
                <a:sym typeface="+mn-ea"/>
              </a:rPr>
              <a:t>政府</a:t>
            </a:r>
            <a:r>
              <a:rPr lang="zh-CN" altLang="en-US" sz="2800">
                <a:latin typeface="华文中宋" panose="02010600040101010101" charset="-122"/>
                <a:ea typeface="华文中宋" panose="02010600040101010101" charset="-122"/>
                <a:sym typeface="+mn-ea"/>
              </a:rPr>
              <a:t>直接</a:t>
            </a:r>
            <a:r>
              <a:rPr lang="zh-CN" altLang="en-US" sz="2800">
                <a:solidFill>
                  <a:srgbClr val="C00000"/>
                </a:solidFill>
                <a:latin typeface="华文中宋" panose="02010600040101010101" charset="-122"/>
                <a:ea typeface="华文中宋" panose="02010600040101010101" charset="-122"/>
                <a:sym typeface="+mn-ea"/>
              </a:rPr>
              <a:t>经营</a:t>
            </a:r>
            <a:endParaRPr lang="zh-CN" altLang="en-US" sz="2800" b="0">
              <a:solidFill>
                <a:schemeClr val="tx1"/>
              </a:solidFill>
              <a:latin typeface="华文中宋" panose="02010600040101010101" charset="-122"/>
              <a:ea typeface="华文中宋" panose="02010600040101010101" charset="-122"/>
              <a:sym typeface="+mn-ea"/>
            </a:endParaRPr>
          </a:p>
          <a:p>
            <a:pPr algn="l" fontAlgn="ctr">
              <a:lnSpc>
                <a:spcPct val="100000"/>
              </a:lnSpc>
              <a:buClrTx/>
              <a:buSzTx/>
              <a:buFontTx/>
              <a:buNone/>
            </a:pPr>
            <a:r>
              <a:rPr lang="zh-CN" altLang="en-US" sz="2800">
                <a:solidFill>
                  <a:srgbClr val="C00000"/>
                </a:solidFill>
                <a:latin typeface="华文中宋" panose="02010600040101010101" charset="-122"/>
                <a:ea typeface="华文中宋" panose="02010600040101010101" charset="-122"/>
                <a:sym typeface="+mn-ea"/>
              </a:rPr>
              <a:t>集中</a:t>
            </a:r>
            <a:r>
              <a:rPr lang="zh-CN" altLang="en-US" sz="2800">
                <a:latin typeface="华文中宋" panose="02010600040101010101" charset="-122"/>
                <a:ea typeface="华文中宋" panose="02010600040101010101" charset="-122"/>
                <a:sym typeface="+mn-ea"/>
              </a:rPr>
              <a:t>的大作坊生产</a:t>
            </a:r>
            <a:endParaRPr lang="zh-CN" altLang="en-US" sz="2800">
              <a:latin typeface="华文中宋" panose="02010600040101010101" charset="-122"/>
              <a:ea typeface="华文中宋" panose="02010600040101010101" charset="-122"/>
              <a:sym typeface="+mn-ea"/>
            </a:endParaRPr>
          </a:p>
        </p:txBody>
      </p:sp>
      <p:sp>
        <p:nvSpPr>
          <p:cNvPr id="16" name="文本框 15"/>
          <p:cNvSpPr txBox="1"/>
          <p:nvPr/>
        </p:nvSpPr>
        <p:spPr>
          <a:xfrm>
            <a:off x="5553075" y="5046980"/>
            <a:ext cx="2812415" cy="1360170"/>
          </a:xfrm>
          <a:prstGeom prst="rect">
            <a:avLst/>
          </a:prstGeom>
          <a:noFill/>
        </p:spPr>
        <p:txBody>
          <a:bodyPr wrap="square" rtlCol="0" anchor="t">
            <a:noAutofit/>
          </a:bodyPr>
          <a:lstStyle/>
          <a:p>
            <a:pPr algn="l" fontAlgn="ctr">
              <a:lnSpc>
                <a:spcPct val="100000"/>
              </a:lnSpc>
              <a:buClrTx/>
              <a:buSzTx/>
              <a:buFontTx/>
              <a:buNone/>
            </a:pPr>
            <a:r>
              <a:rPr lang="zh-CN" altLang="en-US" sz="2800">
                <a:solidFill>
                  <a:srgbClr val="C00000"/>
                </a:solidFill>
                <a:latin typeface="华文中宋" panose="02010600040101010101" charset="-122"/>
                <a:ea typeface="华文中宋" panose="02010600040101010101" charset="-122"/>
                <a:sym typeface="+mn-ea"/>
              </a:rPr>
              <a:t>官府专用</a:t>
            </a:r>
            <a:r>
              <a:rPr lang="zh-CN" altLang="en-US" sz="2800">
                <a:latin typeface="华文中宋" panose="02010600040101010101" charset="-122"/>
                <a:ea typeface="华文中宋" panose="02010600040101010101" charset="-122"/>
                <a:sym typeface="+mn-ea"/>
              </a:rPr>
              <a:t>和</a:t>
            </a:r>
            <a:r>
              <a:rPr lang="zh-CN" altLang="en-US" sz="2800">
                <a:solidFill>
                  <a:srgbClr val="C00000"/>
                </a:solidFill>
                <a:latin typeface="华文中宋" panose="02010600040101010101" charset="-122"/>
                <a:ea typeface="华文中宋" panose="02010600040101010101" charset="-122"/>
                <a:sym typeface="+mn-ea"/>
              </a:rPr>
              <a:t>王室私用</a:t>
            </a:r>
            <a:r>
              <a:rPr lang="zh-CN" altLang="en-US" sz="2800">
                <a:latin typeface="华文中宋" panose="02010600040101010101" charset="-122"/>
                <a:ea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sym typeface="+mn-ea"/>
              </a:rPr>
              <a:t>不</a:t>
            </a:r>
            <a:r>
              <a:rPr lang="zh-CN" altLang="en-US" sz="2800">
                <a:latin typeface="华文中宋" panose="02010600040101010101" charset="-122"/>
                <a:ea typeface="华文中宋" panose="02010600040101010101" charset="-122"/>
                <a:sym typeface="+mn-ea"/>
              </a:rPr>
              <a:t>在市场</a:t>
            </a:r>
            <a:r>
              <a:rPr lang="zh-CN" altLang="en-US" sz="2800">
                <a:solidFill>
                  <a:srgbClr val="C00000"/>
                </a:solidFill>
                <a:latin typeface="华文中宋" panose="02010600040101010101" charset="-122"/>
                <a:ea typeface="华文中宋" panose="02010600040101010101" charset="-122"/>
                <a:sym typeface="+mn-ea"/>
              </a:rPr>
              <a:t>流通</a:t>
            </a:r>
            <a:endParaRPr lang="zh-CN" altLang="en-US" sz="2800">
              <a:solidFill>
                <a:srgbClr val="C00000"/>
              </a:solidFill>
              <a:latin typeface="华文中宋" panose="02010600040101010101" charset="-122"/>
              <a:ea typeface="华文中宋" panose="02010600040101010101" charset="-122"/>
              <a:sym typeface="+mn-ea"/>
            </a:endParaRPr>
          </a:p>
        </p:txBody>
      </p:sp>
      <p:sp>
        <p:nvSpPr>
          <p:cNvPr id="17" name="文本框 16"/>
          <p:cNvSpPr txBox="1"/>
          <p:nvPr/>
        </p:nvSpPr>
        <p:spPr>
          <a:xfrm>
            <a:off x="8390890" y="5046980"/>
            <a:ext cx="3448685" cy="1169670"/>
          </a:xfrm>
          <a:prstGeom prst="rect">
            <a:avLst/>
          </a:prstGeom>
          <a:noFill/>
        </p:spPr>
        <p:txBody>
          <a:bodyPr wrap="square" rtlCol="0" anchor="t">
            <a:noAutofit/>
          </a:bodyPr>
          <a:lstStyle/>
          <a:p>
            <a:pPr marL="0" marR="0" lvl="0" algn="l" defTabSz="914400" rtl="0" eaLnBrk="1" fontAlgn="ctr" latinLnBrk="0" hangingPunct="1">
              <a:lnSpc>
                <a:spcPct val="100000"/>
              </a:lnSpc>
              <a:spcBef>
                <a:spcPct val="20000"/>
              </a:spcBef>
              <a:buClrTx/>
              <a:buSzTx/>
              <a:buFontTx/>
              <a:buNone/>
            </a:pPr>
            <a:r>
              <a:rPr lang="zh-CN" altLang="en-US" sz="2800">
                <a:solidFill>
                  <a:srgbClr val="C00000"/>
                </a:solidFill>
                <a:latin typeface="华文中宋" panose="02010600040101010101" charset="-122"/>
                <a:ea typeface="华文中宋" panose="02010600040101010101" charset="-122"/>
                <a:sym typeface="+mn-ea"/>
              </a:rPr>
              <a:t>明中叶前</a:t>
            </a:r>
            <a:r>
              <a:rPr lang="zh-CN" altLang="en-US" sz="2800">
                <a:latin typeface="华文中宋" panose="02010600040101010101" charset="-122"/>
                <a:ea typeface="华文中宋" panose="02010600040101010101" charset="-122"/>
                <a:sym typeface="+mn-ea"/>
              </a:rPr>
              <a:t>，占据</a:t>
            </a:r>
            <a:r>
              <a:rPr lang="zh-CN" altLang="en-US" sz="2800">
                <a:solidFill>
                  <a:srgbClr val="C00000"/>
                </a:solidFill>
                <a:latin typeface="华文中宋" panose="02010600040101010101" charset="-122"/>
                <a:ea typeface="华文中宋" panose="02010600040101010101" charset="-122"/>
                <a:sym typeface="+mn-ea"/>
              </a:rPr>
              <a:t>主导地位</a:t>
            </a:r>
            <a:r>
              <a:rPr lang="zh-CN" altLang="en-US" sz="2800">
                <a:latin typeface="华文中宋" panose="02010600040101010101" charset="-122"/>
                <a:ea typeface="华文中宋" panose="02010600040101010101" charset="-122"/>
                <a:sym typeface="+mn-ea"/>
              </a:rPr>
              <a:t>；代表</a:t>
            </a:r>
            <a:r>
              <a:rPr lang="zh-CN" altLang="en-US" sz="2800">
                <a:solidFill>
                  <a:srgbClr val="C00000"/>
                </a:solidFill>
                <a:latin typeface="华文中宋" panose="02010600040101010101" charset="-122"/>
                <a:ea typeface="华文中宋" panose="02010600040101010101" charset="-122"/>
                <a:sym typeface="+mn-ea"/>
              </a:rPr>
              <a:t>最高水平</a:t>
            </a:r>
            <a:r>
              <a:rPr lang="zh-CN" altLang="en-US" sz="2800">
                <a:latin typeface="华文中宋" panose="02010600040101010101" charset="-122"/>
                <a:ea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sym typeface="+mn-ea"/>
              </a:rPr>
              <a:t>阻碍商品经济</a:t>
            </a:r>
            <a:r>
              <a:rPr lang="zh-CN" altLang="en-US" sz="2800">
                <a:latin typeface="华文中宋" panose="02010600040101010101" charset="-122"/>
                <a:ea typeface="华文中宋" panose="02010600040101010101" charset="-122"/>
                <a:sym typeface="+mn-ea"/>
              </a:rPr>
              <a:t>发展</a:t>
            </a:r>
            <a:endParaRPr lang="zh-CN" altLang="en-US" sz="2800">
              <a:latin typeface="华文中宋" panose="02010600040101010101" charset="-122"/>
              <a:ea typeface="华文中宋" panose="0201060004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9" grpId="0"/>
      <p:bldP spid="19"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6" grpId="0"/>
      <p:bldP spid="16" grpId="1"/>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贰：经济大发展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nvSpPr>
        <p:spPr>
          <a:xfrm>
            <a:off x="121285" y="885190"/>
            <a:ext cx="232029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（三）商业：</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78460" y="1847215"/>
            <a:ext cx="11406505" cy="565150"/>
          </a:xfrm>
          <a:prstGeom prst="rect">
            <a:avLst/>
          </a:prstGeom>
          <a:noFill/>
        </p:spPr>
        <p:txBody>
          <a:bodyPr wrap="square" rtlCol="0" anchor="t">
            <a:spAutoFit/>
          </a:bodyPr>
          <a:lstStyle/>
          <a:p>
            <a:pPr algn="just">
              <a:lnSpc>
                <a:spcPct val="110000"/>
              </a:lnSpc>
              <a:spcBef>
                <a:spcPct val="0"/>
              </a:spcBef>
              <a:spcAft>
                <a:spcPct val="0"/>
              </a:spcAft>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2</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、涌现出一批</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中心城市</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dirty="0">
                <a:latin typeface="华文中宋" panose="02010600040101010101" charset="-122"/>
                <a:ea typeface="华文中宋" panose="02010600040101010101" charset="-122"/>
                <a:sym typeface="+mn-ea"/>
              </a:rPr>
              <a:t>形成以各国都城为中心的向外辐射</a:t>
            </a:r>
            <a:r>
              <a:rPr lang="zh-CN" altLang="en-US" sz="2800" dirty="0">
                <a:solidFill>
                  <a:srgbClr val="C00000"/>
                </a:solidFill>
                <a:latin typeface="华文中宋" panose="02010600040101010101" charset="-122"/>
                <a:ea typeface="华文中宋" panose="02010600040101010101" charset="-122"/>
                <a:sym typeface="+mn-ea"/>
              </a:rPr>
              <a:t>交通网路</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grpSp>
        <p:nvGrpSpPr>
          <p:cNvPr id="30" name="组合 29"/>
          <p:cNvGrpSpPr/>
          <p:nvPr/>
        </p:nvGrpSpPr>
        <p:grpSpPr>
          <a:xfrm>
            <a:off x="542925" y="3005455"/>
            <a:ext cx="5942282" cy="3192145"/>
            <a:chOff x="498" y="4997"/>
            <a:chExt cx="12883" cy="5240"/>
          </a:xfrm>
        </p:grpSpPr>
        <p:sp>
          <p:nvSpPr>
            <p:cNvPr id="26" name="文本框 25"/>
            <p:cNvSpPr txBox="1"/>
            <p:nvPr/>
          </p:nvSpPr>
          <p:spPr>
            <a:xfrm>
              <a:off x="1217" y="9481"/>
              <a:ext cx="10878" cy="756"/>
            </a:xfrm>
            <a:prstGeom prst="rect">
              <a:avLst/>
            </a:prstGeom>
            <a:noFill/>
          </p:spPr>
          <p:txBody>
            <a:bodyPr wrap="square" rtlCol="0">
              <a:spAutoFit/>
            </a:bodyPr>
            <a:lstStyle/>
            <a:p>
              <a:r>
                <a:rPr lang="zh-CN" sz="2400">
                  <a:latin typeface="华文仿宋" panose="02010600040101010101" charset="-122"/>
                  <a:ea typeface="华文仿宋" panose="02010600040101010101" charset="-122"/>
                  <a:cs typeface="微软雅黑" panose="020B0503020204020204" charset="-122"/>
                </a:rPr>
                <a:t>◎流行于春秋战国时期的各国货币</a:t>
              </a:r>
              <a:endParaRPr lang="zh-CN" sz="2400">
                <a:latin typeface="华文仿宋" panose="02010600040101010101" charset="-122"/>
                <a:ea typeface="华文仿宋" panose="02010600040101010101" charset="-122"/>
                <a:cs typeface="微软雅黑" panose="020B0503020204020204" charset="-122"/>
              </a:endParaRPr>
            </a:p>
          </p:txBody>
        </p:sp>
        <p:pic>
          <p:nvPicPr>
            <p:cNvPr id="5" name="图片 4"/>
            <p:cNvPicPr>
              <a:picLocks noChangeAspect="1"/>
            </p:cNvPicPr>
            <p:nvPr/>
          </p:nvPicPr>
          <p:blipFill>
            <a:blip r:embed="rId3">
              <a:clrChange>
                <a:clrFrom>
                  <a:srgbClr val="F8EDED">
                    <a:alpha val="100000"/>
                  </a:srgbClr>
                </a:clrFrom>
                <a:clrTo>
                  <a:srgbClr val="F8EDED">
                    <a:alpha val="100000"/>
                    <a:alpha val="0"/>
                  </a:srgbClr>
                </a:clrTo>
              </a:clrChange>
            </a:blip>
            <a:stretch>
              <a:fillRect/>
            </a:stretch>
          </p:blipFill>
          <p:spPr>
            <a:xfrm>
              <a:off x="498" y="4997"/>
              <a:ext cx="12883" cy="4158"/>
            </a:xfrm>
            <a:prstGeom prst="rect">
              <a:avLst/>
            </a:prstGeom>
          </p:spPr>
        </p:pic>
      </p:grpSp>
      <p:grpSp>
        <p:nvGrpSpPr>
          <p:cNvPr id="6" name="组合 5"/>
          <p:cNvGrpSpPr/>
          <p:nvPr/>
        </p:nvGrpSpPr>
        <p:grpSpPr>
          <a:xfrm>
            <a:off x="8232140" y="140335"/>
            <a:ext cx="3724910" cy="1941140"/>
            <a:chOff x="11375" y="828"/>
            <a:chExt cx="7761" cy="4483"/>
          </a:xfrm>
        </p:grpSpPr>
        <p:grpSp>
          <p:nvGrpSpPr>
            <p:cNvPr id="29" name="组合 28"/>
            <p:cNvGrpSpPr/>
            <p:nvPr/>
          </p:nvGrpSpPr>
          <p:grpSpPr>
            <a:xfrm>
              <a:off x="15491" y="828"/>
              <a:ext cx="3645" cy="4483"/>
              <a:chOff x="9836625" y="525648"/>
              <a:chExt cx="2314552" cy="2846617"/>
            </a:xfrm>
          </p:grpSpPr>
          <p:sp>
            <p:nvSpPr>
              <p:cNvPr id="23" name="文本框 25"/>
              <p:cNvSpPr txBox="1"/>
              <p:nvPr/>
            </p:nvSpPr>
            <p:spPr>
              <a:xfrm>
                <a:off x="10140106" y="2697096"/>
                <a:ext cx="1518191" cy="67516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a:latin typeface="华文仿宋" panose="02010600040101010101" charset="-122"/>
                    <a:ea typeface="华文仿宋" panose="02010600040101010101" charset="-122"/>
                    <a:sym typeface="+mn-ea"/>
                  </a:rPr>
                  <a:t>◎</a:t>
                </a:r>
                <a:r>
                  <a:rPr lang="zh-CN" altLang="en-US" sz="2400" dirty="0">
                    <a:solidFill>
                      <a:srgbClr val="1A1D2E"/>
                    </a:solidFill>
                    <a:latin typeface="华文仿宋" panose="02010600040101010101" charset="-122"/>
                    <a:ea typeface="华文仿宋" panose="02010600040101010101" charset="-122"/>
                    <a:cs typeface="微软雅黑" panose="020B0503020204020204" charset="-122"/>
                  </a:rPr>
                  <a:t>范蠡</a:t>
                </a:r>
                <a:endParaRPr lang="zh-CN" altLang="en-US" sz="2400" dirty="0">
                  <a:solidFill>
                    <a:srgbClr val="1A1D2E"/>
                  </a:solidFill>
                  <a:latin typeface="华文仿宋" panose="02010600040101010101" charset="-122"/>
                  <a:ea typeface="华文仿宋" panose="02010600040101010101" charset="-122"/>
                  <a:cs typeface="微软雅黑" panose="020B0503020204020204" charset="-122"/>
                </a:endParaRPr>
              </a:p>
            </p:txBody>
          </p:sp>
          <p:pic>
            <p:nvPicPr>
              <p:cNvPr id="8" name="图片 7"/>
              <p:cNvPicPr>
                <a:picLocks noChangeAspect="1"/>
              </p:cNvPicPr>
              <p:nvPr/>
            </p:nvPicPr>
            <p:blipFill>
              <a:blip r:embed="rId4"/>
              <a:srcRect l="6306" t="26711"/>
              <a:stretch>
                <a:fillRect/>
              </a:stretch>
            </p:blipFill>
            <p:spPr>
              <a:xfrm>
                <a:off x="9836625" y="525648"/>
                <a:ext cx="2314552" cy="2171473"/>
              </a:xfrm>
              <a:prstGeom prst="rect">
                <a:avLst/>
              </a:prstGeom>
            </p:spPr>
          </p:pic>
        </p:grpSp>
        <p:grpSp>
          <p:nvGrpSpPr>
            <p:cNvPr id="28" name="组合 27"/>
            <p:cNvGrpSpPr/>
            <p:nvPr/>
          </p:nvGrpSpPr>
          <p:grpSpPr>
            <a:xfrm>
              <a:off x="11375" y="901"/>
              <a:ext cx="3880" cy="4411"/>
              <a:chOff x="7142312" y="486050"/>
              <a:chExt cx="2464113" cy="2800611"/>
            </a:xfrm>
          </p:grpSpPr>
          <p:sp>
            <p:nvSpPr>
              <p:cNvPr id="24" name="文本框 25"/>
              <p:cNvSpPr txBox="1"/>
              <p:nvPr/>
            </p:nvSpPr>
            <p:spPr>
              <a:xfrm>
                <a:off x="7754027" y="2611458"/>
                <a:ext cx="1851614" cy="6752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a:latin typeface="华文仿宋" panose="02010600040101010101" charset="-122"/>
                    <a:ea typeface="华文仿宋" panose="02010600040101010101" charset="-122"/>
                    <a:sym typeface="+mn-ea"/>
                  </a:rPr>
                  <a:t>◎</a:t>
                </a:r>
                <a:r>
                  <a:rPr lang="zh-CN" altLang="en-US" sz="2400" dirty="0">
                    <a:solidFill>
                      <a:srgbClr val="1A1D2E"/>
                    </a:solidFill>
                    <a:latin typeface="华文仿宋" panose="02010600040101010101" charset="-122"/>
                    <a:ea typeface="华文仿宋" panose="02010600040101010101" charset="-122"/>
                    <a:cs typeface="微软雅黑" panose="020B0503020204020204" charset="-122"/>
                  </a:rPr>
                  <a:t>子贡</a:t>
                </a:r>
                <a:endParaRPr lang="zh-CN" altLang="en-US" sz="2400" dirty="0">
                  <a:solidFill>
                    <a:srgbClr val="1A1D2E"/>
                  </a:solidFill>
                  <a:latin typeface="华文仿宋" panose="02010600040101010101" charset="-122"/>
                  <a:ea typeface="华文仿宋" panose="02010600040101010101" charset="-122"/>
                  <a:cs typeface="微软雅黑" panose="020B0503020204020204" charset="-122"/>
                </a:endParaRPr>
              </a:p>
            </p:txBody>
          </p:sp>
          <p:pic>
            <p:nvPicPr>
              <p:cNvPr id="9" name="图片 8"/>
              <p:cNvPicPr>
                <a:picLocks noChangeAspect="1"/>
              </p:cNvPicPr>
              <p:nvPr/>
            </p:nvPicPr>
            <p:blipFill>
              <a:blip r:embed="rId5"/>
              <a:srcRect t="33326"/>
              <a:stretch>
                <a:fillRect/>
              </a:stretch>
            </p:blipFill>
            <p:spPr>
              <a:xfrm>
                <a:off x="7142312" y="486050"/>
                <a:ext cx="2464113" cy="2125244"/>
              </a:xfrm>
              <a:prstGeom prst="rect">
                <a:avLst/>
              </a:prstGeom>
            </p:spPr>
          </p:pic>
        </p:grpSp>
      </p:grpSp>
      <p:sp>
        <p:nvSpPr>
          <p:cNvPr id="10" name="文本框 9"/>
          <p:cNvSpPr txBox="1"/>
          <p:nvPr/>
        </p:nvSpPr>
        <p:spPr>
          <a:xfrm>
            <a:off x="5842000" y="3304540"/>
            <a:ext cx="411480" cy="302260"/>
          </a:xfrm>
          <a:prstGeom prst="rect">
            <a:avLst/>
          </a:prstGeom>
          <a:noFill/>
        </p:spPr>
        <p:txBody>
          <a:bodyPr wrap="none" rtlCol="0" anchor="t">
            <a:noAutofit/>
          </a:bodyPr>
          <a:lstStyle/>
          <a:p>
            <a:endParaRPr lang="zh-CN" altLang="en-US">
              <a:latin typeface="宋体" panose="02010600030101010101" pitchFamily="2" charset="-122"/>
              <a:ea typeface="宋体" panose="02010600030101010101" pitchFamily="2" charset="-122"/>
            </a:endParaRPr>
          </a:p>
        </p:txBody>
      </p:sp>
      <p:grpSp>
        <p:nvGrpSpPr>
          <p:cNvPr id="3" name="组合 2"/>
          <p:cNvGrpSpPr/>
          <p:nvPr/>
        </p:nvGrpSpPr>
        <p:grpSpPr>
          <a:xfrm>
            <a:off x="6851015" y="3016885"/>
            <a:ext cx="4933950" cy="3507740"/>
            <a:chOff x="786" y="4714"/>
            <a:chExt cx="7770" cy="5524"/>
          </a:xfrm>
        </p:grpSpPr>
        <p:pic>
          <p:nvPicPr>
            <p:cNvPr id="7" name="图片 6"/>
            <p:cNvPicPr>
              <a:picLocks noChangeAspect="1"/>
            </p:cNvPicPr>
            <p:nvPr/>
          </p:nvPicPr>
          <p:blipFill>
            <a:blip r:embed="rId6">
              <a:clrChange>
                <a:clrFrom>
                  <a:srgbClr val="FFFFFF">
                    <a:alpha val="100000"/>
                  </a:srgbClr>
                </a:clrFrom>
                <a:clrTo>
                  <a:srgbClr val="FFFFFF">
                    <a:alpha val="100000"/>
                    <a:alpha val="0"/>
                  </a:srgbClr>
                </a:clrTo>
              </a:clrChange>
            </a:blip>
            <a:srcRect l="2305" t="1711" r="1182" b="6231"/>
            <a:stretch>
              <a:fillRect/>
            </a:stretch>
          </p:blipFill>
          <p:spPr>
            <a:xfrm>
              <a:off x="786" y="4714"/>
              <a:ext cx="7770" cy="4714"/>
            </a:xfrm>
            <a:prstGeom prst="roundRect">
              <a:avLst/>
            </a:prstGeom>
            <a:ln w="12700" cmpd="sng">
              <a:noFill/>
              <a:prstDash val="solid"/>
            </a:ln>
          </p:spPr>
        </p:pic>
        <p:sp>
          <p:nvSpPr>
            <p:cNvPr id="11" name="文本框 10"/>
            <p:cNvSpPr txBox="1"/>
            <p:nvPr/>
          </p:nvSpPr>
          <p:spPr>
            <a:xfrm>
              <a:off x="2250" y="9514"/>
              <a:ext cx="5065" cy="725"/>
            </a:xfrm>
            <a:prstGeom prst="rect">
              <a:avLst/>
            </a:prstGeom>
            <a:noFill/>
          </p:spPr>
          <p:txBody>
            <a:bodyPr wrap="square" rtlCol="0">
              <a:spAutoFit/>
            </a:bodyPr>
            <a:lstStyle/>
            <a:p>
              <a:r>
                <a:rPr lang="zh-CN" sz="2400">
                  <a:latin typeface="华文仿宋" panose="02010600040101010101" charset="-122"/>
                  <a:ea typeface="华文仿宋" panose="02010600040101010101" charset="-122"/>
                  <a:cs typeface="微软雅黑" panose="020B0503020204020204" charset="-122"/>
                </a:rPr>
                <a:t>◎春秋战国时期的</a:t>
              </a:r>
              <a:endParaRPr lang="en-US" altLang="zh-CN" sz="2400">
                <a:latin typeface="华文仿宋" panose="02010600040101010101" charset="-122"/>
                <a:ea typeface="华文仿宋" panose="02010600040101010101" charset="-122"/>
                <a:cs typeface="微软雅黑" panose="020B0503020204020204" charset="-122"/>
              </a:endParaRPr>
            </a:p>
          </p:txBody>
        </p:sp>
      </p:grpSp>
      <p:sp>
        <p:nvSpPr>
          <p:cNvPr id="12" name="文本框 11"/>
          <p:cNvSpPr txBox="1"/>
          <p:nvPr/>
        </p:nvSpPr>
        <p:spPr>
          <a:xfrm>
            <a:off x="379095" y="1352550"/>
            <a:ext cx="6096000" cy="565150"/>
          </a:xfrm>
          <a:prstGeom prst="rect">
            <a:avLst/>
          </a:prstGeom>
          <a:noFill/>
        </p:spPr>
        <p:txBody>
          <a:bodyPr wrap="square" rtlCol="0" anchor="t">
            <a:spAutoFit/>
          </a:bodyPr>
          <a:lstStyle/>
          <a:p>
            <a:pPr algn="just">
              <a:lnSpc>
                <a:spcPct val="110000"/>
              </a:lnSpc>
              <a:spcBef>
                <a:spcPct val="0"/>
              </a:spcBef>
              <a:spcAft>
                <a:spcPct val="0"/>
              </a:spcAft>
            </a:pPr>
            <a:r>
              <a:rPr lang="en-US" altLang="zh-CN" sz="2800">
                <a:latin typeface="华文中宋" panose="02010600040101010101" charset="-122"/>
                <a:ea typeface="华文中宋" panose="02010600040101010101" charset="-122"/>
                <a:cs typeface="华文中宋" panose="02010600040101010101" charset="-122"/>
                <a:sym typeface="+mn-ea"/>
              </a:rPr>
              <a:t>1</a:t>
            </a:r>
            <a:r>
              <a:rPr lang="zh-CN" altLang="en-US" sz="2800">
                <a:latin typeface="华文中宋" panose="02010600040101010101" charset="-122"/>
                <a:ea typeface="华文中宋" panose="02010600040101010101" charset="-122"/>
                <a:cs typeface="华文中宋" panose="02010600040101010101" charset="-122"/>
                <a:sym typeface="+mn-ea"/>
              </a:rPr>
              <a:t>、货币流通广泛，</a:t>
            </a:r>
            <a:r>
              <a:rPr lang="zh-CN" altLang="en-US" sz="2800">
                <a:latin typeface="华文中宋" panose="02010600040101010101" charset="-122"/>
                <a:ea typeface="华文中宋" panose="02010600040101010101" charset="-122"/>
                <a:sym typeface="+mn-ea"/>
              </a:rPr>
              <a:t>出现</a:t>
            </a:r>
            <a:r>
              <a:rPr lang="zh-CN" altLang="en-US" sz="2800">
                <a:solidFill>
                  <a:srgbClr val="C00000"/>
                </a:solidFill>
                <a:latin typeface="华文中宋" panose="02010600040101010101" charset="-122"/>
                <a:ea typeface="华文中宋" panose="02010600040101010101" charset="-122"/>
                <a:sym typeface="+mn-ea"/>
              </a:rPr>
              <a:t>金属铸币</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13" name="文本框 12"/>
          <p:cNvSpPr txBox="1"/>
          <p:nvPr/>
        </p:nvSpPr>
        <p:spPr>
          <a:xfrm>
            <a:off x="378460" y="2426335"/>
            <a:ext cx="10375900" cy="565150"/>
          </a:xfrm>
          <a:prstGeom prst="rect">
            <a:avLst/>
          </a:prstGeom>
          <a:noFill/>
        </p:spPr>
        <p:txBody>
          <a:bodyPr wrap="square" rtlCol="0" anchor="t">
            <a:spAutoFit/>
          </a:bodyPr>
          <a:lstStyle/>
          <a:p>
            <a:pPr algn="just">
              <a:lnSpc>
                <a:spcPct val="110000"/>
              </a:lnSpc>
              <a:spcBef>
                <a:spcPct val="0"/>
              </a:spcBef>
              <a:spcAft>
                <a:spcPct val="0"/>
              </a:spcAft>
            </a:pPr>
            <a:r>
              <a:rPr lang="en-US" altLang="zh-CN" sz="2800">
                <a:latin typeface="华文中宋" panose="02010600040101010101" charset="-122"/>
                <a:ea typeface="华文中宋" panose="02010600040101010101" charset="-122"/>
                <a:cs typeface="华文中宋" panose="02010600040101010101" charset="-122"/>
                <a:sym typeface="+mn-ea"/>
              </a:rPr>
              <a:t>3</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“工商食官”</a:t>
            </a:r>
            <a:r>
              <a:rPr lang="zh-CN" altLang="zh-CN" sz="2800">
                <a:latin typeface="华文中宋" panose="02010600040101010101" charset="-122"/>
                <a:ea typeface="华文中宋" panose="02010600040101010101" charset="-122"/>
                <a:cs typeface="华文中宋" panose="02010600040101010101" charset="-122"/>
                <a:sym typeface="+mn-ea"/>
              </a:rPr>
              <a:t>的格局被</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打破</a:t>
            </a:r>
            <a:r>
              <a:rPr lang="zh-CN" altLang="zh-CN" sz="2800">
                <a:latin typeface="华文中宋" panose="02010600040101010101" charset="-122"/>
                <a:ea typeface="华文中宋" panose="02010600040101010101" charset="-122"/>
                <a:cs typeface="华文中宋" panose="02010600040101010101" charset="-122"/>
                <a:sym typeface="+mn-ea"/>
              </a:rPr>
              <a:t>，出现</a:t>
            </a:r>
            <a:r>
              <a:rPr lang="zh-CN" altLang="zh-CN" sz="2800">
                <a:solidFill>
                  <a:srgbClr val="C00000"/>
                </a:solidFill>
                <a:latin typeface="华文中宋" panose="02010600040101010101" charset="-122"/>
                <a:ea typeface="华文中宋" panose="02010600040101010101" charset="-122"/>
                <a:cs typeface="华文中宋" panose="02010600040101010101" charset="-122"/>
                <a:sym typeface="+mn-ea"/>
              </a:rPr>
              <a:t>私商</a:t>
            </a:r>
            <a:r>
              <a:rPr lang="zh-CN"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工商业主</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富比王侯</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4" grpId="0"/>
      <p:bldP spid="4" grpId="1"/>
      <p:bldP spid="12" grpId="0"/>
      <p:bldP spid="12" grpId="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custDataLst>
              <p:tags r:id="rId1"/>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4" name="图片 -2147482620"/>
          <p:cNvPicPr>
            <a:picLocks noChangeAspect="1"/>
          </p:cNvPicPr>
          <p:nvPr>
            <p:custDataLst>
              <p:tags r:id="rId2"/>
            </p:custDataLst>
          </p:nvPr>
        </p:nvPicPr>
        <p:blipFill>
          <a:blip r:embed="rId3" r:link="rId4">
            <a:clrChange>
              <a:clrFrom>
                <a:srgbClr val="FFFFFF">
                  <a:alpha val="100000"/>
                </a:srgbClr>
              </a:clrFrom>
              <a:clrTo>
                <a:srgbClr val="FFFFFF">
                  <a:alpha val="100000"/>
                  <a:alpha val="0"/>
                </a:srgbClr>
              </a:clrTo>
            </a:clrChange>
          </a:blip>
          <a:stretch>
            <a:fillRect/>
          </a:stretch>
        </p:blipFill>
        <p:spPr>
          <a:xfrm>
            <a:off x="382270" y="819785"/>
            <a:ext cx="11574780" cy="3162935"/>
          </a:xfrm>
          <a:prstGeom prst="rect">
            <a:avLst/>
          </a:prstGeom>
          <a:noFill/>
          <a:ln w="12700" cmpd="sng">
            <a:noFill/>
            <a:prstDash val="solid"/>
          </a:ln>
        </p:spPr>
      </p:pic>
      <p:sp>
        <p:nvSpPr>
          <p:cNvPr id="5" name="圆角矩形 4"/>
          <p:cNvSpPr/>
          <p:nvPr>
            <p:custDataLst>
              <p:tags r:id="rId5"/>
            </p:custDataLst>
          </p:nvPr>
        </p:nvSpPr>
        <p:spPr>
          <a:xfrm>
            <a:off x="379095" y="339090"/>
            <a:ext cx="2204720"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时空坐标</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6" name="圆角矩形 5"/>
          <p:cNvSpPr/>
          <p:nvPr>
            <p:custDataLst>
              <p:tags r:id="rId6"/>
            </p:custDataLst>
          </p:nvPr>
        </p:nvSpPr>
        <p:spPr>
          <a:xfrm>
            <a:off x="382270" y="4181475"/>
            <a:ext cx="2204720"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课程标准</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2" name="文本框 1"/>
          <p:cNvSpPr txBox="1"/>
          <p:nvPr/>
        </p:nvSpPr>
        <p:spPr>
          <a:xfrm>
            <a:off x="311150" y="4791710"/>
            <a:ext cx="11645900" cy="1814830"/>
          </a:xfrm>
          <a:prstGeom prst="rect">
            <a:avLst/>
          </a:prstGeom>
          <a:noFill/>
        </p:spPr>
        <p:txBody>
          <a:bodyPr wrap="square" rtlCol="0" anchor="t">
            <a:spAutoFit/>
          </a:bodyPr>
          <a:lstStyle/>
          <a:p>
            <a:r>
              <a:rPr lang="en-US" altLang="zh-CN" sz="2800">
                <a:latin typeface="楷体" panose="02010609060101010101" charset="-122"/>
                <a:ea typeface="楷体" panose="02010609060101010101" charset="-122"/>
                <a:cs typeface="楷体" panose="02010609060101010101" charset="-122"/>
                <a:sym typeface="+mn-ea"/>
              </a:rPr>
              <a:t>1</a:t>
            </a:r>
            <a:r>
              <a:rPr lang="zh-CN" altLang="en-US" sz="2800">
                <a:latin typeface="楷体" panose="02010609060101010101" charset="-122"/>
                <a:ea typeface="楷体" panose="02010609060101010101" charset="-122"/>
                <a:cs typeface="楷体" panose="02010609060101010101" charset="-122"/>
                <a:sym typeface="+mn-ea"/>
              </a:rPr>
              <a:t>、通过了解春秋战国时期的经济发展和政治变动，理解战国时期变法运动的必然性；</a:t>
            </a:r>
            <a:endParaRPr lang="zh-CN" altLang="en-US" sz="2800">
              <a:latin typeface="楷体" panose="02010609060101010101" charset="-122"/>
              <a:ea typeface="楷体" panose="02010609060101010101" charset="-122"/>
              <a:cs typeface="楷体" panose="02010609060101010101" charset="-122"/>
              <a:sym typeface="+mn-ea"/>
            </a:endParaRPr>
          </a:p>
          <a:p>
            <a:r>
              <a:rPr lang="en-US" altLang="zh-CN" sz="2800">
                <a:latin typeface="楷体" panose="02010609060101010101" charset="-122"/>
                <a:ea typeface="楷体" panose="02010609060101010101" charset="-122"/>
                <a:cs typeface="楷体" panose="02010609060101010101" charset="-122"/>
                <a:sym typeface="+mn-ea"/>
              </a:rPr>
              <a:t>2</a:t>
            </a:r>
            <a:r>
              <a:rPr lang="zh-CN" altLang="en-US" sz="2800">
                <a:latin typeface="楷体" panose="02010609060101010101" charset="-122"/>
                <a:ea typeface="楷体" panose="02010609060101010101" charset="-122"/>
                <a:cs typeface="楷体" panose="02010609060101010101" charset="-122"/>
                <a:sym typeface="+mn-ea"/>
              </a:rPr>
              <a:t>、了解老子、孔子学说；通过孟子、荀子、庄子等了解</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百家争鸣</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的局面及其意义。</a:t>
            </a:r>
            <a:endParaRPr lang="zh-CN" altLang="en-US" sz="2800">
              <a:latin typeface="楷体" panose="02010609060101010101" charset="-122"/>
              <a:ea typeface="楷体" panose="02010609060101010101" charset="-122"/>
              <a:cs typeface="楷体" panose="02010609060101010101" charset="-122"/>
              <a:sym typeface="+mn-ea"/>
            </a:endParaRPr>
          </a:p>
        </p:txBody>
      </p:sp>
    </p:spTree>
    <p:custDataLst>
      <p:tags r:id="rId7"/>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贰：经济大发展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24"/>
          <p:cNvSpPr txBox="1"/>
          <p:nvPr>
            <p:custDataLst>
              <p:tags r:id="rId3"/>
            </p:custDataLst>
          </p:nvPr>
        </p:nvSpPr>
        <p:spPr>
          <a:xfrm>
            <a:off x="383540" y="967105"/>
            <a:ext cx="6353810"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【知识补充】中国古代的重农抑商政策</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sp>
        <p:nvSpPr>
          <p:cNvPr id="84008" name="Rectangle 40"/>
          <p:cNvSpPr/>
          <p:nvPr/>
        </p:nvSpPr>
        <p:spPr>
          <a:xfrm>
            <a:off x="139065" y="1532890"/>
            <a:ext cx="2472690" cy="521970"/>
          </a:xfrm>
          <a:prstGeom prst="rect">
            <a:avLst/>
          </a:prstGeom>
          <a:noFill/>
          <a:ln w="9525">
            <a:noFill/>
          </a:ln>
        </p:spPr>
        <p:txBody>
          <a:bodyPr wrap="square" anchor="t" anchorCtr="0">
            <a:spAutoFit/>
          </a:bodyPr>
          <a:lstStyle/>
          <a:p>
            <a:pPr>
              <a:buFont typeface="Wingdings" panose="05000000000000000000" pitchFamily="2" charset="2"/>
            </a:pP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1</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）含义</a:t>
            </a:r>
            <a:r>
              <a:rPr lang="zh-CN"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endParaRPr lang="zh-CN" altLang="zh-CN"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80078" name="文本框 80077"/>
          <p:cNvSpPr txBox="1"/>
          <p:nvPr/>
        </p:nvSpPr>
        <p:spPr>
          <a:xfrm>
            <a:off x="2136140" y="1532890"/>
            <a:ext cx="7706995" cy="521970"/>
          </a:xfrm>
          <a:prstGeom prst="rect">
            <a:avLst/>
          </a:prstGeom>
          <a:noFill/>
          <a:ln w="9525">
            <a:noFill/>
          </a:ln>
        </p:spPr>
        <p:txBody>
          <a:bodyPr wrap="square">
            <a:spAutoFit/>
          </a:bodyPr>
          <a:lstStyle/>
          <a:p>
            <a:r>
              <a:rPr lang="zh-CN" altLang="en-US" sz="2800" dirty="0">
                <a:solidFill>
                  <a:schemeClr val="tx1"/>
                </a:solidFill>
                <a:effectLst/>
                <a:latin typeface="华文中宋" panose="02010600040101010101" charset="-122"/>
                <a:ea typeface="华文中宋" panose="02010600040101010101" charset="-122"/>
              </a:rPr>
              <a:t>强调发展农业，</a:t>
            </a:r>
            <a:r>
              <a:rPr lang="zh-CN" altLang="en-US" sz="2800" dirty="0">
                <a:solidFill>
                  <a:srgbClr val="C00000"/>
                </a:solidFill>
                <a:effectLst/>
                <a:latin typeface="华文中宋" panose="02010600040101010101" charset="-122"/>
                <a:ea typeface="华文中宋" panose="02010600040101010101" charset="-122"/>
              </a:rPr>
              <a:t>限制私营商业</a:t>
            </a:r>
            <a:r>
              <a:rPr lang="zh-CN" altLang="en-US" sz="2800" dirty="0">
                <a:solidFill>
                  <a:schemeClr val="tx1"/>
                </a:solidFill>
                <a:effectLst/>
                <a:latin typeface="华文中宋" panose="02010600040101010101" charset="-122"/>
                <a:ea typeface="华文中宋" panose="02010600040101010101" charset="-122"/>
              </a:rPr>
              <a:t>和</a:t>
            </a:r>
            <a:r>
              <a:rPr lang="zh-CN" altLang="en-US" sz="2800" dirty="0">
                <a:solidFill>
                  <a:srgbClr val="C00000"/>
                </a:solidFill>
                <a:effectLst/>
                <a:latin typeface="华文中宋" panose="02010600040101010101" charset="-122"/>
                <a:ea typeface="华文中宋" panose="02010600040101010101" charset="-122"/>
              </a:rPr>
              <a:t>手工业</a:t>
            </a:r>
            <a:r>
              <a:rPr lang="zh-CN" altLang="en-US" sz="2800" dirty="0">
                <a:solidFill>
                  <a:schemeClr val="tx1"/>
                </a:solidFill>
                <a:effectLst/>
                <a:latin typeface="华文中宋" panose="02010600040101010101" charset="-122"/>
                <a:ea typeface="华文中宋" panose="02010600040101010101" charset="-122"/>
              </a:rPr>
              <a:t>的发展。</a:t>
            </a:r>
            <a:endParaRPr lang="zh-CN" altLang="en-US" sz="2800" dirty="0">
              <a:solidFill>
                <a:schemeClr val="tx1"/>
              </a:solidFill>
              <a:effectLst/>
              <a:latin typeface="华文中宋" panose="02010600040101010101" charset="-122"/>
              <a:ea typeface="华文中宋" panose="02010600040101010101" charset="-122"/>
            </a:endParaRPr>
          </a:p>
        </p:txBody>
      </p:sp>
      <p:sp>
        <p:nvSpPr>
          <p:cNvPr id="11" name="Rectangle 40"/>
          <p:cNvSpPr/>
          <p:nvPr/>
        </p:nvSpPr>
        <p:spPr>
          <a:xfrm>
            <a:off x="139065" y="1968500"/>
            <a:ext cx="2472690" cy="521970"/>
          </a:xfrm>
          <a:prstGeom prst="rect">
            <a:avLst/>
          </a:prstGeom>
          <a:noFill/>
          <a:ln w="9525">
            <a:noFill/>
          </a:ln>
        </p:spPr>
        <p:txBody>
          <a:bodyPr wrap="square" anchor="t" anchorCtr="0">
            <a:spAutoFit/>
          </a:bodyPr>
          <a:lstStyle/>
          <a:p>
            <a:pPr>
              <a:buFont typeface="Wingdings" panose="05000000000000000000" pitchFamily="2" charset="2"/>
            </a:pP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2</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）原因</a:t>
            </a:r>
            <a:r>
              <a:rPr lang="zh-CN"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endParaRPr lang="zh-CN" altLang="zh-CN"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nvSpPr>
        <p:spPr>
          <a:xfrm>
            <a:off x="383540" y="2491740"/>
            <a:ext cx="7851140" cy="478155"/>
          </a:xfrm>
          <a:prstGeom prst="rect">
            <a:avLst/>
          </a:prstGeom>
          <a:noFill/>
        </p:spPr>
        <p:txBody>
          <a:bodyPr wrap="square" rtlCol="0" anchor="t">
            <a:spAutoFit/>
          </a:bodyPr>
          <a:lstStyle/>
          <a:p>
            <a:pPr>
              <a:lnSpc>
                <a:spcPct val="90000"/>
              </a:lnSpc>
              <a:buNone/>
            </a:pPr>
            <a:r>
              <a:rPr lang="zh-CN" altLang="en-US" sz="2800">
                <a:solidFill>
                  <a:schemeClr val="tx1"/>
                </a:solidFill>
                <a:effectLst/>
                <a:latin typeface="华文中宋" panose="02010600040101010101" charset="-122"/>
                <a:ea typeface="华文中宋" panose="02010600040101010101" charset="-122"/>
                <a:cs typeface="华文中宋" panose="02010600040101010101" charset="-122"/>
                <a:sym typeface="+mn-ea"/>
              </a:rPr>
              <a:t>①是</a:t>
            </a:r>
            <a:r>
              <a:rPr lang="zh-CN" altLang="en-US" sz="2800">
                <a:solidFill>
                  <a:srgbClr val="C00000"/>
                </a:solidFill>
                <a:effectLst/>
                <a:latin typeface="华文中宋" panose="02010600040101010101" charset="-122"/>
                <a:ea typeface="华文中宋" panose="02010600040101010101" charset="-122"/>
                <a:cs typeface="华文中宋" panose="02010600040101010101" charset="-122"/>
                <a:sym typeface="+mn-ea"/>
              </a:rPr>
              <a:t>封建自然经济</a:t>
            </a:r>
            <a:r>
              <a:rPr lang="zh-CN" altLang="en-US" sz="2800">
                <a:solidFill>
                  <a:schemeClr val="tx1"/>
                </a:solidFill>
                <a:effectLst/>
                <a:latin typeface="华文中宋" panose="02010600040101010101" charset="-122"/>
                <a:ea typeface="华文中宋" panose="02010600040101010101" charset="-122"/>
                <a:cs typeface="华文中宋" panose="02010600040101010101" charset="-122"/>
                <a:sym typeface="+mn-ea"/>
              </a:rPr>
              <a:t>的必然产物</a:t>
            </a:r>
            <a:r>
              <a:rPr lang="zh-CN" altLang="en-US" sz="2800">
                <a:solidFill>
                  <a:srgbClr val="C00000"/>
                </a:solidFill>
                <a:effectLst/>
                <a:latin typeface="华文中宋" panose="02010600040101010101" charset="-122"/>
                <a:ea typeface="华文中宋" panose="02010600040101010101" charset="-122"/>
                <a:cs typeface="华文中宋" panose="02010600040101010101" charset="-122"/>
                <a:sym typeface="+mn-ea"/>
              </a:rPr>
              <a:t>（根本原因）</a:t>
            </a:r>
            <a:endParaRPr lang="zh-CN" altLang="en-US" sz="2800">
              <a:solidFill>
                <a:srgbClr val="C00000"/>
              </a:solidFill>
              <a:effectLst/>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383540" y="2969895"/>
            <a:ext cx="9782175" cy="521970"/>
          </a:xfrm>
          <a:prstGeom prst="rect">
            <a:avLst/>
          </a:prstGeom>
          <a:noFill/>
        </p:spPr>
        <p:txBody>
          <a:bodyPr wrap="square" rtlCol="0" anchor="t">
            <a:spAutoFit/>
          </a:bodyPr>
          <a:lstStyle/>
          <a:p>
            <a:pPr algn="l"/>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②</a:t>
            </a:r>
            <a:r>
              <a:rPr lang="zh-CN" altLang="en-US" sz="2800">
                <a:solidFill>
                  <a:schemeClr val="tx1"/>
                </a:solidFill>
                <a:latin typeface="华文中宋" panose="02010600040101010101" charset="-122"/>
                <a:ea typeface="华文中宋" panose="02010600040101010101" charset="-122"/>
                <a:sym typeface="+mn-ea"/>
              </a:rPr>
              <a:t>保护</a:t>
            </a:r>
            <a:r>
              <a:rPr lang="zh-CN" altLang="en-US" sz="2800">
                <a:solidFill>
                  <a:srgbClr val="C00000"/>
                </a:solidFill>
                <a:latin typeface="华文中宋" panose="02010600040101010101" charset="-122"/>
                <a:ea typeface="华文中宋" panose="02010600040101010101" charset="-122"/>
                <a:sym typeface="+mn-ea"/>
              </a:rPr>
              <a:t>小农经济</a:t>
            </a:r>
            <a:r>
              <a:rPr lang="zh-CN" altLang="en-US" sz="2800">
                <a:latin typeface="华文中宋" panose="02010600040101010101" charset="-122"/>
                <a:ea typeface="华文中宋" panose="02010600040101010101" charset="-122"/>
                <a:sym typeface="+mn-ea"/>
              </a:rPr>
              <a:t>，确保</a:t>
            </a:r>
            <a:r>
              <a:rPr lang="zh-CN" altLang="en-US" sz="2800">
                <a:solidFill>
                  <a:srgbClr val="C00000"/>
                </a:solidFill>
                <a:latin typeface="华文中宋" panose="02010600040101010101" charset="-122"/>
                <a:ea typeface="华文中宋" panose="02010600040101010101" charset="-122"/>
                <a:sym typeface="+mn-ea"/>
              </a:rPr>
              <a:t>赋税征收</a:t>
            </a:r>
            <a:r>
              <a:rPr lang="zh-CN" altLang="en-US" sz="2800">
                <a:solidFill>
                  <a:schemeClr val="tx1"/>
                </a:solidFill>
                <a:latin typeface="华文中宋" panose="02010600040101010101" charset="-122"/>
                <a:ea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巩固</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封建统治（主要原因）</a:t>
            </a:r>
            <a:endParaRPr lang="zh-CN" altLang="en-US"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
        <p:nvSpPr>
          <p:cNvPr id="4" name="文本框 3"/>
          <p:cNvSpPr txBox="1"/>
          <p:nvPr/>
        </p:nvSpPr>
        <p:spPr>
          <a:xfrm>
            <a:off x="379095" y="3500755"/>
            <a:ext cx="9091295" cy="478155"/>
          </a:xfrm>
          <a:prstGeom prst="rect">
            <a:avLst/>
          </a:prstGeom>
          <a:noFill/>
        </p:spPr>
        <p:txBody>
          <a:bodyPr wrap="square" rtlCol="0" anchor="t">
            <a:spAutoFit/>
          </a:bodyPr>
          <a:lstStyle/>
          <a:p>
            <a:pPr>
              <a:lnSpc>
                <a:spcPct val="90000"/>
              </a:lnSpc>
              <a:buNone/>
            </a:pP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③商业与农业</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争夺劳动力</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，影响农业生产</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（直接原因）</a:t>
            </a:r>
            <a:endPar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383540" y="3987800"/>
            <a:ext cx="8620125" cy="521970"/>
          </a:xfrm>
          <a:prstGeom prst="rect">
            <a:avLst/>
          </a:prstGeom>
          <a:noFill/>
        </p:spPr>
        <p:txBody>
          <a:bodyPr wrap="square" rtlCol="0" anchor="t">
            <a:spAutoFit/>
          </a:bodyPr>
          <a:lstStyle/>
          <a:p>
            <a:r>
              <a:rPr lang="zh-CN" altLang="en-US" sz="2800">
                <a:effectLst/>
                <a:latin typeface="华文中宋" panose="02010600040101010101" charset="-122"/>
                <a:ea typeface="华文中宋" panose="02010600040101010101" charset="-122"/>
                <a:cs typeface="华文中宋" panose="02010600040101010101" charset="-122"/>
                <a:sym typeface="+mn-ea"/>
              </a:rPr>
              <a:t>④</a:t>
            </a:r>
            <a:r>
              <a:rPr lang="zh-CN" altLang="en-US" sz="2800">
                <a:solidFill>
                  <a:srgbClr val="C00000"/>
                </a:solidFill>
                <a:effectLst/>
                <a:latin typeface="华文中宋" panose="02010600040101010101" charset="-122"/>
                <a:ea typeface="华文中宋" panose="02010600040101010101" charset="-122"/>
                <a:cs typeface="华文中宋" panose="02010600040101010101" charset="-122"/>
                <a:sym typeface="+mn-ea"/>
              </a:rPr>
              <a:t>农本商末</a:t>
            </a:r>
            <a:r>
              <a:rPr lang="zh-CN" altLang="en-US" sz="2800">
                <a:effectLst/>
                <a:latin typeface="华文中宋" panose="02010600040101010101" charset="-122"/>
                <a:ea typeface="华文中宋" panose="02010600040101010101" charset="-122"/>
                <a:cs typeface="华文中宋" panose="02010600040101010101" charset="-122"/>
                <a:sym typeface="+mn-ea"/>
              </a:rPr>
              <a:t>经济理论指导，</a:t>
            </a:r>
            <a:r>
              <a:rPr lang="zh-CN" altLang="en-US" sz="2800">
                <a:solidFill>
                  <a:srgbClr val="C00000"/>
                </a:solidFill>
                <a:effectLst/>
                <a:latin typeface="华文中宋" panose="02010600040101010101" charset="-122"/>
                <a:ea typeface="华文中宋" panose="02010600040101010101" charset="-122"/>
                <a:cs typeface="华文中宋" panose="02010600040101010101" charset="-122"/>
                <a:sym typeface="+mn-ea"/>
              </a:rPr>
              <a:t>重义轻利</a:t>
            </a:r>
            <a:r>
              <a:rPr lang="zh-CN" altLang="en-US" sz="2800">
                <a:effectLst/>
                <a:latin typeface="华文中宋" panose="02010600040101010101" charset="-122"/>
                <a:ea typeface="华文中宋" panose="02010600040101010101" charset="-122"/>
                <a:cs typeface="华文中宋" panose="02010600040101010101" charset="-122"/>
                <a:sym typeface="+mn-ea"/>
              </a:rPr>
              <a:t>观。</a:t>
            </a:r>
            <a:endParaRPr lang="zh-CN" altLang="en-US" sz="2800">
              <a:solidFill>
                <a:srgbClr val="C00000"/>
              </a:solidFill>
              <a:effectLst/>
              <a:latin typeface="华文中宋" panose="02010600040101010101" charset="-122"/>
              <a:ea typeface="华文中宋" panose="02010600040101010101" charset="-122"/>
              <a:cs typeface="华文中宋" panose="02010600040101010101" charset="-122"/>
              <a:sym typeface="+mn-ea"/>
            </a:endParaRPr>
          </a:p>
        </p:txBody>
      </p:sp>
      <p:sp>
        <p:nvSpPr>
          <p:cNvPr id="7" name="Rectangle 40"/>
          <p:cNvSpPr/>
          <p:nvPr/>
        </p:nvSpPr>
        <p:spPr>
          <a:xfrm>
            <a:off x="139065" y="4509770"/>
            <a:ext cx="3195955" cy="521970"/>
          </a:xfrm>
          <a:prstGeom prst="rect">
            <a:avLst/>
          </a:prstGeom>
          <a:noFill/>
          <a:ln w="9525">
            <a:noFill/>
          </a:ln>
        </p:spPr>
        <p:txBody>
          <a:bodyPr wrap="square" anchor="t" anchorCtr="0">
            <a:spAutoFit/>
          </a:bodyPr>
          <a:lstStyle/>
          <a:p>
            <a:pPr>
              <a:buFont typeface="Wingdings" panose="05000000000000000000" pitchFamily="2" charset="2"/>
            </a:pP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3</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发展历程</a:t>
            </a:r>
            <a:r>
              <a:rPr lang="zh-CN"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endParaRPr lang="zh-CN" altLang="zh-CN"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grpSp>
        <p:nvGrpSpPr>
          <p:cNvPr id="25" name="组合 24"/>
          <p:cNvGrpSpPr/>
          <p:nvPr/>
        </p:nvGrpSpPr>
        <p:grpSpPr>
          <a:xfrm>
            <a:off x="383540" y="5111750"/>
            <a:ext cx="11396345" cy="793115"/>
            <a:chOff x="604" y="7195"/>
            <a:chExt cx="17947" cy="1249"/>
          </a:xfrm>
        </p:grpSpPr>
        <p:grpSp>
          <p:nvGrpSpPr>
            <p:cNvPr id="9" name="组合 8"/>
            <p:cNvGrpSpPr/>
            <p:nvPr/>
          </p:nvGrpSpPr>
          <p:grpSpPr>
            <a:xfrm>
              <a:off x="604" y="8144"/>
              <a:ext cx="17947" cy="300"/>
              <a:chOff x="604" y="7948"/>
              <a:chExt cx="17947" cy="300"/>
            </a:xfrm>
          </p:grpSpPr>
          <p:sp>
            <p:nvSpPr>
              <p:cNvPr id="14" name="Line 12"/>
              <p:cNvSpPr>
                <a:spLocks noChangeShapeType="1"/>
              </p:cNvSpPr>
              <p:nvPr>
                <p:custDataLst>
                  <p:tags r:id="rId4"/>
                </p:custDataLst>
              </p:nvPr>
            </p:nvSpPr>
            <p:spPr bwMode="auto">
              <a:xfrm flipV="1">
                <a:off x="604" y="8048"/>
                <a:ext cx="17947" cy="34"/>
              </a:xfrm>
              <a:prstGeom prst="line">
                <a:avLst/>
              </a:prstGeom>
              <a:noFill/>
              <a:ln w="38100">
                <a:solidFill>
                  <a:srgbClr val="91654D"/>
                </a:solidFill>
                <a:round/>
                <a:tailEnd type="triangle" w="med" len="med"/>
              </a:ln>
              <a:effectLst/>
            </p:spPr>
            <p:txBody>
              <a:bodyPr wrap="none" anchor="ctr"/>
              <a:lstStyle/>
              <a:p>
                <a:endParaRPr lang="zh-CN" altLang="en-US"/>
              </a:p>
            </p:txBody>
          </p:sp>
          <p:pic>
            <p:nvPicPr>
              <p:cNvPr id="20" name="图片 19" descr="3b343132323533353bd4b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2123" y="7948"/>
                <a:ext cx="300" cy="300"/>
              </a:xfrm>
              <a:prstGeom prst="rect">
                <a:avLst/>
              </a:prstGeom>
            </p:spPr>
          </p:pic>
          <p:pic>
            <p:nvPicPr>
              <p:cNvPr id="10" name="图片 9" descr="3b343132323533353bd4b2"/>
              <p:cNvPicPr>
                <a:picLocks noChangeAspect="1"/>
              </p:cNvPicPr>
              <p:nvPr>
                <p:custDataLst>
                  <p:tags r:id="rId8"/>
                </p:custDataLst>
              </p:nvPr>
            </p:nvPicPr>
            <p:blipFill>
              <a:blip r:embed="rId6">
                <a:extLst>
                  <a:ext uri="{96DAC541-7B7A-43D3-8B79-37D633B846F1}">
                    <asvg:svgBlip xmlns:asvg="http://schemas.microsoft.com/office/drawing/2016/SVG/main" r:embed="rId7"/>
                  </a:ext>
                </a:extLst>
              </a:blip>
              <a:stretch>
                <a:fillRect/>
              </a:stretch>
            </p:blipFill>
            <p:spPr>
              <a:xfrm>
                <a:off x="6636" y="7948"/>
                <a:ext cx="300" cy="300"/>
              </a:xfrm>
              <a:prstGeom prst="rect">
                <a:avLst/>
              </a:prstGeom>
            </p:spPr>
          </p:pic>
          <p:pic>
            <p:nvPicPr>
              <p:cNvPr id="16" name="图片 15" descr="3b343132323533353bd4b2"/>
              <p:cNvPicPr>
                <a:picLocks noChangeAspect="1"/>
              </p:cNvPicPr>
              <p:nvPr>
                <p:custDataLst>
                  <p:tags r:id="rId9"/>
                </p:custDataLst>
              </p:nvPr>
            </p:nvPicPr>
            <p:blipFill>
              <a:blip r:embed="rId6">
                <a:extLst>
                  <a:ext uri="{96DAC541-7B7A-43D3-8B79-37D633B846F1}">
                    <asvg:svgBlip xmlns:asvg="http://schemas.microsoft.com/office/drawing/2016/SVG/main" r:embed="rId7"/>
                  </a:ext>
                </a:extLst>
              </a:blip>
              <a:stretch>
                <a:fillRect/>
              </a:stretch>
            </p:blipFill>
            <p:spPr>
              <a:xfrm>
                <a:off x="11214" y="7948"/>
                <a:ext cx="300" cy="300"/>
              </a:xfrm>
              <a:prstGeom prst="rect">
                <a:avLst/>
              </a:prstGeom>
            </p:spPr>
          </p:pic>
          <p:pic>
            <p:nvPicPr>
              <p:cNvPr id="18" name="图片 17" descr="3b343132323533353bd4b2"/>
              <p:cNvPicPr>
                <a:picLocks noChangeAspect="1"/>
              </p:cNvPicPr>
              <p:nvPr>
                <p:custDataLst>
                  <p:tags r:id="rId10"/>
                </p:custDataLst>
              </p:nvPr>
            </p:nvPicPr>
            <p:blipFill>
              <a:blip r:embed="rId6">
                <a:extLst>
                  <a:ext uri="{96DAC541-7B7A-43D3-8B79-37D633B846F1}">
                    <asvg:svgBlip xmlns:asvg="http://schemas.microsoft.com/office/drawing/2016/SVG/main" r:embed="rId7"/>
                  </a:ext>
                </a:extLst>
              </a:blip>
              <a:stretch>
                <a:fillRect/>
              </a:stretch>
            </p:blipFill>
            <p:spPr>
              <a:xfrm>
                <a:off x="15814" y="7948"/>
                <a:ext cx="300" cy="300"/>
              </a:xfrm>
              <a:prstGeom prst="rect">
                <a:avLst/>
              </a:prstGeom>
            </p:spPr>
          </p:pic>
        </p:grpSp>
        <p:sp>
          <p:nvSpPr>
            <p:cNvPr id="21" name="文本框 20"/>
            <p:cNvSpPr txBox="1"/>
            <p:nvPr/>
          </p:nvSpPr>
          <p:spPr>
            <a:xfrm>
              <a:off x="1451" y="7259"/>
              <a:ext cx="1645" cy="822"/>
            </a:xfrm>
            <a:prstGeom prst="rect">
              <a:avLst/>
            </a:prstGeom>
            <a:solidFill>
              <a:srgbClr val="C65F10"/>
            </a:solidFill>
          </p:spPr>
          <p:txBody>
            <a:bodyPr wrap="square" rtlCol="0">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战国</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22" name="文本框 21"/>
            <p:cNvSpPr txBox="1"/>
            <p:nvPr>
              <p:custDataLst>
                <p:tags r:id="rId11"/>
              </p:custDataLst>
            </p:nvPr>
          </p:nvSpPr>
          <p:spPr>
            <a:xfrm>
              <a:off x="5963" y="7265"/>
              <a:ext cx="1645" cy="822"/>
            </a:xfrm>
            <a:prstGeom prst="rect">
              <a:avLst/>
            </a:prstGeom>
            <a:solidFill>
              <a:srgbClr val="C65F10"/>
            </a:solidFill>
          </p:spPr>
          <p:txBody>
            <a:bodyPr wrap="square" rtlCol="0">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秦汉</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23" name="文本框 22"/>
            <p:cNvSpPr txBox="1"/>
            <p:nvPr>
              <p:custDataLst>
                <p:tags r:id="rId12"/>
              </p:custDataLst>
            </p:nvPr>
          </p:nvSpPr>
          <p:spPr>
            <a:xfrm>
              <a:off x="10591" y="7195"/>
              <a:ext cx="1546" cy="822"/>
            </a:xfrm>
            <a:prstGeom prst="rect">
              <a:avLst/>
            </a:prstGeom>
            <a:solidFill>
              <a:srgbClr val="C65F10"/>
            </a:solidFill>
          </p:spPr>
          <p:txBody>
            <a:bodyPr wrap="square" rtlCol="0">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唐宋</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24" name="文本框 23"/>
            <p:cNvSpPr txBox="1"/>
            <p:nvPr>
              <p:custDataLst>
                <p:tags r:id="rId13"/>
              </p:custDataLst>
            </p:nvPr>
          </p:nvSpPr>
          <p:spPr>
            <a:xfrm>
              <a:off x="15120" y="7195"/>
              <a:ext cx="1534" cy="822"/>
            </a:xfrm>
            <a:prstGeom prst="rect">
              <a:avLst/>
            </a:prstGeom>
            <a:solidFill>
              <a:srgbClr val="C65F10"/>
            </a:solidFill>
          </p:spPr>
          <p:txBody>
            <a:bodyPr wrap="square" rtlCol="0">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明清</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grpSp>
      <p:sp>
        <p:nvSpPr>
          <p:cNvPr id="26" name="文本框 25"/>
          <p:cNvSpPr txBox="1"/>
          <p:nvPr/>
        </p:nvSpPr>
        <p:spPr>
          <a:xfrm>
            <a:off x="283845" y="6052185"/>
            <a:ext cx="2469515" cy="521970"/>
          </a:xfrm>
          <a:prstGeom prst="rect">
            <a:avLst/>
          </a:prstGeom>
          <a:noFill/>
        </p:spPr>
        <p:txBody>
          <a:bodyPr wrap="square" rtlCol="0">
            <a:spAutoFit/>
          </a:bodyPr>
          <a:lstStyle/>
          <a:p>
            <a:pPr algn="ctr"/>
            <a:r>
              <a:rPr lang="zh-CN" altLang="en-US" sz="2800" b="1">
                <a:solidFill>
                  <a:srgbClr val="C00000"/>
                </a:solidFill>
                <a:latin typeface="华文中宋" panose="02010600040101010101" charset="-122"/>
                <a:ea typeface="华文中宋" panose="02010600040101010101" charset="-122"/>
              </a:rPr>
              <a:t>商鞅变法首倡</a:t>
            </a:r>
            <a:endParaRPr lang="zh-CN" altLang="en-US" sz="2800" b="1">
              <a:solidFill>
                <a:srgbClr val="C00000"/>
              </a:solidFill>
              <a:latin typeface="华文中宋" panose="02010600040101010101" charset="-122"/>
              <a:ea typeface="华文中宋" panose="02010600040101010101" charset="-122"/>
            </a:endParaRPr>
          </a:p>
        </p:txBody>
      </p:sp>
      <p:sp>
        <p:nvSpPr>
          <p:cNvPr id="27" name="文本框 26"/>
          <p:cNvSpPr txBox="1"/>
          <p:nvPr/>
        </p:nvSpPr>
        <p:spPr>
          <a:xfrm>
            <a:off x="3335020" y="6049645"/>
            <a:ext cx="1756410" cy="521970"/>
          </a:xfrm>
          <a:prstGeom prst="rect">
            <a:avLst/>
          </a:prstGeom>
          <a:noFill/>
        </p:spPr>
        <p:txBody>
          <a:bodyPr wrap="square" rtlCol="0">
            <a:spAutoFit/>
          </a:bodyPr>
          <a:lstStyle/>
          <a:p>
            <a:pPr algn="ctr"/>
            <a:r>
              <a:rPr lang="zh-CN" altLang="en-US" sz="2800" b="1">
                <a:solidFill>
                  <a:srgbClr val="C00000"/>
                </a:solidFill>
                <a:latin typeface="华文中宋" panose="02010600040101010101" charset="-122"/>
                <a:ea typeface="华文中宋" panose="02010600040101010101" charset="-122"/>
              </a:rPr>
              <a:t>确立发展</a:t>
            </a:r>
            <a:endParaRPr lang="zh-CN" altLang="en-US" sz="2800" b="1">
              <a:solidFill>
                <a:srgbClr val="C00000"/>
              </a:solidFill>
              <a:latin typeface="华文中宋" panose="02010600040101010101" charset="-122"/>
              <a:ea typeface="华文中宋" panose="02010600040101010101" charset="-122"/>
            </a:endParaRPr>
          </a:p>
        </p:txBody>
      </p:sp>
      <p:sp>
        <p:nvSpPr>
          <p:cNvPr id="28" name="文本框 27"/>
          <p:cNvSpPr txBox="1"/>
          <p:nvPr/>
        </p:nvSpPr>
        <p:spPr>
          <a:xfrm>
            <a:off x="6238240" y="6064885"/>
            <a:ext cx="1756410" cy="521970"/>
          </a:xfrm>
          <a:prstGeom prst="rect">
            <a:avLst/>
          </a:prstGeom>
          <a:noFill/>
        </p:spPr>
        <p:txBody>
          <a:bodyPr wrap="square" rtlCol="0">
            <a:spAutoFit/>
          </a:bodyPr>
          <a:lstStyle/>
          <a:p>
            <a:pPr algn="ctr"/>
            <a:r>
              <a:rPr lang="zh-CN" altLang="en-US" sz="2800" b="1">
                <a:solidFill>
                  <a:srgbClr val="C00000"/>
                </a:solidFill>
                <a:latin typeface="华文中宋" panose="02010600040101010101" charset="-122"/>
                <a:ea typeface="华文中宋" panose="02010600040101010101" charset="-122"/>
              </a:rPr>
              <a:t>有所松动</a:t>
            </a:r>
            <a:endParaRPr lang="zh-CN" altLang="en-US" sz="2800" b="1">
              <a:solidFill>
                <a:srgbClr val="C00000"/>
              </a:solidFill>
              <a:latin typeface="华文中宋" panose="02010600040101010101" charset="-122"/>
              <a:ea typeface="华文中宋" panose="02010600040101010101" charset="-122"/>
            </a:endParaRPr>
          </a:p>
        </p:txBody>
      </p:sp>
      <p:sp>
        <p:nvSpPr>
          <p:cNvPr id="29" name="文本框 28"/>
          <p:cNvSpPr txBox="1"/>
          <p:nvPr/>
        </p:nvSpPr>
        <p:spPr>
          <a:xfrm>
            <a:off x="9141460" y="6064885"/>
            <a:ext cx="1756410" cy="521970"/>
          </a:xfrm>
          <a:prstGeom prst="rect">
            <a:avLst/>
          </a:prstGeom>
          <a:noFill/>
        </p:spPr>
        <p:txBody>
          <a:bodyPr wrap="square" rtlCol="0">
            <a:spAutoFit/>
          </a:bodyPr>
          <a:lstStyle/>
          <a:p>
            <a:pPr algn="ctr"/>
            <a:r>
              <a:rPr lang="zh-CN" altLang="en-US" sz="2800" b="1">
                <a:solidFill>
                  <a:srgbClr val="C00000"/>
                </a:solidFill>
                <a:latin typeface="华文中宋" panose="02010600040101010101" charset="-122"/>
                <a:ea typeface="华文中宋" panose="02010600040101010101" charset="-122"/>
              </a:rPr>
              <a:t>固守强化</a:t>
            </a:r>
            <a:endParaRPr lang="zh-CN" altLang="en-US" sz="2800" b="1">
              <a:solidFill>
                <a:srgbClr val="C00000"/>
              </a:solidFill>
              <a:latin typeface="华文中宋" panose="02010600040101010101" charset="-122"/>
              <a:ea typeface="华文中宋" panose="02010600040101010101" charset="-122"/>
            </a:endParaRPr>
          </a:p>
        </p:txBody>
      </p:sp>
      <p:sp>
        <p:nvSpPr>
          <p:cNvPr id="13" name="圆角矩形标注 12"/>
          <p:cNvSpPr/>
          <p:nvPr/>
        </p:nvSpPr>
        <p:spPr>
          <a:xfrm>
            <a:off x="7561580" y="4041140"/>
            <a:ext cx="2912745" cy="926465"/>
          </a:xfrm>
          <a:prstGeom prst="wedgeRoundRectCallout">
            <a:avLst>
              <a:gd name="adj1" fmla="val -48968"/>
              <a:gd name="adj2" fmla="val 85158"/>
              <a:gd name="adj3" fmla="val 16667"/>
            </a:avLst>
          </a:prstGeom>
          <a:solidFill>
            <a:srgbClr val="C00000"/>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r>
              <a:rPr lang="zh-CN" altLang="en-US" sz="2800" b="1">
                <a:solidFill>
                  <a:schemeClr val="bg2"/>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鼓励海外贸易和实行官商分利</a:t>
            </a:r>
            <a:endParaRPr lang="zh-CN" altLang="en-US" sz="2800" b="1">
              <a:solidFill>
                <a:schemeClr val="bg2"/>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0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4008" grpId="0"/>
      <p:bldP spid="84008" grpId="1"/>
      <p:bldP spid="80078" grpId="0"/>
      <p:bldP spid="80078" grpId="1"/>
      <p:bldP spid="11" grpId="0"/>
      <p:bldP spid="11" grpId="1"/>
      <p:bldP spid="5" grpId="0"/>
      <p:bldP spid="5" grpId="1"/>
      <p:bldP spid="6" grpId="0"/>
      <p:bldP spid="6" grpId="1"/>
      <p:bldP spid="4" grpId="0"/>
      <p:bldP spid="4" grpId="1"/>
      <p:bldP spid="3" grpId="0"/>
      <p:bldP spid="3" grpId="1"/>
      <p:bldP spid="7" grpId="0"/>
      <p:bldP spid="7" grpId="1"/>
      <p:bldP spid="26" grpId="0"/>
      <p:bldP spid="26" grpId="1"/>
      <p:bldP spid="27" grpId="0"/>
      <p:bldP spid="27" grpId="1"/>
      <p:bldP spid="28" grpId="0"/>
      <p:bldP spid="28" grpId="1"/>
      <p:bldP spid="29" grpId="0"/>
      <p:bldP spid="29" grpId="1"/>
      <p:bldP spid="13" grpId="0" bldLvl="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贰：经济大发展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24"/>
          <p:cNvSpPr txBox="1"/>
          <p:nvPr>
            <p:custDataLst>
              <p:tags r:id="rId3"/>
            </p:custDataLst>
          </p:nvPr>
        </p:nvSpPr>
        <p:spPr>
          <a:xfrm>
            <a:off x="383540" y="967105"/>
            <a:ext cx="6353810"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【知识补充】中国古代的重农抑商政策</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sp>
        <p:nvSpPr>
          <p:cNvPr id="84008" name="Rectangle 40"/>
          <p:cNvSpPr/>
          <p:nvPr/>
        </p:nvSpPr>
        <p:spPr>
          <a:xfrm>
            <a:off x="139065" y="1532890"/>
            <a:ext cx="2472690" cy="521970"/>
          </a:xfrm>
          <a:prstGeom prst="rect">
            <a:avLst/>
          </a:prstGeom>
          <a:noFill/>
          <a:ln w="9525">
            <a:noFill/>
          </a:ln>
        </p:spPr>
        <p:txBody>
          <a:bodyPr wrap="square" anchor="t" anchorCtr="0">
            <a:spAutoFit/>
          </a:bodyPr>
          <a:lstStyle/>
          <a:p>
            <a:pPr>
              <a:buFont typeface="Wingdings" panose="05000000000000000000" pitchFamily="2" charset="2"/>
            </a:pP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4</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）评价</a:t>
            </a:r>
            <a:r>
              <a:rPr lang="zh-CN"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endParaRPr lang="zh-CN" altLang="zh-CN"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nvSpPr>
        <p:spPr>
          <a:xfrm>
            <a:off x="383540" y="2098675"/>
            <a:ext cx="6096000" cy="521970"/>
          </a:xfrm>
          <a:prstGeom prst="rect">
            <a:avLst/>
          </a:prstGeom>
          <a:noFill/>
        </p:spPr>
        <p:txBody>
          <a:bodyPr wrap="square" rtlCol="0" anchor="t">
            <a:spAutoFit/>
          </a:bodyPr>
          <a:lstStyle/>
          <a:p>
            <a:pPr>
              <a:spcBef>
                <a:spcPct val="50000"/>
              </a:spcBef>
            </a:pPr>
            <a:r>
              <a:rPr lang="zh-CN" altLang="en-US" sz="2800" b="1">
                <a:latin typeface="华文中宋" panose="02010600040101010101" charset="-122"/>
                <a:ea typeface="华文中宋" panose="02010600040101010101" charset="-122"/>
                <a:cs typeface="华文中宋" panose="02010600040101010101" charset="-122"/>
                <a:sym typeface="+mn-ea"/>
              </a:rPr>
              <a:t>封建社会初期：</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利大于弊</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383540" y="2684145"/>
            <a:ext cx="11407140" cy="521970"/>
          </a:xfrm>
          <a:prstGeom prst="rect">
            <a:avLst/>
          </a:prstGeom>
          <a:noFill/>
        </p:spPr>
        <p:txBody>
          <a:bodyPr wrap="square" rtlCol="0" anchor="t">
            <a:spAutoFit/>
          </a:bodyPr>
          <a:lstStyle/>
          <a:p>
            <a:pPr marL="342900" indent="-342900">
              <a:lnSpc>
                <a:spcPct val="100000"/>
              </a:lnSpc>
              <a:spcBef>
                <a:spcPct val="20000"/>
              </a:spcBef>
            </a:pP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① 推动</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农业和经济发展</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强化国家</a:t>
            </a:r>
            <a:r>
              <a:rPr lang="zh-CN" altLang="en-US" sz="2800" dirty="0">
                <a:latin typeface="华文中宋" panose="02010600040101010101" charset="-122"/>
                <a:ea typeface="华文中宋" panose="02010600040101010101" charset="-122"/>
                <a:cs typeface="华文中宋" panose="02010600040101010101" charset="-122"/>
                <a:sym typeface="+mn-ea"/>
              </a:rPr>
              <a:t>对</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经济</a:t>
            </a:r>
            <a:r>
              <a:rPr lang="zh-CN" altLang="en-US" sz="2800" dirty="0">
                <a:latin typeface="华文中宋" panose="02010600040101010101" charset="-122"/>
                <a:ea typeface="华文中宋" panose="02010600040101010101" charset="-122"/>
                <a:cs typeface="华文中宋" panose="02010600040101010101" charset="-122"/>
                <a:sym typeface="+mn-ea"/>
              </a:rPr>
              <a:t>的</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控制</a:t>
            </a:r>
            <a:r>
              <a:rPr lang="zh-CN" altLang="en-US" sz="2800" dirty="0">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巩固封建统治</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endParaRPr lang="zh-CN" altLang="en-US" sz="2800" dirty="0">
              <a:latin typeface="华文中宋" panose="02010600040101010101" charset="-122"/>
              <a:ea typeface="华文中宋" panose="02010600040101010101" charset="-122"/>
              <a:cs typeface="华文中宋" panose="02010600040101010101" charset="-122"/>
              <a:sym typeface="+mn-ea"/>
            </a:endParaRPr>
          </a:p>
        </p:txBody>
      </p:sp>
      <p:sp>
        <p:nvSpPr>
          <p:cNvPr id="102406" name="Text Box 6"/>
          <p:cNvSpPr txBox="1"/>
          <p:nvPr/>
        </p:nvSpPr>
        <p:spPr>
          <a:xfrm>
            <a:off x="383540" y="3269615"/>
            <a:ext cx="6299200" cy="521970"/>
          </a:xfrm>
          <a:prstGeom prst="rect">
            <a:avLst/>
          </a:prstGeom>
          <a:noFill/>
          <a:ln>
            <a:noFill/>
          </a:ln>
          <a:effectLst/>
          <a:extLst>
            <a:ext uri="{909E8E84-426E-40DD-AFC4-6F175D3DCCD1}">
              <a14:hiddenFill xmlns:a14="http://schemas.microsoft.com/office/drawing/2010/main">
                <a:solidFill>
                  <a:srgbClr val="FFC000"/>
                </a:solidFill>
              </a14:hiddenFill>
            </a:ext>
          </a:extLst>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spcBef>
                <a:spcPct val="50000"/>
              </a:spcBef>
            </a:pPr>
            <a:r>
              <a:rPr lang="zh-CN" altLang="en-US" sz="2800" b="1">
                <a:solidFill>
                  <a:schemeClr val="tx1"/>
                </a:solidFill>
                <a:latin typeface="华文中宋" panose="02010600040101010101" charset="-122"/>
                <a:ea typeface="华文中宋" panose="02010600040101010101" charset="-122"/>
                <a:cs typeface="华文中宋" panose="02010600040101010101" charset="-122"/>
              </a:rPr>
              <a:t>封建社会后期（明清）</a:t>
            </a:r>
            <a:r>
              <a:rPr lang="zh-CN" altLang="en-US" sz="2800" b="1">
                <a:latin typeface="华文中宋" panose="02010600040101010101" charset="-122"/>
                <a:ea typeface="华文中宋" panose="02010600040101010101" charset="-122"/>
                <a:cs typeface="华文中宋" panose="02010600040101010101" charset="-122"/>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弊大于利</a:t>
            </a:r>
            <a:endParaRPr lang="zh-CN" altLang="en-US" sz="2800" b="1">
              <a:solidFill>
                <a:srgbClr val="C00000"/>
              </a:solidFill>
              <a:latin typeface="华文中宋" panose="02010600040101010101" charset="-122"/>
              <a:ea typeface="华文中宋" panose="02010600040101010101" charset="-122"/>
              <a:cs typeface="华文中宋" panose="02010600040101010101" charset="-122"/>
            </a:endParaRPr>
          </a:p>
        </p:txBody>
      </p:sp>
      <p:sp>
        <p:nvSpPr>
          <p:cNvPr id="7" name="文本框 6"/>
          <p:cNvSpPr txBox="1"/>
          <p:nvPr/>
        </p:nvSpPr>
        <p:spPr>
          <a:xfrm>
            <a:off x="-93980" y="3745230"/>
            <a:ext cx="12027535" cy="1641475"/>
          </a:xfrm>
          <a:prstGeom prst="rect">
            <a:avLst/>
          </a:prstGeom>
          <a:noFill/>
        </p:spPr>
        <p:txBody>
          <a:bodyPr wrap="square" rtlCol="0" anchor="t">
            <a:spAutoFit/>
          </a:bodyPr>
          <a:lstStyle/>
          <a:p>
            <a:pPr lvl="1" algn="l" fontAlgn="auto">
              <a:lnSpc>
                <a:spcPct val="120000"/>
              </a:lnSpc>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①迫使</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商业资本流向土地</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加剧土地兼并</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a:p>
            <a:pPr lvl="1" algn="l" fontAlgn="auto">
              <a:lnSpc>
                <a:spcPct val="120000"/>
              </a:lnSpc>
            </a:pP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②</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阻碍工商业</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和</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资本主义萌芽</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的</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发展</a:t>
            </a: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成为</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导致中国落后于世界</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工业文明潮流的重要原因</a:t>
            </a:r>
            <a:r>
              <a:rPr lang="zh-CN" altLang="en-US" sz="2800" smtClean="0">
                <a:solidFill>
                  <a:schemeClr val="tx1"/>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pic>
        <p:nvPicPr>
          <p:cNvPr id="100" name="图片 99"/>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9353550" y="141605"/>
            <a:ext cx="2580005" cy="2646045"/>
          </a:xfrm>
          <a:prstGeom prst="rect">
            <a:avLst/>
          </a:prstGeom>
          <a:noFill/>
          <a:ln w="9525">
            <a:noFill/>
          </a:ln>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0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4008" grpId="0"/>
      <p:bldP spid="84008" grpId="1"/>
      <p:bldP spid="5" grpId="0"/>
      <p:bldP spid="5" grpId="1"/>
      <p:bldP spid="6" grpId="0"/>
      <p:bldP spid="6" grpId="1"/>
      <p:bldP spid="102406" grpId="0" bldLvl="0" animBg="1"/>
      <p:bldP spid="102406" grpId="1" animBg="1"/>
      <p:bldP spid="7" grpId="0"/>
      <p:bldP spid="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圆角矩形 2"/>
          <p:cNvSpPr/>
          <p:nvPr>
            <p:custDataLst>
              <p:tags r:id="rId2"/>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贰：经济大发展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 name="文本框 4"/>
          <p:cNvSpPr txBox="1"/>
          <p:nvPr>
            <p:custDataLst>
              <p:tags r:id="rId3"/>
            </p:custDataLst>
          </p:nvPr>
        </p:nvSpPr>
        <p:spPr>
          <a:xfrm>
            <a:off x="379095" y="973455"/>
            <a:ext cx="11487150" cy="2489200"/>
          </a:xfrm>
          <a:prstGeom prst="rect">
            <a:avLst/>
          </a:prstGeom>
          <a:noFill/>
        </p:spPr>
        <p:txBody>
          <a:bodyPr wrap="square" rtlCol="0" anchor="t">
            <a:spAutoFit/>
          </a:bodyPr>
          <a:lstStyle/>
          <a:p>
            <a:pPr>
              <a:lnSpc>
                <a:spcPct val="130000"/>
              </a:lnSpc>
            </a:pPr>
            <a:r>
              <a:rPr lang="en-US" altLang="zh-CN" sz="2400">
                <a:solidFill>
                  <a:srgbClr val="C00000"/>
                </a:solidFill>
                <a:latin typeface="黑体" panose="02010609060101010101" charset="-122"/>
                <a:ea typeface="黑体" panose="02010609060101010101" charset="-122"/>
                <a:cs typeface="黑体" panose="02010609060101010101" charset="-122"/>
              </a:rPr>
              <a:t>5</a:t>
            </a:r>
            <a:r>
              <a:rPr lang="zh-CN" altLang="en-US" sz="2400">
                <a:solidFill>
                  <a:srgbClr val="C00000"/>
                </a:solidFill>
                <a:latin typeface="黑体" panose="02010609060101010101" charset="-122"/>
                <a:ea typeface="黑体" panose="02010609060101010101" charset="-122"/>
                <a:cs typeface="黑体" panose="02010609060101010101" charset="-122"/>
              </a:rPr>
              <a:t>、(2021·全国高考乙卷·24)</a:t>
            </a:r>
            <a:r>
              <a:rPr lang="zh-CN" altLang="en-US" sz="2400">
                <a:latin typeface="黑体" panose="02010609060101010101" charset="-122"/>
                <a:ea typeface="黑体" panose="02010609060101010101" charset="-122"/>
                <a:cs typeface="黑体" panose="02010609060101010101" charset="-122"/>
              </a:rPr>
              <a:t>西周分封制下，周天子与诸侯国君将包括土地及人口的采邑赐给卿、大夫作为世禄。西周中期以后，贵族所获采邑越来越多，到春秋时期，有的诸侯国一个大夫的采邑就多达数十个。这说明(    )</a:t>
            </a:r>
            <a:endParaRPr lang="zh-CN" altLang="en-US" sz="2400">
              <a:latin typeface="黑体" panose="02010609060101010101" charset="-122"/>
              <a:ea typeface="黑体" panose="02010609060101010101" charset="-122"/>
              <a:cs typeface="黑体" panose="02010609060101010101" charset="-122"/>
            </a:endParaRPr>
          </a:p>
          <a:p>
            <a:pPr>
              <a:lnSpc>
                <a:spcPct val="130000"/>
              </a:lnSpc>
            </a:pPr>
            <a:r>
              <a:rPr lang="zh-CN" altLang="en-US" sz="2400">
                <a:latin typeface="黑体" panose="02010609060101010101" charset="-122"/>
                <a:ea typeface="黑体" panose="02010609060101010101" charset="-122"/>
                <a:cs typeface="黑体" panose="02010609060101010101" charset="-122"/>
              </a:rPr>
              <a:t>A.土地国有制度废除</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B.分封体制不断强化</a:t>
            </a:r>
            <a:endParaRPr lang="zh-CN" altLang="en-US" sz="2400">
              <a:latin typeface="黑体" panose="02010609060101010101" charset="-122"/>
              <a:ea typeface="黑体" panose="02010609060101010101" charset="-122"/>
              <a:cs typeface="黑体" panose="02010609060101010101" charset="-122"/>
            </a:endParaRPr>
          </a:p>
          <a:p>
            <a:pPr>
              <a:lnSpc>
                <a:spcPct val="130000"/>
              </a:lnSpc>
            </a:pPr>
            <a:r>
              <a:rPr lang="zh-CN" altLang="en-US" sz="2400">
                <a:latin typeface="黑体" panose="02010609060101010101" charset="-122"/>
                <a:ea typeface="黑体" panose="02010609060101010101" charset="-122"/>
                <a:cs typeface="黑体" panose="02010609060101010101" charset="-122"/>
              </a:rPr>
              <a:t>C.诸侯国君权力巩固</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D.社会生产持续发展</a:t>
            </a:r>
            <a:endParaRPr lang="zh-CN" altLang="en-US" sz="2400">
              <a:latin typeface="黑体" panose="02010609060101010101" charset="-122"/>
              <a:ea typeface="黑体" panose="02010609060101010101" charset="-122"/>
              <a:cs typeface="黑体" panose="02010609060101010101" charset="-122"/>
            </a:endParaRPr>
          </a:p>
        </p:txBody>
      </p:sp>
      <p:sp>
        <p:nvSpPr>
          <p:cNvPr id="6" name="文本框 5"/>
          <p:cNvSpPr txBox="1"/>
          <p:nvPr>
            <p:custDataLst>
              <p:tags r:id="rId4"/>
            </p:custDataLst>
          </p:nvPr>
        </p:nvSpPr>
        <p:spPr>
          <a:xfrm>
            <a:off x="10424160" y="1992630"/>
            <a:ext cx="955040" cy="1568450"/>
          </a:xfrm>
          <a:prstGeom prst="rect">
            <a:avLst/>
          </a:prstGeom>
          <a:noFill/>
        </p:spPr>
        <p:txBody>
          <a:bodyPr wrap="square" rtlCol="0">
            <a:spAutoFit/>
          </a:bodyPr>
          <a:lstStyle/>
          <a:p>
            <a:r>
              <a:rPr lang="en-US" altLang="zh-CN" sz="9600" b="1">
                <a:solidFill>
                  <a:srgbClr val="C00000"/>
                </a:solidFill>
              </a:rPr>
              <a:t>D</a:t>
            </a:r>
            <a:endParaRPr lang="en-US" altLang="zh-CN" sz="9600" b="1">
              <a:solidFill>
                <a:srgbClr val="C00000"/>
              </a:solidFill>
            </a:endParaRPr>
          </a:p>
        </p:txBody>
      </p:sp>
      <p:sp>
        <p:nvSpPr>
          <p:cNvPr id="7" name="文本框 6"/>
          <p:cNvSpPr txBox="1"/>
          <p:nvPr>
            <p:custDataLst>
              <p:tags r:id="rId5"/>
            </p:custDataLst>
          </p:nvPr>
        </p:nvSpPr>
        <p:spPr>
          <a:xfrm>
            <a:off x="379095" y="3462655"/>
            <a:ext cx="11487150" cy="2749550"/>
          </a:xfrm>
          <a:prstGeom prst="rect">
            <a:avLst/>
          </a:prstGeom>
          <a:noFill/>
        </p:spPr>
        <p:txBody>
          <a:bodyPr wrap="square" rtlCol="0" anchor="t">
            <a:spAutoFit/>
          </a:bodyPr>
          <a:lstStyle/>
          <a:p>
            <a:pPr indent="0" fontAlgn="auto">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6</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、(2021·江苏高考)</a:t>
            </a:r>
            <a:r>
              <a:rPr lang="zh-CN" altLang="en-US" sz="2400">
                <a:latin typeface="黑体" panose="02010609060101010101" charset="-122"/>
                <a:ea typeface="黑体" panose="02010609060101010101" charset="-122"/>
                <a:cs typeface="黑体" panose="02010609060101010101" charset="-122"/>
                <a:sym typeface="+mn-ea"/>
              </a:rPr>
              <a:t>有学者认为,《睡虎地秦简·为吏之道》是供学习为吏者使用的识字课本。其末尾附录的两条魏律(颁布于公元前252年)规定:商贾和经营客店者“勿令为户”,不分给他们田地、房屋;派其从军,杀牛犒赏全军时,不给他们肉吃。由此（</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	</a:t>
            </a:r>
            <a:endParaRPr lang="zh-CN" altLang="en-US" sz="2400">
              <a:latin typeface="黑体" panose="02010609060101010101" charset="-122"/>
              <a:ea typeface="黑体" panose="02010609060101010101" charset="-122"/>
              <a:cs typeface="黑体" panose="02010609060101010101" charset="-122"/>
            </a:endParaRPr>
          </a:p>
          <a:p>
            <a:pPr indent="0" fontAlgn="auto">
              <a:lnSpc>
                <a:spcPct val="120000"/>
              </a:lnSpc>
            </a:pPr>
            <a:r>
              <a:rPr lang="zh-CN" altLang="en-US" sz="2400">
                <a:latin typeface="黑体" panose="02010609060101010101" charset="-122"/>
                <a:ea typeface="黑体" panose="02010609060101010101" charset="-122"/>
                <a:cs typeface="黑体" panose="02010609060101010101" charset="-122"/>
                <a:sym typeface="+mn-ea"/>
              </a:rPr>
              <a:t>A.魏律成为秦吏准绳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B.强制耕战成效显著</a:t>
            </a:r>
            <a:endParaRPr lang="zh-CN" altLang="en-US" sz="2400">
              <a:latin typeface="黑体" panose="02010609060101010101" charset="-122"/>
              <a:ea typeface="黑体" panose="02010609060101010101" charset="-122"/>
              <a:cs typeface="黑体" panose="02010609060101010101" charset="-122"/>
            </a:endParaRPr>
          </a:p>
          <a:p>
            <a:pPr indent="0" fontAlgn="auto">
              <a:lnSpc>
                <a:spcPct val="120000"/>
              </a:lnSpc>
            </a:pPr>
            <a:r>
              <a:rPr lang="zh-CN" altLang="en-US" sz="2400">
                <a:latin typeface="黑体" panose="02010609060101010101" charset="-122"/>
                <a:ea typeface="黑体" panose="02010609060101010101" charset="-122"/>
                <a:cs typeface="黑体" panose="02010609060101010101" charset="-122"/>
                <a:sym typeface="+mn-ea"/>
              </a:rPr>
              <a:t>C.秦国实行以吏为师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D.抑商思想影响渐广</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6"/>
            </p:custDataLst>
          </p:nvPr>
        </p:nvSpPr>
        <p:spPr>
          <a:xfrm>
            <a:off x="10551160" y="4873625"/>
            <a:ext cx="955040" cy="1568450"/>
          </a:xfrm>
          <a:prstGeom prst="rect">
            <a:avLst/>
          </a:prstGeom>
          <a:noFill/>
        </p:spPr>
        <p:txBody>
          <a:bodyPr wrap="square" rtlCol="0">
            <a:spAutoFit/>
          </a:bodyPr>
          <a:lstStyle/>
          <a:p>
            <a:r>
              <a:rPr lang="en-US" altLang="zh-CN" sz="9600" b="1">
                <a:solidFill>
                  <a:srgbClr val="C00000"/>
                </a:solidFill>
              </a:rPr>
              <a:t>D</a:t>
            </a:r>
            <a:endParaRPr lang="en-US" altLang="zh-CN" sz="9600" b="1">
              <a:solidFill>
                <a:srgbClr val="C00000"/>
              </a:solidFill>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叁：政治大变革</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4" name="文本框 43"/>
          <p:cNvSpPr txBox="1"/>
          <p:nvPr/>
        </p:nvSpPr>
        <p:spPr>
          <a:xfrm>
            <a:off x="201295" y="1392555"/>
            <a:ext cx="11990705" cy="953135"/>
          </a:xfrm>
          <a:prstGeom prst="rect">
            <a:avLst/>
          </a:prstGeom>
          <a:noFill/>
        </p:spPr>
        <p:txBody>
          <a:bodyPr wrap="square" rtlCol="0" anchor="t">
            <a:spAutoFit/>
          </a:bodyPr>
          <a:lstStyle/>
          <a:p>
            <a:pPr algn="l">
              <a:lnSpc>
                <a:spcPct val="100000"/>
              </a:lnSpc>
            </a:pP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b="1" dirty="0">
                <a:solidFill>
                  <a:srgbClr val="C00000"/>
                </a:solidFill>
                <a:latin typeface="华文中宋" panose="02010600040101010101" charset="-122"/>
                <a:ea typeface="华文中宋" panose="02010600040101010101" charset="-122"/>
                <a:cs typeface="华文中宋" panose="02010600040101010101" charset="-122"/>
                <a:sym typeface="+mn-ea"/>
              </a:rPr>
              <a:t>1</a:t>
            </a:r>
            <a:r>
              <a:rPr lang="zh-CN" altLang="en-US" sz="2800" b="1" dirty="0">
                <a:solidFill>
                  <a:srgbClr val="C00000"/>
                </a:solidFill>
                <a:latin typeface="华文中宋" panose="02010600040101010101" charset="-122"/>
                <a:ea typeface="华文中宋" panose="02010600040101010101" charset="-122"/>
                <a:cs typeface="华文中宋" panose="02010600040101010101" charset="-122"/>
                <a:sym typeface="+mn-ea"/>
              </a:rPr>
              <a:t>）经济：</a:t>
            </a:r>
            <a:r>
              <a:rPr lang="en-US" altLang="zh-CN" sz="2800">
                <a:latin typeface="华文中宋" panose="02010600040101010101" charset="-122"/>
                <a:ea typeface="华文中宋" panose="02010600040101010101" charset="-122"/>
                <a:cs typeface="华文中宋" panose="02010600040101010101" charset="-122"/>
                <a:sym typeface="+mn-ea"/>
              </a:rPr>
              <a:t>铁器牛耕</a:t>
            </a:r>
            <a:r>
              <a:rPr lang="zh-CN" altLang="en-US" sz="2800">
                <a:latin typeface="华文中宋" panose="02010600040101010101" charset="-122"/>
                <a:ea typeface="华文中宋" panose="02010600040101010101" charset="-122"/>
                <a:cs typeface="华文中宋" panose="02010600040101010101" charset="-122"/>
                <a:sym typeface="+mn-ea"/>
              </a:rPr>
              <a:t>推动了生产力的发展，井田制破坏，封建土地私有制</a:t>
            </a:r>
            <a:endParaRPr lang="zh-CN" altLang="en-US" sz="2800">
              <a:latin typeface="华文中宋" panose="02010600040101010101" charset="-122"/>
              <a:ea typeface="华文中宋" panose="02010600040101010101" charset="-122"/>
              <a:cs typeface="华文中宋" panose="02010600040101010101" charset="-122"/>
              <a:sym typeface="+mn-ea"/>
            </a:endParaRPr>
          </a:p>
          <a:p>
            <a:pPr algn="l">
              <a:lnSpc>
                <a:spcPct val="100000"/>
              </a:lnSpc>
            </a:pPr>
            <a:r>
              <a:rPr lang="zh-CN" altLang="en-US" sz="2800">
                <a:latin typeface="华文中宋" panose="02010600040101010101" charset="-122"/>
                <a:ea typeface="华文中宋" panose="02010600040101010101" charset="-122"/>
                <a:cs typeface="华文中宋" panose="02010600040101010101" charset="-122"/>
                <a:sym typeface="+mn-ea"/>
              </a:rPr>
              <a:t> </a:t>
            </a: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确立，封建经济兴起；</a:t>
            </a:r>
            <a:endParaRPr lang="zh-CN" altLang="en-US" sz="2800" dirty="0">
              <a:latin typeface="华文中宋" panose="02010600040101010101" charset="-122"/>
              <a:ea typeface="华文中宋" panose="02010600040101010101" charset="-122"/>
              <a:cs typeface="华文中宋" panose="02010600040101010101" charset="-122"/>
              <a:sym typeface="+mn-ea"/>
            </a:endParaRPr>
          </a:p>
        </p:txBody>
      </p:sp>
      <p:sp>
        <p:nvSpPr>
          <p:cNvPr id="45" name="文本框 44"/>
          <p:cNvSpPr txBox="1"/>
          <p:nvPr/>
        </p:nvSpPr>
        <p:spPr>
          <a:xfrm>
            <a:off x="201295" y="2272030"/>
            <a:ext cx="12199620" cy="521970"/>
          </a:xfrm>
          <a:prstGeom prst="rect">
            <a:avLst/>
          </a:prstGeom>
          <a:noFill/>
        </p:spPr>
        <p:txBody>
          <a:bodyPr wrap="square" rtlCol="0" anchor="t">
            <a:spAutoFit/>
          </a:bodyPr>
          <a:lstStyle/>
          <a:p>
            <a:pPr>
              <a:defRPr/>
            </a:pPr>
            <a:r>
              <a:rPr lang="zh-CN" altLang="en-US" sz="2800" b="1">
                <a:solidFill>
                  <a:srgbClr val="C00000"/>
                </a:solidFill>
                <a:effectLst/>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C00000"/>
                </a:solidFill>
                <a:effectLst/>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C00000"/>
                </a:solidFill>
                <a:effectLst/>
                <a:latin typeface="华文中宋" panose="02010600040101010101" charset="-122"/>
                <a:ea typeface="华文中宋" panose="02010600040101010101" charset="-122"/>
                <a:cs typeface="华文中宋" panose="02010600040101010101" charset="-122"/>
                <a:sym typeface="+mn-ea"/>
              </a:rPr>
              <a:t>）阶级：</a:t>
            </a:r>
            <a:r>
              <a:rPr lang="zh-CN" altLang="en-US" sz="2800">
                <a:solidFill>
                  <a:schemeClr val="tx1"/>
                </a:solidFill>
                <a:effectLst/>
                <a:latin typeface="华文中宋" panose="02010600040101010101" charset="-122"/>
                <a:ea typeface="华文中宋" panose="02010600040101010101" charset="-122"/>
                <a:cs typeface="华文中宋" panose="02010600040101010101" charset="-122"/>
                <a:sym typeface="+mn-ea"/>
              </a:rPr>
              <a:t>封建经济的发展使地主阶级实力增强，要求进一步打破束缚；</a:t>
            </a:r>
            <a:endParaRPr lang="zh-CN" altLang="en-US" sz="2800">
              <a:solidFill>
                <a:schemeClr val="tx1"/>
              </a:solidFill>
              <a:effectLst/>
              <a:latin typeface="华文中宋" panose="02010600040101010101" charset="-122"/>
              <a:ea typeface="华文中宋" panose="02010600040101010101" charset="-122"/>
              <a:cs typeface="华文中宋" panose="02010600040101010101" charset="-122"/>
              <a:sym typeface="+mn-ea"/>
            </a:endParaRPr>
          </a:p>
        </p:txBody>
      </p:sp>
      <p:sp>
        <p:nvSpPr>
          <p:cNvPr id="55" name="文本框 54"/>
          <p:cNvSpPr txBox="1"/>
          <p:nvPr/>
        </p:nvSpPr>
        <p:spPr>
          <a:xfrm>
            <a:off x="201295" y="2800350"/>
            <a:ext cx="11848465" cy="521970"/>
          </a:xfrm>
          <a:prstGeom prst="rect">
            <a:avLst/>
          </a:prstGeom>
          <a:noFill/>
        </p:spPr>
        <p:txBody>
          <a:bodyPr wrap="square" rtlCol="0" anchor="t">
            <a:spAutoFit/>
          </a:bodyPr>
          <a:lstStyle/>
          <a:p>
            <a:pPr lvl="0" algn="l">
              <a:buClrTx/>
              <a:buSzTx/>
              <a:buFontTx/>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3</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）政治：</a:t>
            </a:r>
            <a:r>
              <a:rPr lang="en-US" altLang="zh-CN" sz="2800">
                <a:latin typeface="华文中宋" panose="02010600040101010101" charset="-122"/>
                <a:ea typeface="华文中宋" panose="02010600040101010101" charset="-122"/>
                <a:cs typeface="华文中宋" panose="02010600040101010101" charset="-122"/>
                <a:sym typeface="+mn-ea"/>
              </a:rPr>
              <a:t>分封制</a:t>
            </a:r>
            <a:r>
              <a:rPr lang="zh-CN" altLang="en-US" sz="2800">
                <a:latin typeface="华文中宋" panose="02010600040101010101" charset="-122"/>
                <a:ea typeface="华文中宋" panose="02010600040101010101" charset="-122"/>
                <a:cs typeface="华文中宋" panose="02010600040101010101" charset="-122"/>
                <a:sym typeface="+mn-ea"/>
              </a:rPr>
              <a:t>、宗法制</a:t>
            </a:r>
            <a:r>
              <a:rPr lang="en-US" altLang="zh-CN" sz="2800">
                <a:latin typeface="华文中宋" panose="02010600040101010101" charset="-122"/>
                <a:ea typeface="华文中宋" panose="02010600040101010101" charset="-122"/>
                <a:cs typeface="华文中宋" panose="02010600040101010101" charset="-122"/>
                <a:sym typeface="+mn-ea"/>
              </a:rPr>
              <a:t>遭</a:t>
            </a:r>
            <a:r>
              <a:rPr lang="zh-CN" altLang="en-US" sz="2800">
                <a:latin typeface="华文中宋" panose="02010600040101010101" charset="-122"/>
                <a:ea typeface="华文中宋" panose="02010600040101010101" charset="-122"/>
                <a:cs typeface="华文中宋" panose="02010600040101010101" charset="-122"/>
                <a:sym typeface="+mn-ea"/>
              </a:rPr>
              <a:t>到</a:t>
            </a:r>
            <a:r>
              <a:rPr lang="en-US" altLang="zh-CN" sz="2800">
                <a:latin typeface="华文中宋" panose="02010600040101010101" charset="-122"/>
                <a:ea typeface="华文中宋" panose="02010600040101010101" charset="-122"/>
                <a:cs typeface="华文中宋" panose="02010600040101010101" charset="-122"/>
                <a:sym typeface="+mn-ea"/>
              </a:rPr>
              <a:t>破坏</a:t>
            </a:r>
            <a:r>
              <a:rPr lang="zh-CN" altLang="en-US" sz="2800">
                <a:latin typeface="华文中宋" panose="02010600040101010101" charset="-122"/>
                <a:ea typeface="华文中宋" panose="02010600040101010101" charset="-122"/>
                <a:cs typeface="华文中宋" panose="02010600040101010101" charset="-122"/>
                <a:sym typeface="+mn-ea"/>
              </a:rPr>
              <a:t>，新兴地主阶级向奴隶主贵族夺权；</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57" name="文本框 56"/>
          <p:cNvSpPr txBox="1"/>
          <p:nvPr/>
        </p:nvSpPr>
        <p:spPr>
          <a:xfrm>
            <a:off x="201295" y="3329305"/>
            <a:ext cx="7380605" cy="521970"/>
          </a:xfrm>
          <a:prstGeom prst="rect">
            <a:avLst/>
          </a:prstGeom>
          <a:noFill/>
        </p:spPr>
        <p:txBody>
          <a:bodyPr wrap="square" rtlCol="0" anchor="t">
            <a:spAutoFit/>
          </a:bodyPr>
          <a:lstStyle/>
          <a:p>
            <a:pPr lvl="0" algn="l">
              <a:buClrTx/>
              <a:buSzTx/>
              <a:buFontTx/>
            </a:pP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4</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）军事：</a:t>
            </a:r>
            <a:r>
              <a:rPr lang="zh-CN" altLang="en-US" sz="2800">
                <a:latin typeface="华文中宋" panose="02010600040101010101" charset="-122"/>
                <a:ea typeface="华文中宋" panose="02010600040101010101" charset="-122"/>
                <a:cs typeface="华文中宋" panose="02010600040101010101" charset="-122"/>
                <a:sym typeface="+mn-ea"/>
              </a:rPr>
              <a:t>兼并</a:t>
            </a:r>
            <a:r>
              <a:rPr lang="en-US" altLang="zh-CN" sz="2800">
                <a:latin typeface="华文中宋" panose="02010600040101010101" charset="-122"/>
                <a:ea typeface="华文中宋" panose="02010600040101010101" charset="-122"/>
                <a:cs typeface="华文中宋" panose="02010600040101010101" charset="-122"/>
                <a:sym typeface="+mn-ea"/>
              </a:rPr>
              <a:t>战争</a:t>
            </a:r>
            <a:r>
              <a:rPr lang="zh-CN" altLang="en-US" sz="2800">
                <a:latin typeface="华文中宋" panose="02010600040101010101" charset="-122"/>
                <a:ea typeface="华文中宋" panose="02010600040101010101" charset="-122"/>
                <a:cs typeface="华文中宋" panose="02010600040101010101" charset="-122"/>
                <a:sym typeface="+mn-ea"/>
              </a:rPr>
              <a:t>激烈，</a:t>
            </a:r>
            <a:r>
              <a:rPr lang="en-US" altLang="zh-CN" sz="2800">
                <a:latin typeface="华文中宋" panose="02010600040101010101" charset="-122"/>
                <a:ea typeface="华文中宋" panose="02010600040101010101" charset="-122"/>
                <a:cs typeface="华文中宋" panose="02010600040101010101" charset="-122"/>
                <a:sym typeface="+mn-ea"/>
              </a:rPr>
              <a:t>需要富国强兵</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58" name="文本框 57"/>
          <p:cNvSpPr txBox="1"/>
          <p:nvPr/>
        </p:nvSpPr>
        <p:spPr>
          <a:xfrm>
            <a:off x="201295" y="3855720"/>
            <a:ext cx="9953625" cy="521970"/>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a:t>
            </a:r>
            <a:r>
              <a:rPr lang="en-US" altLang="zh-CN" sz="2800" b="1">
                <a:solidFill>
                  <a:srgbClr val="C00000"/>
                </a:solidFill>
                <a:latin typeface="华文中宋" panose="02010600040101010101" charset="-122"/>
                <a:ea typeface="华文中宋" panose="02010600040101010101" charset="-122"/>
                <a:cs typeface="华文中宋" panose="02010600040101010101" charset="-122"/>
              </a:rPr>
              <a:t>5</a:t>
            </a:r>
            <a:r>
              <a:rPr lang="zh-CN" altLang="en-US" sz="2800" b="1">
                <a:solidFill>
                  <a:srgbClr val="C00000"/>
                </a:solidFill>
                <a:latin typeface="华文中宋" panose="02010600040101010101" charset="-122"/>
                <a:ea typeface="华文中宋" panose="02010600040101010101" charset="-122"/>
                <a:cs typeface="华文中宋" panose="02010600040101010101" charset="-122"/>
              </a:rPr>
              <a:t>）思想：</a:t>
            </a:r>
            <a:r>
              <a:rPr lang="zh-CN" altLang="en-US" sz="2800">
                <a:latin typeface="华文中宋" panose="02010600040101010101" charset="-122"/>
                <a:ea typeface="华文中宋" panose="02010600040101010101" charset="-122"/>
                <a:cs typeface="华文中宋" panose="02010600040101010101" charset="-122"/>
              </a:rPr>
              <a:t>法家思想顺应时代成为变法理论基础。</a:t>
            </a:r>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21" name="文本框 20"/>
          <p:cNvSpPr txBox="1"/>
          <p:nvPr/>
        </p:nvSpPr>
        <p:spPr>
          <a:xfrm>
            <a:off x="121285" y="885190"/>
            <a:ext cx="1964055"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（一）原因</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22" name="文本框 21"/>
          <p:cNvSpPr txBox="1"/>
          <p:nvPr/>
        </p:nvSpPr>
        <p:spPr>
          <a:xfrm>
            <a:off x="201295" y="5116830"/>
            <a:ext cx="232029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（二）目的：</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23" name="文本框 22"/>
          <p:cNvSpPr txBox="1"/>
          <p:nvPr/>
        </p:nvSpPr>
        <p:spPr>
          <a:xfrm>
            <a:off x="2297430" y="5191125"/>
            <a:ext cx="4888865" cy="447675"/>
          </a:xfrm>
          <a:prstGeom prst="rect">
            <a:avLst/>
          </a:prstGeom>
          <a:noFill/>
        </p:spPr>
        <p:txBody>
          <a:bodyPr wrap="square" rtlCol="0" anchor="t">
            <a:spAutoFit/>
          </a:bodyPr>
          <a:lstStyle/>
          <a:p>
            <a:pPr indent="0" fontAlgn="auto">
              <a:lnSpc>
                <a:spcPts val="2780"/>
              </a:lnSpc>
            </a:pPr>
            <a:r>
              <a:rPr lang="zh-CN" altLang="en-US" sz="2800">
                <a:latin typeface="华文中宋" panose="02010600040101010101" charset="-122"/>
                <a:ea typeface="华文中宋" panose="02010600040101010101" charset="-122"/>
                <a:cs typeface="黑体" panose="02010609060101010101" charset="-122"/>
                <a:sym typeface="+mn-ea"/>
              </a:rPr>
              <a:t>适应社会变动，实现</a:t>
            </a:r>
            <a:r>
              <a:rPr lang="zh-CN" altLang="en-US" sz="2800">
                <a:solidFill>
                  <a:srgbClr val="C00000"/>
                </a:solidFill>
                <a:latin typeface="华文中宋" panose="02010600040101010101" charset="-122"/>
                <a:ea typeface="华文中宋" panose="02010600040101010101" charset="-122"/>
                <a:cs typeface="黑体" panose="02010609060101010101" charset="-122"/>
                <a:sym typeface="+mn-ea"/>
              </a:rPr>
              <a:t>富国强兵</a:t>
            </a:r>
            <a:r>
              <a:rPr lang="zh-CN" altLang="en-US" sz="2800">
                <a:latin typeface="华文中宋" panose="02010600040101010101" charset="-122"/>
                <a:ea typeface="华文中宋" panose="02010600040101010101" charset="-122"/>
                <a:cs typeface="黑体" panose="02010609060101010101" charset="-122"/>
                <a:sym typeface="+mn-ea"/>
              </a:rPr>
              <a:t>。</a:t>
            </a:r>
            <a:endParaRPr lang="zh-CN" altLang="en-US" sz="2800">
              <a:latin typeface="华文中宋" panose="02010600040101010101" charset="-122"/>
              <a:ea typeface="华文中宋" panose="02010600040101010101" charset="-122"/>
              <a:cs typeface="黑体" panose="02010609060101010101" charset="-122"/>
              <a:sym typeface="+mn-ea"/>
            </a:endParaRPr>
          </a:p>
        </p:txBody>
      </p:sp>
      <p:sp>
        <p:nvSpPr>
          <p:cNvPr id="35" name="文本框 34"/>
          <p:cNvSpPr txBox="1"/>
          <p:nvPr>
            <p:custDataLst>
              <p:tags r:id="rId3"/>
            </p:custDataLst>
          </p:nvPr>
        </p:nvSpPr>
        <p:spPr>
          <a:xfrm>
            <a:off x="555625" y="4477385"/>
            <a:ext cx="4105275" cy="47815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90000"/>
              </a:lnSpc>
              <a:spcBef>
                <a:spcPct val="0"/>
              </a:spcBef>
              <a:spcAft>
                <a:spcPct val="0"/>
              </a:spcAft>
              <a:buClrTx/>
              <a:buSzTx/>
              <a:buFontTx/>
              <a:buNone/>
              <a:defRPr/>
            </a:pPr>
            <a:r>
              <a:rPr lang="zh-CN" altLang="en-US" sz="2800" b="1">
                <a:solidFill>
                  <a:schemeClr val="bg1"/>
                </a:solidFill>
                <a:latin typeface="华文中宋" panose="02010600040101010101" charset="-122"/>
                <a:ea typeface="华文中宋" panose="02010600040101010101" charset="-122"/>
              </a:rPr>
              <a:t>经济基础</a:t>
            </a:r>
            <a:r>
              <a:rPr kumimoji="0" lang="zh-CN" altLang="en-US" sz="2800" b="1" i="0" u="none" strike="noStrike" kern="1200" cap="none" spc="0" normalizeH="0" baseline="0" noProof="0">
                <a:ln>
                  <a:noFill/>
                </a:ln>
                <a:solidFill>
                  <a:schemeClr val="bg1"/>
                </a:solidFill>
                <a:effectLst/>
                <a:uLnTx/>
                <a:uFillTx/>
                <a:latin typeface="华文中宋" panose="02010600040101010101" charset="-122"/>
                <a:ea typeface="华文中宋" panose="02010600040101010101" charset="-122"/>
              </a:rPr>
              <a:t>决定</a:t>
            </a:r>
            <a:r>
              <a:rPr lang="zh-CN" altLang="en-US" sz="2800" b="1">
                <a:solidFill>
                  <a:schemeClr val="bg1"/>
                </a:solidFill>
                <a:latin typeface="华文中宋" panose="02010600040101010101" charset="-122"/>
                <a:ea typeface="华文中宋" panose="02010600040101010101" charset="-122"/>
              </a:rPr>
              <a:t>上层建筑</a:t>
            </a:r>
            <a:endParaRPr kumimoji="0" lang="zh-CN" altLang="en-US" sz="2800" b="1" i="0" u="none" strike="noStrike" kern="1200" cap="none" spc="0" normalizeH="0" baseline="0" noProof="0">
              <a:ln>
                <a:noFill/>
              </a:ln>
              <a:solidFill>
                <a:schemeClr val="bg1"/>
              </a:solidFill>
              <a:effectLst/>
              <a:uLnTx/>
              <a:uFillTx/>
              <a:latin typeface="华文中宋" panose="02010600040101010101" charset="-122"/>
              <a:ea typeface="华文中宋" panose="02010600040101010101" charset="-122"/>
            </a:endParaRPr>
          </a:p>
        </p:txBody>
      </p:sp>
      <p:pic>
        <p:nvPicPr>
          <p:cNvPr id="25" name="图片 24"/>
          <p:cNvPicPr>
            <a:picLocks noChangeAspect="1"/>
          </p:cNvPicPr>
          <p:nvPr/>
        </p:nvPicPr>
        <p:blipFill>
          <a:blip r:embed="rId4">
            <a:clrChange>
              <a:clrFrom>
                <a:srgbClr val="FFFFFF">
                  <a:alpha val="100000"/>
                </a:srgbClr>
              </a:clrFrom>
              <a:clrTo>
                <a:srgbClr val="FFFFFF">
                  <a:alpha val="100000"/>
                  <a:alpha val="0"/>
                </a:srgbClr>
              </a:clrTo>
            </a:clrChange>
          </a:blip>
          <a:stretch>
            <a:fillRect/>
          </a:stretch>
        </p:blipFill>
        <p:spPr>
          <a:xfrm>
            <a:off x="7581899" y="3776920"/>
            <a:ext cx="2441575" cy="2074545"/>
          </a:xfrm>
          <a:prstGeom prst="rect">
            <a:avLst/>
          </a:prstGeom>
          <a:effectLst>
            <a:softEdge rad="12700"/>
          </a:effectLst>
        </p:spPr>
      </p:pic>
      <p:pic>
        <p:nvPicPr>
          <p:cNvPr id="27" name="图片 26"/>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9777730" y="3658870"/>
            <a:ext cx="2179320" cy="2338705"/>
          </a:xfrm>
          <a:prstGeom prst="rect">
            <a:avLst/>
          </a:prstGeom>
          <a:ln>
            <a:noFill/>
          </a:ln>
          <a:effectLst>
            <a:softEdge rad="12700"/>
          </a:effectLst>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p:bldP spid="45" grpId="1"/>
      <p:bldP spid="55" grpId="0"/>
      <p:bldP spid="55" grpId="1"/>
      <p:bldP spid="57" grpId="0"/>
      <p:bldP spid="57" grpId="1"/>
      <p:bldP spid="58" grpId="0"/>
      <p:bldP spid="58" grpId="1"/>
      <p:bldP spid="21" grpId="0"/>
      <p:bldP spid="21" grpId="1"/>
      <p:bldP spid="22" grpId="0"/>
      <p:bldP spid="22" grpId="1"/>
      <p:bldP spid="23" grpId="0"/>
      <p:bldP spid="23" grpId="1"/>
      <p:bldP spid="35" grpId="0" animBg="1"/>
      <p:bldP spid="3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叁：政治大变革</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121285" y="885190"/>
            <a:ext cx="1964055"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（三）表现</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1655445" y="1362710"/>
            <a:ext cx="2917190" cy="461010"/>
          </a:xfrm>
          <a:prstGeom prst="rect">
            <a:avLst/>
          </a:prstGeom>
          <a:noFill/>
        </p:spPr>
        <p:txBody>
          <a:bodyPr wrap="none" rtlCol="0" anchor="t">
            <a:noAutofit/>
          </a:bodyPr>
          <a:lstStyle/>
          <a:p>
            <a:r>
              <a:rPr lang="zh-CN" altLang="en-US" sz="2800" b="1">
                <a:solidFill>
                  <a:srgbClr val="C65F10"/>
                </a:solidFill>
                <a:latin typeface="华文中宋" panose="02010600040101010101" charset="-122"/>
                <a:ea typeface="华文中宋" panose="02010600040101010101" charset="-122"/>
                <a:sym typeface="+mn-ea"/>
              </a:rPr>
              <a:t>春秋：改革初潮</a:t>
            </a:r>
            <a:endParaRPr lang="zh-CN" altLang="en-US" sz="2800" b="1">
              <a:solidFill>
                <a:srgbClr val="C65F10"/>
              </a:solidFill>
              <a:latin typeface="华文中宋" panose="02010600040101010101" charset="-122"/>
              <a:ea typeface="华文中宋" panose="02010600040101010101" charset="-122"/>
              <a:sym typeface="+mn-ea"/>
            </a:endParaRPr>
          </a:p>
        </p:txBody>
      </p:sp>
      <p:pic>
        <p:nvPicPr>
          <p:cNvPr id="6" name="图片 5"/>
          <p:cNvPicPr>
            <a:picLocks noChangeAspect="1"/>
          </p:cNvPicPr>
          <p:nvPr/>
        </p:nvPicPr>
        <p:blipFill>
          <a:blip r:embed="rId3"/>
          <a:stretch>
            <a:fillRect/>
          </a:stretch>
        </p:blipFill>
        <p:spPr>
          <a:xfrm>
            <a:off x="379095" y="1998980"/>
            <a:ext cx="4970145" cy="3259455"/>
          </a:xfrm>
          <a:prstGeom prst="rect">
            <a:avLst/>
          </a:prstGeom>
        </p:spPr>
      </p:pic>
      <p:sp>
        <p:nvSpPr>
          <p:cNvPr id="7" name="文本框 6"/>
          <p:cNvSpPr txBox="1"/>
          <p:nvPr/>
        </p:nvSpPr>
        <p:spPr>
          <a:xfrm>
            <a:off x="671672" y="5433060"/>
            <a:ext cx="3900964" cy="521970"/>
          </a:xfrm>
          <a:prstGeom prst="rect">
            <a:avLst/>
          </a:prstGeom>
          <a:noFill/>
        </p:spPr>
        <p:txBody>
          <a:bodyPr wrap="square" rtlCol="0">
            <a:spAutoFit/>
          </a:bodyPr>
          <a:lstStyle/>
          <a:p>
            <a:r>
              <a:rPr lang="zh-CN" altLang="en-US" sz="2800" b="1">
                <a:latin typeface="华文中宋" panose="02010600040101010101" charset="-122"/>
                <a:ea typeface="华文中宋" panose="02010600040101010101" charset="-122"/>
              </a:rPr>
              <a:t>特点：</a:t>
            </a:r>
            <a:r>
              <a:rPr lang="zh-CN" altLang="en-US" sz="2800">
                <a:latin typeface="华文中宋" panose="02010600040101010101" charset="-122"/>
                <a:ea typeface="华文中宋" panose="02010600040101010101" charset="-122"/>
              </a:rPr>
              <a:t>以调整</a:t>
            </a:r>
            <a:r>
              <a:rPr lang="zh-CN" altLang="en-US" sz="2800">
                <a:solidFill>
                  <a:srgbClr val="C00000"/>
                </a:solidFill>
                <a:latin typeface="华文中宋" panose="02010600040101010101" charset="-122"/>
                <a:ea typeface="华文中宋" panose="02010600040101010101" charset="-122"/>
              </a:rPr>
              <a:t>税制</a:t>
            </a:r>
            <a:r>
              <a:rPr lang="zh-CN" altLang="en-US" sz="2800">
                <a:latin typeface="华文中宋" panose="02010600040101010101" charset="-122"/>
                <a:ea typeface="华文中宋" panose="02010600040101010101" charset="-122"/>
              </a:rPr>
              <a:t>为主</a:t>
            </a:r>
            <a:endParaRPr lang="zh-CN" altLang="en-US" sz="2800">
              <a:latin typeface="华文中宋" panose="02010600040101010101" charset="-122"/>
              <a:ea typeface="华文中宋" panose="02010600040101010101" charset="-122"/>
            </a:endParaRPr>
          </a:p>
        </p:txBody>
      </p:sp>
      <p:pic>
        <p:nvPicPr>
          <p:cNvPr id="9" name="图片 8"/>
          <p:cNvPicPr>
            <a:picLocks noChangeAspect="1"/>
          </p:cNvPicPr>
          <p:nvPr/>
        </p:nvPicPr>
        <p:blipFill>
          <a:blip r:embed="rId4"/>
          <a:stretch>
            <a:fillRect/>
          </a:stretch>
        </p:blipFill>
        <p:spPr>
          <a:xfrm>
            <a:off x="5427980" y="1616710"/>
            <a:ext cx="6290945" cy="3815715"/>
          </a:xfrm>
          <a:prstGeom prst="rect">
            <a:avLst/>
          </a:prstGeom>
        </p:spPr>
      </p:pic>
      <p:sp>
        <p:nvSpPr>
          <p:cNvPr id="5" name="文本框 4"/>
          <p:cNvSpPr txBox="1"/>
          <p:nvPr/>
        </p:nvSpPr>
        <p:spPr>
          <a:xfrm>
            <a:off x="7368540" y="1407160"/>
            <a:ext cx="2917190" cy="461010"/>
          </a:xfrm>
          <a:prstGeom prst="rect">
            <a:avLst/>
          </a:prstGeom>
          <a:noFill/>
        </p:spPr>
        <p:txBody>
          <a:bodyPr wrap="none" rtlCol="0" anchor="t">
            <a:noAutofit/>
          </a:bodyPr>
          <a:lstStyle/>
          <a:p>
            <a:r>
              <a:rPr lang="zh-CN" altLang="en-US" sz="2800" b="1">
                <a:solidFill>
                  <a:srgbClr val="C65F10"/>
                </a:solidFill>
                <a:latin typeface="华文中宋" panose="02010600040101010101" charset="-122"/>
                <a:ea typeface="华文中宋" panose="02010600040101010101" charset="-122"/>
                <a:sym typeface="+mn-ea"/>
              </a:rPr>
              <a:t>战国：变法主流</a:t>
            </a:r>
            <a:endParaRPr lang="zh-CN" altLang="en-US" sz="2800" b="1">
              <a:solidFill>
                <a:srgbClr val="C65F10"/>
              </a:solidFill>
              <a:latin typeface="华文中宋" panose="02010600040101010101" charset="-122"/>
              <a:ea typeface="华文中宋" panose="02010600040101010101" charset="-122"/>
              <a:sym typeface="+mn-ea"/>
            </a:endParaRPr>
          </a:p>
        </p:txBody>
      </p:sp>
      <p:sp>
        <p:nvSpPr>
          <p:cNvPr id="8" name="文本框 7"/>
          <p:cNvSpPr txBox="1"/>
          <p:nvPr/>
        </p:nvSpPr>
        <p:spPr>
          <a:xfrm>
            <a:off x="5009515" y="5433060"/>
            <a:ext cx="7307580" cy="521970"/>
          </a:xfrm>
          <a:prstGeom prst="rect">
            <a:avLst/>
          </a:prstGeom>
          <a:noFill/>
        </p:spPr>
        <p:txBody>
          <a:bodyPr wrap="square" rtlCol="0">
            <a:spAutoFit/>
          </a:bodyPr>
          <a:lstStyle/>
          <a:p>
            <a:r>
              <a:rPr lang="zh-CN" altLang="en-US" sz="2800" b="1">
                <a:latin typeface="华文中宋" panose="02010600040101010101" charset="-122"/>
                <a:ea typeface="华文中宋" panose="02010600040101010101" charset="-122"/>
              </a:rPr>
              <a:t>特点：</a:t>
            </a:r>
            <a:r>
              <a:rPr lang="zh-CN" altLang="en-US" sz="2800">
                <a:latin typeface="华文中宋" panose="02010600040101010101" charset="-122"/>
                <a:ea typeface="华文中宋" panose="02010600040101010101" charset="-122"/>
              </a:rPr>
              <a:t>政治、经济、军事、社会制度</a:t>
            </a:r>
            <a:r>
              <a:rPr lang="zh-CN" altLang="en-US" sz="2800">
                <a:solidFill>
                  <a:srgbClr val="C00000"/>
                </a:solidFill>
                <a:latin typeface="华文中宋" panose="02010600040101010101" charset="-122"/>
                <a:ea typeface="华文中宋" panose="02010600040101010101" charset="-122"/>
              </a:rPr>
              <a:t>多方面</a:t>
            </a:r>
            <a:r>
              <a:rPr lang="zh-CN" altLang="en-US" sz="2800">
                <a:latin typeface="华文中宋" panose="02010600040101010101" charset="-122"/>
                <a:ea typeface="华文中宋" panose="02010600040101010101" charset="-122"/>
              </a:rPr>
              <a:t>。</a:t>
            </a:r>
            <a:endParaRPr lang="zh-CN" altLang="en-US" sz="2800">
              <a:latin typeface="华文中宋" panose="02010600040101010101" charset="-122"/>
              <a:ea typeface="华文中宋" panose="02010600040101010101" charset="-122"/>
            </a:endParaRPr>
          </a:p>
        </p:txBody>
      </p:sp>
      <p:sp>
        <p:nvSpPr>
          <p:cNvPr id="10" name="文本框 9"/>
          <p:cNvSpPr txBox="1"/>
          <p:nvPr/>
        </p:nvSpPr>
        <p:spPr>
          <a:xfrm>
            <a:off x="7073900" y="2306320"/>
            <a:ext cx="1722120" cy="445135"/>
          </a:xfrm>
          <a:prstGeom prst="rect">
            <a:avLst/>
          </a:prstGeom>
          <a:solidFill>
            <a:srgbClr val="C00000"/>
          </a:solidFill>
          <a:effectLst>
            <a:outerShdw blurRad="50800" dist="38100" dir="2700000" algn="tl" rotWithShape="0">
              <a:prstClr val="black">
                <a:alpha val="40000"/>
              </a:prstClr>
            </a:outerShdw>
          </a:effectLst>
        </p:spPr>
        <p:txBody>
          <a:bodyPr wrap="square" rtlCol="0" anchor="t">
            <a:noAutofit/>
          </a:bodyPr>
          <a:lstStyle/>
          <a:p>
            <a:pPr algn="ctr">
              <a:lnSpc>
                <a:spcPct val="90000"/>
              </a:lnSpc>
            </a:pPr>
            <a:r>
              <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最为彻底</a:t>
            </a:r>
            <a:endParaRPr lang="zh-CN" altLang="en-US" sz="2800" b="1">
              <a:solidFill>
                <a:schemeClr val="bg1"/>
              </a:solidFill>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7" grpId="0"/>
      <p:bldP spid="5" grpId="0"/>
      <p:bldP spid="8" grpId="0"/>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叁：政治大变革</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6" name="表格 4"/>
          <p:cNvGraphicFramePr>
            <a:graphicFrameLocks noGrp="1"/>
          </p:cNvGraphicFramePr>
          <p:nvPr>
            <p:custDataLst>
              <p:tags r:id="rId3"/>
            </p:custDataLst>
          </p:nvPr>
        </p:nvGraphicFramePr>
        <p:xfrm>
          <a:off x="302260" y="1929130"/>
          <a:ext cx="11581765" cy="4030980"/>
        </p:xfrm>
        <a:graphic>
          <a:graphicData uri="http://schemas.openxmlformats.org/drawingml/2006/table">
            <a:tbl>
              <a:tblPr firstRow="1" bandRow="1">
                <a:effectLst/>
                <a:tableStyleId>{5940675A-B579-460E-94D1-54222C63F5DA}</a:tableStyleId>
              </a:tblPr>
              <a:tblGrid>
                <a:gridCol w="1209040"/>
                <a:gridCol w="4777105"/>
                <a:gridCol w="5595620"/>
              </a:tblGrid>
              <a:tr h="452120">
                <a:tc>
                  <a:txBody>
                    <a:bodyPr/>
                    <a:lstStyle/>
                    <a:p>
                      <a:pPr algn="ctr">
                        <a:lnSpc>
                          <a:spcPct val="90000"/>
                        </a:lnSpc>
                      </a:pPr>
                      <a:r>
                        <a:rPr lang="zh-CN" altLang="en-US" sz="2800" b="1">
                          <a:solidFill>
                            <a:srgbClr val="C65F10"/>
                          </a:solidFill>
                          <a:latin typeface="华文中宋" panose="02010600040101010101" charset="-122"/>
                          <a:ea typeface="华文中宋" panose="02010600040101010101" charset="-122"/>
                        </a:rPr>
                        <a:t>领域</a:t>
                      </a:r>
                      <a:endParaRPr lang="zh-CN" altLang="en-US" sz="2800" b="1">
                        <a:solidFill>
                          <a:srgbClr val="C65F10"/>
                        </a:solidFill>
                        <a:latin typeface="华文中宋" panose="02010600040101010101" charset="-122"/>
                        <a:ea typeface="华文中宋" panose="02010600040101010101" charset="-122"/>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algn="ctr">
                        <a:lnSpc>
                          <a:spcPct val="90000"/>
                        </a:lnSpc>
                      </a:pPr>
                      <a:r>
                        <a:rPr lang="zh-CN" altLang="en-US" sz="2800" b="1">
                          <a:solidFill>
                            <a:srgbClr val="C65F10"/>
                          </a:solidFill>
                          <a:latin typeface="华文中宋" panose="02010600040101010101" charset="-122"/>
                          <a:ea typeface="华文中宋" panose="02010600040101010101" charset="-122"/>
                        </a:rPr>
                        <a:t>措施</a:t>
                      </a:r>
                      <a:endParaRPr lang="zh-CN" altLang="en-US" sz="2800" b="1">
                        <a:solidFill>
                          <a:srgbClr val="C65F10"/>
                        </a:solidFill>
                        <a:latin typeface="华文中宋" panose="02010600040101010101" charset="-122"/>
                        <a:ea typeface="华文中宋" panose="02010600040101010101" charset="-122"/>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algn="ctr">
                        <a:lnSpc>
                          <a:spcPct val="90000"/>
                        </a:lnSpc>
                      </a:pPr>
                      <a:r>
                        <a:rPr lang="zh-CN" altLang="en-US" sz="2800" b="1">
                          <a:solidFill>
                            <a:srgbClr val="C65F10"/>
                          </a:solidFill>
                          <a:latin typeface="华文中宋" panose="02010600040101010101" charset="-122"/>
                          <a:ea typeface="华文中宋" panose="02010600040101010101" charset="-122"/>
                        </a:rPr>
                        <a:t>作用</a:t>
                      </a:r>
                      <a:endParaRPr lang="zh-CN" altLang="en-US" sz="2800" b="1">
                        <a:solidFill>
                          <a:srgbClr val="C65F10"/>
                        </a:solidFill>
                        <a:latin typeface="华文中宋" panose="02010600040101010101" charset="-122"/>
                        <a:ea typeface="华文中宋" panose="02010600040101010101" charset="-122"/>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r>
              <a:tr h="494665">
                <a:tc rowSpan="2">
                  <a:txBody>
                    <a:bodyPr/>
                    <a:lstStyle/>
                    <a:p>
                      <a:pPr algn="ctr">
                        <a:lnSpc>
                          <a:spcPct val="90000"/>
                        </a:lnSpc>
                      </a:pPr>
                      <a:r>
                        <a:rPr lang="zh-CN" altLang="en-US" sz="2800" b="1">
                          <a:solidFill>
                            <a:srgbClr val="C65F10"/>
                          </a:solidFill>
                          <a:latin typeface="华文中宋" panose="02010600040101010101" charset="-122"/>
                          <a:ea typeface="华文中宋" panose="02010600040101010101" charset="-122"/>
                        </a:rPr>
                        <a:t>经济</a:t>
                      </a:r>
                      <a:endParaRPr lang="zh-CN" altLang="en-US" sz="2800" b="1">
                        <a:solidFill>
                          <a:srgbClr val="C65F10"/>
                        </a:solidFill>
                        <a:latin typeface="华文中宋" panose="02010600040101010101" charset="-122"/>
                        <a:ea typeface="华文中宋" panose="02010600040101010101" charset="-122"/>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algn="l" defTabSz="685800" eaLnBrk="1" fontAlgn="auto" hangingPunct="1">
                        <a:lnSpc>
                          <a:spcPct val="90000"/>
                        </a:lnSpc>
                        <a:spcBef>
                          <a:spcPct val="0"/>
                        </a:spcBef>
                        <a:spcAft>
                          <a:spcPct val="0"/>
                        </a:spcAft>
                        <a:defRPr/>
                      </a:pPr>
                      <a:r>
                        <a:rPr lang="zh-CN" altLang="en-US" sz="2800" b="0">
                          <a:solidFill>
                            <a:srgbClr val="000000"/>
                          </a:solidFill>
                          <a:latin typeface="华文中宋" panose="02010600040101010101" charset="-122"/>
                          <a:ea typeface="华文中宋" panose="02010600040101010101" charset="-122"/>
                          <a:sym typeface="+mn-ea"/>
                        </a:rPr>
                        <a:t>废除井田，开阡陌，授民土地</a:t>
                      </a:r>
                      <a:endParaRPr lang="zh-CN" altLang="en-US" sz="2800" b="0" kern="1200">
                        <a:solidFill>
                          <a:srgbClr val="000000"/>
                        </a:solidFill>
                        <a:latin typeface="华文中宋" panose="02010600040101010101" charset="-122"/>
                        <a:ea typeface="华文中宋" panose="02010600040101010101" charset="-122"/>
                        <a:cs typeface="+mn-cs"/>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marL="0" marR="0" lvl="0" indent="0" algn="ctr" defTabSz="914400" rtl="0" eaLnBrk="1" fontAlgn="auto" latinLnBrk="0" hangingPunct="1">
                        <a:lnSpc>
                          <a:spcPct val="90000"/>
                        </a:lnSpc>
                        <a:spcBef>
                          <a:spcPct val="0"/>
                        </a:spcBef>
                        <a:spcAft>
                          <a:spcPct val="0"/>
                        </a:spcAft>
                        <a:buClrTx/>
                        <a:buSzTx/>
                        <a:buFontTx/>
                        <a:buNone/>
                        <a:defRPr/>
                      </a:pPr>
                      <a:endParaRPr kumimoji="1" lang="zh-CN" altLang="en-US" sz="2800" b="0">
                        <a:solidFill>
                          <a:srgbClr val="000000"/>
                        </a:solidFill>
                        <a:latin typeface="华文中宋" panose="02010600040101010101" charset="-122"/>
                        <a:ea typeface="华文中宋" panose="02010600040101010101" charset="-122"/>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r>
              <a:tr h="531047">
                <a:tc vMerge="1">
                  <a:tcPr/>
                </a:tc>
                <a:tc>
                  <a:txBody>
                    <a:bodyPr/>
                    <a:lstStyle/>
                    <a:p>
                      <a:pPr marL="0" marR="0" lvl="0" indent="0" algn="l" defTabSz="914400" rtl="0" eaLnBrk="1" fontAlgn="auto" latinLnBrk="0" hangingPunct="1">
                        <a:lnSpc>
                          <a:spcPct val="90000"/>
                        </a:lnSpc>
                        <a:spcBef>
                          <a:spcPct val="0"/>
                        </a:spcBef>
                        <a:spcAft>
                          <a:spcPct val="0"/>
                        </a:spcAft>
                        <a:buClrTx/>
                        <a:buSzTx/>
                        <a:buFontTx/>
                        <a:buNone/>
                        <a:defRPr/>
                      </a:pPr>
                      <a:r>
                        <a:rPr lang="zh-CN" altLang="en-US" sz="2800" b="0">
                          <a:solidFill>
                            <a:srgbClr val="000000"/>
                          </a:solidFill>
                          <a:latin typeface="华文中宋" panose="02010600040101010101" charset="-122"/>
                          <a:ea typeface="华文中宋" panose="02010600040101010101" charset="-122"/>
                          <a:sym typeface="+mn-ea"/>
                        </a:rPr>
                        <a:t>重农抑商，奖励耕织</a:t>
                      </a:r>
                      <a:endParaRPr lang="zh-CN" altLang="en-US" sz="2800" b="0" kern="1200">
                        <a:solidFill>
                          <a:srgbClr val="000000"/>
                        </a:solidFill>
                        <a:latin typeface="华文中宋" panose="02010600040101010101" charset="-122"/>
                        <a:ea typeface="华文中宋" panose="02010600040101010101" charset="-122"/>
                        <a:cs typeface="+mn-cs"/>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marL="0" marR="0" lvl="0" indent="0" algn="ctr" defTabSz="914400" rtl="0" eaLnBrk="1" fontAlgn="auto" latinLnBrk="0" hangingPunct="1">
                        <a:lnSpc>
                          <a:spcPct val="90000"/>
                        </a:lnSpc>
                        <a:spcBef>
                          <a:spcPct val="0"/>
                        </a:spcBef>
                        <a:spcAft>
                          <a:spcPct val="0"/>
                        </a:spcAft>
                        <a:buClrTx/>
                        <a:buSzTx/>
                        <a:buFontTx/>
                        <a:buNone/>
                        <a:defRPr/>
                      </a:pPr>
                      <a:endParaRPr kumimoji="1" lang="zh-CN" altLang="en-US" sz="2800" b="0">
                        <a:solidFill>
                          <a:srgbClr val="000000"/>
                        </a:solidFill>
                        <a:latin typeface="华文中宋" panose="02010600040101010101" charset="-122"/>
                        <a:ea typeface="华文中宋" panose="02010600040101010101" charset="-122"/>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r>
              <a:tr h="566510">
                <a:tc>
                  <a:txBody>
                    <a:bodyPr/>
                    <a:lstStyle/>
                    <a:p>
                      <a:pPr algn="ctr">
                        <a:lnSpc>
                          <a:spcPct val="90000"/>
                        </a:lnSpc>
                      </a:pPr>
                      <a:r>
                        <a:rPr lang="zh-CN" altLang="en-US" sz="2800" b="1">
                          <a:solidFill>
                            <a:srgbClr val="C65F10"/>
                          </a:solidFill>
                          <a:latin typeface="华文中宋" panose="02010600040101010101" charset="-122"/>
                          <a:ea typeface="华文中宋" panose="02010600040101010101" charset="-122"/>
                        </a:rPr>
                        <a:t>选官</a:t>
                      </a:r>
                      <a:endParaRPr lang="zh-CN" altLang="en-US" sz="2800" b="1">
                        <a:solidFill>
                          <a:srgbClr val="C65F10"/>
                        </a:solidFill>
                        <a:latin typeface="华文中宋" panose="02010600040101010101" charset="-122"/>
                        <a:ea typeface="华文中宋" panose="02010600040101010101" charset="-122"/>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marL="0" marR="0" lvl="0" indent="0" algn="l" defTabSz="914400" rtl="0" eaLnBrk="1" fontAlgn="auto" latinLnBrk="0" hangingPunct="1">
                        <a:lnSpc>
                          <a:spcPct val="90000"/>
                        </a:lnSpc>
                        <a:spcBef>
                          <a:spcPct val="0"/>
                        </a:spcBef>
                        <a:spcAft>
                          <a:spcPct val="0"/>
                        </a:spcAft>
                        <a:buClrTx/>
                        <a:buSzTx/>
                        <a:buFontTx/>
                        <a:buNone/>
                        <a:defRPr/>
                      </a:pPr>
                      <a:r>
                        <a:rPr lang="zh-CN" altLang="en-US" sz="2800" b="0">
                          <a:solidFill>
                            <a:srgbClr val="000000"/>
                          </a:solidFill>
                          <a:latin typeface="华文中宋" panose="02010600040101010101" charset="-122"/>
                          <a:ea typeface="华文中宋" panose="02010600040101010101" charset="-122"/>
                          <a:sym typeface="+mn-ea"/>
                        </a:rPr>
                        <a:t>废除世卿世禄制，奖励军功</a:t>
                      </a:r>
                      <a:endParaRPr lang="zh-CN" altLang="en-US" sz="2800" b="0" kern="1200">
                        <a:solidFill>
                          <a:srgbClr val="000000"/>
                        </a:solidFill>
                        <a:latin typeface="华文中宋" panose="02010600040101010101" charset="-122"/>
                        <a:ea typeface="华文中宋" panose="02010600040101010101" charset="-122"/>
                        <a:cs typeface="+mn-cs"/>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marL="0" marR="0" lvl="0" indent="0" algn="ctr" defTabSz="914400" rtl="0" eaLnBrk="1" fontAlgn="auto" latinLnBrk="0" hangingPunct="1">
                        <a:lnSpc>
                          <a:spcPct val="90000"/>
                        </a:lnSpc>
                        <a:spcBef>
                          <a:spcPct val="0"/>
                        </a:spcBef>
                        <a:spcAft>
                          <a:spcPct val="0"/>
                        </a:spcAft>
                        <a:buClrTx/>
                        <a:buSzTx/>
                        <a:buFontTx/>
                        <a:buNone/>
                        <a:defRPr/>
                      </a:pPr>
                      <a:endParaRPr lang="zh-CN" altLang="en-US" sz="2800" b="0">
                        <a:solidFill>
                          <a:srgbClr val="000000"/>
                        </a:solidFill>
                        <a:latin typeface="华文中宋" panose="02010600040101010101" charset="-122"/>
                        <a:ea typeface="华文中宋" panose="02010600040101010101" charset="-122"/>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r>
              <a:tr h="425450">
                <a:tc rowSpan="2">
                  <a:txBody>
                    <a:bodyPr/>
                    <a:lstStyle/>
                    <a:p>
                      <a:pPr algn="ctr">
                        <a:lnSpc>
                          <a:spcPct val="90000"/>
                        </a:lnSpc>
                      </a:pPr>
                      <a:r>
                        <a:rPr lang="zh-CN" altLang="en-US" sz="2800" b="1">
                          <a:solidFill>
                            <a:srgbClr val="C65F10"/>
                          </a:solidFill>
                          <a:latin typeface="华文中宋" panose="02010600040101010101" charset="-122"/>
                          <a:ea typeface="华文中宋" panose="02010600040101010101" charset="-122"/>
                        </a:rPr>
                        <a:t>政治</a:t>
                      </a:r>
                      <a:endParaRPr lang="zh-CN" altLang="en-US" sz="2800" b="1">
                        <a:solidFill>
                          <a:srgbClr val="C65F10"/>
                        </a:solidFill>
                        <a:latin typeface="华文中宋" panose="02010600040101010101" charset="-122"/>
                        <a:ea typeface="华文中宋" panose="02010600040101010101" charset="-122"/>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marL="0" marR="0" lvl="0" indent="0" algn="l" defTabSz="914400" rtl="0" eaLnBrk="1" fontAlgn="auto" latinLnBrk="0" hangingPunct="1">
                        <a:lnSpc>
                          <a:spcPct val="90000"/>
                        </a:lnSpc>
                        <a:spcBef>
                          <a:spcPct val="0"/>
                        </a:spcBef>
                        <a:spcAft>
                          <a:spcPct val="0"/>
                        </a:spcAft>
                        <a:buClrTx/>
                        <a:buSzTx/>
                        <a:buFontTx/>
                        <a:buNone/>
                        <a:defRPr/>
                      </a:pPr>
                      <a:r>
                        <a:rPr lang="zh-CN" altLang="en-US" sz="2800" b="0">
                          <a:solidFill>
                            <a:srgbClr val="000000"/>
                          </a:solidFill>
                          <a:latin typeface="华文中宋" panose="02010600040101010101" charset="-122"/>
                          <a:ea typeface="华文中宋" panose="02010600040101010101" charset="-122"/>
                          <a:sym typeface="+mn-ea"/>
                        </a:rPr>
                        <a:t>建立什伍连坐制</a:t>
                      </a:r>
                      <a:endParaRPr lang="zh-CN" altLang="en-US" sz="2800" b="0" kern="1200">
                        <a:solidFill>
                          <a:srgbClr val="000000"/>
                        </a:solidFill>
                        <a:latin typeface="华文中宋" panose="02010600040101010101" charset="-122"/>
                        <a:ea typeface="华文中宋" panose="02010600040101010101" charset="-122"/>
                        <a:cs typeface="+mn-cs"/>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marL="0" marR="0" lvl="0" indent="0" algn="ctr" defTabSz="914400" rtl="0" eaLnBrk="1" fontAlgn="auto" latinLnBrk="0" hangingPunct="1">
                        <a:lnSpc>
                          <a:spcPct val="90000"/>
                        </a:lnSpc>
                        <a:spcBef>
                          <a:spcPct val="0"/>
                        </a:spcBef>
                        <a:spcAft>
                          <a:spcPct val="0"/>
                        </a:spcAft>
                        <a:buClrTx/>
                        <a:buSzTx/>
                        <a:buFontTx/>
                        <a:buNone/>
                        <a:defRPr/>
                      </a:pPr>
                      <a:endParaRPr lang="zh-CN" altLang="en-US" sz="2800" b="0">
                        <a:solidFill>
                          <a:srgbClr val="000000"/>
                        </a:solidFill>
                        <a:latin typeface="华文中宋" panose="02010600040101010101" charset="-122"/>
                        <a:ea typeface="华文中宋" panose="02010600040101010101" charset="-122"/>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r>
              <a:tr h="503103">
                <a:tc vMerge="1">
                  <a:tcPr/>
                </a:tc>
                <a:tc>
                  <a:txBody>
                    <a:bodyPr/>
                    <a:lstStyle/>
                    <a:p>
                      <a:pPr marL="0" marR="0" lvl="0" indent="0" algn="l" defTabSz="914400" rtl="0" eaLnBrk="1" fontAlgn="auto" latinLnBrk="0" hangingPunct="1">
                        <a:lnSpc>
                          <a:spcPct val="90000"/>
                        </a:lnSpc>
                        <a:spcBef>
                          <a:spcPct val="0"/>
                        </a:spcBef>
                        <a:spcAft>
                          <a:spcPct val="0"/>
                        </a:spcAft>
                        <a:buClrTx/>
                        <a:buSzTx/>
                        <a:buFontTx/>
                        <a:buNone/>
                        <a:defRPr/>
                      </a:pPr>
                      <a:r>
                        <a:rPr lang="zh-CN" altLang="en-US" sz="2800" b="0">
                          <a:solidFill>
                            <a:srgbClr val="000000"/>
                          </a:solidFill>
                          <a:latin typeface="华文中宋" panose="02010600040101010101" charset="-122"/>
                          <a:ea typeface="华文中宋" panose="02010600040101010101" charset="-122"/>
                          <a:sym typeface="+mn-ea"/>
                        </a:rPr>
                        <a:t>普遍推行县制</a:t>
                      </a:r>
                      <a:endParaRPr lang="zh-CN" altLang="en-US" sz="2800" b="0" kern="1200">
                        <a:solidFill>
                          <a:srgbClr val="000000"/>
                        </a:solidFill>
                        <a:latin typeface="华文中宋" panose="02010600040101010101" charset="-122"/>
                        <a:ea typeface="华文中宋" panose="02010600040101010101" charset="-122"/>
                        <a:cs typeface="+mn-cs"/>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marL="0" marR="0" lvl="0" indent="0" algn="ctr" defTabSz="914400" rtl="0" eaLnBrk="1" fontAlgn="auto" latinLnBrk="0" hangingPunct="1">
                        <a:lnSpc>
                          <a:spcPct val="90000"/>
                        </a:lnSpc>
                        <a:spcBef>
                          <a:spcPct val="0"/>
                        </a:spcBef>
                        <a:spcAft>
                          <a:spcPct val="0"/>
                        </a:spcAft>
                        <a:buClrTx/>
                        <a:buSzTx/>
                        <a:buFontTx/>
                        <a:buNone/>
                        <a:defRPr/>
                      </a:pPr>
                      <a:endParaRPr kumimoji="1" lang="zh-CN" altLang="en-US" sz="2800" b="0">
                        <a:solidFill>
                          <a:srgbClr val="000000"/>
                        </a:solidFill>
                        <a:latin typeface="华文中宋" panose="02010600040101010101" charset="-122"/>
                        <a:ea typeface="华文中宋" panose="02010600040101010101" charset="-122"/>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r>
              <a:tr h="524947">
                <a:tc>
                  <a:txBody>
                    <a:bodyPr/>
                    <a:lstStyle/>
                    <a:p>
                      <a:pPr algn="ctr">
                        <a:lnSpc>
                          <a:spcPct val="90000"/>
                        </a:lnSpc>
                      </a:pPr>
                      <a:r>
                        <a:rPr lang="zh-CN" altLang="en-US" sz="2800" b="1">
                          <a:solidFill>
                            <a:srgbClr val="C65F10"/>
                          </a:solidFill>
                          <a:latin typeface="华文中宋" panose="02010600040101010101" charset="-122"/>
                          <a:ea typeface="华文中宋" panose="02010600040101010101" charset="-122"/>
                        </a:rPr>
                        <a:t>思想</a:t>
                      </a:r>
                      <a:endParaRPr lang="zh-CN" altLang="en-US" sz="2800" b="1">
                        <a:solidFill>
                          <a:srgbClr val="C65F10"/>
                        </a:solidFill>
                        <a:latin typeface="华文中宋" panose="02010600040101010101" charset="-122"/>
                        <a:ea typeface="华文中宋" panose="02010600040101010101" charset="-122"/>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marL="0" marR="0" lvl="0" indent="0" algn="l" defTabSz="914400" rtl="0" eaLnBrk="1" fontAlgn="auto" latinLnBrk="0" hangingPunct="1">
                        <a:lnSpc>
                          <a:spcPct val="90000"/>
                        </a:lnSpc>
                        <a:spcBef>
                          <a:spcPct val="0"/>
                        </a:spcBef>
                        <a:spcAft>
                          <a:spcPct val="0"/>
                        </a:spcAft>
                        <a:buClrTx/>
                        <a:buSzTx/>
                        <a:buFontTx/>
                        <a:buNone/>
                        <a:defRPr/>
                      </a:pPr>
                      <a:r>
                        <a:rPr lang="zh-CN" altLang="en-US" sz="2800" b="0">
                          <a:solidFill>
                            <a:srgbClr val="000000"/>
                          </a:solidFill>
                          <a:latin typeface="华文中宋" panose="02010600040101010101" charset="-122"/>
                          <a:ea typeface="华文中宋" panose="02010600040101010101" charset="-122"/>
                          <a:sym typeface="+mn-ea"/>
                        </a:rPr>
                        <a:t>燔诗书以明法令</a:t>
                      </a:r>
                      <a:endParaRPr lang="zh-CN" altLang="en-US" sz="2800" b="0" kern="1200">
                        <a:solidFill>
                          <a:srgbClr val="000000"/>
                        </a:solidFill>
                        <a:latin typeface="华文中宋" panose="02010600040101010101" charset="-122"/>
                        <a:ea typeface="华文中宋" panose="02010600040101010101" charset="-122"/>
                        <a:cs typeface="+mn-cs"/>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marL="0" marR="0" lvl="0" indent="0" algn="ctr" defTabSz="914400" rtl="0" eaLnBrk="1" fontAlgn="auto" latinLnBrk="0" hangingPunct="1">
                        <a:lnSpc>
                          <a:spcPct val="90000"/>
                        </a:lnSpc>
                        <a:spcBef>
                          <a:spcPct val="0"/>
                        </a:spcBef>
                        <a:spcAft>
                          <a:spcPct val="0"/>
                        </a:spcAft>
                        <a:buClrTx/>
                        <a:buSzTx/>
                        <a:buFontTx/>
                        <a:buNone/>
                        <a:defRPr/>
                      </a:pPr>
                      <a:endParaRPr kumimoji="1" lang="zh-CN" altLang="en-US" sz="2800" b="0">
                        <a:solidFill>
                          <a:srgbClr val="000000"/>
                        </a:solidFill>
                        <a:latin typeface="华文中宋" panose="02010600040101010101" charset="-122"/>
                        <a:ea typeface="华文中宋" panose="02010600040101010101" charset="-122"/>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r>
              <a:tr h="506730">
                <a:tc>
                  <a:txBody>
                    <a:bodyPr/>
                    <a:lstStyle/>
                    <a:p>
                      <a:pPr algn="ctr">
                        <a:lnSpc>
                          <a:spcPct val="90000"/>
                        </a:lnSpc>
                      </a:pPr>
                      <a:r>
                        <a:rPr lang="zh-CN" altLang="en-US" sz="2800" b="1">
                          <a:solidFill>
                            <a:srgbClr val="C65F10"/>
                          </a:solidFill>
                          <a:latin typeface="华文中宋" panose="02010600040101010101" charset="-122"/>
                          <a:ea typeface="华文中宋" panose="02010600040101010101" charset="-122"/>
                        </a:rPr>
                        <a:t>风俗</a:t>
                      </a:r>
                      <a:endParaRPr lang="zh-CN" altLang="en-US" sz="2800" b="1">
                        <a:solidFill>
                          <a:srgbClr val="C65F10"/>
                        </a:solidFill>
                        <a:latin typeface="华文中宋" panose="02010600040101010101" charset="-122"/>
                        <a:ea typeface="华文中宋" panose="02010600040101010101" charset="-122"/>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marL="0" marR="0" lvl="0" indent="0" algn="l" defTabSz="914400" rtl="0" eaLnBrk="1" fontAlgn="auto" latinLnBrk="0" hangingPunct="1">
                        <a:lnSpc>
                          <a:spcPct val="90000"/>
                        </a:lnSpc>
                        <a:spcBef>
                          <a:spcPct val="0"/>
                        </a:spcBef>
                        <a:spcAft>
                          <a:spcPct val="0"/>
                        </a:spcAft>
                        <a:buClrTx/>
                        <a:buSzTx/>
                        <a:buFontTx/>
                        <a:buNone/>
                        <a:defRPr/>
                      </a:pPr>
                      <a:r>
                        <a:rPr lang="zh-CN" altLang="en-US" sz="2800" b="0">
                          <a:solidFill>
                            <a:srgbClr val="000000"/>
                          </a:solidFill>
                          <a:latin typeface="华文中宋" panose="02010600040101010101" charset="-122"/>
                          <a:ea typeface="华文中宋" panose="02010600040101010101" charset="-122"/>
                          <a:sym typeface="+mn-ea"/>
                        </a:rPr>
                        <a:t>强制分家</a:t>
                      </a:r>
                      <a:endParaRPr lang="zh-CN" altLang="en-US" sz="2800" b="0" kern="1200">
                        <a:solidFill>
                          <a:srgbClr val="000000"/>
                        </a:solidFill>
                        <a:latin typeface="华文中宋" panose="02010600040101010101" charset="-122"/>
                        <a:ea typeface="华文中宋" panose="02010600040101010101" charset="-122"/>
                        <a:cs typeface="+mn-cs"/>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c>
                  <a:txBody>
                    <a:bodyPr/>
                    <a:lstStyle/>
                    <a:p>
                      <a:pPr marL="0" marR="0" lvl="0" indent="0" algn="ctr" defTabSz="914400" rtl="0" eaLnBrk="1" fontAlgn="auto" latinLnBrk="0" hangingPunct="1">
                        <a:lnSpc>
                          <a:spcPct val="90000"/>
                        </a:lnSpc>
                        <a:spcBef>
                          <a:spcPct val="0"/>
                        </a:spcBef>
                        <a:spcAft>
                          <a:spcPct val="0"/>
                        </a:spcAft>
                        <a:buClrTx/>
                        <a:buSzTx/>
                        <a:buFontTx/>
                        <a:buNone/>
                        <a:defRPr/>
                      </a:pPr>
                      <a:endParaRPr kumimoji="1" lang="zh-CN" altLang="en-US" sz="2800" b="0">
                        <a:solidFill>
                          <a:srgbClr val="000000"/>
                        </a:solidFill>
                        <a:latin typeface="华文中宋" panose="02010600040101010101" charset="-122"/>
                        <a:ea typeface="华文中宋" panose="02010600040101010101" charset="-122"/>
                        <a:sym typeface="+mn-ea"/>
                      </a:endParaRPr>
                    </a:p>
                  </a:txBody>
                  <a:tcPr marL="68580" marR="68580" marT="34291" marB="34291" anchor="ctr">
                    <a:lnL w="12700" cmpd="sng">
                      <a:solidFill>
                        <a:srgbClr val="000000"/>
                      </a:solidFill>
                    </a:lnL>
                    <a:lnR w="12700" cmpd="sng">
                      <a:solidFill>
                        <a:srgbClr val="000000"/>
                      </a:solidFill>
                    </a:lnR>
                    <a:lnT w="12700" cmpd="sng">
                      <a:solidFill>
                        <a:srgbClr val="000000"/>
                      </a:solidFill>
                    </a:lnT>
                    <a:lnB w="12700" cmpd="sng">
                      <a:solidFill>
                        <a:srgbClr val="000000"/>
                      </a:solidFill>
                    </a:lnB>
                    <a:noFill/>
                  </a:tcPr>
                </a:tc>
              </a:tr>
            </a:tbl>
          </a:graphicData>
        </a:graphic>
      </p:graphicFrame>
      <p:sp>
        <p:nvSpPr>
          <p:cNvPr id="21" name="文本框 20"/>
          <p:cNvSpPr txBox="1"/>
          <p:nvPr/>
        </p:nvSpPr>
        <p:spPr>
          <a:xfrm>
            <a:off x="121285" y="885190"/>
            <a:ext cx="232029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（四）代表：</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112010" y="885190"/>
            <a:ext cx="1838325" cy="521970"/>
          </a:xfrm>
          <a:prstGeom prst="rect">
            <a:avLst/>
          </a:prstGeom>
          <a:noFill/>
        </p:spPr>
        <p:txBody>
          <a:bodyPr wrap="square" rtlCol="0" anchor="t">
            <a:spAutoFit/>
          </a:bodyPr>
          <a:lstStyle/>
          <a:p>
            <a:pPr indent="0" fontAlgn="auto">
              <a:lnSpc>
                <a:spcPct val="100000"/>
              </a:lnSpc>
            </a:pPr>
            <a:r>
              <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rPr>
              <a:t>商鞅变法</a:t>
            </a:r>
            <a:endPar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grpSp>
        <p:nvGrpSpPr>
          <p:cNvPr id="8" name="组合 7"/>
          <p:cNvGrpSpPr/>
          <p:nvPr/>
        </p:nvGrpSpPr>
        <p:grpSpPr>
          <a:xfrm>
            <a:off x="3950335" y="509905"/>
            <a:ext cx="8006715" cy="1217930"/>
            <a:chOff x="6336" y="137"/>
            <a:chExt cx="12609" cy="1918"/>
          </a:xfrm>
        </p:grpSpPr>
        <p:sp>
          <p:nvSpPr>
            <p:cNvPr id="5" name="文本框 4"/>
            <p:cNvSpPr txBox="1"/>
            <p:nvPr/>
          </p:nvSpPr>
          <p:spPr>
            <a:xfrm>
              <a:off x="6336" y="138"/>
              <a:ext cx="12494" cy="1917"/>
            </a:xfrm>
            <a:prstGeom prst="rect">
              <a:avLst/>
            </a:prstGeom>
            <a:solidFill>
              <a:srgbClr val="FEFAF8"/>
            </a:solidFill>
            <a:ln>
              <a:noFill/>
            </a:ln>
            <a:effectLst>
              <a:outerShdw blurRad="50800" dist="38100" dir="2700000" algn="tl" rotWithShape="0">
                <a:prstClr val="black">
                  <a:alpha val="40000"/>
                </a:prstClr>
              </a:outerShdw>
            </a:effectLst>
          </p:spPr>
          <p:txBody>
            <a:bodyPr wrap="square" rtlCol="0" anchor="t">
              <a:noAutofit/>
            </a:bodyPr>
            <a:lstStyle/>
            <a:p>
              <a:pPr algn="l" fontAlgn="auto">
                <a:lnSpc>
                  <a:spcPct val="90000"/>
                </a:lnSpc>
              </a:pPr>
              <a:r>
                <a:rPr lang="zh-CN" altLang="en-US" sz="2800" dirty="0">
                  <a:latin typeface="楷体" panose="02010609060101010101" charset="-122"/>
                  <a:ea typeface="楷体" panose="02010609060101010101" charset="-122"/>
                  <a:cs typeface="楷体" panose="02010609060101010101" charset="-122"/>
                  <a:sym typeface="+mn-ea"/>
                </a:rPr>
                <a:t>商鞅，卫国没落贵族，原姓公孙，名鞅，也叫</a:t>
              </a:r>
              <a:endParaRPr lang="zh-CN" altLang="en-US" sz="2800" dirty="0">
                <a:latin typeface="楷体" panose="02010609060101010101" charset="-122"/>
                <a:ea typeface="楷体" panose="02010609060101010101" charset="-122"/>
                <a:cs typeface="楷体" panose="02010609060101010101" charset="-122"/>
                <a:sym typeface="+mn-ea"/>
              </a:endParaRPr>
            </a:p>
            <a:p>
              <a:pPr algn="l" fontAlgn="auto">
                <a:lnSpc>
                  <a:spcPct val="90000"/>
                </a:lnSpc>
              </a:pPr>
              <a:r>
                <a:rPr lang="zh-CN" altLang="en-US" sz="2800" dirty="0">
                  <a:latin typeface="楷体" panose="02010609060101010101" charset="-122"/>
                  <a:ea typeface="楷体" panose="02010609060101010101" charset="-122"/>
                  <a:cs typeface="楷体" panose="02010609060101010101" charset="-122"/>
                  <a:sym typeface="+mn-ea"/>
                </a:rPr>
                <a:t>卫鞅。后因变法有功，被封在商地，尊为商</a:t>
              </a:r>
              <a:endParaRPr lang="zh-CN" altLang="en-US" sz="2800" dirty="0">
                <a:latin typeface="楷体" panose="02010609060101010101" charset="-122"/>
                <a:ea typeface="楷体" panose="02010609060101010101" charset="-122"/>
                <a:cs typeface="楷体" panose="02010609060101010101" charset="-122"/>
                <a:sym typeface="+mn-ea"/>
              </a:endParaRPr>
            </a:p>
            <a:p>
              <a:pPr algn="l" fontAlgn="auto">
                <a:lnSpc>
                  <a:spcPct val="90000"/>
                </a:lnSpc>
              </a:pPr>
              <a:r>
                <a:rPr lang="zh-CN" altLang="en-US" sz="2800" dirty="0">
                  <a:latin typeface="楷体" panose="02010609060101010101" charset="-122"/>
                  <a:ea typeface="楷体" panose="02010609060101010101" charset="-122"/>
                  <a:cs typeface="楷体" panose="02010609060101010101" charset="-122"/>
                  <a:sym typeface="+mn-ea"/>
                </a:rPr>
                <a:t>君，故史称商鞅。</a:t>
              </a:r>
              <a:r>
                <a:rPr lang="zh-CN" altLang="en-US" sz="2400" dirty="0">
                  <a:latin typeface="楷体" panose="02010609060101010101" charset="-122"/>
                  <a:ea typeface="楷体" panose="02010609060101010101" charset="-122"/>
                  <a:cs typeface="楷体" panose="02010609060101010101" charset="-122"/>
                  <a:sym typeface="+mn-ea"/>
                </a:rPr>
                <a:t> </a:t>
              </a:r>
              <a:endParaRPr lang="zh-CN" altLang="en-US" sz="2400" dirty="0">
                <a:latin typeface="楷体" panose="02010609060101010101" charset="-122"/>
                <a:ea typeface="楷体" panose="02010609060101010101" charset="-122"/>
                <a:cs typeface="楷体" panose="02010609060101010101" charset="-122"/>
                <a:sym typeface="+mn-ea"/>
              </a:endParaRPr>
            </a:p>
          </p:txBody>
        </p:sp>
        <p:pic>
          <p:nvPicPr>
            <p:cNvPr id="7" name="图片 6" descr="C:/Users/ADMINI~1/AppData/Local/Temp/kaimatting/20200823101556/output_aiMatting_20200823101645.pngoutput_aiMatting_20200823101645"/>
            <p:cNvPicPr>
              <a:picLocks noChangeAspect="1"/>
            </p:cNvPicPr>
            <p:nvPr>
              <p:custDataLst>
                <p:tags r:id="rId4"/>
              </p:custDataLst>
            </p:nvPr>
          </p:nvPicPr>
          <p:blipFill>
            <a:blip r:embed="rId5">
              <a:clrChange>
                <a:clrFrom>
                  <a:srgbClr val="FCFAFB">
                    <a:alpha val="100000"/>
                  </a:srgbClr>
                </a:clrFrom>
                <a:clrTo>
                  <a:srgbClr val="FCFAFB">
                    <a:alpha val="100000"/>
                    <a:alpha val="0"/>
                  </a:srgbClr>
                </a:clrTo>
              </a:clrChange>
            </a:blip>
            <a:stretch>
              <a:fillRect/>
            </a:stretch>
          </p:blipFill>
          <p:spPr>
            <a:xfrm flipH="1">
              <a:off x="17246" y="137"/>
              <a:ext cx="1699" cy="1918"/>
            </a:xfrm>
            <a:prstGeom prst="rect">
              <a:avLst/>
            </a:prstGeom>
          </p:spPr>
        </p:pic>
      </p:grpSp>
      <p:sp>
        <p:nvSpPr>
          <p:cNvPr id="12" name="文本框 11"/>
          <p:cNvSpPr txBox="1"/>
          <p:nvPr>
            <p:custDataLst>
              <p:tags r:id="rId6"/>
            </p:custDataLst>
          </p:nvPr>
        </p:nvSpPr>
        <p:spPr>
          <a:xfrm>
            <a:off x="6184570" y="2353655"/>
            <a:ext cx="6096000" cy="52197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rPr>
              <a:t>承认土地私有；促进小农经济发展</a:t>
            </a:r>
            <a:endPar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endParaRPr>
          </a:p>
        </p:txBody>
      </p:sp>
      <p:sp>
        <p:nvSpPr>
          <p:cNvPr id="14" name="文本框 13"/>
          <p:cNvSpPr txBox="1"/>
          <p:nvPr>
            <p:custDataLst>
              <p:tags r:id="rId7"/>
            </p:custDataLst>
          </p:nvPr>
        </p:nvSpPr>
        <p:spPr>
          <a:xfrm>
            <a:off x="5942682" y="2875459"/>
            <a:ext cx="6149788" cy="52197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rPr>
              <a:t>调动生产积极性，稳定财政收入</a:t>
            </a:r>
            <a:endPar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endParaRPr>
          </a:p>
        </p:txBody>
      </p:sp>
      <p:sp>
        <p:nvSpPr>
          <p:cNvPr id="16" name="文本框 15"/>
          <p:cNvSpPr txBox="1"/>
          <p:nvPr>
            <p:custDataLst>
              <p:tags r:id="rId8"/>
            </p:custDataLst>
          </p:nvPr>
        </p:nvSpPr>
        <p:spPr>
          <a:xfrm>
            <a:off x="6496567" y="3397499"/>
            <a:ext cx="4885478" cy="521970"/>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rPr>
              <a:t>限制贵族特权，提高战斗力</a:t>
            </a:r>
            <a:endPar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endParaRPr>
          </a:p>
        </p:txBody>
      </p:sp>
      <p:sp>
        <p:nvSpPr>
          <p:cNvPr id="18" name="文本框 17"/>
          <p:cNvSpPr txBox="1"/>
          <p:nvPr>
            <p:custDataLst>
              <p:tags r:id="rId9"/>
            </p:custDataLst>
          </p:nvPr>
        </p:nvSpPr>
        <p:spPr>
          <a:xfrm>
            <a:off x="6496685" y="3968321"/>
            <a:ext cx="3603812" cy="521970"/>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rPr>
              <a:t>严刑峻法，强化统治</a:t>
            </a:r>
            <a:endPar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endParaRPr>
          </a:p>
        </p:txBody>
      </p:sp>
      <p:sp>
        <p:nvSpPr>
          <p:cNvPr id="20" name="文本框 19"/>
          <p:cNvSpPr txBox="1"/>
          <p:nvPr>
            <p:custDataLst>
              <p:tags r:id="rId10"/>
            </p:custDataLst>
          </p:nvPr>
        </p:nvSpPr>
        <p:spPr>
          <a:xfrm>
            <a:off x="6496685" y="4460875"/>
            <a:ext cx="5410835" cy="521970"/>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rPr>
              <a:t>强化中央集权；有利于国家统一</a:t>
            </a:r>
            <a:endPar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endParaRPr>
          </a:p>
        </p:txBody>
      </p:sp>
      <p:sp>
        <p:nvSpPr>
          <p:cNvPr id="22" name="文本框 21"/>
          <p:cNvSpPr txBox="1"/>
          <p:nvPr>
            <p:custDataLst>
              <p:tags r:id="rId11"/>
            </p:custDataLst>
          </p:nvPr>
        </p:nvSpPr>
        <p:spPr>
          <a:xfrm>
            <a:off x="6496685" y="4982845"/>
            <a:ext cx="5219065" cy="521970"/>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rPr>
              <a:t>强化思想控制；稳定社会秩序</a:t>
            </a:r>
            <a:endPar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endParaRPr>
          </a:p>
        </p:txBody>
      </p:sp>
      <p:sp>
        <p:nvSpPr>
          <p:cNvPr id="24" name="文本框 23"/>
          <p:cNvSpPr txBox="1"/>
          <p:nvPr>
            <p:custDataLst>
              <p:tags r:id="rId12"/>
            </p:custDataLst>
          </p:nvPr>
        </p:nvSpPr>
        <p:spPr>
          <a:xfrm>
            <a:off x="6496685" y="5450840"/>
            <a:ext cx="5218430" cy="521970"/>
          </a:xfrm>
          <a:prstGeom prst="rect">
            <a:avLst/>
          </a:prstGeom>
          <a:noFill/>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rPr>
              <a:t>促进小农经济；提升财政收入</a:t>
            </a:r>
            <a:endParaRPr kumimoji="0" lang="zh-CN" altLang="en-US" sz="2800" b="1" i="0" u="none" strike="noStrike" kern="1200" cap="none" spc="0" normalizeH="0" baseline="0" noProof="0">
              <a:ln>
                <a:noFill/>
              </a:ln>
              <a:solidFill>
                <a:srgbClr val="C00000"/>
              </a:solidFill>
              <a:effectLst/>
              <a:uLnTx/>
              <a:uFillTx/>
              <a:latin typeface="华文中宋" panose="02010600040101010101" charset="-122"/>
              <a:ea typeface="华文中宋" panose="02010600040101010101" charset="-122"/>
              <a:cs typeface="+mn-cs"/>
              <a:sym typeface="+mn-ea"/>
            </a:endParaRPr>
          </a:p>
        </p:txBody>
      </p:sp>
      <p:sp>
        <p:nvSpPr>
          <p:cNvPr id="9" name="文本框 8"/>
          <p:cNvSpPr txBox="1"/>
          <p:nvPr>
            <p:custDataLst>
              <p:tags r:id="rId13"/>
            </p:custDataLst>
          </p:nvPr>
        </p:nvSpPr>
        <p:spPr>
          <a:xfrm>
            <a:off x="852805" y="6051550"/>
            <a:ext cx="10528935" cy="478155"/>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lnSpc>
                <a:spcPct val="90000"/>
              </a:lnSpc>
            </a:pPr>
            <a:r>
              <a:rPr lang="zh-CN" altLang="en-US" sz="2800" b="1">
                <a:solidFill>
                  <a:schemeClr val="bg1"/>
                </a:solidFill>
                <a:latin typeface="华文中宋" panose="02010600040101010101" charset="-122"/>
                <a:ea typeface="华文中宋" panose="02010600040101010101" charset="-122"/>
                <a:cs typeface="华文中宋" panose="02010600040101010101" charset="-122"/>
              </a:rPr>
              <a:t>持续时间最长（</a:t>
            </a:r>
            <a:r>
              <a:rPr lang="en-US" altLang="zh-CN" sz="2800" b="1">
                <a:solidFill>
                  <a:schemeClr val="bg1"/>
                </a:solidFill>
                <a:latin typeface="华文中宋" panose="02010600040101010101" charset="-122"/>
                <a:ea typeface="华文中宋" panose="02010600040101010101" charset="-122"/>
                <a:cs typeface="华文中宋" panose="02010600040101010101" charset="-122"/>
              </a:rPr>
              <a:t>18</a:t>
            </a:r>
            <a:r>
              <a:rPr lang="zh-CN" altLang="en-US" sz="2800" b="1">
                <a:solidFill>
                  <a:schemeClr val="bg1"/>
                </a:solidFill>
                <a:latin typeface="华文中宋" panose="02010600040101010101" charset="-122"/>
                <a:ea typeface="华文中宋" panose="02010600040101010101" charset="-122"/>
                <a:cs typeface="华文中宋" panose="02010600040101010101" charset="-122"/>
              </a:rPr>
              <a:t>年）、涉及面最广、改革最为彻底的一次变法</a:t>
            </a:r>
            <a:r>
              <a:rPr lang="zh-CN" altLang="en-US" sz="2800">
                <a:solidFill>
                  <a:schemeClr val="bg1"/>
                </a:solidFill>
                <a:latin typeface="华文中宋" panose="02010600040101010101" charset="-122"/>
                <a:ea typeface="华文中宋" panose="02010600040101010101" charset="-122"/>
                <a:cs typeface="华文中宋" panose="02010600040101010101" charset="-122"/>
              </a:rPr>
              <a:t>。</a:t>
            </a:r>
            <a:endParaRPr lang="zh-CN" altLang="en-US" sz="2800">
              <a:solidFill>
                <a:schemeClr val="bg1"/>
              </a:solidFill>
              <a:latin typeface="华文中宋" panose="02010600040101010101" charset="-122"/>
              <a:ea typeface="华文中宋" panose="02010600040101010101" charset="-122"/>
              <a:cs typeface="华文中宋" panose="02010600040101010101" charset="-122"/>
            </a:endParaRPr>
          </a:p>
        </p:txBody>
      </p:sp>
      <p:sp>
        <p:nvSpPr>
          <p:cNvPr id="10" name="文本框 9"/>
          <p:cNvSpPr txBox="1"/>
          <p:nvPr/>
        </p:nvSpPr>
        <p:spPr>
          <a:xfrm>
            <a:off x="379095" y="1374140"/>
            <a:ext cx="147256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1</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、内容</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Tree>
    <p:custDataLst>
      <p:tags r:id="rId1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6" grpId="0"/>
      <p:bldP spid="16" grpId="1"/>
      <p:bldP spid="18" grpId="0"/>
      <p:bldP spid="18" grpId="1"/>
      <p:bldP spid="20" grpId="0"/>
      <p:bldP spid="20" grpId="1"/>
      <p:bldP spid="22" grpId="0"/>
      <p:bldP spid="22" grpId="1"/>
      <p:bldP spid="24" grpId="0"/>
      <p:bldP spid="24" grpId="1"/>
      <p:bldP spid="9" grpId="0" bldLvl="0" animBg="1"/>
      <p:bldP spid="9" grpId="1"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叁：政治大变革</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121285" y="885190"/>
            <a:ext cx="232029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（四）代表：</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112010" y="885190"/>
            <a:ext cx="1838325" cy="521970"/>
          </a:xfrm>
          <a:prstGeom prst="rect">
            <a:avLst/>
          </a:prstGeom>
          <a:noFill/>
        </p:spPr>
        <p:txBody>
          <a:bodyPr wrap="square" rtlCol="0" anchor="t">
            <a:spAutoFit/>
          </a:bodyPr>
          <a:lstStyle/>
          <a:p>
            <a:pPr indent="0" fontAlgn="auto">
              <a:lnSpc>
                <a:spcPct val="100000"/>
              </a:lnSpc>
            </a:pPr>
            <a:r>
              <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rPr>
              <a:t>商鞅变法</a:t>
            </a:r>
            <a:endPar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0" name="文本框 9"/>
          <p:cNvSpPr txBox="1"/>
          <p:nvPr/>
        </p:nvSpPr>
        <p:spPr>
          <a:xfrm>
            <a:off x="379095" y="1374140"/>
            <a:ext cx="147256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2</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、评价</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56" name="文本框 55"/>
          <p:cNvSpPr txBox="1"/>
          <p:nvPr/>
        </p:nvSpPr>
        <p:spPr>
          <a:xfrm>
            <a:off x="1338263" y="3036253"/>
            <a:ext cx="9879012" cy="52197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dirty="0">
                <a:latin typeface="华文中宋" panose="02010600040101010101" charset="-122"/>
                <a:ea typeface="华文中宋" panose="02010600040101010101" charset="-122"/>
              </a:rPr>
              <a:t>③使秦国</a:t>
            </a:r>
            <a:r>
              <a:rPr lang="zh-CN" altLang="en-US" dirty="0">
                <a:solidFill>
                  <a:srgbClr val="C00000"/>
                </a:solidFill>
                <a:latin typeface="华文中宋" panose="02010600040101010101" charset="-122"/>
                <a:ea typeface="华文中宋" panose="02010600040101010101" charset="-122"/>
              </a:rPr>
              <a:t>国富兵强</a:t>
            </a:r>
            <a:r>
              <a:rPr lang="zh-CN" altLang="en-US" dirty="0">
                <a:latin typeface="华文中宋" panose="02010600040101010101" charset="-122"/>
                <a:ea typeface="华文中宋" panose="02010600040101010101" charset="-122"/>
              </a:rPr>
              <a:t>，</a:t>
            </a:r>
            <a:r>
              <a:rPr lang="zh-CN" altLang="en-US" dirty="0">
                <a:solidFill>
                  <a:srgbClr val="C00000"/>
                </a:solidFill>
                <a:latin typeface="华文中宋" panose="02010600040101010101" charset="-122"/>
                <a:ea typeface="华文中宋" panose="02010600040101010101" charset="-122"/>
              </a:rPr>
              <a:t>为秦统一中国奠定了基础。</a:t>
            </a:r>
            <a:endParaRPr lang="zh-CN" altLang="en-US" dirty="0">
              <a:solidFill>
                <a:srgbClr val="C00000"/>
              </a:solidFill>
              <a:latin typeface="华文中宋" panose="02010600040101010101" charset="-122"/>
              <a:ea typeface="华文中宋" panose="02010600040101010101" charset="-122"/>
            </a:endParaRPr>
          </a:p>
        </p:txBody>
      </p:sp>
      <p:sp>
        <p:nvSpPr>
          <p:cNvPr id="64" name="文本框 63"/>
          <p:cNvSpPr txBox="1"/>
          <p:nvPr/>
        </p:nvSpPr>
        <p:spPr>
          <a:xfrm>
            <a:off x="1256030" y="1868170"/>
            <a:ext cx="8124825"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00000"/>
              </a:lnSpc>
              <a:spcBef>
                <a:spcPct val="0"/>
              </a:spcBef>
              <a:buSzTx/>
              <a:buFontTx/>
              <a:buNone/>
            </a:pPr>
            <a:r>
              <a:rPr lang="zh-CN" altLang="en-US" sz="3200" b="1" dirty="0">
                <a:latin typeface="Arial" panose="020B0604020202020204" pitchFamily="34" charset="0"/>
                <a:ea typeface="宋体" panose="02010600030101010101" pitchFamily="2" charset="-122"/>
              </a:rPr>
              <a:t> </a:t>
            </a:r>
            <a:r>
              <a:rPr lang="zh-CN" altLang="en-US" dirty="0">
                <a:latin typeface="华文中宋" panose="02010600040101010101" charset="-122"/>
                <a:ea typeface="华文中宋" panose="02010600040101010101" charset="-122"/>
              </a:rPr>
              <a:t>①顺应历史潮流，</a:t>
            </a:r>
            <a:r>
              <a:rPr lang="zh-CN" altLang="en-US" dirty="0">
                <a:solidFill>
                  <a:srgbClr val="C00000"/>
                </a:solidFill>
                <a:latin typeface="华文中宋" panose="02010600040101010101" charset="-122"/>
                <a:ea typeface="华文中宋" panose="02010600040101010101" charset="-122"/>
              </a:rPr>
              <a:t>集列国变法之长</a:t>
            </a:r>
            <a:r>
              <a:rPr lang="zh-CN" altLang="en-US" dirty="0">
                <a:latin typeface="华文中宋" panose="02010600040101010101" charset="-122"/>
                <a:ea typeface="华文中宋" panose="02010600040101010101" charset="-122"/>
              </a:rPr>
              <a:t>；</a:t>
            </a:r>
            <a:endParaRPr lang="zh-CN" altLang="en-US" dirty="0">
              <a:latin typeface="华文中宋" panose="02010600040101010101" charset="-122"/>
              <a:ea typeface="华文中宋" panose="02010600040101010101" charset="-122"/>
            </a:endParaRPr>
          </a:p>
        </p:txBody>
      </p:sp>
      <p:sp>
        <p:nvSpPr>
          <p:cNvPr id="65" name="文本框 64"/>
          <p:cNvSpPr txBox="1"/>
          <p:nvPr/>
        </p:nvSpPr>
        <p:spPr>
          <a:xfrm>
            <a:off x="1338263" y="2471103"/>
            <a:ext cx="11409362" cy="52197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dirty="0">
                <a:latin typeface="华文中宋" panose="02010600040101010101" charset="-122"/>
                <a:ea typeface="华文中宋" panose="02010600040101010101" charset="-122"/>
                <a:cs typeface="华文中宋" panose="02010600040101010101" charset="-122"/>
              </a:rPr>
              <a:t>②战国时期</a:t>
            </a:r>
            <a:r>
              <a:rPr lang="zh-CN" altLang="en-US" dirty="0">
                <a:solidFill>
                  <a:srgbClr val="C00000"/>
                </a:solidFill>
                <a:latin typeface="华文中宋" panose="02010600040101010101" charset="-122"/>
                <a:ea typeface="华文中宋" panose="02010600040101010101" charset="-122"/>
                <a:cs typeface="华文中宋" panose="02010600040101010101" charset="-122"/>
              </a:rPr>
              <a:t>持续时间最长</a:t>
            </a:r>
            <a:r>
              <a:rPr lang="zh-CN" altLang="en-US" dirty="0">
                <a:latin typeface="华文中宋" panose="02010600040101010101" charset="-122"/>
                <a:ea typeface="华文中宋" panose="02010600040101010101" charset="-122"/>
                <a:cs typeface="华文中宋" panose="02010600040101010101" charset="-122"/>
              </a:rPr>
              <a:t>、</a:t>
            </a:r>
            <a:r>
              <a:rPr lang="zh-CN" altLang="en-US" dirty="0">
                <a:solidFill>
                  <a:srgbClr val="C00000"/>
                </a:solidFill>
                <a:latin typeface="华文中宋" panose="02010600040101010101" charset="-122"/>
                <a:ea typeface="华文中宋" panose="02010600040101010101" charset="-122"/>
                <a:cs typeface="华文中宋" panose="02010600040101010101" charset="-122"/>
              </a:rPr>
              <a:t>涉及面最广</a:t>
            </a:r>
            <a:r>
              <a:rPr lang="zh-CN" altLang="en-US" dirty="0">
                <a:latin typeface="华文中宋" panose="02010600040101010101" charset="-122"/>
                <a:ea typeface="华文中宋" panose="02010600040101010101" charset="-122"/>
                <a:cs typeface="华文中宋" panose="02010600040101010101" charset="-122"/>
              </a:rPr>
              <a:t>、改革</a:t>
            </a:r>
            <a:r>
              <a:rPr lang="zh-CN" altLang="en-US" dirty="0">
                <a:solidFill>
                  <a:srgbClr val="C00000"/>
                </a:solidFill>
                <a:latin typeface="华文中宋" panose="02010600040101010101" charset="-122"/>
                <a:ea typeface="华文中宋" panose="02010600040101010101" charset="-122"/>
                <a:cs typeface="华文中宋" panose="02010600040101010101" charset="-122"/>
              </a:rPr>
              <a:t>最为彻底</a:t>
            </a:r>
            <a:r>
              <a:rPr lang="zh-CN" altLang="en-US" dirty="0">
                <a:solidFill>
                  <a:schemeClr val="tx1"/>
                </a:solidFill>
                <a:latin typeface="华文中宋" panose="02010600040101010101" charset="-122"/>
                <a:ea typeface="华文中宋" panose="02010600040101010101" charset="-122"/>
                <a:cs typeface="华文中宋" panose="02010600040101010101" charset="-122"/>
              </a:rPr>
              <a:t>的</a:t>
            </a:r>
            <a:r>
              <a:rPr lang="zh-CN" altLang="en-US" dirty="0">
                <a:latin typeface="华文中宋" panose="02010600040101010101" charset="-122"/>
                <a:ea typeface="华文中宋" panose="02010600040101010101" charset="-122"/>
                <a:cs typeface="华文中宋" panose="02010600040101010101" charset="-122"/>
              </a:rPr>
              <a:t>一次变法；</a:t>
            </a:r>
            <a:endParaRPr lang="zh-CN" altLang="en-US" dirty="0">
              <a:latin typeface="华文中宋" panose="02010600040101010101" charset="-122"/>
              <a:ea typeface="华文中宋" panose="02010600040101010101" charset="-122"/>
              <a:cs typeface="华文中宋" panose="02010600040101010101" charset="-122"/>
            </a:endParaRPr>
          </a:p>
        </p:txBody>
      </p:sp>
      <p:sp>
        <p:nvSpPr>
          <p:cNvPr id="8" name="圆角矩形 7"/>
          <p:cNvSpPr/>
          <p:nvPr/>
        </p:nvSpPr>
        <p:spPr>
          <a:xfrm>
            <a:off x="394335" y="2001520"/>
            <a:ext cx="1031875" cy="45021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latin typeface="华文中宋" panose="02010600040101010101" charset="-122"/>
                <a:ea typeface="华文中宋" panose="02010600040101010101" charset="-122"/>
              </a:rPr>
              <a:t>积极</a:t>
            </a:r>
            <a:endParaRPr lang="zh-CN" altLang="en-US" sz="2800" b="1">
              <a:latin typeface="华文中宋" panose="02010600040101010101" charset="-122"/>
              <a:ea typeface="华文中宋" panose="02010600040101010101" charset="-122"/>
            </a:endParaRPr>
          </a:p>
        </p:txBody>
      </p:sp>
      <p:sp>
        <p:nvSpPr>
          <p:cNvPr id="45" name="文本框 44"/>
          <p:cNvSpPr txBox="1"/>
          <p:nvPr>
            <p:custDataLst>
              <p:tags r:id="rId3"/>
            </p:custDataLst>
          </p:nvPr>
        </p:nvSpPr>
        <p:spPr>
          <a:xfrm>
            <a:off x="379095" y="3633470"/>
            <a:ext cx="11420475" cy="2245360"/>
          </a:xfrm>
          <a:prstGeom prst="rect">
            <a:avLst/>
          </a:prstGeom>
          <a:solidFill>
            <a:srgbClr val="F9F6EE"/>
          </a:solidFill>
          <a:ln w="12700" cmpd="sng">
            <a:solidFill>
              <a:srgbClr val="F9F6EE"/>
            </a:solidFill>
            <a:prstDash val="solid"/>
          </a:ln>
        </p:spPr>
        <p:txBody>
          <a:bodyPr wrap="square">
            <a:spAutoFit/>
          </a:bodyPr>
          <a:lstStyle/>
          <a:p>
            <a:pPr indent="0">
              <a:lnSpc>
                <a:spcPct val="100000"/>
              </a:lnSpc>
            </a:pPr>
            <a:r>
              <a:rPr lang="zh-CN" altLang="en-US" sz="2800">
                <a:solidFill>
                  <a:srgbClr val="C00000"/>
                </a:solidFill>
                <a:latin typeface="楷体" panose="02010609060101010101" charset="-122"/>
                <a:ea typeface="楷体" panose="02010609060101010101" charset="-122"/>
              </a:rPr>
              <a:t>政治：</a:t>
            </a:r>
            <a:r>
              <a:rPr lang="zh-CN" sz="2800">
                <a:solidFill>
                  <a:srgbClr val="C00000"/>
                </a:solidFill>
                <a:latin typeface="楷体" panose="02010609060101010101" charset="-122"/>
                <a:ea typeface="楷体" panose="02010609060101010101" charset="-122"/>
              </a:rPr>
              <a:t>打击了</a:t>
            </a:r>
            <a:r>
              <a:rPr lang="zh-CN" sz="2800">
                <a:latin typeface="楷体" panose="02010609060101010101" charset="-122"/>
                <a:ea typeface="楷体" panose="02010609060101010101" charset="-122"/>
              </a:rPr>
              <a:t>贵族特权和</a:t>
            </a:r>
            <a:r>
              <a:rPr lang="zh-CN" altLang="en-US" sz="2800" dirty="0">
                <a:latin typeface="楷体" panose="02010609060101010101" charset="-122"/>
                <a:ea typeface="楷体" panose="02010609060101010101" charset="-122"/>
                <a:sym typeface="+mn-ea"/>
              </a:rPr>
              <a:t>血缘宗法制度，</a:t>
            </a:r>
            <a:r>
              <a:rPr lang="zh-CN" altLang="en-US" sz="2800" dirty="0">
                <a:solidFill>
                  <a:srgbClr val="C00000"/>
                </a:solidFill>
                <a:latin typeface="楷体" panose="02010609060101010101" charset="-122"/>
                <a:ea typeface="楷体" panose="02010609060101010101" charset="-122"/>
                <a:sym typeface="+mn-ea"/>
              </a:rPr>
              <a:t>加强了</a:t>
            </a:r>
            <a:r>
              <a:rPr lang="zh-CN" altLang="en-US" sz="2800" dirty="0">
                <a:latin typeface="楷体" panose="02010609060101010101" charset="-122"/>
                <a:ea typeface="楷体" panose="02010609060101010101" charset="-122"/>
                <a:sym typeface="+mn-ea"/>
              </a:rPr>
              <a:t>君主权力，封建专制主义中央集权制度开始产生；</a:t>
            </a:r>
            <a:endParaRPr lang="zh-CN" altLang="en-US" sz="2800" dirty="0">
              <a:latin typeface="楷体" panose="02010609060101010101" charset="-122"/>
              <a:ea typeface="楷体" panose="02010609060101010101" charset="-122"/>
              <a:sym typeface="+mn-ea"/>
            </a:endParaRPr>
          </a:p>
          <a:p>
            <a:pPr indent="0">
              <a:lnSpc>
                <a:spcPct val="100000"/>
              </a:lnSpc>
            </a:pPr>
            <a:r>
              <a:rPr lang="zh-CN" altLang="en-US" sz="2800" dirty="0">
                <a:solidFill>
                  <a:srgbClr val="C00000"/>
                </a:solidFill>
                <a:latin typeface="楷体" panose="02010609060101010101" charset="-122"/>
                <a:ea typeface="楷体" panose="02010609060101010101" charset="-122"/>
                <a:sym typeface="+mn-ea"/>
              </a:rPr>
              <a:t>经济：确立了</a:t>
            </a:r>
            <a:r>
              <a:rPr lang="zh-CN" altLang="en-US" sz="2800" dirty="0">
                <a:latin typeface="楷体" panose="02010609060101010101" charset="-122"/>
                <a:ea typeface="楷体" panose="02010609060101010101" charset="-122"/>
                <a:sym typeface="+mn-ea"/>
              </a:rPr>
              <a:t>土地私有制，</a:t>
            </a:r>
            <a:r>
              <a:rPr lang="zh-CN" altLang="en-US" sz="2800" dirty="0">
                <a:solidFill>
                  <a:srgbClr val="C00000"/>
                </a:solidFill>
                <a:latin typeface="楷体" panose="02010609060101010101" charset="-122"/>
                <a:ea typeface="楷体" panose="02010609060101010101" charset="-122"/>
                <a:sym typeface="+mn-ea"/>
              </a:rPr>
              <a:t>激发了</a:t>
            </a:r>
            <a:r>
              <a:rPr lang="zh-CN" altLang="en-US" sz="2800" dirty="0">
                <a:latin typeface="楷体" panose="02010609060101010101" charset="-122"/>
                <a:ea typeface="楷体" panose="02010609060101010101" charset="-122"/>
                <a:sym typeface="+mn-ea"/>
              </a:rPr>
              <a:t>农民积极性，</a:t>
            </a:r>
            <a:r>
              <a:rPr lang="zh-CN" altLang="en-US" sz="2800" dirty="0">
                <a:solidFill>
                  <a:srgbClr val="C00000"/>
                </a:solidFill>
                <a:latin typeface="楷体" panose="02010609060101010101" charset="-122"/>
                <a:ea typeface="楷体" panose="02010609060101010101" charset="-122"/>
                <a:sym typeface="+mn-ea"/>
              </a:rPr>
              <a:t>促进了</a:t>
            </a:r>
            <a:r>
              <a:rPr lang="zh-CN" altLang="en-US" sz="2800" dirty="0">
                <a:latin typeface="楷体" panose="02010609060101010101" charset="-122"/>
                <a:ea typeface="楷体" panose="02010609060101010101" charset="-122"/>
                <a:sym typeface="+mn-ea"/>
              </a:rPr>
              <a:t>封建经济发展，增强国力；</a:t>
            </a:r>
            <a:endParaRPr lang="zh-CN" altLang="en-US" sz="2800" dirty="0">
              <a:latin typeface="楷体" panose="02010609060101010101" charset="-122"/>
              <a:ea typeface="楷体" panose="02010609060101010101" charset="-122"/>
              <a:sym typeface="+mn-ea"/>
            </a:endParaRPr>
          </a:p>
          <a:p>
            <a:pPr indent="0">
              <a:lnSpc>
                <a:spcPct val="100000"/>
              </a:lnSpc>
            </a:pPr>
            <a:r>
              <a:rPr lang="zh-CN" altLang="en-US" sz="2800">
                <a:solidFill>
                  <a:srgbClr val="C00000"/>
                </a:solidFill>
                <a:latin typeface="楷体" panose="02010609060101010101" charset="-122"/>
                <a:ea typeface="楷体" panose="02010609060101010101" charset="-122"/>
                <a:sym typeface="+mn-ea"/>
              </a:rPr>
              <a:t>军事：</a:t>
            </a:r>
            <a:r>
              <a:rPr lang="zh-CN" sz="2800">
                <a:latin typeface="楷体" panose="02010609060101010101" charset="-122"/>
                <a:ea typeface="楷体" panose="02010609060101010101" charset="-122"/>
                <a:sym typeface="+mn-ea"/>
              </a:rPr>
              <a:t>使秦国成为政治军事强国，为秦成就统一</a:t>
            </a:r>
            <a:r>
              <a:rPr lang="zh-CN" sz="2800">
                <a:solidFill>
                  <a:srgbClr val="C00000"/>
                </a:solidFill>
                <a:latin typeface="楷体" panose="02010609060101010101" charset="-122"/>
                <a:ea typeface="楷体" panose="02010609060101010101" charset="-122"/>
                <a:sym typeface="+mn-ea"/>
              </a:rPr>
              <a:t>奠定了</a:t>
            </a:r>
            <a:r>
              <a:rPr lang="zh-CN" sz="2800">
                <a:latin typeface="楷体" panose="02010609060101010101" charset="-122"/>
                <a:ea typeface="楷体" panose="02010609060101010101" charset="-122"/>
                <a:sym typeface="+mn-ea"/>
              </a:rPr>
              <a:t>基础。</a:t>
            </a:r>
            <a:endParaRPr lang="zh-CN" altLang="en-US" sz="2800">
              <a:latin typeface="楷体" panose="02010609060101010101" charset="-122"/>
              <a:ea typeface="楷体" panose="02010609060101010101" charset="-122"/>
            </a:endParaRPr>
          </a:p>
        </p:txBody>
      </p:sp>
      <p:sp>
        <p:nvSpPr>
          <p:cNvPr id="9" name="文本框 8"/>
          <p:cNvSpPr txBox="1"/>
          <p:nvPr>
            <p:custDataLst>
              <p:tags r:id="rId4"/>
            </p:custDataLst>
          </p:nvPr>
        </p:nvSpPr>
        <p:spPr>
          <a:xfrm>
            <a:off x="666750" y="6019800"/>
            <a:ext cx="10660380" cy="478155"/>
          </a:xfrm>
          <a:prstGeom prst="rect">
            <a:avLst/>
          </a:prstGeom>
          <a:solidFill>
            <a:srgbClr val="C00000"/>
          </a:solidFill>
          <a:ln w="12700" cmpd="sng">
            <a:solidFill>
              <a:srgbClr val="C00000"/>
            </a:solidFill>
            <a:prstDash val="solid"/>
          </a:ln>
          <a:effectLst>
            <a:outerShdw blurRad="50800" dist="38100" dir="2700000" algn="tl" rotWithShape="0">
              <a:prstClr val="black">
                <a:alpha val="40000"/>
              </a:prstClr>
            </a:outerShdw>
          </a:effectLst>
        </p:spPr>
        <p:txBody>
          <a:bodyPr wrap="square" rtlCol="0" anchor="t">
            <a:spAutoFit/>
          </a:bodyPr>
          <a:lstStyle/>
          <a:p>
            <a:pPr>
              <a:lnSpc>
                <a:spcPct val="9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楷体" panose="02010609060101010101" charset="-122"/>
              </a:rPr>
              <a:t>实质：地主阶级封建化改革，推动了奴隶制社会向封建制社会转型</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楷体" panose="02010609060101010101" charset="-122"/>
            </a:endParaRPr>
          </a:p>
        </p:txBody>
      </p:sp>
      <p:pic>
        <p:nvPicPr>
          <p:cNvPr id="5" name="图片 4"/>
          <p:cNvPicPr>
            <a:picLocks noChangeAspect="1"/>
          </p:cNvPicPr>
          <p:nvPr/>
        </p:nvPicPr>
        <p:blipFill>
          <a:blip r:embed="rId5"/>
          <a:srcRect t="23585" b="9142"/>
          <a:stretch>
            <a:fillRect/>
          </a:stretch>
        </p:blipFill>
        <p:spPr>
          <a:xfrm>
            <a:off x="8962390" y="108585"/>
            <a:ext cx="2766695" cy="2483485"/>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64" grpId="0"/>
      <p:bldP spid="64" grpId="1"/>
      <p:bldP spid="65" grpId="0"/>
      <p:bldP spid="65" grpId="1"/>
      <p:bldP spid="8" grpId="0" animBg="1"/>
      <p:bldP spid="8" grpId="1" animBg="1"/>
      <p:bldP spid="45" grpId="0" animBg="1"/>
      <p:bldP spid="45" grpId="1" animBg="1"/>
      <p:bldP spid="9" grpId="0" bldLvl="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叁：政治大变革</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121285" y="885190"/>
            <a:ext cx="232029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（四）代表：</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112010" y="885190"/>
            <a:ext cx="1838325" cy="521970"/>
          </a:xfrm>
          <a:prstGeom prst="rect">
            <a:avLst/>
          </a:prstGeom>
          <a:noFill/>
        </p:spPr>
        <p:txBody>
          <a:bodyPr wrap="square" rtlCol="0" anchor="t">
            <a:spAutoFit/>
          </a:bodyPr>
          <a:lstStyle/>
          <a:p>
            <a:pPr indent="0" fontAlgn="auto">
              <a:lnSpc>
                <a:spcPct val="100000"/>
              </a:lnSpc>
            </a:pPr>
            <a:r>
              <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rPr>
              <a:t>商鞅变法</a:t>
            </a:r>
            <a:endPar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0" name="文本框 9"/>
          <p:cNvSpPr txBox="1"/>
          <p:nvPr/>
        </p:nvSpPr>
        <p:spPr>
          <a:xfrm>
            <a:off x="379095" y="1374140"/>
            <a:ext cx="147256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2</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、评价</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56" name="文本框 55"/>
          <p:cNvSpPr txBox="1"/>
          <p:nvPr/>
        </p:nvSpPr>
        <p:spPr>
          <a:xfrm>
            <a:off x="1338263" y="3036253"/>
            <a:ext cx="9879012" cy="52197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dirty="0">
                <a:latin typeface="华文中宋" panose="02010600040101010101" charset="-122"/>
                <a:ea typeface="华文中宋" panose="02010600040101010101" charset="-122"/>
              </a:rPr>
              <a:t>③使秦国</a:t>
            </a:r>
            <a:r>
              <a:rPr lang="zh-CN" altLang="en-US" dirty="0">
                <a:solidFill>
                  <a:srgbClr val="C00000"/>
                </a:solidFill>
                <a:latin typeface="华文中宋" panose="02010600040101010101" charset="-122"/>
                <a:ea typeface="华文中宋" panose="02010600040101010101" charset="-122"/>
              </a:rPr>
              <a:t>国富兵强</a:t>
            </a:r>
            <a:r>
              <a:rPr lang="zh-CN" altLang="en-US" dirty="0">
                <a:latin typeface="华文中宋" panose="02010600040101010101" charset="-122"/>
                <a:ea typeface="华文中宋" panose="02010600040101010101" charset="-122"/>
              </a:rPr>
              <a:t>，</a:t>
            </a:r>
            <a:r>
              <a:rPr lang="zh-CN" altLang="en-US" dirty="0">
                <a:solidFill>
                  <a:srgbClr val="C00000"/>
                </a:solidFill>
                <a:latin typeface="华文中宋" panose="02010600040101010101" charset="-122"/>
                <a:ea typeface="华文中宋" panose="02010600040101010101" charset="-122"/>
              </a:rPr>
              <a:t>为秦统一中国奠定了基础。</a:t>
            </a:r>
            <a:endParaRPr lang="zh-CN" altLang="en-US" dirty="0">
              <a:solidFill>
                <a:srgbClr val="C00000"/>
              </a:solidFill>
              <a:latin typeface="华文中宋" panose="02010600040101010101" charset="-122"/>
              <a:ea typeface="华文中宋" panose="02010600040101010101" charset="-122"/>
            </a:endParaRPr>
          </a:p>
        </p:txBody>
      </p:sp>
      <p:sp>
        <p:nvSpPr>
          <p:cNvPr id="64" name="文本框 63"/>
          <p:cNvSpPr txBox="1"/>
          <p:nvPr/>
        </p:nvSpPr>
        <p:spPr>
          <a:xfrm>
            <a:off x="1256030" y="1868170"/>
            <a:ext cx="8124825" cy="5835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00000"/>
              </a:lnSpc>
              <a:spcBef>
                <a:spcPct val="0"/>
              </a:spcBef>
              <a:buSzTx/>
              <a:buFontTx/>
              <a:buNone/>
            </a:pPr>
            <a:r>
              <a:rPr lang="zh-CN" altLang="en-US" sz="3200" b="1" dirty="0">
                <a:latin typeface="Arial" panose="020B0604020202020204" pitchFamily="34" charset="0"/>
                <a:ea typeface="宋体" panose="02010600030101010101" pitchFamily="2" charset="-122"/>
              </a:rPr>
              <a:t> </a:t>
            </a:r>
            <a:r>
              <a:rPr lang="zh-CN" altLang="en-US" dirty="0">
                <a:latin typeface="华文中宋" panose="02010600040101010101" charset="-122"/>
                <a:ea typeface="华文中宋" panose="02010600040101010101" charset="-122"/>
              </a:rPr>
              <a:t>①顺应历史潮流，</a:t>
            </a:r>
            <a:r>
              <a:rPr lang="zh-CN" altLang="en-US" dirty="0">
                <a:solidFill>
                  <a:srgbClr val="C00000"/>
                </a:solidFill>
                <a:latin typeface="华文中宋" panose="02010600040101010101" charset="-122"/>
                <a:ea typeface="华文中宋" panose="02010600040101010101" charset="-122"/>
              </a:rPr>
              <a:t>集列国变法之长</a:t>
            </a:r>
            <a:r>
              <a:rPr lang="zh-CN" altLang="en-US" dirty="0">
                <a:latin typeface="华文中宋" panose="02010600040101010101" charset="-122"/>
                <a:ea typeface="华文中宋" panose="02010600040101010101" charset="-122"/>
              </a:rPr>
              <a:t>；</a:t>
            </a:r>
            <a:endParaRPr lang="zh-CN" altLang="en-US" dirty="0">
              <a:latin typeface="华文中宋" panose="02010600040101010101" charset="-122"/>
              <a:ea typeface="华文中宋" panose="02010600040101010101" charset="-122"/>
            </a:endParaRPr>
          </a:p>
        </p:txBody>
      </p:sp>
      <p:sp>
        <p:nvSpPr>
          <p:cNvPr id="65" name="文本框 64"/>
          <p:cNvSpPr txBox="1"/>
          <p:nvPr/>
        </p:nvSpPr>
        <p:spPr>
          <a:xfrm>
            <a:off x="1338263" y="2471103"/>
            <a:ext cx="11409362" cy="52197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a:lnSpc>
                <a:spcPct val="100000"/>
              </a:lnSpc>
              <a:spcBef>
                <a:spcPct val="0"/>
              </a:spcBef>
              <a:buSzTx/>
              <a:buFontTx/>
              <a:buNone/>
            </a:pPr>
            <a:r>
              <a:rPr lang="zh-CN" altLang="en-US" dirty="0">
                <a:latin typeface="华文中宋" panose="02010600040101010101" charset="-122"/>
                <a:ea typeface="华文中宋" panose="02010600040101010101" charset="-122"/>
                <a:cs typeface="华文中宋" panose="02010600040101010101" charset="-122"/>
              </a:rPr>
              <a:t>②战国时期</a:t>
            </a:r>
            <a:r>
              <a:rPr lang="zh-CN" altLang="en-US" dirty="0">
                <a:solidFill>
                  <a:srgbClr val="C00000"/>
                </a:solidFill>
                <a:latin typeface="华文中宋" panose="02010600040101010101" charset="-122"/>
                <a:ea typeface="华文中宋" panose="02010600040101010101" charset="-122"/>
                <a:cs typeface="华文中宋" panose="02010600040101010101" charset="-122"/>
              </a:rPr>
              <a:t>持续时间最长</a:t>
            </a:r>
            <a:r>
              <a:rPr lang="zh-CN" altLang="en-US" dirty="0">
                <a:latin typeface="华文中宋" panose="02010600040101010101" charset="-122"/>
                <a:ea typeface="华文中宋" panose="02010600040101010101" charset="-122"/>
                <a:cs typeface="华文中宋" panose="02010600040101010101" charset="-122"/>
              </a:rPr>
              <a:t>、</a:t>
            </a:r>
            <a:r>
              <a:rPr lang="zh-CN" altLang="en-US" dirty="0">
                <a:solidFill>
                  <a:srgbClr val="C00000"/>
                </a:solidFill>
                <a:latin typeface="华文中宋" panose="02010600040101010101" charset="-122"/>
                <a:ea typeface="华文中宋" panose="02010600040101010101" charset="-122"/>
                <a:cs typeface="华文中宋" panose="02010600040101010101" charset="-122"/>
              </a:rPr>
              <a:t>涉及面最广</a:t>
            </a:r>
            <a:r>
              <a:rPr lang="zh-CN" altLang="en-US" dirty="0">
                <a:latin typeface="华文中宋" panose="02010600040101010101" charset="-122"/>
                <a:ea typeface="华文中宋" panose="02010600040101010101" charset="-122"/>
                <a:cs typeface="华文中宋" panose="02010600040101010101" charset="-122"/>
              </a:rPr>
              <a:t>、改革</a:t>
            </a:r>
            <a:r>
              <a:rPr lang="zh-CN" altLang="en-US" dirty="0">
                <a:solidFill>
                  <a:srgbClr val="C00000"/>
                </a:solidFill>
                <a:latin typeface="华文中宋" panose="02010600040101010101" charset="-122"/>
                <a:ea typeface="华文中宋" panose="02010600040101010101" charset="-122"/>
                <a:cs typeface="华文中宋" panose="02010600040101010101" charset="-122"/>
              </a:rPr>
              <a:t>最为彻底</a:t>
            </a:r>
            <a:r>
              <a:rPr lang="zh-CN" altLang="en-US" dirty="0">
                <a:solidFill>
                  <a:schemeClr val="tx1"/>
                </a:solidFill>
                <a:latin typeface="华文中宋" panose="02010600040101010101" charset="-122"/>
                <a:ea typeface="华文中宋" panose="02010600040101010101" charset="-122"/>
                <a:cs typeface="华文中宋" panose="02010600040101010101" charset="-122"/>
              </a:rPr>
              <a:t>的</a:t>
            </a:r>
            <a:r>
              <a:rPr lang="zh-CN" altLang="en-US" dirty="0">
                <a:latin typeface="华文中宋" panose="02010600040101010101" charset="-122"/>
                <a:ea typeface="华文中宋" panose="02010600040101010101" charset="-122"/>
                <a:cs typeface="华文中宋" panose="02010600040101010101" charset="-122"/>
              </a:rPr>
              <a:t>一次变法；</a:t>
            </a:r>
            <a:endParaRPr lang="zh-CN" altLang="en-US" dirty="0">
              <a:latin typeface="华文中宋" panose="02010600040101010101" charset="-122"/>
              <a:ea typeface="华文中宋" panose="02010600040101010101" charset="-122"/>
              <a:cs typeface="华文中宋" panose="02010600040101010101" charset="-122"/>
            </a:endParaRPr>
          </a:p>
        </p:txBody>
      </p:sp>
      <p:sp>
        <p:nvSpPr>
          <p:cNvPr id="8" name="圆角矩形 7"/>
          <p:cNvSpPr/>
          <p:nvPr/>
        </p:nvSpPr>
        <p:spPr>
          <a:xfrm>
            <a:off x="394335" y="2001520"/>
            <a:ext cx="1031875" cy="45021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latin typeface="华文中宋" panose="02010600040101010101" charset="-122"/>
                <a:ea typeface="华文中宋" panose="02010600040101010101" charset="-122"/>
              </a:rPr>
              <a:t>积极</a:t>
            </a:r>
            <a:endParaRPr lang="zh-CN" altLang="en-US" sz="2800" b="1">
              <a:latin typeface="华文中宋" panose="02010600040101010101" charset="-122"/>
              <a:ea typeface="华文中宋" panose="02010600040101010101" charset="-122"/>
            </a:endParaRPr>
          </a:p>
        </p:txBody>
      </p:sp>
      <p:pic>
        <p:nvPicPr>
          <p:cNvPr id="5" name="图片 4"/>
          <p:cNvPicPr>
            <a:picLocks noChangeAspect="1"/>
          </p:cNvPicPr>
          <p:nvPr/>
        </p:nvPicPr>
        <p:blipFill>
          <a:blip r:embed="rId3"/>
          <a:srcRect t="23585" b="9142"/>
          <a:stretch>
            <a:fillRect/>
          </a:stretch>
        </p:blipFill>
        <p:spPr>
          <a:xfrm>
            <a:off x="8962390" y="108585"/>
            <a:ext cx="2766695" cy="2483485"/>
          </a:xfrm>
          <a:prstGeom prst="rect">
            <a:avLst/>
          </a:prstGeom>
        </p:spPr>
      </p:pic>
      <p:sp>
        <p:nvSpPr>
          <p:cNvPr id="4" name="圆角矩形 3"/>
          <p:cNvSpPr/>
          <p:nvPr/>
        </p:nvSpPr>
        <p:spPr>
          <a:xfrm>
            <a:off x="394335" y="3633470"/>
            <a:ext cx="1031875" cy="450215"/>
          </a:xfrm>
          <a:prstGeom prst="roundRect">
            <a:avLst/>
          </a:prstGeom>
          <a:solidFill>
            <a:schemeClr val="accent2">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b="1">
                <a:latin typeface="华文中宋" panose="02010600040101010101" charset="-122"/>
                <a:ea typeface="华文中宋" panose="02010600040101010101" charset="-122"/>
              </a:rPr>
              <a:t>局限</a:t>
            </a:r>
            <a:endParaRPr lang="zh-CN" altLang="en-US" sz="2800" b="1">
              <a:latin typeface="华文中宋" panose="02010600040101010101" charset="-122"/>
              <a:ea typeface="华文中宋" panose="02010600040101010101" charset="-122"/>
            </a:endParaRPr>
          </a:p>
        </p:txBody>
      </p:sp>
      <p:sp>
        <p:nvSpPr>
          <p:cNvPr id="6" name="文本框 5"/>
          <p:cNvSpPr txBox="1"/>
          <p:nvPr/>
        </p:nvSpPr>
        <p:spPr>
          <a:xfrm>
            <a:off x="1426210" y="3568700"/>
            <a:ext cx="8346440" cy="521970"/>
          </a:xfrm>
          <a:prstGeom prst="rect">
            <a:avLst/>
          </a:prstGeom>
          <a:noFill/>
        </p:spPr>
        <p:txBody>
          <a:bodyPr wrap="square" rtlCol="0">
            <a:spAutoFit/>
          </a:bodyPr>
          <a:lstStyle/>
          <a:p>
            <a:pPr algn="just">
              <a:lnSpc>
                <a:spcPct val="100000"/>
              </a:lnSpc>
              <a:spcBef>
                <a:spcPct val="0"/>
              </a:spcBef>
              <a:spcAft>
                <a:spcPct val="0"/>
              </a:spcAft>
            </a:pPr>
            <a:r>
              <a:rPr lang="zh-CN" altLang="en-US" sz="2800">
                <a:solidFill>
                  <a:srgbClr val="C00000"/>
                </a:solidFill>
                <a:latin typeface="华文中宋" panose="02010600040101010101" charset="-122"/>
                <a:ea typeface="华文中宋" panose="02010600040101010101" charset="-122"/>
                <a:cs typeface="黑体" panose="02010609060101010101" charset="-122"/>
                <a:sym typeface="+mn-ea"/>
              </a:rPr>
              <a:t>轻罪重罚，压迫和剥削百姓、阻碍商品经济发展等。</a:t>
            </a:r>
            <a:endParaRPr lang="zh-CN" altLang="en-US" sz="2800">
              <a:solidFill>
                <a:srgbClr val="C00000"/>
              </a:solidFill>
              <a:latin typeface="华文中宋" panose="02010600040101010101" charset="-122"/>
              <a:ea typeface="华文中宋" panose="02010600040101010101" charset="-122"/>
              <a:cs typeface="黑体" panose="02010609060101010101" charset="-122"/>
              <a:sym typeface="+mn-ea"/>
            </a:endParaRPr>
          </a:p>
        </p:txBody>
      </p:sp>
      <p:sp>
        <p:nvSpPr>
          <p:cNvPr id="7" name="文本框 6"/>
          <p:cNvSpPr txBox="1"/>
          <p:nvPr/>
        </p:nvSpPr>
        <p:spPr>
          <a:xfrm>
            <a:off x="256540" y="4143375"/>
            <a:ext cx="218503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3</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、成功原因</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1" name="文本框 10"/>
          <p:cNvSpPr txBox="1"/>
          <p:nvPr/>
        </p:nvSpPr>
        <p:spPr>
          <a:xfrm>
            <a:off x="256540" y="4611370"/>
            <a:ext cx="11264900" cy="1986280"/>
          </a:xfrm>
          <a:prstGeom prst="rect">
            <a:avLst/>
          </a:prstGeom>
          <a:noFill/>
        </p:spPr>
        <p:txBody>
          <a:bodyPr wrap="square" rtlCol="0" anchor="t">
            <a:spAutoFit/>
          </a:bodyPr>
          <a:lstStyle/>
          <a:p>
            <a:pPr indent="0" fontAlgn="auto">
              <a:lnSpc>
                <a:spcPct val="11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①</a:t>
            </a:r>
            <a:r>
              <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rPr>
              <a:t>改革符合</a:t>
            </a:r>
            <a:r>
              <a:rPr lang="zh-CN" altLang="en-US" sz="2800">
                <a:solidFill>
                  <a:srgbClr val="C00000"/>
                </a:solidFill>
                <a:latin typeface="华文中宋" panose="02010600040101010101" charset="-122"/>
                <a:ea typeface="华文中宋" panose="02010600040101010101" charset="-122"/>
                <a:cs typeface="微软雅黑" panose="020B0503020204020204" charset="-122"/>
                <a:sym typeface="+mn-ea"/>
              </a:rPr>
              <a:t>新兴地主阶级</a:t>
            </a:r>
            <a:r>
              <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rPr>
              <a:t>的要求，</a:t>
            </a:r>
            <a:r>
              <a:rPr lang="zh-CN" altLang="en-US" sz="2800">
                <a:solidFill>
                  <a:srgbClr val="C00000"/>
                </a:solidFill>
                <a:latin typeface="华文中宋" panose="02010600040101010101" charset="-122"/>
                <a:ea typeface="华文中宋" panose="02010600040101010101" charset="-122"/>
                <a:cs typeface="微软雅黑" panose="020B0503020204020204" charset="-122"/>
                <a:sym typeface="+mn-ea"/>
              </a:rPr>
              <a:t>顺应</a:t>
            </a:r>
            <a:r>
              <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rPr>
              <a:t>了历史发展的</a:t>
            </a:r>
            <a:r>
              <a:rPr lang="zh-CN" altLang="en-US" sz="2800">
                <a:solidFill>
                  <a:srgbClr val="C00000"/>
                </a:solidFill>
                <a:latin typeface="华文中宋" panose="02010600040101010101" charset="-122"/>
                <a:ea typeface="华文中宋" panose="02010600040101010101" charset="-122"/>
                <a:cs typeface="微软雅黑" panose="020B0503020204020204" charset="-122"/>
                <a:sym typeface="+mn-ea"/>
              </a:rPr>
              <a:t>潮流</a:t>
            </a:r>
            <a:r>
              <a:rPr lang="zh-CN" altLang="en-US" sz="2800" b="1">
                <a:solidFill>
                  <a:srgbClr val="C00000"/>
                </a:solidFill>
                <a:latin typeface="华文中宋" panose="02010600040101010101" charset="-122"/>
                <a:ea typeface="华文中宋" panose="02010600040101010101" charset="-122"/>
                <a:cs typeface="微软雅黑" panose="020B0503020204020204" charset="-122"/>
                <a:sym typeface="+mn-ea"/>
              </a:rPr>
              <a:t>（根本原因）</a:t>
            </a:r>
            <a:r>
              <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rPr>
              <a:t>；</a:t>
            </a:r>
            <a:endPar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endParaRPr>
          </a:p>
          <a:p>
            <a:pPr indent="0" fontAlgn="auto">
              <a:lnSpc>
                <a:spcPct val="11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②</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秦孝公</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的</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支持</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endParaRPr>
          </a:p>
          <a:p>
            <a:pPr indent="0" fontAlgn="auto">
              <a:lnSpc>
                <a:spcPct val="11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③</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法律一经制定就</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坚决实施</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a:p>
            <a:pPr indent="0" fontAlgn="auto">
              <a:lnSpc>
                <a:spcPct val="110000"/>
              </a:lnSpc>
            </a:pP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④改革</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全面彻底</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符合秦国</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实际</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13" name="文本框 12"/>
          <p:cNvSpPr txBox="1"/>
          <p:nvPr/>
        </p:nvSpPr>
        <p:spPr>
          <a:xfrm>
            <a:off x="7525385" y="5763260"/>
            <a:ext cx="3827780" cy="544195"/>
          </a:xfrm>
          <a:prstGeom prst="rect">
            <a:avLst/>
          </a:prstGeom>
          <a:solidFill>
            <a:schemeClr val="accent2">
              <a:lumMod val="75000"/>
            </a:schemeClr>
          </a:solidFill>
        </p:spPr>
        <p:txBody>
          <a:bodyPr wrap="square" rtlCol="0" anchor="t">
            <a:noAutofit/>
          </a:bodyPr>
          <a:lstStyle/>
          <a:p>
            <a:r>
              <a:rPr lang="zh-CN" altLang="en-US" sz="2800" b="1">
                <a:solidFill>
                  <a:schemeClr val="bg1"/>
                </a:solidFill>
                <a:effectLst>
                  <a:reflection blurRad="6350" stA="53000" endA="300" endPos="35500" dir="5400000" sy="-90000" algn="bl" rotWithShape="0"/>
                </a:effectLst>
                <a:latin typeface="华文中宋" panose="02010600040101010101" charset="-122"/>
                <a:ea typeface="华文中宋" panose="02010600040101010101" charset="-122"/>
                <a:cs typeface="华文中宋" panose="02010600040101010101" charset="-122"/>
                <a:sym typeface="Arial" panose="020B0604020202020204"/>
              </a:rPr>
              <a:t>“商君虽死  变法犹存”</a:t>
            </a:r>
            <a:endParaRPr lang="zh-CN" altLang="en-US" sz="2800" b="1">
              <a:solidFill>
                <a:schemeClr val="bg1"/>
              </a:solidFill>
              <a:effectLst>
                <a:reflection blurRad="6350" stA="53000" endA="300" endPos="35500" dir="5400000" sy="-90000" algn="bl" rotWithShape="0"/>
              </a:effectLst>
              <a:latin typeface="华文中宋" panose="02010600040101010101" charset="-122"/>
              <a:ea typeface="华文中宋" panose="02010600040101010101" charset="-122"/>
              <a:cs typeface="华文中宋" panose="02010600040101010101" charset="-122"/>
              <a:sym typeface="Arial" panose="020B0604020202020204"/>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4" grpId="0" animBg="1"/>
      <p:bldP spid="4" grpId="1" animBg="1"/>
      <p:bldP spid="6" grpId="0"/>
      <p:bldP spid="6" grpId="1"/>
      <p:bldP spid="7" grpId="0"/>
      <p:bldP spid="7" grpId="1"/>
      <p:bldP spid="11" grpId="0"/>
      <p:bldP spid="11" grpId="1"/>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叁：政治大变革</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5" name="文本框 104"/>
          <p:cNvSpPr txBox="1"/>
          <p:nvPr/>
        </p:nvSpPr>
        <p:spPr>
          <a:xfrm>
            <a:off x="240665" y="3213735"/>
            <a:ext cx="11813540" cy="3448685"/>
          </a:xfrm>
          <a:prstGeom prst="rect">
            <a:avLst/>
          </a:prstGeom>
          <a:noFill/>
          <a:ln w="9525">
            <a:noFill/>
          </a:ln>
        </p:spPr>
        <p:txBody>
          <a:bodyPr wrap="square">
            <a:spAutoFit/>
          </a:bodyPr>
          <a:lstStyle/>
          <a:p>
            <a:pPr indent="0" fontAlgn="auto">
              <a:lnSpc>
                <a:spcPct val="130000"/>
              </a:lnSpc>
            </a:pPr>
            <a:r>
              <a:rPr lang="en-US" altLang="zh-CN" sz="2400">
                <a:solidFill>
                  <a:srgbClr val="C00000"/>
                </a:solidFill>
                <a:latin typeface="黑体" panose="02010609060101010101" charset="-122"/>
                <a:ea typeface="黑体" panose="02010609060101010101" charset="-122"/>
                <a:cs typeface="黑体" panose="02010609060101010101" charset="-122"/>
              </a:rPr>
              <a:t>8</a:t>
            </a:r>
            <a:r>
              <a:rPr lang="zh-CN" altLang="en-US" sz="2400">
                <a:solidFill>
                  <a:srgbClr val="C00000"/>
                </a:solidFill>
                <a:latin typeface="黑体" panose="02010609060101010101" charset="-122"/>
                <a:ea typeface="黑体" panose="02010609060101010101" charset="-122"/>
                <a:cs typeface="黑体" panose="02010609060101010101" charset="-122"/>
              </a:rPr>
              <a:t>、</a:t>
            </a:r>
            <a:r>
              <a:rPr lang="zh-CN" sz="2400">
                <a:solidFill>
                  <a:srgbClr val="C00000"/>
                </a:solidFill>
                <a:latin typeface="黑体" panose="02010609060101010101" charset="-122"/>
                <a:ea typeface="黑体" panose="02010609060101010101" charset="-122"/>
                <a:cs typeface="黑体" panose="02010609060101010101" charset="-122"/>
              </a:rPr>
              <a:t>（</a:t>
            </a:r>
            <a:r>
              <a:rPr lang="en-US" sz="2400">
                <a:solidFill>
                  <a:srgbClr val="C00000"/>
                </a:solidFill>
                <a:latin typeface="黑体" panose="02010609060101010101" charset="-122"/>
                <a:ea typeface="黑体" panose="02010609060101010101" charset="-122"/>
                <a:cs typeface="黑体" panose="02010609060101010101" charset="-122"/>
              </a:rPr>
              <a:t>2013</a:t>
            </a:r>
            <a:r>
              <a:rPr lang="zh-CN" sz="2400">
                <a:solidFill>
                  <a:srgbClr val="C00000"/>
                </a:solidFill>
                <a:latin typeface="黑体" panose="02010609060101010101" charset="-122"/>
                <a:ea typeface="黑体" panose="02010609060101010101" charset="-122"/>
                <a:cs typeface="黑体" panose="02010609060101010101" charset="-122"/>
              </a:rPr>
              <a:t>·全国新课标卷</a:t>
            </a:r>
            <a:r>
              <a:rPr lang="en-US" sz="2400">
                <a:solidFill>
                  <a:srgbClr val="C00000"/>
                </a:solidFill>
                <a:latin typeface="黑体" panose="02010609060101010101" charset="-122"/>
                <a:ea typeface="黑体" panose="02010609060101010101" charset="-122"/>
                <a:cs typeface="黑体" panose="02010609060101010101" charset="-122"/>
              </a:rPr>
              <a:t>1</a:t>
            </a:r>
            <a:r>
              <a:rPr lang="zh-CN" sz="2400">
                <a:solidFill>
                  <a:srgbClr val="C00000"/>
                </a:solidFill>
                <a:latin typeface="黑体" panose="02010609060101010101" charset="-122"/>
                <a:ea typeface="黑体" panose="02010609060101010101" charset="-122"/>
                <a:cs typeface="黑体" panose="02010609060101010101" charset="-122"/>
              </a:rPr>
              <a:t>）</a:t>
            </a:r>
            <a:r>
              <a:rPr lang="zh-CN" sz="2400">
                <a:solidFill>
                  <a:schemeClr val="tx1"/>
                </a:solidFill>
                <a:latin typeface="黑体" panose="02010609060101010101" charset="-122"/>
                <a:ea typeface="黑体" panose="02010609060101010101" charset="-122"/>
                <a:cs typeface="黑体" panose="02010609060101010101" charset="-122"/>
              </a:rPr>
              <a:t>在周代分封制下，墓葬有严格的等级规定。考古显示，战国时期，秦国地区君王墓葬规模宏大，其余墓葬无明显等级差别；在经济发达的东方六国地区，君王、卿大夫、士的墓葬等级差别明显。这表明（　　）</a:t>
            </a:r>
            <a:endParaRPr lang="zh-CN" sz="2400">
              <a:solidFill>
                <a:schemeClr val="tx1"/>
              </a:solidFill>
              <a:latin typeface="黑体" panose="02010609060101010101" charset="-122"/>
              <a:ea typeface="黑体" panose="02010609060101010101" charset="-122"/>
              <a:cs typeface="黑体" panose="02010609060101010101" charset="-122"/>
            </a:endParaRPr>
          </a:p>
          <a:p>
            <a:pPr indent="0" fontAlgn="auto">
              <a:lnSpc>
                <a:spcPct val="130000"/>
              </a:lnSpc>
            </a:pPr>
            <a:r>
              <a:rPr lang="en-US" sz="2400">
                <a:solidFill>
                  <a:schemeClr val="tx1"/>
                </a:solidFill>
                <a:latin typeface="黑体" panose="02010609060101010101" charset="-122"/>
                <a:ea typeface="黑体" panose="02010609060101010101" charset="-122"/>
                <a:cs typeface="黑体" panose="02010609060101010101" charset="-122"/>
              </a:rPr>
              <a:t>A</a:t>
            </a:r>
            <a:r>
              <a:rPr lang="zh-CN" sz="2400">
                <a:solidFill>
                  <a:schemeClr val="tx1"/>
                </a:solidFill>
                <a:latin typeface="黑体" panose="02010609060101010101" charset="-122"/>
                <a:ea typeface="黑体" panose="02010609060101010101" charset="-122"/>
                <a:cs typeface="黑体" panose="02010609060101010101" charset="-122"/>
              </a:rPr>
              <a:t>．经济发展是分封制度得以维系的关键</a:t>
            </a:r>
            <a:r>
              <a:rPr lang="en-US" sz="2400">
                <a:solidFill>
                  <a:schemeClr val="tx1"/>
                </a:solidFill>
                <a:latin typeface="黑体" panose="02010609060101010101" charset="-122"/>
                <a:ea typeface="黑体" panose="02010609060101010101" charset="-122"/>
                <a:cs typeface="黑体" panose="02010609060101010101" charset="-122"/>
              </a:rPr>
              <a:t>  </a:t>
            </a:r>
            <a:endParaRPr lang="en-US" sz="2400">
              <a:solidFill>
                <a:schemeClr val="tx1"/>
              </a:solidFill>
              <a:latin typeface="黑体" panose="02010609060101010101" charset="-122"/>
              <a:ea typeface="黑体" panose="02010609060101010101" charset="-122"/>
              <a:cs typeface="黑体" panose="02010609060101010101" charset="-122"/>
            </a:endParaRPr>
          </a:p>
          <a:p>
            <a:pPr indent="0" fontAlgn="auto">
              <a:lnSpc>
                <a:spcPct val="130000"/>
              </a:lnSpc>
            </a:pPr>
            <a:r>
              <a:rPr lang="en-US" sz="2400">
                <a:solidFill>
                  <a:schemeClr val="tx1"/>
                </a:solidFill>
                <a:latin typeface="黑体" panose="02010609060101010101" charset="-122"/>
                <a:ea typeface="黑体" panose="02010609060101010101" charset="-122"/>
                <a:cs typeface="黑体" panose="02010609060101010101" charset="-122"/>
              </a:rPr>
              <a:t>B</a:t>
            </a:r>
            <a:r>
              <a:rPr lang="zh-CN" sz="2400">
                <a:solidFill>
                  <a:schemeClr val="tx1"/>
                </a:solidFill>
                <a:latin typeface="黑体" panose="02010609060101010101" charset="-122"/>
                <a:ea typeface="黑体" panose="02010609060101010101" charset="-122"/>
                <a:cs typeface="黑体" panose="02010609060101010101" charset="-122"/>
              </a:rPr>
              <a:t>．分封制中的等级规定凸显了君主集权</a:t>
            </a:r>
            <a:endParaRPr lang="zh-CN" sz="2400">
              <a:solidFill>
                <a:schemeClr val="tx1"/>
              </a:solidFill>
              <a:latin typeface="黑体" panose="02010609060101010101" charset="-122"/>
              <a:ea typeface="黑体" panose="02010609060101010101" charset="-122"/>
              <a:cs typeface="黑体" panose="02010609060101010101" charset="-122"/>
            </a:endParaRPr>
          </a:p>
          <a:p>
            <a:pPr indent="0" fontAlgn="auto">
              <a:lnSpc>
                <a:spcPct val="130000"/>
              </a:lnSpc>
            </a:pPr>
            <a:r>
              <a:rPr lang="en-US" sz="2400">
                <a:solidFill>
                  <a:schemeClr val="tx1"/>
                </a:solidFill>
                <a:latin typeface="黑体" panose="02010609060101010101" charset="-122"/>
                <a:ea typeface="黑体" panose="02010609060101010101" charset="-122"/>
                <a:cs typeface="黑体" panose="02010609060101010101" charset="-122"/>
              </a:rPr>
              <a:t>C</a:t>
            </a:r>
            <a:r>
              <a:rPr lang="zh-CN" sz="2400">
                <a:solidFill>
                  <a:schemeClr val="tx1"/>
                </a:solidFill>
                <a:latin typeface="黑体" panose="02010609060101010101" charset="-122"/>
                <a:ea typeface="黑体" panose="02010609060101010101" charset="-122"/>
                <a:cs typeface="黑体" panose="02010609060101010101" charset="-122"/>
              </a:rPr>
              <a:t>．秦国率先消除分封体制走向集权统治</a:t>
            </a:r>
            <a:r>
              <a:rPr lang="en-US" sz="2400">
                <a:solidFill>
                  <a:schemeClr val="tx1"/>
                </a:solidFill>
                <a:latin typeface="黑体" panose="02010609060101010101" charset="-122"/>
                <a:ea typeface="黑体" panose="02010609060101010101" charset="-122"/>
                <a:cs typeface="黑体" panose="02010609060101010101" charset="-122"/>
              </a:rPr>
              <a:t>  </a:t>
            </a:r>
            <a:endParaRPr lang="en-US" sz="2400">
              <a:solidFill>
                <a:schemeClr val="tx1"/>
              </a:solidFill>
              <a:latin typeface="黑体" panose="02010609060101010101" charset="-122"/>
              <a:ea typeface="黑体" panose="02010609060101010101" charset="-122"/>
              <a:cs typeface="黑体" panose="02010609060101010101" charset="-122"/>
            </a:endParaRPr>
          </a:p>
          <a:p>
            <a:pPr indent="0" fontAlgn="auto">
              <a:lnSpc>
                <a:spcPct val="130000"/>
              </a:lnSpc>
            </a:pPr>
            <a:r>
              <a:rPr lang="en-US" sz="2400">
                <a:solidFill>
                  <a:schemeClr val="tx1"/>
                </a:solidFill>
                <a:latin typeface="黑体" panose="02010609060101010101" charset="-122"/>
                <a:ea typeface="黑体" panose="02010609060101010101" charset="-122"/>
                <a:cs typeface="黑体" panose="02010609060101010101" charset="-122"/>
              </a:rPr>
              <a:t>D</a:t>
            </a:r>
            <a:r>
              <a:rPr lang="zh-CN" sz="2400">
                <a:solidFill>
                  <a:schemeClr val="tx1"/>
                </a:solidFill>
                <a:latin typeface="黑体" panose="02010609060101010101" charset="-122"/>
                <a:ea typeface="黑体" panose="02010609060101010101" charset="-122"/>
                <a:cs typeface="黑体" panose="02010609060101010101" charset="-122"/>
              </a:rPr>
              <a:t>．东方六国仍严格遵行西周的分封制度</a:t>
            </a:r>
            <a:endParaRPr lang="zh-CN" altLang="en-US" sz="2400">
              <a:solidFill>
                <a:schemeClr val="tx1"/>
              </a:solidFill>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3"/>
            </p:custDataLst>
          </p:nvPr>
        </p:nvSpPr>
        <p:spPr>
          <a:xfrm>
            <a:off x="10650220" y="4817745"/>
            <a:ext cx="955040" cy="1568450"/>
          </a:xfrm>
          <a:prstGeom prst="rect">
            <a:avLst/>
          </a:prstGeom>
          <a:noFill/>
        </p:spPr>
        <p:txBody>
          <a:bodyPr wrap="square" rtlCol="0">
            <a:spAutoFit/>
          </a:bodyPr>
          <a:lstStyle/>
          <a:p>
            <a:r>
              <a:rPr lang="en-US" altLang="zh-CN" sz="9600" b="1">
                <a:solidFill>
                  <a:srgbClr val="C00000"/>
                </a:solidFill>
              </a:rPr>
              <a:t>C</a:t>
            </a:r>
            <a:endParaRPr lang="en-US" altLang="zh-CN" sz="9600" b="1">
              <a:solidFill>
                <a:srgbClr val="C00000"/>
              </a:solidFill>
            </a:endParaRPr>
          </a:p>
        </p:txBody>
      </p:sp>
      <p:sp>
        <p:nvSpPr>
          <p:cNvPr id="10422" name="yt_shape_10422"/>
          <p:cNvSpPr txBox="1"/>
          <p:nvPr/>
        </p:nvSpPr>
        <p:spPr>
          <a:xfrm>
            <a:off x="344170" y="918845"/>
            <a:ext cx="11612880" cy="2510155"/>
          </a:xfrm>
          <a:prstGeom prst="rect">
            <a:avLst/>
          </a:prstGeom>
        </p:spPr>
        <p:txBody>
          <a:bodyPr vert="horz" wrap="square" lIns="0" tIns="0" rIns="0" bIns="0" rtlCol="0">
            <a:noAutofit/>
          </a:bodyPr>
          <a:lstStyle/>
          <a:p>
            <a:pPr indent="0" algn="l" fontAlgn="auto" hangingPunct="0">
              <a:lnSpc>
                <a:spcPct val="120000"/>
              </a:lnSpc>
            </a:pPr>
            <a:r>
              <a:rPr lang="en-US" altLang="zh-CN" sz="2400" b="0" i="0" u="none">
                <a:solidFill>
                  <a:srgbClr val="C00000"/>
                </a:solidFill>
                <a:effectLst/>
                <a:latin typeface="黑体" panose="02010609060101010101" charset="-122"/>
                <a:ea typeface="黑体" panose="02010609060101010101" charset="-122"/>
                <a:cs typeface="黑体" panose="02010609060101010101" charset="-122"/>
              </a:rPr>
              <a:t>7</a:t>
            </a:r>
            <a:r>
              <a:rPr lang="zh-CN" altLang="en-US" sz="2400" b="0" i="0" u="none">
                <a:solidFill>
                  <a:srgbClr val="C00000"/>
                </a:solidFill>
                <a:effectLst/>
                <a:latin typeface="黑体" panose="02010609060101010101" charset="-122"/>
                <a:ea typeface="黑体" panose="02010609060101010101" charset="-122"/>
                <a:cs typeface="黑体" panose="02010609060101010101" charset="-122"/>
              </a:rPr>
              <a:t>、</a:t>
            </a:r>
            <a:r>
              <a:rPr lang="zh-CN" altLang="zh-CN" sz="2400" b="0" i="0" u="none">
                <a:solidFill>
                  <a:srgbClr val="C00000"/>
                </a:solidFill>
                <a:effectLst/>
                <a:latin typeface="黑体" panose="02010609060101010101" charset="-122"/>
                <a:ea typeface="黑体" panose="02010609060101010101" charset="-122"/>
                <a:cs typeface="黑体" panose="02010609060101010101" charset="-122"/>
              </a:rPr>
              <a:t>（</a:t>
            </a:r>
            <a:r>
              <a:rPr lang="en-US" altLang="zh-CN" sz="2400" b="0" i="0" u="none">
                <a:solidFill>
                  <a:srgbClr val="C00000"/>
                </a:solidFill>
                <a:effectLst/>
                <a:latin typeface="黑体" panose="02010609060101010101" charset="-122"/>
                <a:ea typeface="黑体" panose="02010609060101010101" charset="-122"/>
                <a:cs typeface="黑体" panose="02010609060101010101" charset="-122"/>
              </a:rPr>
              <a:t>2023·</a:t>
            </a:r>
            <a:r>
              <a:rPr lang="zh-CN" altLang="zh-CN" sz="2400" b="0" i="0" u="none">
                <a:solidFill>
                  <a:srgbClr val="C00000"/>
                </a:solidFill>
                <a:effectLst/>
                <a:latin typeface="黑体" panose="02010609060101010101" charset="-122"/>
                <a:ea typeface="黑体" panose="02010609060101010101" charset="-122"/>
                <a:cs typeface="黑体" panose="02010609060101010101" charset="-122"/>
              </a:rPr>
              <a:t>湖南卷</a:t>
            </a:r>
            <a:r>
              <a:rPr lang="en-US" altLang="zh-CN" sz="2400" b="0" i="0" u="none">
                <a:solidFill>
                  <a:srgbClr val="C00000"/>
                </a:solidFill>
                <a:effectLst/>
                <a:latin typeface="黑体" panose="02010609060101010101" charset="-122"/>
                <a:ea typeface="黑体" panose="02010609060101010101" charset="-122"/>
                <a:cs typeface="黑体" panose="02010609060101010101" charset="-122"/>
              </a:rPr>
              <a:t>2</a:t>
            </a:r>
            <a:r>
              <a:rPr lang="zh-CN" altLang="zh-CN" sz="2400" b="0" i="0" u="none">
                <a:solidFill>
                  <a:srgbClr val="C00000"/>
                </a:solidFill>
                <a:effectLst/>
                <a:latin typeface="黑体" panose="02010609060101010101" charset="-122"/>
                <a:ea typeface="黑体" panose="02010609060101010101" charset="-122"/>
                <a:cs typeface="黑体" panose="02010609060101010101" charset="-122"/>
              </a:rPr>
              <a:t>）</a:t>
            </a:r>
            <a:r>
              <a:rPr lang="zh-CN" altLang="zh-CN" sz="2400" b="0" i="0" u="none">
                <a:solidFill>
                  <a:srgbClr val="000000"/>
                </a:solidFill>
                <a:effectLst/>
                <a:latin typeface="黑体" panose="02010609060101010101" charset="-122"/>
                <a:ea typeface="黑体" panose="02010609060101010101" charset="-122"/>
                <a:cs typeface="黑体" panose="02010609060101010101" charset="-122"/>
              </a:rPr>
              <a:t>战国时期，</a:t>
            </a:r>
            <a:r>
              <a:rPr lang="zh-CN" altLang="zh-CN" sz="2400" b="0" i="0" u="none">
                <a:solidFill>
                  <a:srgbClr val="000000"/>
                </a:solidFill>
                <a:effectLst/>
                <a:latin typeface="黑体" panose="02010609060101010101" charset="-122"/>
                <a:ea typeface="黑体" panose="02010609060101010101" charset="-122"/>
                <a:cs typeface="黑体" panose="02010609060101010101" charset="-122"/>
                <a:sym typeface="_⨹_13_bb456"/>
              </a:rPr>
              <a:t>关东六国国君任相多用其宗族</a:t>
            </a:r>
            <a:r>
              <a:rPr lang="zh-CN" altLang="zh-CN" sz="2400" b="0" i="0" u="none">
                <a:solidFill>
                  <a:srgbClr val="000000"/>
                </a:solidFill>
                <a:effectLst/>
                <a:latin typeface="黑体" panose="02010609060101010101" charset="-122"/>
                <a:ea typeface="黑体" panose="02010609060101010101" charset="-122"/>
                <a:cs typeface="黑体" panose="02010609060101010101" charset="-122"/>
              </a:rPr>
              <a:t>及国人。数代秦王所用秦相，商鞅为卫人，楼缓为赵人，</a:t>
            </a:r>
            <a:r>
              <a:rPr lang="zh-CN" altLang="zh-CN" sz="2400" b="0" i="0" u="none">
                <a:solidFill>
                  <a:srgbClr val="000000"/>
                </a:solidFill>
                <a:effectLst/>
                <a:latin typeface="黑体" panose="02010609060101010101" charset="-122"/>
                <a:ea typeface="黑体" panose="02010609060101010101" charset="-122"/>
                <a:cs typeface="黑体" panose="02010609060101010101" charset="-122"/>
                <a:sym typeface="_⨹_4_8ca02"/>
              </a:rPr>
              <a:t>张仪、魏</a:t>
            </a:r>
            <a:r>
              <a:rPr lang="zh-CN" altLang="zh-CN" sz="2400" b="0" i="0" u="none">
                <a:solidFill>
                  <a:srgbClr val="000000"/>
                </a:solidFill>
                <a:effectLst/>
                <a:latin typeface="黑体" panose="02010609060101010101" charset="-122"/>
                <a:ea typeface="黑体" panose="02010609060101010101" charset="-122"/>
                <a:cs typeface="黑体" panose="02010609060101010101" charset="-122"/>
              </a:rPr>
              <a:t>冉、范雎为魏人，蔡泽为燕人，吕不韦为韩人，</a:t>
            </a:r>
            <a:r>
              <a:rPr lang="zh-CN" altLang="zh-CN" sz="2400" b="0" i="0" u="none">
                <a:solidFill>
                  <a:srgbClr val="000000"/>
                </a:solidFill>
                <a:effectLst/>
                <a:latin typeface="黑体" panose="02010609060101010101" charset="-122"/>
                <a:ea typeface="黑体" panose="02010609060101010101" charset="-122"/>
                <a:cs typeface="黑体" panose="02010609060101010101" charset="-122"/>
                <a:sym typeface="_⨹_9_0749d"/>
              </a:rPr>
              <a:t>李斯为楚人。据此可</a:t>
            </a:r>
            <a:r>
              <a:rPr lang="zh-CN" altLang="zh-CN" sz="2400" b="0" i="0" u="none">
                <a:solidFill>
                  <a:srgbClr val="000000"/>
                </a:solidFill>
                <a:effectLst/>
                <a:latin typeface="黑体" panose="02010609060101010101" charset="-122"/>
                <a:ea typeface="黑体" panose="02010609060101010101" charset="-122"/>
                <a:cs typeface="黑体" panose="02010609060101010101" charset="-122"/>
              </a:rPr>
              <a:t>推知（　　）</a:t>
            </a:r>
            <a:endParaRPr lang="zh-CN" altLang="zh-CN" sz="2400" b="0" i="0" u="none">
              <a:solidFill>
                <a:srgbClr val="000000"/>
              </a:solidFill>
              <a:effectLst/>
              <a:latin typeface="黑体" panose="02010609060101010101" charset="-122"/>
              <a:ea typeface="黑体" panose="02010609060101010101" charset="-122"/>
              <a:cs typeface="黑体" panose="02010609060101010101" charset="-122"/>
            </a:endParaRPr>
          </a:p>
          <a:p>
            <a:pPr indent="0" algn="l" fontAlgn="auto" hangingPunct="0">
              <a:lnSpc>
                <a:spcPct val="120000"/>
              </a:lnSpc>
            </a:pPr>
            <a:r>
              <a:rPr lang="zh-CN" altLang="zh-CN" sz="2400" b="0" i="0" u="none">
                <a:solidFill>
                  <a:srgbClr val="000000"/>
                </a:solidFill>
                <a:effectLst/>
                <a:latin typeface="黑体" panose="02010609060101010101" charset="-122"/>
                <a:ea typeface="黑体" panose="02010609060101010101" charset="-122"/>
                <a:cs typeface="黑体" panose="02010609060101010101" charset="-122"/>
              </a:rPr>
              <a:t>A.秦国官僚制相对完善</a:t>
            </a:r>
            <a:r>
              <a:rPr lang="en-US" altLang="zh-CN" sz="2400" b="0" i="0" u="none">
                <a:solidFill>
                  <a:srgbClr val="000000"/>
                </a:solidFill>
                <a:effectLst/>
                <a:latin typeface="黑体" panose="02010609060101010101" charset="-122"/>
                <a:ea typeface="黑体" panose="02010609060101010101" charset="-122"/>
                <a:cs typeface="黑体" panose="02010609060101010101" charset="-122"/>
              </a:rPr>
              <a:t>              </a:t>
            </a:r>
            <a:r>
              <a:rPr lang="zh-CN" altLang="zh-CN" sz="2400" b="0" i="0" u="none">
                <a:solidFill>
                  <a:srgbClr val="000000"/>
                </a:solidFill>
                <a:effectLst/>
                <a:latin typeface="黑体" panose="02010609060101010101" charset="-122"/>
                <a:ea typeface="黑体" panose="02010609060101010101" charset="-122"/>
                <a:cs typeface="黑体" panose="02010609060101010101" charset="-122"/>
              </a:rPr>
              <a:t>B.秦国用人政策不断改变</a:t>
            </a:r>
            <a:endParaRPr lang="zh-CN" altLang="zh-CN" sz="2400" b="0" i="0" u="none">
              <a:solidFill>
                <a:srgbClr val="000000"/>
              </a:solidFill>
              <a:effectLst/>
              <a:latin typeface="黑体" panose="02010609060101010101" charset="-122"/>
              <a:ea typeface="黑体" panose="02010609060101010101" charset="-122"/>
              <a:cs typeface="黑体" panose="02010609060101010101" charset="-122"/>
            </a:endParaRPr>
          </a:p>
          <a:p>
            <a:pPr indent="0" algn="l" fontAlgn="auto" hangingPunct="0">
              <a:lnSpc>
                <a:spcPct val="120000"/>
              </a:lnSpc>
            </a:pPr>
            <a:r>
              <a:rPr lang="zh-CN" altLang="zh-CN" sz="2400" b="0" i="0" u="none">
                <a:solidFill>
                  <a:srgbClr val="000000"/>
                </a:solidFill>
                <a:effectLst/>
                <a:latin typeface="黑体" panose="02010609060101010101" charset="-122"/>
                <a:ea typeface="黑体" panose="02010609060101010101" charset="-122"/>
                <a:cs typeface="黑体" panose="02010609060101010101" charset="-122"/>
              </a:rPr>
              <a:t>C.六国严格遵行宗法制</a:t>
            </a:r>
            <a:r>
              <a:rPr lang="en-US" altLang="zh-CN" sz="2400" b="0" i="0" u="none">
                <a:solidFill>
                  <a:srgbClr val="000000"/>
                </a:solidFill>
                <a:effectLst/>
                <a:latin typeface="黑体" panose="02010609060101010101" charset="-122"/>
                <a:ea typeface="黑体" panose="02010609060101010101" charset="-122"/>
                <a:cs typeface="黑体" panose="02010609060101010101" charset="-122"/>
              </a:rPr>
              <a:t>              </a:t>
            </a:r>
            <a:r>
              <a:rPr lang="zh-CN" altLang="zh-CN" sz="2400" b="0" i="0" u="none">
                <a:solidFill>
                  <a:srgbClr val="000000"/>
                </a:solidFill>
                <a:effectLst/>
                <a:latin typeface="黑体" panose="02010609060101010101" charset="-122"/>
                <a:ea typeface="黑体" panose="02010609060101010101" charset="-122"/>
                <a:cs typeface="黑体" panose="02010609060101010101" charset="-122"/>
              </a:rPr>
              <a:t>D.法家人物在六国遭排挤</a:t>
            </a:r>
            <a:endParaRPr lang="zh-CN" altLang="zh-CN" sz="2400" b="0" i="0" u="none">
              <a:solidFill>
                <a:srgbClr val="000000"/>
              </a:solidFill>
              <a:effectLst/>
              <a:latin typeface="黑体" panose="02010609060101010101" charset="-122"/>
              <a:ea typeface="黑体" panose="02010609060101010101" charset="-122"/>
              <a:cs typeface="黑体" panose="02010609060101010101" charset="-122"/>
            </a:endParaRPr>
          </a:p>
        </p:txBody>
      </p:sp>
      <p:graphicFrame>
        <p:nvGraphicFramePr>
          <p:cNvPr id="5" name="yt_table_10423" title="H_201.6"/>
          <p:cNvGraphicFramePr>
            <a:graphicFrameLocks noGrp="1"/>
          </p:cNvGraphicFramePr>
          <p:nvPr/>
        </p:nvGraphicFramePr>
        <p:xfrm>
          <a:off x="241674" y="3713480"/>
          <a:ext cx="4878705" cy="2560320"/>
        </p:xfrm>
        <a:graphic>
          <a:graphicData uri="http://schemas.openxmlformats.org/drawingml/2006/table">
            <a:tbl>
              <a:tblPr/>
              <a:tblGrid>
                <a:gridCol w="4878388"/>
              </a:tblGrid>
              <a:tr h="370840">
                <a:tc>
                  <a:txBody>
                    <a:bodyPr/>
                    <a:lstStyle/>
                    <a:p>
                      <a:pPr marL="465455" indent="-465455" algn="l" eaLnBrk="1" fontAlgn="ctr" latinLnBrk="0" hangingPunct="0">
                        <a:lnSpc>
                          <a:spcPct val="140000"/>
                        </a:lnSpc>
                      </a:pPr>
                      <a:endParaRPr lang="zh-CN" altLang="zh-CN" sz="3000" b="0" i="0" u="none" dirty="0">
                        <a:solidFill>
                          <a:srgbClr val="000000"/>
                        </a:solidFill>
                        <a:effectLst/>
                        <a:latin typeface="Times New Roman" panose="02020603050405020304" pitchFamily="30"/>
                        <a:ea typeface="微软雅黑" panose="020B0503020204020204" charset="-122"/>
                      </a:endParaRPr>
                    </a:p>
                  </a:txBody>
                  <a:tcPr marL="0" marR="0" marT="0" marB="0" anchor="ctr">
                    <a:lnL w="9522" cmpd="sng">
                      <a:noFill/>
                    </a:lnL>
                    <a:lnR w="9522" cmpd="sng">
                      <a:noFill/>
                    </a:lnR>
                    <a:lnT w="9522" cmpd="sng">
                      <a:noFill/>
                    </a:lnT>
                    <a:lnB w="9522" cmpd="sng">
                      <a:noFill/>
                    </a:lnB>
                  </a:tcPr>
                </a:tc>
              </a:tr>
              <a:tr h="370840">
                <a:tc>
                  <a:txBody>
                    <a:bodyPr/>
                    <a:lstStyle/>
                    <a:p>
                      <a:pPr marL="444500" indent="-444500" algn="l" eaLnBrk="1" fontAlgn="ctr" latinLnBrk="0" hangingPunct="0">
                        <a:lnSpc>
                          <a:spcPct val="140000"/>
                        </a:lnSpc>
                      </a:pPr>
                      <a:endParaRPr lang="zh-CN" altLang="zh-CN" sz="3000" b="0" i="0" u="none">
                        <a:solidFill>
                          <a:srgbClr val="000000"/>
                        </a:solidFill>
                        <a:effectLst/>
                        <a:latin typeface="Times New Roman" panose="02020603050405020304" pitchFamily="30"/>
                        <a:ea typeface="微软雅黑" panose="020B0503020204020204" charset="-122"/>
                      </a:endParaRPr>
                    </a:p>
                  </a:txBody>
                  <a:tcPr marL="0" marR="0" marT="0" marB="0" anchor="ctr">
                    <a:lnL w="9522" cmpd="sng">
                      <a:noFill/>
                    </a:lnL>
                    <a:lnR w="9522" cmpd="sng">
                      <a:noFill/>
                    </a:lnR>
                    <a:lnT w="9522" cmpd="sng">
                      <a:noFill/>
                    </a:lnT>
                    <a:lnB w="9522" cmpd="sng">
                      <a:noFill/>
                    </a:lnB>
                  </a:tcPr>
                </a:tc>
              </a:tr>
              <a:tr h="370840">
                <a:tc>
                  <a:txBody>
                    <a:bodyPr/>
                    <a:lstStyle/>
                    <a:p>
                      <a:pPr marL="444500" indent="-444500" algn="l" eaLnBrk="1" fontAlgn="ctr" latinLnBrk="0" hangingPunct="0">
                        <a:lnSpc>
                          <a:spcPct val="140000"/>
                        </a:lnSpc>
                      </a:pPr>
                      <a:endParaRPr lang="zh-CN" altLang="zh-CN" sz="3000" b="0" i="0" u="none">
                        <a:solidFill>
                          <a:srgbClr val="000000"/>
                        </a:solidFill>
                        <a:effectLst/>
                        <a:latin typeface="Times New Roman" panose="02020603050405020304" pitchFamily="30"/>
                        <a:ea typeface="微软雅黑" panose="020B0503020204020204" charset="-122"/>
                      </a:endParaRPr>
                    </a:p>
                  </a:txBody>
                  <a:tcPr marL="0" marR="0" marT="0" marB="0" anchor="ctr">
                    <a:lnL w="9522" cmpd="sng">
                      <a:noFill/>
                    </a:lnL>
                    <a:lnR w="9522" cmpd="sng">
                      <a:noFill/>
                    </a:lnR>
                    <a:lnT w="9522" cmpd="sng">
                      <a:noFill/>
                    </a:lnT>
                    <a:lnB w="9522" cmpd="sng">
                      <a:noFill/>
                    </a:lnB>
                  </a:tcPr>
                </a:tc>
              </a:tr>
              <a:tr h="370840">
                <a:tc>
                  <a:txBody>
                    <a:bodyPr/>
                    <a:lstStyle/>
                    <a:p>
                      <a:pPr marL="465455" indent="-465455" algn="l" eaLnBrk="1" fontAlgn="ctr" latinLnBrk="0" hangingPunct="0">
                        <a:lnSpc>
                          <a:spcPct val="140000"/>
                        </a:lnSpc>
                      </a:pPr>
                      <a:endParaRPr lang="zh-CN" altLang="zh-CN" sz="3000" b="0" i="0" u="none" dirty="0">
                        <a:solidFill>
                          <a:srgbClr val="000000"/>
                        </a:solidFill>
                        <a:effectLst/>
                        <a:latin typeface="Times New Roman" panose="02020603050405020304" pitchFamily="30"/>
                        <a:ea typeface="微软雅黑" panose="020B0503020204020204" charset="-122"/>
                      </a:endParaRPr>
                    </a:p>
                  </a:txBody>
                  <a:tcPr marL="0" marR="0" marT="0" marB="0" anchor="ctr">
                    <a:lnL w="9522" cmpd="sng">
                      <a:noFill/>
                    </a:lnL>
                    <a:lnR w="9522" cmpd="sng">
                      <a:noFill/>
                    </a:lnR>
                    <a:lnT w="9522" cmpd="sng">
                      <a:noFill/>
                    </a:lnT>
                    <a:lnB w="9522" cmpd="sng">
                      <a:noFill/>
                    </a:lnB>
                  </a:tcPr>
                </a:tc>
              </a:tr>
            </a:tbl>
          </a:graphicData>
        </a:graphic>
      </p:graphicFrame>
      <p:sp>
        <p:nvSpPr>
          <p:cNvPr id="9" name="文本框 8"/>
          <p:cNvSpPr txBox="1"/>
          <p:nvPr>
            <p:custDataLst>
              <p:tags r:id="rId4"/>
            </p:custDataLst>
          </p:nvPr>
        </p:nvSpPr>
        <p:spPr>
          <a:xfrm>
            <a:off x="10650220" y="1860550"/>
            <a:ext cx="955040" cy="1568450"/>
          </a:xfrm>
          <a:prstGeom prst="rect">
            <a:avLst/>
          </a:prstGeom>
          <a:noFill/>
        </p:spPr>
        <p:txBody>
          <a:bodyPr wrap="square" rtlCol="0">
            <a:spAutoFit/>
          </a:bodyPr>
          <a:lstStyle/>
          <a:p>
            <a:r>
              <a:rPr lang="en-US" altLang="zh-CN" sz="9600" b="1">
                <a:solidFill>
                  <a:srgbClr val="C00000"/>
                </a:solidFill>
              </a:rPr>
              <a:t>A</a:t>
            </a:r>
            <a:endParaRPr lang="en-US" altLang="zh-CN" sz="9600" b="1">
              <a:solidFill>
                <a:srgbClr val="C00000"/>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457200" y="1734185"/>
          <a:ext cx="11188065" cy="3092450"/>
        </p:xfrm>
        <a:graphic>
          <a:graphicData uri="http://schemas.openxmlformats.org/drawingml/2006/table">
            <a:tbl>
              <a:tblPr firstRow="1" bandRow="1">
                <a:tableStyleId>{5C22544A-7EE6-4342-B048-85BDC9FD1C3A}</a:tableStyleId>
              </a:tblPr>
              <a:tblGrid>
                <a:gridCol w="1776730"/>
                <a:gridCol w="9411335"/>
              </a:tblGrid>
              <a:tr h="944880">
                <a:tc>
                  <a:txBody>
                    <a:bodyPr/>
                    <a:lstStyle/>
                    <a:p>
                      <a:pPr>
                        <a:lnSpc>
                          <a:spcPct val="160000"/>
                        </a:lnSpc>
                        <a:buNone/>
                      </a:pPr>
                      <a:r>
                        <a:rPr lang="zh-CN" altLang="en-US" sz="2800" b="1">
                          <a:solidFill>
                            <a:schemeClr val="accent2">
                              <a:lumMod val="75000"/>
                            </a:schemeClr>
                          </a:solidFill>
                          <a:latin typeface="华文中宋" panose="02010600040101010101" charset="-122"/>
                          <a:ea typeface="华文中宋" panose="02010600040101010101" charset="-122"/>
                        </a:rPr>
                        <a:t>政治制度</a:t>
                      </a:r>
                      <a:endParaRPr lang="zh-CN" altLang="en-US" sz="2800" b="1">
                        <a:solidFill>
                          <a:schemeClr val="accent2">
                            <a:lumMod val="75000"/>
                          </a:schemeClr>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110000"/>
                        </a:lnSpc>
                        <a:buNone/>
                      </a:pPr>
                      <a:endParaRPr lang="zh-CN" altLang="en-US" sz="2800" b="0">
                        <a:solidFill>
                          <a:schemeClr val="tx1"/>
                        </a:solidFill>
                        <a:latin typeface="华文中宋" panose="02010600040101010101" charset="-122"/>
                        <a:ea typeface="华文中宋" panose="02010600040101010101" charset="-122"/>
                        <a:cs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016000">
                <a:tc>
                  <a:txBody>
                    <a:bodyPr/>
                    <a:lstStyle/>
                    <a:p>
                      <a:pPr>
                        <a:lnSpc>
                          <a:spcPct val="160000"/>
                        </a:lnSpc>
                        <a:buNone/>
                      </a:pPr>
                      <a:r>
                        <a:rPr lang="zh-CN" altLang="en-US" sz="2800" b="1">
                          <a:solidFill>
                            <a:schemeClr val="accent2">
                              <a:lumMod val="75000"/>
                            </a:schemeClr>
                          </a:solidFill>
                          <a:latin typeface="华文中宋" panose="02010600040101010101" charset="-122"/>
                          <a:ea typeface="华文中宋" panose="02010600040101010101" charset="-122"/>
                        </a:rPr>
                        <a:t>选官制度</a:t>
                      </a:r>
                      <a:endParaRPr lang="zh-CN" altLang="en-US" sz="2800" b="1">
                        <a:solidFill>
                          <a:schemeClr val="accent2">
                            <a:lumMod val="75000"/>
                          </a:schemeClr>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110000"/>
                        </a:lnSpc>
                        <a:buNone/>
                      </a:pPr>
                      <a:endParaRPr lang="zh-CN" altLang="en-US" sz="2800" b="0">
                        <a:solidFill>
                          <a:schemeClr val="tx1"/>
                        </a:solidFill>
                        <a:latin typeface="华文中宋" panose="02010600040101010101" charset="-122"/>
                        <a:ea typeface="华文中宋" panose="02010600040101010101" charset="-122"/>
                        <a:cs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70865">
                <a:tc>
                  <a:txBody>
                    <a:bodyPr/>
                    <a:lstStyle/>
                    <a:p>
                      <a:pPr>
                        <a:buNone/>
                      </a:pPr>
                      <a:r>
                        <a:rPr lang="zh-CN" altLang="en-US" sz="2800" b="1">
                          <a:solidFill>
                            <a:schemeClr val="accent2">
                              <a:lumMod val="75000"/>
                            </a:schemeClr>
                          </a:solidFill>
                          <a:latin typeface="华文中宋" panose="02010600040101010101" charset="-122"/>
                          <a:ea typeface="华文中宋" panose="02010600040101010101" charset="-122"/>
                        </a:rPr>
                        <a:t>户籍制度</a:t>
                      </a:r>
                      <a:endParaRPr lang="zh-CN" altLang="en-US" sz="2800" b="1">
                        <a:solidFill>
                          <a:schemeClr val="accent2">
                            <a:lumMod val="75000"/>
                          </a:schemeClr>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lnSpc>
                          <a:spcPct val="110000"/>
                        </a:lnSpc>
                      </a:pPr>
                      <a:endParaRPr lang="zh-CN" altLang="en-US" sz="2800" b="0">
                        <a:solidFill>
                          <a:schemeClr val="tx1"/>
                        </a:solidFill>
                        <a:latin typeface="楷体" panose="02010609060101010101" charset="-122"/>
                        <a:ea typeface="楷体" panose="02010609060101010101" charset="-122"/>
                        <a:cs typeface="楷体" panose="02010609060101010101" charset="-122"/>
                      </a:endParaRPr>
                    </a:p>
                    <a:p>
                      <a:pPr algn="l">
                        <a:lnSpc>
                          <a:spcPct val="110000"/>
                        </a:lnSpc>
                      </a:pPr>
                      <a:endParaRPr lang="zh-CN" altLang="en-US" sz="2800" b="0">
                        <a:solidFill>
                          <a:schemeClr val="tx1"/>
                        </a:solidFill>
                        <a:latin typeface="楷体" panose="02010609060101010101" charset="-122"/>
                        <a:ea typeface="楷体" panose="02010609060101010101" charset="-122"/>
                        <a:cs typeface="楷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60705">
                <a:tc>
                  <a:txBody>
                    <a:bodyPr/>
                    <a:lstStyle/>
                    <a:p>
                      <a:pPr>
                        <a:buNone/>
                      </a:pPr>
                      <a:r>
                        <a:rPr lang="zh-CN" altLang="en-US" sz="2800" b="1">
                          <a:solidFill>
                            <a:schemeClr val="accent2">
                              <a:lumMod val="75000"/>
                            </a:schemeClr>
                          </a:solidFill>
                          <a:latin typeface="华文中宋" panose="02010600040101010101" charset="-122"/>
                          <a:ea typeface="华文中宋" panose="02010600040101010101" charset="-122"/>
                        </a:rPr>
                        <a:t>法律教化</a:t>
                      </a:r>
                      <a:endParaRPr lang="zh-CN" altLang="en-US" sz="2800" b="1">
                        <a:solidFill>
                          <a:schemeClr val="accent2">
                            <a:lumMod val="75000"/>
                          </a:schemeClr>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110000"/>
                        </a:lnSpc>
                        <a:buNone/>
                      </a:pPr>
                      <a:endParaRPr lang="zh-CN" altLang="en-US" sz="2800" b="0">
                        <a:solidFill>
                          <a:schemeClr val="tx1"/>
                        </a:solidFill>
                        <a:latin typeface="华文中宋" panose="02010600040101010101" charset="-122"/>
                        <a:ea typeface="华文中宋" panose="02010600040101010101" charset="-122"/>
                        <a:cs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2" name="圆角矩形 1"/>
          <p:cNvSpPr/>
          <p:nvPr>
            <p:custDataLst>
              <p:tags r:id="rId2"/>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叁：政治大变革</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3"/>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24"/>
          <p:cNvSpPr txBox="1"/>
          <p:nvPr>
            <p:custDataLst>
              <p:tags r:id="rId4"/>
            </p:custDataLst>
          </p:nvPr>
        </p:nvSpPr>
        <p:spPr>
          <a:xfrm>
            <a:off x="379095" y="975995"/>
            <a:ext cx="6353810" cy="52197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【知识补充】春秋战国时期的政治之变</a:t>
            </a:r>
            <a:endPar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pic>
        <p:nvPicPr>
          <p:cNvPr id="25" name="图片 24"/>
          <p:cNvPicPr>
            <a:picLocks noChangeAspect="1"/>
          </p:cNvPicPr>
          <p:nvPr>
            <p:custDataLst>
              <p:tags r:id="rId5"/>
            </p:custDataLst>
          </p:nvPr>
        </p:nvPicPr>
        <p:blipFill>
          <a:blip r:embed="rId6"/>
          <a:stretch>
            <a:fillRect/>
          </a:stretch>
        </p:blipFill>
        <p:spPr>
          <a:xfrm>
            <a:off x="9205595" y="229870"/>
            <a:ext cx="2645410" cy="1548765"/>
          </a:xfrm>
          <a:prstGeom prst="rect">
            <a:avLst/>
          </a:prstGeom>
          <a:ln w="12700" cmpd="sng">
            <a:noFill/>
            <a:prstDash val="solid"/>
          </a:ln>
        </p:spPr>
      </p:pic>
      <p:pic>
        <p:nvPicPr>
          <p:cNvPr id="36" name="图片 35"/>
          <p:cNvPicPr>
            <a:picLocks noChangeAspect="1"/>
          </p:cNvPicPr>
          <p:nvPr>
            <p:custDataLst>
              <p:tags r:id="rId7"/>
            </p:custDataLst>
          </p:nvPr>
        </p:nvPicPr>
        <p:blipFill>
          <a:blip r:embed="rId8"/>
          <a:srcRect l="29836" t="5613" b="3384"/>
          <a:stretch>
            <a:fillRect/>
          </a:stretch>
        </p:blipFill>
        <p:spPr>
          <a:xfrm>
            <a:off x="9899015" y="5332095"/>
            <a:ext cx="1861185" cy="1525905"/>
          </a:xfrm>
          <a:prstGeom prst="rect">
            <a:avLst/>
          </a:prstGeom>
        </p:spPr>
      </p:pic>
      <p:sp>
        <p:nvSpPr>
          <p:cNvPr id="3" name="文本框 2"/>
          <p:cNvSpPr txBox="1"/>
          <p:nvPr/>
        </p:nvSpPr>
        <p:spPr>
          <a:xfrm>
            <a:off x="2301875" y="1706880"/>
            <a:ext cx="9458960" cy="1038860"/>
          </a:xfrm>
          <a:prstGeom prst="rect">
            <a:avLst/>
          </a:prstGeom>
          <a:noFill/>
        </p:spPr>
        <p:txBody>
          <a:bodyPr wrap="square" rtlCol="0" anchor="t">
            <a:spAutoFit/>
          </a:bodyPr>
          <a:lstStyle/>
          <a:p>
            <a:pPr>
              <a:lnSpc>
                <a:spcPct val="110000"/>
              </a:lnSpc>
              <a:buNone/>
            </a:pPr>
            <a:r>
              <a:rPr lang="zh-CN" altLang="en-US" sz="2800">
                <a:latin typeface="华文中宋" panose="02010600040101010101" charset="-122"/>
                <a:ea typeface="华文中宋" panose="02010600040101010101" charset="-122"/>
                <a:cs typeface="华文中宋" panose="02010600040101010101" charset="-122"/>
                <a:sym typeface="+mn-ea"/>
              </a:rPr>
              <a:t>春秋时期,</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分封制、宗法制</a:t>
            </a:r>
            <a:r>
              <a:rPr lang="zh-CN" altLang="en-US" sz="2800">
                <a:latin typeface="华文中宋" panose="02010600040101010101" charset="-122"/>
                <a:ea typeface="华文中宋" panose="02010600040101010101" charset="-122"/>
                <a:cs typeface="华文中宋" panose="02010600040101010101" charset="-122"/>
                <a:sym typeface="+mn-ea"/>
              </a:rPr>
              <a:t>开始</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解体</a:t>
            </a:r>
            <a:r>
              <a:rPr lang="zh-CN" altLang="en-US" sz="2800">
                <a:latin typeface="华文中宋" panose="02010600040101010101" charset="-122"/>
                <a:ea typeface="华文中宋" panose="02010600040101010101" charset="-122"/>
                <a:cs typeface="华文中宋" panose="02010600040101010101" charset="-122"/>
                <a:sym typeface="+mn-ea"/>
              </a:rPr>
              <a:t>。战国时期,</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君主权力加强</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郡县制</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官僚制</a:t>
            </a:r>
            <a:r>
              <a:rPr lang="zh-CN" altLang="en-US" sz="2800">
                <a:latin typeface="华文中宋" panose="02010600040101010101" charset="-122"/>
                <a:ea typeface="华文中宋" panose="02010600040101010101" charset="-122"/>
                <a:cs typeface="华文中宋" panose="02010600040101010101" charset="-122"/>
                <a:sym typeface="+mn-ea"/>
              </a:rPr>
              <a:t>等封建政治制度开始产生。</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2301875" y="2666365"/>
            <a:ext cx="9359900" cy="1038860"/>
          </a:xfrm>
          <a:prstGeom prst="rect">
            <a:avLst/>
          </a:prstGeom>
          <a:noFill/>
        </p:spPr>
        <p:txBody>
          <a:bodyPr wrap="square" rtlCol="0" anchor="t">
            <a:spAutoFit/>
          </a:bodyPr>
          <a:lstStyle/>
          <a:p>
            <a:pPr>
              <a:lnSpc>
                <a:spcPct val="110000"/>
              </a:lnSpc>
              <a:buNone/>
            </a:pPr>
            <a:r>
              <a:rPr lang="zh-CN" altLang="en-US" sz="2800">
                <a:latin typeface="华文中宋" panose="02010600040101010101" charset="-122"/>
                <a:ea typeface="华文中宋" panose="02010600040101010101" charset="-122"/>
                <a:cs typeface="华文中宋" panose="02010600040101010101" charset="-122"/>
                <a:sym typeface="+mn-ea"/>
              </a:rPr>
              <a:t>西周至春秋盛行世官制,贵族垄断高官。春秋战国时期,尚贤思想兴起,</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举荐</a:t>
            </a:r>
            <a:r>
              <a:rPr lang="zh-CN" altLang="en-US" sz="2800">
                <a:latin typeface="华文中宋" panose="02010600040101010101" charset="-122"/>
                <a:ea typeface="华文中宋" panose="02010600040101010101" charset="-122"/>
                <a:cs typeface="华文中宋" panose="02010600040101010101" charset="-122"/>
                <a:sym typeface="+mn-ea"/>
              </a:rPr>
              <a:t>有才能的人为官,或</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依据军功大小授予官职</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nvSpPr>
        <p:spPr>
          <a:xfrm>
            <a:off x="2301875" y="3705225"/>
            <a:ext cx="9232900" cy="1038860"/>
          </a:xfrm>
          <a:prstGeom prst="rect">
            <a:avLst/>
          </a:prstGeom>
          <a:noFill/>
        </p:spPr>
        <p:txBody>
          <a:bodyPr wrap="square" rtlCol="0" anchor="t">
            <a:spAutoFit/>
          </a:bodyPr>
          <a:lstStyle/>
          <a:p>
            <a:pPr algn="l">
              <a:lnSpc>
                <a:spcPct val="110000"/>
              </a:lnSpc>
            </a:pP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大规模制定户籍</a:t>
            </a:r>
            <a:r>
              <a:rPr lang="zh-CN" altLang="en-US" sz="2800">
                <a:latin typeface="华文中宋" panose="02010600040101010101" charset="-122"/>
                <a:ea typeface="华文中宋" panose="02010600040101010101" charset="-122"/>
                <a:cs typeface="华文中宋" panose="02010600040101010101" charset="-122"/>
                <a:sym typeface="+mn-ea"/>
              </a:rPr>
              <a:t>，目的是掌握人口变动情况,以便</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征发赋役</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b="0">
              <a:latin typeface="华文中宋" panose="02010600040101010101" charset="-122"/>
              <a:ea typeface="华文中宋" panose="02010600040101010101" charset="-122"/>
              <a:cs typeface="华文中宋" panose="02010600040101010101" charset="-122"/>
              <a:sym typeface="+mn-ea"/>
            </a:endParaRPr>
          </a:p>
          <a:p>
            <a:pPr algn="l">
              <a:lnSpc>
                <a:spcPct val="110000"/>
              </a:lnSpc>
            </a:pPr>
            <a:r>
              <a:rPr lang="zh-CN" altLang="en-US" sz="2800">
                <a:latin typeface="楷体" panose="02010609060101010101" charset="-122"/>
                <a:ea typeface="楷体" panose="02010609060101010101" charset="-122"/>
                <a:cs typeface="楷体" panose="02010609060101010101" charset="-122"/>
                <a:sym typeface="+mn-ea"/>
              </a:rPr>
              <a:t>（秦献公“为户籍相伍”；</a:t>
            </a:r>
            <a:r>
              <a:rPr lang="zh-CN" altLang="en-US" sz="2800" spc="160">
                <a:uFillTx/>
                <a:latin typeface="楷体" panose="02010609060101010101" charset="-122"/>
                <a:ea typeface="楷体" panose="02010609060101010101" charset="-122"/>
                <a:cs typeface="楷体" panose="02010609060101010101" charset="-122"/>
                <a:sym typeface="+mn-ea"/>
              </a:rPr>
              <a:t>商鞅变法，实行什伍连坐法</a:t>
            </a:r>
            <a:r>
              <a:rPr lang="zh-CN" altLang="en-US" sz="2800">
                <a:latin typeface="楷体" panose="02010609060101010101" charset="-122"/>
                <a:ea typeface="楷体" panose="02010609060101010101" charset="-122"/>
                <a:cs typeface="楷体" panose="02010609060101010101" charset="-122"/>
                <a:sym typeface="+mn-ea"/>
              </a:rPr>
              <a:t>）</a:t>
            </a:r>
            <a:endParaRPr lang="zh-CN" altLang="en-US" sz="2800">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301875" y="4744085"/>
            <a:ext cx="935990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cs typeface="华文中宋" panose="02010600040101010101" charset="-122"/>
                <a:sym typeface="+mn-ea"/>
              </a:rPr>
              <a:t>春秋郑国</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子产“铸刑书”</a:t>
            </a:r>
            <a:r>
              <a:rPr lang="zh-CN" altLang="en-US" sz="2800">
                <a:latin typeface="华文中宋" panose="02010600040101010101" charset="-122"/>
                <a:ea typeface="华文中宋" panose="02010600040101010101" charset="-122"/>
                <a:cs typeface="华文中宋" panose="02010600040101010101" charset="-122"/>
                <a:sym typeface="+mn-ea"/>
              </a:rPr>
              <a:t>,制定中国历史上</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最早的成文法</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3" grpId="0"/>
      <p:bldP spid="3" grpId="1"/>
      <p:bldP spid="4" grpId="0"/>
      <p:bldP spid="4" grpId="1"/>
      <p:bldP spid="5" grpId="0"/>
      <p:bldP spid="5" grpId="1"/>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custDataLst>
              <p:tags r:id="rId1"/>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圆角矩形 4"/>
          <p:cNvSpPr/>
          <p:nvPr>
            <p:custDataLst>
              <p:tags r:id="rId2"/>
            </p:custDataLst>
          </p:nvPr>
        </p:nvSpPr>
        <p:spPr>
          <a:xfrm>
            <a:off x="379095" y="339090"/>
            <a:ext cx="2204720"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教材融合</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graphicFrame>
        <p:nvGraphicFramePr>
          <p:cNvPr id="3" name="表格 2"/>
          <p:cNvGraphicFramePr/>
          <p:nvPr>
            <p:custDataLst>
              <p:tags r:id="rId3"/>
            </p:custDataLst>
          </p:nvPr>
        </p:nvGraphicFramePr>
        <p:xfrm>
          <a:off x="379095" y="1031875"/>
          <a:ext cx="11253470" cy="4609465"/>
        </p:xfrm>
        <a:graphic>
          <a:graphicData uri="http://schemas.openxmlformats.org/drawingml/2006/table">
            <a:tbl>
              <a:tblPr firstRow="1" bandRow="1">
                <a:tableStyleId>{5C22544A-7EE6-4342-B048-85BDC9FD1C3A}</a:tableStyleId>
              </a:tblPr>
              <a:tblGrid>
                <a:gridCol w="1467485"/>
                <a:gridCol w="9785985"/>
              </a:tblGrid>
              <a:tr h="584200">
                <a:tc>
                  <a:txBody>
                    <a:bodyPr/>
                    <a:lstStyle/>
                    <a:p>
                      <a:pPr>
                        <a:buNone/>
                      </a:pPr>
                      <a:r>
                        <a:rPr lang="zh-CN" altLang="en-US" sz="2800" b="0">
                          <a:solidFill>
                            <a:schemeClr val="tx1"/>
                          </a:solidFill>
                          <a:latin typeface="华文中宋" panose="02010600040101010101" charset="-122"/>
                          <a:ea typeface="华文中宋" panose="02010600040101010101" charset="-122"/>
                        </a:rPr>
                        <a:t>纲要上</a:t>
                      </a: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362835">
                <a:tc>
                  <a:txBody>
                    <a:bodyPr/>
                    <a:lstStyle/>
                    <a:p>
                      <a:pPr>
                        <a:buNone/>
                      </a:pPr>
                      <a:r>
                        <a:rPr lang="zh-CN" altLang="en-US" sz="2800" b="0">
                          <a:solidFill>
                            <a:schemeClr val="tx1"/>
                          </a:solidFill>
                          <a:latin typeface="华文中宋" panose="02010600040101010101" charset="-122"/>
                          <a:ea typeface="华文中宋" panose="02010600040101010101" charset="-122"/>
                        </a:rPr>
                        <a:t>选必一</a:t>
                      </a: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012190">
                <a:tc>
                  <a:txBody>
                    <a:bodyPr/>
                    <a:lstStyle/>
                    <a:p>
                      <a:pPr>
                        <a:buNone/>
                      </a:pPr>
                      <a:r>
                        <a:rPr lang="zh-CN" altLang="en-US" sz="2800" b="0">
                          <a:solidFill>
                            <a:schemeClr val="tx1"/>
                          </a:solidFill>
                          <a:latin typeface="华文中宋" panose="02010600040101010101" charset="-122"/>
                          <a:ea typeface="华文中宋" panose="02010600040101010101" charset="-122"/>
                        </a:rPr>
                        <a:t>选必二</a:t>
                      </a: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50240">
                <a:tc>
                  <a:txBody>
                    <a:bodyPr/>
                    <a:lstStyle/>
                    <a:p>
                      <a:pPr>
                        <a:buNone/>
                      </a:pPr>
                      <a:r>
                        <a:rPr lang="zh-CN" altLang="en-US" sz="2800" b="0">
                          <a:solidFill>
                            <a:schemeClr val="tx1"/>
                          </a:solidFill>
                          <a:latin typeface="华文中宋" panose="02010600040101010101" charset="-122"/>
                          <a:ea typeface="华文中宋" panose="02010600040101010101" charset="-122"/>
                        </a:rPr>
                        <a:t>选必三</a:t>
                      </a: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b="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7" name="文本框 6"/>
          <p:cNvSpPr txBox="1"/>
          <p:nvPr/>
        </p:nvSpPr>
        <p:spPr>
          <a:xfrm>
            <a:off x="1840865" y="1031875"/>
            <a:ext cx="6096000" cy="521970"/>
          </a:xfrm>
          <a:prstGeom prst="rect">
            <a:avLst/>
          </a:prstGeom>
          <a:noFill/>
        </p:spPr>
        <p:txBody>
          <a:bodyPr wrap="square" rtlCol="0" anchor="t">
            <a:spAutoFit/>
          </a:bodyPr>
          <a:lstStyle/>
          <a:p>
            <a:r>
              <a:rPr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2</a:t>
            </a:r>
            <a:r>
              <a:rPr sz="2800">
                <a:solidFill>
                  <a:schemeClr val="tx1"/>
                </a:solidFill>
                <a:latin typeface="华文中宋" panose="02010600040101010101" charset="-122"/>
                <a:ea typeface="华文中宋" panose="02010600040101010101" charset="-122"/>
                <a:cs typeface="华文中宋" panose="02010600040101010101" charset="-122"/>
                <a:sym typeface="+mn-ea"/>
              </a:rPr>
              <a:t>课</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 诸侯纷争与变法运动  P9</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8" name="文本框 7"/>
          <p:cNvSpPr txBox="1"/>
          <p:nvPr/>
        </p:nvSpPr>
        <p:spPr>
          <a:xfrm>
            <a:off x="1840865" y="1680845"/>
            <a:ext cx="8772525" cy="2245360"/>
          </a:xfrm>
          <a:prstGeom prst="rect">
            <a:avLst/>
          </a:prstGeom>
          <a:noFill/>
        </p:spPr>
        <p:txBody>
          <a:bodyPr wrap="square" rtlCol="0" anchor="t">
            <a:spAutoFit/>
          </a:bodyPr>
          <a:lstStyle/>
          <a:p>
            <a:r>
              <a:rPr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1</a:t>
            </a:r>
            <a:r>
              <a:rPr sz="2800">
                <a:solidFill>
                  <a:schemeClr val="tx1"/>
                </a:solidFill>
                <a:latin typeface="华文中宋" panose="02010600040101010101" charset="-122"/>
                <a:ea typeface="华文中宋" panose="02010600040101010101" charset="-122"/>
                <a:cs typeface="华文中宋" panose="02010600040101010101" charset="-122"/>
                <a:sym typeface="+mn-ea"/>
              </a:rPr>
              <a:t>课</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中国古代政治制度的形成与发展  P2-3</a:t>
            </a:r>
            <a:endParaRPr sz="2800">
              <a:solidFill>
                <a:schemeClr val="tx1"/>
              </a:solidFill>
              <a:latin typeface="华文中宋" panose="02010600040101010101" charset="-122"/>
              <a:ea typeface="华文中宋" panose="02010600040101010101" charset="-122"/>
              <a:cs typeface="华文中宋" panose="02010600040101010101" charset="-122"/>
            </a:endParaRPr>
          </a:p>
          <a:p>
            <a:r>
              <a:rPr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4</a:t>
            </a:r>
            <a:r>
              <a:rPr sz="2800">
                <a:solidFill>
                  <a:schemeClr val="tx1"/>
                </a:solidFill>
                <a:latin typeface="华文中宋" panose="02010600040101010101" charset="-122"/>
                <a:ea typeface="华文中宋" panose="02010600040101010101" charset="-122"/>
                <a:cs typeface="华文中宋" panose="02010600040101010101" charset="-122"/>
                <a:sym typeface="+mn-ea"/>
              </a:rPr>
              <a:t>课</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中国历代变法和改革  P22</a:t>
            </a:r>
            <a:endParaRPr sz="2800">
              <a:solidFill>
                <a:schemeClr val="tx1"/>
              </a:solidFill>
              <a:latin typeface="华文中宋" panose="02010600040101010101" charset="-122"/>
              <a:ea typeface="华文中宋" panose="02010600040101010101" charset="-122"/>
              <a:cs typeface="华文中宋" panose="02010600040101010101" charset="-122"/>
            </a:endParaRPr>
          </a:p>
          <a:p>
            <a:r>
              <a:rPr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8</a:t>
            </a:r>
            <a:r>
              <a:rPr sz="2800">
                <a:solidFill>
                  <a:schemeClr val="tx1"/>
                </a:solidFill>
                <a:latin typeface="华文中宋" panose="02010600040101010101" charset="-122"/>
                <a:ea typeface="华文中宋" panose="02010600040101010101" charset="-122"/>
                <a:cs typeface="华文中宋" panose="02010600040101010101" charset="-122"/>
                <a:sym typeface="+mn-ea"/>
              </a:rPr>
              <a:t>课</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中国古代的法治与教化  P44</a:t>
            </a:r>
            <a:endParaRPr sz="2800">
              <a:solidFill>
                <a:schemeClr val="tx1"/>
              </a:solidFill>
              <a:latin typeface="华文中宋" panose="02010600040101010101" charset="-122"/>
              <a:ea typeface="华文中宋" panose="02010600040101010101" charset="-122"/>
              <a:cs typeface="华文中宋" panose="02010600040101010101" charset="-122"/>
            </a:endParaRPr>
          </a:p>
          <a:p>
            <a:r>
              <a:rPr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11</a:t>
            </a:r>
            <a:r>
              <a:rPr sz="2800">
                <a:solidFill>
                  <a:schemeClr val="tx1"/>
                </a:solidFill>
                <a:latin typeface="华文中宋" panose="02010600040101010101" charset="-122"/>
                <a:ea typeface="华文中宋" panose="02010600040101010101" charset="-122"/>
                <a:cs typeface="华文中宋" panose="02010600040101010101" charset="-122"/>
                <a:sym typeface="+mn-ea"/>
              </a:rPr>
              <a:t>课</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中国古代的民族关系与对外交往  P60</a:t>
            </a:r>
            <a:endParaRPr sz="2800">
              <a:solidFill>
                <a:schemeClr val="tx1"/>
              </a:solidFill>
              <a:latin typeface="华文中宋" panose="02010600040101010101" charset="-122"/>
              <a:ea typeface="华文中宋" panose="02010600040101010101" charset="-122"/>
              <a:cs typeface="华文中宋" panose="02010600040101010101" charset="-122"/>
            </a:endParaRPr>
          </a:p>
          <a:p>
            <a:r>
              <a:rPr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15</a:t>
            </a:r>
            <a:r>
              <a:rPr sz="2800">
                <a:solidFill>
                  <a:schemeClr val="tx1"/>
                </a:solidFill>
                <a:latin typeface="华文中宋" panose="02010600040101010101" charset="-122"/>
                <a:ea typeface="华文中宋" panose="02010600040101010101" charset="-122"/>
                <a:cs typeface="华文中宋" panose="02010600040101010101" charset="-122"/>
                <a:sym typeface="+mn-ea"/>
              </a:rPr>
              <a:t>课</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货币的使用与世界货币体系的形成  P86</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9" name="文本框 8"/>
          <p:cNvSpPr txBox="1"/>
          <p:nvPr/>
        </p:nvSpPr>
        <p:spPr>
          <a:xfrm>
            <a:off x="1840865" y="3926205"/>
            <a:ext cx="6096000" cy="953135"/>
          </a:xfrm>
          <a:prstGeom prst="rect">
            <a:avLst/>
          </a:prstGeom>
          <a:noFill/>
        </p:spPr>
        <p:txBody>
          <a:bodyPr wrap="square" rtlCol="0" anchor="t">
            <a:spAutoFit/>
          </a:bodyPr>
          <a:lstStyle/>
          <a:p>
            <a:r>
              <a:rPr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4</a:t>
            </a:r>
            <a:r>
              <a:rPr sz="2800">
                <a:solidFill>
                  <a:schemeClr val="tx1"/>
                </a:solidFill>
                <a:latin typeface="华文中宋" panose="02010600040101010101" charset="-122"/>
                <a:ea typeface="华文中宋" panose="02010600040101010101" charset="-122"/>
                <a:cs typeface="华文中宋" panose="02010600040101010101" charset="-122"/>
                <a:sym typeface="+mn-ea"/>
              </a:rPr>
              <a:t>课 </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古代的生产工具与劳作  P19  </a:t>
            </a:r>
            <a:endParaRPr sz="2800">
              <a:solidFill>
                <a:schemeClr val="tx1"/>
              </a:solidFill>
              <a:latin typeface="华文中宋" panose="02010600040101010101" charset="-122"/>
              <a:ea typeface="华文中宋" panose="02010600040101010101" charset="-122"/>
              <a:cs typeface="华文中宋" panose="02010600040101010101" charset="-122"/>
            </a:endParaRPr>
          </a:p>
          <a:p>
            <a:r>
              <a:rPr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sz="2800">
                <a:solidFill>
                  <a:schemeClr val="tx1"/>
                </a:solidFill>
                <a:latin typeface="华文中宋" panose="02010600040101010101" charset="-122"/>
                <a:ea typeface="华文中宋" panose="02010600040101010101" charset="-122"/>
                <a:cs typeface="华文中宋" panose="02010600040101010101" charset="-122"/>
                <a:sym typeface="+mn-ea"/>
              </a:rPr>
              <a:t>7</a:t>
            </a:r>
            <a:r>
              <a:rPr sz="2800">
                <a:solidFill>
                  <a:schemeClr val="tx1"/>
                </a:solidFill>
                <a:latin typeface="华文中宋" panose="02010600040101010101" charset="-122"/>
                <a:ea typeface="华文中宋" panose="02010600040101010101" charset="-122"/>
                <a:cs typeface="华文中宋" panose="02010600040101010101" charset="-122"/>
                <a:sym typeface="+mn-ea"/>
              </a:rPr>
              <a:t>课</a:t>
            </a:r>
            <a:r>
              <a:rPr 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sz="2800">
                <a:solidFill>
                  <a:schemeClr val="tx1"/>
                </a:solidFill>
                <a:latin typeface="华文中宋" panose="02010600040101010101" charset="-122"/>
                <a:ea typeface="华文中宋" panose="02010600040101010101" charset="-122"/>
                <a:cs typeface="华文中宋" panose="02010600040101010101" charset="-122"/>
                <a:sym typeface="+mn-ea"/>
              </a:rPr>
              <a:t> 古代的商业贸易  P35</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10" name="文本框 9"/>
          <p:cNvSpPr txBox="1"/>
          <p:nvPr/>
        </p:nvSpPr>
        <p:spPr>
          <a:xfrm>
            <a:off x="1917700" y="5022850"/>
            <a:ext cx="7785100" cy="521970"/>
          </a:xfrm>
          <a:prstGeom prst="rect">
            <a:avLst/>
          </a:prstGeom>
          <a:noFill/>
        </p:spPr>
        <p:txBody>
          <a:bodyPr wrap="square" rtlCol="0" anchor="t">
            <a:spAutoFit/>
          </a:bodyPr>
          <a:lstStyle/>
          <a:p>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第</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1</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课： 中华优秀传统文化的内涵与特点  </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P2</a:t>
            </a:r>
            <a:endPar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Tree>
    <p:custDataLst>
      <p:tags r:id="rId4"/>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文本框 10"/>
          <p:cNvSpPr txBox="1"/>
          <p:nvPr/>
        </p:nvSpPr>
        <p:spPr>
          <a:xfrm>
            <a:off x="348615" y="1407160"/>
            <a:ext cx="11607800" cy="1383665"/>
          </a:xfrm>
          <a:prstGeom prst="rect">
            <a:avLst/>
          </a:prstGeom>
          <a:noFill/>
          <a:effectLst/>
        </p:spPr>
        <p:txBody>
          <a:bodyPr wrap="square" rtlCol="0" anchor="t">
            <a:spAutoFit/>
          </a:bodyPr>
          <a:lstStyle/>
          <a:p>
            <a:pPr indent="0" defTabSz="913765" eaLnBrk="1" fontAlgn="auto" hangingPunct="1">
              <a:lnSpc>
                <a:spcPct val="100000"/>
              </a:lnSpc>
            </a:pPr>
            <a:r>
              <a:rPr lang="en-US" altLang="zh-CN" sz="2800" dirty="0">
                <a:solidFill>
                  <a:srgbClr val="C00000"/>
                </a:solidFill>
                <a:latin typeface="楷体" panose="02010609060101010101" charset="-122"/>
                <a:ea typeface="楷体" panose="02010609060101010101" charset="-122"/>
                <a:cs typeface="楷体" panose="02010609060101010101" charset="-122"/>
                <a:sym typeface="+mn-ea"/>
              </a:rPr>
              <a:t>“</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百家争鸣</a:t>
            </a:r>
            <a:r>
              <a:rPr lang="en-US" altLang="zh-CN" sz="2800" dirty="0">
                <a:solidFill>
                  <a:srgbClr val="C00000"/>
                </a:solidFill>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指春秋战国时期，不同流派</a:t>
            </a:r>
            <a:r>
              <a:rPr lang="zh-CN" altLang="en-US" sz="2800" dirty="0">
                <a:solidFill>
                  <a:srgbClr val="000000"/>
                </a:solidFill>
                <a:latin typeface="楷体" panose="02010609060101010101" charset="-122"/>
                <a:ea typeface="楷体" panose="02010609060101010101" charset="-122"/>
                <a:cs typeface="楷体" panose="02010609060101010101" charset="-122"/>
                <a:sym typeface="+mn-ea"/>
              </a:rPr>
              <a:t>的知识分子从</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维护本阶级（阶层）利益</a:t>
            </a:r>
            <a:r>
              <a:rPr lang="zh-CN" altLang="en-US" sz="2800" dirty="0">
                <a:solidFill>
                  <a:srgbClr val="000000"/>
                </a:solidFill>
                <a:latin typeface="楷体" panose="02010609060101010101" charset="-122"/>
                <a:ea typeface="楷体" panose="02010609060101010101" charset="-122"/>
                <a:cs typeface="楷体" panose="02010609060101010101" charset="-122"/>
                <a:sym typeface="+mn-ea"/>
              </a:rPr>
              <a:t>出发，</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宣扬自己的政治主张，诘难、批驳其他学说</a:t>
            </a:r>
            <a:r>
              <a:rPr lang="zh-CN" altLang="en-US" sz="2800" dirty="0">
                <a:solidFill>
                  <a:srgbClr val="000000"/>
                </a:solidFill>
                <a:latin typeface="楷体" panose="02010609060101010101" charset="-122"/>
                <a:ea typeface="楷体" panose="02010609060101010101" charset="-122"/>
                <a:cs typeface="楷体" panose="02010609060101010101" charset="-122"/>
                <a:sym typeface="+mn-ea"/>
              </a:rPr>
              <a:t>，以确立自己的学说，</a:t>
            </a:r>
            <a:r>
              <a:rPr lang="zh-CN" altLang="en-US" sz="2800">
                <a:latin typeface="楷体" panose="02010609060101010101" charset="-122"/>
                <a:ea typeface="楷体" panose="02010609060101010101" charset="-122"/>
                <a:cs typeface="楷体" panose="02010609060101010101" charset="-122"/>
                <a:sym typeface="+mn-ea"/>
              </a:rPr>
              <a:t>同时相互</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学习、吸收，</a:t>
            </a:r>
            <a:r>
              <a:rPr lang="zh-CN" altLang="en-US" sz="2800" dirty="0">
                <a:solidFill>
                  <a:srgbClr val="000000"/>
                </a:solidFill>
                <a:latin typeface="楷体" panose="02010609060101010101" charset="-122"/>
                <a:ea typeface="楷体" panose="02010609060101010101" charset="-122"/>
                <a:cs typeface="楷体" panose="02010609060101010101" charset="-122"/>
                <a:sym typeface="+mn-ea"/>
              </a:rPr>
              <a:t>形成了学派纷呈，思想文化繁荣的局面。</a:t>
            </a:r>
            <a:endParaRPr lang="zh-CN" altLang="en-US" sz="2800"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1" name="文本框 20"/>
          <p:cNvSpPr txBox="1"/>
          <p:nvPr/>
        </p:nvSpPr>
        <p:spPr>
          <a:xfrm>
            <a:off x="121285" y="885190"/>
            <a:ext cx="303276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（一）百家争鸣：</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pic>
        <p:nvPicPr>
          <p:cNvPr id="100" name="图片 99"/>
          <p:cNvPicPr/>
          <p:nvPr/>
        </p:nvPicPr>
        <p:blipFill>
          <a:blip r:embed="rId3"/>
          <a:stretch>
            <a:fillRect/>
          </a:stretch>
        </p:blipFill>
        <p:spPr>
          <a:xfrm>
            <a:off x="8305165" y="228600"/>
            <a:ext cx="3651885" cy="1334135"/>
          </a:xfrm>
          <a:prstGeom prst="rect">
            <a:avLst/>
          </a:prstGeom>
          <a:noFill/>
          <a:ln w="9525">
            <a:noFill/>
          </a:ln>
        </p:spPr>
      </p:pic>
      <p:sp>
        <p:nvSpPr>
          <p:cNvPr id="4" name="文本框 3"/>
          <p:cNvSpPr txBox="1"/>
          <p:nvPr/>
        </p:nvSpPr>
        <p:spPr>
          <a:xfrm>
            <a:off x="379095" y="2848610"/>
            <a:ext cx="147256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1</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、背景</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0" name="文本框 28"/>
          <p:cNvSpPr txBox="1">
            <a:spLocks noChangeArrowheads="1"/>
          </p:cNvSpPr>
          <p:nvPr>
            <p:custDataLst>
              <p:tags r:id="rId4"/>
            </p:custDataLst>
          </p:nvPr>
        </p:nvSpPr>
        <p:spPr bwMode="auto">
          <a:xfrm>
            <a:off x="348615" y="3378200"/>
            <a:ext cx="118224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Calibri" panose="020F0502020204030204"/>
                <a:ea typeface="宋体" panose="02010600030101010101" pitchFamily="2" charset="-122"/>
              </a:defRPr>
            </a:lvl1pPr>
            <a:lvl2pPr eaLnBrk="0" hangingPunct="0">
              <a:defRPr>
                <a:solidFill>
                  <a:sysClr val="windowText" lastClr="000000"/>
                </a:solidFill>
                <a:latin typeface="Calibri" panose="020F0502020204030204"/>
                <a:ea typeface="宋体" panose="02010600030101010101" pitchFamily="2" charset="-122"/>
              </a:defRPr>
            </a:lvl2pPr>
            <a:lvl3pPr eaLnBrk="0" hangingPunct="0">
              <a:defRPr>
                <a:solidFill>
                  <a:sysClr val="windowText" lastClr="000000"/>
                </a:solidFill>
                <a:latin typeface="Calibri" panose="020F0502020204030204"/>
                <a:ea typeface="宋体" panose="02010600030101010101" pitchFamily="2" charset="-122"/>
              </a:defRPr>
            </a:lvl3pPr>
            <a:lvl4pPr eaLnBrk="0" hangingPunct="0">
              <a:defRPr>
                <a:solidFill>
                  <a:sysClr val="windowText" lastClr="000000"/>
                </a:solidFill>
                <a:latin typeface="Calibri" panose="020F0502020204030204"/>
                <a:ea typeface="宋体" panose="02010600030101010101" pitchFamily="2" charset="-122"/>
              </a:defRPr>
            </a:lvl4pPr>
            <a:lvl5pPr eaLnBrk="0" hangingPunct="0">
              <a:defRPr>
                <a:solidFill>
                  <a:sysClr val="windowText" lastClr="000000"/>
                </a:solidFill>
                <a:latin typeface="Calibri" panose="020F0502020204030204"/>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9pPr>
          </a:lstStyle>
          <a:p>
            <a:pPr defTabSz="913765" eaLnBrk="1" hangingPunct="1"/>
            <a:r>
              <a:rPr lang="zh-CN" altLang="en-US" sz="2800" b="1">
                <a:solidFill>
                  <a:srgbClr val="C65F10"/>
                </a:solidFill>
                <a:latin typeface="华文中宋" panose="02010600040101010101" charset="-122"/>
                <a:ea typeface="华文中宋" panose="02010600040101010101" charset="-122"/>
                <a:cs typeface="经典粗仿黑" panose="02010609000101010101" pitchFamily="49" charset="-122"/>
              </a:rPr>
              <a:t>①经济：</a:t>
            </a:r>
            <a:r>
              <a:rPr lang="zh-CN" altLang="en-US" sz="2800">
                <a:latin typeface="华文中宋" panose="02010600040101010101" charset="-122"/>
                <a:ea typeface="华文中宋" panose="02010600040101010101" charset="-122"/>
                <a:cs typeface="经典粗仿黑" panose="02010609000101010101" pitchFamily="49" charset="-122"/>
              </a:rPr>
              <a:t>铁犁牛耕推动生产力发展，井田制瓦解，封建经济形成与发展；</a:t>
            </a:r>
            <a:endParaRPr lang="zh-CN" altLang="en-US" sz="2800">
              <a:solidFill>
                <a:srgbClr val="FF0000"/>
              </a:solidFill>
              <a:latin typeface="华文中宋" panose="02010600040101010101" charset="-122"/>
              <a:ea typeface="华文中宋" panose="02010600040101010101" charset="-122"/>
              <a:cs typeface="经典粗仿黑" panose="02010609000101010101" pitchFamily="49" charset="-122"/>
            </a:endParaRPr>
          </a:p>
        </p:txBody>
      </p:sp>
      <p:sp>
        <p:nvSpPr>
          <p:cNvPr id="14" name="文本框 28"/>
          <p:cNvSpPr txBox="1">
            <a:spLocks noChangeArrowheads="1"/>
          </p:cNvSpPr>
          <p:nvPr>
            <p:custDataLst>
              <p:tags r:id="rId5"/>
            </p:custDataLst>
          </p:nvPr>
        </p:nvSpPr>
        <p:spPr bwMode="auto">
          <a:xfrm>
            <a:off x="348615" y="3827145"/>
            <a:ext cx="11680190" cy="112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Calibri" panose="020F0502020204030204"/>
                <a:ea typeface="宋体" panose="02010600030101010101" pitchFamily="2" charset="-122"/>
              </a:defRPr>
            </a:lvl1pPr>
            <a:lvl2pPr eaLnBrk="0" hangingPunct="0">
              <a:defRPr>
                <a:solidFill>
                  <a:sysClr val="windowText" lastClr="000000"/>
                </a:solidFill>
                <a:latin typeface="Calibri" panose="020F0502020204030204"/>
                <a:ea typeface="宋体" panose="02010600030101010101" pitchFamily="2" charset="-122"/>
              </a:defRPr>
            </a:lvl2pPr>
            <a:lvl3pPr eaLnBrk="0" hangingPunct="0">
              <a:defRPr>
                <a:solidFill>
                  <a:sysClr val="windowText" lastClr="000000"/>
                </a:solidFill>
                <a:latin typeface="Calibri" panose="020F0502020204030204"/>
                <a:ea typeface="宋体" panose="02010600030101010101" pitchFamily="2" charset="-122"/>
              </a:defRPr>
            </a:lvl3pPr>
            <a:lvl4pPr eaLnBrk="0" hangingPunct="0">
              <a:defRPr>
                <a:solidFill>
                  <a:sysClr val="windowText" lastClr="000000"/>
                </a:solidFill>
                <a:latin typeface="Calibri" panose="020F0502020204030204"/>
                <a:ea typeface="宋体" panose="02010600030101010101" pitchFamily="2" charset="-122"/>
              </a:defRPr>
            </a:lvl4pPr>
            <a:lvl5pPr eaLnBrk="0" hangingPunct="0">
              <a:defRPr>
                <a:solidFill>
                  <a:sysClr val="windowText" lastClr="000000"/>
                </a:solidFill>
                <a:latin typeface="Calibri" panose="020F0502020204030204"/>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9pPr>
          </a:lstStyle>
          <a:p>
            <a:pPr defTabSz="913765" eaLnBrk="1" hangingPunct="1">
              <a:lnSpc>
                <a:spcPct val="120000"/>
              </a:lnSpc>
            </a:pPr>
            <a:r>
              <a:rPr lang="zh-CN" altLang="en-US" sz="2800" b="1">
                <a:solidFill>
                  <a:srgbClr val="C65F10"/>
                </a:solidFill>
                <a:latin typeface="华文中宋" panose="02010600040101010101" charset="-122"/>
                <a:ea typeface="华文中宋" panose="02010600040101010101" charset="-122"/>
                <a:cs typeface="经典粗仿黑" panose="02010609000101010101" pitchFamily="49" charset="-122"/>
              </a:rPr>
              <a:t>②政治：</a:t>
            </a:r>
            <a:r>
              <a:rPr lang="zh-CN" altLang="en-US" sz="2800">
                <a:latin typeface="华文中宋" panose="02010600040101010101" charset="-122"/>
                <a:ea typeface="华文中宋" panose="02010600040101010101" charset="-122"/>
                <a:cs typeface="经典粗仿黑" panose="02010609000101010101" pitchFamily="49" charset="-122"/>
              </a:rPr>
              <a:t>周王室衰微，分封制、宗法制崩溃，诸侯争霸、兼并战争，各国变法，重视网罗人才；</a:t>
            </a:r>
            <a:endParaRPr lang="zh-CN" altLang="en-US" sz="2800">
              <a:latin typeface="华文中宋" panose="02010600040101010101" charset="-122"/>
              <a:ea typeface="华文中宋" panose="02010600040101010101" charset="-122"/>
              <a:cs typeface="经典粗仿黑" panose="02010609000101010101" pitchFamily="49" charset="-122"/>
            </a:endParaRPr>
          </a:p>
        </p:txBody>
      </p:sp>
      <p:sp>
        <p:nvSpPr>
          <p:cNvPr id="22" name="文本框 28"/>
          <p:cNvSpPr txBox="1">
            <a:spLocks noChangeArrowheads="1"/>
          </p:cNvSpPr>
          <p:nvPr>
            <p:custDataLst>
              <p:tags r:id="rId6"/>
            </p:custDataLst>
          </p:nvPr>
        </p:nvSpPr>
        <p:spPr bwMode="auto">
          <a:xfrm>
            <a:off x="348615" y="4907280"/>
            <a:ext cx="104362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Calibri" panose="020F0502020204030204"/>
                <a:ea typeface="宋体" panose="02010600030101010101" pitchFamily="2" charset="-122"/>
              </a:defRPr>
            </a:lvl1pPr>
            <a:lvl2pPr eaLnBrk="0" hangingPunct="0">
              <a:defRPr>
                <a:solidFill>
                  <a:sysClr val="windowText" lastClr="000000"/>
                </a:solidFill>
                <a:latin typeface="Calibri" panose="020F0502020204030204"/>
                <a:ea typeface="宋体" panose="02010600030101010101" pitchFamily="2" charset="-122"/>
              </a:defRPr>
            </a:lvl2pPr>
            <a:lvl3pPr eaLnBrk="0" hangingPunct="0">
              <a:defRPr>
                <a:solidFill>
                  <a:sysClr val="windowText" lastClr="000000"/>
                </a:solidFill>
                <a:latin typeface="Calibri" panose="020F0502020204030204"/>
                <a:ea typeface="宋体" panose="02010600030101010101" pitchFamily="2" charset="-122"/>
              </a:defRPr>
            </a:lvl3pPr>
            <a:lvl4pPr eaLnBrk="0" hangingPunct="0">
              <a:defRPr>
                <a:solidFill>
                  <a:sysClr val="windowText" lastClr="000000"/>
                </a:solidFill>
                <a:latin typeface="Calibri" panose="020F0502020204030204"/>
                <a:ea typeface="宋体" panose="02010600030101010101" pitchFamily="2" charset="-122"/>
              </a:defRPr>
            </a:lvl4pPr>
            <a:lvl5pPr eaLnBrk="0" hangingPunct="0">
              <a:defRPr>
                <a:solidFill>
                  <a:sysClr val="windowText" lastClr="000000"/>
                </a:solidFill>
                <a:latin typeface="Calibri" panose="020F0502020204030204"/>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9pPr>
          </a:lstStyle>
          <a:p>
            <a:pPr defTabSz="913765" eaLnBrk="1" hangingPunct="1"/>
            <a:r>
              <a:rPr lang="zh-CN" altLang="en-US" sz="2800" b="1">
                <a:solidFill>
                  <a:srgbClr val="C65F10"/>
                </a:solidFill>
                <a:latin typeface="华文中宋" panose="02010600040101010101" charset="-122"/>
                <a:ea typeface="华文中宋" panose="02010600040101010101" charset="-122"/>
                <a:cs typeface="华文中宋" panose="02010600040101010101" charset="-122"/>
              </a:rPr>
              <a:t>③阶级：</a:t>
            </a:r>
            <a:r>
              <a:rPr lang="zh-CN" altLang="en-US" sz="2800">
                <a:latin typeface="华文中宋" panose="02010600040101010101" charset="-122"/>
                <a:ea typeface="华文中宋" panose="02010600040101010101" charset="-122"/>
                <a:cs typeface="华文中宋" panose="02010600040101010101" charset="-122"/>
              </a:rPr>
              <a:t>新兴地主阶级兴起，</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士</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阶层的活跃和受重用；</a:t>
            </a:r>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31" name="文本框 28"/>
          <p:cNvSpPr txBox="1">
            <a:spLocks noChangeArrowheads="1"/>
          </p:cNvSpPr>
          <p:nvPr>
            <p:custDataLst>
              <p:tags r:id="rId7"/>
            </p:custDataLst>
          </p:nvPr>
        </p:nvSpPr>
        <p:spPr bwMode="auto">
          <a:xfrm>
            <a:off x="348616" y="5476875"/>
            <a:ext cx="104362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Calibri" panose="020F0502020204030204"/>
                <a:ea typeface="宋体" panose="02010600030101010101" pitchFamily="2" charset="-122"/>
              </a:defRPr>
            </a:lvl1pPr>
            <a:lvl2pPr eaLnBrk="0" hangingPunct="0">
              <a:defRPr>
                <a:solidFill>
                  <a:sysClr val="windowText" lastClr="000000"/>
                </a:solidFill>
                <a:latin typeface="Calibri" panose="020F0502020204030204"/>
                <a:ea typeface="宋体" panose="02010600030101010101" pitchFamily="2" charset="-122"/>
              </a:defRPr>
            </a:lvl2pPr>
            <a:lvl3pPr eaLnBrk="0" hangingPunct="0">
              <a:defRPr>
                <a:solidFill>
                  <a:sysClr val="windowText" lastClr="000000"/>
                </a:solidFill>
                <a:latin typeface="Calibri" panose="020F0502020204030204"/>
                <a:ea typeface="宋体" panose="02010600030101010101" pitchFamily="2" charset="-122"/>
              </a:defRPr>
            </a:lvl3pPr>
            <a:lvl4pPr eaLnBrk="0" hangingPunct="0">
              <a:defRPr>
                <a:solidFill>
                  <a:sysClr val="windowText" lastClr="000000"/>
                </a:solidFill>
                <a:latin typeface="Calibri" panose="020F0502020204030204"/>
                <a:ea typeface="宋体" panose="02010600030101010101" pitchFamily="2" charset="-122"/>
              </a:defRPr>
            </a:lvl4pPr>
            <a:lvl5pPr eaLnBrk="0" hangingPunct="0">
              <a:defRPr>
                <a:solidFill>
                  <a:sysClr val="windowText" lastClr="000000"/>
                </a:solidFill>
                <a:latin typeface="Calibri" panose="020F0502020204030204"/>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a:ea typeface="宋体" panose="02010600030101010101" pitchFamily="2" charset="-122"/>
              </a:defRPr>
            </a:lvl9pPr>
          </a:lstStyle>
          <a:p>
            <a:pPr defTabSz="913765" eaLnBrk="1" hangingPunct="1"/>
            <a:r>
              <a:rPr lang="zh-CN" altLang="en-US" sz="2800" b="1">
                <a:solidFill>
                  <a:srgbClr val="C65F10"/>
                </a:solidFill>
                <a:latin typeface="华文中宋" panose="02010600040101010101" charset="-122"/>
                <a:ea typeface="华文中宋" panose="02010600040101010101" charset="-122"/>
                <a:cs typeface="华文中宋" panose="02010600040101010101" charset="-122"/>
              </a:rPr>
              <a:t>④文化：</a:t>
            </a:r>
            <a:r>
              <a:rPr lang="zh-CN" altLang="en-US" sz="2800">
                <a:latin typeface="华文中宋" panose="02010600040101010101" charset="-122"/>
                <a:ea typeface="华文中宋" panose="02010600040101010101" charset="-122"/>
                <a:cs typeface="华文中宋" panose="02010600040101010101" charset="-122"/>
              </a:rPr>
              <a:t>私学兴起，</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学在官府</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到</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学在民间</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a:t>
            </a:r>
            <a:endParaRPr lang="zh-CN" altLang="en-US" sz="2800">
              <a:latin typeface="华文中宋" panose="02010600040101010101" charset="-122"/>
              <a:ea typeface="华文中宋" panose="02010600040101010101" charset="-122"/>
              <a:cs typeface="华文中宋" panose="02010600040101010101"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animBg="1"/>
      <p:bldP spid="21" grpId="0"/>
      <p:bldP spid="4" grpId="0"/>
      <p:bldP spid="10" grpId="0"/>
      <p:bldP spid="10" grpId="1"/>
      <p:bldP spid="14" grpId="0"/>
      <p:bldP spid="14" grpId="1"/>
      <p:bldP spid="22" grpId="0"/>
      <p:bldP spid="22" grpId="1"/>
      <p:bldP spid="31" grpId="0"/>
      <p:bldP spid="31"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121285" y="885190"/>
            <a:ext cx="303276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（一）百家争鸣：</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79095" y="1432560"/>
            <a:ext cx="218503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2</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、代表人物</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pic>
        <p:nvPicPr>
          <p:cNvPr id="12" name="图片 11"/>
          <p:cNvPicPr>
            <a:picLocks noChangeAspect="1"/>
          </p:cNvPicPr>
          <p:nvPr/>
        </p:nvPicPr>
        <p:blipFill>
          <a:blip r:embed="rId3"/>
          <a:srcRect t="7384"/>
          <a:stretch>
            <a:fillRect/>
          </a:stretch>
        </p:blipFill>
        <p:spPr>
          <a:xfrm flipH="1">
            <a:off x="9641840" y="2920365"/>
            <a:ext cx="2637790" cy="4029075"/>
          </a:xfrm>
          <a:prstGeom prst="rect">
            <a:avLst/>
          </a:prstGeom>
        </p:spPr>
      </p:pic>
      <p:sp>
        <p:nvSpPr>
          <p:cNvPr id="38" name="文本框 37"/>
          <p:cNvSpPr txBox="1"/>
          <p:nvPr/>
        </p:nvSpPr>
        <p:spPr>
          <a:xfrm>
            <a:off x="3716655" y="454660"/>
            <a:ext cx="8131175" cy="1383665"/>
          </a:xfrm>
          <a:prstGeom prst="rect">
            <a:avLst/>
          </a:prstGeom>
          <a:solidFill>
            <a:srgbClr val="FEF5ED"/>
          </a:solidFill>
          <a:effectLst>
            <a:outerShdw blurRad="50800" dist="38100" dir="2700000" algn="tl" rotWithShape="0">
              <a:prstClr val="black">
                <a:alpha val="40000"/>
              </a:prstClr>
            </a:outerShdw>
          </a:effectLst>
        </p:spPr>
        <p:txBody>
          <a:bodyPr wrap="square" rtlCol="0" anchor="t">
            <a:spAutoFit/>
          </a:bodyPr>
          <a:lstStyle/>
          <a:p>
            <a:pPr defTabSz="913765" eaLnBrk="1" hangingPunct="1">
              <a:lnSpc>
                <a:spcPct val="100000"/>
              </a:lnSpc>
            </a:pPr>
            <a:r>
              <a:rPr lang="zh-CN" altLang="en-US" sz="2800">
                <a:latin typeface="楷体" panose="02010609060101010101" charset="-122"/>
                <a:ea typeface="楷体" panose="02010609060101010101" charset="-122"/>
                <a:cs typeface="楷体" panose="02010609060101010101" charset="-122"/>
                <a:sym typeface="+mn-ea"/>
              </a:rPr>
              <a:t>孔子，名丘，字仲尼，</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春秋后期</a:t>
            </a:r>
            <a:r>
              <a:rPr lang="zh-CN" altLang="en-US" sz="2800">
                <a:latin typeface="楷体" panose="02010609060101010101" charset="-122"/>
                <a:ea typeface="楷体" panose="02010609060101010101" charset="-122"/>
                <a:cs typeface="楷体" panose="02010609060101010101" charset="-122"/>
                <a:sym typeface="+mn-ea"/>
              </a:rPr>
              <a:t>鲁国人，出生于没落的</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奴隶主贵族</a:t>
            </a:r>
            <a:r>
              <a:rPr lang="zh-CN" altLang="en-US" sz="2800">
                <a:latin typeface="楷体" panose="02010609060101010101" charset="-122"/>
                <a:ea typeface="楷体" panose="02010609060101010101" charset="-122"/>
                <a:cs typeface="楷体" panose="02010609060101010101" charset="-122"/>
                <a:sym typeface="+mn-ea"/>
              </a:rPr>
              <a:t>家庭，儒家学派的创始人，</a:t>
            </a:r>
            <a:r>
              <a:rPr lang="zh-CN" altLang="en-US" sz="2800" dirty="0">
                <a:latin typeface="楷体" panose="02010609060101010101" charset="-122"/>
                <a:ea typeface="楷体" panose="02010609060101010101" charset="-122"/>
                <a:cs typeface="楷体" panose="02010609060101010101" charset="-122"/>
                <a:sym typeface="+mn-ea"/>
              </a:rPr>
              <a:t>孔子被后人尊称为</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“至圣”。</a:t>
            </a:r>
            <a:endParaRPr lang="zh-CN" altLang="en-US" sz="2800" dirty="0">
              <a:solidFill>
                <a:srgbClr val="C00000"/>
              </a:solidFill>
              <a:latin typeface="楷体" panose="02010609060101010101" charset="-122"/>
              <a:ea typeface="楷体" panose="02010609060101010101" charset="-122"/>
              <a:cs typeface="楷体" panose="02010609060101010101" charset="-122"/>
              <a:sym typeface="+mn-ea"/>
            </a:endParaRPr>
          </a:p>
        </p:txBody>
      </p:sp>
      <p:sp>
        <p:nvSpPr>
          <p:cNvPr id="11" name="文本框 10"/>
          <p:cNvSpPr txBox="1"/>
          <p:nvPr/>
        </p:nvSpPr>
        <p:spPr>
          <a:xfrm>
            <a:off x="121285" y="1979930"/>
            <a:ext cx="2846705"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a:t>
            </a:r>
            <a:r>
              <a:rPr lang="en-US" altLang="zh-CN" sz="2800" b="1">
                <a:solidFill>
                  <a:srgbClr val="C65F10"/>
                </a:solidFill>
                <a:latin typeface="华文中宋" panose="02010600040101010101" charset="-122"/>
                <a:ea typeface="华文中宋" panose="02010600040101010101" charset="-122"/>
              </a:rPr>
              <a:t>1</a:t>
            </a:r>
            <a:r>
              <a:rPr lang="zh-CN" altLang="en-US" sz="2800" b="1">
                <a:solidFill>
                  <a:srgbClr val="C65F10"/>
                </a:solidFill>
                <a:latin typeface="华文中宋" panose="02010600040101010101" charset="-122"/>
                <a:ea typeface="华文中宋" panose="02010600040101010101" charset="-122"/>
              </a:rPr>
              <a:t>）儒家学派</a:t>
            </a:r>
            <a:endParaRPr lang="zh-CN" altLang="en-US" sz="2800" b="1">
              <a:solidFill>
                <a:srgbClr val="C65F10"/>
              </a:solidFill>
              <a:latin typeface="华文中宋" panose="02010600040101010101" charset="-122"/>
              <a:ea typeface="华文中宋" panose="02010600040101010101" charset="-122"/>
            </a:endParaRPr>
          </a:p>
        </p:txBody>
      </p:sp>
      <p:sp>
        <p:nvSpPr>
          <p:cNvPr id="3" name="文本框 2"/>
          <p:cNvSpPr txBox="1"/>
          <p:nvPr/>
        </p:nvSpPr>
        <p:spPr>
          <a:xfrm>
            <a:off x="2682240" y="1979930"/>
            <a:ext cx="1738630" cy="521970"/>
          </a:xfrm>
          <a:prstGeom prst="rect">
            <a:avLst/>
          </a:prstGeom>
          <a:noFill/>
        </p:spPr>
        <p:txBody>
          <a:bodyPr wrap="square" rtlCol="0">
            <a:spAutoFit/>
          </a:bodyPr>
          <a:lstStyle/>
          <a:p>
            <a:r>
              <a:rPr lang="en-US" altLang="zh-CN" sz="2800" b="1">
                <a:solidFill>
                  <a:srgbClr val="C65F10"/>
                </a:solidFill>
                <a:latin typeface="华文中宋" panose="02010600040101010101" charset="-122"/>
                <a:ea typeface="华文中宋" panose="02010600040101010101" charset="-122"/>
              </a:rPr>
              <a:t>——</a:t>
            </a:r>
            <a:r>
              <a:rPr lang="zh-CN" altLang="en-US" sz="2800" b="1">
                <a:solidFill>
                  <a:srgbClr val="C65F10"/>
                </a:solidFill>
                <a:latin typeface="华文中宋" panose="02010600040101010101" charset="-122"/>
                <a:ea typeface="华文中宋" panose="02010600040101010101" charset="-122"/>
              </a:rPr>
              <a:t>孔子</a:t>
            </a:r>
            <a:endParaRPr lang="zh-CN" altLang="en-US" sz="2800" b="1">
              <a:solidFill>
                <a:srgbClr val="C65F10"/>
              </a:solidFill>
              <a:latin typeface="华文中宋" panose="02010600040101010101" charset="-122"/>
              <a:ea typeface="华文中宋" panose="02010600040101010101" charset="-122"/>
            </a:endParaRPr>
          </a:p>
        </p:txBody>
      </p:sp>
      <p:sp>
        <p:nvSpPr>
          <p:cNvPr id="5" name="文本框 4"/>
          <p:cNvSpPr txBox="1"/>
          <p:nvPr/>
        </p:nvSpPr>
        <p:spPr>
          <a:xfrm>
            <a:off x="379095" y="2567305"/>
            <a:ext cx="1233805" cy="353822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核心：</a:t>
            </a:r>
            <a:endParaRPr lang="zh-CN" altLang="en-US" sz="2800" b="1">
              <a:solidFill>
                <a:srgbClr val="C65F10"/>
              </a:solidFill>
              <a:latin typeface="华文中宋" panose="02010600040101010101" charset="-122"/>
              <a:ea typeface="华文中宋" panose="02010600040101010101" charset="-122"/>
            </a:endParaRPr>
          </a:p>
          <a:p>
            <a:r>
              <a:rPr lang="zh-CN" altLang="en-US" sz="2800" b="1">
                <a:solidFill>
                  <a:srgbClr val="C65F10"/>
                </a:solidFill>
                <a:latin typeface="华文中宋" panose="02010600040101010101" charset="-122"/>
                <a:ea typeface="华文中宋" panose="02010600040101010101" charset="-122"/>
              </a:rPr>
              <a:t>政治：</a:t>
            </a:r>
            <a:endParaRPr lang="zh-CN" altLang="en-US" sz="2800" b="1">
              <a:solidFill>
                <a:srgbClr val="C65F10"/>
              </a:solidFill>
              <a:latin typeface="华文中宋" panose="02010600040101010101" charset="-122"/>
              <a:ea typeface="华文中宋" panose="02010600040101010101" charset="-122"/>
            </a:endParaRPr>
          </a:p>
          <a:p>
            <a:endParaRPr lang="zh-CN" altLang="en-US" sz="2800" b="1">
              <a:solidFill>
                <a:srgbClr val="C65F10"/>
              </a:solidFill>
              <a:latin typeface="华文中宋" panose="02010600040101010101" charset="-122"/>
              <a:ea typeface="华文中宋" panose="02010600040101010101" charset="-122"/>
            </a:endParaRPr>
          </a:p>
          <a:p>
            <a:endParaRPr lang="zh-CN" altLang="en-US" sz="2800" b="1">
              <a:solidFill>
                <a:srgbClr val="C65F10"/>
              </a:solidFill>
              <a:latin typeface="华文中宋" panose="02010600040101010101" charset="-122"/>
              <a:ea typeface="华文中宋" panose="02010600040101010101" charset="-122"/>
            </a:endParaRPr>
          </a:p>
          <a:p>
            <a:endParaRPr lang="zh-CN" altLang="en-US" sz="2800" b="1">
              <a:solidFill>
                <a:srgbClr val="C65F10"/>
              </a:solidFill>
              <a:latin typeface="华文中宋" panose="02010600040101010101" charset="-122"/>
              <a:ea typeface="华文中宋" panose="02010600040101010101" charset="-122"/>
            </a:endParaRPr>
          </a:p>
          <a:p>
            <a:endParaRPr lang="zh-CN" altLang="en-US" sz="2800" b="1">
              <a:solidFill>
                <a:srgbClr val="C65F10"/>
              </a:solidFill>
              <a:latin typeface="华文中宋" panose="02010600040101010101" charset="-122"/>
              <a:ea typeface="华文中宋" panose="02010600040101010101" charset="-122"/>
            </a:endParaRPr>
          </a:p>
          <a:p>
            <a:r>
              <a:rPr lang="zh-CN" altLang="en-US" sz="2800" b="1">
                <a:solidFill>
                  <a:srgbClr val="C65F10"/>
                </a:solidFill>
                <a:latin typeface="华文中宋" panose="02010600040101010101" charset="-122"/>
                <a:ea typeface="华文中宋" panose="02010600040101010101" charset="-122"/>
              </a:rPr>
              <a:t>教育：</a:t>
            </a:r>
            <a:endParaRPr lang="zh-CN" altLang="en-US" sz="2800" b="1">
              <a:solidFill>
                <a:srgbClr val="C65F10"/>
              </a:solidFill>
              <a:latin typeface="华文中宋" panose="02010600040101010101" charset="-122"/>
              <a:ea typeface="华文中宋" panose="02010600040101010101" charset="-122"/>
            </a:endParaRPr>
          </a:p>
          <a:p>
            <a:r>
              <a:rPr lang="zh-CN" altLang="en-US" sz="2800" b="1">
                <a:solidFill>
                  <a:srgbClr val="C65F10"/>
                </a:solidFill>
                <a:latin typeface="华文中宋" panose="02010600040101010101" charset="-122"/>
                <a:ea typeface="华文中宋" panose="02010600040101010101" charset="-122"/>
              </a:rPr>
              <a:t>其他：</a:t>
            </a:r>
            <a:endParaRPr lang="zh-CN" altLang="en-US" sz="2800" b="1">
              <a:solidFill>
                <a:srgbClr val="C65F10"/>
              </a:solidFill>
              <a:latin typeface="华文中宋" panose="02010600040101010101" charset="-122"/>
              <a:ea typeface="华文中宋" panose="02010600040101010101" charset="-122"/>
            </a:endParaRPr>
          </a:p>
        </p:txBody>
      </p:sp>
      <p:sp>
        <p:nvSpPr>
          <p:cNvPr id="23" name="文本框 22"/>
          <p:cNvSpPr txBox="1"/>
          <p:nvPr/>
        </p:nvSpPr>
        <p:spPr>
          <a:xfrm flipH="1">
            <a:off x="1684655" y="2567305"/>
            <a:ext cx="2340610" cy="521970"/>
          </a:xfrm>
          <a:prstGeom prst="rect">
            <a:avLst/>
          </a:prstGeom>
          <a:noFill/>
        </p:spPr>
        <p:txBody>
          <a:bodyPr wrap="square" rtlCol="0" anchor="t">
            <a:spAutoFit/>
          </a:bodyPr>
          <a:lstStyle/>
          <a:p>
            <a:pPr algn="l">
              <a:spcBef>
                <a:spcPct val="0"/>
              </a:spcBef>
            </a:pPr>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（仁者爱人）</a:t>
            </a:r>
            <a:endPar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1415415" y="2567305"/>
            <a:ext cx="905510" cy="521970"/>
          </a:xfrm>
          <a:prstGeom prst="rect">
            <a:avLst/>
          </a:prstGeom>
          <a:noFill/>
        </p:spPr>
        <p:txBody>
          <a:bodyPr wrap="square" rtlCol="0">
            <a:spAutoFit/>
          </a:bodyPr>
          <a:lstStyle/>
          <a:p>
            <a:r>
              <a:rPr lang="zh-CN" altLang="en-US" sz="2800" b="1">
                <a:solidFill>
                  <a:srgbClr val="C00000"/>
                </a:solidFill>
                <a:latin typeface="华文中宋" panose="02010600040101010101" charset="-122"/>
                <a:ea typeface="华文中宋" panose="02010600040101010101" charset="-122"/>
              </a:rPr>
              <a:t>仁</a:t>
            </a:r>
            <a:endParaRPr lang="zh-CN" altLang="en-US" sz="2800" b="1">
              <a:solidFill>
                <a:srgbClr val="C00000"/>
              </a:solidFill>
              <a:latin typeface="华文中宋" panose="02010600040101010101" charset="-122"/>
              <a:ea typeface="华文中宋" panose="02010600040101010101" charset="-122"/>
            </a:endParaRPr>
          </a:p>
        </p:txBody>
      </p:sp>
      <p:sp>
        <p:nvSpPr>
          <p:cNvPr id="25" name="文本框 24"/>
          <p:cNvSpPr txBox="1"/>
          <p:nvPr/>
        </p:nvSpPr>
        <p:spPr>
          <a:xfrm>
            <a:off x="1415415" y="3074670"/>
            <a:ext cx="5012055" cy="521970"/>
          </a:xfrm>
          <a:prstGeom prst="rect">
            <a:avLst/>
          </a:prstGeom>
          <a:noFill/>
        </p:spPr>
        <p:txBody>
          <a:bodyPr wrap="square" rtlCol="0" anchor="t">
            <a:spAutoFit/>
          </a:bodyPr>
          <a:lstStyle/>
          <a:p>
            <a:r>
              <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rPr>
              <a:t>①“为政以德”，以德治民</a:t>
            </a:r>
            <a:endParaRPr lang="zh-CN" altLang="en-US" sz="2800" dirty="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28" name="文本框 27"/>
          <p:cNvSpPr txBox="1"/>
          <p:nvPr/>
        </p:nvSpPr>
        <p:spPr>
          <a:xfrm>
            <a:off x="1323975" y="3614420"/>
            <a:ext cx="9102090" cy="521970"/>
          </a:xfrm>
          <a:prstGeom prst="rect">
            <a:avLst/>
          </a:prstGeom>
          <a:noFill/>
        </p:spPr>
        <p:txBody>
          <a:bodyPr wrap="square" rtlCol="0" anchor="t">
            <a:spAutoFit/>
          </a:bodyPr>
          <a:lstStyle/>
          <a:p>
            <a:r>
              <a:rPr lang="en-US" altLang="zh-CN" sz="2800" dirty="0">
                <a:solidFill>
                  <a:schemeClr val="tx1"/>
                </a:solidFill>
                <a:latin typeface="楷体" panose="02010609060101010101" charset="-122"/>
                <a:ea typeface="楷体" panose="02010609060101010101" charset="-122"/>
                <a:sym typeface="+mn-ea"/>
              </a:rPr>
              <a:t>以</a:t>
            </a:r>
            <a:r>
              <a:rPr lang="zh-CN" altLang="en-US" sz="2800" dirty="0">
                <a:solidFill>
                  <a:schemeClr val="tx1"/>
                </a:solidFill>
                <a:latin typeface="楷体" panose="02010609060101010101" charset="-122"/>
                <a:ea typeface="楷体" panose="02010609060101010101" charset="-122"/>
                <a:sym typeface="+mn-ea"/>
              </a:rPr>
              <a:t>德治</a:t>
            </a:r>
            <a:r>
              <a:rPr lang="zh-CN" altLang="en-US" sz="2800" dirty="0">
                <a:solidFill>
                  <a:srgbClr val="C00000"/>
                </a:solidFill>
                <a:latin typeface="楷体" panose="02010609060101010101" charset="-122"/>
                <a:ea typeface="楷体" panose="02010609060101010101" charset="-122"/>
                <a:sym typeface="+mn-ea"/>
              </a:rPr>
              <a:t>民</a:t>
            </a:r>
            <a:r>
              <a:rPr lang="zh-CN" altLang="en-US" sz="2800" dirty="0">
                <a:solidFill>
                  <a:schemeClr val="tx1"/>
                </a:solidFill>
                <a:latin typeface="楷体" panose="02010609060101010101" charset="-122"/>
                <a:ea typeface="楷体" panose="02010609060101010101" charset="-122"/>
                <a:sym typeface="+mn-ea"/>
              </a:rPr>
              <a:t>，</a:t>
            </a:r>
            <a:r>
              <a:rPr lang="en-US" altLang="zh-CN" sz="2800" dirty="0">
                <a:solidFill>
                  <a:schemeClr val="tx1"/>
                </a:solidFill>
                <a:latin typeface="楷体" panose="02010609060101010101" charset="-122"/>
                <a:ea typeface="楷体" panose="02010609060101010101" charset="-122"/>
                <a:sym typeface="+mn-ea"/>
              </a:rPr>
              <a:t>爱惜</a:t>
            </a:r>
            <a:r>
              <a:rPr lang="en-US" altLang="zh-CN" sz="2800" dirty="0">
                <a:solidFill>
                  <a:srgbClr val="C00000"/>
                </a:solidFill>
                <a:latin typeface="楷体" panose="02010609060101010101" charset="-122"/>
                <a:ea typeface="楷体" panose="02010609060101010101" charset="-122"/>
                <a:sym typeface="+mn-ea"/>
              </a:rPr>
              <a:t>民</a:t>
            </a:r>
            <a:r>
              <a:rPr lang="en-US" altLang="zh-CN" sz="2800" dirty="0">
                <a:solidFill>
                  <a:schemeClr val="tx1"/>
                </a:solidFill>
                <a:latin typeface="楷体" panose="02010609060101010101" charset="-122"/>
                <a:ea typeface="楷体" panose="02010609060101010101" charset="-122"/>
                <a:sym typeface="+mn-ea"/>
              </a:rPr>
              <a:t>力，</a:t>
            </a:r>
            <a:r>
              <a:rPr lang="zh-CN" altLang="en-US" sz="2800" dirty="0">
                <a:solidFill>
                  <a:schemeClr val="tx1"/>
                </a:solidFill>
                <a:latin typeface="楷体" panose="02010609060101010101" charset="-122"/>
                <a:ea typeface="楷体" panose="02010609060101010101" charset="-122"/>
                <a:sym typeface="+mn-ea"/>
              </a:rPr>
              <a:t>取信于</a:t>
            </a:r>
            <a:r>
              <a:rPr lang="zh-CN" altLang="en-US" sz="2800" dirty="0">
                <a:solidFill>
                  <a:srgbClr val="C00000"/>
                </a:solidFill>
                <a:latin typeface="楷体" panose="02010609060101010101" charset="-122"/>
                <a:ea typeface="楷体" panose="02010609060101010101" charset="-122"/>
                <a:sym typeface="+mn-ea"/>
              </a:rPr>
              <a:t>民</a:t>
            </a:r>
            <a:r>
              <a:rPr lang="zh-CN" altLang="en-US" sz="2800" dirty="0">
                <a:solidFill>
                  <a:schemeClr val="tx1"/>
                </a:solidFill>
                <a:latin typeface="楷体" panose="02010609060101010101" charset="-122"/>
                <a:ea typeface="楷体" panose="02010609060101010101" charset="-122"/>
                <a:sym typeface="+mn-ea"/>
              </a:rPr>
              <a:t>，反对苛政和任意刑杀。</a:t>
            </a:r>
            <a:endParaRPr lang="zh-CN" altLang="en-US" sz="2800" dirty="0">
              <a:solidFill>
                <a:schemeClr val="tx1"/>
              </a:solidFill>
              <a:latin typeface="楷体" panose="02010609060101010101" charset="-122"/>
              <a:ea typeface="楷体" panose="02010609060101010101" charset="-122"/>
              <a:sym typeface="+mn-ea"/>
            </a:endParaRPr>
          </a:p>
        </p:txBody>
      </p:sp>
      <p:sp>
        <p:nvSpPr>
          <p:cNvPr id="7" name="文本框 6"/>
          <p:cNvSpPr txBox="1"/>
          <p:nvPr/>
        </p:nvSpPr>
        <p:spPr>
          <a:xfrm>
            <a:off x="5895975" y="3074670"/>
            <a:ext cx="1772920"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民本思想</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
        <p:nvSpPr>
          <p:cNvPr id="27" name="文本框 26"/>
          <p:cNvSpPr txBox="1"/>
          <p:nvPr/>
        </p:nvSpPr>
        <p:spPr>
          <a:xfrm>
            <a:off x="1423035" y="4154170"/>
            <a:ext cx="2336800" cy="521970"/>
          </a:xfrm>
          <a:prstGeom prst="rect">
            <a:avLst/>
          </a:prstGeom>
          <a:noFill/>
        </p:spPr>
        <p:txBody>
          <a:bodyPr wrap="square" rtlCol="0" anchor="t">
            <a:spAutoFit/>
          </a:bodyPr>
          <a:lstStyle/>
          <a:p>
            <a:r>
              <a:rPr lang="zh-CN" altLang="en-US" sz="2800" smtClean="0">
                <a:latin typeface="华文中宋" panose="02010600040101010101" charset="-122"/>
                <a:ea typeface="华文中宋" panose="02010600040101010101" charset="-122"/>
                <a:cs typeface="方正粗黑宋简体" panose="02000000000000000000" pitchFamily="2" charset="-122"/>
                <a:sym typeface="+mn-ea"/>
              </a:rPr>
              <a:t>②克己复礼：</a:t>
            </a:r>
            <a:endParaRPr lang="zh-CN" altLang="en-US" sz="2800" smtClean="0">
              <a:latin typeface="华文中宋" panose="02010600040101010101" charset="-122"/>
              <a:ea typeface="华文中宋" panose="02010600040101010101" charset="-122"/>
              <a:cs typeface="方正粗黑宋简体" panose="02000000000000000000" pitchFamily="2" charset="-122"/>
              <a:sym typeface="+mn-ea"/>
            </a:endParaRPr>
          </a:p>
        </p:txBody>
      </p:sp>
      <p:sp>
        <p:nvSpPr>
          <p:cNvPr id="34" name="文本框 33"/>
          <p:cNvSpPr txBox="1"/>
          <p:nvPr/>
        </p:nvSpPr>
        <p:spPr>
          <a:xfrm>
            <a:off x="3455035" y="4154170"/>
            <a:ext cx="5815330" cy="521970"/>
          </a:xfrm>
          <a:prstGeom prst="rect">
            <a:avLst/>
          </a:prstGeom>
          <a:noFill/>
        </p:spPr>
        <p:txBody>
          <a:bodyPr wrap="square" rtlCol="0" anchor="t">
            <a:spAutoFit/>
          </a:bodyPr>
          <a:lstStyle/>
          <a:p>
            <a:r>
              <a:rPr lang="zh-CN" altLang="en-US" sz="2800">
                <a:solidFill>
                  <a:schemeClr val="tx1"/>
                </a:solidFill>
                <a:latin typeface="华文中宋" panose="02010600040101010101" charset="-122"/>
                <a:ea typeface="华文中宋" panose="02010600040101010101" charset="-122"/>
                <a:cs typeface="黑体" panose="02010609060101010101" charset="-122"/>
                <a:sym typeface="+mn-ea"/>
              </a:rPr>
              <a:t>主张恢复西周等级森严的礼乐制度。</a:t>
            </a:r>
            <a:endParaRPr lang="zh-CN" altLang="en-US" sz="2800">
              <a:solidFill>
                <a:schemeClr val="tx1"/>
              </a:solidFill>
              <a:latin typeface="华文中宋" panose="02010600040101010101" charset="-122"/>
              <a:ea typeface="华文中宋" panose="02010600040101010101" charset="-122"/>
              <a:cs typeface="黑体" panose="02010609060101010101" charset="-122"/>
              <a:sym typeface="+mn-ea"/>
            </a:endParaRPr>
          </a:p>
        </p:txBody>
      </p:sp>
      <p:sp>
        <p:nvSpPr>
          <p:cNvPr id="35" name="文本框 34"/>
          <p:cNvSpPr txBox="1"/>
          <p:nvPr/>
        </p:nvSpPr>
        <p:spPr>
          <a:xfrm>
            <a:off x="1423035" y="5149850"/>
            <a:ext cx="7452360"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cs typeface="华文中宋" panose="02010600040101010101" charset="-122"/>
                <a:sym typeface="+mn-ea"/>
              </a:rPr>
              <a:t>因材施教和有教无类、首创私学、整理六经。</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37" name="文本框 36"/>
          <p:cNvSpPr txBox="1"/>
          <p:nvPr/>
        </p:nvSpPr>
        <p:spPr>
          <a:xfrm>
            <a:off x="1205230" y="5583555"/>
            <a:ext cx="8208645"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cs typeface="华文中宋" panose="02010600040101010101" charset="-122"/>
                <a:sym typeface="+mn-ea"/>
              </a:rPr>
              <a:t>“畏天命，敬鬼神”，“性相近”、</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中庸之道</a:t>
            </a:r>
            <a:r>
              <a:rPr lang="en-US" altLang="zh-CN"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sym typeface="+mn-ea"/>
            </a:endParaRPr>
          </a:p>
        </p:txBody>
      </p:sp>
      <p:sp>
        <p:nvSpPr>
          <p:cNvPr id="16" name="文本框 15"/>
          <p:cNvSpPr txBox="1"/>
          <p:nvPr/>
        </p:nvSpPr>
        <p:spPr>
          <a:xfrm>
            <a:off x="1323975" y="4671060"/>
            <a:ext cx="7294880" cy="521970"/>
          </a:xfrm>
          <a:prstGeom prst="rect">
            <a:avLst/>
          </a:prstGeom>
          <a:noFill/>
        </p:spPr>
        <p:txBody>
          <a:bodyPr wrap="none" rtlCol="0" anchor="t">
            <a:spAutoFit/>
          </a:bodyPr>
          <a:lstStyle/>
          <a:p>
            <a:r>
              <a:rPr lang="zh-CN" altLang="en-US" sz="2800">
                <a:solidFill>
                  <a:srgbClr val="C00000"/>
                </a:solidFill>
                <a:latin typeface="楷体" panose="02010609060101010101" charset="-122"/>
                <a:ea typeface="楷体" panose="02010609060101010101" charset="-122"/>
                <a:cs typeface="黑体" panose="02010609060101010101" charset="-122"/>
                <a:sym typeface="+mn-ea"/>
              </a:rPr>
              <a:t>（但也承认制度随着时代变化应当有所改良）</a:t>
            </a:r>
            <a:endParaRPr lang="zh-CN" altLang="en-US" sz="2800">
              <a:solidFill>
                <a:srgbClr val="C00000"/>
              </a:solidFill>
              <a:latin typeface="楷体" panose="02010609060101010101" charset="-122"/>
              <a:ea typeface="楷体" panose="02010609060101010101" charset="-122"/>
              <a:cs typeface="黑体" panose="02010609060101010101" charset="-122"/>
              <a:sym typeface="+mn-ea"/>
            </a:endParaRPr>
          </a:p>
        </p:txBody>
      </p:sp>
      <p:sp>
        <p:nvSpPr>
          <p:cNvPr id="8" name="文本框 7"/>
          <p:cNvSpPr txBox="1"/>
          <p:nvPr/>
        </p:nvSpPr>
        <p:spPr>
          <a:xfrm>
            <a:off x="3836035" y="2557780"/>
            <a:ext cx="8006080" cy="521970"/>
          </a:xfrm>
          <a:prstGeom prst="rect">
            <a:avLst/>
          </a:prstGeom>
          <a:noFill/>
        </p:spPr>
        <p:txBody>
          <a:bodyPr wrap="none" rtlCol="0" anchor="t">
            <a:spAutoFit/>
          </a:bodyPr>
          <a:lstStyle/>
          <a:p>
            <a:pPr marL="342900" indent="-342900"/>
            <a:r>
              <a:rPr lang="zh-CN" altLang="en-US" sz="2800" dirty="0">
                <a:latin typeface="楷体" panose="02010609060101010101" charset="-122"/>
                <a:ea typeface="楷体" panose="02010609060101010101" charset="-122"/>
                <a:sym typeface="+mn-ea"/>
              </a:rPr>
              <a:t>人与人之间要互相爱护，融洽相处，要待人宽容。</a:t>
            </a:r>
            <a:endParaRPr lang="zh-CN" altLang="en-US" sz="2800" dirty="0">
              <a:latin typeface="楷体" panose="02010609060101010101" charset="-122"/>
              <a:ea typeface="楷体" panose="02010609060101010101" charset="-122"/>
              <a:sym typeface="+mn-ea"/>
            </a:endParaRPr>
          </a:p>
        </p:txBody>
      </p:sp>
      <p:sp>
        <p:nvSpPr>
          <p:cNvPr id="9" name="文本框 8"/>
          <p:cNvSpPr txBox="1"/>
          <p:nvPr/>
        </p:nvSpPr>
        <p:spPr>
          <a:xfrm>
            <a:off x="4025265" y="1995170"/>
            <a:ext cx="3417570"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（没落奴隶主贵族）</a:t>
            </a:r>
            <a:endParaRPr lang="zh-CN" altLang="en-US" sz="2800" b="1">
              <a:solidFill>
                <a:srgbClr val="C65F10"/>
              </a:solidFill>
              <a:latin typeface="华文中宋" panose="02010600040101010101" charset="-122"/>
              <a:ea typeface="华文中宋" panose="0201060004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38" grpId="0" bldLvl="0" animBg="1"/>
      <p:bldP spid="38" grpId="1" animBg="1"/>
      <p:bldP spid="11" grpId="0" bldLvl="0" animBg="1"/>
      <p:bldP spid="3" grpId="0" bldLvl="0" animBg="1"/>
      <p:bldP spid="5" grpId="0" bldLvl="0" animBg="1"/>
      <p:bldP spid="23" grpId="0"/>
      <p:bldP spid="23" grpId="1"/>
      <p:bldP spid="6" grpId="0"/>
      <p:bldP spid="6" grpId="1"/>
      <p:bldP spid="25" grpId="0"/>
      <p:bldP spid="25" grpId="1"/>
      <p:bldP spid="28" grpId="0"/>
      <p:bldP spid="28" grpId="1"/>
      <p:bldP spid="7" grpId="0" animBg="1"/>
      <p:bldP spid="7" grpId="1" animBg="1"/>
      <p:bldP spid="27" grpId="0"/>
      <p:bldP spid="27" grpId="1"/>
      <p:bldP spid="34" grpId="0"/>
      <p:bldP spid="34" grpId="1"/>
      <p:bldP spid="35" grpId="0"/>
      <p:bldP spid="35" grpId="1"/>
      <p:bldP spid="37" grpId="0"/>
      <p:bldP spid="37" grpId="1"/>
      <p:bldP spid="16" grpId="0"/>
      <p:bldP spid="8" grpId="0"/>
      <p:bldP spid="9"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nvSpPr>
        <p:spPr>
          <a:xfrm>
            <a:off x="480060" y="819785"/>
            <a:ext cx="11330305" cy="3080385"/>
          </a:xfrm>
          <a:prstGeom prst="rect">
            <a:avLst/>
          </a:prstGeom>
          <a:noFill/>
        </p:spPr>
        <p:txBody>
          <a:bodyPr wrap="square" rtlCol="0" anchor="t">
            <a:spAutoFit/>
          </a:bodyPr>
          <a:lstStyle/>
          <a:p>
            <a:pPr>
              <a:lnSpc>
                <a:spcPct val="135000"/>
              </a:lnSpc>
            </a:pPr>
            <a:r>
              <a:rPr lang="en-US" altLang="zh-CN" sz="2400" dirty="0">
                <a:solidFill>
                  <a:srgbClr val="C00000"/>
                </a:solidFill>
                <a:latin typeface="黑体" panose="02010609060101010101" charset="-122"/>
                <a:ea typeface="黑体" panose="02010609060101010101" charset="-122"/>
                <a:cs typeface="黑体" panose="02010609060101010101" charset="-122"/>
                <a:sym typeface="+mn-ea"/>
              </a:rPr>
              <a:t>9</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a:t>
            </a:r>
            <a:r>
              <a:rPr lang="en-US" sz="2400" dirty="0">
                <a:solidFill>
                  <a:srgbClr val="C00000"/>
                </a:solidFill>
                <a:latin typeface="黑体" panose="02010609060101010101" charset="-122"/>
                <a:ea typeface="黑体" panose="02010609060101010101" charset="-122"/>
                <a:cs typeface="黑体" panose="02010609060101010101" charset="-122"/>
                <a:sym typeface="+mn-ea"/>
              </a:rPr>
              <a:t>2023·全国高考甲卷·24）</a:t>
            </a:r>
            <a:r>
              <a:rPr lang="en-US" sz="2400" dirty="0">
                <a:latin typeface="黑体" panose="02010609060101010101" charset="-122"/>
                <a:ea typeface="黑体" panose="02010609060101010101" charset="-122"/>
                <a:cs typeface="黑体" panose="02010609060101010101" charset="-122"/>
                <a:sym typeface="+mn-ea"/>
              </a:rPr>
              <a:t>西周分封制下，诸侯国君爵位由高到低称为公、侯、伯、子、男。楚国先祖在西周初被封以“子男之田”，春秋时期，楚国国君自称为王，称霸中原，争当华夏盟主，孔子编撰《春秋》，仍坚持称楚王为“楚子”。孔子此举目的是（　　）</a:t>
            </a:r>
            <a:endParaRPr lang="en-US" sz="2400" dirty="0">
              <a:solidFill>
                <a:schemeClr val="tx1"/>
              </a:solidFill>
              <a:latin typeface="黑体" panose="02010609060101010101" charset="-122"/>
              <a:ea typeface="黑体" panose="02010609060101010101" charset="-122"/>
              <a:cs typeface="黑体" panose="02010609060101010101" charset="-122"/>
            </a:endParaRPr>
          </a:p>
          <a:p>
            <a:pPr>
              <a:lnSpc>
                <a:spcPct val="135000"/>
              </a:lnSpc>
            </a:pPr>
            <a:r>
              <a:rPr lang="en-US" sz="2400" dirty="0">
                <a:latin typeface="黑体" panose="02010609060101010101" charset="-122"/>
                <a:ea typeface="黑体" panose="02010609060101010101" charset="-122"/>
                <a:cs typeface="黑体" panose="02010609060101010101" charset="-122"/>
                <a:sym typeface="+mn-ea"/>
              </a:rPr>
              <a:t>A．实录历史事实                      B．提升周王权威   </a:t>
            </a:r>
            <a:endParaRPr lang="en-US" sz="2400" dirty="0">
              <a:latin typeface="黑体" panose="02010609060101010101" charset="-122"/>
              <a:ea typeface="黑体" panose="02010609060101010101" charset="-122"/>
              <a:cs typeface="黑体" panose="02010609060101010101" charset="-122"/>
              <a:sym typeface="+mn-ea"/>
            </a:endParaRPr>
          </a:p>
          <a:p>
            <a:pPr>
              <a:lnSpc>
                <a:spcPct val="135000"/>
              </a:lnSpc>
            </a:pPr>
            <a:r>
              <a:rPr lang="en-US" sz="2400" dirty="0">
                <a:latin typeface="黑体" panose="02010609060101010101" charset="-122"/>
                <a:ea typeface="黑体" panose="02010609060101010101" charset="-122"/>
                <a:cs typeface="黑体" panose="02010609060101010101" charset="-122"/>
                <a:sym typeface="+mn-ea"/>
              </a:rPr>
              <a:t>C．维护等级秩序                      D．强调文化差异</a:t>
            </a:r>
            <a:endParaRPr lang="en-US" altLang="en-US" sz="2400" dirty="0">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480060" y="3829050"/>
            <a:ext cx="11813540" cy="1863725"/>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10</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、(2021·海南卷)</a:t>
            </a:r>
            <a:r>
              <a:rPr lang="zh-CN" altLang="en-US" sz="2400">
                <a:solidFill>
                  <a:srgbClr val="000000"/>
                </a:solidFill>
                <a:latin typeface="黑体" panose="02010609060101010101" charset="-122"/>
                <a:ea typeface="黑体" panose="02010609060101010101" charset="-122"/>
                <a:cs typeface="黑体" panose="02010609060101010101" charset="-122"/>
                <a:sym typeface="+mn-ea"/>
              </a:rPr>
              <a:t>《论语·子罕》有曰:“子绝四:毋意,毋必,毋固,毋我。”这反映了孔子(</a:t>
            </a:r>
            <a:r>
              <a:rPr lang="en-US" altLang="zh-CN" sz="2400">
                <a:solidFill>
                  <a:srgbClr val="000000"/>
                </a:solidFill>
                <a:latin typeface="黑体" panose="02010609060101010101" charset="-122"/>
                <a:ea typeface="黑体" panose="02010609060101010101" charset="-122"/>
                <a:cs typeface="黑体" panose="02010609060101010101" charset="-122"/>
                <a:sym typeface="+mn-ea"/>
              </a:rPr>
              <a:t>    </a:t>
            </a:r>
            <a:r>
              <a:rPr lang="zh-CN" altLang="en-US" sz="2400">
                <a:solidFill>
                  <a:srgbClr val="000000"/>
                </a:solidFill>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solidFill>
                  <a:srgbClr val="000000"/>
                </a:solidFill>
                <a:latin typeface="黑体" panose="02010609060101010101" charset="-122"/>
                <a:ea typeface="黑体" panose="02010609060101010101" charset="-122"/>
                <a:cs typeface="黑体" panose="02010609060101010101" charset="-122"/>
                <a:sym typeface="+mn-ea"/>
              </a:rPr>
              <a:t>A.具有尊卑等级的观念</a:t>
            </a:r>
            <a:r>
              <a:rPr lang="en-US" altLang="zh-CN" sz="2400">
                <a:solidFill>
                  <a:srgbClr val="000000"/>
                </a:solidFill>
                <a:latin typeface="黑体" panose="02010609060101010101" charset="-122"/>
                <a:ea typeface="黑体" panose="02010609060101010101" charset="-122"/>
                <a:cs typeface="黑体" panose="02010609060101010101" charset="-122"/>
                <a:sym typeface="+mn-ea"/>
              </a:rPr>
              <a:t>                 </a:t>
            </a:r>
            <a:r>
              <a:rPr lang="zh-CN" altLang="en-US" sz="2400">
                <a:solidFill>
                  <a:srgbClr val="000000"/>
                </a:solidFill>
                <a:latin typeface="黑体" panose="02010609060101010101" charset="-122"/>
                <a:ea typeface="黑体" panose="02010609060101010101" charset="-122"/>
                <a:cs typeface="黑体" panose="02010609060101010101" charset="-122"/>
                <a:sym typeface="+mn-ea"/>
              </a:rPr>
              <a:t>B.拥有博爱节俭的美德</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solidFill>
                  <a:srgbClr val="000000"/>
                </a:solidFill>
                <a:latin typeface="黑体" panose="02010609060101010101" charset="-122"/>
                <a:ea typeface="黑体" panose="02010609060101010101" charset="-122"/>
                <a:cs typeface="黑体" panose="02010609060101010101" charset="-122"/>
                <a:sym typeface="+mn-ea"/>
              </a:rPr>
              <a:t>C.秉持不偏不倚的态度</a:t>
            </a:r>
            <a:r>
              <a:rPr lang="en-US" altLang="zh-CN" sz="2400">
                <a:solidFill>
                  <a:srgbClr val="000000"/>
                </a:solidFill>
                <a:latin typeface="黑体" panose="02010609060101010101" charset="-122"/>
                <a:ea typeface="黑体" panose="02010609060101010101" charset="-122"/>
                <a:cs typeface="黑体" panose="02010609060101010101" charset="-122"/>
                <a:sym typeface="+mn-ea"/>
              </a:rPr>
              <a:t>                 </a:t>
            </a:r>
            <a:r>
              <a:rPr lang="zh-CN" altLang="en-US" sz="2400">
                <a:solidFill>
                  <a:srgbClr val="000000"/>
                </a:solidFill>
                <a:latin typeface="黑体" panose="02010609060101010101" charset="-122"/>
                <a:ea typeface="黑体" panose="02010609060101010101" charset="-122"/>
                <a:cs typeface="黑体" panose="02010609060101010101" charset="-122"/>
                <a:sym typeface="+mn-ea"/>
              </a:rPr>
              <a:t>D.达到清静无为的境界</a:t>
            </a:r>
            <a:endParaRPr lang="zh-CN" altLang="en-US" sz="2400">
              <a:solidFill>
                <a:srgbClr val="000000"/>
              </a:solidFill>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custDataLst>
              <p:tags r:id="rId3"/>
            </p:custDataLst>
          </p:nvPr>
        </p:nvSpPr>
        <p:spPr>
          <a:xfrm>
            <a:off x="10475595" y="2331720"/>
            <a:ext cx="955040" cy="1568450"/>
          </a:xfrm>
          <a:prstGeom prst="rect">
            <a:avLst/>
          </a:prstGeom>
          <a:noFill/>
        </p:spPr>
        <p:txBody>
          <a:bodyPr wrap="square" rtlCol="0">
            <a:spAutoFit/>
          </a:bodyPr>
          <a:lstStyle/>
          <a:p>
            <a:r>
              <a:rPr lang="en-US" altLang="zh-CN" sz="9600" b="1">
                <a:solidFill>
                  <a:srgbClr val="C00000"/>
                </a:solidFill>
              </a:rPr>
              <a:t>C</a:t>
            </a:r>
            <a:endParaRPr lang="en-US" altLang="zh-CN" sz="9600" b="1">
              <a:solidFill>
                <a:srgbClr val="C00000"/>
              </a:solidFill>
            </a:endParaRPr>
          </a:p>
        </p:txBody>
      </p:sp>
      <p:sp>
        <p:nvSpPr>
          <p:cNvPr id="8" name="文本框 7"/>
          <p:cNvSpPr txBox="1"/>
          <p:nvPr>
            <p:custDataLst>
              <p:tags r:id="rId4"/>
            </p:custDataLst>
          </p:nvPr>
        </p:nvSpPr>
        <p:spPr>
          <a:xfrm>
            <a:off x="10475595" y="4258310"/>
            <a:ext cx="955040" cy="1568450"/>
          </a:xfrm>
          <a:prstGeom prst="rect">
            <a:avLst/>
          </a:prstGeom>
          <a:noFill/>
        </p:spPr>
        <p:txBody>
          <a:bodyPr wrap="square" rtlCol="0">
            <a:spAutoFit/>
          </a:bodyPr>
          <a:lstStyle/>
          <a:p>
            <a:r>
              <a:rPr lang="en-US" altLang="zh-CN" sz="9600" b="1">
                <a:solidFill>
                  <a:srgbClr val="C00000"/>
                </a:solidFill>
              </a:rPr>
              <a:t>C</a:t>
            </a:r>
            <a:endParaRPr lang="en-US" altLang="zh-CN" sz="9600" b="1">
              <a:solidFill>
                <a:srgbClr val="C00000"/>
              </a:solidFill>
            </a:endParaRPr>
          </a:p>
        </p:txBody>
      </p:sp>
      <p:sp>
        <p:nvSpPr>
          <p:cNvPr id="9" name="文本框 8"/>
          <p:cNvSpPr txBox="1"/>
          <p:nvPr/>
        </p:nvSpPr>
        <p:spPr>
          <a:xfrm>
            <a:off x="378460" y="5653405"/>
            <a:ext cx="11654790" cy="953135"/>
          </a:xfrm>
          <a:prstGeom prst="rect">
            <a:avLst/>
          </a:prstGeom>
          <a:noFill/>
        </p:spPr>
        <p:txBody>
          <a:bodyPr wrap="square" rtlCol="0" anchor="t">
            <a:spAutoFit/>
          </a:bodyPr>
          <a:lstStyle/>
          <a:p>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材料“毋意,毋必,毋固,毋我”大意是不凭空臆测,不武断绝对,不固执拘泥,不自以为是,这体现了孔子不偏不倚的中庸态度</a:t>
            </a:r>
            <a:endParaRPr lang="zh-CN" altLang="en-US" sz="2800" b="1">
              <a:solidFill>
                <a:srgbClr val="C00000"/>
              </a:solidFill>
              <a:latin typeface="楷体" panose="02010609060101010101" charset="-122"/>
              <a:ea typeface="楷体" panose="02010609060101010101" charset="-122"/>
              <a:cs typeface="楷体" panose="02010609060101010101"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121285" y="885190"/>
            <a:ext cx="303276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（一）百家争鸣：</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79095" y="1432560"/>
            <a:ext cx="218503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2</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、代表人物</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1" name="文本框 10"/>
          <p:cNvSpPr txBox="1"/>
          <p:nvPr/>
        </p:nvSpPr>
        <p:spPr>
          <a:xfrm>
            <a:off x="121285" y="1979930"/>
            <a:ext cx="2846705"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a:t>
            </a:r>
            <a:r>
              <a:rPr lang="en-US" altLang="zh-CN" sz="2800" b="1">
                <a:solidFill>
                  <a:srgbClr val="C65F10"/>
                </a:solidFill>
                <a:latin typeface="华文中宋" panose="02010600040101010101" charset="-122"/>
                <a:ea typeface="华文中宋" panose="02010600040101010101" charset="-122"/>
              </a:rPr>
              <a:t>1</a:t>
            </a:r>
            <a:r>
              <a:rPr lang="zh-CN" altLang="en-US" sz="2800" b="1">
                <a:solidFill>
                  <a:srgbClr val="C65F10"/>
                </a:solidFill>
                <a:latin typeface="华文中宋" panose="02010600040101010101" charset="-122"/>
                <a:ea typeface="华文中宋" panose="02010600040101010101" charset="-122"/>
              </a:rPr>
              <a:t>）儒家学派</a:t>
            </a:r>
            <a:endParaRPr lang="zh-CN" altLang="en-US" sz="2800" b="1">
              <a:solidFill>
                <a:srgbClr val="C65F10"/>
              </a:solidFill>
              <a:latin typeface="华文中宋" panose="02010600040101010101" charset="-122"/>
              <a:ea typeface="华文中宋" panose="02010600040101010101" charset="-122"/>
            </a:endParaRPr>
          </a:p>
        </p:txBody>
      </p:sp>
      <p:sp>
        <p:nvSpPr>
          <p:cNvPr id="3" name="文本框 2"/>
          <p:cNvSpPr txBox="1"/>
          <p:nvPr/>
        </p:nvSpPr>
        <p:spPr>
          <a:xfrm>
            <a:off x="2682240" y="1979930"/>
            <a:ext cx="2966720" cy="521970"/>
          </a:xfrm>
          <a:prstGeom prst="rect">
            <a:avLst/>
          </a:prstGeom>
          <a:noFill/>
        </p:spPr>
        <p:txBody>
          <a:bodyPr wrap="square" rtlCol="0">
            <a:spAutoFit/>
          </a:bodyPr>
          <a:lstStyle/>
          <a:p>
            <a:r>
              <a:rPr lang="en-US" altLang="zh-CN" sz="2800" b="1">
                <a:solidFill>
                  <a:srgbClr val="C65F10"/>
                </a:solidFill>
                <a:latin typeface="华文中宋" panose="02010600040101010101" charset="-122"/>
                <a:ea typeface="华文中宋" panose="02010600040101010101" charset="-122"/>
              </a:rPr>
              <a:t>——</a:t>
            </a:r>
            <a:r>
              <a:rPr lang="zh-CN" altLang="en-US" sz="2800" b="1">
                <a:solidFill>
                  <a:srgbClr val="C65F10"/>
                </a:solidFill>
                <a:latin typeface="华文中宋" panose="02010600040101010101" charset="-122"/>
                <a:ea typeface="华文中宋" panose="02010600040101010101" charset="-122"/>
              </a:rPr>
              <a:t>孟子、荀子</a:t>
            </a:r>
            <a:endParaRPr lang="zh-CN" altLang="en-US" sz="2800" b="1">
              <a:solidFill>
                <a:srgbClr val="C65F10"/>
              </a:solidFill>
              <a:latin typeface="华文中宋" panose="02010600040101010101" charset="-122"/>
              <a:ea typeface="华文中宋" panose="02010600040101010101" charset="-122"/>
            </a:endParaRPr>
          </a:p>
        </p:txBody>
      </p:sp>
      <p:sp>
        <p:nvSpPr>
          <p:cNvPr id="9" name="文本框 8"/>
          <p:cNvSpPr txBox="1"/>
          <p:nvPr/>
        </p:nvSpPr>
        <p:spPr>
          <a:xfrm>
            <a:off x="5100955" y="1979930"/>
            <a:ext cx="3822700"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（新兴地主阶级）</a:t>
            </a:r>
            <a:endParaRPr lang="zh-CN" altLang="en-US" sz="2800" b="1">
              <a:solidFill>
                <a:srgbClr val="C65F10"/>
              </a:solidFill>
              <a:latin typeface="华文中宋" panose="02010600040101010101" charset="-122"/>
              <a:ea typeface="华文中宋" panose="02010600040101010101" charset="-122"/>
            </a:endParaRPr>
          </a:p>
        </p:txBody>
      </p:sp>
      <p:graphicFrame>
        <p:nvGraphicFramePr>
          <p:cNvPr id="5" name="表格 4"/>
          <p:cNvGraphicFramePr/>
          <p:nvPr>
            <p:custDataLst>
              <p:tags r:id="rId3"/>
            </p:custDataLst>
          </p:nvPr>
        </p:nvGraphicFramePr>
        <p:xfrm>
          <a:off x="523875" y="2505075"/>
          <a:ext cx="11273790" cy="4030980"/>
        </p:xfrm>
        <a:graphic>
          <a:graphicData uri="http://schemas.openxmlformats.org/drawingml/2006/table">
            <a:tbl>
              <a:tblPr firstRow="1" bandRow="1">
                <a:tableStyleId>{5C22544A-7EE6-4342-B048-85BDC9FD1C3A}</a:tableStyleId>
              </a:tblPr>
              <a:tblGrid>
                <a:gridCol w="1300480"/>
                <a:gridCol w="4930775"/>
                <a:gridCol w="5042535"/>
              </a:tblGrid>
              <a:tr h="419735">
                <a:tc>
                  <a:txBody>
                    <a:bodyPr/>
                    <a:lstStyle/>
                    <a:p>
                      <a:pPr>
                        <a:buNone/>
                      </a:pPr>
                      <a:r>
                        <a:rPr lang="zh-CN" altLang="en-US" sz="2800">
                          <a:solidFill>
                            <a:schemeClr val="tx1"/>
                          </a:solidFill>
                          <a:latin typeface="华文中宋" panose="02010600040101010101" charset="-122"/>
                          <a:ea typeface="华文中宋" panose="02010600040101010101" charset="-122"/>
                        </a:rPr>
                        <a:t>思想家</a:t>
                      </a: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800">
                          <a:solidFill>
                            <a:schemeClr val="tx1"/>
                          </a:solidFill>
                          <a:latin typeface="华文中宋" panose="02010600040101010101" charset="-122"/>
                          <a:ea typeface="华文中宋" panose="02010600040101010101" charset="-122"/>
                        </a:rPr>
                        <a:t>孟子</a:t>
                      </a: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800">
                          <a:solidFill>
                            <a:schemeClr val="tx1"/>
                          </a:solidFill>
                          <a:latin typeface="华文中宋" panose="02010600040101010101" charset="-122"/>
                          <a:ea typeface="华文中宋" panose="02010600040101010101" charset="-122"/>
                        </a:rPr>
                        <a:t>荀子</a:t>
                      </a: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311275">
                <a:tc>
                  <a:txBody>
                    <a:bodyPr/>
                    <a:lstStyle/>
                    <a:p>
                      <a:pPr algn="ctr">
                        <a:buNone/>
                      </a:pPr>
                      <a:r>
                        <a:rPr lang="zh-CN" altLang="en-US" sz="2800">
                          <a:solidFill>
                            <a:schemeClr val="tx1"/>
                          </a:solidFill>
                          <a:latin typeface="华文中宋" panose="02010600040101010101" charset="-122"/>
                          <a:ea typeface="华文中宋" panose="02010600040101010101" charset="-122"/>
                        </a:rPr>
                        <a:t>简介</a:t>
                      </a: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304290">
                <a:tc>
                  <a:txBody>
                    <a:bodyPr/>
                    <a:lstStyle/>
                    <a:p>
                      <a:pPr algn="ctr">
                        <a:buNone/>
                      </a:pPr>
                      <a:r>
                        <a:rPr lang="zh-CN" altLang="en-US" sz="2800">
                          <a:solidFill>
                            <a:schemeClr val="tx1"/>
                          </a:solidFill>
                          <a:latin typeface="华文中宋" panose="02010600040101010101" charset="-122"/>
                          <a:ea typeface="华文中宋" panose="02010600040101010101" charset="-122"/>
                        </a:rPr>
                        <a:t>主张</a:t>
                      </a: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97255">
                <a:tc>
                  <a:txBody>
                    <a:bodyPr/>
                    <a:lstStyle/>
                    <a:p>
                      <a:pPr algn="ctr">
                        <a:buNone/>
                      </a:pPr>
                      <a:r>
                        <a:rPr lang="zh-CN" altLang="en-US" sz="2800">
                          <a:solidFill>
                            <a:schemeClr val="tx1"/>
                          </a:solidFill>
                          <a:latin typeface="华文中宋" panose="02010600040101010101" charset="-122"/>
                          <a:ea typeface="华文中宋" panose="02010600040101010101" charset="-122"/>
                        </a:rPr>
                        <a:t>贡献</a:t>
                      </a: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305" name="文本框 10304"/>
          <p:cNvSpPr txBox="1"/>
          <p:nvPr/>
        </p:nvSpPr>
        <p:spPr>
          <a:xfrm>
            <a:off x="1836420" y="4338320"/>
            <a:ext cx="4907280" cy="953135"/>
          </a:xfrm>
          <a:prstGeom prst="rect">
            <a:avLst/>
          </a:prstGeom>
          <a:noFill/>
          <a:ln w="9525">
            <a:noFill/>
          </a:ln>
        </p:spPr>
        <p:txBody>
          <a:bodyPr wrap="square">
            <a:spAutoFit/>
          </a:bodyPr>
          <a:lstStyle/>
          <a:p>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仁政” </a:t>
            </a:r>
            <a:r>
              <a:rPr lang="zh-CN" altLang="en-US" sz="2800">
                <a:latin typeface="华文中宋" panose="02010600040101010101" charset="-122"/>
                <a:ea typeface="华文中宋" panose="02010600040101010101" charset="-122"/>
                <a:cs typeface="华文中宋" panose="02010600040101010101" charset="-122"/>
              </a:rPr>
              <a:t>“民为贵君为轻” “性本善”</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舍生取义</a:t>
            </a:r>
            <a:r>
              <a:rPr lang="en-US" altLang="zh-CN" sz="2800">
                <a:latin typeface="华文中宋" panose="02010600040101010101" charset="-122"/>
                <a:ea typeface="华文中宋" panose="02010600040101010101" charset="-122"/>
                <a:cs typeface="华文中宋" panose="02010600040101010101" charset="-122"/>
              </a:rPr>
              <a:t>”</a:t>
            </a:r>
            <a:endParaRPr lang="en-US" altLang="zh-CN" sz="2800">
              <a:latin typeface="华文中宋" panose="02010600040101010101" charset="-122"/>
              <a:ea typeface="华文中宋" panose="02010600040101010101" charset="-122"/>
              <a:cs typeface="华文中宋" panose="02010600040101010101" charset="-122"/>
            </a:endParaRPr>
          </a:p>
        </p:txBody>
      </p:sp>
      <p:sp>
        <p:nvSpPr>
          <p:cNvPr id="8" name="文本框 7"/>
          <p:cNvSpPr txBox="1"/>
          <p:nvPr/>
        </p:nvSpPr>
        <p:spPr>
          <a:xfrm>
            <a:off x="6644640" y="4334510"/>
            <a:ext cx="5153025" cy="1383665"/>
          </a:xfrm>
          <a:prstGeom prst="rect">
            <a:avLst/>
          </a:prstGeom>
          <a:noFill/>
        </p:spPr>
        <p:txBody>
          <a:bodyPr wrap="square" rtlCol="0" anchor="t">
            <a:spAutoFit/>
          </a:bodyPr>
          <a:lstStyle/>
          <a:p>
            <a:pPr>
              <a:buNone/>
            </a:pP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仁义、王道” “君舟民水” “性恶论”</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隆礼重法</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制天命而用之</a:t>
            </a:r>
            <a:r>
              <a:rPr lang="en-US" altLang="zh-CN"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sym typeface="+mn-ea"/>
            </a:endParaRPr>
          </a:p>
        </p:txBody>
      </p:sp>
      <p:sp>
        <p:nvSpPr>
          <p:cNvPr id="10" name="文本框 9"/>
          <p:cNvSpPr txBox="1"/>
          <p:nvPr/>
        </p:nvSpPr>
        <p:spPr>
          <a:xfrm>
            <a:off x="1836420" y="2997835"/>
            <a:ext cx="4973320" cy="1383665"/>
          </a:xfrm>
          <a:prstGeom prst="rect">
            <a:avLst/>
          </a:prstGeom>
          <a:noFill/>
        </p:spPr>
        <p:txBody>
          <a:bodyPr wrap="square" rtlCol="0" anchor="t">
            <a:spAutoFit/>
          </a:bodyPr>
          <a:lstStyle/>
          <a:p>
            <a:pPr>
              <a:buNone/>
            </a:pP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战国中期</a:t>
            </a:r>
            <a:r>
              <a:rPr lang="zh-CN" altLang="en-US" sz="2800">
                <a:latin typeface="华文中宋" panose="02010600040101010101" charset="-122"/>
                <a:ea typeface="华文中宋" panose="02010600040101010101" charset="-122"/>
                <a:cs typeface="华文中宋" panose="02010600040101010101" charset="-122"/>
                <a:sym typeface="+mn-ea"/>
              </a:rPr>
              <a:t>邹国人</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latin typeface="华文中宋" panose="02010600040101010101" charset="-122"/>
                <a:ea typeface="华文中宋" panose="02010600040101010101" charset="-122"/>
                <a:cs typeface="华文中宋" panose="02010600040101010101" charset="-122"/>
                <a:sym typeface="+mn-ea"/>
              </a:rPr>
              <a:t>代表</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新兴封</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建地主阶级利益。著</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孟子</a:t>
            </a:r>
            <a:r>
              <a:rPr lang="en-US" altLang="zh-CN"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，称“</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亚圣”</a:t>
            </a:r>
            <a:r>
              <a:rPr lang="zh-CN" altLang="en-US" sz="2800">
                <a:latin typeface="华文中宋" panose="02010600040101010101" charset="-122"/>
                <a:ea typeface="华文中宋" panose="02010600040101010101" charset="-122"/>
                <a:cs typeface="华文中宋" panose="02010600040101010101" charset="-122"/>
                <a:sym typeface="+mn-ea"/>
              </a:rPr>
              <a:t>。</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12" name="文本框 11"/>
          <p:cNvSpPr txBox="1"/>
          <p:nvPr/>
        </p:nvSpPr>
        <p:spPr>
          <a:xfrm>
            <a:off x="1836420" y="5653405"/>
            <a:ext cx="4907280" cy="953135"/>
          </a:xfrm>
          <a:prstGeom prst="rect">
            <a:avLst/>
          </a:prstGeom>
          <a:noFill/>
        </p:spPr>
        <p:txBody>
          <a:bodyPr wrap="square" rtlCol="0" anchor="t">
            <a:spAutoFit/>
          </a:bodyPr>
          <a:lstStyle/>
          <a:p>
            <a:pPr algn="l" defTabSz="913765" eaLnBrk="1" hangingPunct="1">
              <a:lnSpc>
                <a:spcPct val="100000"/>
              </a:lnSpc>
            </a:pPr>
            <a:r>
              <a:rPr lang="zh-CN" altLang="en-US" sz="2800">
                <a:solidFill>
                  <a:schemeClr val="tx1"/>
                </a:solidFill>
                <a:latin typeface="华文中宋" panose="02010600040101010101" charset="-122"/>
                <a:ea typeface="华文中宋" panose="02010600040101010101" charset="-122"/>
                <a:cs typeface="经典粗仿黑" panose="02010609000101010101" pitchFamily="49" charset="-122"/>
                <a:sym typeface="+mn-ea"/>
              </a:rPr>
              <a:t>继承并发展了孔子学说，使之更加</a:t>
            </a:r>
            <a:r>
              <a:rPr lang="zh-CN" altLang="en-US" sz="2800">
                <a:solidFill>
                  <a:srgbClr val="C00000"/>
                </a:solidFill>
                <a:latin typeface="华文中宋" panose="02010600040101010101" charset="-122"/>
                <a:ea typeface="华文中宋" panose="02010600040101010101" charset="-122"/>
                <a:cs typeface="经典粗仿黑" panose="02010609000101010101" pitchFamily="49" charset="-122"/>
                <a:sym typeface="+mn-ea"/>
              </a:rPr>
              <a:t>系统化</a:t>
            </a:r>
            <a:endParaRPr lang="zh-CN" altLang="en-US" sz="2800">
              <a:solidFill>
                <a:srgbClr val="C00000"/>
              </a:solidFill>
              <a:latin typeface="华文中宋" panose="02010600040101010101" charset="-122"/>
              <a:ea typeface="华文中宋" panose="02010600040101010101" charset="-122"/>
              <a:cs typeface="经典粗仿黑" panose="02010609000101010101" pitchFamily="49" charset="-122"/>
              <a:sym typeface="+mn-ea"/>
            </a:endParaRPr>
          </a:p>
        </p:txBody>
      </p:sp>
      <p:sp>
        <p:nvSpPr>
          <p:cNvPr id="13" name="文本框 12"/>
          <p:cNvSpPr txBox="1"/>
          <p:nvPr/>
        </p:nvSpPr>
        <p:spPr>
          <a:xfrm>
            <a:off x="6809105" y="2997835"/>
            <a:ext cx="5147945" cy="1383665"/>
          </a:xfrm>
          <a:prstGeom prst="rect">
            <a:avLst/>
          </a:prstGeom>
          <a:noFill/>
        </p:spPr>
        <p:txBody>
          <a:bodyPr wrap="square" rtlCol="0" anchor="t">
            <a:spAutoFit/>
          </a:bodyPr>
          <a:lstStyle/>
          <a:p>
            <a:pPr>
              <a:buNone/>
            </a:pPr>
            <a:r>
              <a:rPr lang="zh-CN" altLang="en-US" sz="2800">
                <a:solidFill>
                  <a:srgbClr val="C00000"/>
                </a:solidFill>
                <a:latin typeface="华文中宋" panose="02010600040101010101" charset="-122"/>
                <a:ea typeface="华文中宋" panose="02010600040101010101" charset="-122"/>
                <a:sym typeface="+mn-ea"/>
              </a:rPr>
              <a:t>战国末期</a:t>
            </a:r>
            <a:r>
              <a:rPr lang="zh-CN" altLang="en-US" sz="2800">
                <a:latin typeface="华文中宋" panose="02010600040101010101" charset="-122"/>
                <a:ea typeface="华文中宋" panose="02010600040101010101" charset="-122"/>
                <a:sym typeface="+mn-ea"/>
              </a:rPr>
              <a:t>赵国人</a:t>
            </a:r>
            <a:r>
              <a:rPr lang="zh-CN" altLang="en-US" sz="2800">
                <a:solidFill>
                  <a:schemeClr val="tx1"/>
                </a:solidFill>
                <a:latin typeface="华文中宋" panose="02010600040101010101" charset="-122"/>
                <a:ea typeface="华文中宋" panose="02010600040101010101" charset="-122"/>
                <a:sym typeface="+mn-ea"/>
              </a:rPr>
              <a:t>，</a:t>
            </a:r>
            <a:r>
              <a:rPr lang="zh-CN" altLang="en-US" sz="2800">
                <a:latin typeface="华文中宋" panose="02010600040101010101" charset="-122"/>
                <a:ea typeface="华文中宋" panose="02010600040101010101" charset="-122"/>
                <a:sym typeface="+mn-ea"/>
              </a:rPr>
              <a:t>儒家</a:t>
            </a:r>
            <a:r>
              <a:rPr lang="zh-CN" altLang="en-US" sz="2800" dirty="0">
                <a:solidFill>
                  <a:srgbClr val="C00000"/>
                </a:solidFill>
                <a:latin typeface="华文中宋" panose="02010600040101010101" charset="-122"/>
                <a:ea typeface="华文中宋" panose="02010600040101010101" charset="-122"/>
                <a:sym typeface="+mn-ea"/>
              </a:rPr>
              <a:t>集大成者</a:t>
            </a:r>
            <a:r>
              <a:rPr lang="zh-CN" altLang="en-US" sz="2800" dirty="0">
                <a:solidFill>
                  <a:schemeClr val="tx1"/>
                </a:solidFill>
                <a:latin typeface="华文中宋" panose="02010600040101010101" charset="-122"/>
                <a:ea typeface="华文中宋" panose="02010600040101010101" charset="-122"/>
                <a:sym typeface="+mn-ea"/>
              </a:rPr>
              <a:t>，</a:t>
            </a:r>
            <a:r>
              <a:rPr lang="zh-CN" altLang="en-US" sz="2800">
                <a:latin typeface="华文中宋" panose="02010600040101010101" charset="-122"/>
                <a:ea typeface="华文中宋" panose="02010600040101010101" charset="-122"/>
                <a:sym typeface="+mn-ea"/>
              </a:rPr>
              <a:t>代表</a:t>
            </a:r>
            <a:r>
              <a:rPr lang="zh-CN" altLang="en-US" sz="2800">
                <a:solidFill>
                  <a:srgbClr val="C00000"/>
                </a:solidFill>
                <a:latin typeface="华文中宋" panose="02010600040101010101" charset="-122"/>
                <a:ea typeface="华文中宋" panose="02010600040101010101" charset="-122"/>
                <a:sym typeface="+mn-ea"/>
              </a:rPr>
              <a:t>新兴封建地主阶级</a:t>
            </a:r>
            <a:r>
              <a:rPr lang="zh-CN" altLang="en-US" sz="2800">
                <a:solidFill>
                  <a:schemeClr val="tx1"/>
                </a:solidFill>
                <a:latin typeface="华文中宋" panose="02010600040101010101" charset="-122"/>
                <a:ea typeface="华文中宋" panose="02010600040101010101" charset="-122"/>
                <a:sym typeface="+mn-ea"/>
              </a:rPr>
              <a:t>的利益</a:t>
            </a:r>
            <a:r>
              <a:rPr lang="zh-CN" altLang="en-US" sz="2800">
                <a:latin typeface="华文中宋" panose="02010600040101010101" charset="-122"/>
                <a:ea typeface="华文中宋" panose="02010600040101010101" charset="-122"/>
                <a:sym typeface="+mn-ea"/>
              </a:rPr>
              <a:t>，著</a:t>
            </a:r>
            <a:r>
              <a:rPr lang="en-US" altLang="zh-CN" sz="2800">
                <a:latin typeface="华文中宋" panose="02010600040101010101" charset="-122"/>
                <a:ea typeface="华文中宋" panose="02010600040101010101" charset="-122"/>
                <a:sym typeface="+mn-ea"/>
              </a:rPr>
              <a:t>《</a:t>
            </a:r>
            <a:r>
              <a:rPr lang="zh-CN" altLang="en-US" sz="2800">
                <a:latin typeface="华文中宋" panose="02010600040101010101" charset="-122"/>
                <a:ea typeface="华文中宋" panose="02010600040101010101" charset="-122"/>
                <a:sym typeface="+mn-ea"/>
              </a:rPr>
              <a:t>荀子</a:t>
            </a:r>
            <a:r>
              <a:rPr lang="en-US" altLang="zh-CN" sz="2800">
                <a:latin typeface="华文中宋" panose="02010600040101010101" charset="-122"/>
                <a:ea typeface="华文中宋" panose="02010600040101010101" charset="-122"/>
                <a:sym typeface="+mn-ea"/>
              </a:rPr>
              <a:t>》</a:t>
            </a:r>
            <a:r>
              <a:rPr lang="zh-CN" altLang="en-US" sz="2800">
                <a:latin typeface="华文中宋" panose="02010600040101010101" charset="-122"/>
                <a:ea typeface="华文中宋" panose="02010600040101010101" charset="-122"/>
                <a:sym typeface="+mn-ea"/>
              </a:rPr>
              <a:t>。</a:t>
            </a:r>
            <a:endParaRPr lang="zh-CN" altLang="en-US" sz="2800">
              <a:latin typeface="华文中宋" panose="02010600040101010101" charset="-122"/>
              <a:ea typeface="华文中宋" panose="02010600040101010101" charset="-122"/>
              <a:sym typeface="+mn-ea"/>
            </a:endParaRPr>
          </a:p>
        </p:txBody>
      </p:sp>
      <p:sp>
        <p:nvSpPr>
          <p:cNvPr id="14" name="文本框 13"/>
          <p:cNvSpPr txBox="1"/>
          <p:nvPr/>
        </p:nvSpPr>
        <p:spPr>
          <a:xfrm>
            <a:off x="6809740" y="5653405"/>
            <a:ext cx="5147945" cy="953135"/>
          </a:xfrm>
          <a:prstGeom prst="rect">
            <a:avLst/>
          </a:prstGeom>
          <a:noFill/>
        </p:spPr>
        <p:txBody>
          <a:bodyPr wrap="square" rtlCol="0" anchor="t">
            <a:spAutoFit/>
          </a:bodyPr>
          <a:lstStyle/>
          <a:p>
            <a:pPr>
              <a:buNone/>
            </a:pPr>
            <a:r>
              <a:rPr lang="zh-CN" altLang="en-US" sz="2800">
                <a:solidFill>
                  <a:schemeClr val="tx1"/>
                </a:solidFill>
                <a:latin typeface="华文中宋" panose="02010600040101010101" charset="-122"/>
                <a:ea typeface="华文中宋" panose="02010600040101010101" charset="-122"/>
                <a:cs typeface="方正粗黑宋简体" panose="02000000000000000000" pitchFamily="2" charset="-122"/>
                <a:sym typeface="+mn-ea"/>
              </a:rPr>
              <a:t>战国后期，儒学发展成为</a:t>
            </a:r>
            <a:r>
              <a:rPr lang="zh-CN" altLang="en-US"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蔚然大宗</a:t>
            </a:r>
            <a:endParaRPr lang="zh-CN" altLang="en-US"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endParaRPr>
          </a:p>
        </p:txBody>
      </p:sp>
      <p:grpSp>
        <p:nvGrpSpPr>
          <p:cNvPr id="19" name="组合 18"/>
          <p:cNvGrpSpPr/>
          <p:nvPr/>
        </p:nvGrpSpPr>
        <p:grpSpPr>
          <a:xfrm>
            <a:off x="3816350" y="29210"/>
            <a:ext cx="8375015" cy="2475230"/>
            <a:chOff x="6010" y="46"/>
            <a:chExt cx="13189" cy="3898"/>
          </a:xfrm>
        </p:grpSpPr>
        <p:sp>
          <p:nvSpPr>
            <p:cNvPr id="18" name="文本框 17"/>
            <p:cNvSpPr txBox="1"/>
            <p:nvPr/>
          </p:nvSpPr>
          <p:spPr>
            <a:xfrm>
              <a:off x="6010" y="716"/>
              <a:ext cx="11932" cy="2179"/>
            </a:xfrm>
            <a:prstGeom prst="rect">
              <a:avLst/>
            </a:prstGeom>
            <a:solidFill>
              <a:srgbClr val="FEF5ED"/>
            </a:solidFill>
            <a:effectLst>
              <a:outerShdw blurRad="50800" dist="38100" dir="2700000" algn="tl" rotWithShape="0">
                <a:prstClr val="black">
                  <a:alpha val="40000"/>
                </a:prstClr>
              </a:outerShdw>
            </a:effectLst>
          </p:spPr>
          <p:txBody>
            <a:bodyPr wrap="square" rtlCol="0" anchor="t">
              <a:spAutoFit/>
            </a:bodyPr>
            <a:lstStyle/>
            <a:p>
              <a:r>
                <a:rPr lang="en-US" altLang="zh-CN" sz="2800">
                  <a:latin typeface="楷体" panose="02010609060101010101" charset="-122"/>
                  <a:ea typeface="楷体" panose="02010609060101010101" charset="-122"/>
                  <a:cs typeface="方正粗黑宋简体" panose="02000000000000000000" pitchFamily="2" charset="-122"/>
                  <a:sym typeface="+mn-ea"/>
                </a:rPr>
                <a:t>    </a:t>
              </a:r>
              <a:r>
                <a:rPr lang="zh-CN" altLang="en-US" sz="2800">
                  <a:latin typeface="楷体" panose="02010609060101010101" charset="-122"/>
                  <a:ea typeface="楷体" panose="02010609060101010101" charset="-122"/>
                  <a:cs typeface="方正粗黑宋简体" panose="02000000000000000000" pitchFamily="2" charset="-122"/>
                  <a:sym typeface="+mn-ea"/>
                </a:rPr>
                <a:t>荀子吸收了其他学派</a:t>
              </a:r>
              <a:r>
                <a:rPr lang="zh-CN" altLang="en-US" sz="2800">
                  <a:solidFill>
                    <a:srgbClr val="C00000"/>
                  </a:solidFill>
                  <a:latin typeface="楷体" panose="02010609060101010101" charset="-122"/>
                  <a:ea typeface="楷体" panose="02010609060101010101" charset="-122"/>
                  <a:cs typeface="方正粗黑宋简体" panose="02000000000000000000" pitchFamily="2" charset="-122"/>
                  <a:sym typeface="+mn-ea"/>
                </a:rPr>
                <a:t>（道家和法家）</a:t>
              </a:r>
              <a:endParaRPr lang="zh-CN" altLang="en-US" sz="2800">
                <a:solidFill>
                  <a:srgbClr val="FF0000"/>
                </a:solidFill>
                <a:latin typeface="楷体" panose="02010609060101010101" charset="-122"/>
                <a:ea typeface="楷体" panose="02010609060101010101" charset="-122"/>
                <a:cs typeface="方正粗黑宋简体" panose="02000000000000000000" pitchFamily="2" charset="-122"/>
                <a:sym typeface="+mn-ea"/>
              </a:endParaRPr>
            </a:p>
            <a:p>
              <a:r>
                <a:rPr lang="zh-CN" altLang="en-US" sz="2800">
                  <a:latin typeface="楷体" panose="02010609060101010101" charset="-122"/>
                  <a:ea typeface="楷体" panose="02010609060101010101" charset="-122"/>
                  <a:cs typeface="方正粗黑宋简体" panose="02000000000000000000" pitchFamily="2" charset="-122"/>
                  <a:sym typeface="+mn-ea"/>
                </a:rPr>
                <a:t>的积极合理成分，使儒学体系更加完整，</a:t>
              </a:r>
              <a:endParaRPr lang="zh-CN" altLang="en-US" sz="2800">
                <a:latin typeface="楷体" panose="02010609060101010101" charset="-122"/>
                <a:ea typeface="楷体" panose="02010609060101010101" charset="-122"/>
                <a:cs typeface="方正粗黑宋简体" panose="02000000000000000000" pitchFamily="2" charset="-122"/>
                <a:sym typeface="+mn-ea"/>
              </a:endParaRPr>
            </a:p>
            <a:p>
              <a:r>
                <a:rPr lang="zh-CN" altLang="en-US" sz="2800">
                  <a:solidFill>
                    <a:srgbClr val="000000"/>
                  </a:solidFill>
                  <a:latin typeface="楷体" panose="02010609060101010101" charset="-122"/>
                  <a:ea typeface="楷体" panose="02010609060101010101" charset="-122"/>
                  <a:cs typeface="方正粗黑宋简体" panose="02000000000000000000" pitchFamily="2" charset="-122"/>
                  <a:sym typeface="+mn-ea"/>
                </a:rPr>
                <a:t>儒家思想更能适应社会的需要。</a:t>
              </a:r>
              <a:endParaRPr lang="zh-CN" altLang="en-US" sz="2800">
                <a:solidFill>
                  <a:srgbClr val="000000"/>
                </a:solidFill>
                <a:latin typeface="楷体" panose="02010609060101010101" charset="-122"/>
                <a:ea typeface="楷体" panose="02010609060101010101" charset="-122"/>
                <a:cs typeface="方正粗黑宋简体" panose="02000000000000000000" pitchFamily="2" charset="-122"/>
                <a:sym typeface="+mn-ea"/>
              </a:endParaRPr>
            </a:p>
          </p:txBody>
        </p:sp>
        <p:pic>
          <p:nvPicPr>
            <p:cNvPr id="17" name="图片 16"/>
            <p:cNvPicPr>
              <a:picLocks noChangeAspect="1"/>
            </p:cNvPicPr>
            <p:nvPr/>
          </p:nvPicPr>
          <p:blipFill>
            <a:blip r:embed="rId4"/>
            <a:srcRect t="4004" r="6339" b="2398"/>
            <a:stretch>
              <a:fillRect/>
            </a:stretch>
          </p:blipFill>
          <p:spPr>
            <a:xfrm>
              <a:off x="15895" y="46"/>
              <a:ext cx="3305" cy="3899"/>
            </a:xfrm>
            <a:prstGeom prst="rect">
              <a:avLst/>
            </a:prstGeom>
            <a:effectLst>
              <a:outerShdw blurRad="50800" dist="38100" dir="2700000" algn="tl" rotWithShape="0">
                <a:prstClr val="black">
                  <a:alpha val="40000"/>
                </a:prstClr>
              </a:outerShdw>
            </a:effectLst>
          </p:spPr>
        </p:pic>
      </p:gr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9" grpId="0"/>
      <p:bldP spid="9" grpId="1"/>
      <p:bldP spid="10305" grpId="0"/>
      <p:bldP spid="10305" grpId="1"/>
      <p:bldP spid="8" grpId="0"/>
      <p:bldP spid="8" grpId="1"/>
      <p:bldP spid="10" grpId="0"/>
      <p:bldP spid="10" grpId="1"/>
      <p:bldP spid="12" grpId="0"/>
      <p:bldP spid="12" grpId="1"/>
      <p:bldP spid="13" grpId="0"/>
      <p:bldP spid="13" grpId="1"/>
      <p:bldP spid="14" grpId="0"/>
      <p:bldP spid="1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364" name="Rectangle 4"/>
          <p:cNvSpPr>
            <a:spLocks noChangeArrowheads="1"/>
          </p:cNvSpPr>
          <p:nvPr>
            <p:custDataLst>
              <p:tags r:id="rId3"/>
            </p:custDataLst>
          </p:nvPr>
        </p:nvSpPr>
        <p:spPr bwMode="auto">
          <a:xfrm>
            <a:off x="379095" y="978535"/>
            <a:ext cx="11560810" cy="2158365"/>
          </a:xfrm>
          <a:prstGeom prst="rect">
            <a:avLst/>
          </a:prstGeom>
          <a:noFill/>
          <a:ln w="9525">
            <a:noFill/>
            <a:miter lim="800000"/>
          </a:ln>
        </p:spPr>
        <p:txBody>
          <a:bodyPr wrap="square" anchor="ctr">
            <a:spAutoFit/>
          </a:bodyPr>
          <a:lstStyle/>
          <a:p>
            <a:pPr>
              <a:lnSpc>
                <a:spcPct val="140000"/>
              </a:lnSpc>
            </a:pPr>
            <a:r>
              <a:rPr lang="en-US" altLang="zh-CN" sz="2400" smtClean="0">
                <a:solidFill>
                  <a:srgbClr val="C00000"/>
                </a:solidFill>
                <a:latin typeface="黑体" panose="02010609060101010101" charset="-122"/>
                <a:ea typeface="黑体" panose="02010609060101010101" charset="-122"/>
                <a:cs typeface="黑体" panose="02010609060101010101" charset="-122"/>
              </a:rPr>
              <a:t>11</a:t>
            </a:r>
            <a:r>
              <a:rPr lang="zh-CN" altLang="en-US" sz="2400" smtClean="0">
                <a:solidFill>
                  <a:srgbClr val="C00000"/>
                </a:solidFill>
                <a:latin typeface="黑体" panose="02010609060101010101" charset="-122"/>
                <a:ea typeface="黑体" panose="02010609060101010101" charset="-122"/>
                <a:cs typeface="黑体" panose="02010609060101010101" charset="-122"/>
              </a:rPr>
              <a:t>、</a:t>
            </a:r>
            <a:r>
              <a:rPr lang="en-US" altLang="zh-CN" sz="2400" smtClean="0">
                <a:solidFill>
                  <a:srgbClr val="C00000"/>
                </a:solidFill>
                <a:latin typeface="黑体" panose="02010609060101010101" charset="-122"/>
                <a:ea typeface="黑体" panose="02010609060101010101" charset="-122"/>
                <a:cs typeface="黑体" panose="02010609060101010101" charset="-122"/>
              </a:rPr>
              <a:t>(2018·</a:t>
            </a:r>
            <a:r>
              <a:rPr lang="zh-CN" altLang="zh-CN" sz="2400" smtClean="0">
                <a:solidFill>
                  <a:srgbClr val="C00000"/>
                </a:solidFill>
                <a:latin typeface="黑体" panose="02010609060101010101" charset="-122"/>
                <a:ea typeface="黑体" panose="02010609060101010101" charset="-122"/>
                <a:cs typeface="黑体" panose="02010609060101010101" charset="-122"/>
              </a:rPr>
              <a:t>北京卷</a:t>
            </a:r>
            <a:r>
              <a:rPr lang="en-US" altLang="zh-CN" sz="2400" smtClean="0">
                <a:solidFill>
                  <a:srgbClr val="C00000"/>
                </a:solidFill>
                <a:latin typeface="黑体" panose="02010609060101010101" charset="-122"/>
                <a:ea typeface="黑体" panose="02010609060101010101" charset="-122"/>
                <a:cs typeface="黑体" panose="02010609060101010101" charset="-122"/>
              </a:rPr>
              <a:t>)“</a:t>
            </a:r>
            <a:r>
              <a:rPr lang="zh-CN" altLang="zh-CN" sz="2400" smtClean="0">
                <a:latin typeface="黑体" panose="02010609060101010101" charset="-122"/>
                <a:ea typeface="黑体" panose="02010609060101010101" charset="-122"/>
                <a:cs typeface="黑体" panose="02010609060101010101" charset="-122"/>
              </a:rPr>
              <a:t>王</a:t>
            </a:r>
            <a:r>
              <a:rPr lang="en-US" altLang="zh-CN" sz="2400" smtClean="0">
                <a:latin typeface="黑体" panose="02010609060101010101" charset="-122"/>
                <a:ea typeface="黑体" panose="02010609060101010101" charset="-122"/>
                <a:cs typeface="黑体" panose="02010609060101010101" charset="-122"/>
              </a:rPr>
              <a:t>”</a:t>
            </a:r>
            <a:r>
              <a:rPr lang="zh-CN" altLang="zh-CN" sz="2400" smtClean="0">
                <a:latin typeface="黑体" panose="02010609060101010101" charset="-122"/>
                <a:ea typeface="黑体" panose="02010609060101010101" charset="-122"/>
                <a:cs typeface="黑体" panose="02010609060101010101" charset="-122"/>
              </a:rPr>
              <a:t>字在甲骨文中是一把斧头的形象，象征军事首领的征伐权力。战国时期，孟子认为，</a:t>
            </a:r>
            <a:r>
              <a:rPr lang="en-US" altLang="zh-CN" sz="2400" smtClean="0">
                <a:latin typeface="黑体" panose="02010609060101010101" charset="-122"/>
                <a:ea typeface="黑体" panose="02010609060101010101" charset="-122"/>
                <a:cs typeface="黑体" panose="02010609060101010101" charset="-122"/>
              </a:rPr>
              <a:t>“</a:t>
            </a:r>
            <a:r>
              <a:rPr lang="zh-CN" altLang="zh-CN" sz="2400" smtClean="0">
                <a:latin typeface="黑体" panose="02010609060101010101" charset="-122"/>
                <a:ea typeface="黑体" panose="02010609060101010101" charset="-122"/>
                <a:cs typeface="黑体" panose="02010609060101010101" charset="-122"/>
              </a:rPr>
              <a:t>以力假仁者霸</a:t>
            </a:r>
            <a:r>
              <a:rPr lang="en-US" altLang="zh-CN" sz="2400" smtClean="0">
                <a:latin typeface="黑体" panose="02010609060101010101" charset="-122"/>
                <a:ea typeface="黑体" panose="02010609060101010101" charset="-122"/>
                <a:cs typeface="黑体" panose="02010609060101010101" charset="-122"/>
              </a:rPr>
              <a:t>……</a:t>
            </a:r>
            <a:r>
              <a:rPr lang="zh-CN" altLang="zh-CN" sz="2400" smtClean="0">
                <a:latin typeface="黑体" panose="02010609060101010101" charset="-122"/>
                <a:ea typeface="黑体" panose="02010609060101010101" charset="-122"/>
                <a:cs typeface="黑体" panose="02010609060101010101" charset="-122"/>
              </a:rPr>
              <a:t>以德行仁者王</a:t>
            </a:r>
            <a:r>
              <a:rPr lang="en-US" altLang="zh-CN" sz="2400" smtClean="0">
                <a:latin typeface="黑体" panose="02010609060101010101" charset="-122"/>
                <a:ea typeface="黑体" panose="02010609060101010101" charset="-122"/>
                <a:cs typeface="黑体" panose="02010609060101010101" charset="-122"/>
              </a:rPr>
              <a:t>”</a:t>
            </a:r>
            <a:r>
              <a:rPr lang="zh-CN" altLang="zh-CN" sz="2400" smtClean="0">
                <a:latin typeface="黑体" panose="02010609060101010101" charset="-122"/>
                <a:ea typeface="黑体" panose="02010609060101010101" charset="-122"/>
                <a:cs typeface="黑体" panose="02010609060101010101" charset="-122"/>
              </a:rPr>
              <a:t>。他的观点</a:t>
            </a:r>
            <a:r>
              <a:rPr lang="en-US" altLang="zh-CN" sz="2400" smtClean="0">
                <a:latin typeface="黑体" panose="02010609060101010101" charset="-122"/>
                <a:ea typeface="黑体" panose="02010609060101010101" charset="-122"/>
                <a:cs typeface="黑体" panose="02010609060101010101" charset="-122"/>
              </a:rPr>
              <a:t>(</a:t>
            </a:r>
            <a:r>
              <a:rPr lang="zh-CN" altLang="zh-CN" sz="2400" smtClean="0">
                <a:latin typeface="黑体" panose="02010609060101010101" charset="-122"/>
                <a:ea typeface="黑体" panose="02010609060101010101" charset="-122"/>
                <a:cs typeface="黑体" panose="02010609060101010101" charset="-122"/>
              </a:rPr>
              <a:t>　　</a:t>
            </a:r>
            <a:r>
              <a:rPr lang="en-US" altLang="zh-CN" sz="2400" smtClean="0">
                <a:latin typeface="黑体" panose="02010609060101010101" charset="-122"/>
                <a:ea typeface="黑体" panose="02010609060101010101" charset="-122"/>
                <a:cs typeface="黑体" panose="02010609060101010101" charset="-122"/>
              </a:rPr>
              <a:t>)</a:t>
            </a:r>
            <a:endParaRPr lang="zh-CN" altLang="zh-CN" sz="2400" smtClean="0">
              <a:latin typeface="黑体" panose="02010609060101010101" charset="-122"/>
              <a:ea typeface="黑体" panose="02010609060101010101" charset="-122"/>
              <a:cs typeface="黑体" panose="02010609060101010101" charset="-122"/>
            </a:endParaRPr>
          </a:p>
          <a:p>
            <a:pPr>
              <a:lnSpc>
                <a:spcPct val="140000"/>
              </a:lnSpc>
            </a:pPr>
            <a:r>
              <a:rPr lang="en-US" altLang="zh-CN" sz="2400" smtClean="0">
                <a:latin typeface="黑体" panose="02010609060101010101" charset="-122"/>
                <a:ea typeface="黑体" panose="02010609060101010101" charset="-122"/>
                <a:cs typeface="黑体" panose="02010609060101010101" charset="-122"/>
              </a:rPr>
              <a:t>A</a:t>
            </a:r>
            <a:r>
              <a:rPr lang="zh-CN" altLang="zh-CN" sz="2400" smtClean="0">
                <a:latin typeface="黑体" panose="02010609060101010101" charset="-122"/>
                <a:ea typeface="黑体" panose="02010609060101010101" charset="-122"/>
                <a:cs typeface="黑体" panose="02010609060101010101" charset="-122"/>
              </a:rPr>
              <a:t>．与甲骨文</a:t>
            </a:r>
            <a:r>
              <a:rPr lang="en-US" altLang="zh-CN" sz="2400" smtClean="0">
                <a:latin typeface="黑体" panose="02010609060101010101" charset="-122"/>
                <a:ea typeface="黑体" panose="02010609060101010101" charset="-122"/>
                <a:cs typeface="黑体" panose="02010609060101010101" charset="-122"/>
              </a:rPr>
              <a:t>“</a:t>
            </a:r>
            <a:r>
              <a:rPr lang="zh-CN" altLang="zh-CN" sz="2400" smtClean="0">
                <a:latin typeface="黑体" panose="02010609060101010101" charset="-122"/>
                <a:ea typeface="黑体" panose="02010609060101010101" charset="-122"/>
                <a:cs typeface="黑体" panose="02010609060101010101" charset="-122"/>
              </a:rPr>
              <a:t>王</a:t>
            </a:r>
            <a:r>
              <a:rPr lang="en-US" altLang="zh-CN" sz="2400" smtClean="0">
                <a:latin typeface="黑体" panose="02010609060101010101" charset="-122"/>
                <a:ea typeface="黑体" panose="02010609060101010101" charset="-122"/>
                <a:cs typeface="黑体" panose="02010609060101010101" charset="-122"/>
              </a:rPr>
              <a:t>”</a:t>
            </a:r>
            <a:r>
              <a:rPr lang="zh-CN" altLang="zh-CN" sz="2400" smtClean="0">
                <a:latin typeface="黑体" panose="02010609060101010101" charset="-122"/>
                <a:ea typeface="黑体" panose="02010609060101010101" charset="-122"/>
                <a:cs typeface="黑体" panose="02010609060101010101" charset="-122"/>
              </a:rPr>
              <a:t>字的本义一致</a:t>
            </a:r>
            <a:r>
              <a:rPr lang="en-US" altLang="zh-CN" sz="2400" smtClean="0">
                <a:latin typeface="黑体" panose="02010609060101010101" charset="-122"/>
                <a:ea typeface="黑体" panose="02010609060101010101" charset="-122"/>
                <a:cs typeface="黑体" panose="02010609060101010101" charset="-122"/>
              </a:rPr>
              <a:t>       B</a:t>
            </a:r>
            <a:r>
              <a:rPr lang="zh-CN" altLang="zh-CN" sz="2400" smtClean="0">
                <a:latin typeface="黑体" panose="02010609060101010101" charset="-122"/>
                <a:ea typeface="黑体" panose="02010609060101010101" charset="-122"/>
                <a:cs typeface="黑体" panose="02010609060101010101" charset="-122"/>
              </a:rPr>
              <a:t>．是</a:t>
            </a:r>
            <a:r>
              <a:rPr lang="en-US" altLang="zh-CN" sz="2400" smtClean="0">
                <a:latin typeface="黑体" panose="02010609060101010101" charset="-122"/>
                <a:ea typeface="黑体" panose="02010609060101010101" charset="-122"/>
                <a:cs typeface="黑体" panose="02010609060101010101" charset="-122"/>
              </a:rPr>
              <a:t>“</a:t>
            </a:r>
            <a:r>
              <a:rPr lang="zh-CN" altLang="zh-CN" sz="2400" smtClean="0">
                <a:latin typeface="黑体" panose="02010609060101010101" charset="-122"/>
                <a:ea typeface="黑体" panose="02010609060101010101" charset="-122"/>
                <a:cs typeface="黑体" panose="02010609060101010101" charset="-122"/>
              </a:rPr>
              <a:t>无为而治</a:t>
            </a:r>
            <a:r>
              <a:rPr lang="en-US" altLang="zh-CN" sz="2400" smtClean="0">
                <a:latin typeface="黑体" panose="02010609060101010101" charset="-122"/>
                <a:ea typeface="黑体" panose="02010609060101010101" charset="-122"/>
                <a:cs typeface="黑体" panose="02010609060101010101" charset="-122"/>
              </a:rPr>
              <a:t>”</a:t>
            </a:r>
            <a:r>
              <a:rPr lang="zh-CN" altLang="zh-CN" sz="2400" smtClean="0">
                <a:latin typeface="黑体" panose="02010609060101010101" charset="-122"/>
                <a:ea typeface="黑体" panose="02010609060101010101" charset="-122"/>
                <a:cs typeface="黑体" panose="02010609060101010101" charset="-122"/>
              </a:rPr>
              <a:t>的理论依据</a:t>
            </a:r>
            <a:endParaRPr lang="zh-CN" altLang="zh-CN" sz="2400" smtClean="0">
              <a:latin typeface="黑体" panose="02010609060101010101" charset="-122"/>
              <a:ea typeface="黑体" panose="02010609060101010101" charset="-122"/>
              <a:cs typeface="黑体" panose="02010609060101010101" charset="-122"/>
            </a:endParaRPr>
          </a:p>
          <a:p>
            <a:pPr>
              <a:lnSpc>
                <a:spcPct val="140000"/>
              </a:lnSpc>
            </a:pPr>
            <a:r>
              <a:rPr lang="en-US" altLang="zh-CN" sz="2400" smtClean="0">
                <a:latin typeface="黑体" panose="02010609060101010101" charset="-122"/>
                <a:ea typeface="黑体" panose="02010609060101010101" charset="-122"/>
                <a:cs typeface="黑体" panose="02010609060101010101" charset="-122"/>
              </a:rPr>
              <a:t>C</a:t>
            </a:r>
            <a:r>
              <a:rPr lang="zh-CN" altLang="zh-CN" sz="2400" smtClean="0">
                <a:latin typeface="黑体" panose="02010609060101010101" charset="-122"/>
                <a:ea typeface="黑体" panose="02010609060101010101" charset="-122"/>
                <a:cs typeface="黑体" panose="02010609060101010101" charset="-122"/>
              </a:rPr>
              <a:t>．体现出儒家强调教化的政治理念</a:t>
            </a:r>
            <a:r>
              <a:rPr lang="en-US" altLang="zh-CN" sz="2400" smtClean="0">
                <a:latin typeface="黑体" panose="02010609060101010101" charset="-122"/>
                <a:ea typeface="黑体" panose="02010609060101010101" charset="-122"/>
                <a:cs typeface="黑体" panose="02010609060101010101" charset="-122"/>
              </a:rPr>
              <a:t>     D</a:t>
            </a:r>
            <a:r>
              <a:rPr lang="zh-CN" altLang="zh-CN" sz="2400" smtClean="0">
                <a:latin typeface="黑体" panose="02010609060101010101" charset="-122"/>
                <a:ea typeface="黑体" panose="02010609060101010101" charset="-122"/>
                <a:cs typeface="黑体" panose="02010609060101010101" charset="-122"/>
              </a:rPr>
              <a:t>．奠定了宗法制度的思想基础</a:t>
            </a:r>
            <a:endParaRPr lang="zh-CN" altLang="zh-CN" sz="2400">
              <a:latin typeface="黑体" panose="02010609060101010101" charset="-122"/>
              <a:ea typeface="黑体" panose="02010609060101010101" charset="-122"/>
              <a:cs typeface="黑体" panose="02010609060101010101" charset="-122"/>
            </a:endParaRPr>
          </a:p>
        </p:txBody>
      </p:sp>
      <p:sp>
        <p:nvSpPr>
          <p:cNvPr id="7" name="文本框 6"/>
          <p:cNvSpPr txBox="1"/>
          <p:nvPr>
            <p:custDataLst>
              <p:tags r:id="rId4"/>
            </p:custDataLst>
          </p:nvPr>
        </p:nvSpPr>
        <p:spPr>
          <a:xfrm>
            <a:off x="10475595" y="1958975"/>
            <a:ext cx="955040" cy="1568450"/>
          </a:xfrm>
          <a:prstGeom prst="rect">
            <a:avLst/>
          </a:prstGeom>
          <a:noFill/>
        </p:spPr>
        <p:txBody>
          <a:bodyPr wrap="square" rtlCol="0">
            <a:spAutoFit/>
          </a:bodyPr>
          <a:lstStyle/>
          <a:p>
            <a:r>
              <a:rPr lang="en-US" altLang="zh-CN" sz="9600" b="1">
                <a:solidFill>
                  <a:srgbClr val="C00000"/>
                </a:solidFill>
              </a:rPr>
              <a:t>C</a:t>
            </a:r>
            <a:endParaRPr lang="en-US" altLang="zh-CN" sz="9600" b="1">
              <a:solidFill>
                <a:srgbClr val="C00000"/>
              </a:solidFill>
            </a:endParaRPr>
          </a:p>
        </p:txBody>
      </p:sp>
      <p:sp>
        <p:nvSpPr>
          <p:cNvPr id="3" name="文本框 2"/>
          <p:cNvSpPr txBox="1"/>
          <p:nvPr/>
        </p:nvSpPr>
        <p:spPr>
          <a:xfrm>
            <a:off x="368935" y="3211195"/>
            <a:ext cx="11570970" cy="3080385"/>
          </a:xfrm>
          <a:prstGeom prst="rect">
            <a:avLst/>
          </a:prstGeom>
          <a:noFill/>
        </p:spPr>
        <p:txBody>
          <a:bodyPr wrap="square" rtlCol="0" anchor="t">
            <a:spAutoFit/>
          </a:bodyPr>
          <a:lstStyle/>
          <a:p>
            <a:pPr>
              <a:lnSpc>
                <a:spcPct val="135000"/>
              </a:lnSpc>
            </a:pPr>
            <a:r>
              <a:rPr lang="en-US" sz="2400" dirty="0">
                <a:solidFill>
                  <a:srgbClr val="C00000"/>
                </a:solidFill>
                <a:latin typeface="黑体" panose="02010609060101010101" charset="-122"/>
                <a:ea typeface="黑体" panose="02010609060101010101" charset="-122"/>
                <a:cs typeface="黑体" panose="02010609060101010101" charset="-122"/>
                <a:sym typeface="+mn-ea"/>
              </a:rPr>
              <a:t>12</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a:t>
            </a:r>
            <a:r>
              <a:rPr lang="en-US" sz="2400" dirty="0">
                <a:solidFill>
                  <a:srgbClr val="C00000"/>
                </a:solidFill>
                <a:latin typeface="黑体" panose="02010609060101010101" charset="-122"/>
                <a:ea typeface="黑体" panose="02010609060101010101" charset="-122"/>
                <a:cs typeface="黑体" panose="02010609060101010101" charset="-122"/>
                <a:sym typeface="+mn-ea"/>
              </a:rPr>
              <a:t>（2023·全国高考新课标卷·25）</a:t>
            </a:r>
            <a:r>
              <a:rPr lang="en-US" sz="2400" dirty="0">
                <a:latin typeface="黑体" panose="02010609060101010101" charset="-122"/>
                <a:ea typeface="黑体" panose="02010609060101010101" charset="-122"/>
                <a:cs typeface="黑体" panose="02010609060101010101" charset="-122"/>
                <a:sym typeface="+mn-ea"/>
              </a:rPr>
              <a:t>荀子是战国时期著名的儒家学者，他的学生韩非、李斯则是法家学派代表人物。下列能代表三人在治国方略上共同主张的是（　　）</a:t>
            </a:r>
            <a:endParaRPr lang="en-US" sz="2400" dirty="0">
              <a:solidFill>
                <a:schemeClr val="tx1"/>
              </a:solidFill>
              <a:latin typeface="黑体" panose="02010609060101010101" charset="-122"/>
              <a:ea typeface="黑体" panose="02010609060101010101" charset="-122"/>
              <a:cs typeface="黑体" panose="02010609060101010101" charset="-122"/>
            </a:endParaRPr>
          </a:p>
          <a:p>
            <a:pPr>
              <a:lnSpc>
                <a:spcPct val="135000"/>
              </a:lnSpc>
            </a:pPr>
            <a:r>
              <a:rPr lang="en-US" sz="2400" dirty="0">
                <a:latin typeface="黑体" panose="02010609060101010101" charset="-122"/>
                <a:ea typeface="黑体" panose="02010609060101010101" charset="-122"/>
                <a:cs typeface="黑体" panose="02010609060101010101" charset="-122"/>
                <a:sym typeface="+mn-ea"/>
              </a:rPr>
              <a:t>A．“起法正以治之，重刑罚以禁之”    </a:t>
            </a:r>
            <a:endParaRPr lang="en-US" sz="2400" dirty="0">
              <a:latin typeface="黑体" panose="02010609060101010101" charset="-122"/>
              <a:ea typeface="黑体" panose="02010609060101010101" charset="-122"/>
              <a:cs typeface="黑体" panose="02010609060101010101" charset="-122"/>
              <a:sym typeface="+mn-ea"/>
            </a:endParaRPr>
          </a:p>
          <a:p>
            <a:pPr>
              <a:lnSpc>
                <a:spcPct val="135000"/>
              </a:lnSpc>
            </a:pPr>
            <a:r>
              <a:rPr lang="en-US" sz="2400" dirty="0">
                <a:latin typeface="黑体" panose="02010609060101010101" charset="-122"/>
                <a:ea typeface="黑体" panose="02010609060101010101" charset="-122"/>
                <a:cs typeface="黑体" panose="02010609060101010101" charset="-122"/>
                <a:sym typeface="+mn-ea"/>
              </a:rPr>
              <a:t>B．“尧舜之道，不以仁政，不能平治天下”</a:t>
            </a:r>
            <a:endParaRPr lang="en-US" sz="2400" dirty="0">
              <a:solidFill>
                <a:schemeClr val="tx1"/>
              </a:solidFill>
              <a:latin typeface="黑体" panose="02010609060101010101" charset="-122"/>
              <a:ea typeface="黑体" panose="02010609060101010101" charset="-122"/>
              <a:cs typeface="黑体" panose="02010609060101010101" charset="-122"/>
            </a:endParaRPr>
          </a:p>
          <a:p>
            <a:pPr>
              <a:lnSpc>
                <a:spcPct val="135000"/>
              </a:lnSpc>
            </a:pPr>
            <a:r>
              <a:rPr lang="en-US" sz="2400" dirty="0">
                <a:latin typeface="黑体" panose="02010609060101010101" charset="-122"/>
                <a:ea typeface="黑体" panose="02010609060101010101" charset="-122"/>
                <a:cs typeface="黑体" panose="02010609060101010101" charset="-122"/>
                <a:sym typeface="+mn-ea"/>
              </a:rPr>
              <a:t>C．“道之以德，齐之以礼，有耻且格”  </a:t>
            </a:r>
            <a:endParaRPr lang="en-US" sz="2400" dirty="0">
              <a:latin typeface="黑体" panose="02010609060101010101" charset="-122"/>
              <a:ea typeface="黑体" panose="02010609060101010101" charset="-122"/>
              <a:cs typeface="黑体" panose="02010609060101010101" charset="-122"/>
              <a:sym typeface="+mn-ea"/>
            </a:endParaRPr>
          </a:p>
          <a:p>
            <a:pPr>
              <a:lnSpc>
                <a:spcPct val="135000"/>
              </a:lnSpc>
            </a:pPr>
            <a:r>
              <a:rPr lang="en-US" sz="2400" dirty="0">
                <a:latin typeface="黑体" panose="02010609060101010101" charset="-122"/>
                <a:ea typeface="黑体" panose="02010609060101010101" charset="-122"/>
                <a:cs typeface="黑体" panose="02010609060101010101" charset="-122"/>
                <a:sym typeface="+mn-ea"/>
              </a:rPr>
              <a:t>D．“绝仁弃义，民复孝慈；绝巧弃利，盗贼无有”</a:t>
            </a:r>
            <a:endParaRPr lang="en-US" altLang="en-US" sz="2400" dirty="0">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custDataLst>
              <p:tags r:id="rId5"/>
            </p:custDataLst>
          </p:nvPr>
        </p:nvSpPr>
        <p:spPr>
          <a:xfrm>
            <a:off x="10624820" y="4631690"/>
            <a:ext cx="955040" cy="1568450"/>
          </a:xfrm>
          <a:prstGeom prst="rect">
            <a:avLst/>
          </a:prstGeom>
          <a:noFill/>
        </p:spPr>
        <p:txBody>
          <a:bodyPr wrap="square" rtlCol="0">
            <a:spAutoFit/>
          </a:bodyPr>
          <a:lstStyle/>
          <a:p>
            <a:r>
              <a:rPr lang="en-US" altLang="zh-CN" sz="9600" b="1">
                <a:solidFill>
                  <a:srgbClr val="C00000"/>
                </a:solidFill>
              </a:rPr>
              <a:t>A</a:t>
            </a:r>
            <a:endParaRPr lang="en-US" altLang="zh-CN" sz="9600" b="1">
              <a:solidFill>
                <a:srgbClr val="C00000"/>
              </a:solidFill>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121285" y="885190"/>
            <a:ext cx="303276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（一）百家争鸣：</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79095" y="1432560"/>
            <a:ext cx="218503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2</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、代表人物</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1" name="文本框 10"/>
          <p:cNvSpPr txBox="1"/>
          <p:nvPr/>
        </p:nvSpPr>
        <p:spPr>
          <a:xfrm>
            <a:off x="121285" y="1979930"/>
            <a:ext cx="2846705"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a:t>
            </a:r>
            <a:r>
              <a:rPr lang="en-US" altLang="zh-CN" sz="2800" b="1">
                <a:solidFill>
                  <a:srgbClr val="C65F10"/>
                </a:solidFill>
                <a:latin typeface="华文中宋" panose="02010600040101010101" charset="-122"/>
                <a:ea typeface="华文中宋" panose="02010600040101010101" charset="-122"/>
              </a:rPr>
              <a:t>2</a:t>
            </a:r>
            <a:r>
              <a:rPr lang="zh-CN" altLang="en-US" sz="2800" b="1">
                <a:solidFill>
                  <a:srgbClr val="C65F10"/>
                </a:solidFill>
                <a:latin typeface="华文中宋" panose="02010600040101010101" charset="-122"/>
                <a:ea typeface="华文中宋" panose="02010600040101010101" charset="-122"/>
              </a:rPr>
              <a:t>）道家学派</a:t>
            </a:r>
            <a:endParaRPr lang="zh-CN" altLang="en-US" sz="2800" b="1">
              <a:solidFill>
                <a:srgbClr val="C65F10"/>
              </a:solidFill>
              <a:latin typeface="华文中宋" panose="02010600040101010101" charset="-122"/>
              <a:ea typeface="华文中宋" panose="02010600040101010101" charset="-122"/>
            </a:endParaRPr>
          </a:p>
        </p:txBody>
      </p:sp>
      <p:sp>
        <p:nvSpPr>
          <p:cNvPr id="3" name="文本框 2"/>
          <p:cNvSpPr txBox="1"/>
          <p:nvPr/>
        </p:nvSpPr>
        <p:spPr>
          <a:xfrm>
            <a:off x="2682240" y="1979930"/>
            <a:ext cx="1738630" cy="521970"/>
          </a:xfrm>
          <a:prstGeom prst="rect">
            <a:avLst/>
          </a:prstGeom>
          <a:noFill/>
        </p:spPr>
        <p:txBody>
          <a:bodyPr wrap="square" rtlCol="0">
            <a:spAutoFit/>
          </a:bodyPr>
          <a:lstStyle/>
          <a:p>
            <a:r>
              <a:rPr lang="en-US" altLang="zh-CN" sz="2800" b="1">
                <a:solidFill>
                  <a:srgbClr val="C65F10"/>
                </a:solidFill>
                <a:latin typeface="华文中宋" panose="02010600040101010101" charset="-122"/>
                <a:ea typeface="华文中宋" panose="02010600040101010101" charset="-122"/>
              </a:rPr>
              <a:t>——</a:t>
            </a:r>
            <a:r>
              <a:rPr lang="zh-CN" altLang="en-US" sz="2800" b="1">
                <a:solidFill>
                  <a:srgbClr val="C65F10"/>
                </a:solidFill>
                <a:latin typeface="华文中宋" panose="02010600040101010101" charset="-122"/>
                <a:ea typeface="华文中宋" panose="02010600040101010101" charset="-122"/>
              </a:rPr>
              <a:t>老子</a:t>
            </a:r>
            <a:endParaRPr lang="zh-CN" altLang="en-US" sz="2800" b="1">
              <a:solidFill>
                <a:srgbClr val="C65F10"/>
              </a:solidFill>
              <a:latin typeface="华文中宋" panose="02010600040101010101" charset="-122"/>
              <a:ea typeface="华文中宋" panose="02010600040101010101" charset="-122"/>
            </a:endParaRPr>
          </a:p>
        </p:txBody>
      </p:sp>
      <p:sp>
        <p:nvSpPr>
          <p:cNvPr id="9" name="文本框 8"/>
          <p:cNvSpPr txBox="1"/>
          <p:nvPr/>
        </p:nvSpPr>
        <p:spPr>
          <a:xfrm>
            <a:off x="4025265" y="1995170"/>
            <a:ext cx="3669030"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（没落奴隶主贵族）</a:t>
            </a:r>
            <a:endParaRPr lang="zh-CN" altLang="en-US" sz="2800" b="1">
              <a:solidFill>
                <a:srgbClr val="C65F10"/>
              </a:solidFill>
              <a:latin typeface="华文中宋" panose="02010600040101010101" charset="-122"/>
              <a:ea typeface="华文中宋" panose="02010600040101010101" charset="-122"/>
            </a:endParaRPr>
          </a:p>
        </p:txBody>
      </p:sp>
      <p:sp>
        <p:nvSpPr>
          <p:cNvPr id="5" name="文本框 4"/>
          <p:cNvSpPr txBox="1"/>
          <p:nvPr/>
        </p:nvSpPr>
        <p:spPr>
          <a:xfrm>
            <a:off x="379095" y="2501900"/>
            <a:ext cx="2692400" cy="2460625"/>
          </a:xfrm>
          <a:prstGeom prst="rect">
            <a:avLst/>
          </a:prstGeom>
          <a:noFill/>
        </p:spPr>
        <p:txBody>
          <a:bodyPr wrap="square" rtlCol="0">
            <a:spAutoFit/>
          </a:bodyPr>
          <a:lstStyle/>
          <a:p>
            <a:pPr>
              <a:lnSpc>
                <a:spcPct val="110000"/>
              </a:lnSpc>
            </a:pPr>
            <a:r>
              <a:rPr lang="zh-CN" altLang="en-US" sz="2800" b="1">
                <a:solidFill>
                  <a:srgbClr val="C65F10"/>
                </a:solidFill>
                <a:latin typeface="华文中宋" panose="02010600040101010101" charset="-122"/>
                <a:ea typeface="华文中宋" panose="02010600040101010101" charset="-122"/>
              </a:rPr>
              <a:t>本体论：</a:t>
            </a:r>
            <a:endParaRPr lang="zh-CN" altLang="en-US" sz="2800" b="1">
              <a:solidFill>
                <a:srgbClr val="C65F10"/>
              </a:solidFill>
              <a:latin typeface="华文中宋" panose="02010600040101010101" charset="-122"/>
              <a:ea typeface="华文中宋" panose="02010600040101010101" charset="-122"/>
            </a:endParaRPr>
          </a:p>
          <a:p>
            <a:pPr>
              <a:lnSpc>
                <a:spcPct val="110000"/>
              </a:lnSpc>
            </a:pPr>
            <a:r>
              <a:rPr lang="zh-CN" altLang="en-US" sz="2800" b="1">
                <a:solidFill>
                  <a:srgbClr val="C65F10"/>
                </a:solidFill>
                <a:latin typeface="华文中宋" panose="02010600040101010101" charset="-122"/>
                <a:ea typeface="华文中宋" panose="02010600040101010101" charset="-122"/>
              </a:rPr>
              <a:t>人生观：</a:t>
            </a:r>
            <a:endParaRPr lang="zh-CN" altLang="en-US" sz="2800" b="1">
              <a:solidFill>
                <a:srgbClr val="C65F10"/>
              </a:solidFill>
              <a:latin typeface="华文中宋" panose="02010600040101010101" charset="-122"/>
              <a:ea typeface="华文中宋" panose="02010600040101010101" charset="-122"/>
            </a:endParaRPr>
          </a:p>
          <a:p>
            <a:pPr>
              <a:lnSpc>
                <a:spcPct val="110000"/>
              </a:lnSpc>
            </a:pPr>
            <a:r>
              <a:rPr lang="zh-CN" altLang="en-US" sz="2800" b="1">
                <a:solidFill>
                  <a:srgbClr val="C65F10"/>
                </a:solidFill>
                <a:latin typeface="华文中宋" panose="02010600040101010101" charset="-122"/>
                <a:ea typeface="华文中宋" panose="02010600040101010101" charset="-122"/>
              </a:rPr>
              <a:t>朴素的辩证法：</a:t>
            </a:r>
            <a:endParaRPr lang="zh-CN" altLang="en-US" sz="2800" b="1">
              <a:solidFill>
                <a:srgbClr val="C65F10"/>
              </a:solidFill>
              <a:latin typeface="华文中宋" panose="02010600040101010101" charset="-122"/>
              <a:ea typeface="华文中宋" panose="02010600040101010101" charset="-122"/>
            </a:endParaRPr>
          </a:p>
          <a:p>
            <a:pPr>
              <a:lnSpc>
                <a:spcPct val="110000"/>
              </a:lnSpc>
            </a:pPr>
            <a:endParaRPr lang="zh-CN" altLang="en-US" sz="2800" b="1">
              <a:solidFill>
                <a:srgbClr val="C65F10"/>
              </a:solidFill>
              <a:latin typeface="华文中宋" panose="02010600040101010101" charset="-122"/>
              <a:ea typeface="华文中宋" panose="02010600040101010101" charset="-122"/>
            </a:endParaRPr>
          </a:p>
          <a:p>
            <a:pPr>
              <a:lnSpc>
                <a:spcPct val="110000"/>
              </a:lnSpc>
            </a:pPr>
            <a:r>
              <a:rPr lang="zh-CN" altLang="en-US" sz="2800" b="1">
                <a:solidFill>
                  <a:srgbClr val="C65F10"/>
                </a:solidFill>
                <a:latin typeface="华文中宋" panose="02010600040101010101" charset="-122"/>
                <a:ea typeface="华文中宋" panose="02010600040101010101" charset="-122"/>
              </a:rPr>
              <a:t>政治思想：</a:t>
            </a:r>
            <a:endParaRPr lang="zh-CN" altLang="en-US" sz="2800" b="1">
              <a:solidFill>
                <a:srgbClr val="C65F10"/>
              </a:solidFill>
              <a:latin typeface="华文中宋" panose="02010600040101010101" charset="-122"/>
              <a:ea typeface="华文中宋" panose="02010600040101010101" charset="-122"/>
            </a:endParaRPr>
          </a:p>
        </p:txBody>
      </p:sp>
      <p:sp>
        <p:nvSpPr>
          <p:cNvPr id="6" name="文本框 5"/>
          <p:cNvSpPr txBox="1"/>
          <p:nvPr/>
        </p:nvSpPr>
        <p:spPr>
          <a:xfrm>
            <a:off x="1775460" y="2567305"/>
            <a:ext cx="4805680" cy="521970"/>
          </a:xfrm>
          <a:prstGeom prst="rect">
            <a:avLst/>
          </a:prstGeom>
          <a:noFill/>
        </p:spPr>
        <p:txBody>
          <a:bodyPr wrap="none" rtlCol="0" anchor="t">
            <a:spAutoFit/>
          </a:bodyPr>
          <a:lstStyle/>
          <a:p>
            <a:pPr defTabSz="913765" eaLnBrk="1" hangingPunct="1">
              <a:lnSpc>
                <a:spcPct val="100000"/>
              </a:lnSpc>
            </a:pPr>
            <a:r>
              <a:rPr lang="zh-CN" altLang="en-US" sz="2800" smtClean="0">
                <a:solidFill>
                  <a:schemeClr val="tx1"/>
                </a:solidFill>
                <a:latin typeface="华文中宋" panose="02010600040101010101" charset="-122"/>
                <a:ea typeface="华文中宋" panose="02010600040101010101" charset="-122"/>
                <a:cs typeface="华文中宋" panose="02010600040101010101" charset="-122"/>
                <a:sym typeface="+mn-ea"/>
              </a:rPr>
              <a:t>认为</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道</a:t>
            </a: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”是世界万物的本原</a:t>
            </a:r>
            <a:endPar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1775460" y="3034665"/>
            <a:ext cx="4094480" cy="521970"/>
          </a:xfrm>
          <a:prstGeom prst="rect">
            <a:avLst/>
          </a:prstGeom>
          <a:noFill/>
        </p:spPr>
        <p:txBody>
          <a:bodyPr wrap="none" rtlCol="0" anchor="t">
            <a:spAutoFit/>
          </a:bodyPr>
          <a:lstStyle/>
          <a:p>
            <a:pPr defTabSz="913765" eaLnBrk="1" hangingPunct="1">
              <a:lnSpc>
                <a:spcPct val="100000"/>
              </a:lnSpc>
            </a:pPr>
            <a:r>
              <a:rPr lang="zh-CN" altLang="en-US" sz="2800" smtClean="0">
                <a:solidFill>
                  <a:schemeClr val="tx1"/>
                </a:solidFill>
                <a:latin typeface="华文中宋" panose="02010600040101010101" charset="-122"/>
                <a:ea typeface="华文中宋" panose="02010600040101010101" charset="-122"/>
                <a:cs typeface="方正粗黑宋简体" panose="02000000000000000000" pitchFamily="2" charset="-122"/>
                <a:sym typeface="+mn-ea"/>
              </a:rPr>
              <a:t>顺应自然，追求天人合一</a:t>
            </a:r>
            <a:endParaRPr lang="zh-CN" altLang="en-US" sz="2800" smtClean="0">
              <a:solidFill>
                <a:schemeClr val="tx1"/>
              </a:solidFill>
              <a:latin typeface="华文中宋" panose="02010600040101010101" charset="-122"/>
              <a:ea typeface="华文中宋" panose="02010600040101010101" charset="-122"/>
              <a:cs typeface="方正粗黑宋简体" panose="02000000000000000000" pitchFamily="2" charset="-122"/>
              <a:sym typeface="+mn-ea"/>
            </a:endParaRPr>
          </a:p>
        </p:txBody>
      </p:sp>
      <p:sp>
        <p:nvSpPr>
          <p:cNvPr id="8" name="文本框 7"/>
          <p:cNvSpPr txBox="1"/>
          <p:nvPr/>
        </p:nvSpPr>
        <p:spPr>
          <a:xfrm>
            <a:off x="452755" y="3429000"/>
            <a:ext cx="9519285" cy="1038860"/>
          </a:xfrm>
          <a:prstGeom prst="rect">
            <a:avLst/>
          </a:prstGeom>
          <a:noFill/>
        </p:spPr>
        <p:txBody>
          <a:bodyPr wrap="square" rtlCol="0">
            <a:spAutoFit/>
          </a:bodyPr>
          <a:lstStyle/>
          <a:p>
            <a:pPr>
              <a:lnSpc>
                <a:spcPct val="110000"/>
              </a:lnSpc>
            </a:pPr>
            <a:r>
              <a:rPr lang="en-US" altLang="zh-CN" sz="2400" b="1">
                <a:solidFill>
                  <a:srgbClr val="FF0000"/>
                </a:solidFill>
                <a:latin typeface="黑体" panose="02010609060101010101" charset="-122"/>
                <a:ea typeface="黑体" panose="02010609060101010101" charset="-122"/>
              </a:rPr>
              <a:t>              </a:t>
            </a:r>
            <a:r>
              <a:rPr lang="en-US" altLang="zh-CN" sz="2800">
                <a:solidFill>
                  <a:srgbClr val="FF0000"/>
                </a:solidFill>
                <a:latin typeface="华文中宋" panose="02010600040101010101" charset="-122"/>
                <a:ea typeface="华文中宋" panose="02010600040101010101" charset="-122"/>
                <a:cs typeface="华文中宋" panose="02010600040101010101" charset="-122"/>
              </a:rPr>
              <a:t>  </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事物存在着相互依存、相互转化、对立统一的矛盾，认为物极必反，柔能克刚</a:t>
            </a:r>
            <a:endParaRPr lang="zh-CN" altLang="en-US" sz="280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17" name="文本框 16"/>
          <p:cNvSpPr txBox="1"/>
          <p:nvPr/>
        </p:nvSpPr>
        <p:spPr>
          <a:xfrm>
            <a:off x="2131060" y="4440555"/>
            <a:ext cx="3383280" cy="52197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rgbClr val="C00000"/>
                </a:solidFill>
                <a:latin typeface="华文中宋" panose="02010600040101010101" charset="-122"/>
                <a:ea typeface="华文中宋" panose="02010600040101010101" charset="-122"/>
                <a:cs typeface="仿宋" panose="02010609060101010101" pitchFamily="49" charset="-122"/>
                <a:sym typeface="+mn-lt"/>
              </a:rPr>
              <a:t>无为而治、小国寡民</a:t>
            </a:r>
            <a:endParaRPr lang="zh-CN" altLang="en-US" sz="2800">
              <a:solidFill>
                <a:srgbClr val="C00000"/>
              </a:solidFill>
              <a:latin typeface="华文中宋" panose="02010600040101010101" charset="-122"/>
              <a:ea typeface="华文中宋" panose="02010600040101010101" charset="-122"/>
              <a:cs typeface="仿宋" panose="02010609060101010101" pitchFamily="49" charset="-122"/>
              <a:sym typeface="+mn-lt"/>
            </a:endParaRPr>
          </a:p>
        </p:txBody>
      </p:sp>
      <p:grpSp>
        <p:nvGrpSpPr>
          <p:cNvPr id="19" name="组合 18"/>
          <p:cNvGrpSpPr/>
          <p:nvPr/>
        </p:nvGrpSpPr>
        <p:grpSpPr>
          <a:xfrm>
            <a:off x="379095" y="2337435"/>
            <a:ext cx="12080240" cy="4342130"/>
            <a:chOff x="597" y="3681"/>
            <a:chExt cx="19024" cy="6838"/>
          </a:xfrm>
          <a:effectLst>
            <a:outerShdw blurRad="50800" dist="38100" dir="2700000" algn="tl" rotWithShape="0">
              <a:prstClr val="black">
                <a:alpha val="40000"/>
              </a:prstClr>
            </a:outerShdw>
          </a:effectLst>
        </p:grpSpPr>
        <p:sp>
          <p:nvSpPr>
            <p:cNvPr id="12" name="文本框 11"/>
            <p:cNvSpPr txBox="1"/>
            <p:nvPr/>
          </p:nvSpPr>
          <p:spPr>
            <a:xfrm>
              <a:off x="597" y="7815"/>
              <a:ext cx="18233" cy="2583"/>
            </a:xfrm>
            <a:prstGeom prst="rect">
              <a:avLst/>
            </a:prstGeom>
            <a:solidFill>
              <a:srgbClr val="FEF5ED"/>
            </a:solidFill>
          </p:spPr>
          <p:txBody>
            <a:bodyPr wrap="square" rtlCol="0" anchor="t">
              <a:spAutoFit/>
            </a:bodyPr>
            <a:lstStyle/>
            <a:p>
              <a:pPr>
                <a:lnSpc>
                  <a:spcPct val="90000"/>
                </a:lnSpc>
              </a:pPr>
              <a:r>
                <a:rPr lang="zh-CN" altLang="en-US" sz="2800">
                  <a:solidFill>
                    <a:srgbClr val="C00000"/>
                  </a:solidFill>
                  <a:latin typeface="楷体" panose="02010609060101010101" charset="-122"/>
                  <a:ea typeface="楷体" panose="02010609060101010101" charset="-122"/>
                  <a:cs typeface="楷体" panose="02010609060101010101" charset="-122"/>
                  <a:sym typeface="+mn-ea"/>
                </a:rPr>
                <a:t>无为而治：</a:t>
              </a:r>
              <a:r>
                <a:rPr lang="zh-CN" altLang="en-US" sz="2800">
                  <a:latin typeface="楷体" panose="02010609060101010101" charset="-122"/>
                  <a:ea typeface="楷体" panose="02010609060101010101" charset="-122"/>
                  <a:cs typeface="楷体" panose="02010609060101010101" charset="-122"/>
                  <a:sym typeface="+mn-ea"/>
                </a:rPr>
                <a:t>强调无为而无不为，既尊重自然规律，反对盲</a:t>
              </a:r>
              <a:endParaRPr lang="zh-CN" altLang="en-US" sz="2800">
                <a:latin typeface="楷体" panose="02010609060101010101" charset="-122"/>
                <a:ea typeface="楷体" panose="02010609060101010101" charset="-122"/>
                <a:cs typeface="楷体" panose="02010609060101010101" charset="-122"/>
                <a:sym typeface="+mn-ea"/>
              </a:endParaRPr>
            </a:p>
            <a:p>
              <a:pPr>
                <a:lnSpc>
                  <a:spcPct val="90000"/>
                </a:lnSpc>
              </a:pPr>
              <a:r>
                <a:rPr lang="zh-CN" altLang="en-US" sz="2800">
                  <a:latin typeface="楷体" panose="02010609060101010101" charset="-122"/>
                  <a:ea typeface="楷体" panose="02010609060101010101" charset="-122"/>
                  <a:cs typeface="楷体" panose="02010609060101010101" charset="-122"/>
                  <a:sym typeface="+mn-ea"/>
                </a:rPr>
                <a:t>目行动，又主张发挥人的主观能动性，倡导“待时而动”</a:t>
              </a:r>
              <a:endParaRPr lang="zh-CN" altLang="en-US" sz="2800">
                <a:latin typeface="楷体" panose="02010609060101010101" charset="-122"/>
                <a:ea typeface="楷体" panose="02010609060101010101" charset="-122"/>
                <a:cs typeface="楷体" panose="02010609060101010101" charset="-122"/>
                <a:sym typeface="+mn-ea"/>
              </a:endParaRPr>
            </a:p>
            <a:p>
              <a:pPr>
                <a:lnSpc>
                  <a:spcPct val="90000"/>
                </a:lnSpc>
              </a:pPr>
              <a:r>
                <a:rPr lang="zh-CN" altLang="en-US" sz="2800">
                  <a:latin typeface="楷体" panose="02010609060101010101" charset="-122"/>
                  <a:ea typeface="楷体" panose="02010609060101010101" charset="-122"/>
                  <a:cs typeface="楷体" panose="02010609060101010101" charset="-122"/>
                  <a:sym typeface="+mn-ea"/>
                </a:rPr>
                <a:t>“因时制宜”，是一种“积极无为”的哲学观，这一思想对</a:t>
              </a:r>
              <a:endParaRPr lang="zh-CN" altLang="en-US" sz="2800">
                <a:latin typeface="楷体" panose="02010609060101010101" charset="-122"/>
                <a:ea typeface="楷体" panose="02010609060101010101" charset="-122"/>
                <a:cs typeface="楷体" panose="02010609060101010101" charset="-122"/>
                <a:sym typeface="+mn-ea"/>
              </a:endParaRPr>
            </a:p>
            <a:p>
              <a:pPr>
                <a:lnSpc>
                  <a:spcPct val="90000"/>
                </a:lnSpc>
              </a:pPr>
              <a:r>
                <a:rPr lang="zh-CN" altLang="en-US" sz="2800">
                  <a:latin typeface="楷体" panose="02010609060101010101" charset="-122"/>
                  <a:ea typeface="楷体" panose="02010609060101010101" charset="-122"/>
                  <a:cs typeface="楷体" panose="02010609060101010101" charset="-122"/>
                  <a:sym typeface="+mn-ea"/>
                </a:rPr>
                <a:t>约束统治者暴政、缓和阶级矛盾，稳定社会秩序有积极作用。</a:t>
              </a:r>
              <a:endParaRPr lang="zh-CN" altLang="en-US" sz="2800">
                <a:latin typeface="楷体" panose="02010609060101010101" charset="-122"/>
                <a:ea typeface="楷体" panose="02010609060101010101" charset="-122"/>
                <a:cs typeface="楷体" panose="02010609060101010101" charset="-122"/>
                <a:sym typeface="+mn-ea"/>
              </a:endParaRPr>
            </a:p>
          </p:txBody>
        </p:sp>
        <p:pic>
          <p:nvPicPr>
            <p:cNvPr id="18" name="图片 17"/>
            <p:cNvPicPr>
              <a:picLocks noChangeAspect="1"/>
            </p:cNvPicPr>
            <p:nvPr/>
          </p:nvPicPr>
          <p:blipFill>
            <a:blip r:embed="rId3"/>
            <a:srcRect t="8540" b="5534"/>
            <a:stretch>
              <a:fillRect/>
            </a:stretch>
          </p:blipFill>
          <p:spPr>
            <a:xfrm>
              <a:off x="14501" y="3681"/>
              <a:ext cx="5120" cy="6838"/>
            </a:xfrm>
            <a:prstGeom prst="rect">
              <a:avLst/>
            </a:prstGeom>
          </p:spPr>
        </p:pic>
      </p:grpSp>
      <p:sp>
        <p:nvSpPr>
          <p:cNvPr id="20" name="文本框 19"/>
          <p:cNvSpPr txBox="1"/>
          <p:nvPr/>
        </p:nvSpPr>
        <p:spPr>
          <a:xfrm>
            <a:off x="3766820" y="454025"/>
            <a:ext cx="8091170" cy="1383665"/>
          </a:xfrm>
          <a:prstGeom prst="rect">
            <a:avLst/>
          </a:prstGeom>
          <a:solidFill>
            <a:srgbClr val="FEF5ED"/>
          </a:solidFill>
          <a:effectLst>
            <a:outerShdw blurRad="50800" dist="38100" dir="2700000" algn="tl" rotWithShape="0">
              <a:prstClr val="black">
                <a:alpha val="40000"/>
              </a:prstClr>
            </a:outerShdw>
          </a:effectLst>
        </p:spPr>
        <p:txBody>
          <a:bodyPr wrap="square" rtlCol="0" anchor="t">
            <a:spAutoFit/>
          </a:bodyPr>
          <a:lstStyle/>
          <a:p>
            <a:pPr indent="0" fontAlgn="auto">
              <a:lnSpc>
                <a:spcPct val="100000"/>
              </a:lnSpc>
            </a:pPr>
            <a:r>
              <a:rPr lang="zh-CN" altLang="en-US" sz="2800">
                <a:latin typeface="楷体" panose="02010609060101010101" charset="-122"/>
                <a:ea typeface="楷体" panose="02010609060101010101" charset="-122"/>
                <a:sym typeface="+mn-ea"/>
              </a:rPr>
              <a:t>老子：姓李，名耳，字</a:t>
            </a:r>
            <a:r>
              <a:rPr lang="zh-CN" altLang="en-US" sz="2800">
                <a:latin typeface="楷体" panose="02010609060101010101" charset="-122"/>
                <a:ea typeface="楷体" panose="02010609060101010101" charset="-122"/>
                <a:sym typeface="+mn-lt"/>
              </a:rPr>
              <a:t>聃。相传为春秋末年楚国人，</a:t>
            </a:r>
            <a:r>
              <a:rPr lang="zh-CN" altLang="en-US" sz="2800">
                <a:solidFill>
                  <a:srgbClr val="C00000"/>
                </a:solidFill>
                <a:latin typeface="楷体" panose="02010609060101010101" charset="-122"/>
                <a:ea typeface="楷体" panose="02010609060101010101" charset="-122"/>
                <a:cs typeface="华文中宋" panose="02010600040101010101" charset="-122"/>
                <a:sym typeface="+mn-ea"/>
              </a:rPr>
              <a:t>春秋后期没落奴隶主贵族阶级</a:t>
            </a:r>
            <a:r>
              <a:rPr lang="zh-CN" altLang="en-US" sz="2800">
                <a:latin typeface="楷体" panose="02010609060101010101" charset="-122"/>
                <a:ea typeface="楷体" panose="02010609060101010101" charset="-122"/>
                <a:cs typeface="华文中宋" panose="02010600040101010101" charset="-122"/>
                <a:sym typeface="+mn-ea"/>
              </a:rPr>
              <a:t>的代表，做</a:t>
            </a:r>
            <a:r>
              <a:rPr lang="zh-CN" altLang="en-US" sz="2800">
                <a:latin typeface="楷体" panose="02010609060101010101" charset="-122"/>
                <a:ea typeface="楷体" panose="02010609060101010101" charset="-122"/>
                <a:sym typeface="+mn-lt"/>
              </a:rPr>
              <a:t>过周守藏史，</a:t>
            </a:r>
            <a:r>
              <a:rPr lang="zh-CN" altLang="en-US" sz="2800">
                <a:latin typeface="楷体" panose="02010609060101010101" charset="-122"/>
                <a:ea typeface="楷体" panose="02010609060101010101" charset="-122"/>
                <a:sym typeface="+mn-ea"/>
              </a:rPr>
              <a:t>被道教尊为教祖，</a:t>
            </a:r>
            <a:r>
              <a:rPr lang="zh-CN" altLang="en-US" sz="2800">
                <a:latin typeface="楷体" panose="02010609060101010101" charset="-122"/>
                <a:ea typeface="楷体" panose="02010609060101010101" charset="-122"/>
                <a:sym typeface="+mn-lt"/>
              </a:rPr>
              <a:t>传世之作</a:t>
            </a:r>
            <a:r>
              <a:rPr lang="en-US" altLang="zh-CN" sz="2800">
                <a:solidFill>
                  <a:srgbClr val="C00000"/>
                </a:solidFill>
                <a:latin typeface="楷体" panose="02010609060101010101" charset="-122"/>
                <a:ea typeface="楷体" panose="02010609060101010101" charset="-122"/>
                <a:sym typeface="+mn-lt"/>
              </a:rPr>
              <a:t>《</a:t>
            </a:r>
            <a:r>
              <a:rPr lang="zh-CN" altLang="en-US" sz="2800">
                <a:solidFill>
                  <a:srgbClr val="C00000"/>
                </a:solidFill>
                <a:latin typeface="楷体" panose="02010609060101010101" charset="-122"/>
                <a:ea typeface="楷体" panose="02010609060101010101" charset="-122"/>
                <a:sym typeface="+mn-lt"/>
              </a:rPr>
              <a:t>道德经</a:t>
            </a:r>
            <a:r>
              <a:rPr lang="en-US" altLang="zh-CN" sz="2800">
                <a:solidFill>
                  <a:srgbClr val="C00000"/>
                </a:solidFill>
                <a:latin typeface="楷体" panose="02010609060101010101" charset="-122"/>
                <a:ea typeface="楷体" panose="02010609060101010101" charset="-122"/>
                <a:sym typeface="+mn-lt"/>
              </a:rPr>
              <a:t>》</a:t>
            </a:r>
            <a:r>
              <a:rPr lang="zh-CN" altLang="en-US" sz="2800">
                <a:solidFill>
                  <a:schemeClr val="tx1"/>
                </a:solidFill>
                <a:latin typeface="楷体" panose="02010609060101010101" charset="-122"/>
                <a:ea typeface="楷体" panose="02010609060101010101" charset="-122"/>
                <a:sym typeface="+mn-lt"/>
              </a:rPr>
              <a:t>。</a:t>
            </a:r>
            <a:endParaRPr lang="zh-CN" altLang="en-US" sz="2800">
              <a:solidFill>
                <a:schemeClr val="tx1"/>
              </a:solidFill>
              <a:latin typeface="楷体" panose="02010609060101010101" charset="-122"/>
              <a:ea typeface="楷体" panose="02010609060101010101" charset="-122"/>
              <a:sym typeface="+mn-lt"/>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3" grpId="0"/>
      <p:bldP spid="3" grpId="1"/>
      <p:bldP spid="5" grpId="0"/>
      <p:bldP spid="5" grpId="1"/>
      <p:bldP spid="6" grpId="0"/>
      <p:bldP spid="6" grpId="1"/>
      <p:bldP spid="7" grpId="0"/>
      <p:bldP spid="7" grpId="1"/>
      <p:bldP spid="8" grpId="0"/>
      <p:bldP spid="8" grpId="1"/>
      <p:bldP spid="17" grpId="0"/>
      <p:bldP spid="17" grpId="1"/>
      <p:bldP spid="20" grpId="0" animBg="1"/>
      <p:bldP spid="2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121285" y="885190"/>
            <a:ext cx="303276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（一）百家争鸣：</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79095" y="1432560"/>
            <a:ext cx="218503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2</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、代表人物</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1" name="文本框 10"/>
          <p:cNvSpPr txBox="1"/>
          <p:nvPr/>
        </p:nvSpPr>
        <p:spPr>
          <a:xfrm>
            <a:off x="121285" y="1979930"/>
            <a:ext cx="2846705"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a:t>
            </a:r>
            <a:r>
              <a:rPr lang="en-US" altLang="zh-CN" sz="2800" b="1">
                <a:solidFill>
                  <a:srgbClr val="C65F10"/>
                </a:solidFill>
                <a:latin typeface="华文中宋" panose="02010600040101010101" charset="-122"/>
                <a:ea typeface="华文中宋" panose="02010600040101010101" charset="-122"/>
              </a:rPr>
              <a:t>2</a:t>
            </a:r>
            <a:r>
              <a:rPr lang="zh-CN" altLang="en-US" sz="2800" b="1">
                <a:solidFill>
                  <a:srgbClr val="C65F10"/>
                </a:solidFill>
                <a:latin typeface="华文中宋" panose="02010600040101010101" charset="-122"/>
                <a:ea typeface="华文中宋" panose="02010600040101010101" charset="-122"/>
              </a:rPr>
              <a:t>）道家学派</a:t>
            </a:r>
            <a:endParaRPr lang="zh-CN" altLang="en-US" sz="2800" b="1">
              <a:solidFill>
                <a:srgbClr val="C65F10"/>
              </a:solidFill>
              <a:latin typeface="华文中宋" panose="02010600040101010101" charset="-122"/>
              <a:ea typeface="华文中宋" panose="02010600040101010101" charset="-122"/>
            </a:endParaRPr>
          </a:p>
        </p:txBody>
      </p:sp>
      <p:sp>
        <p:nvSpPr>
          <p:cNvPr id="9" name="文本框 8"/>
          <p:cNvSpPr txBox="1"/>
          <p:nvPr/>
        </p:nvSpPr>
        <p:spPr>
          <a:xfrm>
            <a:off x="4025265" y="1995170"/>
            <a:ext cx="3495040"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（没落奴隶主贵族）</a:t>
            </a:r>
            <a:endParaRPr lang="zh-CN" altLang="en-US" sz="2800" b="1">
              <a:solidFill>
                <a:srgbClr val="C65F10"/>
              </a:solidFill>
              <a:latin typeface="华文中宋" panose="02010600040101010101" charset="-122"/>
              <a:ea typeface="华文中宋" panose="02010600040101010101" charset="-122"/>
            </a:endParaRPr>
          </a:p>
        </p:txBody>
      </p:sp>
      <p:sp>
        <p:nvSpPr>
          <p:cNvPr id="3" name="文本框 2"/>
          <p:cNvSpPr txBox="1"/>
          <p:nvPr/>
        </p:nvSpPr>
        <p:spPr>
          <a:xfrm>
            <a:off x="2682240" y="1979930"/>
            <a:ext cx="1738630" cy="521970"/>
          </a:xfrm>
          <a:prstGeom prst="rect">
            <a:avLst/>
          </a:prstGeom>
          <a:noFill/>
        </p:spPr>
        <p:txBody>
          <a:bodyPr wrap="square" rtlCol="0">
            <a:spAutoFit/>
          </a:bodyPr>
          <a:lstStyle/>
          <a:p>
            <a:r>
              <a:rPr lang="en-US" altLang="zh-CN" sz="2800" b="1">
                <a:solidFill>
                  <a:srgbClr val="C65F10"/>
                </a:solidFill>
                <a:latin typeface="华文中宋" panose="02010600040101010101" charset="-122"/>
                <a:ea typeface="华文中宋" panose="02010600040101010101" charset="-122"/>
              </a:rPr>
              <a:t>——</a:t>
            </a:r>
            <a:r>
              <a:rPr lang="zh-CN" altLang="en-US" sz="2800" b="1">
                <a:solidFill>
                  <a:srgbClr val="C65F10"/>
                </a:solidFill>
                <a:latin typeface="华文中宋" panose="02010600040101010101" charset="-122"/>
                <a:ea typeface="华文中宋" panose="02010600040101010101" charset="-122"/>
              </a:rPr>
              <a:t>庄子</a:t>
            </a:r>
            <a:endParaRPr lang="zh-CN" altLang="en-US" sz="2800" b="1">
              <a:solidFill>
                <a:srgbClr val="C65F10"/>
              </a:solidFill>
              <a:latin typeface="华文中宋" panose="02010600040101010101" charset="-122"/>
              <a:ea typeface="华文中宋" panose="02010600040101010101" charset="-122"/>
            </a:endParaRPr>
          </a:p>
        </p:txBody>
      </p:sp>
      <p:sp>
        <p:nvSpPr>
          <p:cNvPr id="5" name="文本框 4"/>
          <p:cNvSpPr txBox="1"/>
          <p:nvPr/>
        </p:nvSpPr>
        <p:spPr>
          <a:xfrm>
            <a:off x="379095" y="2414270"/>
            <a:ext cx="10433685" cy="2330450"/>
          </a:xfrm>
          <a:prstGeom prst="rect">
            <a:avLst/>
          </a:prstGeom>
          <a:noFill/>
        </p:spPr>
        <p:txBody>
          <a:bodyPr wrap="square" rtlCol="0" anchor="t">
            <a:spAutoFit/>
          </a:bodyPr>
          <a:lstStyle/>
          <a:p>
            <a:pPr>
              <a:lnSpc>
                <a:spcPct val="130000"/>
              </a:lnSpc>
            </a:pPr>
            <a:r>
              <a:rPr lang="zh-CN" altLang="en-US" sz="2800">
                <a:latin typeface="华文中宋" panose="02010600040101010101" charset="-122"/>
                <a:ea typeface="华文中宋" panose="02010600040101010101" charset="-122"/>
                <a:cs typeface="华文中宋" panose="02010600040101010101" charset="-122"/>
                <a:sym typeface="+mn-ea"/>
              </a:rPr>
              <a:t>①把道作为最高的准则，宣传天道与自然无为。</a:t>
            </a:r>
            <a:endParaRPr lang="zh-CN" altLang="en-US" sz="2800">
              <a:latin typeface="华文中宋" panose="02010600040101010101" charset="-122"/>
              <a:ea typeface="华文中宋" panose="02010600040101010101" charset="-122"/>
              <a:cs typeface="华文中宋" panose="02010600040101010101" charset="-122"/>
            </a:endParaRPr>
          </a:p>
          <a:p>
            <a:pPr>
              <a:lnSpc>
                <a:spcPct val="130000"/>
              </a:lnSpc>
            </a:pPr>
            <a:r>
              <a:rPr lang="zh-CN" altLang="en-US" sz="2800">
                <a:latin typeface="华文中宋" panose="02010600040101010101" charset="-122"/>
                <a:ea typeface="华文中宋" panose="02010600040101010101" charset="-122"/>
                <a:cs typeface="华文中宋" panose="02010600040101010101" charset="-122"/>
                <a:sym typeface="+mn-ea"/>
              </a:rPr>
              <a:t>②提出世界万物是相对的。</a:t>
            </a:r>
            <a:endParaRPr lang="zh-CN" altLang="en-US" sz="2800">
              <a:latin typeface="华文中宋" panose="02010600040101010101" charset="-122"/>
              <a:ea typeface="华文中宋" panose="02010600040101010101" charset="-122"/>
              <a:cs typeface="华文中宋" panose="02010600040101010101" charset="-122"/>
            </a:endParaRPr>
          </a:p>
          <a:p>
            <a:pPr>
              <a:lnSpc>
                <a:spcPct val="130000"/>
              </a:lnSpc>
            </a:pPr>
            <a:r>
              <a:rPr lang="zh-CN" altLang="en-US" sz="2800">
                <a:latin typeface="华文中宋" panose="02010600040101010101" charset="-122"/>
                <a:ea typeface="华文中宋" panose="02010600040101010101" charset="-122"/>
                <a:cs typeface="华文中宋" panose="02010600040101010101" charset="-122"/>
                <a:sym typeface="+mn-ea"/>
              </a:rPr>
              <a:t>③齐物论</a:t>
            </a:r>
            <a:r>
              <a:rPr lang="en-US" altLang="zh-CN" sz="2800">
                <a:latin typeface="华文中宋" panose="02010600040101010101" charset="-122"/>
                <a:ea typeface="华文中宋" panose="02010600040101010101" charset="-122"/>
                <a:cs typeface="华文中宋" panose="02010600040101010101" charset="-122"/>
                <a:sym typeface="+mn-ea"/>
              </a:rPr>
              <a:t>——</a:t>
            </a:r>
            <a:r>
              <a:rPr lang="zh-CN" altLang="en-US" sz="2800" smtClean="0">
                <a:latin typeface="华文中宋" panose="02010600040101010101" charset="-122"/>
                <a:ea typeface="华文中宋" panose="02010600040101010101" charset="-122"/>
                <a:cs typeface="华文中宋" panose="02010600040101010101" charset="-122"/>
                <a:sym typeface="+mn-ea"/>
              </a:rPr>
              <a:t>任何事物在本质上都是相同的，没有区别</a:t>
            </a:r>
            <a:endParaRPr lang="zh-CN" altLang="en-US" sz="2800">
              <a:latin typeface="华文中宋" panose="02010600040101010101" charset="-122"/>
              <a:ea typeface="华文中宋" panose="02010600040101010101" charset="-122"/>
              <a:cs typeface="华文中宋" panose="02010600040101010101" charset="-122"/>
            </a:endParaRPr>
          </a:p>
          <a:p>
            <a:pPr>
              <a:lnSpc>
                <a:spcPct val="130000"/>
              </a:lnSpc>
            </a:pPr>
            <a:r>
              <a:rPr lang="zh-CN" altLang="en-US" sz="2800">
                <a:solidFill>
                  <a:schemeClr val="tx1"/>
                </a:solidFill>
                <a:latin typeface="华文中宋" panose="02010600040101010101" charset="-122"/>
                <a:ea typeface="华文中宋" panose="02010600040101010101" charset="-122"/>
                <a:cs typeface="华文中宋" panose="02010600040101010101" charset="-122"/>
                <a:sym typeface="+mn-ea"/>
              </a:rPr>
              <a:t>④</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崇尚逍遥自在，主张超越功利去追求精神自由</a:t>
            </a:r>
            <a:endPar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grpSp>
        <p:nvGrpSpPr>
          <p:cNvPr id="14" name="组合 13"/>
          <p:cNvGrpSpPr/>
          <p:nvPr/>
        </p:nvGrpSpPr>
        <p:grpSpPr>
          <a:xfrm>
            <a:off x="4940935" y="339090"/>
            <a:ext cx="7346950" cy="3699510"/>
            <a:chOff x="7781" y="534"/>
            <a:chExt cx="11570" cy="5826"/>
          </a:xfrm>
        </p:grpSpPr>
        <p:pic>
          <p:nvPicPr>
            <p:cNvPr id="6" name="图片 5" descr="C:/Users/ADMINI~1/AppData/Local/Temp/kaimatting/20200823105612/output_aiMatting_20200823105649.pngoutput_aiMatting_20200823105649"/>
            <p:cNvPicPr>
              <a:picLocks noChangeAspect="1"/>
            </p:cNvPicPr>
            <p:nvPr/>
          </p:nvPicPr>
          <p:blipFill>
            <a:blip r:embed="rId3"/>
            <a:srcRect l="14410" t="15780" r="4973"/>
            <a:stretch>
              <a:fillRect/>
            </a:stretch>
          </p:blipFill>
          <p:spPr>
            <a:xfrm>
              <a:off x="11659" y="2256"/>
              <a:ext cx="7692" cy="4105"/>
            </a:xfrm>
            <a:prstGeom prst="rect">
              <a:avLst/>
            </a:prstGeom>
          </p:spPr>
        </p:pic>
        <p:sp>
          <p:nvSpPr>
            <p:cNvPr id="7" name="文本框 6"/>
            <p:cNvSpPr txBox="1"/>
            <p:nvPr/>
          </p:nvSpPr>
          <p:spPr>
            <a:xfrm>
              <a:off x="7781" y="534"/>
              <a:ext cx="10806" cy="1501"/>
            </a:xfrm>
            <a:prstGeom prst="rect">
              <a:avLst/>
            </a:prstGeom>
            <a:solidFill>
              <a:srgbClr val="FEFAF8"/>
            </a:solidFill>
            <a:ln w="12700" cmpd="sng">
              <a:noFill/>
              <a:prstDash val="solid"/>
            </a:ln>
            <a:effectLst>
              <a:outerShdw blurRad="50800" dist="38100" dir="2700000" algn="tl" rotWithShape="0">
                <a:prstClr val="black">
                  <a:alpha val="40000"/>
                </a:prstClr>
              </a:outerShdw>
            </a:effectLst>
          </p:spPr>
          <p:txBody>
            <a:bodyPr wrap="square" rtlCol="0" anchor="t">
              <a:spAutoFit/>
            </a:bodyPr>
            <a:lstStyle/>
            <a:p>
              <a:r>
                <a:rPr lang="zh-CN" altLang="en-US" sz="2800">
                  <a:latin typeface="楷体" panose="02010609060101010101" charset="-122"/>
                  <a:ea typeface="楷体" panose="02010609060101010101" charset="-122"/>
                  <a:sym typeface="+mn-ea"/>
                </a:rPr>
                <a:t>庄子，名周，战国时期宋国人，</a:t>
              </a:r>
              <a:r>
                <a:rPr lang="zh-CN" altLang="en-US" sz="2800">
                  <a:solidFill>
                    <a:srgbClr val="000000"/>
                  </a:solidFill>
                  <a:latin typeface="楷体" panose="02010609060101010101" charset="-122"/>
                  <a:ea typeface="楷体" panose="02010609060101010101" charset="-122"/>
                  <a:cs typeface="华文中宋" panose="02010600040101010101" charset="-122"/>
                  <a:sym typeface="+mn-ea"/>
                </a:rPr>
                <a:t>没落</a:t>
              </a:r>
              <a:r>
                <a:rPr lang="zh-CN" altLang="en-US" sz="2800">
                  <a:solidFill>
                    <a:srgbClr val="C00000"/>
                  </a:solidFill>
                  <a:latin typeface="楷体" panose="02010609060101010101" charset="-122"/>
                  <a:ea typeface="楷体" panose="02010609060101010101" charset="-122"/>
                  <a:cs typeface="华文中宋" panose="02010600040101010101" charset="-122"/>
                  <a:sym typeface="+mn-ea"/>
                </a:rPr>
                <a:t>奴隶主贵族阶级，</a:t>
              </a:r>
              <a:r>
                <a:rPr lang="zh-CN" altLang="en-US" sz="2800">
                  <a:latin typeface="楷体" panose="02010609060101010101" charset="-122"/>
                  <a:ea typeface="楷体" panose="02010609060101010101" charset="-122"/>
                  <a:sym typeface="+mn-ea"/>
                </a:rPr>
                <a:t>著有</a:t>
              </a:r>
              <a:r>
                <a:rPr lang="en-US" altLang="zh-CN" sz="2800">
                  <a:latin typeface="楷体" panose="02010609060101010101" charset="-122"/>
                  <a:ea typeface="楷体" panose="02010609060101010101" charset="-122"/>
                  <a:sym typeface="+mn-ea"/>
                </a:rPr>
                <a:t>《</a:t>
              </a:r>
              <a:r>
                <a:rPr lang="zh-CN" altLang="en-US" sz="2800">
                  <a:latin typeface="楷体" panose="02010609060101010101" charset="-122"/>
                  <a:ea typeface="楷体" panose="02010609060101010101" charset="-122"/>
                  <a:sym typeface="+mn-ea"/>
                </a:rPr>
                <a:t>庄子</a:t>
              </a:r>
              <a:r>
                <a:rPr lang="en-US" altLang="zh-CN" sz="2800">
                  <a:latin typeface="楷体" panose="02010609060101010101" charset="-122"/>
                  <a:ea typeface="楷体" panose="02010609060101010101" charset="-122"/>
                  <a:sym typeface="+mn-ea"/>
                </a:rPr>
                <a:t>》</a:t>
              </a:r>
              <a:endParaRPr lang="en-US" altLang="zh-CN" sz="2800">
                <a:latin typeface="楷体" panose="02010609060101010101" charset="-122"/>
                <a:ea typeface="楷体" panose="02010609060101010101" charset="-122"/>
                <a:sym typeface="+mn-ea"/>
              </a:endParaRPr>
            </a:p>
          </p:txBody>
        </p:sp>
      </p:grpSp>
      <p:sp>
        <p:nvSpPr>
          <p:cNvPr id="8" name="文本框 7"/>
          <p:cNvSpPr txBox="1"/>
          <p:nvPr/>
        </p:nvSpPr>
        <p:spPr>
          <a:xfrm>
            <a:off x="240665" y="4744720"/>
            <a:ext cx="3691255"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a:t>
            </a:r>
            <a:r>
              <a:rPr lang="en-US" altLang="zh-CN" sz="2800" b="1">
                <a:solidFill>
                  <a:srgbClr val="C65F10"/>
                </a:solidFill>
                <a:latin typeface="华文中宋" panose="02010600040101010101" charset="-122"/>
                <a:ea typeface="华文中宋" panose="02010600040101010101" charset="-122"/>
              </a:rPr>
              <a:t>3</a:t>
            </a:r>
            <a:r>
              <a:rPr lang="zh-CN" altLang="en-US" sz="2800" b="1">
                <a:solidFill>
                  <a:srgbClr val="C65F10"/>
                </a:solidFill>
                <a:latin typeface="华文中宋" panose="02010600040101010101" charset="-122"/>
                <a:ea typeface="华文中宋" panose="02010600040101010101" charset="-122"/>
              </a:rPr>
              <a:t>）阴阳家学派</a:t>
            </a:r>
            <a:endParaRPr lang="zh-CN" altLang="en-US" sz="2800" b="1">
              <a:solidFill>
                <a:srgbClr val="C65F10"/>
              </a:solidFill>
              <a:latin typeface="华文中宋" panose="02010600040101010101" charset="-122"/>
              <a:ea typeface="华文中宋" panose="02010600040101010101" charset="-122"/>
            </a:endParaRPr>
          </a:p>
        </p:txBody>
      </p:sp>
      <p:sp>
        <p:nvSpPr>
          <p:cNvPr id="10" name="文本框 9"/>
          <p:cNvSpPr txBox="1"/>
          <p:nvPr/>
        </p:nvSpPr>
        <p:spPr>
          <a:xfrm>
            <a:off x="3154045" y="4744720"/>
            <a:ext cx="1738630" cy="521970"/>
          </a:xfrm>
          <a:prstGeom prst="rect">
            <a:avLst/>
          </a:prstGeom>
          <a:noFill/>
        </p:spPr>
        <p:txBody>
          <a:bodyPr wrap="square" rtlCol="0">
            <a:spAutoFit/>
          </a:bodyPr>
          <a:lstStyle/>
          <a:p>
            <a:r>
              <a:rPr lang="en-US" altLang="zh-CN" sz="2800" b="1">
                <a:solidFill>
                  <a:srgbClr val="C65F10"/>
                </a:solidFill>
                <a:latin typeface="华文中宋" panose="02010600040101010101" charset="-122"/>
                <a:ea typeface="华文中宋" panose="02010600040101010101" charset="-122"/>
              </a:rPr>
              <a:t>——</a:t>
            </a:r>
            <a:r>
              <a:rPr lang="zh-CN" altLang="en-US" sz="2800" b="1">
                <a:solidFill>
                  <a:srgbClr val="C65F10"/>
                </a:solidFill>
                <a:latin typeface="华文中宋" panose="02010600040101010101" charset="-122"/>
                <a:ea typeface="华文中宋" panose="02010600040101010101" charset="-122"/>
              </a:rPr>
              <a:t>邹衍</a:t>
            </a:r>
            <a:endParaRPr lang="zh-CN" altLang="en-US" sz="2800" b="1">
              <a:solidFill>
                <a:srgbClr val="C65F10"/>
              </a:solidFill>
              <a:latin typeface="华文中宋" panose="02010600040101010101" charset="-122"/>
              <a:ea typeface="华文中宋" panose="02010600040101010101" charset="-122"/>
            </a:endParaRPr>
          </a:p>
        </p:txBody>
      </p:sp>
      <p:pic>
        <p:nvPicPr>
          <p:cNvPr id="12" name="图片 11"/>
          <p:cNvPicPr>
            <a:picLocks noChangeAspect="1"/>
          </p:cNvPicPr>
          <p:nvPr/>
        </p:nvPicPr>
        <p:blipFill>
          <a:blip r:embed="rId4">
            <a:clrChange>
              <a:clrFrom>
                <a:srgbClr val="FFFFFF">
                  <a:alpha val="100000"/>
                </a:srgbClr>
              </a:clrFrom>
              <a:clrTo>
                <a:srgbClr val="FFFFFF">
                  <a:alpha val="100000"/>
                  <a:alpha val="0"/>
                </a:srgbClr>
              </a:clrTo>
            </a:clrChange>
          </a:blip>
          <a:srcRect l="8105" t="10841" r="7142" b="5652"/>
          <a:stretch>
            <a:fillRect/>
          </a:stretch>
        </p:blipFill>
        <p:spPr>
          <a:xfrm>
            <a:off x="9210040" y="4039235"/>
            <a:ext cx="2592705" cy="2477770"/>
          </a:xfrm>
          <a:prstGeom prst="rect">
            <a:avLst/>
          </a:prstGeom>
        </p:spPr>
      </p:pic>
      <p:sp>
        <p:nvSpPr>
          <p:cNvPr id="13" name="文本框 12"/>
          <p:cNvSpPr txBox="1"/>
          <p:nvPr/>
        </p:nvSpPr>
        <p:spPr>
          <a:xfrm>
            <a:off x="379095" y="5204460"/>
            <a:ext cx="8559800" cy="1168400"/>
          </a:xfrm>
          <a:prstGeom prst="rect">
            <a:avLst/>
          </a:prstGeom>
          <a:noFill/>
        </p:spPr>
        <p:txBody>
          <a:bodyPr wrap="square" rtlCol="0">
            <a:spAutoFit/>
          </a:bodyPr>
          <a:lstStyle/>
          <a:p>
            <a:pPr algn="just">
              <a:lnSpc>
                <a:spcPct val="125000"/>
              </a:lnSpc>
              <a:spcBef>
                <a:spcPct val="0"/>
              </a:spcBef>
              <a:spcAft>
                <a:spcPct val="0"/>
              </a:spcAft>
            </a:pPr>
            <a:r>
              <a:rPr lang="zh-CN" sz="2800">
                <a:solidFill>
                  <a:schemeClr val="tx1"/>
                </a:solidFill>
                <a:latin typeface="华文中宋" panose="02010600040101010101" charset="-122"/>
                <a:ea typeface="华文中宋" panose="02010600040101010101" charset="-122"/>
                <a:cs typeface="华文中宋" panose="02010600040101010101" charset="-122"/>
              </a:rPr>
              <a:t>提出</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相生相胜</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a:solidFill>
                  <a:schemeClr val="tx1"/>
                </a:solidFill>
                <a:latin typeface="华文中宋" panose="02010600040101010101" charset="-122"/>
                <a:ea typeface="华文中宋" panose="02010600040101010101" charset="-122"/>
                <a:cs typeface="华文中宋" panose="02010600040101010101" charset="-122"/>
              </a:rPr>
              <a:t>理论，代表了中国古代对自然界朴素的科学认识。</a:t>
            </a:r>
            <a:endParaRPr lang="zh-CN" altLang="en-US" sz="2800">
              <a:solidFill>
                <a:schemeClr val="tx1"/>
              </a:solidFill>
              <a:latin typeface="华文中宋" panose="02010600040101010101" charset="-122"/>
              <a:ea typeface="华文中宋" panose="02010600040101010101" charset="-122"/>
              <a:cs typeface="华文中宋" panose="02010600040101010101" charset="-122"/>
            </a:endParaRPr>
          </a:p>
        </p:txBody>
      </p:sp>
      <p:sp>
        <p:nvSpPr>
          <p:cNvPr id="16" name="文本框 15"/>
          <p:cNvSpPr txBox="1"/>
          <p:nvPr/>
        </p:nvSpPr>
        <p:spPr>
          <a:xfrm>
            <a:off x="4615180" y="4744720"/>
            <a:ext cx="3495040"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（新兴地主阶级）</a:t>
            </a:r>
            <a:endParaRPr lang="zh-CN" altLang="en-US" sz="2800" b="1">
              <a:solidFill>
                <a:srgbClr val="C65F10"/>
              </a:solidFill>
              <a:latin typeface="华文中宋" panose="02010600040101010101" charset="-122"/>
              <a:ea typeface="华文中宋" panose="02010600040101010101"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P spid="3" grpId="1"/>
      <p:bldP spid="5" grpId="0"/>
      <p:bldP spid="5" grpId="1"/>
      <p:bldP spid="8" grpId="0"/>
      <p:bldP spid="8" grpId="1"/>
      <p:bldP spid="10" grpId="0"/>
      <p:bldP spid="10" grpId="1"/>
      <p:bldP spid="13" grpId="0"/>
      <p:bldP spid="13" grpId="1"/>
      <p:bldP spid="16" grpId="0"/>
      <p:bldP spid="16"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121285" y="885190"/>
            <a:ext cx="303276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（一）百家争鸣：</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79095" y="1432560"/>
            <a:ext cx="218503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2</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、代表人物</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1" name="文本框 10"/>
          <p:cNvSpPr txBox="1"/>
          <p:nvPr/>
        </p:nvSpPr>
        <p:spPr>
          <a:xfrm>
            <a:off x="121285" y="1979930"/>
            <a:ext cx="2846705"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a:t>
            </a:r>
            <a:r>
              <a:rPr lang="en-US" altLang="zh-CN" sz="2800" b="1">
                <a:solidFill>
                  <a:srgbClr val="C65F10"/>
                </a:solidFill>
                <a:latin typeface="华文中宋" panose="02010600040101010101" charset="-122"/>
                <a:ea typeface="华文中宋" panose="02010600040101010101" charset="-122"/>
              </a:rPr>
              <a:t>4</a:t>
            </a:r>
            <a:r>
              <a:rPr lang="zh-CN" altLang="en-US" sz="2800" b="1">
                <a:solidFill>
                  <a:srgbClr val="C65F10"/>
                </a:solidFill>
                <a:latin typeface="华文中宋" panose="02010600040101010101" charset="-122"/>
                <a:ea typeface="华文中宋" panose="02010600040101010101" charset="-122"/>
              </a:rPr>
              <a:t>）墨家学派</a:t>
            </a:r>
            <a:endParaRPr lang="zh-CN" altLang="en-US" sz="2800" b="1">
              <a:solidFill>
                <a:srgbClr val="C65F10"/>
              </a:solidFill>
              <a:latin typeface="华文中宋" panose="02010600040101010101" charset="-122"/>
              <a:ea typeface="华文中宋" panose="02010600040101010101" charset="-122"/>
            </a:endParaRPr>
          </a:p>
        </p:txBody>
      </p:sp>
      <p:grpSp>
        <p:nvGrpSpPr>
          <p:cNvPr id="5" name="组合 4"/>
          <p:cNvGrpSpPr/>
          <p:nvPr/>
        </p:nvGrpSpPr>
        <p:grpSpPr>
          <a:xfrm>
            <a:off x="3549015" y="120015"/>
            <a:ext cx="8408035" cy="1859915"/>
            <a:chOff x="5589" y="604"/>
            <a:chExt cx="13241" cy="2929"/>
          </a:xfrm>
          <a:effectLst>
            <a:outerShdw blurRad="50800" dist="38100" dir="2700000" algn="tl" rotWithShape="0">
              <a:prstClr val="black">
                <a:alpha val="40000"/>
              </a:prstClr>
            </a:outerShdw>
          </a:effectLst>
        </p:grpSpPr>
        <p:sp>
          <p:nvSpPr>
            <p:cNvPr id="3" name="文本框 2"/>
            <p:cNvSpPr txBox="1"/>
            <p:nvPr/>
          </p:nvSpPr>
          <p:spPr>
            <a:xfrm>
              <a:off x="5589" y="950"/>
              <a:ext cx="13073" cy="2583"/>
            </a:xfrm>
            <a:prstGeom prst="rect">
              <a:avLst/>
            </a:prstGeom>
            <a:solidFill>
              <a:srgbClr val="FEF5ED"/>
            </a:solidFill>
          </p:spPr>
          <p:txBody>
            <a:bodyPr wrap="square" rtlCol="0" anchor="t">
              <a:spAutoFit/>
            </a:bodyPr>
            <a:lstStyle/>
            <a:p>
              <a:pPr indent="0" fontAlgn="auto">
                <a:lnSpc>
                  <a:spcPct val="90000"/>
                </a:lnSpc>
              </a:pPr>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墨子，名翟，</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战国初期</a:t>
              </a:r>
              <a:r>
                <a:rPr lang="zh-CN" altLang="en-US" sz="2800">
                  <a:latin typeface="楷体" panose="02010609060101010101" charset="-122"/>
                  <a:ea typeface="楷体" panose="02010609060101010101" charset="-122"/>
                  <a:cs typeface="楷体" panose="02010609060101010101" charset="-122"/>
                  <a:sym typeface="+mn-ea"/>
                </a:rPr>
                <a:t>鲁国人。他自称</a:t>
              </a:r>
              <a:endParaRPr lang="zh-CN" altLang="en-US" sz="2800">
                <a:latin typeface="楷体" panose="02010609060101010101" charset="-122"/>
                <a:ea typeface="楷体" panose="02010609060101010101" charset="-122"/>
                <a:cs typeface="楷体" panose="02010609060101010101" charset="-122"/>
                <a:sym typeface="+mn-ea"/>
              </a:endParaRPr>
            </a:p>
            <a:p>
              <a:pPr indent="0" fontAlgn="auto">
                <a:lnSpc>
                  <a:spcPct val="90000"/>
                </a:lnSpc>
              </a:pPr>
              <a:r>
                <a:rPr lang="zh-CN" altLang="en-US" sz="2800">
                  <a:latin typeface="楷体" panose="02010609060101010101" charset="-122"/>
                  <a:ea typeface="楷体" panose="02010609060101010101" charset="-122"/>
                  <a:cs typeface="楷体" panose="02010609060101010101" charset="-122"/>
                  <a:sym typeface="+mn-ea"/>
                </a:rPr>
                <a:t>“贱人”，是一个能制造器械的木工，与当</a:t>
              </a:r>
              <a:endParaRPr lang="zh-CN" altLang="en-US" sz="2800">
                <a:latin typeface="楷体" panose="02010609060101010101" charset="-122"/>
                <a:ea typeface="楷体" panose="02010609060101010101" charset="-122"/>
                <a:cs typeface="楷体" panose="02010609060101010101" charset="-122"/>
                <a:sym typeface="+mn-ea"/>
              </a:endParaRPr>
            </a:p>
            <a:p>
              <a:pPr indent="0" fontAlgn="auto">
                <a:lnSpc>
                  <a:spcPct val="90000"/>
                </a:lnSpc>
              </a:pPr>
              <a:r>
                <a:rPr lang="zh-CN" altLang="en-US" sz="2800">
                  <a:latin typeface="楷体" panose="02010609060101010101" charset="-122"/>
                  <a:ea typeface="楷体" panose="02010609060101010101" charset="-122"/>
                  <a:cs typeface="楷体" panose="02010609060101010101" charset="-122"/>
                  <a:sym typeface="+mn-ea"/>
                </a:rPr>
                <a:t>时著名工匠鲁班齐名，</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代表下层平民利益</a:t>
              </a:r>
              <a:r>
                <a:rPr lang="zh-CN" altLang="en-US" sz="2800">
                  <a:latin typeface="楷体" panose="02010609060101010101" charset="-122"/>
                  <a:ea typeface="楷体" panose="02010609060101010101" charset="-122"/>
                  <a:cs typeface="楷体" panose="02010609060101010101" charset="-122"/>
                  <a:sym typeface="+mn-ea"/>
                </a:rPr>
                <a:t>。</a:t>
              </a:r>
              <a:endParaRPr lang="zh-CN" altLang="en-US" sz="2800">
                <a:latin typeface="楷体" panose="02010609060101010101" charset="-122"/>
                <a:ea typeface="楷体" panose="02010609060101010101" charset="-122"/>
                <a:cs typeface="楷体" panose="02010609060101010101" charset="-122"/>
                <a:sym typeface="+mn-ea"/>
              </a:endParaRPr>
            </a:p>
            <a:p>
              <a:pPr indent="0" fontAlgn="auto">
                <a:lnSpc>
                  <a:spcPct val="90000"/>
                </a:lnSpc>
              </a:pPr>
              <a:r>
                <a:rPr lang="zh-CN" altLang="en-US" sz="2800">
                  <a:latin typeface="楷体" panose="02010609060101010101" charset="-122"/>
                  <a:ea typeface="楷体" panose="02010609060101010101" charset="-122"/>
                  <a:cs typeface="楷体" panose="02010609060101010101" charset="-122"/>
                  <a:sym typeface="+mn-ea"/>
                </a:rPr>
                <a:t>著有</a:t>
              </a:r>
              <a:r>
                <a:rPr lang="en-US" altLang="zh-CN" sz="2800">
                  <a:solidFill>
                    <a:srgbClr val="C00000"/>
                  </a:solidFill>
                  <a:latin typeface="楷体" panose="02010609060101010101" charset="-122"/>
                  <a:ea typeface="楷体" panose="02010609060101010101" charset="-122"/>
                  <a:cs typeface="楷体" panose="02010609060101010101" charset="-122"/>
                  <a:sym typeface="+mn-ea"/>
                </a:rPr>
                <a:t>《</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墨子</a:t>
              </a:r>
              <a:r>
                <a:rPr lang="en-US" altLang="zh-CN" sz="2800">
                  <a:solidFill>
                    <a:srgbClr val="C00000"/>
                  </a:solidFill>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一书。</a:t>
              </a:r>
              <a:endParaRPr lang="zh-CN" altLang="en-US" sz="2800">
                <a:latin typeface="楷体" panose="02010609060101010101" charset="-122"/>
                <a:ea typeface="楷体" panose="02010609060101010101" charset="-122"/>
                <a:cs typeface="楷体" panose="02010609060101010101" charset="-122"/>
                <a:sym typeface="+mn-ea"/>
              </a:endParaRPr>
            </a:p>
          </p:txBody>
        </p:sp>
        <p:pic>
          <p:nvPicPr>
            <p:cNvPr id="100" name="图片 99"/>
            <p:cNvPicPr/>
            <p:nvPr/>
          </p:nvPicPr>
          <p:blipFill>
            <a:blip r:embed="rId3">
              <a:clrChange>
                <a:clrFrom>
                  <a:srgbClr val="FFFFFF">
                    <a:alpha val="100000"/>
                  </a:srgbClr>
                </a:clrFrom>
                <a:clrTo>
                  <a:srgbClr val="FFFFFF">
                    <a:alpha val="100000"/>
                    <a:alpha val="0"/>
                  </a:srgbClr>
                </a:clrTo>
              </a:clrChange>
            </a:blip>
            <a:stretch>
              <a:fillRect/>
            </a:stretch>
          </p:blipFill>
          <p:spPr>
            <a:xfrm>
              <a:off x="16005" y="604"/>
              <a:ext cx="2825" cy="2928"/>
            </a:xfrm>
            <a:prstGeom prst="rect">
              <a:avLst/>
            </a:prstGeom>
            <a:noFill/>
            <a:ln w="9525">
              <a:noFill/>
            </a:ln>
          </p:spPr>
        </p:pic>
      </p:grpSp>
      <p:sp>
        <p:nvSpPr>
          <p:cNvPr id="6" name="文本框 5"/>
          <p:cNvSpPr txBox="1"/>
          <p:nvPr/>
        </p:nvSpPr>
        <p:spPr>
          <a:xfrm>
            <a:off x="2682240" y="1979930"/>
            <a:ext cx="1738630" cy="521970"/>
          </a:xfrm>
          <a:prstGeom prst="rect">
            <a:avLst/>
          </a:prstGeom>
          <a:noFill/>
        </p:spPr>
        <p:txBody>
          <a:bodyPr wrap="square" rtlCol="0">
            <a:spAutoFit/>
          </a:bodyPr>
          <a:lstStyle/>
          <a:p>
            <a:r>
              <a:rPr lang="en-US" altLang="zh-CN" sz="2800" b="1">
                <a:solidFill>
                  <a:srgbClr val="C65F10"/>
                </a:solidFill>
                <a:latin typeface="华文中宋" panose="02010600040101010101" charset="-122"/>
                <a:ea typeface="华文中宋" panose="02010600040101010101" charset="-122"/>
              </a:rPr>
              <a:t>——</a:t>
            </a:r>
            <a:r>
              <a:rPr lang="zh-CN" altLang="en-US" sz="2800" b="1">
                <a:solidFill>
                  <a:srgbClr val="C65F10"/>
                </a:solidFill>
                <a:latin typeface="华文中宋" panose="02010600040101010101" charset="-122"/>
                <a:ea typeface="华文中宋" panose="02010600040101010101" charset="-122"/>
              </a:rPr>
              <a:t>墨子</a:t>
            </a:r>
            <a:endParaRPr lang="zh-CN" altLang="en-US" sz="2800" b="1">
              <a:solidFill>
                <a:srgbClr val="C65F10"/>
              </a:solidFill>
              <a:latin typeface="华文中宋" panose="02010600040101010101" charset="-122"/>
              <a:ea typeface="华文中宋" panose="02010600040101010101" charset="-122"/>
            </a:endParaRPr>
          </a:p>
        </p:txBody>
      </p:sp>
      <p:sp>
        <p:nvSpPr>
          <p:cNvPr id="9" name="文本框 8"/>
          <p:cNvSpPr txBox="1"/>
          <p:nvPr/>
        </p:nvSpPr>
        <p:spPr>
          <a:xfrm>
            <a:off x="4025265" y="1995170"/>
            <a:ext cx="3131185"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（平民</a:t>
            </a:r>
            <a:r>
              <a:rPr lang="en-US" altLang="zh-CN" sz="2800" b="1">
                <a:solidFill>
                  <a:srgbClr val="C65F10"/>
                </a:solidFill>
                <a:latin typeface="华文中宋" panose="02010600040101010101" charset="-122"/>
                <a:ea typeface="华文中宋" panose="02010600040101010101" charset="-122"/>
              </a:rPr>
              <a:t>—</a:t>
            </a:r>
            <a:r>
              <a:rPr lang="zh-CN" altLang="en-US" sz="2800" b="1">
                <a:solidFill>
                  <a:srgbClr val="C65F10"/>
                </a:solidFill>
                <a:latin typeface="华文中宋" panose="02010600040101010101" charset="-122"/>
                <a:ea typeface="华文中宋" panose="02010600040101010101" charset="-122"/>
              </a:rPr>
              <a:t>小生产者）</a:t>
            </a:r>
            <a:endParaRPr lang="zh-CN" altLang="en-US" sz="2800" b="1">
              <a:solidFill>
                <a:srgbClr val="C65F10"/>
              </a:solidFill>
              <a:latin typeface="华文中宋" panose="02010600040101010101" charset="-122"/>
              <a:ea typeface="华文中宋" panose="02010600040101010101" charset="-122"/>
            </a:endParaRPr>
          </a:p>
        </p:txBody>
      </p:sp>
      <p:sp>
        <p:nvSpPr>
          <p:cNvPr id="12" name="文本框 11"/>
          <p:cNvSpPr txBox="1"/>
          <p:nvPr/>
        </p:nvSpPr>
        <p:spPr>
          <a:xfrm>
            <a:off x="464185" y="2532380"/>
            <a:ext cx="10871835" cy="521970"/>
          </a:xfrm>
          <a:prstGeom prst="rect">
            <a:avLst/>
          </a:prstGeom>
          <a:noFill/>
        </p:spPr>
        <p:txBody>
          <a:bodyPr wrap="square" rtlCol="0" anchor="t">
            <a:spAutoFit/>
          </a:bodyPr>
          <a:lstStyle/>
          <a:p>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①核心思想：</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兼爱</a:t>
            </a:r>
            <a:r>
              <a:rPr lang="zh-CN" altLang="en-US" sz="2800" dirty="0">
                <a:solidFill>
                  <a:srgbClr val="FF0000"/>
                </a:solidFill>
                <a:latin typeface="华文中宋" panose="02010600040101010101" charset="-122"/>
                <a:ea typeface="华文中宋" panose="02010600040101010101" charset="-122"/>
                <a:cs typeface="华文中宋" panose="02010600040101010101" charset="-122"/>
                <a:sym typeface="+mn-ea"/>
              </a:rPr>
              <a:t> </a:t>
            </a:r>
            <a:r>
              <a:rPr lang="en-US" altLang="zh-CN" sz="2800" dirty="0">
                <a:latin typeface="华文中宋" panose="02010600040101010101" charset="-122"/>
                <a:ea typeface="华文中宋" panose="02010600040101010101" charset="-122"/>
                <a:cs typeface="华文中宋" panose="02010600040101010101" charset="-122"/>
                <a:sym typeface="+mn-ea"/>
              </a:rPr>
              <a:t>——</a:t>
            </a:r>
            <a:r>
              <a:rPr lang="zh-CN" altLang="en-US" sz="2800" dirty="0">
                <a:latin typeface="华文中宋" panose="02010600040101010101" charset="-122"/>
                <a:ea typeface="华文中宋" panose="02010600040101010101" charset="-122"/>
                <a:cs typeface="华文中宋" panose="02010600040101010101" charset="-122"/>
                <a:sym typeface="+mn-ea"/>
              </a:rPr>
              <a:t>消除亲疏、贵贱的分别，</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同等</a:t>
            </a:r>
            <a:r>
              <a:rPr lang="zh-CN" altLang="en-US" sz="2800" dirty="0">
                <a:latin typeface="华文中宋" panose="02010600040101010101" charset="-122"/>
                <a:ea typeface="华文中宋" panose="02010600040101010101" charset="-122"/>
                <a:cs typeface="华文中宋" panose="02010600040101010101" charset="-122"/>
                <a:sym typeface="+mn-ea"/>
              </a:rPr>
              <a:t>去爱所有人；</a:t>
            </a:r>
            <a:endParaRPr lang="zh-CN" altLang="en-US" sz="2800" dirty="0">
              <a:latin typeface="华文中宋" panose="02010600040101010101" charset="-122"/>
              <a:ea typeface="华文中宋" panose="02010600040101010101" charset="-122"/>
              <a:cs typeface="华文中宋" panose="02010600040101010101" charset="-122"/>
              <a:sym typeface="+mn-ea"/>
            </a:endParaRPr>
          </a:p>
        </p:txBody>
      </p:sp>
      <p:sp>
        <p:nvSpPr>
          <p:cNvPr id="50178" name="Rectangle 2"/>
          <p:cNvSpPr>
            <a:spLocks noChangeArrowheads="1"/>
          </p:cNvSpPr>
          <p:nvPr/>
        </p:nvSpPr>
        <p:spPr bwMode="auto">
          <a:xfrm>
            <a:off x="379095" y="3021330"/>
            <a:ext cx="10586085" cy="521970"/>
          </a:xfrm>
          <a:prstGeom prst="rect">
            <a:avLst/>
          </a:prstGeom>
          <a:noFill/>
          <a:ln w="12700" algn="ctr">
            <a:noFill/>
            <a:miter lim="800000"/>
          </a:ln>
        </p:spPr>
        <p:txBody>
          <a:bodyPr wrap="square">
            <a:spAutoFit/>
          </a:bodyPr>
          <a:lstStyle/>
          <a:p>
            <a:r>
              <a:rPr kumimoji="1" lang="zh-CN" altLang="en-US" sz="2800" dirty="0">
                <a:solidFill>
                  <a:schemeClr val="tx1"/>
                </a:solidFill>
                <a:latin typeface="楷体" panose="02010609060101010101" charset="-122"/>
                <a:ea typeface="楷体" panose="02010609060101010101" charset="-122"/>
                <a:cs typeface="楷体" panose="02010609060101010101" charset="-122"/>
              </a:rPr>
              <a:t>《墨子》：</a:t>
            </a:r>
            <a:r>
              <a:rPr kumimoji="1" lang="en-US" altLang="zh-CN" sz="2800" dirty="0">
                <a:solidFill>
                  <a:schemeClr val="tx1"/>
                </a:solidFill>
                <a:latin typeface="楷体" panose="02010609060101010101" charset="-122"/>
                <a:ea typeface="楷体" panose="02010609060101010101" charset="-122"/>
                <a:cs typeface="楷体" panose="02010609060101010101" charset="-122"/>
              </a:rPr>
              <a:t>“</a:t>
            </a:r>
            <a:r>
              <a:rPr kumimoji="1" lang="zh-CN" altLang="en-US" sz="2800" dirty="0">
                <a:solidFill>
                  <a:schemeClr val="tx1"/>
                </a:solidFill>
                <a:latin typeface="楷体" panose="02010609060101010101" charset="-122"/>
                <a:ea typeface="楷体" panose="02010609060101010101" charset="-122"/>
                <a:cs typeface="楷体" panose="02010609060101010101" charset="-122"/>
              </a:rPr>
              <a:t>兼相爱、交相利”</a:t>
            </a:r>
            <a:r>
              <a:rPr kumimoji="1" lang="en-US" altLang="zh-CN" sz="2800" dirty="0">
                <a:solidFill>
                  <a:schemeClr val="tx1"/>
                </a:solidFill>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sym typeface="+mn-ea"/>
              </a:rPr>
              <a:t>人们全都相爱、交互得利。</a:t>
            </a:r>
            <a:endParaRPr kumimoji="1" lang="zh-CN" altLang="en-US" sz="2800" dirty="0">
              <a:solidFill>
                <a:srgbClr val="C00000"/>
              </a:solidFill>
              <a:latin typeface="华文中宋" panose="02010600040101010101" charset="-122"/>
              <a:ea typeface="华文中宋" panose="02010600040101010101" charset="-122"/>
              <a:cs typeface="华文中宋" panose="02010600040101010101" charset="-122"/>
            </a:endParaRPr>
          </a:p>
        </p:txBody>
      </p:sp>
      <p:sp>
        <p:nvSpPr>
          <p:cNvPr id="7" name="矩形 6"/>
          <p:cNvSpPr/>
          <p:nvPr>
            <p:custDataLst>
              <p:tags r:id="rId4"/>
            </p:custDataLst>
          </p:nvPr>
        </p:nvSpPr>
        <p:spPr>
          <a:xfrm>
            <a:off x="464185" y="3543300"/>
            <a:ext cx="11276330" cy="953135"/>
          </a:xfrm>
          <a:prstGeom prst="rect">
            <a:avLst/>
          </a:prstGeom>
          <a:solidFill>
            <a:schemeClr val="bg1"/>
          </a:solidFill>
          <a:ln>
            <a:solidFill>
              <a:srgbClr val="C00000"/>
            </a:solidFill>
          </a:ln>
        </p:spPr>
        <p:txBody>
          <a:bodyPr wrap="square">
            <a:spAutoFit/>
          </a:bodyPr>
          <a:lstStyle/>
          <a:p>
            <a:pPr>
              <a:lnSpc>
                <a:spcPct val="100000"/>
              </a:lnSpc>
            </a:pPr>
            <a:r>
              <a:rPr lang="zh-CN" altLang="zh-CN" sz="2800" b="1" smtClean="0">
                <a:solidFill>
                  <a:srgbClr val="C00000"/>
                </a:solidFill>
                <a:latin typeface="楷体" panose="02010609060101010101" charset="-122"/>
                <a:ea typeface="楷体" panose="02010609060101010101" charset="-122"/>
                <a:cs typeface="楷体" panose="02010609060101010101" charset="-122"/>
              </a:rPr>
              <a:t>注意：</a:t>
            </a:r>
            <a:r>
              <a:rPr lang="zh-CN" altLang="zh-CN" sz="2800" smtClean="0">
                <a:solidFill>
                  <a:schemeClr val="tx1"/>
                </a:solidFill>
                <a:latin typeface="楷体" panose="02010609060101010101" charset="-122"/>
                <a:ea typeface="楷体" panose="02010609060101010101" charset="-122"/>
                <a:cs typeface="楷体" panose="02010609060101010101" charset="-122"/>
              </a:rPr>
              <a:t>孔子的</a:t>
            </a:r>
            <a:r>
              <a:rPr lang="en-US" altLang="zh-CN" sz="2800" smtClean="0">
                <a:solidFill>
                  <a:schemeClr val="tx1"/>
                </a:solidFill>
                <a:latin typeface="楷体" panose="02010609060101010101" charset="-122"/>
                <a:ea typeface="楷体" panose="02010609060101010101" charset="-122"/>
                <a:cs typeface="楷体" panose="02010609060101010101" charset="-122"/>
              </a:rPr>
              <a:t>“</a:t>
            </a:r>
            <a:r>
              <a:rPr lang="zh-CN" altLang="zh-CN" sz="2800" smtClean="0">
                <a:solidFill>
                  <a:schemeClr val="tx1"/>
                </a:solidFill>
                <a:latin typeface="楷体" panose="02010609060101010101" charset="-122"/>
                <a:ea typeface="楷体" panose="02010609060101010101" charset="-122"/>
                <a:cs typeface="楷体" panose="02010609060101010101" charset="-122"/>
              </a:rPr>
              <a:t>仁爱</a:t>
            </a:r>
            <a:r>
              <a:rPr lang="en-US" altLang="zh-CN" sz="2800" smtClean="0">
                <a:solidFill>
                  <a:schemeClr val="tx1"/>
                </a:solidFill>
                <a:latin typeface="楷体" panose="02010609060101010101" charset="-122"/>
                <a:ea typeface="楷体" panose="02010609060101010101" charset="-122"/>
                <a:cs typeface="楷体" panose="02010609060101010101" charset="-122"/>
              </a:rPr>
              <a:t>”</a:t>
            </a:r>
            <a:r>
              <a:rPr lang="zh-CN" altLang="zh-CN" sz="2800" smtClean="0">
                <a:solidFill>
                  <a:schemeClr val="tx1"/>
                </a:solidFill>
                <a:latin typeface="楷体" panose="02010609060101010101" charset="-122"/>
                <a:ea typeface="楷体" panose="02010609060101010101" charset="-122"/>
                <a:cs typeface="楷体" panose="02010609060101010101" charset="-122"/>
              </a:rPr>
              <a:t>范围狭窄，且主张</a:t>
            </a:r>
            <a:r>
              <a:rPr lang="en-US" altLang="zh-CN" sz="2800" smtClean="0">
                <a:solidFill>
                  <a:schemeClr val="tx1"/>
                </a:solidFill>
                <a:latin typeface="楷体" panose="02010609060101010101" charset="-122"/>
                <a:ea typeface="楷体" panose="02010609060101010101" charset="-122"/>
                <a:cs typeface="楷体" panose="02010609060101010101" charset="-122"/>
              </a:rPr>
              <a:t>“</a:t>
            </a:r>
            <a:r>
              <a:rPr lang="zh-CN" altLang="zh-CN" sz="2800" smtClean="0">
                <a:solidFill>
                  <a:schemeClr val="tx1"/>
                </a:solidFill>
                <a:latin typeface="楷体" panose="02010609060101010101" charset="-122"/>
                <a:ea typeface="楷体" panose="02010609060101010101" charset="-122"/>
                <a:cs typeface="楷体" panose="02010609060101010101" charset="-122"/>
              </a:rPr>
              <a:t>克己复礼为仁</a:t>
            </a:r>
            <a:r>
              <a:rPr lang="en-US" altLang="zh-CN" sz="2800" smtClean="0">
                <a:solidFill>
                  <a:schemeClr val="tx1"/>
                </a:solidFill>
                <a:latin typeface="楷体" panose="02010609060101010101" charset="-122"/>
                <a:ea typeface="楷体" panose="02010609060101010101" charset="-122"/>
                <a:cs typeface="楷体" panose="02010609060101010101" charset="-122"/>
              </a:rPr>
              <a:t>”</a:t>
            </a:r>
            <a:r>
              <a:rPr lang="zh-CN" altLang="zh-CN" sz="2800" smtClean="0">
                <a:solidFill>
                  <a:schemeClr val="tx1"/>
                </a:solidFill>
                <a:latin typeface="楷体" panose="02010609060101010101" charset="-122"/>
                <a:ea typeface="楷体" panose="02010609060101010101" charset="-122"/>
                <a:cs typeface="楷体" panose="02010609060101010101" charset="-122"/>
              </a:rPr>
              <a:t>，仍然讲究</a:t>
            </a:r>
            <a:r>
              <a:rPr lang="zh-CN" altLang="zh-CN" sz="2800" smtClean="0">
                <a:solidFill>
                  <a:srgbClr val="C00000"/>
                </a:solidFill>
                <a:latin typeface="楷体" panose="02010609060101010101" charset="-122"/>
                <a:ea typeface="楷体" panose="02010609060101010101" charset="-122"/>
                <a:cs typeface="楷体" panose="02010609060101010101" charset="-122"/>
              </a:rPr>
              <a:t>阶级性</a:t>
            </a:r>
            <a:r>
              <a:rPr lang="zh-CN" altLang="zh-CN" sz="2800" smtClean="0">
                <a:solidFill>
                  <a:schemeClr val="tx1"/>
                </a:solidFill>
                <a:latin typeface="楷体" panose="02010609060101010101" charset="-122"/>
                <a:ea typeface="楷体" panose="02010609060101010101" charset="-122"/>
                <a:cs typeface="楷体" panose="02010609060101010101" charset="-122"/>
              </a:rPr>
              <a:t>；墨子的</a:t>
            </a:r>
            <a:r>
              <a:rPr lang="en-US" altLang="zh-CN" sz="2800" smtClean="0">
                <a:solidFill>
                  <a:schemeClr val="tx1"/>
                </a:solidFill>
                <a:latin typeface="楷体" panose="02010609060101010101" charset="-122"/>
                <a:ea typeface="楷体" panose="02010609060101010101" charset="-122"/>
                <a:cs typeface="楷体" panose="02010609060101010101" charset="-122"/>
              </a:rPr>
              <a:t>“</a:t>
            </a:r>
            <a:r>
              <a:rPr lang="zh-CN" altLang="zh-CN" sz="2800" smtClean="0">
                <a:solidFill>
                  <a:schemeClr val="tx1"/>
                </a:solidFill>
                <a:latin typeface="楷体" panose="02010609060101010101" charset="-122"/>
                <a:ea typeface="楷体" panose="02010609060101010101" charset="-122"/>
                <a:cs typeface="楷体" panose="02010609060101010101" charset="-122"/>
              </a:rPr>
              <a:t>兼爱</a:t>
            </a:r>
            <a:r>
              <a:rPr lang="en-US" altLang="zh-CN" sz="2800" smtClean="0">
                <a:solidFill>
                  <a:schemeClr val="tx1"/>
                </a:solidFill>
                <a:latin typeface="楷体" panose="02010609060101010101" charset="-122"/>
                <a:ea typeface="楷体" panose="02010609060101010101" charset="-122"/>
                <a:cs typeface="楷体" panose="02010609060101010101" charset="-122"/>
              </a:rPr>
              <a:t>”</a:t>
            </a:r>
            <a:r>
              <a:rPr lang="zh-CN" altLang="zh-CN" sz="2800" smtClean="0">
                <a:solidFill>
                  <a:schemeClr val="tx1"/>
                </a:solidFill>
                <a:latin typeface="楷体" panose="02010609060101010101" charset="-122"/>
                <a:ea typeface="楷体" panose="02010609060101010101" charset="-122"/>
                <a:cs typeface="楷体" panose="02010609060101010101" charset="-122"/>
              </a:rPr>
              <a:t>具有</a:t>
            </a:r>
            <a:r>
              <a:rPr lang="zh-CN" altLang="zh-CN" sz="2800" smtClean="0">
                <a:solidFill>
                  <a:srgbClr val="C00000"/>
                </a:solidFill>
                <a:latin typeface="楷体" panose="02010609060101010101" charset="-122"/>
                <a:ea typeface="楷体" panose="02010609060101010101" charset="-122"/>
                <a:cs typeface="楷体" panose="02010609060101010101" charset="-122"/>
              </a:rPr>
              <a:t>广泛性</a:t>
            </a:r>
            <a:r>
              <a:rPr lang="zh-CN" altLang="zh-CN" sz="2800" smtClean="0">
                <a:solidFill>
                  <a:schemeClr val="tx1"/>
                </a:solidFill>
                <a:latin typeface="楷体" panose="02010609060101010101" charset="-122"/>
                <a:ea typeface="楷体" panose="02010609060101010101" charset="-122"/>
                <a:cs typeface="楷体" panose="02010609060101010101" charset="-122"/>
              </a:rPr>
              <a:t>，不分等级贵贱。</a:t>
            </a:r>
            <a:endParaRPr lang="zh-CN" altLang="zh-CN" sz="2800" smtClean="0">
              <a:solidFill>
                <a:schemeClr val="tx1"/>
              </a:solidFill>
              <a:latin typeface="楷体" panose="02010609060101010101" charset="-122"/>
              <a:ea typeface="楷体" panose="02010609060101010101" charset="-122"/>
              <a:cs typeface="楷体" panose="02010609060101010101" charset="-122"/>
            </a:endParaRPr>
          </a:p>
        </p:txBody>
      </p:sp>
      <p:pic>
        <p:nvPicPr>
          <p:cNvPr id="101" name="图片 100"/>
          <p:cNvPicPr/>
          <p:nvPr/>
        </p:nvPicPr>
        <p:blipFill>
          <a:blip r:embed="rId5"/>
          <a:stretch>
            <a:fillRect/>
          </a:stretch>
        </p:blipFill>
        <p:spPr>
          <a:xfrm>
            <a:off x="8460740" y="4179570"/>
            <a:ext cx="3389630" cy="2154555"/>
          </a:xfrm>
          <a:prstGeom prst="rect">
            <a:avLst/>
          </a:prstGeom>
          <a:noFill/>
          <a:ln w="9525">
            <a:noFill/>
          </a:ln>
        </p:spPr>
      </p:pic>
      <p:sp>
        <p:nvSpPr>
          <p:cNvPr id="64535" name="Rectangle 8"/>
          <p:cNvSpPr/>
          <p:nvPr/>
        </p:nvSpPr>
        <p:spPr>
          <a:xfrm>
            <a:off x="464185" y="4487228"/>
            <a:ext cx="7785100" cy="52197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defTabSz="457200" eaLnBrk="1" hangingPunct="1">
              <a:lnSpc>
                <a:spcPct val="100000"/>
              </a:lnSpc>
              <a:spcBef>
                <a:spcPct val="20000"/>
              </a:spcBef>
              <a:buFontTx/>
              <a:buNone/>
            </a:pPr>
            <a:r>
              <a:rPr lang="zh-CN" altLang="en-US">
                <a:solidFill>
                  <a:schemeClr val="tx1"/>
                </a:solidFill>
                <a:latin typeface="华文中宋" panose="02010600040101010101" charset="-122"/>
                <a:ea typeface="华文中宋" panose="02010600040101010101" charset="-122"/>
              </a:rPr>
              <a:t>②</a:t>
            </a:r>
            <a:r>
              <a:rPr lang="zh-CN" altLang="en-US">
                <a:solidFill>
                  <a:srgbClr val="C00000"/>
                </a:solidFill>
                <a:latin typeface="华文中宋" panose="02010600040101010101" charset="-122"/>
                <a:ea typeface="华文中宋" panose="02010600040101010101" charset="-122"/>
              </a:rPr>
              <a:t>非攻：</a:t>
            </a:r>
            <a:r>
              <a:rPr lang="zh-CN" altLang="en-US">
                <a:solidFill>
                  <a:schemeClr val="tx1"/>
                </a:solidFill>
                <a:latin typeface="华文中宋" panose="02010600040101010101" charset="-122"/>
                <a:ea typeface="华文中宋" panose="02010600040101010101" charset="-122"/>
              </a:rPr>
              <a:t>反对不义战争，倡导和平；</a:t>
            </a:r>
            <a:endParaRPr lang="zh-CN" altLang="en-US">
              <a:solidFill>
                <a:schemeClr val="tx1"/>
              </a:solidFill>
              <a:latin typeface="华文中宋" panose="02010600040101010101" charset="-122"/>
              <a:ea typeface="华文中宋" panose="02010600040101010101" charset="-122"/>
            </a:endParaRPr>
          </a:p>
        </p:txBody>
      </p:sp>
      <p:sp>
        <p:nvSpPr>
          <p:cNvPr id="64536" name="Rectangle 8"/>
          <p:cNvSpPr/>
          <p:nvPr/>
        </p:nvSpPr>
        <p:spPr>
          <a:xfrm>
            <a:off x="464502" y="5004752"/>
            <a:ext cx="9129712" cy="52197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defTabSz="457200" eaLnBrk="1" hangingPunct="1">
              <a:lnSpc>
                <a:spcPct val="100000"/>
              </a:lnSpc>
              <a:spcBef>
                <a:spcPct val="20000"/>
              </a:spcBef>
              <a:buFontTx/>
              <a:buNone/>
            </a:pPr>
            <a:r>
              <a:rPr lang="zh-CN" altLang="en-US">
                <a:solidFill>
                  <a:schemeClr val="tx1"/>
                </a:solidFill>
                <a:latin typeface="华文中宋" panose="02010600040101010101" charset="-122"/>
                <a:ea typeface="华文中宋" panose="02010600040101010101" charset="-122"/>
              </a:rPr>
              <a:t>③</a:t>
            </a:r>
            <a:r>
              <a:rPr lang="zh-CN" altLang="en-US">
                <a:solidFill>
                  <a:srgbClr val="C00000"/>
                </a:solidFill>
                <a:latin typeface="华文中宋" panose="02010600040101010101" charset="-122"/>
                <a:ea typeface="华文中宋" panose="02010600040101010101" charset="-122"/>
              </a:rPr>
              <a:t>节俭：</a:t>
            </a:r>
            <a:r>
              <a:rPr lang="zh-CN" altLang="en-US">
                <a:solidFill>
                  <a:schemeClr val="tx1"/>
                </a:solidFill>
                <a:latin typeface="华文中宋" panose="02010600040101010101" charset="-122"/>
                <a:ea typeface="华文中宋" panose="02010600040101010101" charset="-122"/>
              </a:rPr>
              <a:t>反对统治者铺张浪费；</a:t>
            </a:r>
            <a:endParaRPr lang="zh-CN" altLang="en-US">
              <a:solidFill>
                <a:schemeClr val="tx1"/>
              </a:solidFill>
              <a:latin typeface="华文中宋" panose="02010600040101010101" charset="-122"/>
              <a:ea typeface="华文中宋" panose="02010600040101010101" charset="-122"/>
            </a:endParaRPr>
          </a:p>
        </p:txBody>
      </p:sp>
      <p:sp>
        <p:nvSpPr>
          <p:cNvPr id="64537" name="Rectangle 8"/>
          <p:cNvSpPr/>
          <p:nvPr/>
        </p:nvSpPr>
        <p:spPr>
          <a:xfrm>
            <a:off x="464502" y="5521642"/>
            <a:ext cx="9129712" cy="521970"/>
          </a:xfrm>
          <a:prstGeom prst="rect">
            <a:avLst/>
          </a:prstGeom>
          <a:noFill/>
          <a:ln>
            <a:noFill/>
            <a:miter lim="800000"/>
          </a:ln>
        </p:spPr>
        <p:txBody>
          <a:bodyPr>
            <a:spAutoFit/>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defTabSz="457200" eaLnBrk="1" hangingPunct="1">
              <a:lnSpc>
                <a:spcPct val="100000"/>
              </a:lnSpc>
              <a:spcBef>
                <a:spcPct val="20000"/>
              </a:spcBef>
              <a:buFontTx/>
              <a:buNone/>
            </a:pPr>
            <a:r>
              <a:rPr lang="zh-CN" altLang="en-US">
                <a:solidFill>
                  <a:schemeClr val="tx1"/>
                </a:solidFill>
                <a:latin typeface="华文中宋" panose="02010600040101010101" charset="-122"/>
                <a:ea typeface="华文中宋" panose="02010600040101010101" charset="-122"/>
              </a:rPr>
              <a:t>④</a:t>
            </a:r>
            <a:r>
              <a:rPr lang="zh-CN" altLang="en-US">
                <a:solidFill>
                  <a:srgbClr val="C00000"/>
                </a:solidFill>
                <a:latin typeface="华文中宋" panose="02010600040101010101" charset="-122"/>
                <a:ea typeface="华文中宋" panose="02010600040101010101" charset="-122"/>
              </a:rPr>
              <a:t>尚贤：</a:t>
            </a:r>
            <a:r>
              <a:rPr lang="zh-CN" altLang="en-US">
                <a:solidFill>
                  <a:schemeClr val="tx1"/>
                </a:solidFill>
                <a:latin typeface="华文中宋" panose="02010600040101010101" charset="-122"/>
                <a:ea typeface="华文中宋" panose="02010600040101010101" charset="-122"/>
              </a:rPr>
              <a:t>主张治国以贤，反对任人唯亲。</a:t>
            </a:r>
            <a:endParaRPr lang="zh-CN" altLang="en-US">
              <a:solidFill>
                <a:schemeClr val="tx1"/>
              </a:solidFill>
              <a:latin typeface="华文中宋" panose="02010600040101010101" charset="-122"/>
              <a:ea typeface="华文中宋" panose="02010600040101010101" charset="-122"/>
            </a:endParaRPr>
          </a:p>
        </p:txBody>
      </p:sp>
      <p:sp>
        <p:nvSpPr>
          <p:cNvPr id="8" name="文本框 7"/>
          <p:cNvSpPr txBox="1"/>
          <p:nvPr/>
        </p:nvSpPr>
        <p:spPr>
          <a:xfrm>
            <a:off x="675640" y="6060440"/>
            <a:ext cx="4878070" cy="521970"/>
          </a:xfrm>
          <a:prstGeom prst="rect">
            <a:avLst/>
          </a:prstGeom>
          <a:solidFill>
            <a:srgbClr val="C00000"/>
          </a:solidFill>
        </p:spPr>
        <p:txBody>
          <a:bodyPr wrap="square" rtlCol="0" anchor="t">
            <a:spAutoFit/>
          </a:bodyPr>
          <a:lstStyle/>
          <a:p>
            <a:pPr algn="ctr"/>
            <a:r>
              <a:rPr kumimoji="1"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讲求实际功利</a:t>
            </a:r>
            <a:r>
              <a:rPr kumimoji="1"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kumimoji="1"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实用</a:t>
            </a:r>
            <a:r>
              <a:rPr kumimoji="1" lang="en-US" altLang="zh-CN"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a:t>
            </a:r>
            <a:r>
              <a:rPr kumimoji="1"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的精神</a:t>
            </a:r>
            <a:endParaRPr kumimoji="1"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5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5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5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P spid="6" grpId="1"/>
      <p:bldP spid="9" grpId="0"/>
      <p:bldP spid="9" grpId="1"/>
      <p:bldP spid="12" grpId="0"/>
      <p:bldP spid="12" grpId="1"/>
      <p:bldP spid="50178" grpId="0"/>
      <p:bldP spid="50178" grpId="1"/>
      <p:bldP spid="7" grpId="0" animBg="1"/>
      <p:bldP spid="7" grpId="1" animBg="1"/>
      <p:bldP spid="64535" grpId="0"/>
      <p:bldP spid="64535" grpId="1"/>
      <p:bldP spid="64536" grpId="0"/>
      <p:bldP spid="64536" grpId="1"/>
      <p:bldP spid="64537" grpId="0"/>
      <p:bldP spid="64537" grpId="1"/>
      <p:bldP spid="8" grpId="0" bldLvl="0" animBg="1"/>
      <p:bldP spid="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5" name="Picture 4" descr="LL132.EPS"/>
          <p:cNvPicPr>
            <a:picLocks noChangeAspect="1"/>
          </p:cNvPicPr>
          <p:nvPr/>
        </p:nvPicPr>
        <p:blipFill>
          <a:blip r:embed="rId1" r:link="rId2">
            <a:clrChange>
              <a:clrFrom>
                <a:srgbClr val="000000">
                  <a:alpha val="0"/>
                </a:srgbClr>
              </a:clrFrom>
              <a:clrTo>
                <a:srgbClr val="000000">
                  <a:alpha val="0"/>
                  <a:alpha val="0"/>
                </a:srgbClr>
              </a:clrTo>
            </a:clrChange>
          </a:blip>
          <a:stretch>
            <a:fillRect/>
          </a:stretch>
        </p:blipFill>
        <p:spPr>
          <a:xfrm>
            <a:off x="9504045" y="1979930"/>
            <a:ext cx="2349500" cy="2242820"/>
          </a:xfrm>
          <a:prstGeom prst="rect">
            <a:avLst/>
          </a:prstGeom>
          <a:solidFill>
            <a:schemeClr val="bg1"/>
          </a:solidFill>
          <a:ln w="9525">
            <a:noFill/>
          </a:ln>
        </p:spPr>
      </p:pic>
      <p:sp>
        <p:nvSpPr>
          <p:cNvPr id="2" name="圆角矩形 1"/>
          <p:cNvSpPr/>
          <p:nvPr>
            <p:custDataLst>
              <p:tags r:id="rId3"/>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4"/>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121285" y="885190"/>
            <a:ext cx="303276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（一）百家争鸣：</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79095" y="1432560"/>
            <a:ext cx="218503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2</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、代表人物</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1" name="文本框 10"/>
          <p:cNvSpPr txBox="1"/>
          <p:nvPr/>
        </p:nvSpPr>
        <p:spPr>
          <a:xfrm>
            <a:off x="121285" y="1979930"/>
            <a:ext cx="2846705"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a:t>
            </a:r>
            <a:r>
              <a:rPr lang="en-US" altLang="zh-CN" sz="2800" b="1">
                <a:solidFill>
                  <a:srgbClr val="C65F10"/>
                </a:solidFill>
                <a:latin typeface="华文中宋" panose="02010600040101010101" charset="-122"/>
                <a:ea typeface="华文中宋" panose="02010600040101010101" charset="-122"/>
              </a:rPr>
              <a:t>5</a:t>
            </a:r>
            <a:r>
              <a:rPr lang="zh-CN" altLang="en-US" sz="2800" b="1">
                <a:solidFill>
                  <a:srgbClr val="C65F10"/>
                </a:solidFill>
                <a:latin typeface="华文中宋" panose="02010600040101010101" charset="-122"/>
                <a:ea typeface="华文中宋" panose="02010600040101010101" charset="-122"/>
              </a:rPr>
              <a:t>）法家学派</a:t>
            </a:r>
            <a:endParaRPr lang="zh-CN" altLang="en-US" sz="2800" b="1">
              <a:solidFill>
                <a:srgbClr val="C65F10"/>
              </a:solidFill>
              <a:latin typeface="华文中宋" panose="02010600040101010101" charset="-122"/>
              <a:ea typeface="华文中宋" panose="02010600040101010101" charset="-122"/>
            </a:endParaRPr>
          </a:p>
        </p:txBody>
      </p:sp>
      <p:sp>
        <p:nvSpPr>
          <p:cNvPr id="6" name="文本框 5"/>
          <p:cNvSpPr txBox="1"/>
          <p:nvPr/>
        </p:nvSpPr>
        <p:spPr>
          <a:xfrm>
            <a:off x="2682240" y="1979930"/>
            <a:ext cx="2528570" cy="521970"/>
          </a:xfrm>
          <a:prstGeom prst="rect">
            <a:avLst/>
          </a:prstGeom>
          <a:noFill/>
        </p:spPr>
        <p:txBody>
          <a:bodyPr wrap="square" rtlCol="0">
            <a:spAutoFit/>
          </a:bodyPr>
          <a:lstStyle/>
          <a:p>
            <a:r>
              <a:rPr lang="en-US" altLang="zh-CN" sz="2800" b="1">
                <a:solidFill>
                  <a:srgbClr val="C65F10"/>
                </a:solidFill>
                <a:latin typeface="华文中宋" panose="02010600040101010101" charset="-122"/>
                <a:ea typeface="华文中宋" panose="02010600040101010101" charset="-122"/>
              </a:rPr>
              <a:t>——</a:t>
            </a:r>
            <a:r>
              <a:rPr lang="zh-CN" altLang="en-US" sz="2800" b="1">
                <a:solidFill>
                  <a:srgbClr val="C65F10"/>
                </a:solidFill>
                <a:latin typeface="华文中宋" panose="02010600040101010101" charset="-122"/>
                <a:ea typeface="华文中宋" panose="02010600040101010101" charset="-122"/>
              </a:rPr>
              <a:t>韩非子</a:t>
            </a:r>
            <a:endParaRPr lang="zh-CN" altLang="en-US" sz="2800" b="1">
              <a:solidFill>
                <a:srgbClr val="C65F10"/>
              </a:solidFill>
              <a:latin typeface="华文中宋" panose="02010600040101010101" charset="-122"/>
              <a:ea typeface="华文中宋" panose="02010600040101010101" charset="-122"/>
            </a:endParaRPr>
          </a:p>
        </p:txBody>
      </p:sp>
      <p:grpSp>
        <p:nvGrpSpPr>
          <p:cNvPr id="5" name="组合 4"/>
          <p:cNvGrpSpPr/>
          <p:nvPr/>
        </p:nvGrpSpPr>
        <p:grpSpPr>
          <a:xfrm>
            <a:off x="3804920" y="-29210"/>
            <a:ext cx="8235315" cy="1891030"/>
            <a:chOff x="5992" y="-46"/>
            <a:chExt cx="12969" cy="2978"/>
          </a:xfrm>
          <a:effectLst>
            <a:outerShdw blurRad="50800" dist="38100" dir="2700000" algn="tl" rotWithShape="0">
              <a:prstClr val="black">
                <a:alpha val="40000"/>
              </a:prstClr>
            </a:outerShdw>
          </a:effectLst>
        </p:grpSpPr>
        <p:sp>
          <p:nvSpPr>
            <p:cNvPr id="3" name="文本框 2"/>
            <p:cNvSpPr txBox="1"/>
            <p:nvPr/>
          </p:nvSpPr>
          <p:spPr>
            <a:xfrm>
              <a:off x="5992" y="753"/>
              <a:ext cx="12675" cy="2179"/>
            </a:xfrm>
            <a:prstGeom prst="rect">
              <a:avLst/>
            </a:prstGeom>
            <a:solidFill>
              <a:srgbClr val="FEF5ED"/>
            </a:solidFill>
          </p:spPr>
          <p:txBody>
            <a:bodyPr wrap="square" rtlCol="0" anchor="t">
              <a:spAutoFit/>
            </a:bodyPr>
            <a:lstStyle/>
            <a:p>
              <a:pPr indent="0" fontAlgn="auto">
                <a:lnSpc>
                  <a:spcPct val="100000"/>
                </a:lnSpc>
              </a:pPr>
              <a:r>
                <a:rPr lang="zh-CN" altLang="en-US" sz="2800">
                  <a:solidFill>
                    <a:schemeClr val="tx1"/>
                  </a:solidFill>
                  <a:latin typeface="楷体" panose="02010609060101010101" charset="-122"/>
                  <a:ea typeface="楷体" panose="02010609060101010101" charset="-122"/>
                  <a:cs typeface="楷体" panose="02010609060101010101" charset="-122"/>
                  <a:sym typeface="+mn-ea"/>
                </a:rPr>
                <a:t>韩非子，</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战国末期</a:t>
              </a:r>
              <a:r>
                <a:rPr lang="zh-CN" altLang="en-US" sz="2800">
                  <a:solidFill>
                    <a:srgbClr val="000000"/>
                  </a:solidFill>
                  <a:latin typeface="楷体" panose="02010609060101010101" charset="-122"/>
                  <a:ea typeface="楷体" panose="02010609060101010101" charset="-122"/>
                  <a:cs typeface="楷体" panose="02010609060101010101" charset="-122"/>
                  <a:sym typeface="+mn-ea"/>
                </a:rPr>
                <a:t>韩国人，</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新兴地主阶级</a:t>
              </a:r>
              <a:endParaRPr lang="zh-CN" altLang="en-US" sz="2800">
                <a:solidFill>
                  <a:srgbClr val="C00000"/>
                </a:solidFill>
                <a:latin typeface="楷体" panose="02010609060101010101" charset="-122"/>
                <a:ea typeface="楷体" panose="02010609060101010101" charset="-122"/>
                <a:cs typeface="楷体" panose="02010609060101010101" charset="-122"/>
                <a:sym typeface="+mn-ea"/>
              </a:endParaRPr>
            </a:p>
            <a:p>
              <a:pPr indent="0" fontAlgn="auto">
                <a:lnSpc>
                  <a:spcPct val="100000"/>
                </a:lnSpc>
              </a:pPr>
              <a:r>
                <a:rPr lang="zh-CN" altLang="en-US" sz="2800">
                  <a:solidFill>
                    <a:srgbClr val="000000"/>
                  </a:solidFill>
                  <a:latin typeface="楷体" panose="02010609060101010101" charset="-122"/>
                  <a:ea typeface="楷体" panose="02010609060101010101" charset="-122"/>
                  <a:cs typeface="楷体" panose="02010609060101010101" charset="-122"/>
                  <a:sym typeface="+mn-ea"/>
                </a:rPr>
                <a:t>的代表，</a:t>
              </a:r>
              <a:r>
                <a:rPr lang="zh-CN" altLang="en-US" sz="2800">
                  <a:solidFill>
                    <a:srgbClr val="000000"/>
                  </a:solidFill>
                  <a:latin typeface="楷体" panose="02010609060101010101" charset="-122"/>
                  <a:ea typeface="楷体" panose="02010609060101010101" charset="-122"/>
                  <a:cs typeface="方正粗黑宋简体" panose="02000000000000000000" pitchFamily="2" charset="-122"/>
                  <a:sym typeface="+mn-ea"/>
                </a:rPr>
                <a:t>与李斯都是荀子的学生，</a:t>
              </a:r>
              <a:r>
                <a:rPr lang="zh-CN" altLang="en-US" sz="2800" dirty="0">
                  <a:latin typeface="楷体" panose="02010609060101010101" charset="-122"/>
                  <a:ea typeface="楷体" panose="02010609060101010101" charset="-122"/>
                  <a:cs typeface="楷体" panose="02010609060101010101" charset="-122"/>
                  <a:sym typeface="+mn-ea"/>
                </a:rPr>
                <a:t>法家思</a:t>
              </a:r>
              <a:endParaRPr lang="zh-CN" altLang="en-US" sz="2800" dirty="0">
                <a:latin typeface="楷体" panose="02010609060101010101" charset="-122"/>
                <a:ea typeface="楷体" panose="02010609060101010101" charset="-122"/>
                <a:cs typeface="楷体" panose="02010609060101010101" charset="-122"/>
                <a:sym typeface="+mn-ea"/>
              </a:endParaRPr>
            </a:p>
            <a:p>
              <a:pPr indent="0" fontAlgn="auto">
                <a:lnSpc>
                  <a:spcPct val="100000"/>
                </a:lnSpc>
              </a:pPr>
              <a:r>
                <a:rPr lang="zh-CN" altLang="en-US" sz="2800" dirty="0">
                  <a:latin typeface="楷体" panose="02010609060101010101" charset="-122"/>
                  <a:ea typeface="楷体" panose="02010609060101010101" charset="-122"/>
                  <a:cs typeface="楷体" panose="02010609060101010101" charset="-122"/>
                  <a:sym typeface="+mn-ea"/>
                </a:rPr>
                <a:t>想的</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集大成者</a:t>
              </a:r>
              <a:r>
                <a:rPr lang="zh-CN" altLang="en-US" sz="2800" dirty="0">
                  <a:latin typeface="楷体" panose="02010609060101010101" charset="-122"/>
                  <a:ea typeface="楷体" panose="02010609060101010101" charset="-122"/>
                  <a:cs typeface="楷体" panose="02010609060101010101" charset="-122"/>
                  <a:sym typeface="+mn-ea"/>
                </a:rPr>
                <a:t>。</a:t>
              </a:r>
              <a:r>
                <a:rPr lang="zh-CN" altLang="en-US" sz="2800">
                  <a:solidFill>
                    <a:srgbClr val="000000"/>
                  </a:solidFill>
                  <a:latin typeface="楷体" panose="02010609060101010101" charset="-122"/>
                  <a:ea typeface="楷体" panose="02010609060101010101" charset="-122"/>
                  <a:cs typeface="方正粗黑宋简体" panose="02000000000000000000" pitchFamily="2" charset="-122"/>
                  <a:sym typeface="+mn-ea"/>
                </a:rPr>
                <a:t>代表</a:t>
              </a:r>
              <a:r>
                <a:rPr lang="zh-CN" altLang="en-US" sz="2800">
                  <a:solidFill>
                    <a:srgbClr val="000000"/>
                  </a:solidFill>
                  <a:latin typeface="楷体" panose="02010609060101010101" charset="-122"/>
                  <a:ea typeface="楷体" panose="02010609060101010101" charset="-122"/>
                  <a:cs typeface="楷体" panose="02010609060101010101" charset="-122"/>
                  <a:sym typeface="+mn-ea"/>
                </a:rPr>
                <a:t>著作</a:t>
              </a:r>
              <a:r>
                <a:rPr lang="en-US" altLang="zh-CN" sz="2800">
                  <a:solidFill>
                    <a:srgbClr val="C00000"/>
                  </a:solidFill>
                  <a:latin typeface="楷体" panose="02010609060101010101" charset="-122"/>
                  <a:ea typeface="楷体" panose="02010609060101010101" charset="-122"/>
                  <a:cs typeface="楷体" panose="02010609060101010101" charset="-122"/>
                  <a:sym typeface="+mn-ea"/>
                </a:rPr>
                <a:t>《</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韩非子</a:t>
              </a:r>
              <a:r>
                <a:rPr lang="en-US" altLang="zh-CN" sz="2800">
                  <a:solidFill>
                    <a:srgbClr val="C00000"/>
                  </a:solidFill>
                  <a:latin typeface="楷体" panose="02010609060101010101" charset="-122"/>
                  <a:ea typeface="楷体" panose="02010609060101010101" charset="-122"/>
                  <a:cs typeface="楷体" panose="02010609060101010101" charset="-122"/>
                  <a:sym typeface="+mn-ea"/>
                </a:rPr>
                <a:t>》</a:t>
              </a:r>
              <a:r>
                <a:rPr lang="zh-CN" altLang="en-US" sz="2800">
                  <a:solidFill>
                    <a:schemeClr val="tx1"/>
                  </a:solidFill>
                  <a:latin typeface="楷体" panose="02010609060101010101" charset="-122"/>
                  <a:ea typeface="楷体" panose="02010609060101010101" charset="-122"/>
                  <a:cs typeface="楷体" panose="02010609060101010101" charset="-122"/>
                  <a:sym typeface="+mn-ea"/>
                </a:rPr>
                <a:t>。</a:t>
              </a:r>
              <a:endParaRPr lang="zh-CN" altLang="en-US" sz="2800" dirty="0">
                <a:solidFill>
                  <a:schemeClr val="tx1"/>
                </a:solidFill>
                <a:latin typeface="楷体" panose="02010609060101010101" charset="-122"/>
                <a:ea typeface="楷体" panose="02010609060101010101" charset="-122"/>
                <a:cs typeface="楷体" panose="02010609060101010101" charset="-122"/>
                <a:sym typeface="+mn-ea"/>
              </a:endParaRPr>
            </a:p>
          </p:txBody>
        </p:sp>
        <p:pic>
          <p:nvPicPr>
            <p:cNvPr id="102" name="图片 101"/>
            <p:cNvPicPr/>
            <p:nvPr/>
          </p:nvPicPr>
          <p:blipFill>
            <a:blip r:embed="rId5"/>
            <a:srcRect r="21404"/>
            <a:stretch>
              <a:fillRect/>
            </a:stretch>
          </p:blipFill>
          <p:spPr>
            <a:xfrm>
              <a:off x="15553" y="-46"/>
              <a:ext cx="3408" cy="2978"/>
            </a:xfrm>
            <a:prstGeom prst="rect">
              <a:avLst/>
            </a:prstGeom>
            <a:noFill/>
            <a:ln w="9525">
              <a:noFill/>
            </a:ln>
          </p:spPr>
        </p:pic>
      </p:grpSp>
      <p:sp>
        <p:nvSpPr>
          <p:cNvPr id="7" name="文本框 6"/>
          <p:cNvSpPr txBox="1"/>
          <p:nvPr>
            <p:custDataLst>
              <p:tags r:id="rId6"/>
            </p:custDataLst>
          </p:nvPr>
        </p:nvSpPr>
        <p:spPr>
          <a:xfrm>
            <a:off x="379095" y="2501900"/>
            <a:ext cx="10655935" cy="2389505"/>
          </a:xfrm>
          <a:prstGeom prst="rect">
            <a:avLst/>
          </a:prstGeom>
          <a:noFill/>
        </p:spPr>
        <p:txBody>
          <a:bodyPr wrap="square" rtlCol="0" anchor="t">
            <a:spAutoFit/>
          </a:bodyPr>
          <a:lstStyle/>
          <a:p>
            <a:pPr marL="256540" indent="-256540">
              <a:lnSpc>
                <a:spcPct val="120000"/>
              </a:lnSpc>
              <a:spcBef>
                <a:spcPts val="600"/>
              </a:spcBef>
              <a:buClr>
                <a:srgbClr val="000000"/>
              </a:buClr>
              <a:buSzPct val="75000"/>
            </a:pPr>
            <a:r>
              <a:rPr lang="en-US" altLang="zh-CN"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①</a:t>
            </a:r>
            <a:r>
              <a:rPr lang="zh-CN" altLang="en-US"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变革观：</a:t>
            </a:r>
            <a:r>
              <a:rPr lang="zh-CN" altLang="en-US" sz="2800">
                <a:solidFill>
                  <a:srgbClr val="000000"/>
                </a:solidFill>
                <a:latin typeface="华文中宋" panose="02010600040101010101" charset="-122"/>
                <a:ea typeface="华文中宋" panose="02010600040101010101" charset="-122"/>
                <a:cs typeface="方正粗黑宋简体" panose="02000000000000000000" pitchFamily="2" charset="-122"/>
                <a:sym typeface="+mn-ea"/>
              </a:rPr>
              <a:t>厚今薄古，</a:t>
            </a:r>
            <a:r>
              <a:rPr lang="zh-CN" altLang="en-US"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变法革新</a:t>
            </a:r>
            <a:r>
              <a:rPr lang="zh-CN" altLang="en-US" sz="2800">
                <a:solidFill>
                  <a:srgbClr val="000000"/>
                </a:solidFill>
                <a:latin typeface="华文中宋" panose="02010600040101010101" charset="-122"/>
                <a:ea typeface="华文中宋" panose="02010600040101010101" charset="-122"/>
                <a:cs typeface="方正粗黑宋简体" panose="02000000000000000000" pitchFamily="2" charset="-122"/>
                <a:sym typeface="+mn-ea"/>
              </a:rPr>
              <a:t>，统治者应因时而变</a:t>
            </a:r>
            <a:endParaRPr lang="zh-CN" altLang="en-US" sz="2800">
              <a:solidFill>
                <a:srgbClr val="000000"/>
              </a:solidFill>
              <a:latin typeface="华文中宋" panose="02010600040101010101" charset="-122"/>
              <a:ea typeface="华文中宋" panose="02010600040101010101" charset="-122"/>
              <a:cs typeface="方正粗黑宋简体" panose="02000000000000000000" pitchFamily="2" charset="-122"/>
              <a:sym typeface="+mn-ea"/>
            </a:endParaRPr>
          </a:p>
          <a:p>
            <a:pPr marL="256540" indent="-256540">
              <a:lnSpc>
                <a:spcPct val="120000"/>
              </a:lnSpc>
              <a:spcBef>
                <a:spcPts val="600"/>
              </a:spcBef>
              <a:buClr>
                <a:srgbClr val="000000"/>
              </a:buClr>
              <a:buSzPct val="75000"/>
            </a:pPr>
            <a:r>
              <a:rPr lang="en-US" altLang="en-US"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②</a:t>
            </a:r>
            <a:r>
              <a:rPr lang="zh-CN" altLang="en-US"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法治观：以法治国</a:t>
            </a:r>
            <a:r>
              <a:rPr lang="zh-CN" altLang="en-US" sz="2800">
                <a:solidFill>
                  <a:srgbClr val="000000"/>
                </a:solidFill>
                <a:latin typeface="华文中宋" panose="02010600040101010101" charset="-122"/>
                <a:ea typeface="华文中宋" panose="02010600040101010101" charset="-122"/>
                <a:cs typeface="方正粗黑宋简体" panose="02000000000000000000" pitchFamily="2" charset="-122"/>
                <a:sym typeface="+mn-ea"/>
              </a:rPr>
              <a:t>，提出系统的法治理论；</a:t>
            </a:r>
            <a:endParaRPr lang="en-US" altLang="zh-CN" sz="2800">
              <a:solidFill>
                <a:srgbClr val="000000"/>
              </a:solidFill>
              <a:latin typeface="华文中宋" panose="02010600040101010101" charset="-122"/>
              <a:ea typeface="华文中宋" panose="02010600040101010101" charset="-122"/>
              <a:cs typeface="方正粗黑宋简体" panose="02000000000000000000" pitchFamily="2" charset="-122"/>
            </a:endParaRPr>
          </a:p>
          <a:p>
            <a:pPr marL="256540" indent="-256540">
              <a:lnSpc>
                <a:spcPct val="120000"/>
              </a:lnSpc>
              <a:spcBef>
                <a:spcPts val="600"/>
              </a:spcBef>
              <a:buClr>
                <a:srgbClr val="000000"/>
              </a:buClr>
              <a:buSzPct val="75000"/>
            </a:pPr>
            <a:r>
              <a:rPr lang="en-US" altLang="en-US"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③</a:t>
            </a:r>
            <a:r>
              <a:rPr lang="en-US" altLang="zh-CN"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集</a:t>
            </a:r>
            <a:r>
              <a:rPr lang="zh-CN" altLang="en-US"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权观：</a:t>
            </a:r>
            <a:r>
              <a:rPr lang="zh-CN" altLang="en-US" sz="2800">
                <a:latin typeface="华文中宋" panose="02010600040101010101" charset="-122"/>
                <a:ea typeface="华文中宋" panose="02010600040101010101" charset="-122"/>
                <a:cs typeface="方正粗黑宋简体" panose="02000000000000000000" pitchFamily="2" charset="-122"/>
                <a:sym typeface="+mn-ea"/>
              </a:rPr>
              <a:t>建立</a:t>
            </a:r>
            <a:r>
              <a:rPr lang="zh-CN" altLang="en-US"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君主专制中央集权</a:t>
            </a:r>
            <a:r>
              <a:rPr lang="zh-CN" altLang="en-US" sz="2800">
                <a:latin typeface="华文中宋" panose="02010600040101010101" charset="-122"/>
                <a:ea typeface="华文中宋" panose="02010600040101010101" charset="-122"/>
                <a:cs typeface="方正粗黑宋简体" panose="02000000000000000000" pitchFamily="2" charset="-122"/>
                <a:sym typeface="+mn-ea"/>
              </a:rPr>
              <a:t>制度，</a:t>
            </a:r>
            <a:r>
              <a:rPr lang="zh-CN" altLang="en-US" sz="2800">
                <a:latin typeface="华文中宋" panose="02010600040101010101" charset="-122"/>
                <a:ea typeface="华文中宋" panose="02010600040101010101" charset="-122"/>
                <a:cs typeface="华文中宋" panose="02010600040101010101" charset="-122"/>
                <a:sym typeface="+mn-ea"/>
              </a:rPr>
              <a:t>法、术、势</a:t>
            </a:r>
            <a:r>
              <a:rPr lang="zh-CN" altLang="en-US" sz="2800">
                <a:latin typeface="华文中宋" panose="02010600040101010101" charset="-122"/>
                <a:ea typeface="华文中宋" panose="02010600040101010101" charset="-122"/>
                <a:cs typeface="方正粗黑宋简体" panose="02000000000000000000" pitchFamily="2" charset="-122"/>
                <a:sym typeface="+mn-ea"/>
              </a:rPr>
              <a:t>相结合</a:t>
            </a:r>
            <a:endParaRPr lang="en-US" altLang="zh-CN" sz="2800">
              <a:solidFill>
                <a:srgbClr val="000000"/>
              </a:solidFill>
              <a:latin typeface="华文中宋" panose="02010600040101010101" charset="-122"/>
              <a:ea typeface="华文中宋" panose="02010600040101010101" charset="-122"/>
              <a:cs typeface="方正粗黑宋简体" panose="02000000000000000000" pitchFamily="2" charset="-122"/>
            </a:endParaRPr>
          </a:p>
          <a:p>
            <a:pPr marL="256540" indent="-256540">
              <a:lnSpc>
                <a:spcPct val="120000"/>
              </a:lnSpc>
              <a:spcBef>
                <a:spcPts val="600"/>
              </a:spcBef>
              <a:buClr>
                <a:srgbClr val="000000"/>
              </a:buClr>
              <a:buSzPct val="75000"/>
            </a:pPr>
            <a:r>
              <a:rPr lang="zh-CN" altLang="zh-CN"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④</a:t>
            </a:r>
            <a:r>
              <a:rPr lang="zh-CN" altLang="en-US"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伦理观</a:t>
            </a:r>
            <a:r>
              <a:rPr lang="zh-CN" altLang="en-US" sz="2800">
                <a:solidFill>
                  <a:srgbClr val="002060"/>
                </a:solidFill>
                <a:latin typeface="华文中宋" panose="02010600040101010101" charset="-122"/>
                <a:ea typeface="华文中宋" panose="02010600040101010101" charset="-122"/>
                <a:cs typeface="方正粗黑宋简体" panose="02000000000000000000" pitchFamily="2" charset="-122"/>
                <a:sym typeface="+mn-ea"/>
              </a:rPr>
              <a:t>：</a:t>
            </a:r>
            <a:r>
              <a:rPr lang="zh-CN" altLang="en-US"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性恶论</a:t>
            </a:r>
            <a:r>
              <a:rPr lang="zh-CN" altLang="en-US" sz="2800">
                <a:solidFill>
                  <a:srgbClr val="000000"/>
                </a:solidFill>
                <a:latin typeface="华文中宋" panose="02010600040101010101" charset="-122"/>
                <a:ea typeface="华文中宋" panose="02010600040101010101" charset="-122"/>
                <a:cs typeface="方正粗黑宋简体" panose="02000000000000000000" pitchFamily="2" charset="-122"/>
                <a:sym typeface="+mn-ea"/>
              </a:rPr>
              <a:t>，用</a:t>
            </a:r>
            <a:r>
              <a:rPr lang="zh-CN" altLang="en-US" sz="2800">
                <a:solidFill>
                  <a:srgbClr val="C00000"/>
                </a:solidFill>
                <a:latin typeface="华文中宋" panose="02010600040101010101" charset="-122"/>
                <a:ea typeface="华文中宋" panose="02010600040101010101" charset="-122"/>
                <a:cs typeface="方正粗黑宋简体" panose="02000000000000000000" pitchFamily="2" charset="-122"/>
                <a:sym typeface="+mn-ea"/>
              </a:rPr>
              <a:t>刑罚</a:t>
            </a:r>
            <a:r>
              <a:rPr lang="zh-CN" altLang="en-US" sz="2800">
                <a:solidFill>
                  <a:srgbClr val="000000"/>
                </a:solidFill>
                <a:latin typeface="华文中宋" panose="02010600040101010101" charset="-122"/>
                <a:ea typeface="华文中宋" panose="02010600040101010101" charset="-122"/>
                <a:cs typeface="方正粗黑宋简体" panose="02000000000000000000" pitchFamily="2" charset="-122"/>
                <a:sym typeface="+mn-ea"/>
              </a:rPr>
              <a:t>使人恐于犯罪。</a:t>
            </a:r>
            <a:endParaRPr lang="zh-CN" altLang="en-US" sz="2800">
              <a:solidFill>
                <a:srgbClr val="000000"/>
              </a:solidFill>
              <a:latin typeface="华文中宋" panose="02010600040101010101" charset="-122"/>
              <a:ea typeface="华文中宋" panose="02010600040101010101" charset="-122"/>
              <a:cs typeface="方正粗黑宋简体" panose="02000000000000000000" pitchFamily="2" charset="-122"/>
              <a:sym typeface="+mn-ea"/>
            </a:endParaRPr>
          </a:p>
        </p:txBody>
      </p:sp>
      <p:sp>
        <p:nvSpPr>
          <p:cNvPr id="8" name="文本框 7"/>
          <p:cNvSpPr txBox="1"/>
          <p:nvPr/>
        </p:nvSpPr>
        <p:spPr>
          <a:xfrm>
            <a:off x="468630" y="4972050"/>
            <a:ext cx="724852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适应了建立统一的中央集权政治体制的需要</a:t>
            </a:r>
            <a:endParaRPr lang="zh-CN" altLang="en-US" sz="2800" b="1"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9" name="文本框 8"/>
          <p:cNvSpPr txBox="1"/>
          <p:nvPr/>
        </p:nvSpPr>
        <p:spPr>
          <a:xfrm>
            <a:off x="468630" y="5574665"/>
            <a:ext cx="11385550" cy="897890"/>
          </a:xfrm>
          <a:prstGeom prst="rect">
            <a:avLst/>
          </a:prstGeom>
          <a:noFill/>
          <a:ln w="12700" cmpd="sng">
            <a:solidFill>
              <a:srgbClr val="C65F10"/>
            </a:solidFill>
            <a:prstDash val="solid"/>
          </a:ln>
        </p:spPr>
        <p:txBody>
          <a:bodyPr wrap="square" rtlCol="0" anchor="t">
            <a:noAutofit/>
          </a:bodyPr>
          <a:lstStyle/>
          <a:p>
            <a:pPr algn="l">
              <a:spcBef>
                <a:spcPct val="0"/>
              </a:spcBef>
            </a:pPr>
            <a:r>
              <a:rPr lang="zh-CN" altLang="en-US" sz="2800" b="1" dirty="0">
                <a:solidFill>
                  <a:srgbClr val="C00000"/>
                </a:solidFill>
                <a:latin typeface="楷体" panose="02010609060101010101" charset="-122"/>
                <a:ea typeface="楷体" panose="02010609060101010101" charset="-122"/>
                <a:cs typeface="楷体" panose="02010609060101010101" charset="-122"/>
                <a:sym typeface="+mn-ea"/>
              </a:rPr>
              <a:t>注意：韩非提倡的“法治”是专制王权的统治手段，与现代“法治”本质不同。</a:t>
            </a:r>
            <a:endParaRPr lang="zh-CN" altLang="en-US" sz="2800" b="1" dirty="0">
              <a:solidFill>
                <a:srgbClr val="C00000"/>
              </a:solidFill>
              <a:latin typeface="楷体" panose="02010609060101010101" charset="-122"/>
              <a:ea typeface="楷体" panose="02010609060101010101" charset="-122"/>
              <a:cs typeface="楷体" panose="02010609060101010101" charset="-122"/>
              <a:sym typeface="+mn-ea"/>
            </a:endParaRPr>
          </a:p>
        </p:txBody>
      </p:sp>
      <p:sp>
        <p:nvSpPr>
          <p:cNvPr id="16" name="文本框 15"/>
          <p:cNvSpPr txBox="1"/>
          <p:nvPr/>
        </p:nvSpPr>
        <p:spPr>
          <a:xfrm>
            <a:off x="4488180" y="1957705"/>
            <a:ext cx="3495040" cy="521970"/>
          </a:xfrm>
          <a:prstGeom prst="rect">
            <a:avLst/>
          </a:prstGeom>
          <a:noFill/>
        </p:spPr>
        <p:txBody>
          <a:bodyPr wrap="square" rtlCol="0">
            <a:spAutoFit/>
          </a:bodyPr>
          <a:lstStyle/>
          <a:p>
            <a:r>
              <a:rPr lang="zh-CN" altLang="en-US" sz="2800" b="1">
                <a:solidFill>
                  <a:srgbClr val="C65F10"/>
                </a:solidFill>
                <a:latin typeface="华文中宋" panose="02010600040101010101" charset="-122"/>
                <a:ea typeface="华文中宋" panose="02010600040101010101" charset="-122"/>
              </a:rPr>
              <a:t>（新兴地主阶级）</a:t>
            </a:r>
            <a:endParaRPr lang="zh-CN" altLang="en-US" sz="2800" b="1">
              <a:solidFill>
                <a:srgbClr val="C65F10"/>
              </a:solidFill>
              <a:latin typeface="华文中宋" panose="02010600040101010101" charset="-122"/>
              <a:ea typeface="华文中宋" panose="02010600040101010101"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P spid="6" grpId="1"/>
      <p:bldP spid="7" grpId="0"/>
      <p:bldP spid="7" grpId="1"/>
      <p:bldP spid="8" grpId="0" animBg="1"/>
      <p:bldP spid="8" grpId="1" animBg="1"/>
      <p:bldP spid="9" grpId="0" animBg="1"/>
      <p:bldP spid="9" grpId="1" animBg="1"/>
      <p:bldP spid="16" grpId="0"/>
      <p:bldP spid="16"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custDataLst>
              <p:tags r:id="rId3"/>
            </p:custDataLst>
          </p:nvPr>
        </p:nvSpPr>
        <p:spPr>
          <a:xfrm>
            <a:off x="379095" y="819785"/>
            <a:ext cx="11591925" cy="2489200"/>
          </a:xfrm>
          <a:prstGeom prst="rect">
            <a:avLst/>
          </a:prstGeom>
          <a:noFill/>
        </p:spPr>
        <p:txBody>
          <a:bodyPr wrap="square" rtlCol="0" anchor="t">
            <a:spAutoFit/>
          </a:bodyPr>
          <a:lstStyle/>
          <a:p>
            <a:pPr indent="0" fontAlgn="auto">
              <a:lnSpc>
                <a:spcPct val="130000"/>
              </a:lnSpc>
            </a:pPr>
            <a:r>
              <a:rPr lang="en-US" altLang="zh-CN" sz="2400">
                <a:solidFill>
                  <a:srgbClr val="C00000"/>
                </a:solidFill>
                <a:latin typeface="黑体" panose="02010609060101010101" charset="-122"/>
                <a:ea typeface="黑体" panose="02010609060101010101" charset="-122"/>
                <a:cs typeface="黑体" panose="02010609060101010101" charset="-122"/>
              </a:rPr>
              <a:t>13</a:t>
            </a:r>
            <a:r>
              <a:rPr lang="zh-CN" altLang="en-US" sz="2400">
                <a:solidFill>
                  <a:srgbClr val="C00000"/>
                </a:solidFill>
                <a:latin typeface="黑体" panose="02010609060101010101" charset="-122"/>
                <a:ea typeface="黑体" panose="02010609060101010101" charset="-122"/>
                <a:cs typeface="黑体" panose="02010609060101010101" charset="-122"/>
              </a:rPr>
              <a:t>、(2021·全国甲卷)</a:t>
            </a:r>
            <a:r>
              <a:rPr lang="zh-CN" altLang="en-US" sz="2400">
                <a:latin typeface="黑体" panose="02010609060101010101" charset="-122"/>
                <a:ea typeface="黑体" panose="02010609060101010101" charset="-122"/>
                <a:cs typeface="黑体" panose="02010609060101010101" charset="-122"/>
              </a:rPr>
              <a:t>老子认为,“失道而后德,失德而后仁,失仁而后义,失义而后礼”。孔子则说,“不学礼,无以立”, 要“非礼勿视,非礼勿听,非礼勿言,非礼勿动”。这反映出,当时他们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a:t>
            </a:r>
            <a:endParaRPr lang="zh-CN" altLang="en-US" sz="2400">
              <a:latin typeface="黑体" panose="02010609060101010101" charset="-122"/>
              <a:ea typeface="黑体" panose="02010609060101010101" charset="-122"/>
              <a:cs typeface="黑体" panose="02010609060101010101" charset="-122"/>
            </a:endParaRPr>
          </a:p>
          <a:p>
            <a:pPr indent="0" fontAlgn="auto">
              <a:lnSpc>
                <a:spcPct val="130000"/>
              </a:lnSpc>
            </a:pPr>
            <a:r>
              <a:rPr lang="zh-CN" altLang="en-US" sz="2400">
                <a:latin typeface="黑体" panose="02010609060101010101" charset="-122"/>
                <a:ea typeface="黑体" panose="02010609060101010101" charset="-122"/>
                <a:cs typeface="黑体" panose="02010609060101010101" charset="-122"/>
              </a:rPr>
              <a:t>A.反思西周的礼乐文化</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B.迎合封建贵族政治诉求</a:t>
            </a:r>
            <a:endParaRPr lang="zh-CN" altLang="en-US" sz="2400">
              <a:latin typeface="黑体" panose="02010609060101010101" charset="-122"/>
              <a:ea typeface="黑体" panose="02010609060101010101" charset="-122"/>
              <a:cs typeface="黑体" panose="02010609060101010101" charset="-122"/>
            </a:endParaRPr>
          </a:p>
          <a:p>
            <a:pPr indent="0" fontAlgn="auto">
              <a:lnSpc>
                <a:spcPct val="130000"/>
              </a:lnSpc>
            </a:pPr>
            <a:r>
              <a:rPr lang="zh-CN" altLang="en-US" sz="2400">
                <a:latin typeface="黑体" panose="02010609060101010101" charset="-122"/>
                <a:ea typeface="黑体" panose="02010609060101010101" charset="-122"/>
                <a:cs typeface="黑体" panose="02010609060101010101" charset="-122"/>
              </a:rPr>
              <a:t>C.主张维护夏商周制度</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D.得到统治者的积极支持</a:t>
            </a:r>
            <a:endParaRPr lang="zh-CN" altLang="en-US" sz="2400">
              <a:latin typeface="黑体" panose="02010609060101010101" charset="-122"/>
              <a:ea typeface="黑体" panose="02010609060101010101" charset="-122"/>
              <a:cs typeface="黑体" panose="02010609060101010101" charset="-122"/>
            </a:endParaRPr>
          </a:p>
        </p:txBody>
      </p:sp>
      <p:sp>
        <p:nvSpPr>
          <p:cNvPr id="4" name="文本框 3"/>
          <p:cNvSpPr txBox="1"/>
          <p:nvPr>
            <p:custDataLst>
              <p:tags r:id="rId4"/>
            </p:custDataLst>
          </p:nvPr>
        </p:nvSpPr>
        <p:spPr>
          <a:xfrm>
            <a:off x="10285095" y="2052320"/>
            <a:ext cx="955040" cy="1568450"/>
          </a:xfrm>
          <a:prstGeom prst="rect">
            <a:avLst/>
          </a:prstGeom>
          <a:noFill/>
        </p:spPr>
        <p:txBody>
          <a:bodyPr wrap="square" rtlCol="0">
            <a:spAutoFit/>
          </a:bodyPr>
          <a:lstStyle/>
          <a:p>
            <a:r>
              <a:rPr lang="en-US" altLang="zh-CN" sz="9600" b="1">
                <a:solidFill>
                  <a:srgbClr val="C00000"/>
                </a:solidFill>
              </a:rPr>
              <a:t>A</a:t>
            </a:r>
            <a:endParaRPr lang="en-US" altLang="zh-CN" sz="9600" b="1">
              <a:solidFill>
                <a:srgbClr val="C00000"/>
              </a:solidFill>
            </a:endParaRPr>
          </a:p>
        </p:txBody>
      </p:sp>
      <p:sp>
        <p:nvSpPr>
          <p:cNvPr id="5" name="文本框 4"/>
          <p:cNvSpPr txBox="1"/>
          <p:nvPr>
            <p:custDataLst>
              <p:tags r:id="rId5"/>
            </p:custDataLst>
          </p:nvPr>
        </p:nvSpPr>
        <p:spPr>
          <a:xfrm>
            <a:off x="379095" y="3308985"/>
            <a:ext cx="11717020" cy="2675255"/>
          </a:xfrm>
          <a:prstGeom prst="rect">
            <a:avLst/>
          </a:prstGeom>
          <a:noFill/>
        </p:spPr>
        <p:txBody>
          <a:bodyPr wrap="square" rtlCol="0" anchor="t">
            <a:spAutoFit/>
          </a:bodyPr>
          <a:lstStyle/>
          <a:p>
            <a:pPr>
              <a:lnSpc>
                <a:spcPct val="140000"/>
              </a:lnSpc>
              <a:spcBef>
                <a:spcPct val="0"/>
              </a:spcBef>
              <a:spcAft>
                <a:spcPct val="0"/>
              </a:spcAft>
            </a:pPr>
            <a:r>
              <a:rPr lang="en-US" altLang="zh-CN" sz="2400">
                <a:solidFill>
                  <a:srgbClr val="C00000"/>
                </a:solidFill>
                <a:latin typeface="黑体" panose="02010609060101010101" charset="-122"/>
                <a:ea typeface="黑体" panose="02010609060101010101" charset="-122"/>
                <a:cs typeface="黑体" panose="02010609060101010101" charset="-122"/>
              </a:rPr>
              <a:t>14</a:t>
            </a:r>
            <a:r>
              <a:rPr lang="zh-CN" altLang="en-US" sz="2400">
                <a:solidFill>
                  <a:srgbClr val="C00000"/>
                </a:solidFill>
                <a:latin typeface="黑体" panose="02010609060101010101" charset="-122"/>
                <a:ea typeface="黑体" panose="02010609060101010101" charset="-122"/>
                <a:cs typeface="黑体" panose="02010609060101010101" charset="-122"/>
              </a:rPr>
              <a:t>、（2020·江苏高考）</a:t>
            </a:r>
            <a:r>
              <a:rPr lang="zh-CN" altLang="en-US" sz="2400">
                <a:latin typeface="黑体" panose="02010609060101010101" charset="-122"/>
                <a:ea typeface="黑体" panose="02010609060101010101" charset="-122"/>
                <a:cs typeface="黑体" panose="02010609060101010101" charset="-122"/>
              </a:rPr>
              <a:t>墨子提出治理天下应当像大禹那样“使劳者得息，乱者得治”，认为察“圣王之事”得“观其中国家百姓人民之利”。由此可知，墨家学派能够兴起的主要原因在于（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a:t>
            </a:r>
            <a:endParaRPr lang="zh-CN" altLang="en-US" sz="2400">
              <a:latin typeface="黑体" panose="02010609060101010101" charset="-122"/>
              <a:ea typeface="黑体" panose="02010609060101010101" charset="-122"/>
              <a:cs typeface="黑体" panose="02010609060101010101" charset="-122"/>
            </a:endParaRPr>
          </a:p>
          <a:p>
            <a:pPr>
              <a:lnSpc>
                <a:spcPct val="140000"/>
              </a:lnSpc>
              <a:spcBef>
                <a:spcPct val="0"/>
              </a:spcBef>
              <a:spcAft>
                <a:spcPct val="0"/>
              </a:spcAft>
            </a:pPr>
            <a:r>
              <a:rPr lang="zh-CN" altLang="en-US" sz="2400">
                <a:latin typeface="黑体" panose="02010609060101010101" charset="-122"/>
                <a:ea typeface="黑体" panose="02010609060101010101" charset="-122"/>
                <a:cs typeface="黑体" panose="02010609060101010101" charset="-122"/>
              </a:rPr>
              <a:t>A．恢复前代礼乐制度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B．代表下层平民利益</a:t>
            </a:r>
            <a:endParaRPr lang="zh-CN" altLang="en-US" sz="2400">
              <a:latin typeface="黑体" panose="02010609060101010101" charset="-122"/>
              <a:ea typeface="黑体" panose="02010609060101010101" charset="-122"/>
              <a:cs typeface="黑体" panose="02010609060101010101" charset="-122"/>
            </a:endParaRPr>
          </a:p>
          <a:p>
            <a:pPr>
              <a:lnSpc>
                <a:spcPct val="140000"/>
              </a:lnSpc>
              <a:spcBef>
                <a:spcPct val="0"/>
              </a:spcBef>
              <a:spcAft>
                <a:spcPct val="0"/>
              </a:spcAft>
            </a:pPr>
            <a:r>
              <a:rPr lang="zh-CN" altLang="en-US" sz="2400">
                <a:latin typeface="黑体" panose="02010609060101010101" charset="-122"/>
                <a:ea typeface="黑体" panose="02010609060101010101" charset="-122"/>
                <a:cs typeface="黑体" panose="02010609060101010101" charset="-122"/>
              </a:rPr>
              <a:t>C．强调社会等级和谐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 D．适应兼并战争需要</a:t>
            </a:r>
            <a:endParaRPr lang="zh-CN" altLang="en-US" sz="2400">
              <a:latin typeface="黑体" panose="02010609060101010101" charset="-122"/>
              <a:ea typeface="黑体" panose="02010609060101010101" charset="-122"/>
              <a:cs typeface="黑体" panose="02010609060101010101" charset="-122"/>
            </a:endParaRPr>
          </a:p>
        </p:txBody>
      </p:sp>
      <p:sp>
        <p:nvSpPr>
          <p:cNvPr id="7" name="文本框 6"/>
          <p:cNvSpPr txBox="1"/>
          <p:nvPr>
            <p:custDataLst>
              <p:tags r:id="rId6"/>
            </p:custDataLst>
          </p:nvPr>
        </p:nvSpPr>
        <p:spPr>
          <a:xfrm>
            <a:off x="10422890" y="4560570"/>
            <a:ext cx="955040" cy="1568450"/>
          </a:xfrm>
          <a:prstGeom prst="rect">
            <a:avLst/>
          </a:prstGeom>
          <a:noFill/>
        </p:spPr>
        <p:txBody>
          <a:bodyPr wrap="square" rtlCol="0">
            <a:spAutoFit/>
          </a:bodyPr>
          <a:lstStyle/>
          <a:p>
            <a:r>
              <a:rPr lang="en-US" altLang="zh-CN" sz="9600" b="1">
                <a:solidFill>
                  <a:srgbClr val="C00000"/>
                </a:solidFill>
              </a:rPr>
              <a:t>B</a:t>
            </a:r>
            <a:endParaRPr lang="en-US" altLang="zh-CN" sz="9600" b="1">
              <a:solidFill>
                <a:srgbClr val="C00000"/>
              </a:solidFill>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custDataLst>
              <p:tags r:id="rId1"/>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圆角矩形 1"/>
          <p:cNvSpPr/>
          <p:nvPr>
            <p:custDataLst>
              <p:tags r:id="rId2"/>
            </p:custDataLst>
          </p:nvPr>
        </p:nvSpPr>
        <p:spPr>
          <a:xfrm>
            <a:off x="379095" y="339090"/>
            <a:ext cx="2204720"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考情考向</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graphicFrame>
        <p:nvGraphicFramePr>
          <p:cNvPr id="3" name="表格 2"/>
          <p:cNvGraphicFramePr/>
          <p:nvPr>
            <p:custDataLst>
              <p:tags r:id="rId3"/>
            </p:custDataLst>
          </p:nvPr>
        </p:nvGraphicFramePr>
        <p:xfrm>
          <a:off x="379095" y="937260"/>
          <a:ext cx="11370310" cy="5274945"/>
        </p:xfrm>
        <a:graphic>
          <a:graphicData uri="http://schemas.openxmlformats.org/drawingml/2006/table">
            <a:tbl>
              <a:tblPr firstRow="1" bandRow="1">
                <a:tableStyleId>{5C22544A-7EE6-4342-B048-85BDC9FD1C3A}</a:tableStyleId>
              </a:tblPr>
              <a:tblGrid>
                <a:gridCol w="838200"/>
                <a:gridCol w="4923155"/>
                <a:gridCol w="5608955"/>
              </a:tblGrid>
              <a:tr h="457200">
                <a:tc row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p>
                      <a:pPr>
                        <a:buNone/>
                      </a:pPr>
                      <a:r>
                        <a:rPr lang="zh-CN" altLang="en-US" sz="2400" b="1">
                          <a:solidFill>
                            <a:schemeClr val="tx1"/>
                          </a:solidFill>
                          <a:latin typeface="华文中宋" panose="02010600040101010101" charset="-122"/>
                          <a:ea typeface="华文中宋" panose="02010600040101010101" charset="-122"/>
                        </a:rPr>
                        <a:t>考情分析</a:t>
                      </a:r>
                      <a:endParaRPr lang="zh-CN" altLang="en-US" sz="2400" b="1">
                        <a:solidFill>
                          <a:schemeClr val="tx1"/>
                        </a:solidFill>
                        <a:latin typeface="华文中宋" panose="02010600040101010101" charset="-122"/>
                        <a:ea typeface="华文中宋" panose="02010600040101010101" charset="-122"/>
                      </a:endParaRPr>
                    </a:p>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全国卷</a:t>
                      </a:r>
                      <a:endParaRPr lang="zh-CN" altLang="en-US" sz="2400" b="0">
                        <a:solidFill>
                          <a:schemeClr val="tx1"/>
                        </a:solidFill>
                        <a:latin typeface="华文中宋" panose="02010600040101010101" charset="-122"/>
                        <a:ea typeface="华文中宋" panose="02010600040101010101" charset="-122"/>
                        <a:cs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2400" b="0">
                          <a:solidFill>
                            <a:schemeClr val="tx1"/>
                          </a:solidFill>
                          <a:latin typeface="华文中宋" panose="02010600040101010101" charset="-122"/>
                          <a:ea typeface="华文中宋" panose="02010600040101010101" charset="-122"/>
                          <a:cs typeface="华文中宋" panose="02010600040101010101" charset="-122"/>
                        </a:rPr>
                        <a:t>地方卷</a:t>
                      </a:r>
                      <a:endParaRPr lang="zh-CN" altLang="en-US" sz="2400" b="0">
                        <a:solidFill>
                          <a:schemeClr val="tx1"/>
                        </a:solidFill>
                        <a:latin typeface="华文中宋" panose="02010600040101010101" charset="-122"/>
                        <a:ea typeface="华文中宋" panose="02010600040101010101" charset="-122"/>
                        <a:cs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6517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dirty="0">
                          <a:latin typeface="楷体" panose="02010609060101010101" charset="-122"/>
                          <a:ea typeface="楷体" panose="02010609060101010101" charset="-122"/>
                          <a:cs typeface="楷体" panose="02010609060101010101" charset="-122"/>
                          <a:sym typeface="+mn-ea"/>
                        </a:rPr>
                        <a:t>2023</a:t>
                      </a:r>
                      <a:r>
                        <a:rPr lang="zh-CN" altLang="en-US" sz="2400" dirty="0">
                          <a:latin typeface="楷体" panose="02010609060101010101" charset="-122"/>
                          <a:ea typeface="楷体" panose="02010609060101010101" charset="-122"/>
                          <a:cs typeface="楷体" panose="02010609060101010101" charset="-122"/>
                          <a:sym typeface="+mn-ea"/>
                        </a:rPr>
                        <a:t>全国新课标卷</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dirty="0">
                          <a:latin typeface="楷体" panose="02010609060101010101" charset="-122"/>
                          <a:ea typeface="楷体" panose="02010609060101010101" charset="-122"/>
                          <a:cs typeface="楷体" panose="02010609060101010101" charset="-122"/>
                          <a:sym typeface="+mn-ea"/>
                        </a:rPr>
                        <a:t>孟子、韩非子及其思想主张</a:t>
                      </a:r>
                      <a:endParaRPr lang="zh-CN" altLang="en-US" sz="2400" b="0" dirty="0">
                        <a:latin typeface="楷体" panose="02010609060101010101" charset="-122"/>
                        <a:ea typeface="楷体" panose="02010609060101010101" charset="-122"/>
                        <a:cs typeface="楷体" panose="02010609060101010101" charset="-122"/>
                        <a:sym typeface="+mn-ea"/>
                      </a:endParaRPr>
                    </a:p>
                    <a:p>
                      <a:pPr>
                        <a:buNone/>
                      </a:pPr>
                      <a:r>
                        <a:rPr lang="en-US" altLang="zh-CN" sz="2400">
                          <a:latin typeface="楷体" panose="02010609060101010101" charset="-122"/>
                          <a:ea typeface="楷体" panose="02010609060101010101" charset="-122"/>
                          <a:cs typeface="楷体" panose="02010609060101010101" charset="-122"/>
                          <a:sym typeface="+mn-ea"/>
                        </a:rPr>
                        <a:t>2023</a:t>
                      </a:r>
                      <a:r>
                        <a:rPr lang="zh-CN" altLang="en-US" sz="2400">
                          <a:latin typeface="楷体" panose="02010609060101010101" charset="-122"/>
                          <a:ea typeface="楷体" panose="02010609060101010101" charset="-122"/>
                          <a:cs typeface="楷体" panose="02010609060101010101" charset="-122"/>
                          <a:sym typeface="+mn-ea"/>
                        </a:rPr>
                        <a:t>全国甲卷</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dirty="0">
                          <a:latin typeface="楷体" panose="02010609060101010101" charset="-122"/>
                          <a:ea typeface="楷体" panose="02010609060101010101" charset="-122"/>
                          <a:cs typeface="楷体" panose="02010609060101010101" charset="-122"/>
                          <a:sym typeface="+mn-ea"/>
                        </a:rPr>
                        <a:t>孔子与儒家学派</a:t>
                      </a:r>
                      <a:r>
                        <a:rPr lang="en-US" altLang="zh-CN" sz="2400">
                          <a:latin typeface="楷体" panose="02010609060101010101" charset="-122"/>
                          <a:ea typeface="楷体" panose="02010609060101010101" charset="-122"/>
                          <a:cs typeface="楷体" panose="02010609060101010101" charset="-122"/>
                          <a:sym typeface="+mn-ea"/>
                        </a:rPr>
                        <a:t>2023</a:t>
                      </a:r>
                      <a:r>
                        <a:rPr lang="zh-CN" altLang="en-US" sz="2400">
                          <a:latin typeface="楷体" panose="02010609060101010101" charset="-122"/>
                          <a:ea typeface="楷体" panose="02010609060101010101" charset="-122"/>
                          <a:cs typeface="楷体" panose="02010609060101010101" charset="-122"/>
                          <a:sym typeface="+mn-ea"/>
                        </a:rPr>
                        <a:t>全国乙卷</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dirty="0">
                          <a:latin typeface="楷体" panose="02010609060101010101" charset="-122"/>
                          <a:ea typeface="楷体" panose="02010609060101010101" charset="-122"/>
                          <a:cs typeface="楷体" panose="02010609060101010101" charset="-122"/>
                          <a:sym typeface="+mn-ea"/>
                        </a:rPr>
                        <a:t>春秋战国农业发展</a:t>
                      </a:r>
                      <a:endParaRPr lang="zh-CN" altLang="en-US" sz="2400" dirty="0">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a:latin typeface="楷体" panose="02010609060101010101" charset="-122"/>
                          <a:ea typeface="楷体" panose="02010609060101010101" charset="-122"/>
                          <a:cs typeface="楷体" panose="02010609060101010101" charset="-122"/>
                          <a:sym typeface="+mn-ea"/>
                        </a:rPr>
                        <a:t>2022</a:t>
                      </a:r>
                      <a:r>
                        <a:rPr lang="zh-CN" altLang="en-US" sz="2400">
                          <a:latin typeface="楷体" panose="02010609060101010101" charset="-122"/>
                          <a:ea typeface="楷体" panose="02010609060101010101" charset="-122"/>
                          <a:cs typeface="楷体" panose="02010609060101010101" charset="-122"/>
                          <a:sym typeface="+mn-ea"/>
                        </a:rPr>
                        <a:t>全国甲卷</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dirty="0">
                          <a:latin typeface="楷体" panose="02010609060101010101" charset="-122"/>
                          <a:ea typeface="楷体" panose="02010609060101010101" charset="-122"/>
                          <a:cs typeface="楷体" panose="02010609060101010101" charset="-122"/>
                          <a:sym typeface="+mn-ea"/>
                        </a:rPr>
                        <a:t>老子思想</a:t>
                      </a:r>
                      <a:endParaRPr lang="zh-CN" altLang="en-US" sz="2400" dirty="0">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a:latin typeface="楷体" panose="02010609060101010101" charset="-122"/>
                          <a:ea typeface="楷体" panose="02010609060101010101" charset="-122"/>
                          <a:cs typeface="楷体" panose="02010609060101010101" charset="-122"/>
                          <a:sym typeface="+mn-ea"/>
                        </a:rPr>
                        <a:t>2022</a:t>
                      </a:r>
                      <a:r>
                        <a:rPr lang="zh-CN" altLang="en-US" sz="2400">
                          <a:latin typeface="楷体" panose="02010609060101010101" charset="-122"/>
                          <a:ea typeface="楷体" panose="02010609060101010101" charset="-122"/>
                          <a:cs typeface="楷体" panose="02010609060101010101" charset="-122"/>
                          <a:sym typeface="+mn-ea"/>
                        </a:rPr>
                        <a:t>全国乙卷</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dirty="0">
                          <a:latin typeface="楷体" panose="02010609060101010101" charset="-122"/>
                          <a:ea typeface="楷体" panose="02010609060101010101" charset="-122"/>
                          <a:cs typeface="楷体" panose="02010609060101010101" charset="-122"/>
                          <a:sym typeface="+mn-ea"/>
                        </a:rPr>
                        <a:t>商鞅变法</a:t>
                      </a:r>
                      <a:endParaRPr lang="zh-CN" altLang="en-US" sz="2400" dirty="0">
                        <a:latin typeface="楷体" panose="02010609060101010101" charset="-122"/>
                        <a:ea typeface="楷体" panose="02010609060101010101" charset="-122"/>
                        <a:cs typeface="楷体" panose="02010609060101010101"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a:latin typeface="楷体" panose="02010609060101010101" charset="-122"/>
                          <a:ea typeface="楷体" panose="02010609060101010101" charset="-122"/>
                          <a:cs typeface="楷体" panose="02010609060101010101" charset="-122"/>
                          <a:sym typeface="+mn-ea"/>
                        </a:rPr>
                        <a:t>2022</a:t>
                      </a:r>
                      <a:r>
                        <a:rPr lang="zh-CN" altLang="en-US" sz="2400">
                          <a:latin typeface="楷体" panose="02010609060101010101" charset="-122"/>
                          <a:ea typeface="楷体" panose="02010609060101010101" charset="-122"/>
                          <a:cs typeface="楷体" panose="02010609060101010101" charset="-122"/>
                          <a:sym typeface="+mn-ea"/>
                        </a:rPr>
                        <a:t>全国甲卷</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dirty="0">
                          <a:latin typeface="楷体" panose="02010609060101010101" charset="-122"/>
                          <a:ea typeface="楷体" panose="02010609060101010101" charset="-122"/>
                          <a:cs typeface="楷体" panose="02010609060101010101" charset="-122"/>
                          <a:sym typeface="+mn-ea"/>
                        </a:rPr>
                        <a:t>孔子和老子思想</a:t>
                      </a:r>
                      <a:endParaRPr lang="zh-CN" altLang="en-US" sz="2400" b="0" dirty="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en-US" altLang="zh-CN" sz="2400" dirty="0">
                          <a:latin typeface="楷体" panose="02010609060101010101" charset="-122"/>
                          <a:ea typeface="楷体" panose="02010609060101010101" charset="-122"/>
                          <a:cs typeface="楷体" panose="02010609060101010101" charset="-122"/>
                          <a:sym typeface="+mn-ea"/>
                        </a:rPr>
                        <a:t>2023湖南</a:t>
                      </a:r>
                      <a:r>
                        <a:rPr lang="zh-CN" altLang="en-US" sz="2400" dirty="0">
                          <a:latin typeface="楷体" panose="02010609060101010101" charset="-122"/>
                          <a:ea typeface="楷体" panose="02010609060101010101" charset="-122"/>
                          <a:cs typeface="楷体" panose="02010609060101010101" charset="-122"/>
                          <a:sym typeface="+mn-ea"/>
                        </a:rPr>
                        <a:t>卷</a:t>
                      </a:r>
                      <a:r>
                        <a:rPr lang="en-US" altLang="zh-CN" sz="2400" dirty="0">
                          <a:latin typeface="楷体" panose="02010609060101010101" charset="-122"/>
                          <a:ea typeface="楷体" panose="02010609060101010101" charset="-122"/>
                          <a:cs typeface="楷体" panose="02010609060101010101" charset="-122"/>
                          <a:sym typeface="+mn-ea"/>
                        </a:rPr>
                        <a:t>·百家争鸣出现的背景</a:t>
                      </a:r>
                      <a:endParaRPr lang="en-US" altLang="zh-CN" sz="2400" dirty="0">
                        <a:latin typeface="楷体" panose="02010609060101010101" charset="-122"/>
                        <a:ea typeface="楷体" panose="02010609060101010101" charset="-122"/>
                        <a:cs typeface="楷体" panose="02010609060101010101" charset="-122"/>
                        <a:sym typeface="+mn-ea"/>
                      </a:endParaRPr>
                    </a:p>
                    <a:p>
                      <a:pPr>
                        <a:buNone/>
                      </a:pPr>
                      <a:r>
                        <a:rPr lang="en-US" altLang="zh-CN" sz="2400" dirty="0">
                          <a:latin typeface="楷体" panose="02010609060101010101" charset="-122"/>
                          <a:ea typeface="楷体" panose="02010609060101010101" charset="-122"/>
                          <a:cs typeface="楷体" panose="02010609060101010101" charset="-122"/>
                          <a:sym typeface="+mn-ea"/>
                        </a:rPr>
                        <a:t>2023海南</a:t>
                      </a:r>
                      <a:r>
                        <a:rPr lang="zh-CN" altLang="en-US" sz="2400" dirty="0">
                          <a:latin typeface="楷体" panose="02010609060101010101" charset="-122"/>
                          <a:ea typeface="楷体" panose="02010609060101010101" charset="-122"/>
                          <a:cs typeface="楷体" panose="02010609060101010101" charset="-122"/>
                          <a:sym typeface="+mn-ea"/>
                        </a:rPr>
                        <a:t>卷</a:t>
                      </a:r>
                      <a:r>
                        <a:rPr lang="en-US" altLang="zh-CN" sz="2400" dirty="0">
                          <a:latin typeface="楷体" panose="02010609060101010101" charset="-122"/>
                          <a:ea typeface="楷体" panose="02010609060101010101" charset="-122"/>
                          <a:cs typeface="楷体" panose="02010609060101010101" charset="-122"/>
                          <a:sym typeface="+mn-ea"/>
                        </a:rPr>
                        <a:t>·春秋战国的经济发展</a:t>
                      </a:r>
                      <a:endParaRPr lang="en-US" altLang="zh-CN" sz="2400" dirty="0">
                        <a:latin typeface="楷体" panose="02010609060101010101" charset="-122"/>
                        <a:ea typeface="楷体" panose="02010609060101010101" charset="-122"/>
                        <a:cs typeface="楷体" panose="02010609060101010101" charset="-122"/>
                        <a:sym typeface="+mn-ea"/>
                      </a:endParaRPr>
                    </a:p>
                    <a:p>
                      <a:pPr>
                        <a:buNone/>
                      </a:pPr>
                      <a:r>
                        <a:rPr lang="en-US" altLang="zh-CN" sz="2400" dirty="0">
                          <a:latin typeface="楷体" panose="02010609060101010101" charset="-122"/>
                          <a:ea typeface="楷体" panose="02010609060101010101" charset="-122"/>
                          <a:cs typeface="楷体" panose="02010609060101010101" charset="-122"/>
                          <a:sym typeface="+mn-ea"/>
                        </a:rPr>
                        <a:t>2022</a:t>
                      </a:r>
                      <a:r>
                        <a:rPr lang="zh-CN" altLang="en-US" sz="2400" dirty="0">
                          <a:latin typeface="楷体" panose="02010609060101010101" charset="-122"/>
                          <a:ea typeface="楷体" panose="02010609060101010101" charset="-122"/>
                          <a:cs typeface="楷体" panose="02010609060101010101" charset="-122"/>
                          <a:sym typeface="+mn-ea"/>
                        </a:rPr>
                        <a:t>湖南卷</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dirty="0">
                          <a:latin typeface="楷体" panose="02010609060101010101" charset="-122"/>
                          <a:ea typeface="楷体" panose="02010609060101010101" charset="-122"/>
                          <a:cs typeface="楷体" panose="02010609060101010101" charset="-122"/>
                          <a:sym typeface="+mn-ea"/>
                        </a:rPr>
                        <a:t>百家争鸣</a:t>
                      </a:r>
                      <a:endParaRPr lang="zh-CN" altLang="en-US" sz="2400" dirty="0">
                        <a:latin typeface="楷体" panose="02010609060101010101" charset="-122"/>
                        <a:ea typeface="楷体" panose="02010609060101010101" charset="-122"/>
                        <a:cs typeface="楷体" panose="02010609060101010101" charset="-122"/>
                        <a:sym typeface="+mn-ea"/>
                      </a:endParaRPr>
                    </a:p>
                    <a:p>
                      <a:pPr>
                        <a:buNone/>
                      </a:pPr>
                      <a:r>
                        <a:rPr lang="en-US" altLang="zh-CN" sz="2400" dirty="0">
                          <a:latin typeface="楷体" panose="02010609060101010101" charset="-122"/>
                          <a:ea typeface="楷体" panose="02010609060101010101" charset="-122"/>
                          <a:cs typeface="楷体" panose="02010609060101010101" charset="-122"/>
                          <a:sym typeface="+mn-ea"/>
                        </a:rPr>
                        <a:t>2022</a:t>
                      </a:r>
                      <a:r>
                        <a:rPr lang="zh-CN" altLang="en-US" sz="2400" dirty="0">
                          <a:latin typeface="楷体" panose="02010609060101010101" charset="-122"/>
                          <a:ea typeface="楷体" panose="02010609060101010101" charset="-122"/>
                          <a:cs typeface="楷体" panose="02010609060101010101" charset="-122"/>
                          <a:sym typeface="+mn-ea"/>
                        </a:rPr>
                        <a:t>山东卷</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dirty="0">
                          <a:latin typeface="楷体" panose="02010609060101010101" charset="-122"/>
                          <a:ea typeface="楷体" panose="02010609060101010101" charset="-122"/>
                          <a:cs typeface="楷体" panose="02010609060101010101" charset="-122"/>
                          <a:sym typeface="+mn-ea"/>
                        </a:rPr>
                        <a:t>法家思想</a:t>
                      </a:r>
                      <a:endParaRPr lang="zh-CN" altLang="en-US" sz="2400" b="0" dirty="0">
                        <a:solidFill>
                          <a:schemeClr val="tx1"/>
                        </a:solidFill>
                        <a:latin typeface="楷体" panose="02010609060101010101" charset="-122"/>
                        <a:ea typeface="楷体" panose="02010609060101010101" charset="-122"/>
                        <a:cs typeface="楷体" panose="02010609060101010101" charset="-122"/>
                        <a:sym typeface="+mn-ea"/>
                      </a:endParaRPr>
                    </a:p>
                    <a:p>
                      <a:pPr>
                        <a:buNone/>
                      </a:pPr>
                      <a:r>
                        <a:rPr lang="en-US" altLang="zh-CN" sz="2400" dirty="0">
                          <a:latin typeface="楷体" panose="02010609060101010101" charset="-122"/>
                          <a:ea typeface="楷体" panose="02010609060101010101" charset="-122"/>
                          <a:cs typeface="楷体" panose="02010609060101010101" charset="-122"/>
                          <a:sym typeface="+mn-ea"/>
                        </a:rPr>
                        <a:t>2022</a:t>
                      </a:r>
                      <a:r>
                        <a:rPr lang="zh-CN" altLang="en-US" sz="2400" dirty="0">
                          <a:latin typeface="楷体" panose="02010609060101010101" charset="-122"/>
                          <a:ea typeface="楷体" panose="02010609060101010101" charset="-122"/>
                          <a:cs typeface="楷体" panose="02010609060101010101" charset="-122"/>
                          <a:sym typeface="+mn-ea"/>
                        </a:rPr>
                        <a:t>广东卷</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dirty="0">
                          <a:latin typeface="楷体" panose="02010609060101010101" charset="-122"/>
                          <a:ea typeface="楷体" panose="02010609060101010101" charset="-122"/>
                          <a:cs typeface="楷体" panose="02010609060101010101" charset="-122"/>
                          <a:sym typeface="+mn-ea"/>
                        </a:rPr>
                        <a:t>铁器的使用</a:t>
                      </a:r>
                      <a:endParaRPr lang="zh-CN" altLang="en-US" sz="2400" dirty="0">
                        <a:latin typeface="楷体" panose="02010609060101010101" charset="-122"/>
                        <a:ea typeface="楷体" panose="02010609060101010101" charset="-122"/>
                        <a:cs typeface="楷体" panose="02010609060101010101" charset="-122"/>
                        <a:sym typeface="+mn-ea"/>
                      </a:endParaRPr>
                    </a:p>
                    <a:p>
                      <a:pPr>
                        <a:buNone/>
                      </a:pPr>
                      <a:r>
                        <a:rPr lang="en-US" altLang="zh-CN" sz="2400" dirty="0">
                          <a:latin typeface="楷体" panose="02010609060101010101" charset="-122"/>
                          <a:ea typeface="楷体" panose="02010609060101010101" charset="-122"/>
                          <a:cs typeface="楷体" panose="02010609060101010101" charset="-122"/>
                          <a:sym typeface="+mn-ea"/>
                        </a:rPr>
                        <a:t>2022</a:t>
                      </a:r>
                      <a:r>
                        <a:rPr lang="zh-CN" altLang="en-US" sz="2400" dirty="0">
                          <a:latin typeface="楷体" panose="02010609060101010101" charset="-122"/>
                          <a:ea typeface="楷体" panose="02010609060101010101" charset="-122"/>
                          <a:cs typeface="楷体" panose="02010609060101010101" charset="-122"/>
                          <a:sym typeface="+mn-ea"/>
                        </a:rPr>
                        <a:t>河北卷</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dirty="0">
                          <a:latin typeface="楷体" panose="02010609060101010101" charset="-122"/>
                          <a:ea typeface="楷体" panose="02010609060101010101" charset="-122"/>
                          <a:cs typeface="楷体" panose="02010609060101010101" charset="-122"/>
                          <a:sym typeface="+mn-ea"/>
                        </a:rPr>
                        <a:t>宗法制的破坏</a:t>
                      </a:r>
                      <a:endParaRPr lang="en-US" altLang="zh-CN" sz="2400" kern="1200" dirty="0">
                        <a:solidFill>
                          <a:schemeClr val="dk1"/>
                        </a:solidFill>
                        <a:latin typeface="楷体" panose="02010609060101010101" charset="-122"/>
                        <a:ea typeface="楷体" panose="02010609060101010101" charset="-122"/>
                        <a:cs typeface="楷体" panose="02010609060101010101" charset="-122"/>
                      </a:endParaRPr>
                    </a:p>
                    <a:p>
                      <a:pPr>
                        <a:buNone/>
                      </a:pPr>
                      <a:r>
                        <a:rPr lang="en-US" altLang="zh-CN" sz="2400" b="0" dirty="0">
                          <a:solidFill>
                            <a:schemeClr val="tx1"/>
                          </a:solidFill>
                          <a:latin typeface="楷体" panose="02010609060101010101" charset="-122"/>
                          <a:ea typeface="楷体" panose="02010609060101010101" charset="-122"/>
                          <a:cs typeface="楷体" panose="02010609060101010101" charset="-122"/>
                          <a:sym typeface="+mn-ea"/>
                        </a:rPr>
                        <a:t>2021</a:t>
                      </a:r>
                      <a:r>
                        <a:rPr lang="zh-CN" altLang="en-US" sz="2400" b="0" dirty="0">
                          <a:solidFill>
                            <a:schemeClr val="tx1"/>
                          </a:solidFill>
                          <a:latin typeface="楷体" panose="02010609060101010101" charset="-122"/>
                          <a:ea typeface="楷体" panose="02010609060101010101" charset="-122"/>
                          <a:cs typeface="楷体" panose="02010609060101010101" charset="-122"/>
                          <a:sym typeface="+mn-ea"/>
                        </a:rPr>
                        <a:t>江苏卷</a:t>
                      </a:r>
                      <a:r>
                        <a:rPr lang="en-US" altLang="zh-CN" sz="2400" dirty="0">
                          <a:latin typeface="楷体" panose="02010609060101010101" charset="-122"/>
                          <a:ea typeface="楷体" panose="02010609060101010101" charset="-122"/>
                          <a:cs typeface="楷体" panose="02010609060101010101" charset="-122"/>
                          <a:sym typeface="+mn-ea"/>
                        </a:rPr>
                        <a:t>·</a:t>
                      </a:r>
                      <a:r>
                        <a:rPr lang="zh-CN" altLang="en-US" sz="2400" dirty="0">
                          <a:latin typeface="楷体" panose="02010609060101010101" charset="-122"/>
                          <a:ea typeface="楷体" panose="02010609060101010101" charset="-122"/>
                          <a:cs typeface="楷体" panose="02010609060101010101" charset="-122"/>
                          <a:sym typeface="+mn-ea"/>
                        </a:rPr>
                        <a:t>重农抑商</a:t>
                      </a:r>
                      <a:endParaRPr lang="zh-CN" altLang="en-US" sz="2400" b="0" dirty="0">
                        <a:solidFill>
                          <a:schemeClr val="tx1"/>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324610">
                <a:tc>
                  <a:txBody>
                    <a:bodyPr/>
                    <a:lstStyle/>
                    <a:p>
                      <a:pPr>
                        <a:lnSpc>
                          <a:spcPct val="170000"/>
                        </a:lnSpc>
                        <a:buNone/>
                      </a:pPr>
                      <a:r>
                        <a:rPr lang="zh-CN" altLang="en-US" sz="2400" b="1">
                          <a:solidFill>
                            <a:schemeClr val="tx1"/>
                          </a:solidFill>
                          <a:latin typeface="华文中宋" panose="02010600040101010101" charset="-122"/>
                          <a:ea typeface="华文中宋" panose="02010600040101010101" charset="-122"/>
                        </a:rPr>
                        <a:t>考向</a:t>
                      </a:r>
                      <a:endParaRPr lang="zh-CN" altLang="en-US" sz="2400" b="1">
                        <a:solidFill>
                          <a:schemeClr val="tx1"/>
                        </a:solidFill>
                        <a:latin typeface="华文中宋" panose="02010600040101010101" charset="-122"/>
                        <a:ea typeface="华文中宋" panose="02010600040101010101" charset="-122"/>
                      </a:endParaRPr>
                    </a:p>
                    <a:p>
                      <a:pPr>
                        <a:buNone/>
                      </a:pPr>
                      <a:r>
                        <a:rPr lang="zh-CN" altLang="en-US" sz="2400" b="1">
                          <a:solidFill>
                            <a:schemeClr val="tx1"/>
                          </a:solidFill>
                          <a:latin typeface="华文中宋" panose="02010600040101010101" charset="-122"/>
                          <a:ea typeface="华文中宋" panose="02010600040101010101" charset="-122"/>
                        </a:rPr>
                        <a:t>分析</a:t>
                      </a: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41375">
                <a:tc>
                  <a:txBody>
                    <a:bodyPr/>
                    <a:lstStyle/>
                    <a:p>
                      <a:pPr>
                        <a:buNone/>
                      </a:pPr>
                      <a:r>
                        <a:rPr lang="zh-CN" altLang="en-US" sz="2400" b="1">
                          <a:solidFill>
                            <a:schemeClr val="tx1"/>
                          </a:solidFill>
                          <a:latin typeface="华文中宋" panose="02010600040101010101" charset="-122"/>
                          <a:ea typeface="华文中宋" panose="02010600040101010101" charset="-122"/>
                        </a:rPr>
                        <a:t>考查方式</a:t>
                      </a: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lstStyle/>
                    <a:p>
                      <a:pPr>
                        <a:buNone/>
                      </a:pPr>
                      <a:endParaRPr lang="zh-CN" altLang="en-US" sz="24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6" name="文本框 5"/>
          <p:cNvSpPr txBox="1"/>
          <p:nvPr/>
        </p:nvSpPr>
        <p:spPr>
          <a:xfrm>
            <a:off x="1226185" y="4095115"/>
            <a:ext cx="9496425" cy="1198880"/>
          </a:xfrm>
          <a:prstGeom prst="rect">
            <a:avLst/>
          </a:prstGeom>
          <a:noFill/>
        </p:spPr>
        <p:txBody>
          <a:bodyPr wrap="square" rtlCol="0" anchor="t">
            <a:spAutoFit/>
          </a:bodyPr>
          <a:lstStyle/>
          <a:p>
            <a:r>
              <a:rPr lang="en-US" altLang="zh-CN" sz="2400" b="1" dirty="0">
                <a:solidFill>
                  <a:srgbClr val="C00000"/>
                </a:solidFill>
                <a:latin typeface="华文中宋" panose="02010600040101010101" charset="-122"/>
                <a:ea typeface="华文中宋" panose="02010600040101010101" charset="-122"/>
                <a:cs typeface="华文中宋" panose="02010600040101010101" charset="-122"/>
                <a:sym typeface="+mn-ea"/>
              </a:rPr>
              <a:t>1</a:t>
            </a:r>
            <a:r>
              <a:rPr lang="zh-CN" altLang="en-US" sz="2400" b="1" dirty="0">
                <a:solidFill>
                  <a:srgbClr val="C00000"/>
                </a:solidFill>
                <a:latin typeface="华文中宋" panose="02010600040101010101" charset="-122"/>
                <a:ea typeface="华文中宋" panose="02010600040101010101" charset="-122"/>
                <a:cs typeface="华文中宋" panose="02010600040101010101" charset="-122"/>
                <a:sym typeface="+mn-ea"/>
              </a:rPr>
              <a:t>、认识春秋战国时期政治、经济等方面社会转型的具体体现；</a:t>
            </a:r>
            <a:endParaRPr lang="zh-CN" altLang="en-US" sz="2400" b="1" dirty="0">
              <a:solidFill>
                <a:srgbClr val="C00000"/>
              </a:solidFill>
              <a:latin typeface="华文中宋" panose="02010600040101010101" charset="-122"/>
              <a:ea typeface="华文中宋" panose="02010600040101010101" charset="-122"/>
              <a:cs typeface="华文中宋" panose="02010600040101010101" charset="-122"/>
              <a:sym typeface="+mn-ea"/>
            </a:endParaRPr>
          </a:p>
          <a:p>
            <a:r>
              <a:rPr lang="en-US" altLang="zh-CN" sz="2400" b="1" dirty="0">
                <a:solidFill>
                  <a:srgbClr val="C00000"/>
                </a:solidFill>
                <a:latin typeface="华文中宋" panose="02010600040101010101" charset="-122"/>
                <a:ea typeface="华文中宋" panose="02010600040101010101" charset="-122"/>
                <a:cs typeface="华文中宋" panose="02010600040101010101" charset="-122"/>
                <a:sym typeface="+mn-ea"/>
              </a:rPr>
              <a:t>2</a:t>
            </a:r>
            <a:r>
              <a:rPr lang="zh-CN" altLang="en-US" sz="2400" b="1" dirty="0">
                <a:solidFill>
                  <a:srgbClr val="C00000"/>
                </a:solidFill>
                <a:latin typeface="华文中宋" panose="02010600040101010101" charset="-122"/>
                <a:ea typeface="华文中宋" panose="02010600040101010101" charset="-122"/>
                <a:cs typeface="华文中宋" panose="02010600040101010101" charset="-122"/>
                <a:sym typeface="+mn-ea"/>
              </a:rPr>
              <a:t>、认识改革变法对社会进程的推动作用</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a:t>
            </a:r>
            <a:endParaRPr lang="zh-CN" altLang="en-US" sz="2400" b="1" dirty="0">
              <a:solidFill>
                <a:srgbClr val="C00000"/>
              </a:solidFill>
              <a:latin typeface="华文中宋" panose="02010600040101010101" charset="-122"/>
              <a:ea typeface="华文中宋" panose="02010600040101010101" charset="-122"/>
              <a:cs typeface="华文中宋" panose="02010600040101010101" charset="-122"/>
              <a:sym typeface="+mn-ea"/>
            </a:endParaRPr>
          </a:p>
          <a:p>
            <a:r>
              <a:rPr lang="en-US" altLang="zh-CN" sz="2400" b="1" dirty="0">
                <a:solidFill>
                  <a:srgbClr val="C00000"/>
                </a:solidFill>
                <a:latin typeface="华文中宋" panose="02010600040101010101" charset="-122"/>
                <a:ea typeface="华文中宋" panose="02010600040101010101" charset="-122"/>
                <a:cs typeface="华文中宋" panose="02010600040101010101" charset="-122"/>
                <a:sym typeface="+mn-ea"/>
              </a:rPr>
              <a:t>3</a:t>
            </a:r>
            <a:r>
              <a:rPr lang="zh-CN" altLang="en-US" sz="2400" b="1" dirty="0">
                <a:solidFill>
                  <a:srgbClr val="C00000"/>
                </a:solidFill>
                <a:latin typeface="华文中宋" panose="02010600040101010101" charset="-122"/>
                <a:ea typeface="华文中宋" panose="02010600040101010101" charset="-122"/>
                <a:cs typeface="华文中宋" panose="02010600040101010101" charset="-122"/>
                <a:sym typeface="+mn-ea"/>
              </a:rPr>
              <a:t>、辨析百家争鸣中不同学派的思想主张</a:t>
            </a:r>
            <a:r>
              <a:rPr lang="zh-CN" altLang="en-US" sz="2400" b="1">
                <a:solidFill>
                  <a:srgbClr val="C00000"/>
                </a:solidFill>
                <a:latin typeface="华文中宋" panose="02010600040101010101" charset="-122"/>
                <a:ea typeface="华文中宋" panose="02010600040101010101" charset="-122"/>
                <a:cs typeface="华文中宋" panose="02010600040101010101" charset="-122"/>
                <a:sym typeface="+mn-ea"/>
              </a:rPr>
              <a:t>。</a:t>
            </a:r>
            <a:endParaRPr lang="zh-CN" altLang="en-US" sz="2400" b="1" dirty="0">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1226185" y="5407660"/>
            <a:ext cx="10665460" cy="829945"/>
          </a:xfrm>
          <a:prstGeom prst="rect">
            <a:avLst/>
          </a:prstGeom>
          <a:noFill/>
        </p:spPr>
        <p:txBody>
          <a:bodyPr wrap="square" rtlCol="0" anchor="t">
            <a:spAutoFit/>
          </a:bodyPr>
          <a:lstStyle/>
          <a:p>
            <a:pPr marL="0" lvl="0" indent="0" eaLnBrk="1" hangingPunct="1">
              <a:lnSpc>
                <a:spcPct val="100000"/>
              </a:lnSpc>
              <a:spcBef>
                <a:spcPct val="0"/>
              </a:spcBef>
              <a:buSzTx/>
              <a:buFontTx/>
              <a:buNone/>
            </a:pPr>
            <a:r>
              <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rPr>
              <a:t>通过创设新情境、提出新问题的形式考查春秋战国时期的重大变化及对历史发展的影响，注重对核心素养的考查，尤其渗透对唯物史观的理解和运用。</a:t>
            </a:r>
            <a:endPar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121285" y="885190"/>
            <a:ext cx="303276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（一）百家争鸣：</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79095" y="1432560"/>
            <a:ext cx="147256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3</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、影响</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grpSp>
        <p:nvGrpSpPr>
          <p:cNvPr id="7" name="组合 6"/>
          <p:cNvGrpSpPr/>
          <p:nvPr/>
        </p:nvGrpSpPr>
        <p:grpSpPr>
          <a:xfrm>
            <a:off x="6151880" y="2044065"/>
            <a:ext cx="5728335" cy="3316605"/>
            <a:chOff x="6311" y="1058"/>
            <a:chExt cx="9021" cy="5223"/>
          </a:xfrm>
        </p:grpSpPr>
        <p:grpSp>
          <p:nvGrpSpPr>
            <p:cNvPr id="3" name="组合 2"/>
            <p:cNvGrpSpPr/>
            <p:nvPr/>
          </p:nvGrpSpPr>
          <p:grpSpPr>
            <a:xfrm>
              <a:off x="8877" y="1967"/>
              <a:ext cx="3879" cy="3438"/>
              <a:chOff x="1275" y="5917"/>
              <a:chExt cx="3879" cy="3438"/>
            </a:xfrm>
          </p:grpSpPr>
          <p:pic>
            <p:nvPicPr>
              <p:cNvPr id="11" name="图片 10" descr="图片1"/>
              <p:cNvPicPr>
                <a:picLocks noChangeAspect="1"/>
              </p:cNvPicPr>
              <p:nvPr/>
            </p:nvPicPr>
            <p:blipFill>
              <a:blip r:embed="rId3"/>
              <a:stretch>
                <a:fillRect/>
              </a:stretch>
            </p:blipFill>
            <p:spPr>
              <a:xfrm>
                <a:off x="2157" y="6703"/>
                <a:ext cx="2064" cy="1834"/>
              </a:xfrm>
              <a:prstGeom prst="rect">
                <a:avLst/>
              </a:prstGeom>
              <a:effectLst>
                <a:outerShdw blurRad="50800" dist="38100" dir="2700000" algn="tl" rotWithShape="0">
                  <a:prstClr val="black">
                    <a:alpha val="40000"/>
                  </a:prstClr>
                </a:outerShdw>
              </a:effectLst>
            </p:spPr>
          </p:pic>
          <p:grpSp>
            <p:nvGrpSpPr>
              <p:cNvPr id="18" name="组合 17"/>
              <p:cNvGrpSpPr/>
              <p:nvPr/>
            </p:nvGrpSpPr>
            <p:grpSpPr>
              <a:xfrm>
                <a:off x="1275" y="5917"/>
                <a:ext cx="3879" cy="3438"/>
                <a:chOff x="1502" y="5804"/>
                <a:chExt cx="3879" cy="3438"/>
              </a:xfrm>
            </p:grpSpPr>
            <p:sp>
              <p:nvSpPr>
                <p:cNvPr id="13" name="上箭头 12"/>
                <p:cNvSpPr/>
                <p:nvPr/>
              </p:nvSpPr>
              <p:spPr>
                <a:xfrm>
                  <a:off x="2916" y="5804"/>
                  <a:ext cx="793" cy="635"/>
                </a:xfrm>
                <a:prstGeom prst="upArrow">
                  <a:avLst/>
                </a:prstGeom>
                <a:solidFill>
                  <a:srgbClr val="C65F10"/>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上箭头 13"/>
                <p:cNvSpPr/>
                <p:nvPr>
                  <p:custDataLst>
                    <p:tags r:id="rId4"/>
                  </p:custDataLst>
                </p:nvPr>
              </p:nvSpPr>
              <p:spPr>
                <a:xfrm rot="5400000">
                  <a:off x="4667" y="7189"/>
                  <a:ext cx="793" cy="635"/>
                </a:xfrm>
                <a:prstGeom prst="upArrow">
                  <a:avLst/>
                </a:prstGeom>
                <a:solidFill>
                  <a:srgbClr val="C65F10"/>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上箭头 4"/>
                <p:cNvSpPr/>
                <p:nvPr>
                  <p:custDataLst>
                    <p:tags r:id="rId5"/>
                  </p:custDataLst>
                </p:nvPr>
              </p:nvSpPr>
              <p:spPr>
                <a:xfrm rot="16200000">
                  <a:off x="1423" y="7189"/>
                  <a:ext cx="793" cy="635"/>
                </a:xfrm>
                <a:prstGeom prst="upArrow">
                  <a:avLst/>
                </a:prstGeom>
                <a:solidFill>
                  <a:srgbClr val="C65F10"/>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上箭头 15"/>
                <p:cNvSpPr/>
                <p:nvPr>
                  <p:custDataLst>
                    <p:tags r:id="rId6"/>
                  </p:custDataLst>
                </p:nvPr>
              </p:nvSpPr>
              <p:spPr>
                <a:xfrm rot="10800000">
                  <a:off x="2916" y="8607"/>
                  <a:ext cx="793" cy="635"/>
                </a:xfrm>
                <a:prstGeom prst="upArrow">
                  <a:avLst/>
                </a:prstGeom>
                <a:solidFill>
                  <a:srgbClr val="C65F10"/>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sp>
          <p:nvSpPr>
            <p:cNvPr id="19" name="文本框 18"/>
            <p:cNvSpPr txBox="1"/>
            <p:nvPr/>
          </p:nvSpPr>
          <p:spPr>
            <a:xfrm>
              <a:off x="7815" y="1058"/>
              <a:ext cx="5952" cy="725"/>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nchor="t">
              <a:spAutoFit/>
            </a:bodyPr>
            <a:lstStyle/>
            <a:p>
              <a:pPr>
                <a:lnSpc>
                  <a:spcPct val="100000"/>
                </a:lnSpc>
                <a:spcAft>
                  <a:spcPct val="35000"/>
                </a:spcAft>
              </a:pPr>
              <a:r>
                <a:rPr lang="zh-CN" altLang="en-US" sz="2400" b="1">
                  <a:solidFill>
                    <a:schemeClr val="accent2">
                      <a:lumMod val="50000"/>
                    </a:schemeClr>
                  </a:solidFill>
                  <a:latin typeface="华文中宋" panose="02010600040101010101" charset="-122"/>
                  <a:ea typeface="华文中宋" panose="02010600040101010101" charset="-122"/>
                  <a:cs typeface="华文中宋" panose="02010600040101010101" charset="-122"/>
                  <a:sym typeface="+mn-ea"/>
                </a:rPr>
                <a:t>儒家</a:t>
              </a:r>
              <a:r>
                <a:rPr lang="en-US" altLang="zh-CN" sz="2400" b="1">
                  <a:solidFill>
                    <a:schemeClr val="accent2">
                      <a:lumMod val="50000"/>
                    </a:schemeClr>
                  </a:solidFill>
                  <a:latin typeface="华文中宋" panose="02010600040101010101" charset="-122"/>
                  <a:ea typeface="华文中宋" panose="02010600040101010101" charset="-122"/>
                  <a:cs typeface="华文中宋" panose="02010600040101010101" charset="-122"/>
                </a:rPr>
                <a:t>:</a:t>
              </a:r>
              <a:r>
                <a:rPr lang="zh-CN" altLang="en-US" sz="2400">
                  <a:latin typeface="华文中宋" panose="02010600040101010101" charset="-122"/>
                  <a:ea typeface="华文中宋" panose="02010600040101010101" charset="-122"/>
                  <a:cs typeface="华文中宋" panose="02010600040101010101" charset="-122"/>
                  <a:sym typeface="+mn-ea"/>
                </a:rPr>
                <a:t>以仁释礼，以德治民</a:t>
              </a:r>
              <a:endParaRPr lang="zh-CN" altLang="en-US" sz="2400">
                <a:latin typeface="华文中宋" panose="02010600040101010101" charset="-122"/>
                <a:ea typeface="华文中宋" panose="02010600040101010101" charset="-122"/>
                <a:cs typeface="华文中宋" panose="02010600040101010101" charset="-122"/>
                <a:sym typeface="+mn-ea"/>
              </a:endParaRPr>
            </a:p>
          </p:txBody>
        </p:sp>
        <p:sp>
          <p:nvSpPr>
            <p:cNvPr id="20" name="文本框 19"/>
            <p:cNvSpPr txBox="1"/>
            <p:nvPr/>
          </p:nvSpPr>
          <p:spPr>
            <a:xfrm>
              <a:off x="6311" y="2905"/>
              <a:ext cx="2319" cy="1888"/>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nchor="t">
              <a:spAutoFit/>
            </a:bodyPr>
            <a:lstStyle/>
            <a:p>
              <a:pPr marL="0" indent="0" latinLnBrk="0">
                <a:lnSpc>
                  <a:spcPct val="100000"/>
                </a:lnSpc>
                <a:spcAft>
                  <a:spcPts val="0"/>
                </a:spcAft>
              </a:pPr>
              <a:r>
                <a:rPr lang="zh-CN" altLang="en-US" sz="2400" b="1">
                  <a:solidFill>
                    <a:schemeClr val="accent2">
                      <a:lumMod val="50000"/>
                    </a:schemeClr>
                  </a:solidFill>
                  <a:latin typeface="华文中宋" panose="02010600040101010101" charset="-122"/>
                  <a:ea typeface="华文中宋" panose="02010600040101010101" charset="-122"/>
                  <a:sym typeface="+mn-ea"/>
                </a:rPr>
                <a:t>墨家：</a:t>
              </a:r>
              <a:endParaRPr lang="zh-CN" altLang="en-US" sz="2400" b="1">
                <a:solidFill>
                  <a:schemeClr val="accent2">
                    <a:lumMod val="50000"/>
                  </a:schemeClr>
                </a:solidFill>
                <a:latin typeface="华文中宋" panose="02010600040101010101" charset="-122"/>
                <a:ea typeface="华文中宋" panose="02010600040101010101" charset="-122"/>
                <a:sym typeface="+mn-ea"/>
              </a:endParaRPr>
            </a:p>
            <a:p>
              <a:pPr marL="0" indent="0" latinLnBrk="0">
                <a:lnSpc>
                  <a:spcPct val="100000"/>
                </a:lnSpc>
                <a:spcAft>
                  <a:spcPts val="0"/>
                </a:spcAft>
              </a:pPr>
              <a:r>
                <a:rPr lang="zh-CN" altLang="en-US" sz="2400">
                  <a:latin typeface="华文中宋" panose="02010600040101010101" charset="-122"/>
                  <a:ea typeface="华文中宋" panose="02010600040101010101" charset="-122"/>
                  <a:sym typeface="+mn-ea"/>
                </a:rPr>
                <a:t>简化礼仪</a:t>
              </a:r>
              <a:endParaRPr lang="zh-CN" altLang="en-US" sz="2400">
                <a:latin typeface="华文中宋" panose="02010600040101010101" charset="-122"/>
                <a:ea typeface="华文中宋" panose="02010600040101010101" charset="-122"/>
                <a:sym typeface="+mn-ea"/>
              </a:endParaRPr>
            </a:p>
            <a:p>
              <a:pPr marL="0" indent="0" latinLnBrk="0">
                <a:lnSpc>
                  <a:spcPct val="100000"/>
                </a:lnSpc>
                <a:spcAft>
                  <a:spcPts val="0"/>
                </a:spcAft>
              </a:pPr>
              <a:r>
                <a:rPr lang="zh-CN" altLang="en-US" sz="2400">
                  <a:latin typeface="华文中宋" panose="02010600040101010101" charset="-122"/>
                  <a:ea typeface="华文中宋" panose="02010600040101010101" charset="-122"/>
                  <a:sym typeface="+mn-ea"/>
                </a:rPr>
                <a:t>兼爱非攻</a:t>
              </a:r>
              <a:endParaRPr lang="zh-CN" altLang="en-US" sz="2400">
                <a:latin typeface="华文中宋" panose="02010600040101010101" charset="-122"/>
                <a:ea typeface="华文中宋" panose="02010600040101010101" charset="-122"/>
                <a:sym typeface="+mn-ea"/>
              </a:endParaRPr>
            </a:p>
          </p:txBody>
        </p:sp>
        <p:sp>
          <p:nvSpPr>
            <p:cNvPr id="22" name="文本框 21"/>
            <p:cNvSpPr txBox="1"/>
            <p:nvPr/>
          </p:nvSpPr>
          <p:spPr>
            <a:xfrm>
              <a:off x="12952" y="2882"/>
              <a:ext cx="2380" cy="1888"/>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nchor="t">
              <a:spAutoFit/>
            </a:bodyPr>
            <a:lstStyle/>
            <a:p>
              <a:pPr marL="0" indent="0" latinLnBrk="0">
                <a:lnSpc>
                  <a:spcPct val="100000"/>
                </a:lnSpc>
                <a:spcAft>
                  <a:spcPts val="0"/>
                </a:spcAft>
              </a:pPr>
              <a:r>
                <a:rPr lang="zh-CN" altLang="en-US" sz="2400" b="1">
                  <a:solidFill>
                    <a:schemeClr val="accent2">
                      <a:lumMod val="50000"/>
                    </a:schemeClr>
                  </a:solidFill>
                  <a:latin typeface="华文中宋" panose="02010600040101010101" charset="-122"/>
                  <a:ea typeface="华文中宋" panose="02010600040101010101" charset="-122"/>
                  <a:sym typeface="+mn-ea"/>
                </a:rPr>
                <a:t>法家：</a:t>
              </a:r>
              <a:endParaRPr lang="zh-CN" altLang="en-US" sz="2400" b="1">
                <a:solidFill>
                  <a:schemeClr val="accent2">
                    <a:lumMod val="50000"/>
                  </a:schemeClr>
                </a:solidFill>
                <a:latin typeface="华文中宋" panose="02010600040101010101" charset="-122"/>
                <a:ea typeface="华文中宋" panose="02010600040101010101" charset="-122"/>
                <a:sym typeface="+mn-ea"/>
              </a:endParaRPr>
            </a:p>
            <a:p>
              <a:pPr marL="0" indent="0" latinLnBrk="0">
                <a:lnSpc>
                  <a:spcPct val="100000"/>
                </a:lnSpc>
                <a:spcAft>
                  <a:spcPts val="0"/>
                </a:spcAft>
              </a:pPr>
              <a:r>
                <a:rPr lang="zh-CN" altLang="en-US" sz="2400">
                  <a:latin typeface="华文中宋" panose="02010600040101010101" charset="-122"/>
                  <a:ea typeface="华文中宋" panose="02010600040101010101" charset="-122"/>
                  <a:sym typeface="+mn-ea"/>
                </a:rPr>
                <a:t>变法革新</a:t>
              </a:r>
              <a:r>
                <a:rPr lang="en-US" altLang="zh-CN" sz="2400">
                  <a:latin typeface="华文中宋" panose="02010600040101010101" charset="-122"/>
                  <a:ea typeface="华文中宋" panose="02010600040101010101" charset="-122"/>
                  <a:sym typeface="+mn-ea"/>
                </a:rPr>
                <a:t>  </a:t>
              </a:r>
              <a:endParaRPr lang="en-US" altLang="zh-CN" sz="2400">
                <a:latin typeface="华文中宋" panose="02010600040101010101" charset="-122"/>
                <a:ea typeface="华文中宋" panose="02010600040101010101" charset="-122"/>
                <a:sym typeface="+mn-ea"/>
              </a:endParaRPr>
            </a:p>
            <a:p>
              <a:pPr marL="0" indent="0" latinLnBrk="0">
                <a:lnSpc>
                  <a:spcPct val="100000"/>
                </a:lnSpc>
                <a:spcAft>
                  <a:spcPts val="0"/>
                </a:spcAft>
              </a:pPr>
              <a:r>
                <a:rPr lang="zh-CN" altLang="en-US" sz="2400">
                  <a:latin typeface="华文中宋" panose="02010600040101010101" charset="-122"/>
                  <a:ea typeface="华文中宋" panose="02010600040101010101" charset="-122"/>
                  <a:sym typeface="+mn-ea"/>
                </a:rPr>
                <a:t>弃礼从法</a:t>
              </a:r>
              <a:endParaRPr lang="zh-CN" altLang="en-US" sz="2400">
                <a:latin typeface="华文中宋" panose="02010600040101010101" charset="-122"/>
                <a:ea typeface="华文中宋" panose="02010600040101010101" charset="-122"/>
                <a:sym typeface="+mn-ea"/>
              </a:endParaRPr>
            </a:p>
          </p:txBody>
        </p:sp>
        <p:sp>
          <p:nvSpPr>
            <p:cNvPr id="23" name="文本框 22"/>
            <p:cNvSpPr txBox="1"/>
            <p:nvPr/>
          </p:nvSpPr>
          <p:spPr>
            <a:xfrm>
              <a:off x="8033" y="5556"/>
              <a:ext cx="6238" cy="725"/>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nchor="t">
              <a:spAutoFit/>
            </a:bodyPr>
            <a:lstStyle/>
            <a:p>
              <a:pPr>
                <a:lnSpc>
                  <a:spcPct val="100000"/>
                </a:lnSpc>
                <a:spcAft>
                  <a:spcPct val="35000"/>
                </a:spcAft>
              </a:pPr>
              <a:r>
                <a:rPr lang="zh-CN" altLang="en-US" sz="2400" b="1">
                  <a:solidFill>
                    <a:schemeClr val="accent2">
                      <a:lumMod val="50000"/>
                    </a:schemeClr>
                  </a:solidFill>
                  <a:latin typeface="华文中宋" panose="02010600040101010101" charset="-122"/>
                  <a:ea typeface="华文中宋" panose="02010600040101010101" charset="-122"/>
                  <a:sym typeface="+mn-ea"/>
                </a:rPr>
                <a:t>道家：</a:t>
              </a:r>
              <a:r>
                <a:rPr lang="zh-CN" altLang="en-US" sz="2400">
                  <a:latin typeface="华文中宋" panose="02010600040101010101" charset="-122"/>
                  <a:ea typeface="华文中宋" panose="02010600040101010101" charset="-122"/>
                  <a:sym typeface="+mn-ea"/>
                </a:rPr>
                <a:t>礼是束缚、无为而治</a:t>
              </a:r>
              <a:endParaRPr lang="zh-CN" altLang="en-US" sz="2400">
                <a:latin typeface="华文中宋" panose="02010600040101010101" charset="-122"/>
                <a:ea typeface="华文中宋" panose="02010600040101010101" charset="-122"/>
                <a:sym typeface="+mn-ea"/>
              </a:endParaRPr>
            </a:p>
          </p:txBody>
        </p:sp>
      </p:grpSp>
      <p:sp>
        <p:nvSpPr>
          <p:cNvPr id="8" name="文本框 7"/>
          <p:cNvSpPr txBox="1"/>
          <p:nvPr/>
        </p:nvSpPr>
        <p:spPr>
          <a:xfrm>
            <a:off x="482600" y="1979930"/>
            <a:ext cx="5560060" cy="3742055"/>
          </a:xfrm>
          <a:prstGeom prst="rect">
            <a:avLst/>
          </a:prstGeom>
          <a:solidFill>
            <a:srgbClr val="FFFFFF"/>
          </a:solidFill>
          <a:ln w="12700" cmpd="sng">
            <a:solidFill>
              <a:srgbClr val="FCE6D5"/>
            </a:solidFill>
            <a:prstDash val="solid"/>
          </a:ln>
          <a:effectLst>
            <a:outerShdw blurRad="50800" dist="38100" dir="2700000" algn="tl" rotWithShape="0">
              <a:prstClr val="black">
                <a:alpha val="40000"/>
              </a:prstClr>
            </a:outerShdw>
          </a:effectLst>
        </p:spPr>
        <p:txBody>
          <a:bodyPr wrap="square" rtlCol="0" anchor="t">
            <a:noAutofit/>
          </a:bodyPr>
          <a:lstStyle/>
          <a:p>
            <a:pPr algn="just">
              <a:lnSpc>
                <a:spcPct val="115000"/>
              </a:lnSpc>
              <a:spcBef>
                <a:spcPct val="0"/>
              </a:spcBef>
              <a:spcAft>
                <a:spcPct val="0"/>
              </a:spcAft>
            </a:pPr>
            <a:r>
              <a:rPr kumimoji="1" lang="zh-CN" altLang="en-US" sz="2800">
                <a:latin typeface="楷体" panose="02010609060101010101" charset="-122"/>
                <a:ea typeface="楷体" panose="02010609060101010101" charset="-122"/>
                <a:cs typeface="楷体" panose="02010609060101010101" charset="-122"/>
                <a:sym typeface="+mn-ea"/>
              </a:rPr>
              <a:t>材料：</a:t>
            </a:r>
            <a:r>
              <a:rPr kumimoji="1" lang="en-US" sz="2800">
                <a:latin typeface="楷体" panose="02010609060101010101" charset="-122"/>
                <a:ea typeface="楷体" panose="02010609060101010101" charset="-122"/>
                <a:cs typeface="楷体" panose="02010609060101010101" charset="-122"/>
                <a:sym typeface="+mn-ea"/>
              </a:rPr>
              <a:t>“</a:t>
            </a:r>
            <a:r>
              <a:rPr kumimoji="1" lang="zh-CN" altLang="en-US" sz="2800">
                <a:latin typeface="楷体" panose="02010609060101010101" charset="-122"/>
                <a:ea typeface="楷体" panose="02010609060101010101" charset="-122"/>
                <a:cs typeface="楷体" panose="02010609060101010101" charset="-122"/>
                <a:sym typeface="+mn-ea"/>
              </a:rPr>
              <a:t>百家争鸣</a:t>
            </a:r>
            <a:r>
              <a:rPr kumimoji="1" lang="en-US" altLang="zh-CN" sz="2800">
                <a:latin typeface="楷体" panose="02010609060101010101" charset="-122"/>
                <a:ea typeface="楷体" panose="02010609060101010101" charset="-122"/>
                <a:cs typeface="楷体" panose="02010609060101010101" charset="-122"/>
                <a:sym typeface="+mn-ea"/>
              </a:rPr>
              <a:t>”</a:t>
            </a:r>
            <a:r>
              <a:rPr kumimoji="1" lang="zh-CN" altLang="en-US" sz="2800">
                <a:latin typeface="楷体" panose="02010609060101010101" charset="-122"/>
                <a:ea typeface="楷体" panose="02010609060101010101" charset="-122"/>
                <a:cs typeface="楷体" panose="02010609060101010101" charset="-122"/>
                <a:sym typeface="+mn-ea"/>
              </a:rPr>
              <a:t>的局面形成了中国古代历史上文化繁荣的鼎盛时代。诸子学说的不少命题成为后代学说的萌芽形态，后代的学者大都从这里吸取思想材料或理论形式，进行改造和发展的工作。</a:t>
            </a:r>
            <a:endParaRPr kumimoji="1" sz="2800">
              <a:latin typeface="楷体" panose="02010609060101010101" charset="-122"/>
              <a:ea typeface="楷体" panose="02010609060101010101" charset="-122"/>
              <a:cs typeface="楷体" panose="02010609060101010101" charset="-122"/>
              <a:sym typeface="+mn-ea"/>
            </a:endParaRPr>
          </a:p>
          <a:p>
            <a:pPr algn="r">
              <a:lnSpc>
                <a:spcPct val="115000"/>
              </a:lnSpc>
              <a:spcBef>
                <a:spcPct val="0"/>
              </a:spcBef>
              <a:spcAft>
                <a:spcPct val="0"/>
              </a:spcAft>
            </a:pPr>
            <a:r>
              <a:rPr kumimoji="1" lang="en-US" sz="2800">
                <a:latin typeface="楷体" panose="02010609060101010101" charset="-122"/>
                <a:ea typeface="楷体" panose="02010609060101010101" charset="-122"/>
                <a:cs typeface="楷体" panose="02010609060101010101" charset="-122"/>
                <a:sym typeface="+mn-ea"/>
              </a:rPr>
              <a:t>——</a:t>
            </a:r>
            <a:r>
              <a:rPr lang="zh-CN" sz="2800">
                <a:latin typeface="楷体" panose="02010609060101010101" charset="-122"/>
                <a:ea typeface="楷体" panose="02010609060101010101" charset="-122"/>
                <a:cs typeface="楷体" panose="02010609060101010101" charset="-122"/>
                <a:sym typeface="+mn-ea"/>
              </a:rPr>
              <a:t>侯外庐《中国思想史纲》</a:t>
            </a:r>
            <a:endParaRPr kumimoji="1" lang="zh-CN" sz="2800">
              <a:latin typeface="楷体" panose="02010609060101010101" charset="-122"/>
              <a:ea typeface="楷体" panose="02010609060101010101" charset="-122"/>
              <a:cs typeface="楷体" panose="02010609060101010101" charset="-122"/>
              <a:sym typeface="+mn-ea"/>
            </a:endParaRPr>
          </a:p>
        </p:txBody>
      </p:sp>
      <p:pic>
        <p:nvPicPr>
          <p:cNvPr id="32" name="Picture 10"/>
          <p:cNvPicPr>
            <a:picLocks noChangeAspect="1" noChangeArrowheads="1"/>
          </p:cNvPicPr>
          <p:nvPr>
            <p:custDataLst>
              <p:tags r:id="rId7"/>
            </p:custDataLst>
          </p:nvPr>
        </p:nvPicPr>
        <p:blipFill>
          <a:blip r:embed="rId8"/>
          <a:stretch>
            <a:fillRect/>
          </a:stretch>
        </p:blipFill>
        <p:spPr bwMode="auto">
          <a:xfrm>
            <a:off x="8072755" y="228600"/>
            <a:ext cx="3719195" cy="1798955"/>
          </a:xfrm>
          <a:prstGeom prst="rect">
            <a:avLst/>
          </a:prstGeom>
          <a:noFill/>
          <a:ln w="9525">
            <a:noFill/>
            <a:miter lim="800000"/>
            <a:headEnd/>
            <a:tailEnd/>
          </a:ln>
          <a:effectLst/>
        </p:spPr>
      </p:pic>
      <p:sp>
        <p:nvSpPr>
          <p:cNvPr id="25" name="文本框 24"/>
          <p:cNvSpPr txBox="1"/>
          <p:nvPr/>
        </p:nvSpPr>
        <p:spPr>
          <a:xfrm>
            <a:off x="7179310" y="5845175"/>
            <a:ext cx="3906520" cy="478155"/>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pPr algn="ctr">
              <a:lnSpc>
                <a:spcPct val="9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相同点：主张重建秩序</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121285" y="885190"/>
            <a:ext cx="303276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（一）百家争鸣：</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79095" y="1432560"/>
            <a:ext cx="1472565" cy="521970"/>
          </a:xfrm>
          <a:prstGeom prst="rect">
            <a:avLst/>
          </a:prstGeom>
          <a:noFill/>
        </p:spPr>
        <p:txBody>
          <a:bodyPr wrap="none" rtlCol="0" anchor="t">
            <a:spAutoFit/>
          </a:bodyPr>
          <a:lstStyle/>
          <a:p>
            <a:r>
              <a:rPr lang="en-US" altLang="zh-CN"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3</a:t>
            </a:r>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、影响</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359410" y="1866265"/>
            <a:ext cx="11525885" cy="1168400"/>
          </a:xfrm>
          <a:prstGeom prst="rect">
            <a:avLst/>
          </a:prstGeom>
          <a:noFill/>
        </p:spPr>
        <p:txBody>
          <a:bodyPr wrap="square" rtlCol="0">
            <a:spAutoFit/>
          </a:bodyPr>
          <a:lstStyle/>
          <a:p>
            <a:pPr algn="just" fontAlgn="auto">
              <a:lnSpc>
                <a:spcPct val="125000"/>
              </a:lnSpc>
              <a:spcBef>
                <a:spcPct val="0"/>
              </a:spcBef>
              <a:spcAft>
                <a:spcPct val="0"/>
              </a:spcAft>
            </a:pPr>
            <a:r>
              <a:rPr lang="zh-CN" sz="2800">
                <a:solidFill>
                  <a:schemeClr val="tx1"/>
                </a:solidFill>
                <a:latin typeface="华文中宋" panose="02010600040101010101" charset="-122"/>
                <a:ea typeface="华文中宋" panose="02010600040101010101" charset="-122"/>
                <a:cs typeface="黑体" panose="02010609060101010101" charset="-122"/>
              </a:rPr>
              <a:t>①是春秋战国时期社会经济发展、阶级关系变化在思想领域内的反映，是中国历史上</a:t>
            </a:r>
            <a:r>
              <a:rPr lang="zh-CN" sz="2800">
                <a:solidFill>
                  <a:srgbClr val="C00000"/>
                </a:solidFill>
                <a:latin typeface="华文中宋" panose="02010600040101010101" charset="-122"/>
                <a:ea typeface="华文中宋" panose="02010600040101010101" charset="-122"/>
                <a:cs typeface="黑体" panose="02010609060101010101" charset="-122"/>
              </a:rPr>
              <a:t>第一次思想解放运动</a:t>
            </a:r>
            <a:r>
              <a:rPr lang="zh-CN" sz="2800">
                <a:solidFill>
                  <a:schemeClr val="tx1"/>
                </a:solidFill>
                <a:latin typeface="华文中宋" panose="02010600040101010101" charset="-122"/>
                <a:ea typeface="华文中宋" panose="02010600040101010101" charset="-122"/>
                <a:cs typeface="黑体" panose="02010609060101010101" charset="-122"/>
              </a:rPr>
              <a:t>。</a:t>
            </a:r>
            <a:endParaRPr lang="zh-CN" sz="2800">
              <a:solidFill>
                <a:schemeClr val="tx1"/>
              </a:solidFill>
              <a:latin typeface="华文中宋" panose="02010600040101010101" charset="-122"/>
              <a:ea typeface="华文中宋" panose="02010600040101010101" charset="-122"/>
              <a:cs typeface="黑体" panose="02010609060101010101" charset="-122"/>
            </a:endParaRPr>
          </a:p>
        </p:txBody>
      </p:sp>
      <p:sp>
        <p:nvSpPr>
          <p:cNvPr id="16" name="文本框 15"/>
          <p:cNvSpPr txBox="1"/>
          <p:nvPr/>
        </p:nvSpPr>
        <p:spPr>
          <a:xfrm>
            <a:off x="298132" y="3493929"/>
            <a:ext cx="759143" cy="953135"/>
          </a:xfrm>
          <a:prstGeom prst="rect">
            <a:avLst/>
          </a:prstGeom>
          <a:noFill/>
        </p:spPr>
        <p:txBody>
          <a:bodyPr wrap="square" rtlCol="0">
            <a:spAutoFit/>
          </a:bodyPr>
          <a:lstStyle/>
          <a:p>
            <a:r>
              <a:rPr lang="zh-CN" altLang="en-US" sz="2800">
                <a:effectLst>
                  <a:outerShdw blurRad="38100" dist="38100" dir="2700000" algn="tl">
                    <a:srgbClr val="000000">
                      <a:alpha val="43137"/>
                    </a:srgbClr>
                  </a:outerShdw>
                </a:effectLst>
                <a:latin typeface="华文中宋" panose="02010600040101010101" charset="-122"/>
                <a:ea typeface="华文中宋" panose="02010600040101010101" charset="-122"/>
              </a:rPr>
              <a:t>争鸣</a:t>
            </a:r>
            <a:endParaRPr lang="zh-CN" altLang="en-US" sz="2800">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5" name="左大括号 4"/>
          <p:cNvSpPr/>
          <p:nvPr/>
        </p:nvSpPr>
        <p:spPr>
          <a:xfrm>
            <a:off x="1095058" y="3283109"/>
            <a:ext cx="210026" cy="1374458"/>
          </a:xfrm>
          <a:prstGeom prst="leftBrace">
            <a:avLst>
              <a:gd name="adj1" fmla="val 8333"/>
              <a:gd name="adj2" fmla="val 4882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华文中宋" panose="02010600040101010101" charset="-122"/>
              <a:ea typeface="华文中宋" panose="02010600040101010101" charset="-122"/>
            </a:endParaRPr>
          </a:p>
        </p:txBody>
      </p:sp>
      <p:sp>
        <p:nvSpPr>
          <p:cNvPr id="12" name="文本框 11"/>
          <p:cNvSpPr txBox="1"/>
          <p:nvPr/>
        </p:nvSpPr>
        <p:spPr>
          <a:xfrm>
            <a:off x="1343025" y="3082290"/>
            <a:ext cx="2400300" cy="953135"/>
          </a:xfrm>
          <a:prstGeom prst="rect">
            <a:avLst/>
          </a:prstGeom>
          <a:noFill/>
        </p:spPr>
        <p:txBody>
          <a:bodyPr wrap="square" rtlCol="0">
            <a:spAutoFit/>
          </a:bodyPr>
          <a:lstStyle/>
          <a:p>
            <a:pPr algn="ctr"/>
            <a:r>
              <a:rPr lang="zh-CN" altLang="en-US" sz="2800">
                <a:latin typeface="华文中宋" panose="02010600040101010101" charset="-122"/>
                <a:ea typeface="华文中宋" panose="02010600040101010101" charset="-122"/>
              </a:rPr>
              <a:t>论战辩驳</a:t>
            </a:r>
            <a:endParaRPr lang="zh-CN" altLang="en-US" sz="2800">
              <a:latin typeface="华文中宋" panose="02010600040101010101" charset="-122"/>
              <a:ea typeface="华文中宋" panose="02010600040101010101" charset="-122"/>
            </a:endParaRPr>
          </a:p>
          <a:p>
            <a:pPr algn="ctr"/>
            <a:r>
              <a:rPr lang="zh-CN" altLang="en-US" sz="2800">
                <a:latin typeface="华文中宋" panose="02010600040101010101" charset="-122"/>
                <a:ea typeface="华文中宋" panose="02010600040101010101" charset="-122"/>
                <a:cs typeface="华文楷体" panose="02010600040101010101" charset="-122"/>
                <a:sym typeface="+mn-ea"/>
              </a:rPr>
              <a:t>代表不同阶级</a:t>
            </a:r>
            <a:endParaRPr lang="zh-CN" altLang="en-US" sz="2800">
              <a:latin typeface="华文中宋" panose="02010600040101010101" charset="-122"/>
              <a:ea typeface="华文中宋" panose="02010600040101010101" charset="-122"/>
              <a:cs typeface="华文楷体" panose="02010600040101010101" charset="-122"/>
              <a:sym typeface="+mn-ea"/>
            </a:endParaRPr>
          </a:p>
        </p:txBody>
      </p:sp>
      <p:sp>
        <p:nvSpPr>
          <p:cNvPr id="14" name="文本框 13"/>
          <p:cNvSpPr txBox="1"/>
          <p:nvPr/>
        </p:nvSpPr>
        <p:spPr>
          <a:xfrm>
            <a:off x="4187825" y="2950845"/>
            <a:ext cx="7845425" cy="1168400"/>
          </a:xfrm>
          <a:prstGeom prst="rect">
            <a:avLst/>
          </a:prstGeom>
          <a:noFill/>
        </p:spPr>
        <p:txBody>
          <a:bodyPr wrap="square" rtlCol="0" anchor="t">
            <a:spAutoFit/>
          </a:bodyPr>
          <a:lstStyle/>
          <a:p>
            <a:pPr algn="just">
              <a:lnSpc>
                <a:spcPct val="125000"/>
              </a:lnSpc>
              <a:spcBef>
                <a:spcPct val="0"/>
              </a:spcBef>
              <a:spcAft>
                <a:spcPct val="0"/>
              </a:spcAft>
            </a:pPr>
            <a:r>
              <a:rPr lang="zh-CN" sz="2800">
                <a:solidFill>
                  <a:schemeClr val="tx1"/>
                </a:solidFill>
                <a:latin typeface="华文中宋" panose="02010600040101010101" charset="-122"/>
                <a:ea typeface="华文中宋" panose="02010600040101010101" charset="-122"/>
                <a:cs typeface="黑体" panose="02010609060101010101" charset="-122"/>
                <a:sym typeface="+mn-ea"/>
              </a:rPr>
              <a:t>②为</a:t>
            </a:r>
            <a:r>
              <a:rPr lang="zh-CN" sz="2800">
                <a:solidFill>
                  <a:srgbClr val="C00000"/>
                </a:solidFill>
                <a:latin typeface="华文中宋" panose="02010600040101010101" charset="-122"/>
                <a:ea typeface="华文中宋" panose="02010600040101010101" charset="-122"/>
                <a:cs typeface="黑体" panose="02010609060101010101" charset="-122"/>
                <a:sym typeface="+mn-ea"/>
              </a:rPr>
              <a:t>新兴的地主阶级</a:t>
            </a:r>
            <a:r>
              <a:rPr lang="zh-CN" sz="2800">
                <a:solidFill>
                  <a:schemeClr val="tx1"/>
                </a:solidFill>
                <a:latin typeface="华文中宋" panose="02010600040101010101" charset="-122"/>
                <a:ea typeface="华文中宋" panose="02010600040101010101" charset="-122"/>
                <a:cs typeface="黑体" panose="02010609060101010101" charset="-122"/>
                <a:sym typeface="+mn-ea"/>
              </a:rPr>
              <a:t>登上历史舞台奠定了思想理论基础。</a:t>
            </a:r>
            <a:endParaRPr lang="zh-CN" altLang="en-US" sz="2800">
              <a:solidFill>
                <a:schemeClr val="tx1"/>
              </a:solidFill>
              <a:latin typeface="华文中宋" panose="02010600040101010101" charset="-122"/>
              <a:ea typeface="华文中宋" panose="02010600040101010101" charset="-122"/>
              <a:cs typeface="黑体" panose="02010609060101010101" charset="-122"/>
              <a:sym typeface="+mn-ea"/>
            </a:endParaRPr>
          </a:p>
        </p:txBody>
      </p:sp>
      <p:sp>
        <p:nvSpPr>
          <p:cNvPr id="6" name="文本框 5"/>
          <p:cNvSpPr txBox="1"/>
          <p:nvPr/>
        </p:nvSpPr>
        <p:spPr>
          <a:xfrm>
            <a:off x="1734185" y="4334510"/>
            <a:ext cx="1779270" cy="953135"/>
          </a:xfrm>
          <a:prstGeom prst="rect">
            <a:avLst/>
          </a:prstGeom>
          <a:noFill/>
        </p:spPr>
        <p:txBody>
          <a:bodyPr wrap="square" rtlCol="0">
            <a:spAutoFit/>
          </a:bodyPr>
          <a:lstStyle/>
          <a:p>
            <a:r>
              <a:rPr lang="zh-CN" altLang="en-US" sz="2800">
                <a:latin typeface="华文中宋" panose="02010600040101010101" charset="-122"/>
                <a:ea typeface="华文中宋" panose="02010600040101010101" charset="-122"/>
              </a:rPr>
              <a:t>吸收借鉴</a:t>
            </a:r>
            <a:endParaRPr lang="zh-CN" altLang="en-US" sz="2800">
              <a:latin typeface="华文中宋" panose="02010600040101010101" charset="-122"/>
              <a:ea typeface="华文中宋" panose="02010600040101010101" charset="-122"/>
            </a:endParaRPr>
          </a:p>
          <a:p>
            <a:r>
              <a:rPr lang="zh-CN" altLang="en-US" sz="2800">
                <a:latin typeface="华文中宋" panose="02010600040101010101" charset="-122"/>
                <a:ea typeface="华文中宋" panose="02010600040101010101" charset="-122"/>
              </a:rPr>
              <a:t>百家合流</a:t>
            </a:r>
            <a:endParaRPr lang="zh-CN" altLang="en-US" sz="2800">
              <a:latin typeface="华文中宋" panose="02010600040101010101" charset="-122"/>
              <a:ea typeface="华文中宋" panose="02010600040101010101" charset="-122"/>
            </a:endParaRPr>
          </a:p>
        </p:txBody>
      </p:sp>
      <p:sp>
        <p:nvSpPr>
          <p:cNvPr id="17" name="右箭头 16"/>
          <p:cNvSpPr/>
          <p:nvPr/>
        </p:nvSpPr>
        <p:spPr>
          <a:xfrm flipV="1">
            <a:off x="3743325" y="3282950"/>
            <a:ext cx="444500" cy="5035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华文中宋" panose="02010600040101010101" charset="-122"/>
              <a:ea typeface="华文中宋" panose="02010600040101010101" charset="-122"/>
            </a:endParaRPr>
          </a:p>
        </p:txBody>
      </p:sp>
      <p:sp>
        <p:nvSpPr>
          <p:cNvPr id="18" name="右箭头 17"/>
          <p:cNvSpPr/>
          <p:nvPr/>
        </p:nvSpPr>
        <p:spPr>
          <a:xfrm flipV="1">
            <a:off x="3743325" y="4482465"/>
            <a:ext cx="444500" cy="50355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华文中宋" panose="02010600040101010101" charset="-122"/>
              <a:ea typeface="华文中宋" panose="02010600040101010101" charset="-122"/>
            </a:endParaRPr>
          </a:p>
        </p:txBody>
      </p:sp>
      <p:sp>
        <p:nvSpPr>
          <p:cNvPr id="19" name="文本框 18"/>
          <p:cNvSpPr txBox="1"/>
          <p:nvPr/>
        </p:nvSpPr>
        <p:spPr>
          <a:xfrm>
            <a:off x="4190365" y="4226560"/>
            <a:ext cx="7778115" cy="1168400"/>
          </a:xfrm>
          <a:prstGeom prst="rect">
            <a:avLst/>
          </a:prstGeom>
          <a:noFill/>
        </p:spPr>
        <p:txBody>
          <a:bodyPr wrap="square" rtlCol="0" anchor="t">
            <a:spAutoFit/>
          </a:bodyPr>
          <a:lstStyle/>
          <a:p>
            <a:pPr algn="just">
              <a:lnSpc>
                <a:spcPct val="125000"/>
              </a:lnSpc>
              <a:spcBef>
                <a:spcPct val="0"/>
              </a:spcBef>
              <a:spcAft>
                <a:spcPct val="0"/>
              </a:spcAft>
            </a:pPr>
            <a:r>
              <a:rPr lang="zh-CN" sz="2800">
                <a:solidFill>
                  <a:schemeClr val="tx1"/>
                </a:solidFill>
                <a:latin typeface="华文中宋" panose="02010600040101010101" charset="-122"/>
                <a:ea typeface="华文中宋" panose="02010600040101010101" charset="-122"/>
                <a:cs typeface="黑体" panose="02010609060101010101" charset="-122"/>
                <a:sym typeface="+mn-ea"/>
              </a:rPr>
              <a:t>③共同发展，成为后世</a:t>
            </a:r>
            <a:r>
              <a:rPr lang="zh-CN" sz="2800">
                <a:solidFill>
                  <a:srgbClr val="C00000"/>
                </a:solidFill>
                <a:latin typeface="华文中宋" panose="02010600040101010101" charset="-122"/>
                <a:ea typeface="华文中宋" panose="02010600040101010101" charset="-122"/>
                <a:cs typeface="黑体" panose="02010609060101010101" charset="-122"/>
                <a:sym typeface="+mn-ea"/>
              </a:rPr>
              <a:t>中华思想文化</a:t>
            </a:r>
            <a:r>
              <a:rPr lang="zh-CN" sz="2800">
                <a:solidFill>
                  <a:schemeClr val="tx1"/>
                </a:solidFill>
                <a:latin typeface="华文中宋" panose="02010600040101010101" charset="-122"/>
                <a:ea typeface="华文中宋" panose="02010600040101010101" charset="-122"/>
                <a:cs typeface="黑体" panose="02010609060101010101" charset="-122"/>
                <a:sym typeface="+mn-ea"/>
              </a:rPr>
              <a:t>的</a:t>
            </a:r>
            <a:r>
              <a:rPr lang="zh-CN" sz="2800">
                <a:solidFill>
                  <a:srgbClr val="C00000"/>
                </a:solidFill>
                <a:latin typeface="华文中宋" panose="02010600040101010101" charset="-122"/>
                <a:ea typeface="华文中宋" panose="02010600040101010101" charset="-122"/>
                <a:cs typeface="黑体" panose="02010609060101010101" charset="-122"/>
                <a:sym typeface="+mn-ea"/>
              </a:rPr>
              <a:t>源头活水</a:t>
            </a:r>
            <a:r>
              <a:rPr lang="zh-CN" sz="2800">
                <a:solidFill>
                  <a:schemeClr val="tx1"/>
                </a:solidFill>
                <a:latin typeface="华文中宋" panose="02010600040101010101" charset="-122"/>
                <a:ea typeface="华文中宋" panose="02010600040101010101" charset="-122"/>
                <a:cs typeface="黑体" panose="02010609060101010101" charset="-122"/>
                <a:sym typeface="+mn-ea"/>
              </a:rPr>
              <a:t>，影响十分深远。</a:t>
            </a:r>
            <a:endParaRPr lang="zh-CN" altLang="en-US" sz="2800">
              <a:solidFill>
                <a:schemeClr val="tx1"/>
              </a:solidFill>
              <a:latin typeface="华文中宋" panose="02010600040101010101" charset="-122"/>
              <a:ea typeface="华文中宋" panose="02010600040101010101" charset="-122"/>
              <a:cs typeface="黑体" panose="02010609060101010101" charset="-122"/>
              <a:sym typeface="+mn-ea"/>
            </a:endParaRPr>
          </a:p>
        </p:txBody>
      </p:sp>
      <p:sp>
        <p:nvSpPr>
          <p:cNvPr id="7" name="文本框 6"/>
          <p:cNvSpPr txBox="1"/>
          <p:nvPr/>
        </p:nvSpPr>
        <p:spPr>
          <a:xfrm>
            <a:off x="359410" y="5433060"/>
            <a:ext cx="11558905" cy="521970"/>
          </a:xfrm>
          <a:prstGeom prst="rect">
            <a:avLst/>
          </a:prstGeom>
          <a:noFill/>
        </p:spPr>
        <p:txBody>
          <a:bodyPr wrap="square" rtlCol="0" anchor="t">
            <a:spAutoFit/>
          </a:bodyPr>
          <a:lstStyle/>
          <a:p>
            <a:pPr>
              <a:buClr>
                <a:schemeClr val="accent1"/>
              </a:buClr>
              <a:buNone/>
            </a:pPr>
            <a:r>
              <a:rPr lang="zh-CN" altLang="en-US" sz="2800">
                <a:latin typeface="华文中宋" panose="02010600040101010101" charset="-122"/>
                <a:ea typeface="华文中宋" panose="02010600040101010101" charset="-122"/>
                <a:cs typeface="华文中宋" panose="02010600040101010101" charset="-122"/>
                <a:sym typeface="+mn-ea"/>
              </a:rPr>
              <a:t>④形成的思想传播到邻国及西方，对世界文明的发展起到重大推动作用。</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6" grpId="0"/>
      <p:bldP spid="16" grpId="1"/>
      <p:bldP spid="5" grpId="0" animBg="1"/>
      <p:bldP spid="5" grpId="1" animBg="1"/>
      <p:bldP spid="12" grpId="0"/>
      <p:bldP spid="12" grpId="1"/>
      <p:bldP spid="14" grpId="0"/>
      <p:bldP spid="14" grpId="1"/>
      <p:bldP spid="6" grpId="0"/>
      <p:bldP spid="6" grpId="1"/>
      <p:bldP spid="17" grpId="0" animBg="1"/>
      <p:bldP spid="17" grpId="1" animBg="1"/>
      <p:bldP spid="18" grpId="0" animBg="1"/>
      <p:bldP spid="18" grpId="1" animBg="1"/>
      <p:bldP spid="19" grpId="0"/>
      <p:bldP spid="19" grpId="1"/>
      <p:bldP spid="7" grpId="0"/>
      <p:bldP spid="7"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24"/>
          <p:cNvSpPr txBox="1"/>
          <p:nvPr>
            <p:custDataLst>
              <p:tags r:id="rId3"/>
            </p:custDataLst>
          </p:nvPr>
        </p:nvSpPr>
        <p:spPr>
          <a:xfrm>
            <a:off x="379095" y="975995"/>
            <a:ext cx="6353810" cy="52197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【选必链接】中华优秀传统文化的内涵</a:t>
            </a:r>
            <a:endPar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endParaRPr>
          </a:p>
        </p:txBody>
      </p:sp>
      <p:graphicFrame>
        <p:nvGraphicFramePr>
          <p:cNvPr id="4" name="表格 3"/>
          <p:cNvGraphicFramePr/>
          <p:nvPr>
            <p:custDataLst>
              <p:tags r:id="rId4"/>
            </p:custDataLst>
          </p:nvPr>
        </p:nvGraphicFramePr>
        <p:xfrm>
          <a:off x="467995" y="1726565"/>
          <a:ext cx="11265535" cy="4244975"/>
        </p:xfrm>
        <a:graphic>
          <a:graphicData uri="http://schemas.openxmlformats.org/drawingml/2006/table">
            <a:tbl>
              <a:tblPr firstRow="1" bandRow="1">
                <a:tableStyleId>{5C22544A-7EE6-4342-B048-85BDC9FD1C3A}</a:tableStyleId>
              </a:tblPr>
              <a:tblGrid>
                <a:gridCol w="3585845"/>
                <a:gridCol w="7679690"/>
              </a:tblGrid>
              <a:tr h="1035050">
                <a:tc>
                  <a:txBody>
                    <a:bodyPr/>
                    <a:lstStyle/>
                    <a:p>
                      <a:pPr>
                        <a:buNone/>
                      </a:pPr>
                      <a:endParaRPr lang="zh-CN" altLang="en-US" sz="2400" b="1">
                        <a:solidFill>
                          <a:srgbClr val="C00000"/>
                        </a:solidFill>
                        <a:latin typeface="华文中宋" panose="02010600040101010101" charset="-122"/>
                        <a:ea typeface="华文中宋" panose="02010600040101010101" charset="-122"/>
                      </a:endParaRPr>
                    </a:p>
                    <a:p>
                      <a:pPr>
                        <a:buNone/>
                      </a:pPr>
                      <a:r>
                        <a:rPr lang="zh-CN" altLang="en-US" sz="2400" b="1">
                          <a:solidFill>
                            <a:srgbClr val="C00000"/>
                          </a:solidFill>
                          <a:latin typeface="华文中宋" panose="02010600040101010101" charset="-122"/>
                          <a:ea typeface="华文中宋" panose="02010600040101010101" charset="-122"/>
                        </a:rPr>
                        <a:t>重视以人为本</a:t>
                      </a:r>
                      <a:endParaRPr lang="zh-CN" altLang="en-US" sz="2400" b="1">
                        <a:solidFill>
                          <a:srgbClr val="C00000"/>
                        </a:solidFill>
                        <a:latin typeface="华文中宋" panose="02010600040101010101" charset="-122"/>
                        <a:ea typeface="华文中宋" panose="02010600040101010101" charset="-122"/>
                      </a:endParaRPr>
                    </a:p>
                    <a:p>
                      <a:pPr>
                        <a:buNone/>
                      </a:pPr>
                      <a:endParaRPr lang="zh-CN" altLang="en-US" sz="2400" b="1">
                        <a:solidFill>
                          <a:srgbClr val="C00000"/>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zh-CN" altLang="en-US" sz="2400" b="0" dirty="0">
                          <a:solidFill>
                            <a:schemeClr val="tx1"/>
                          </a:solidFill>
                          <a:latin typeface="华文中宋" panose="02010600040101010101" charset="-122"/>
                          <a:ea typeface="华文中宋" panose="02010600040101010101" charset="-122"/>
                          <a:cs typeface="华文中宋" panose="02010600040101010101" charset="-122"/>
                          <a:sym typeface="+mn-ea"/>
                        </a:rPr>
                        <a:t>孔子</a:t>
                      </a:r>
                      <a:r>
                        <a:rPr lang="en-US" altLang="zh-CN" sz="2400" b="0" dirty="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400" b="0" dirty="0">
                          <a:solidFill>
                            <a:schemeClr val="tx1"/>
                          </a:solidFill>
                          <a:latin typeface="华文中宋" panose="02010600040101010101" charset="-122"/>
                          <a:ea typeface="华文中宋" panose="02010600040101010101" charset="-122"/>
                          <a:cs typeface="华文中宋" panose="02010600040101010101" charset="-122"/>
                          <a:sym typeface="+mn-ea"/>
                        </a:rPr>
                        <a:t>仁者爱人。</a:t>
                      </a:r>
                      <a:endParaRPr lang="zh-CN" altLang="en-US" sz="2400" b="0" dirty="0">
                        <a:solidFill>
                          <a:schemeClr val="tx1"/>
                        </a:solidFill>
                        <a:latin typeface="华文中宋" panose="02010600040101010101" charset="-122"/>
                        <a:ea typeface="华文中宋" panose="02010600040101010101" charset="-122"/>
                        <a:cs typeface="华文中宋" panose="02010600040101010101" charset="-122"/>
                        <a:sym typeface="+mn-ea"/>
                      </a:endParaRPr>
                    </a:p>
                    <a:p>
                      <a:pPr>
                        <a:buNone/>
                      </a:pPr>
                      <a:r>
                        <a:rPr lang="zh-CN" altLang="en-US" sz="2400" b="0" dirty="0">
                          <a:solidFill>
                            <a:schemeClr val="tx1"/>
                          </a:solidFill>
                          <a:latin typeface="华文中宋" panose="02010600040101010101" charset="-122"/>
                          <a:ea typeface="华文中宋" panose="02010600040101010101" charset="-122"/>
                          <a:cs typeface="华文中宋" panose="02010600040101010101" charset="-122"/>
                          <a:sym typeface="+mn-ea"/>
                        </a:rPr>
                        <a:t>管子</a:t>
                      </a:r>
                      <a:r>
                        <a:rPr lang="en-US" altLang="zh-CN" sz="2400" b="0" dirty="0">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2400" b="0" dirty="0">
                          <a:solidFill>
                            <a:schemeClr val="tx1"/>
                          </a:solidFill>
                          <a:latin typeface="华文中宋" panose="02010600040101010101" charset="-122"/>
                          <a:ea typeface="华文中宋" panose="02010600040101010101" charset="-122"/>
                          <a:cs typeface="华文中宋" panose="02010600040101010101" charset="-122"/>
                          <a:sym typeface="+mn-ea"/>
                        </a:rPr>
                        <a:t>顺应民意，</a:t>
                      </a:r>
                      <a:endParaRPr lang="zh-CN" altLang="en-US" sz="2400" b="0" dirty="0">
                        <a:solidFill>
                          <a:schemeClr val="tx1"/>
                        </a:solidFill>
                        <a:latin typeface="华文中宋" panose="02010600040101010101" charset="-122"/>
                        <a:ea typeface="华文中宋" panose="02010600040101010101" charset="-122"/>
                        <a:cs typeface="华文中宋" panose="02010600040101010101" charset="-122"/>
                        <a:sym typeface="+mn-ea"/>
                      </a:endParaRPr>
                    </a:p>
                    <a:p>
                      <a:pPr>
                        <a:buNone/>
                      </a:pPr>
                      <a:r>
                        <a:rPr lang="zh-CN" altLang="en-US" sz="2400" b="0" dirty="0">
                          <a:solidFill>
                            <a:schemeClr val="tx1"/>
                          </a:solidFill>
                          <a:latin typeface="华文中宋" panose="02010600040101010101" charset="-122"/>
                          <a:ea typeface="华文中宋" panose="02010600040101010101" charset="-122"/>
                          <a:cs typeface="华文中宋" panose="02010600040101010101" charset="-122"/>
                          <a:sym typeface="+mn-ea"/>
                        </a:rPr>
                        <a:t>孟子</a:t>
                      </a:r>
                      <a:r>
                        <a:rPr lang="en-US" altLang="zh-CN" sz="2400" b="0" dirty="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400" b="0" dirty="0">
                          <a:solidFill>
                            <a:schemeClr val="tx1"/>
                          </a:solidFill>
                          <a:latin typeface="华文中宋" panose="02010600040101010101" charset="-122"/>
                          <a:ea typeface="华文中宋" panose="02010600040101010101" charset="-122"/>
                          <a:cs typeface="华文中宋" panose="02010600040101010101" charset="-122"/>
                          <a:sym typeface="+mn-ea"/>
                        </a:rPr>
                        <a:t>仁政、民贵君轻</a:t>
                      </a:r>
                      <a:endParaRPr lang="zh-CN" altLang="en-US" sz="2400" b="0" dirty="0">
                        <a:solidFill>
                          <a:schemeClr val="tx1"/>
                        </a:solidFill>
                        <a:latin typeface="华文中宋" panose="02010600040101010101" charset="-122"/>
                        <a:ea typeface="华文中宋" panose="02010600040101010101" charset="-122"/>
                        <a:cs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899795">
                <a:tc>
                  <a:txBody>
                    <a:bodyPr/>
                    <a:lstStyle/>
                    <a:p>
                      <a:pPr>
                        <a:lnSpc>
                          <a:spcPct val="160000"/>
                        </a:lnSpc>
                        <a:buNone/>
                      </a:pPr>
                      <a:r>
                        <a:rPr lang="zh-CN" altLang="en-US" sz="2400" b="1" dirty="0">
                          <a:solidFill>
                            <a:srgbClr val="C00000"/>
                          </a:solidFill>
                          <a:latin typeface="华文中宋" panose="02010600040101010101" charset="-122"/>
                          <a:ea typeface="华文中宋" panose="02010600040101010101" charset="-122"/>
                          <a:sym typeface="+mn-ea"/>
                        </a:rPr>
                        <a:t>崇尚天人合一，道法自然</a:t>
                      </a:r>
                      <a:endParaRPr lang="zh-CN" altLang="en-US" sz="2400" b="1" dirty="0">
                        <a:solidFill>
                          <a:srgbClr val="C00000"/>
                        </a:solidFill>
                        <a:latin typeface="华文中宋" panose="02010600040101010101" charset="-122"/>
                        <a:ea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zh-CN" altLang="en-US" sz="2400" dirty="0">
                          <a:solidFill>
                            <a:schemeClr val="tx1"/>
                          </a:solidFill>
                          <a:latin typeface="华文中宋" panose="02010600040101010101" charset="-122"/>
                          <a:ea typeface="华文中宋" panose="02010600040101010101" charset="-122"/>
                          <a:sym typeface="+mn-ea"/>
                        </a:rPr>
                        <a:t>老子：人法地，地法天，天法道，道法自然。</a:t>
                      </a:r>
                      <a:endParaRPr lang="zh-CN" altLang="en-US" sz="2400" dirty="0">
                        <a:solidFill>
                          <a:schemeClr val="tx1"/>
                        </a:solidFill>
                        <a:latin typeface="华文中宋" panose="02010600040101010101" charset="-122"/>
                        <a:ea typeface="华文中宋" panose="02010600040101010101" charset="-122"/>
                        <a:sym typeface="+mn-ea"/>
                      </a:endParaRPr>
                    </a:p>
                    <a:p>
                      <a:pPr>
                        <a:buNone/>
                      </a:pPr>
                      <a:r>
                        <a:rPr lang="zh-CN" altLang="en-US" sz="2400" dirty="0">
                          <a:solidFill>
                            <a:schemeClr val="tx1"/>
                          </a:solidFill>
                          <a:latin typeface="华文中宋" panose="02010600040101010101" charset="-122"/>
                          <a:ea typeface="华文中宋" panose="02010600040101010101" charset="-122"/>
                          <a:sym typeface="+mn-ea"/>
                        </a:rPr>
                        <a:t>荀子：天行有常；制天命而用之。</a:t>
                      </a:r>
                      <a:endParaRPr lang="zh-CN" altLang="en-US" sz="2400" dirty="0">
                        <a:solidFill>
                          <a:schemeClr val="tx1"/>
                        </a:solidFill>
                        <a:latin typeface="华文中宋" panose="02010600040101010101" charset="-122"/>
                        <a:ea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18160">
                <a:tc>
                  <a:txBody>
                    <a:bodyPr/>
                    <a:lstStyle/>
                    <a:p>
                      <a:pPr>
                        <a:buNone/>
                      </a:pPr>
                      <a:r>
                        <a:rPr lang="zh-CN" altLang="en-US" sz="2400" b="1" dirty="0">
                          <a:solidFill>
                            <a:srgbClr val="C00000"/>
                          </a:solidFill>
                          <a:latin typeface="华文中宋" panose="02010600040101010101" charset="-122"/>
                          <a:ea typeface="华文中宋" panose="02010600040101010101" charset="-122"/>
                          <a:sym typeface="+mn-ea"/>
                        </a:rPr>
                        <a:t>崇德尚贤，推崇天下为公</a:t>
                      </a:r>
                      <a:endParaRPr lang="zh-CN" altLang="en-US" sz="2400" b="1" dirty="0">
                        <a:solidFill>
                          <a:srgbClr val="C00000"/>
                        </a:solidFill>
                        <a:latin typeface="华文中宋" panose="02010600040101010101" charset="-122"/>
                        <a:ea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130000"/>
                        </a:lnSpc>
                      </a:pPr>
                      <a:r>
                        <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rPr>
                        <a:t>  墨子</a:t>
                      </a:r>
                      <a:r>
                        <a:rPr lang="en-US" altLang="zh-CN" sz="2400" dirty="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rPr>
                        <a:t>“夫尚贤者，政之本也”孟子：尊贤使能。</a:t>
                      </a:r>
                      <a:endPar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28930">
                <a:tc>
                  <a:txBody>
                    <a:bodyPr/>
                    <a:lstStyle/>
                    <a:p>
                      <a:pPr>
                        <a:buNone/>
                      </a:pPr>
                      <a:r>
                        <a:rPr lang="zh-CN" altLang="en-US" sz="2400" b="1">
                          <a:solidFill>
                            <a:srgbClr val="C00000"/>
                          </a:solidFill>
                          <a:latin typeface="华文中宋" panose="02010600040101010101" charset="-122"/>
                          <a:ea typeface="华文中宋" panose="02010600040101010101" charset="-122"/>
                          <a:cs typeface="黑体" panose="02010609060101010101" charset="-122"/>
                          <a:sym typeface="+mn-ea"/>
                        </a:rPr>
                        <a:t>提倡爱国，追求家国情怀</a:t>
                      </a:r>
                      <a:endParaRPr lang="zh-CN" altLang="en-US" sz="2400" b="1">
                        <a:solidFill>
                          <a:srgbClr val="C00000"/>
                        </a:solidFill>
                        <a:latin typeface="华文中宋" panose="02010600040101010101" charset="-122"/>
                        <a:ea typeface="华文中宋" panose="02010600040101010101" charset="-122"/>
                        <a:cs typeface="黑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zh-CN" altLang="en-US" sz="2400">
                          <a:solidFill>
                            <a:schemeClr val="tx1"/>
                          </a:solidFill>
                          <a:latin typeface="华文中宋" panose="02010600040101010101" charset="-122"/>
                          <a:ea typeface="华文中宋" panose="02010600040101010101" charset="-122"/>
                          <a:sym typeface="+mn-ea"/>
                        </a:rPr>
                        <a:t>儒家精髓：修身、齐家、治国、平天下</a:t>
                      </a:r>
                      <a:endParaRPr lang="zh-CN" altLang="en-US" sz="2400">
                        <a:solidFill>
                          <a:schemeClr val="tx1"/>
                        </a:solidFill>
                        <a:latin typeface="华文中宋" panose="02010600040101010101" charset="-122"/>
                        <a:ea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41325">
                <a:tc>
                  <a:txBody>
                    <a:bodyPr/>
                    <a:lstStyle/>
                    <a:p>
                      <a:pPr>
                        <a:buNone/>
                      </a:pPr>
                      <a:r>
                        <a:rPr lang="zh-CN" altLang="en-US" sz="2400" b="1">
                          <a:solidFill>
                            <a:srgbClr val="C00000"/>
                          </a:solidFill>
                          <a:latin typeface="华文中宋" panose="02010600040101010101" charset="-122"/>
                          <a:ea typeface="华文中宋" panose="02010600040101010101" charset="-122"/>
                        </a:rPr>
                        <a:t>自强不息，厚德载物</a:t>
                      </a:r>
                      <a:endParaRPr lang="zh-CN" altLang="en-US" sz="2400" b="1">
                        <a:solidFill>
                          <a:srgbClr val="C00000"/>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r>
                        <a:rPr lang="zh-CN" altLang="en-US" sz="2400">
                          <a:solidFill>
                            <a:schemeClr val="tx1"/>
                          </a:solidFill>
                          <a:latin typeface="华文中宋" panose="02010600040101010101" charset="-122"/>
                          <a:ea typeface="华文中宋" panose="02010600040101010101" charset="-122"/>
                          <a:sym typeface="+mn-ea"/>
                        </a:rPr>
                        <a:t>孟子：富贵不能淫，威武不能屈，贫贱不能移。</a:t>
                      </a:r>
                      <a:endParaRPr lang="zh-CN" altLang="en-US" sz="2400">
                        <a:solidFill>
                          <a:schemeClr val="tx1"/>
                        </a:solidFill>
                        <a:latin typeface="华文中宋" panose="02010600040101010101" charset="-122"/>
                        <a:ea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92455">
                <a:tc>
                  <a:txBody>
                    <a:bodyPr/>
                    <a:lstStyle/>
                    <a:p>
                      <a:pPr>
                        <a:lnSpc>
                          <a:spcPct val="180000"/>
                        </a:lnSpc>
                        <a:buNone/>
                      </a:pPr>
                      <a:r>
                        <a:rPr lang="zh-CN" altLang="en-US" sz="2400" b="1" dirty="0">
                          <a:solidFill>
                            <a:srgbClr val="C00000"/>
                          </a:solidFill>
                          <a:latin typeface="华文中宋" panose="02010600040101010101" charset="-122"/>
                          <a:ea typeface="华文中宋" panose="02010600040101010101" charset="-122"/>
                          <a:sym typeface="+mn-ea"/>
                        </a:rPr>
                        <a:t>和而不同</a:t>
                      </a:r>
                      <a:endParaRPr lang="zh-CN" altLang="en-US" sz="2400" b="1" dirty="0">
                        <a:solidFill>
                          <a:srgbClr val="C00000"/>
                        </a:solidFill>
                        <a:latin typeface="华文中宋" panose="02010600040101010101" charset="-122"/>
                        <a:ea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nSpc>
                          <a:spcPct val="130000"/>
                        </a:lnSpc>
                      </a:pPr>
                      <a:r>
                        <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rPr>
                        <a:t>孔子：和为贵。</a:t>
                      </a:r>
                      <a:endPar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endParaRPr>
                    </a:p>
                    <a:p>
                      <a:pPr>
                        <a:lnSpc>
                          <a:spcPct val="130000"/>
                        </a:lnSpc>
                      </a:pPr>
                      <a:r>
                        <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rPr>
                        <a:t>孟子：天时不如地利、地利不如人和。</a:t>
                      </a:r>
                      <a:endParaRPr lang="zh-CN" altLang="en-US" sz="2400" dirty="0">
                        <a:solidFill>
                          <a:schemeClr val="tx1"/>
                        </a:solidFill>
                        <a:latin typeface="华文中宋" panose="02010600040101010101" charset="-122"/>
                        <a:ea typeface="华文中宋" panose="02010600040101010101" charset="-122"/>
                        <a:cs typeface="华文中宋" panose="0201060004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pic>
        <p:nvPicPr>
          <p:cNvPr id="13320" name="图片 9"/>
          <p:cNvPicPr>
            <a:picLocks noChangeAspect="1" noChangeArrowheads="1"/>
          </p:cNvPicPr>
          <p:nvPr>
            <p:custDataLst>
              <p:tags r:id="rId5"/>
            </p:custDataLst>
          </p:nvPr>
        </p:nvPicPr>
        <p:blipFill>
          <a:blip r:embed="rId6"/>
          <a:srcRect/>
          <a:stretch>
            <a:fillRect/>
          </a:stretch>
        </p:blipFill>
        <p:spPr bwMode="auto">
          <a:xfrm flipH="1">
            <a:off x="8773160" y="140970"/>
            <a:ext cx="3183890" cy="2779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文本框 24"/>
          <p:cNvSpPr txBox="1"/>
          <p:nvPr>
            <p:custDataLst>
              <p:tags r:id="rId3"/>
            </p:custDataLst>
          </p:nvPr>
        </p:nvSpPr>
        <p:spPr>
          <a:xfrm>
            <a:off x="379095" y="975995"/>
            <a:ext cx="6376670" cy="52197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【拓展延伸】</a:t>
            </a:r>
            <a:r>
              <a:rPr lang="zh-CN" altLang="zh-CN"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mn-ea"/>
              </a:rPr>
              <a:t>诸子百家思想的与差异性</a:t>
            </a:r>
            <a:endParaRPr lang="zh-CN" altLang="zh-CN"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graphicFrame>
        <p:nvGraphicFramePr>
          <p:cNvPr id="5" name="表格 4"/>
          <p:cNvGraphicFramePr/>
          <p:nvPr>
            <p:custDataLst>
              <p:tags r:id="rId4"/>
            </p:custDataLst>
          </p:nvPr>
        </p:nvGraphicFramePr>
        <p:xfrm>
          <a:off x="401955" y="1746250"/>
          <a:ext cx="11403330" cy="4194175"/>
        </p:xfrm>
        <a:graphic>
          <a:graphicData uri="http://schemas.openxmlformats.org/drawingml/2006/table">
            <a:tbl>
              <a:tblPr firstRow="1" bandRow="1">
                <a:tableStyleId>{5C22544A-7EE6-4342-B048-85BDC9FD1C3A}</a:tableStyleId>
              </a:tblPr>
              <a:tblGrid>
                <a:gridCol w="1702435"/>
                <a:gridCol w="9700895"/>
              </a:tblGrid>
              <a:tr h="934720">
                <a:tc>
                  <a:txBody>
                    <a:bodyPr/>
                    <a:lstStyle/>
                    <a:p>
                      <a:pPr>
                        <a:buNone/>
                      </a:pPr>
                      <a:r>
                        <a:rPr lang="zh-CN" altLang="en-US" sz="2800">
                          <a:solidFill>
                            <a:schemeClr val="tx1"/>
                          </a:solidFill>
                          <a:latin typeface="华文中宋" panose="02010600040101010101" charset="-122"/>
                          <a:ea typeface="华文中宋" panose="02010600040101010101" charset="-122"/>
                        </a:rPr>
                        <a:t>治国理念</a:t>
                      </a: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75640">
                <a:tc>
                  <a:txBody>
                    <a:bodyPr/>
                    <a:lstStyle/>
                    <a:p>
                      <a:pPr>
                        <a:buNone/>
                      </a:pPr>
                      <a:r>
                        <a:rPr lang="zh-CN" altLang="en-US" sz="2800" b="1">
                          <a:solidFill>
                            <a:schemeClr val="tx1"/>
                          </a:solidFill>
                          <a:latin typeface="华文中宋" panose="02010600040101010101" charset="-122"/>
                          <a:ea typeface="华文中宋" panose="02010600040101010101" charset="-122"/>
                        </a:rPr>
                        <a:t>人性论</a:t>
                      </a:r>
                      <a:endParaRPr lang="zh-CN" altLang="en-US" sz="28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89915">
                <a:tc>
                  <a:txBody>
                    <a:bodyPr/>
                    <a:lstStyle/>
                    <a:p>
                      <a:pPr>
                        <a:buNone/>
                      </a:pPr>
                      <a:r>
                        <a:rPr lang="zh-CN" altLang="en-US" sz="2800" b="1">
                          <a:solidFill>
                            <a:schemeClr val="tx1"/>
                          </a:solidFill>
                          <a:latin typeface="华文中宋" panose="02010600040101010101" charset="-122"/>
                          <a:ea typeface="华文中宋" panose="02010600040101010101" charset="-122"/>
                        </a:rPr>
                        <a:t>人与自然</a:t>
                      </a:r>
                      <a:endParaRPr lang="zh-CN" altLang="en-US" sz="28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934720">
                <a:tc>
                  <a:txBody>
                    <a:bodyPr/>
                    <a:lstStyle/>
                    <a:p>
                      <a:pPr>
                        <a:buNone/>
                      </a:pPr>
                      <a:endParaRPr lang="zh-CN" altLang="en-US" sz="2800" b="1">
                        <a:solidFill>
                          <a:schemeClr val="tx1"/>
                        </a:solidFill>
                        <a:latin typeface="华文中宋" panose="02010600040101010101" charset="-122"/>
                        <a:ea typeface="华文中宋" panose="02010600040101010101" charset="-122"/>
                      </a:endParaRPr>
                    </a:p>
                    <a:p>
                      <a:pPr>
                        <a:buNone/>
                      </a:pPr>
                      <a:r>
                        <a:rPr lang="zh-CN" altLang="en-US" sz="2800" b="1">
                          <a:solidFill>
                            <a:schemeClr val="tx1"/>
                          </a:solidFill>
                          <a:latin typeface="华文中宋" panose="02010600040101010101" charset="-122"/>
                          <a:ea typeface="华文中宋" panose="02010600040101010101" charset="-122"/>
                        </a:rPr>
                        <a:t>人生态度</a:t>
                      </a:r>
                      <a:endParaRPr lang="zh-CN" altLang="en-US" sz="28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a:solidFill>
                          <a:schemeClr val="tx1"/>
                        </a:solidFill>
                        <a:latin typeface="华文中宋" panose="02010600040101010101" charset="-122"/>
                        <a:ea typeface="华文中宋" panose="02010600040101010101" charset="-122"/>
                      </a:endParaRPr>
                    </a:p>
                    <a:p>
                      <a:pPr>
                        <a:buNone/>
                      </a:pPr>
                      <a:endParaRPr lang="zh-CN" altLang="en-US" sz="2800">
                        <a:solidFill>
                          <a:schemeClr val="tx1"/>
                        </a:solidFill>
                        <a:latin typeface="华文中宋" panose="02010600040101010101" charset="-122"/>
                        <a:ea typeface="华文中宋" panose="02010600040101010101" charset="-122"/>
                      </a:endParaRPr>
                    </a:p>
                    <a:p>
                      <a:pPr>
                        <a:buNone/>
                      </a:pP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622300">
                <a:tc>
                  <a:txBody>
                    <a:bodyPr/>
                    <a:lstStyle/>
                    <a:p>
                      <a:pPr>
                        <a:buNone/>
                      </a:pPr>
                      <a:r>
                        <a:rPr lang="zh-CN" altLang="en-US" sz="2800" b="1">
                          <a:solidFill>
                            <a:schemeClr val="tx1"/>
                          </a:solidFill>
                          <a:latin typeface="华文中宋" panose="02010600040101010101" charset="-122"/>
                          <a:ea typeface="华文中宋" panose="02010600040101010101" charset="-122"/>
                        </a:rPr>
                        <a:t>社会关系</a:t>
                      </a:r>
                      <a:endParaRPr lang="zh-CN" altLang="en-US" sz="2800" b="1">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buNone/>
                      </a:pPr>
                      <a:endParaRPr lang="zh-CN" altLang="en-US" sz="2800">
                        <a:solidFill>
                          <a:schemeClr val="tx1"/>
                        </a:solidFill>
                        <a:latin typeface="华文中宋" panose="02010600040101010101" charset="-122"/>
                        <a:ea typeface="华文中宋" panose="0201060004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6" name="文本框 5"/>
          <p:cNvSpPr txBox="1"/>
          <p:nvPr/>
        </p:nvSpPr>
        <p:spPr>
          <a:xfrm>
            <a:off x="2276475" y="1750060"/>
            <a:ext cx="9459595" cy="953135"/>
          </a:xfrm>
          <a:prstGeom prst="rect">
            <a:avLst/>
          </a:prstGeom>
          <a:noFill/>
        </p:spPr>
        <p:txBody>
          <a:bodyPr wrap="square" rtlCol="0" anchor="t">
            <a:spAutoFit/>
          </a:bodyPr>
          <a:lstStyle/>
          <a:p>
            <a:pPr algn="l">
              <a:lnSpc>
                <a:spcPct val="100000"/>
              </a:lnSpc>
              <a:spcBef>
                <a:spcPct val="0"/>
              </a:spcBef>
            </a:pP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儒家</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主张“</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仁政</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”，反对严刑峻法</a:t>
            </a:r>
            <a:r>
              <a:rPr lang="en-US" altLang="zh-CN" sz="280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法家</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主张</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法治</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，强调严刑峻法。</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道家</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主张</a:t>
            </a:r>
            <a:r>
              <a:rPr lang="en-US" altLang="zh-CN"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无为而治</a:t>
            </a:r>
            <a:r>
              <a:rPr lang="en-US" altLang="zh-CN"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endParaRPr lang="en-US" altLang="zh-CN" sz="2800" dirty="0">
              <a:solidFill>
                <a:srgbClr val="000000"/>
              </a:solidFill>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2276475" y="2785745"/>
            <a:ext cx="9542145" cy="521970"/>
          </a:xfrm>
          <a:prstGeom prst="rect">
            <a:avLst/>
          </a:prstGeom>
          <a:noFill/>
        </p:spPr>
        <p:txBody>
          <a:bodyPr wrap="none" rtlCol="0" anchor="t">
            <a:spAutoFit/>
          </a:bodyPr>
          <a:lstStyle/>
          <a:p>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孔子</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主张</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性相近</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孟子</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主张“性本善”</a:t>
            </a:r>
            <a:r>
              <a:rPr lang="en-US" altLang="zh-CN" sz="280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荀子</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主张“性本恶”</a:t>
            </a:r>
            <a:endPar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2276475" y="3390265"/>
            <a:ext cx="9071610" cy="521970"/>
          </a:xfrm>
          <a:prstGeom prst="rect">
            <a:avLst/>
          </a:prstGeom>
          <a:noFill/>
        </p:spPr>
        <p:txBody>
          <a:bodyPr wrap="square" rtlCol="0" anchor="t">
            <a:spAutoFit/>
          </a:bodyPr>
          <a:lstStyle/>
          <a:p>
            <a:pPr algn="l">
              <a:lnSpc>
                <a:spcPct val="100000"/>
              </a:lnSpc>
              <a:spcBef>
                <a:spcPct val="0"/>
              </a:spcBef>
            </a:pP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荀子</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主张“</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制天命</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en-US" altLang="zh-CN"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人定胜天</a:t>
            </a:r>
            <a:r>
              <a:rPr lang="en-US" altLang="zh-CN" sz="280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老庄</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主张“</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顺</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应自然</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endPar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endParaRPr>
          </a:p>
        </p:txBody>
      </p:sp>
      <p:sp>
        <p:nvSpPr>
          <p:cNvPr id="9" name="文本框 8"/>
          <p:cNvSpPr txBox="1"/>
          <p:nvPr/>
        </p:nvSpPr>
        <p:spPr>
          <a:xfrm>
            <a:off x="2276475" y="3912235"/>
            <a:ext cx="9528810" cy="1383665"/>
          </a:xfrm>
          <a:prstGeom prst="rect">
            <a:avLst/>
          </a:prstGeom>
          <a:noFill/>
        </p:spPr>
        <p:txBody>
          <a:bodyPr wrap="square" rtlCol="0" anchor="t">
            <a:spAutoFit/>
          </a:bodyPr>
          <a:lstStyle/>
          <a:p>
            <a:pPr algn="l">
              <a:lnSpc>
                <a:spcPct val="100000"/>
              </a:lnSpc>
              <a:spcBef>
                <a:spcPct val="0"/>
              </a:spcBef>
            </a:pP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儒家</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主张</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积极入世</a:t>
            </a:r>
            <a:r>
              <a:rPr lang="en-US" altLang="zh-CN"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强调</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社会责任</a:t>
            </a:r>
            <a:r>
              <a:rPr lang="en-US" altLang="zh-CN" sz="280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道家</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主张“</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逍遥</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”的人生态度</a:t>
            </a:r>
            <a:r>
              <a:rPr lang="en-US" altLang="zh-CN"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主张避世</a:t>
            </a:r>
            <a:r>
              <a:rPr lang="en-US" altLang="zh-CN"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强调“</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超脱</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墨家</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提倡</a:t>
            </a:r>
            <a:r>
              <a:rPr lang="en-US" altLang="zh-CN"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非命</a:t>
            </a:r>
            <a:r>
              <a:rPr lang="en-US" altLang="zh-CN"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，即</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不从命</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C00000"/>
                </a:solidFill>
                <a:latin typeface="华文中宋" panose="02010600040101010101" charset="-122"/>
                <a:ea typeface="华文中宋" panose="02010600040101010101" charset="-122"/>
                <a:cs typeface="华文中宋" panose="02010600040101010101" charset="-122"/>
                <a:sym typeface="+mn-ea"/>
              </a:rPr>
              <a:t>阴阳家</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主张</a:t>
            </a:r>
            <a:r>
              <a:rPr lang="en-US" altLang="zh-CN"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rPr>
              <a:t>天命观</a:t>
            </a:r>
            <a:r>
              <a:rPr lang="en-US" altLang="zh-CN" sz="2800" dirty="0">
                <a:solidFill>
                  <a:srgbClr val="000000"/>
                </a:solidFill>
                <a:latin typeface="华文中宋" panose="02010600040101010101" charset="-122"/>
                <a:ea typeface="华文中宋" panose="02010600040101010101" charset="-122"/>
                <a:cs typeface="华文中宋" panose="02010600040101010101" charset="-122"/>
                <a:sym typeface="+mn-ea"/>
              </a:rPr>
              <a:t>”</a:t>
            </a:r>
            <a:endParaRPr lang="zh-CN" altLang="en-US" sz="2800" dirty="0">
              <a:solidFill>
                <a:srgbClr val="000000"/>
              </a:solidFill>
              <a:latin typeface="华文中宋" panose="02010600040101010101" charset="-122"/>
              <a:ea typeface="华文中宋" panose="02010600040101010101" charset="-122"/>
              <a:cs typeface="华文中宋" panose="02010600040101010101" charset="-122"/>
              <a:sym typeface="+mn-ea"/>
            </a:endParaRPr>
          </a:p>
        </p:txBody>
      </p:sp>
      <p:sp>
        <p:nvSpPr>
          <p:cNvPr id="10" name="文本框 9"/>
          <p:cNvSpPr txBox="1"/>
          <p:nvPr/>
        </p:nvSpPr>
        <p:spPr>
          <a:xfrm>
            <a:off x="2346960" y="5418455"/>
            <a:ext cx="8717280" cy="521970"/>
          </a:xfrm>
          <a:prstGeom prst="rect">
            <a:avLst/>
          </a:prstGeom>
          <a:noFill/>
        </p:spPr>
        <p:txBody>
          <a:bodyPr wrap="none" rtlCol="0" anchor="t">
            <a:spAutoFit/>
          </a:bodyPr>
          <a:lstStyle/>
          <a:p>
            <a:pPr algn="l">
              <a:lnSpc>
                <a:spcPct val="100000"/>
              </a:lnSpc>
              <a:spcBef>
                <a:spcPct val="0"/>
              </a:spcBef>
            </a:pP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墨家</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主张</a:t>
            </a:r>
            <a:r>
              <a:rPr lang="en-US" altLang="zh-CN" sz="280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兼爱</a:t>
            </a:r>
            <a:r>
              <a:rPr lang="en-US" altLang="zh-CN" sz="2800">
                <a:solidFill>
                  <a:srgbClr val="0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（无差别的爱）；</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儒家</a:t>
            </a:r>
            <a:r>
              <a:rPr lang="zh-CN" altLang="en-US" sz="2800">
                <a:solidFill>
                  <a:srgbClr val="000000"/>
                </a:solidFill>
                <a:latin typeface="华文中宋" panose="02010600040101010101" charset="-122"/>
                <a:ea typeface="华文中宋" panose="02010600040101010101" charset="-122"/>
                <a:cs typeface="华文中宋" panose="02010600040101010101" charset="-122"/>
                <a:sym typeface="+mn-ea"/>
              </a:rPr>
              <a:t>主张</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尊卑有序</a:t>
            </a:r>
            <a:endPar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文本框 19458"/>
          <p:cNvSpPr txBox="1"/>
          <p:nvPr/>
        </p:nvSpPr>
        <p:spPr>
          <a:xfrm>
            <a:off x="389255" y="938530"/>
            <a:ext cx="5706745" cy="521970"/>
          </a:xfrm>
          <a:prstGeom prst="rect">
            <a:avLst/>
          </a:prstGeom>
          <a:solidFill>
            <a:schemeClr val="accent2">
              <a:lumMod val="20000"/>
              <a:lumOff val="80000"/>
            </a:schemeClr>
          </a:solidFill>
          <a:ln w="9525">
            <a:noFill/>
          </a:ln>
          <a:effectLst>
            <a:outerShdw blurRad="50800" dist="38100" dir="2700000" algn="tl" rotWithShape="0">
              <a:prstClr val="black">
                <a:alpha val="40000"/>
              </a:prstClr>
            </a:outerShdw>
          </a:effectLst>
        </p:spPr>
        <p:txBody>
          <a:bodyPr wrap="square">
            <a:spAutoFit/>
          </a:bodyPr>
          <a:lstStyle/>
          <a:p>
            <a:pPr>
              <a:lnSpc>
                <a:spcPct val="100000"/>
              </a:lnSpc>
              <a:spcBef>
                <a:spcPct val="0"/>
              </a:spcBef>
            </a:pPr>
            <a:r>
              <a:rPr lang="zh-CN" altLang="en-US" sz="2800" b="1" dirty="0">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rPr>
              <a:t>【点睛</a:t>
            </a:r>
            <a:r>
              <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rPr>
              <a:t>】</a:t>
            </a:r>
            <a:r>
              <a:rPr lang="zh-CN" altLang="en-US" sz="2800" b="1" dirty="0">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rPr>
              <a:t>诸子百家思想的现实启迪</a:t>
            </a:r>
            <a:endParaRPr lang="zh-CN" altLang="en-US" sz="2800" b="1" dirty="0">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6" name="文本框 5"/>
          <p:cNvSpPr txBox="1"/>
          <p:nvPr/>
        </p:nvSpPr>
        <p:spPr>
          <a:xfrm>
            <a:off x="379095" y="1579245"/>
            <a:ext cx="11367770" cy="2968625"/>
          </a:xfrm>
          <a:prstGeom prst="rect">
            <a:avLst/>
          </a:prstGeom>
          <a:noFill/>
          <a:ln w="12700" cmpd="sng">
            <a:solidFill>
              <a:srgbClr val="C00000"/>
            </a:solidFill>
            <a:prstDash val="sysDot"/>
          </a:ln>
        </p:spPr>
        <p:txBody>
          <a:bodyPr wrap="square" rtlCol="0" anchor="t">
            <a:spAutoFit/>
          </a:bodyPr>
          <a:lstStyle/>
          <a:p>
            <a:pPr>
              <a:lnSpc>
                <a:spcPct val="130000"/>
              </a:lnSpc>
            </a:pP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a:t>
            </a:r>
            <a:r>
              <a:rPr lang="en-US" altLang="zh-CN" sz="2400" dirty="0">
                <a:solidFill>
                  <a:srgbClr val="000000"/>
                </a:solidFill>
                <a:latin typeface="黑体" panose="02010609060101010101" charset="-122"/>
                <a:ea typeface="黑体" panose="02010609060101010101" charset="-122"/>
                <a:cs typeface="黑体" panose="02010609060101010101" charset="-122"/>
                <a:sym typeface="+mn-ea"/>
              </a:rPr>
              <a:t>1</a:t>
            </a: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）儒家的政治思想</a:t>
            </a:r>
            <a:r>
              <a:rPr lang="en-US" altLang="zh-CN" sz="2400">
                <a:solidFill>
                  <a:srgbClr val="000000"/>
                </a:solidFill>
                <a:latin typeface="黑体" panose="02010609060101010101" charset="-122"/>
                <a:ea typeface="黑体" panose="02010609060101010101" charset="-122"/>
                <a:cs typeface="黑体" panose="02010609060101010101" charset="-122"/>
                <a:sym typeface="+mn-ea"/>
              </a:rPr>
              <a:t>——</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仁、德治、民本思想等</a:t>
            </a: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（以德治国，关注民生等）</a:t>
            </a:r>
            <a:endParaRPr lang="zh-CN" altLang="en-US" sz="2400" dirty="0">
              <a:solidFill>
                <a:srgbClr val="000000"/>
              </a:solidFill>
              <a:latin typeface="黑体" panose="02010609060101010101" charset="-122"/>
              <a:ea typeface="黑体" panose="02010609060101010101" charset="-122"/>
              <a:cs typeface="黑体" panose="02010609060101010101" charset="-122"/>
            </a:endParaRPr>
          </a:p>
          <a:p>
            <a:pPr>
              <a:lnSpc>
                <a:spcPct val="130000"/>
              </a:lnSpc>
            </a:pP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     伦理道德</a:t>
            </a:r>
            <a:r>
              <a:rPr lang="en-US" altLang="zh-CN" sz="2400">
                <a:solidFill>
                  <a:srgbClr val="000000"/>
                </a:solidFill>
                <a:latin typeface="黑体" panose="02010609060101010101" charset="-122"/>
                <a:ea typeface="黑体" panose="02010609060101010101" charset="-122"/>
                <a:cs typeface="黑体" panose="02010609060101010101" charset="-122"/>
                <a:sym typeface="+mn-ea"/>
              </a:rPr>
              <a:t>——</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孝、仁义、诚信等</a:t>
            </a: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（社会主义荣辱观）</a:t>
            </a:r>
            <a:endParaRPr lang="zh-CN" altLang="en-US" sz="2400" dirty="0">
              <a:solidFill>
                <a:srgbClr val="000000"/>
              </a:solidFill>
              <a:latin typeface="黑体" panose="02010609060101010101" charset="-122"/>
              <a:ea typeface="黑体" panose="02010609060101010101" charset="-122"/>
              <a:cs typeface="黑体" panose="02010609060101010101" charset="-122"/>
            </a:endParaRPr>
          </a:p>
          <a:p>
            <a:pPr>
              <a:lnSpc>
                <a:spcPct val="130000"/>
              </a:lnSpc>
            </a:pP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     教育思想</a:t>
            </a:r>
            <a:r>
              <a:rPr lang="en-US" altLang="zh-CN" sz="2400">
                <a:solidFill>
                  <a:srgbClr val="000000"/>
                </a:solidFill>
                <a:latin typeface="黑体" panose="02010609060101010101" charset="-122"/>
                <a:ea typeface="黑体" panose="02010609060101010101" charset="-122"/>
                <a:cs typeface="黑体" panose="02010609060101010101" charset="-122"/>
                <a:sym typeface="+mn-ea"/>
              </a:rPr>
              <a:t>——</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有教无类、学思结合、因材施教等</a:t>
            </a: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（全民教育、素质教育等）</a:t>
            </a:r>
            <a:endParaRPr lang="zh-CN" altLang="en-US" sz="2400" dirty="0">
              <a:solidFill>
                <a:srgbClr val="000000"/>
              </a:solidFill>
              <a:latin typeface="黑体" panose="02010609060101010101" charset="-122"/>
              <a:ea typeface="黑体" panose="02010609060101010101" charset="-122"/>
              <a:cs typeface="黑体" panose="02010609060101010101" charset="-122"/>
            </a:endParaRPr>
          </a:p>
          <a:p>
            <a:pPr>
              <a:lnSpc>
                <a:spcPct val="130000"/>
              </a:lnSpc>
            </a:pP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a:t>
            </a:r>
            <a:r>
              <a:rPr lang="en-US" altLang="zh-CN" sz="2400" dirty="0">
                <a:solidFill>
                  <a:srgbClr val="000000"/>
                </a:solidFill>
                <a:latin typeface="黑体" panose="02010609060101010101" charset="-122"/>
                <a:ea typeface="黑体" panose="02010609060101010101" charset="-122"/>
                <a:cs typeface="黑体" panose="02010609060101010101" charset="-122"/>
                <a:sym typeface="+mn-ea"/>
              </a:rPr>
              <a:t>2</a:t>
            </a: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）道家的哲学思想</a:t>
            </a:r>
            <a:r>
              <a:rPr lang="en-US" altLang="zh-CN" sz="2400">
                <a:solidFill>
                  <a:srgbClr val="000000"/>
                </a:solidFill>
                <a:latin typeface="黑体" panose="02010609060101010101" charset="-122"/>
                <a:ea typeface="黑体" panose="02010609060101010101" charset="-122"/>
                <a:cs typeface="黑体" panose="02010609060101010101" charset="-122"/>
                <a:sym typeface="+mn-ea"/>
              </a:rPr>
              <a:t>——</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顺应自然</a:t>
            </a: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（保护环境，可持续发展）</a:t>
            </a:r>
            <a:endParaRPr lang="zh-CN" altLang="en-US" sz="2400" dirty="0">
              <a:solidFill>
                <a:srgbClr val="000000"/>
              </a:solidFill>
              <a:latin typeface="黑体" panose="02010609060101010101" charset="-122"/>
              <a:ea typeface="黑体" panose="02010609060101010101" charset="-122"/>
              <a:cs typeface="黑体" panose="02010609060101010101" charset="-122"/>
            </a:endParaRPr>
          </a:p>
          <a:p>
            <a:pPr>
              <a:lnSpc>
                <a:spcPct val="130000"/>
              </a:lnSpc>
            </a:pP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a:t>
            </a:r>
            <a:r>
              <a:rPr lang="en-US" altLang="zh-CN" sz="2400" dirty="0">
                <a:solidFill>
                  <a:srgbClr val="000000"/>
                </a:solidFill>
                <a:latin typeface="黑体" panose="02010609060101010101" charset="-122"/>
                <a:ea typeface="黑体" panose="02010609060101010101" charset="-122"/>
                <a:cs typeface="黑体" panose="02010609060101010101" charset="-122"/>
                <a:sym typeface="+mn-ea"/>
              </a:rPr>
              <a:t>3</a:t>
            </a: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）法家的法治思想</a:t>
            </a:r>
            <a:r>
              <a:rPr lang="en-US" altLang="zh-CN" sz="2400">
                <a:solidFill>
                  <a:srgbClr val="000000"/>
                </a:solidFill>
                <a:latin typeface="黑体" panose="02010609060101010101" charset="-122"/>
                <a:ea typeface="黑体" panose="02010609060101010101" charset="-122"/>
                <a:cs typeface="黑体" panose="02010609060101010101" charset="-122"/>
                <a:sym typeface="+mn-ea"/>
              </a:rPr>
              <a:t>——</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以法治国</a:t>
            </a:r>
            <a:endParaRPr lang="zh-CN" altLang="en-US" sz="2400" dirty="0">
              <a:solidFill>
                <a:srgbClr val="C00000"/>
              </a:solidFill>
              <a:latin typeface="黑体" panose="02010609060101010101" charset="-122"/>
              <a:ea typeface="黑体" panose="02010609060101010101" charset="-122"/>
              <a:cs typeface="黑体" panose="02010609060101010101" charset="-122"/>
            </a:endParaRPr>
          </a:p>
          <a:p>
            <a:pPr>
              <a:lnSpc>
                <a:spcPct val="130000"/>
              </a:lnSpc>
            </a:pP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a:t>
            </a:r>
            <a:r>
              <a:rPr lang="en-US" altLang="zh-CN" sz="2400" dirty="0">
                <a:solidFill>
                  <a:srgbClr val="000000"/>
                </a:solidFill>
                <a:latin typeface="黑体" panose="02010609060101010101" charset="-122"/>
                <a:ea typeface="黑体" panose="02010609060101010101" charset="-122"/>
                <a:cs typeface="黑体" panose="02010609060101010101" charset="-122"/>
                <a:sym typeface="+mn-ea"/>
              </a:rPr>
              <a:t>4</a:t>
            </a:r>
            <a:r>
              <a:rPr lang="zh-CN" altLang="en-US" sz="2400" dirty="0">
                <a:solidFill>
                  <a:srgbClr val="000000"/>
                </a:solidFill>
                <a:latin typeface="黑体" panose="02010609060101010101" charset="-122"/>
                <a:ea typeface="黑体" panose="02010609060101010101" charset="-122"/>
                <a:cs typeface="黑体" panose="02010609060101010101" charset="-122"/>
                <a:sym typeface="+mn-ea"/>
              </a:rPr>
              <a:t>）墨家的兼爱非攻</a:t>
            </a:r>
            <a:r>
              <a:rPr lang="en-US" altLang="zh-CN" sz="2400">
                <a:solidFill>
                  <a:srgbClr val="000000"/>
                </a:solidFill>
                <a:latin typeface="黑体" panose="02010609060101010101" charset="-122"/>
                <a:ea typeface="黑体" panose="02010609060101010101" charset="-122"/>
                <a:cs typeface="黑体" panose="02010609060101010101" charset="-122"/>
                <a:sym typeface="+mn-ea"/>
              </a:rPr>
              <a:t>——</a:t>
            </a:r>
            <a:r>
              <a:rPr lang="zh-CN" altLang="en-US" sz="2400" dirty="0">
                <a:solidFill>
                  <a:srgbClr val="C00000"/>
                </a:solidFill>
                <a:latin typeface="黑体" panose="02010609060101010101" charset="-122"/>
                <a:ea typeface="黑体" panose="02010609060101010101" charset="-122"/>
                <a:cs typeface="黑体" panose="02010609060101010101" charset="-122"/>
                <a:sym typeface="+mn-ea"/>
              </a:rPr>
              <a:t>平等博爱、反对战争、热爱和平、尊重人才</a:t>
            </a:r>
            <a:endParaRPr lang="zh-CN" altLang="en-US" sz="2400" dirty="0">
              <a:solidFill>
                <a:srgbClr val="C00000"/>
              </a:solidFill>
              <a:latin typeface="黑体" panose="02010609060101010101" charset="-122"/>
              <a:ea typeface="黑体" panose="02010609060101010101" charset="-122"/>
              <a:cs typeface="黑体" panose="02010609060101010101" charset="-122"/>
              <a:sym typeface="+mn-ea"/>
            </a:endParaRPr>
          </a:p>
        </p:txBody>
      </p:sp>
      <p:sp>
        <p:nvSpPr>
          <p:cNvPr id="13" name="矩形 12"/>
          <p:cNvSpPr/>
          <p:nvPr>
            <p:custDataLst>
              <p:tags r:id="rId1"/>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圆角矩形 17"/>
          <p:cNvSpPr/>
          <p:nvPr>
            <p:custDataLst>
              <p:tags r:id="rId2"/>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pic>
        <p:nvPicPr>
          <p:cNvPr id="104" name="图片 103"/>
          <p:cNvPicPr/>
          <p:nvPr/>
        </p:nvPicPr>
        <p:blipFill>
          <a:blip r:embed="rId3"/>
          <a:srcRect t="13994" r="1508" b="51605"/>
          <a:stretch>
            <a:fillRect/>
          </a:stretch>
        </p:blipFill>
        <p:spPr>
          <a:xfrm>
            <a:off x="5989955" y="4361815"/>
            <a:ext cx="6464300" cy="2399030"/>
          </a:xfrm>
          <a:prstGeom prst="ellipse">
            <a:avLst/>
          </a:prstGeom>
          <a:noFill/>
          <a:ln w="9525">
            <a:noFill/>
          </a:ln>
        </p:spPr>
      </p:pic>
      <p:pic>
        <p:nvPicPr>
          <p:cNvPr id="3" name="图片 2" descr="图片1"/>
          <p:cNvPicPr>
            <a:picLocks noChangeAspect="1"/>
          </p:cNvPicPr>
          <p:nvPr/>
        </p:nvPicPr>
        <p:blipFill>
          <a:blip r:embed="rId4"/>
          <a:stretch>
            <a:fillRect/>
          </a:stretch>
        </p:blipFill>
        <p:spPr>
          <a:xfrm>
            <a:off x="389255" y="4752975"/>
            <a:ext cx="6266815" cy="13900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464820" y="1052830"/>
            <a:ext cx="11332210" cy="2851150"/>
          </a:xfrm>
          <a:prstGeom prst="rect">
            <a:avLst/>
          </a:prstGeom>
          <a:effectLst>
            <a:outerShdw blurRad="50800" dist="38100" dir="2700000" algn="tl" rotWithShape="0">
              <a:prstClr val="black">
                <a:alpha val="40000"/>
              </a:prstClr>
            </a:outerShdw>
          </a:effectLst>
        </p:spPr>
      </p:pic>
      <p:sp>
        <p:nvSpPr>
          <p:cNvPr id="4" name="文本框 3"/>
          <p:cNvSpPr txBox="1"/>
          <p:nvPr/>
        </p:nvSpPr>
        <p:spPr>
          <a:xfrm>
            <a:off x="379095" y="3990975"/>
            <a:ext cx="11417935" cy="3107690"/>
          </a:xfrm>
          <a:prstGeom prst="rect">
            <a:avLst/>
          </a:prstGeom>
          <a:noFill/>
          <a:ln w="12700" cmpd="sng">
            <a:noFill/>
            <a:prstDash val="solid"/>
          </a:ln>
        </p:spPr>
        <p:txBody>
          <a:bodyPr wrap="square" rtlCol="0" anchor="t">
            <a:spAutoFit/>
          </a:bodyPr>
          <a:lstStyle/>
          <a:p>
            <a:pPr algn="just"/>
            <a:r>
              <a:rPr lang="en-US" altLang="zh-CN" sz="2800" dirty="0">
                <a:solidFill>
                  <a:srgbClr val="C00000"/>
                </a:solidFill>
                <a:latin typeface="楷体" panose="02010609060101010101" charset="-122"/>
                <a:ea typeface="楷体" panose="02010609060101010101" charset="-122"/>
                <a:cs typeface="楷体" panose="02010609060101010101" charset="-122"/>
                <a:sym typeface="+mn-ea"/>
              </a:rPr>
              <a:t>    </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公元前</a:t>
            </a:r>
            <a:r>
              <a:rPr lang="en-US" altLang="zh-CN" sz="2800" dirty="0">
                <a:solidFill>
                  <a:srgbClr val="C00000"/>
                </a:solidFill>
                <a:latin typeface="楷体" panose="02010609060101010101" charset="-122"/>
                <a:ea typeface="楷体" panose="02010609060101010101" charset="-122"/>
                <a:cs typeface="楷体" panose="02010609060101010101" charset="-122"/>
                <a:sym typeface="+mn-ea"/>
              </a:rPr>
              <a:t>600</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至前</a:t>
            </a:r>
            <a:r>
              <a:rPr lang="en-US" altLang="zh-CN" sz="2800" dirty="0">
                <a:solidFill>
                  <a:srgbClr val="C00000"/>
                </a:solidFill>
                <a:latin typeface="楷体" panose="02010609060101010101" charset="-122"/>
                <a:ea typeface="楷体" panose="02010609060101010101" charset="-122"/>
                <a:cs typeface="楷体" panose="02010609060101010101" charset="-122"/>
                <a:sym typeface="+mn-ea"/>
              </a:rPr>
              <a:t>300</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年间</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是人类文明的轴心时代。发生的地区大概是在</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北纬</a:t>
            </a:r>
            <a:r>
              <a:rPr lang="en-US" altLang="zh-CN" sz="2800" dirty="0">
                <a:solidFill>
                  <a:srgbClr val="C00000"/>
                </a:solidFill>
                <a:latin typeface="楷体" panose="02010609060101010101" charset="-122"/>
                <a:ea typeface="楷体" panose="02010609060101010101" charset="-122"/>
                <a:cs typeface="楷体" panose="02010609060101010101" charset="-122"/>
                <a:sym typeface="+mn-ea"/>
              </a:rPr>
              <a:t>25</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度至</a:t>
            </a:r>
            <a:r>
              <a:rPr lang="en-US" altLang="zh-CN" sz="2800" dirty="0">
                <a:solidFill>
                  <a:srgbClr val="C00000"/>
                </a:solidFill>
                <a:latin typeface="楷体" panose="02010609060101010101" charset="-122"/>
                <a:ea typeface="楷体" panose="02010609060101010101" charset="-122"/>
                <a:cs typeface="楷体" panose="02010609060101010101" charset="-122"/>
                <a:sym typeface="+mn-ea"/>
              </a:rPr>
              <a:t>35</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度</a:t>
            </a:r>
            <a:r>
              <a:rPr lang="zh-CN" altLang="en-US" sz="2800" dirty="0">
                <a:latin typeface="楷体" panose="02010609060101010101" charset="-122"/>
                <a:ea typeface="楷体" panose="02010609060101010101" charset="-122"/>
                <a:cs typeface="楷体" panose="02010609060101010101" charset="-122"/>
                <a:sym typeface="+mn-ea"/>
              </a:rPr>
              <a:t>区间。各个文明都出现了伟大的精神导师</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古希腊有苏格拉底、柏拉图、亚里士多德</a:t>
            </a:r>
            <a:r>
              <a:rPr lang="zh-CN" altLang="en-US" sz="2800" dirty="0">
                <a:latin typeface="楷体" panose="02010609060101010101" charset="-122"/>
                <a:ea typeface="楷体" panose="02010609060101010101" charset="-122"/>
                <a:cs typeface="楷体" panose="02010609060101010101" charset="-122"/>
                <a:sym typeface="+mn-ea"/>
              </a:rPr>
              <a:t>，</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以色列有犹太教的先知们</a:t>
            </a:r>
            <a:r>
              <a:rPr lang="zh-CN" altLang="en-US" sz="2800" dirty="0">
                <a:latin typeface="楷体" panose="02010609060101010101" charset="-122"/>
                <a:ea typeface="楷体" panose="02010609060101010101" charset="-122"/>
                <a:cs typeface="楷体" panose="02010609060101010101" charset="-122"/>
                <a:sym typeface="+mn-ea"/>
              </a:rPr>
              <a:t>，</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古印度有释迦牟尼</a:t>
            </a:r>
            <a:r>
              <a:rPr lang="zh-CN" altLang="en-US" sz="2800" dirty="0">
                <a:latin typeface="楷体" panose="02010609060101010101" charset="-122"/>
                <a:ea typeface="楷体" panose="02010609060101010101" charset="-122"/>
                <a:cs typeface="楷体" panose="02010609060101010101" charset="-122"/>
                <a:sym typeface="+mn-ea"/>
              </a:rPr>
              <a:t>，</a:t>
            </a:r>
            <a:r>
              <a:rPr lang="zh-CN" altLang="en-US" sz="2800" dirty="0">
                <a:solidFill>
                  <a:srgbClr val="C00000"/>
                </a:solidFill>
                <a:latin typeface="楷体" panose="02010609060101010101" charset="-122"/>
                <a:ea typeface="楷体" panose="02010609060101010101" charset="-122"/>
                <a:cs typeface="楷体" panose="02010609060101010101" charset="-122"/>
                <a:sym typeface="+mn-ea"/>
              </a:rPr>
              <a:t>中国有孔子、老子</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他们提出的思想原则塑造了不同的文化传统，也一直影响着人类的生活。 </a:t>
            </a:r>
            <a:endParaRPr lang="zh-CN" altLang="en-US" sz="2800" dirty="0">
              <a:latin typeface="楷体" panose="02010609060101010101" charset="-122"/>
              <a:ea typeface="楷体" panose="02010609060101010101" charset="-122"/>
              <a:cs typeface="楷体" panose="02010609060101010101" charset="-122"/>
            </a:endParaRPr>
          </a:p>
          <a:p>
            <a:pPr algn="r"/>
            <a:r>
              <a:rPr lang="zh-CN" altLang="en-US" sz="2800" dirty="0">
                <a:latin typeface="楷体" panose="02010609060101010101" charset="-122"/>
                <a:ea typeface="楷体" panose="02010609060101010101" charset="-122"/>
                <a:cs typeface="楷体" panose="02010609060101010101" charset="-122"/>
                <a:sym typeface="+mn-ea"/>
              </a:rPr>
              <a:t>          </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雅斯贝尔斯</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历史的起源与目标</a:t>
            </a:r>
            <a:r>
              <a:rPr lang="en-US" altLang="zh-CN" sz="2800" dirty="0">
                <a:latin typeface="楷体" panose="02010609060101010101" charset="-122"/>
                <a:ea typeface="楷体" panose="02010609060101010101" charset="-122"/>
                <a:cs typeface="楷体" panose="02010609060101010101" charset="-122"/>
                <a:sym typeface="+mn-ea"/>
              </a:rPr>
              <a:t>》</a:t>
            </a:r>
            <a:endParaRPr lang="en-US" altLang="zh-CN" sz="2800" dirty="0">
              <a:latin typeface="楷体" panose="02010609060101010101" charset="-122"/>
              <a:ea typeface="楷体" panose="02010609060101010101" charset="-122"/>
              <a:cs typeface="楷体" panose="02010609060101010101" charset="-122"/>
            </a:endParaRPr>
          </a:p>
          <a:p>
            <a:pPr algn="just"/>
            <a:endParaRPr lang="en-US" altLang="zh-CN" sz="2800" dirty="0">
              <a:latin typeface="楷体" panose="02010609060101010101" charset="-122"/>
              <a:ea typeface="楷体" panose="02010609060101010101" charset="-122"/>
              <a:cs typeface="楷体" panose="02010609060101010101" charset="-122"/>
            </a:endParaRPr>
          </a:p>
        </p:txBody>
      </p:sp>
      <p:sp>
        <p:nvSpPr>
          <p:cNvPr id="8" name="文本框 24"/>
          <p:cNvSpPr txBox="1"/>
          <p:nvPr>
            <p:custDataLst>
              <p:tags r:id="rId4"/>
            </p:custDataLst>
          </p:nvPr>
        </p:nvSpPr>
        <p:spPr>
          <a:xfrm>
            <a:off x="9974580" y="443865"/>
            <a:ext cx="1723390" cy="52197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zh-CN"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轴心时代</a:t>
            </a:r>
            <a:endParaRPr lang="zh-CN" altLang="zh-CN"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spTree>
    <p:custDataLst>
      <p:tags r:id="rId5"/>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nvSpPr>
        <p:spPr>
          <a:xfrm>
            <a:off x="379095" y="939800"/>
            <a:ext cx="4457700" cy="521970"/>
          </a:xfrm>
          <a:prstGeom prst="rect">
            <a:avLst/>
          </a:prstGeom>
          <a:solidFill>
            <a:srgbClr val="C00000"/>
          </a:solidFill>
          <a:effectLst>
            <a:outerShdw blurRad="50800" dist="38100" dir="2700000" algn="tl" rotWithShape="0">
              <a:prstClr val="black">
                <a:alpha val="40000"/>
              </a:prstClr>
            </a:outerShdw>
          </a:effectLst>
        </p:spPr>
        <p:txBody>
          <a:bodyPr wrap="non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东西方古典时期的人文精神</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379095" y="1461770"/>
            <a:ext cx="11635105" cy="2934335"/>
          </a:xfrm>
          <a:prstGeom prst="rect">
            <a:avLst/>
          </a:prstGeom>
          <a:noFill/>
        </p:spPr>
        <p:txBody>
          <a:bodyPr wrap="square" rtlCol="0" anchor="t">
            <a:spAutoFit/>
          </a:bodyPr>
          <a:lstStyle/>
          <a:p>
            <a:pPr>
              <a:lnSpc>
                <a:spcPct val="110000"/>
              </a:lnSpc>
            </a:pPr>
            <a:r>
              <a:rPr lang="zh-CN" altLang="en-US" sz="2800" b="1">
                <a:solidFill>
                  <a:srgbClr val="FF0000"/>
                </a:solidFill>
                <a:latin typeface="微软雅黑" panose="020B0503020204020204" charset="-122"/>
                <a:ea typeface="微软雅黑" panose="020B0503020204020204" charset="-122"/>
                <a:cs typeface="楷体" panose="02010609060101010101" charset="-122"/>
              </a:rPr>
              <a:t>古希腊</a:t>
            </a:r>
            <a:r>
              <a:rPr lang="zh-CN" altLang="en-US" sz="2800">
                <a:latin typeface="楷体" panose="02010609060101010101" charset="-122"/>
                <a:ea typeface="楷体" panose="02010609060101010101" charset="-122"/>
                <a:cs typeface="楷体" panose="02010609060101010101" charset="-122"/>
              </a:rPr>
              <a:t>的智者学派和苏格拉底对人的价值阐述，第一次把</a:t>
            </a:r>
            <a:r>
              <a:rPr lang="zh-CN" altLang="en-US" sz="2800" b="1">
                <a:solidFill>
                  <a:srgbClr val="C00000"/>
                </a:solidFill>
                <a:latin typeface="楷体" panose="02010609060101010101" charset="-122"/>
                <a:ea typeface="楷体" panose="02010609060101010101" charset="-122"/>
                <a:cs typeface="楷体" panose="02010609060101010101" charset="-122"/>
              </a:rPr>
              <a:t>人置于世界和社会的中心</a:t>
            </a:r>
            <a:r>
              <a:rPr lang="zh-CN" altLang="en-US" sz="2800">
                <a:latin typeface="楷体" panose="02010609060101010101" charset="-122"/>
                <a:ea typeface="楷体" panose="02010609060101010101" charset="-122"/>
                <a:cs typeface="楷体" panose="02010609060101010101" charset="-122"/>
              </a:rPr>
              <a:t>，是人类自我意识的第一次觉醒，也是西方人文精神的起源。</a:t>
            </a:r>
            <a:endParaRPr lang="zh-CN" altLang="en-US" sz="2800">
              <a:latin typeface="楷体" panose="02010609060101010101" charset="-122"/>
              <a:ea typeface="楷体" panose="02010609060101010101" charset="-122"/>
              <a:cs typeface="楷体" panose="02010609060101010101" charset="-122"/>
            </a:endParaRPr>
          </a:p>
          <a:p>
            <a:pPr>
              <a:lnSpc>
                <a:spcPct val="110000"/>
              </a:lnSpc>
            </a:pPr>
            <a:r>
              <a:rPr lang="zh-CN" altLang="en-US" sz="2800" b="1">
                <a:solidFill>
                  <a:srgbClr val="FF0000"/>
                </a:solidFill>
                <a:latin typeface="微软雅黑" panose="020B0503020204020204" charset="-122"/>
                <a:ea typeface="微软雅黑" panose="020B0503020204020204" charset="-122"/>
                <a:cs typeface="楷体" panose="02010609060101010101" charset="-122"/>
              </a:rPr>
              <a:t>春秋战国时期</a:t>
            </a:r>
            <a:r>
              <a:rPr lang="zh-CN" altLang="en-US" sz="2800">
                <a:latin typeface="楷体" panose="02010609060101010101" charset="-122"/>
                <a:ea typeface="楷体" panose="02010609060101010101" charset="-122"/>
                <a:cs typeface="楷体" panose="02010609060101010101" charset="-122"/>
              </a:rPr>
              <a:t>，思想领域出现百家争鸣局面，不同流派思想家的思想都不同程度上体现了对人的关注，人文思想大放异彩。如孔子主张</a:t>
            </a:r>
            <a:r>
              <a:rPr lang="zh-CN" altLang="en-US" sz="2800" b="1">
                <a:solidFill>
                  <a:srgbClr val="C00000"/>
                </a:solidFill>
                <a:latin typeface="楷体" panose="02010609060101010101" charset="-122"/>
                <a:ea typeface="楷体" panose="02010609060101010101" charset="-122"/>
                <a:cs typeface="楷体" panose="02010609060101010101" charset="-122"/>
              </a:rPr>
              <a:t>“仁者爱人”“为政以德”;</a:t>
            </a:r>
            <a:r>
              <a:rPr lang="zh-CN" altLang="en-US" sz="2800">
                <a:latin typeface="楷体" panose="02010609060101010101" charset="-122"/>
                <a:ea typeface="楷体" panose="02010609060101010101" charset="-122"/>
                <a:cs typeface="楷体" panose="02010609060101010101" charset="-122"/>
              </a:rPr>
              <a:t>孟子倡导</a:t>
            </a:r>
            <a:r>
              <a:rPr lang="zh-CN" altLang="en-US" sz="2800" b="1">
                <a:solidFill>
                  <a:srgbClr val="C00000"/>
                </a:solidFill>
                <a:latin typeface="楷体" panose="02010609060101010101" charset="-122"/>
                <a:ea typeface="楷体" panose="02010609060101010101" charset="-122"/>
                <a:cs typeface="楷体" panose="02010609060101010101" charset="-122"/>
              </a:rPr>
              <a:t>“仁政"</a:t>
            </a:r>
            <a:r>
              <a:rPr lang="zh-CN" altLang="en-US" sz="2800">
                <a:latin typeface="楷体" panose="02010609060101010101" charset="-122"/>
                <a:ea typeface="楷体" panose="02010609060101010101" charset="-122"/>
                <a:cs typeface="楷体" panose="02010609060101010101" charset="-122"/>
              </a:rPr>
              <a:t>学说，提出</a:t>
            </a:r>
            <a:r>
              <a:rPr lang="zh-CN" altLang="en-US" sz="2800" b="1">
                <a:solidFill>
                  <a:srgbClr val="C00000"/>
                </a:solidFill>
                <a:latin typeface="楷体" panose="02010609060101010101" charset="-122"/>
                <a:ea typeface="楷体" panose="02010609060101010101" charset="-122"/>
                <a:cs typeface="楷体" panose="02010609060101010101" charset="-122"/>
              </a:rPr>
              <a:t>“民贵君轻”</a:t>
            </a:r>
            <a:r>
              <a:rPr lang="zh-CN" altLang="en-US" sz="2800">
                <a:latin typeface="楷体" panose="02010609060101010101" charset="-122"/>
                <a:ea typeface="楷体" panose="02010609060101010101" charset="-122"/>
                <a:cs typeface="楷体" panose="02010609060101010101" charset="-122"/>
              </a:rPr>
              <a:t>的理论;</a:t>
            </a:r>
            <a:r>
              <a:rPr lang="zh-CN" altLang="en-US" sz="2800">
                <a:latin typeface="楷体" panose="02010609060101010101" charset="-122"/>
                <a:ea typeface="楷体" panose="02010609060101010101" charset="-122"/>
                <a:cs typeface="楷体" panose="02010609060101010101" charset="-122"/>
                <a:sym typeface="+mn-ea"/>
              </a:rPr>
              <a:t>道家崇尚自然，主张</a:t>
            </a:r>
            <a:r>
              <a:rPr lang="zh-CN" altLang="en-US" sz="2800" b="1">
                <a:solidFill>
                  <a:srgbClr val="C00000"/>
                </a:solidFill>
                <a:latin typeface="楷体" panose="02010609060101010101" charset="-122"/>
                <a:ea typeface="楷体" panose="02010609060101010101" charset="-122"/>
                <a:cs typeface="楷体" panose="02010609060101010101" charset="-122"/>
                <a:sym typeface="+mn-ea"/>
              </a:rPr>
              <a:t>无为而治</a:t>
            </a:r>
            <a:r>
              <a:rPr lang="zh-CN" altLang="en-US"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rPr>
              <a:t>墨家提出</a:t>
            </a:r>
            <a:r>
              <a:rPr lang="zh-CN" altLang="en-US" sz="2800" b="1">
                <a:solidFill>
                  <a:srgbClr val="C00000"/>
                </a:solidFill>
                <a:latin typeface="楷体" panose="02010609060101010101" charset="-122"/>
                <a:ea typeface="楷体" panose="02010609060101010101" charset="-122"/>
                <a:cs typeface="楷体" panose="02010609060101010101" charset="-122"/>
              </a:rPr>
              <a:t>“兼爱”“非攻”“尚贤”</a:t>
            </a:r>
            <a:r>
              <a:rPr lang="zh-CN" altLang="en-US" sz="2800">
                <a:latin typeface="楷体" panose="02010609060101010101" charset="-122"/>
                <a:ea typeface="楷体" panose="02010609060101010101" charset="-122"/>
                <a:cs typeface="楷体" panose="02010609060101010101" charset="-122"/>
              </a:rPr>
              <a:t>的观点。</a:t>
            </a:r>
            <a:endParaRPr lang="zh-CN" altLang="en-US" sz="2800">
              <a:latin typeface="楷体" panose="02010609060101010101" charset="-122"/>
              <a:ea typeface="楷体" panose="02010609060101010101" charset="-122"/>
              <a:cs typeface="楷体" panose="02010609060101010101" charset="-122"/>
            </a:endParaRPr>
          </a:p>
        </p:txBody>
      </p:sp>
      <p:sp>
        <p:nvSpPr>
          <p:cNvPr id="12289" name="文本框 2"/>
          <p:cNvSpPr txBox="1"/>
          <p:nvPr/>
        </p:nvSpPr>
        <p:spPr>
          <a:xfrm>
            <a:off x="378460" y="4424363"/>
            <a:ext cx="4813935" cy="521970"/>
          </a:xfrm>
          <a:prstGeom prst="rect">
            <a:avLst/>
          </a:prstGeom>
          <a:solidFill>
            <a:srgbClr val="C00000"/>
          </a:solidFill>
          <a:ln w="9525">
            <a:noFill/>
          </a:ln>
          <a:effectLst>
            <a:outerShdw blurRad="50800" dist="38100" dir="2700000" algn="tl" rotWithShape="0">
              <a:prstClr val="black">
                <a:alpha val="40000"/>
              </a:prstClr>
            </a:outerShdw>
          </a:effectLst>
        </p:spPr>
        <p:txBody>
          <a:bodyPr wrap="none"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宋体" panose="02010600030101010101" pitchFamily="2" charset="-122"/>
              </a:rPr>
              <a:t>探究：东西方人文主义的差异</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sym typeface="宋体" panose="02010600030101010101" pitchFamily="2" charset="-122"/>
            </a:endParaRPr>
          </a:p>
        </p:txBody>
      </p:sp>
      <p:sp>
        <p:nvSpPr>
          <p:cNvPr id="10" name="文本框 9"/>
          <p:cNvSpPr txBox="1"/>
          <p:nvPr/>
        </p:nvSpPr>
        <p:spPr>
          <a:xfrm>
            <a:off x="378460" y="5668010"/>
            <a:ext cx="5170170" cy="521970"/>
          </a:xfrm>
          <a:prstGeom prst="rect">
            <a:avLst/>
          </a:prstGeom>
          <a:noFill/>
        </p:spPr>
        <p:txBody>
          <a:bodyPr wrap="none" rtlCol="0" anchor="t">
            <a:spAutoFit/>
          </a:bodyPr>
          <a:lstStyle/>
          <a:p>
            <a:r>
              <a:rPr lang="zh-CN" altLang="en-US" sz="2800" b="1">
                <a:solidFill>
                  <a:schemeClr val="tx1"/>
                </a:solidFill>
                <a:latin typeface="华文中宋" panose="02010600040101010101" charset="-122"/>
                <a:ea typeface="华文中宋" panose="02010600040101010101" charset="-122"/>
                <a:sym typeface="+mn-ea"/>
              </a:rPr>
              <a:t>东方：关注人的</a:t>
            </a:r>
            <a:r>
              <a:rPr lang="zh-CN" altLang="en-US" sz="2800" b="1">
                <a:solidFill>
                  <a:srgbClr val="C00000"/>
                </a:solidFill>
                <a:latin typeface="华文中宋" panose="02010600040101010101" charset="-122"/>
                <a:ea typeface="华文中宋" panose="02010600040101010101" charset="-122"/>
                <a:sym typeface="+mn-ea"/>
              </a:rPr>
              <a:t>社会性</a:t>
            </a:r>
            <a:r>
              <a:rPr lang="zh-CN" altLang="en-US" sz="2800" b="1">
                <a:solidFill>
                  <a:schemeClr val="tx1"/>
                </a:solidFill>
                <a:latin typeface="华文中宋" panose="02010600040101010101" charset="-122"/>
                <a:ea typeface="华文中宋" panose="02010600040101010101" charset="-122"/>
                <a:sym typeface="+mn-ea"/>
              </a:rPr>
              <a:t>（群体）</a:t>
            </a:r>
            <a:endParaRPr lang="zh-CN" altLang="en-US" sz="2800" b="1">
              <a:solidFill>
                <a:schemeClr val="tx1"/>
              </a:solidFill>
              <a:latin typeface="华文中宋" panose="02010600040101010101" charset="-122"/>
              <a:ea typeface="华文中宋" panose="02010600040101010101" charset="-122"/>
              <a:sym typeface="+mn-ea"/>
            </a:endParaRPr>
          </a:p>
        </p:txBody>
      </p:sp>
      <p:sp>
        <p:nvSpPr>
          <p:cNvPr id="11" name="文本框 10"/>
          <p:cNvSpPr txBox="1"/>
          <p:nvPr/>
        </p:nvSpPr>
        <p:spPr>
          <a:xfrm>
            <a:off x="5695315" y="5668010"/>
            <a:ext cx="5170170" cy="521970"/>
          </a:xfrm>
          <a:prstGeom prst="rect">
            <a:avLst/>
          </a:prstGeom>
          <a:noFill/>
        </p:spPr>
        <p:txBody>
          <a:bodyPr wrap="none" rtlCol="0" anchor="t">
            <a:spAutoFit/>
          </a:bodyPr>
          <a:lstStyle/>
          <a:p>
            <a:r>
              <a:rPr lang="zh-CN" altLang="en-US" sz="2800" b="1">
                <a:solidFill>
                  <a:schemeClr val="tx1"/>
                </a:solidFill>
                <a:latin typeface="华文中宋" panose="02010600040101010101" charset="-122"/>
                <a:ea typeface="华文中宋" panose="02010600040101010101" charset="-122"/>
                <a:sym typeface="+mn-ea"/>
              </a:rPr>
              <a:t>西方：关注人的</a:t>
            </a:r>
            <a:r>
              <a:rPr lang="zh-CN" altLang="en-US" sz="2800" b="1">
                <a:solidFill>
                  <a:srgbClr val="C00000"/>
                </a:solidFill>
                <a:latin typeface="华文中宋" panose="02010600040101010101" charset="-122"/>
                <a:ea typeface="华文中宋" panose="02010600040101010101" charset="-122"/>
                <a:sym typeface="+mn-ea"/>
              </a:rPr>
              <a:t>自然性</a:t>
            </a:r>
            <a:r>
              <a:rPr lang="zh-CN" altLang="en-US" sz="2800" b="1">
                <a:solidFill>
                  <a:schemeClr val="tx1"/>
                </a:solidFill>
                <a:latin typeface="华文中宋" panose="02010600040101010101" charset="-122"/>
                <a:ea typeface="华文中宋" panose="02010600040101010101" charset="-122"/>
                <a:sym typeface="+mn-ea"/>
              </a:rPr>
              <a:t>（个体）</a:t>
            </a:r>
            <a:endParaRPr lang="zh-CN" altLang="en-US" sz="2800" b="1">
              <a:solidFill>
                <a:schemeClr val="tx1"/>
              </a:solidFill>
              <a:latin typeface="华文中宋" panose="02010600040101010101" charset="-122"/>
              <a:ea typeface="华文中宋" panose="02010600040101010101" charset="-122"/>
              <a:sym typeface="+mn-ea"/>
            </a:endParaRPr>
          </a:p>
        </p:txBody>
      </p:sp>
      <p:sp>
        <p:nvSpPr>
          <p:cNvPr id="7" name="文本框 6"/>
          <p:cNvSpPr txBox="1"/>
          <p:nvPr/>
        </p:nvSpPr>
        <p:spPr>
          <a:xfrm>
            <a:off x="379095" y="5146040"/>
            <a:ext cx="5170170" cy="521970"/>
          </a:xfrm>
          <a:prstGeom prst="rect">
            <a:avLst/>
          </a:prstGeom>
          <a:noFill/>
        </p:spPr>
        <p:txBody>
          <a:bodyPr wrap="none" rtlCol="0" anchor="t">
            <a:spAutoFit/>
          </a:bodyPr>
          <a:lstStyle/>
          <a:p>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东方：</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00000"/>
                </a:solidFill>
                <a:latin typeface="华文中宋" panose="02010600040101010101" charset="-122"/>
                <a:ea typeface="华文中宋" panose="02010600040101010101" charset="-122"/>
                <a:cs typeface="华文中宋" panose="02010600040101010101" charset="-122"/>
                <a:sym typeface="+mn-ea"/>
              </a:rPr>
              <a:t>天人合一</a:t>
            </a:r>
            <a:r>
              <a:rPr lang="en-US" altLang="zh-CN" sz="2800" b="1">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rPr>
              <a:t>的价值追求</a:t>
            </a:r>
            <a:endParaRPr lang="zh-CN" altLang="en-US" sz="28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9" name="文本框 8"/>
          <p:cNvSpPr txBox="1"/>
          <p:nvPr/>
        </p:nvSpPr>
        <p:spPr>
          <a:xfrm>
            <a:off x="5695315" y="5146040"/>
            <a:ext cx="4424680" cy="521970"/>
          </a:xfrm>
          <a:prstGeom prst="rect">
            <a:avLst/>
          </a:prstGeom>
          <a:noFill/>
        </p:spPr>
        <p:txBody>
          <a:bodyPr wrap="square" rtlCol="0" anchor="t">
            <a:spAutoFit/>
          </a:bodyPr>
          <a:lstStyle/>
          <a:p>
            <a:r>
              <a:rPr lang="zh-CN" altLang="en-US" sz="2800" b="1">
                <a:solidFill>
                  <a:schemeClr val="tx1"/>
                </a:solidFill>
                <a:latin typeface="华文中宋" panose="02010600040101010101" charset="-122"/>
                <a:ea typeface="华文中宋" panose="02010600040101010101" charset="-122"/>
                <a:sym typeface="+mn-ea"/>
              </a:rPr>
              <a:t>西方：注重</a:t>
            </a:r>
            <a:r>
              <a:rPr lang="zh-CN" altLang="en-US" sz="2800" b="1">
                <a:solidFill>
                  <a:srgbClr val="C00000"/>
                </a:solidFill>
                <a:latin typeface="华文中宋" panose="02010600040101010101" charset="-122"/>
                <a:ea typeface="华文中宋" panose="02010600040101010101" charset="-122"/>
                <a:sym typeface="+mn-ea"/>
              </a:rPr>
              <a:t>对自然的征服</a:t>
            </a:r>
            <a:endParaRPr lang="zh-CN" altLang="en-US" sz="2800" b="1">
              <a:solidFill>
                <a:srgbClr val="C00000"/>
              </a:solidFill>
              <a:latin typeface="华文中宋" panose="02010600040101010101" charset="-122"/>
              <a:ea typeface="华文中宋" panose="02010600040101010101" charset="-122"/>
              <a:sym typeface="+mn-ea"/>
            </a:endParaRPr>
          </a:p>
        </p:txBody>
      </p:sp>
      <p:pic>
        <p:nvPicPr>
          <p:cNvPr id="13" name="http://photo-static-api.fotomore.com/creative/vcg/veer/400/new/VCG41N597247220.jpg?uid=386&amp;timestamp=1708428615&amp;sign=2ad1e8cf221b04af5e9a404da2f22e7b" descr="的哲学家"/>
          <p:cNvPicPr>
            <a:picLocks noChangeAspect="1"/>
          </p:cNvPicPr>
          <p:nvPr/>
        </p:nvPicPr>
        <p:blipFill>
          <a:blip r:embed="rId3">
            <a:clrChange>
              <a:clrFrom>
                <a:srgbClr val="FFFFFF">
                  <a:alpha val="100000"/>
                </a:srgbClr>
              </a:clrFrom>
              <a:clrTo>
                <a:srgbClr val="FFFFFF">
                  <a:alpha val="100000"/>
                  <a:alpha val="0"/>
                </a:srgbClr>
              </a:clrTo>
            </a:clrChange>
          </a:blip>
          <a:srcRect l="51009" r="24105" b="68250"/>
          <a:stretch>
            <a:fillRect/>
          </a:stretch>
        </p:blipFill>
        <p:spPr>
          <a:xfrm flipH="1">
            <a:off x="10533380" y="175260"/>
            <a:ext cx="1480820" cy="1483995"/>
          </a:xfrm>
          <a:prstGeom prst="rect">
            <a:avLst/>
          </a:prstGeom>
        </p:spPr>
      </p:pic>
      <p:pic>
        <p:nvPicPr>
          <p:cNvPr id="12" name="图片 11" descr="孔子"/>
          <p:cNvPicPr>
            <a:picLocks noChangeAspect="1"/>
          </p:cNvPicPr>
          <p:nvPr/>
        </p:nvPicPr>
        <p:blipFill>
          <a:blip r:embed="rId4"/>
          <a:stretch>
            <a:fillRect/>
          </a:stretch>
        </p:blipFill>
        <p:spPr>
          <a:xfrm>
            <a:off x="10533380" y="4525010"/>
            <a:ext cx="1512570" cy="215836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bldLvl="0" animBg="1"/>
      <p:bldP spid="10" grpId="0"/>
      <p:bldP spid="11" grpId="0"/>
      <p:bldP spid="7"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肆：思想大解放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文本框 20"/>
          <p:cNvSpPr txBox="1"/>
          <p:nvPr/>
        </p:nvSpPr>
        <p:spPr>
          <a:xfrm>
            <a:off x="121285" y="885190"/>
            <a:ext cx="5526405"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（二）</a:t>
            </a:r>
            <a:r>
              <a:rPr lang="zh-CN" altLang="en-US" sz="2800" b="1">
                <a:solidFill>
                  <a:srgbClr val="C65F10"/>
                </a:solidFill>
                <a:latin typeface="华文中宋" panose="02010600040101010101" charset="-122"/>
                <a:ea typeface="华文中宋" panose="02010600040101010101" charset="-122"/>
                <a:sym typeface="+mn-ea"/>
              </a:rPr>
              <a:t>文学艺术与科学技术的发展</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379095" y="1407160"/>
            <a:ext cx="3155315" cy="521970"/>
          </a:xfrm>
          <a:prstGeom prst="rect">
            <a:avLst/>
          </a:prstGeom>
          <a:noFill/>
        </p:spPr>
        <p:txBody>
          <a:bodyPr wrap="square" rtlCol="0" anchor="t">
            <a:spAutoFit/>
          </a:bodyPr>
          <a:lstStyle/>
          <a:p>
            <a:r>
              <a:rPr lang="en-US" altLang="zh-CN" sz="2800" b="1">
                <a:solidFill>
                  <a:srgbClr val="C65F10"/>
                </a:solidFill>
                <a:latin typeface="华文中宋" panose="02010600040101010101" charset="-122"/>
                <a:ea typeface="华文中宋" panose="02010600040101010101" charset="-122"/>
                <a:cs typeface="华文中宋" panose="02010600040101010101" charset="-122"/>
                <a:sym typeface="+mn-ea"/>
              </a:rPr>
              <a:t>1</a:t>
            </a:r>
            <a:r>
              <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rPr>
              <a:t>、文学、艺术</a:t>
            </a:r>
            <a:endPar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nvSpPr>
        <p:spPr>
          <a:xfrm>
            <a:off x="378460" y="1795145"/>
            <a:ext cx="1990725" cy="565150"/>
          </a:xfrm>
          <a:prstGeom prst="rect">
            <a:avLst/>
          </a:prstGeom>
          <a:noFill/>
        </p:spPr>
        <p:txBody>
          <a:bodyPr wrap="square" rtlCol="0" anchor="t">
            <a:spAutoFit/>
          </a:bodyPr>
          <a:lstStyle/>
          <a:p>
            <a:pPr marL="342900" marR="0" indent="-342900">
              <a:lnSpc>
                <a:spcPct val="110000"/>
              </a:lnSpc>
              <a:buClr>
                <a:schemeClr val="hlink"/>
              </a:buClr>
            </a:pPr>
            <a:r>
              <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rPr>
              <a:t>①《诗经》</a:t>
            </a:r>
            <a:endPar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nvSpPr>
        <p:spPr>
          <a:xfrm>
            <a:off x="379095" y="4166870"/>
            <a:ext cx="3155315" cy="521970"/>
          </a:xfrm>
          <a:prstGeom prst="rect">
            <a:avLst/>
          </a:prstGeom>
          <a:noFill/>
        </p:spPr>
        <p:txBody>
          <a:bodyPr wrap="square" rtlCol="0" anchor="t">
            <a:spAutoFit/>
          </a:bodyPr>
          <a:lstStyle/>
          <a:p>
            <a:r>
              <a:rPr lang="en-US" altLang="zh-CN" sz="2800" b="1">
                <a:solidFill>
                  <a:srgbClr val="C65F10"/>
                </a:solidFill>
                <a:latin typeface="华文中宋" panose="02010600040101010101" charset="-122"/>
                <a:ea typeface="华文中宋" panose="02010600040101010101" charset="-122"/>
                <a:cs typeface="华文中宋" panose="02010600040101010101" charset="-122"/>
                <a:sym typeface="+mn-ea"/>
              </a:rPr>
              <a:t>2</a:t>
            </a:r>
            <a:r>
              <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rPr>
              <a:t>、科学技术</a:t>
            </a:r>
            <a:endPar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6" name="文本框 5"/>
          <p:cNvSpPr txBox="1"/>
          <p:nvPr/>
        </p:nvSpPr>
        <p:spPr>
          <a:xfrm>
            <a:off x="379095" y="2294890"/>
            <a:ext cx="11362055" cy="1383665"/>
          </a:xfrm>
          <a:prstGeom prst="rect">
            <a:avLst/>
          </a:prstGeom>
          <a:noFill/>
        </p:spPr>
        <p:txBody>
          <a:bodyPr wrap="square" rtlCol="0" anchor="t">
            <a:spAutoFit/>
          </a:bodyPr>
          <a:lstStyle/>
          <a:p>
            <a:r>
              <a:rPr lang="zh-CN" altLang="en-US" sz="2800">
                <a:latin typeface="楷体" panose="02010609060101010101" charset="-122"/>
                <a:ea typeface="楷体" panose="02010609060101010101" charset="-122"/>
                <a:cs typeface="楷体" panose="02010609060101010101" charset="-122"/>
                <a:sym typeface="+mn-ea"/>
              </a:rPr>
              <a:t>春秋时期</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孔子</a:t>
            </a:r>
            <a:r>
              <a:rPr lang="zh-CN" altLang="en-US" sz="2800">
                <a:latin typeface="楷体" panose="02010609060101010101" charset="-122"/>
                <a:ea typeface="楷体" panose="02010609060101010101" charset="-122"/>
                <a:cs typeface="楷体" panose="02010609060101010101" charset="-122"/>
                <a:sym typeface="+mn-ea"/>
              </a:rPr>
              <a:t>编订,</a:t>
            </a:r>
            <a:r>
              <a:rPr lang="en-US" altLang="en-US" sz="2800">
                <a:latin typeface="楷体" panose="02010609060101010101" charset="-122"/>
                <a:ea typeface="楷体" panose="02010609060101010101" charset="-122"/>
                <a:cs typeface="楷体" panose="02010609060101010101" charset="-122"/>
                <a:sym typeface="Arial" panose="020B0604020202020204" pitchFamily="34" charset="0"/>
              </a:rPr>
              <a:t>我国的</a:t>
            </a:r>
            <a:r>
              <a:rPr lang="en-US" altLang="en-US" sz="2800">
                <a:solidFill>
                  <a:srgbClr val="C00000"/>
                </a:solidFill>
                <a:latin typeface="楷体" panose="02010609060101010101" charset="-122"/>
                <a:ea typeface="楷体" panose="02010609060101010101" charset="-122"/>
                <a:cs typeface="楷体" panose="02010609060101010101" charset="-122"/>
                <a:sym typeface="Arial" panose="020B0604020202020204" pitchFamily="34" charset="0"/>
              </a:rPr>
              <a:t>第一部诗歌总集</a:t>
            </a:r>
            <a:r>
              <a:rPr lang="en-US" altLang="en-US" sz="280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800">
                <a:latin typeface="楷体" panose="02010609060101010101" charset="-122"/>
                <a:ea typeface="楷体" panose="02010609060101010101" charset="-122"/>
                <a:cs typeface="楷体" panose="02010609060101010101" charset="-122"/>
                <a:sym typeface="+mn-ea"/>
              </a:rPr>
              <a:t>汇集</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西周到春秋</a:t>
            </a:r>
            <a:r>
              <a:rPr lang="zh-CN" altLang="en-US" sz="2800">
                <a:latin typeface="楷体" panose="02010609060101010101" charset="-122"/>
                <a:ea typeface="楷体" panose="02010609060101010101" charset="-122"/>
                <a:cs typeface="楷体" panose="02010609060101010101" charset="-122"/>
                <a:sym typeface="+mn-ea"/>
              </a:rPr>
              <a:t>时期的三百多首诗歌，</a:t>
            </a:r>
            <a:r>
              <a:rPr lang="en-US" altLang="en-US" sz="2800">
                <a:latin typeface="楷体" panose="02010609060101010101" charset="-122"/>
                <a:ea typeface="楷体" panose="02010609060101010101" charset="-122"/>
                <a:cs typeface="楷体" panose="02010609060101010101" charset="-122"/>
                <a:sym typeface="+mn-ea"/>
              </a:rPr>
              <a:t>被后世奉为</a:t>
            </a:r>
            <a:r>
              <a:rPr lang="en-US" altLang="en-US" sz="2800">
                <a:solidFill>
                  <a:srgbClr val="C00000"/>
                </a:solidFill>
                <a:latin typeface="楷体" panose="02010609060101010101" charset="-122"/>
                <a:ea typeface="楷体" panose="02010609060101010101" charset="-122"/>
                <a:cs typeface="楷体" panose="02010609060101010101" charset="-122"/>
                <a:sym typeface="+mn-ea"/>
              </a:rPr>
              <a:t>儒家经典</a:t>
            </a:r>
            <a:r>
              <a:rPr lang="zh-CN" altLang="en-US" sz="2800">
                <a:latin typeface="楷体" panose="02010609060101010101" charset="-122"/>
                <a:ea typeface="楷体" panose="02010609060101010101" charset="-122"/>
                <a:cs typeface="楷体" panose="02010609060101010101" charset="-122"/>
                <a:sym typeface="+mn-ea"/>
              </a:rPr>
              <a:t>。其</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人文精神</a:t>
            </a:r>
            <a:r>
              <a:rPr lang="zh-CN" altLang="en-US" sz="2800">
                <a:latin typeface="楷体" panose="02010609060101010101" charset="-122"/>
                <a:ea typeface="楷体" panose="02010609060101010101" charset="-122"/>
                <a:cs typeface="楷体" panose="02010609060101010101" charset="-122"/>
                <a:sym typeface="+mn-ea"/>
              </a:rPr>
              <a:t>和</a:t>
            </a:r>
            <a:r>
              <a:rPr lang="zh-CN" altLang="en-US" sz="2800">
                <a:solidFill>
                  <a:srgbClr val="C00000"/>
                </a:solidFill>
                <a:latin typeface="楷体" panose="02010609060101010101" charset="-122"/>
                <a:ea typeface="楷体" panose="02010609060101010101" charset="-122"/>
                <a:cs typeface="楷体" panose="02010609060101010101" charset="-122"/>
                <a:sym typeface="+mn-ea"/>
              </a:rPr>
              <a:t>现实主义传统</a:t>
            </a:r>
            <a:r>
              <a:rPr lang="zh-CN" altLang="en-US" sz="2800">
                <a:latin typeface="楷体" panose="02010609060101010101" charset="-122"/>
                <a:ea typeface="楷体" panose="02010609060101010101" charset="-122"/>
                <a:cs typeface="楷体" panose="02010609060101010101" charset="-122"/>
                <a:sym typeface="+mn-ea"/>
              </a:rPr>
              <a:t>对后世文学有重要影响。</a:t>
            </a:r>
            <a:endParaRPr lang="zh-CN" altLang="en-US" sz="2800">
              <a:latin typeface="楷体" panose="02010609060101010101" charset="-122"/>
              <a:ea typeface="楷体" panose="02010609060101010101" charset="-122"/>
              <a:cs typeface="楷体" panose="02010609060101010101" charset="-122"/>
              <a:sym typeface="+mn-ea"/>
            </a:endParaRPr>
          </a:p>
        </p:txBody>
      </p:sp>
      <p:sp>
        <p:nvSpPr>
          <p:cNvPr id="10" name="文本框 9"/>
          <p:cNvSpPr txBox="1"/>
          <p:nvPr/>
        </p:nvSpPr>
        <p:spPr>
          <a:xfrm>
            <a:off x="2154555" y="1795145"/>
            <a:ext cx="3493135" cy="565150"/>
          </a:xfrm>
          <a:prstGeom prst="rect">
            <a:avLst/>
          </a:prstGeom>
          <a:noFill/>
        </p:spPr>
        <p:txBody>
          <a:bodyPr wrap="square" rtlCol="0" anchor="t">
            <a:spAutoFit/>
          </a:bodyPr>
          <a:lstStyle/>
          <a:p>
            <a:pPr marL="342900" marR="0" indent="-342900">
              <a:lnSpc>
                <a:spcPct val="110000"/>
              </a:lnSpc>
              <a:buClr>
                <a:schemeClr val="hlink"/>
              </a:buClr>
            </a:pPr>
            <a:r>
              <a:rPr lang="en-US" altLang="zh-CN" sz="2800" b="1">
                <a:solidFill>
                  <a:srgbClr val="C65F1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rPr>
              <a:t>现实主义文学</a:t>
            </a:r>
            <a:endPar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1" name="文本框 10"/>
          <p:cNvSpPr txBox="1"/>
          <p:nvPr/>
        </p:nvSpPr>
        <p:spPr>
          <a:xfrm>
            <a:off x="379095" y="3601720"/>
            <a:ext cx="1990725" cy="565150"/>
          </a:xfrm>
          <a:prstGeom prst="rect">
            <a:avLst/>
          </a:prstGeom>
          <a:noFill/>
        </p:spPr>
        <p:txBody>
          <a:bodyPr wrap="square" rtlCol="0" anchor="t">
            <a:spAutoFit/>
          </a:bodyPr>
          <a:lstStyle/>
          <a:p>
            <a:pPr marL="342900" marR="0" indent="-342900">
              <a:lnSpc>
                <a:spcPct val="110000"/>
              </a:lnSpc>
              <a:buClr>
                <a:schemeClr val="hlink"/>
              </a:buClr>
            </a:pPr>
            <a:r>
              <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rPr>
              <a:t>②《楚辞》</a:t>
            </a:r>
            <a:endPar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2" name="文本框 11"/>
          <p:cNvSpPr txBox="1"/>
          <p:nvPr/>
        </p:nvSpPr>
        <p:spPr>
          <a:xfrm>
            <a:off x="2154555" y="3601720"/>
            <a:ext cx="3493135" cy="565150"/>
          </a:xfrm>
          <a:prstGeom prst="rect">
            <a:avLst/>
          </a:prstGeom>
          <a:noFill/>
        </p:spPr>
        <p:txBody>
          <a:bodyPr wrap="square" rtlCol="0" anchor="t">
            <a:spAutoFit/>
          </a:bodyPr>
          <a:lstStyle/>
          <a:p>
            <a:pPr marL="342900" marR="0" indent="-342900">
              <a:lnSpc>
                <a:spcPct val="110000"/>
              </a:lnSpc>
              <a:buClr>
                <a:schemeClr val="hlink"/>
              </a:buClr>
            </a:pPr>
            <a:r>
              <a:rPr lang="en-US" altLang="zh-CN" sz="2800" b="1">
                <a:solidFill>
                  <a:srgbClr val="C65F10"/>
                </a:solidFill>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rPr>
              <a:t>浪漫主义文学</a:t>
            </a:r>
            <a:endParaRPr lang="zh-CN" altLang="en-US" sz="2800" b="1">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6" name="文本框 15"/>
          <p:cNvSpPr txBox="1"/>
          <p:nvPr/>
        </p:nvSpPr>
        <p:spPr>
          <a:xfrm>
            <a:off x="378460" y="4566285"/>
            <a:ext cx="11268710" cy="1986280"/>
          </a:xfrm>
          <a:prstGeom prst="rect">
            <a:avLst/>
          </a:prstGeom>
          <a:noFill/>
        </p:spPr>
        <p:txBody>
          <a:bodyPr wrap="square" rtlCol="0" anchor="t">
            <a:spAutoFit/>
          </a:bodyPr>
          <a:lstStyle/>
          <a:p>
            <a:pPr>
              <a:lnSpc>
                <a:spcPct val="110000"/>
              </a:lnSpc>
            </a:pPr>
            <a:r>
              <a:rPr lang="zh-CN" altLang="en-US" sz="2800" b="1" smtClean="0">
                <a:solidFill>
                  <a:srgbClr val="C65F10"/>
                </a:solidFill>
                <a:latin typeface="华文中宋" panose="02010600040101010101" charset="-122"/>
                <a:ea typeface="华文中宋" panose="02010600040101010101" charset="-122"/>
                <a:cs typeface="华文中宋" panose="02010600040101010101" charset="-122"/>
                <a:sym typeface="+mn-ea"/>
              </a:rPr>
              <a:t>①司南</a:t>
            </a:r>
            <a:r>
              <a:rPr lang="en-US" altLang="zh-CN" sz="2800" b="1" smtClean="0">
                <a:solidFill>
                  <a:srgbClr val="C65F10"/>
                </a:solidFill>
                <a:latin typeface="华文中宋" panose="02010600040101010101" charset="-122"/>
                <a:ea typeface="华文中宋" panose="02010600040101010101" charset="-122"/>
                <a:cs typeface="华文中宋" panose="02010600040101010101" charset="-122"/>
                <a:sym typeface="+mn-ea"/>
              </a:rPr>
              <a:t>:</a:t>
            </a:r>
            <a:r>
              <a:rPr lang="zh-CN" altLang="en-US" sz="2800" smtClean="0">
                <a:solidFill>
                  <a:schemeClr val="tx1"/>
                </a:solidFill>
                <a:latin typeface="华文中宋" panose="02010600040101010101" charset="-122"/>
                <a:ea typeface="华文中宋" panose="02010600040101010101" charset="-122"/>
                <a:cs typeface="华文中宋" panose="02010600040101010101" charset="-122"/>
                <a:sym typeface="+mn-ea"/>
              </a:rPr>
              <a:t>战国时期，</a:t>
            </a:r>
            <a:r>
              <a:rPr lang="zh-CN" altLang="en-US" sz="2800" smtClean="0">
                <a:latin typeface="华文中宋" panose="02010600040101010101" charset="-122"/>
                <a:ea typeface="华文中宋" panose="02010600040101010101" charset="-122"/>
                <a:cs typeface="华文中宋" panose="02010600040101010101" charset="-122"/>
                <a:sym typeface="+mn-ea"/>
              </a:rPr>
              <a:t>用来辨别方向，是现在所用</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指南针的始祖</a:t>
            </a:r>
            <a:r>
              <a:rPr lang="zh-CN" altLang="en-US" sz="2800" smtClean="0">
                <a:latin typeface="华文中宋" panose="02010600040101010101" charset="-122"/>
                <a:ea typeface="华文中宋" panose="02010600040101010101" charset="-122"/>
                <a:cs typeface="华文中宋" panose="02010600040101010101" charset="-122"/>
                <a:sym typeface="+mn-ea"/>
              </a:rPr>
              <a:t>。</a:t>
            </a:r>
            <a:endParaRPr lang="zh-CN" altLang="en-US" sz="2800" smtClean="0">
              <a:latin typeface="华文中宋" panose="02010600040101010101" charset="-122"/>
              <a:ea typeface="华文中宋" panose="02010600040101010101" charset="-122"/>
              <a:cs typeface="华文中宋" panose="02010600040101010101" charset="-122"/>
              <a:sym typeface="+mn-ea"/>
            </a:endParaRPr>
          </a:p>
          <a:p>
            <a:pPr>
              <a:lnSpc>
                <a:spcPct val="110000"/>
              </a:lnSpc>
            </a:pPr>
            <a:r>
              <a:rPr lang="zh-CN" altLang="en-US" sz="2800" b="1" smtClean="0">
                <a:solidFill>
                  <a:srgbClr val="C65F10"/>
                </a:solidFill>
                <a:latin typeface="华文中宋" panose="02010600040101010101" charset="-122"/>
                <a:ea typeface="华文中宋" panose="02010600040101010101" charset="-122"/>
                <a:cs typeface="华文中宋" panose="02010600040101010101" charset="-122"/>
                <a:sym typeface="+mn-ea"/>
              </a:rPr>
              <a:t>②《黄帝内经》：</a:t>
            </a:r>
            <a:r>
              <a:rPr lang="zh-CN" altLang="en-US" sz="2800" smtClean="0">
                <a:latin typeface="华文中宋" panose="02010600040101010101" charset="-122"/>
                <a:ea typeface="华文中宋" panose="02010600040101010101" charset="-122"/>
                <a:cs typeface="华文中宋" panose="02010600040101010101" charset="-122"/>
                <a:sym typeface="+mn-ea"/>
              </a:rPr>
              <a:t>编纂于战国（成书于西汉），是中国现存较早的一部医书，奠定了</a:t>
            </a:r>
            <a:r>
              <a:rPr lang="zh-CN" altLang="en-US" sz="2800" smtClean="0">
                <a:solidFill>
                  <a:srgbClr val="C00000"/>
                </a:solidFill>
                <a:latin typeface="华文中宋" panose="02010600040101010101" charset="-122"/>
                <a:ea typeface="华文中宋" panose="02010600040101010101" charset="-122"/>
                <a:cs typeface="华文中宋" panose="02010600040101010101" charset="-122"/>
                <a:sym typeface="+mn-ea"/>
              </a:rPr>
              <a:t>中医理论</a:t>
            </a:r>
            <a:r>
              <a:rPr lang="zh-CN" altLang="en-US" sz="2800" smtClean="0">
                <a:latin typeface="华文中宋" panose="02010600040101010101" charset="-122"/>
                <a:ea typeface="华文中宋" panose="02010600040101010101" charset="-122"/>
                <a:cs typeface="华文中宋" panose="02010600040101010101" charset="-122"/>
                <a:sym typeface="+mn-ea"/>
              </a:rPr>
              <a:t>的基础。</a:t>
            </a:r>
            <a:endParaRPr lang="zh-CN" altLang="en-US" sz="2800" smtClean="0">
              <a:solidFill>
                <a:schemeClr val="tx1"/>
              </a:solidFill>
              <a:latin typeface="华文中宋" panose="02010600040101010101" charset="-122"/>
              <a:ea typeface="华文中宋" panose="02010600040101010101" charset="-122"/>
              <a:cs typeface="华文中宋" panose="02010600040101010101" charset="-122"/>
              <a:sym typeface="+mn-ea"/>
            </a:endParaRPr>
          </a:p>
          <a:p>
            <a:pPr>
              <a:lnSpc>
                <a:spcPct val="110000"/>
              </a:lnSpc>
            </a:pPr>
            <a:r>
              <a:rPr lang="zh-CN" altLang="en-US" sz="2800" b="1" smtClean="0">
                <a:solidFill>
                  <a:srgbClr val="C65F10"/>
                </a:solidFill>
                <a:latin typeface="华文中宋" panose="02010600040101010101" charset="-122"/>
                <a:ea typeface="华文中宋" panose="02010600040101010101" charset="-122"/>
                <a:cs typeface="华文中宋" panose="02010600040101010101" charset="-122"/>
                <a:sym typeface="+mn-ea"/>
              </a:rPr>
              <a:t>③四诊法：</a:t>
            </a:r>
            <a:r>
              <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rPr>
              <a:t>战国时期</a:t>
            </a:r>
            <a:r>
              <a:rPr lang="zh-CN" altLang="en-US" sz="2800">
                <a:solidFill>
                  <a:srgbClr val="C00000"/>
                </a:solidFill>
                <a:latin typeface="华文中宋" panose="02010600040101010101" charset="-122"/>
                <a:ea typeface="华文中宋" panose="02010600040101010101" charset="-122"/>
                <a:cs typeface="微软雅黑" panose="020B0503020204020204" charset="-122"/>
                <a:sym typeface="+mn-ea"/>
              </a:rPr>
              <a:t>扁鹊</a:t>
            </a:r>
            <a:r>
              <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rPr>
              <a:t>用</a:t>
            </a:r>
            <a:r>
              <a:rPr lang="zh-CN" altLang="en-US" sz="2800">
                <a:solidFill>
                  <a:srgbClr val="C00000"/>
                </a:solidFill>
                <a:latin typeface="华文中宋" panose="02010600040101010101" charset="-122"/>
                <a:ea typeface="华文中宋" panose="02010600040101010101" charset="-122"/>
                <a:cs typeface="微软雅黑" panose="020B0503020204020204" charset="-122"/>
                <a:sym typeface="+mn-ea"/>
              </a:rPr>
              <a:t>望、闻、问、切</a:t>
            </a:r>
            <a:r>
              <a:rPr lang="zh-CN" altLang="en-US" sz="2800">
                <a:solidFill>
                  <a:schemeClr val="tx1"/>
                </a:solidFill>
                <a:latin typeface="华文中宋" panose="02010600040101010101" charset="-122"/>
                <a:ea typeface="华文中宋" panose="02010600040101010101" charset="-122"/>
                <a:cs typeface="微软雅黑" panose="020B0503020204020204" charset="-122"/>
                <a:sym typeface="+mn-ea"/>
              </a:rPr>
              <a:t>四诊法进行医学诊断。</a:t>
            </a:r>
            <a:endParaRPr lang="zh-CN" altLang="en-US" sz="2800" smtClean="0">
              <a:solidFill>
                <a:schemeClr val="tx1"/>
              </a:solidFill>
              <a:latin typeface="华文中宋" panose="02010600040101010101" charset="-122"/>
              <a:ea typeface="华文中宋" panose="02010600040101010101" charset="-122"/>
              <a:cs typeface="微软雅黑" panose="020B0503020204020204" charset="-122"/>
              <a:sym typeface="+mn-ea"/>
            </a:endParaRPr>
          </a:p>
        </p:txBody>
      </p:sp>
      <p:pic>
        <p:nvPicPr>
          <p:cNvPr id="105" name="图片 104"/>
          <p:cNvPicPr/>
          <p:nvPr/>
        </p:nvPicPr>
        <p:blipFill>
          <a:blip r:embed="rId3">
            <a:clrChange>
              <a:clrFrom>
                <a:srgbClr val="F6F6F6">
                  <a:alpha val="100000"/>
                </a:srgbClr>
              </a:clrFrom>
              <a:clrTo>
                <a:srgbClr val="F6F6F6">
                  <a:alpha val="100000"/>
                  <a:alpha val="0"/>
                </a:srgbClr>
              </a:clrTo>
            </a:clrChange>
          </a:blip>
          <a:stretch>
            <a:fillRect/>
          </a:stretch>
        </p:blipFill>
        <p:spPr>
          <a:xfrm>
            <a:off x="9300845" y="3121660"/>
            <a:ext cx="2748280" cy="2011680"/>
          </a:xfrm>
          <a:prstGeom prst="rect">
            <a:avLst/>
          </a:prstGeom>
          <a:noFill/>
          <a:ln w="9525">
            <a:noFill/>
          </a:ln>
        </p:spPr>
      </p:pic>
      <p:pic>
        <p:nvPicPr>
          <p:cNvPr id="106" name="图片 105"/>
          <p:cNvPicPr/>
          <p:nvPr/>
        </p:nvPicPr>
        <p:blipFill>
          <a:blip r:embed="rId4">
            <a:clrChange>
              <a:clrFrom>
                <a:srgbClr val="FFF3CD">
                  <a:alpha val="100000"/>
                </a:srgbClr>
              </a:clrFrom>
              <a:clrTo>
                <a:srgbClr val="FFF3CD">
                  <a:alpha val="100000"/>
                  <a:alpha val="0"/>
                </a:srgbClr>
              </a:clrTo>
            </a:clrChange>
          </a:blip>
          <a:stretch>
            <a:fillRect/>
          </a:stretch>
        </p:blipFill>
        <p:spPr>
          <a:xfrm>
            <a:off x="9151620" y="331470"/>
            <a:ext cx="3230245" cy="2116455"/>
          </a:xfrm>
          <a:prstGeom prst="rect">
            <a:avLst/>
          </a:prstGeom>
          <a:noFill/>
          <a:ln w="9525">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3" grpId="1"/>
      <p:bldP spid="4" grpId="0"/>
      <p:bldP spid="4" grpId="1"/>
      <p:bldP spid="5" grpId="0"/>
      <p:bldP spid="5" grpId="1"/>
      <p:bldP spid="6" grpId="0"/>
      <p:bldP spid="6" grpId="1"/>
      <p:bldP spid="10" grpId="0"/>
      <p:bldP spid="10" grpId="1"/>
      <p:bldP spid="11" grpId="0"/>
      <p:bldP spid="11" grpId="1"/>
      <p:bldP spid="12" grpId="0"/>
      <p:bldP spid="12" grpId="1"/>
      <p:bldP spid="16" grpId="0"/>
      <p:bldP spid="16"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189674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课堂总结</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1"/>
          </p:nvPr>
        </p:nvSpPr>
        <p:spPr>
          <a:xfrm>
            <a:off x="379095" y="940435"/>
            <a:ext cx="7484745" cy="551180"/>
          </a:xfrm>
          <a:solidFill>
            <a:srgbClr val="C00000"/>
          </a:solidFill>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ts val="1000"/>
              </a:spcBef>
              <a:spcAft>
                <a:spcPct val="0"/>
              </a:spcAft>
              <a:buClrTx/>
              <a:buSzPct val="100000"/>
              <a:buFont typeface="Arial" panose="020B0604020202020204" pitchFamily="34" charset="0"/>
              <a:buNone/>
              <a:defRPr/>
            </a:pPr>
            <a:r>
              <a:rPr kumimoji="0" lang="en-US" altLang="zh-CN"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Arial" panose="020B0604020202020204" pitchFamily="34" charset="0"/>
                <a:sym typeface="Arial" panose="020B0604020202020204"/>
              </a:rPr>
              <a:t>【</a:t>
            </a:r>
            <a:r>
              <a:rPr kumimoji="0" lang="zh-CN" alt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Arial" panose="020B0604020202020204" pitchFamily="34" charset="0"/>
                <a:sym typeface="Arial" panose="020B0604020202020204"/>
              </a:rPr>
              <a:t>拓展深化</a:t>
            </a:r>
            <a:r>
              <a:rPr kumimoji="0" lang="en-US" altLang="zh-CN"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Arial" panose="020B0604020202020204" pitchFamily="34" charset="0"/>
                <a:sym typeface="Arial" panose="020B0604020202020204"/>
              </a:rPr>
              <a:t>】</a:t>
            </a:r>
            <a:r>
              <a:rPr kumimoji="0" lang="zh-CN" altLang="en-US" sz="28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Arial" panose="020B0604020202020204" pitchFamily="34" charset="0"/>
                <a:sym typeface="Arial" panose="020B0604020202020204"/>
              </a:rPr>
              <a:t>春秋</a:t>
            </a:r>
            <a:r>
              <a:rPr kumimoji="0" lang="zh-CN" alt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Arial" panose="020B0604020202020204" pitchFamily="34" charset="0"/>
                <a:sym typeface="Arial" panose="020B0604020202020204"/>
              </a:rPr>
              <a:t>战国时期所孕育的统一因素</a:t>
            </a:r>
            <a:endParaRPr kumimoji="0" lang="zh-CN" alt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Arial" panose="020B0604020202020204" pitchFamily="34" charset="0"/>
              <a:sym typeface="Arial" panose="020B0604020202020204"/>
            </a:endParaRPr>
          </a:p>
          <a:p>
            <a:pPr marL="228600" marR="0" lvl="0" indent="-228600" algn="l" defTabSz="914400" rtl="0" eaLnBrk="0" fontAlgn="base" latinLnBrk="0" hangingPunct="0">
              <a:lnSpc>
                <a:spcPct val="90000"/>
              </a:lnSpc>
              <a:spcBef>
                <a:spcPts val="1000"/>
              </a:spcBef>
              <a:spcAft>
                <a:spcPct val="0"/>
              </a:spcAft>
              <a:buClrTx/>
              <a:buSzPct val="100000"/>
              <a:buFont typeface="Arial" panose="020B0604020202020204" pitchFamily="34" charset="0"/>
              <a:buChar char="•"/>
              <a:defRPr/>
            </a:pPr>
            <a:endParaRPr kumimoji="0" lang="zh-CN" alt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华文中宋" panose="02010600040101010101" charset="-122"/>
              <a:ea typeface="华文中宋" panose="02010600040101010101" charset="-122"/>
              <a:cs typeface="Arial" panose="020B0604020202020204" pitchFamily="34" charset="0"/>
              <a:sym typeface="Arial" panose="020B0604020202020204"/>
            </a:endParaRPr>
          </a:p>
        </p:txBody>
      </p:sp>
      <p:graphicFrame>
        <p:nvGraphicFramePr>
          <p:cNvPr id="4" name="表格 4"/>
          <p:cNvGraphicFramePr>
            <a:graphicFrameLocks noGrp="1"/>
          </p:cNvGraphicFramePr>
          <p:nvPr>
            <p:custDataLst>
              <p:tags r:id="rId3"/>
            </p:custDataLst>
          </p:nvPr>
        </p:nvGraphicFramePr>
        <p:xfrm>
          <a:off x="379095" y="1612265"/>
          <a:ext cx="11506835" cy="4864735"/>
        </p:xfrm>
        <a:graphic>
          <a:graphicData uri="http://schemas.openxmlformats.org/drawingml/2006/table">
            <a:tbl>
              <a:tblPr firstRow="1" bandRow="1">
                <a:tableStyleId>{5C22544A-7EE6-4342-B048-85BDC9FD1C3A}</a:tableStyleId>
              </a:tblPr>
              <a:tblGrid>
                <a:gridCol w="1486535"/>
                <a:gridCol w="10020300"/>
              </a:tblGrid>
              <a:tr h="1734185">
                <a:tc>
                  <a:txBody>
                    <a:bodyPr/>
                    <a:lstStyle/>
                    <a:p>
                      <a:pPr algn="ctr"/>
                      <a:r>
                        <a:rPr lang="zh-CN" altLang="en-US" sz="2400" b="1" dirty="0">
                          <a:solidFill>
                            <a:srgbClr val="C65F10"/>
                          </a:solidFill>
                          <a:latin typeface="华文中宋" panose="02010600040101010101" charset="-122"/>
                          <a:ea typeface="华文中宋" panose="02010600040101010101" charset="-122"/>
                          <a:sym typeface="Arial" panose="020B0604020202020204"/>
                        </a:rPr>
                        <a:t>政治上</a:t>
                      </a:r>
                      <a:endParaRPr lang="zh-CN" altLang="en-US" sz="2400" b="1" dirty="0">
                        <a:solidFill>
                          <a:srgbClr val="C65F10"/>
                        </a:solidFill>
                        <a:latin typeface="华文中宋" panose="02010600040101010101" charset="-122"/>
                        <a:ea typeface="华文中宋" panose="02010600040101010101" charset="-122"/>
                        <a:sym typeface="Arial" panose="020B0604020202020204"/>
                      </a:endParaRPr>
                    </a:p>
                  </a:txBody>
                  <a:tcPr marL="91442" marR="91442"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zh-CN" sz="2400" dirty="0">
                        <a:solidFill>
                          <a:schemeClr val="tx1"/>
                        </a:solidFill>
                        <a:latin typeface="华文中宋" panose="02010600040101010101" charset="-122"/>
                        <a:ea typeface="华文中宋" panose="02010600040101010101" charset="-122"/>
                        <a:sym typeface="Arial" panose="020B0604020202020204"/>
                      </a:endParaRPr>
                    </a:p>
                    <a:p>
                      <a:endParaRPr lang="en-US" altLang="zh-CN" sz="2400" dirty="0">
                        <a:solidFill>
                          <a:schemeClr val="tx1"/>
                        </a:solidFill>
                        <a:latin typeface="华文中宋" panose="02010600040101010101" charset="-122"/>
                        <a:ea typeface="华文中宋" panose="02010600040101010101" charset="-122"/>
                        <a:sym typeface="Arial" panose="020B0604020202020204"/>
                      </a:endParaRPr>
                    </a:p>
                    <a:p>
                      <a:endParaRPr lang="en-US" altLang="zh-CN" sz="2400" dirty="0">
                        <a:solidFill>
                          <a:schemeClr val="tx1"/>
                        </a:solidFill>
                        <a:latin typeface="华文中宋" panose="02010600040101010101" charset="-122"/>
                        <a:ea typeface="华文中宋" panose="02010600040101010101" charset="-122"/>
                        <a:sym typeface="Arial" panose="020B0604020202020204"/>
                      </a:endParaRPr>
                    </a:p>
                    <a:p>
                      <a:endParaRPr lang="en-US" altLang="zh-CN" sz="2400" dirty="0">
                        <a:solidFill>
                          <a:schemeClr val="tx1"/>
                        </a:solidFill>
                        <a:latin typeface="华文中宋" panose="02010600040101010101" charset="-122"/>
                        <a:ea typeface="华文中宋" panose="02010600040101010101" charset="-122"/>
                        <a:sym typeface="Arial" panose="020B0604020202020204"/>
                      </a:endParaRPr>
                    </a:p>
                  </a:txBody>
                  <a:tcPr marL="91442" marR="91442"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2975">
                <a:tc>
                  <a:txBody>
                    <a:bodyPr/>
                    <a:lstStyle/>
                    <a:p>
                      <a:pPr algn="ctr"/>
                      <a:r>
                        <a:rPr lang="zh-CN" altLang="en-US" sz="2400" b="1" dirty="0">
                          <a:solidFill>
                            <a:srgbClr val="C65F10"/>
                          </a:solidFill>
                          <a:latin typeface="华文中宋" panose="02010600040101010101" charset="-122"/>
                          <a:ea typeface="华文中宋" panose="02010600040101010101" charset="-122"/>
                          <a:sym typeface="Arial" panose="020B0604020202020204"/>
                        </a:rPr>
                        <a:t>经济上</a:t>
                      </a:r>
                      <a:endParaRPr lang="zh-CN" altLang="en-US" sz="2400" b="1" dirty="0">
                        <a:solidFill>
                          <a:srgbClr val="C65F10"/>
                        </a:solidFill>
                        <a:latin typeface="华文中宋" panose="02010600040101010101" charset="-122"/>
                        <a:ea typeface="华文中宋" panose="02010600040101010101" charset="-122"/>
                        <a:sym typeface="Arial" panose="020B0604020202020204"/>
                      </a:endParaRPr>
                    </a:p>
                  </a:txBody>
                  <a:tcPr marL="91442" marR="91442"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400" dirty="0">
                        <a:solidFill>
                          <a:schemeClr val="tx1"/>
                        </a:solidFill>
                        <a:latin typeface="华文中宋" panose="02010600040101010101" charset="-122"/>
                        <a:ea typeface="华文中宋" panose="02010600040101010101" charset="-122"/>
                        <a:sym typeface="Arial" panose="020B0604020202020204"/>
                      </a:endParaRPr>
                    </a:p>
                  </a:txBody>
                  <a:tcPr marL="91442" marR="91442"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7890">
                <a:tc>
                  <a:txBody>
                    <a:bodyPr/>
                    <a:lstStyle/>
                    <a:p>
                      <a:pPr algn="ctr"/>
                      <a:r>
                        <a:rPr lang="zh-CN" altLang="en-US" sz="2400" b="1" dirty="0">
                          <a:solidFill>
                            <a:srgbClr val="C65F10"/>
                          </a:solidFill>
                          <a:latin typeface="华文中宋" panose="02010600040101010101" charset="-122"/>
                          <a:ea typeface="华文中宋" panose="02010600040101010101" charset="-122"/>
                          <a:sym typeface="Arial" panose="020B0604020202020204"/>
                        </a:rPr>
                        <a:t>思想上</a:t>
                      </a:r>
                      <a:endParaRPr lang="zh-CN" altLang="en-US" sz="2400" b="1" dirty="0">
                        <a:solidFill>
                          <a:srgbClr val="C65F10"/>
                        </a:solidFill>
                        <a:latin typeface="华文中宋" panose="02010600040101010101" charset="-122"/>
                        <a:ea typeface="华文中宋" panose="02010600040101010101" charset="-122"/>
                        <a:sym typeface="Arial" panose="020B0604020202020204"/>
                      </a:endParaRPr>
                    </a:p>
                  </a:txBody>
                  <a:tcPr marL="91442" marR="91442"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400" dirty="0">
                        <a:solidFill>
                          <a:schemeClr val="tx1"/>
                        </a:solidFill>
                        <a:latin typeface="华文中宋" panose="02010600040101010101" charset="-122"/>
                        <a:ea typeface="华文中宋" panose="02010600040101010101" charset="-122"/>
                        <a:sym typeface="Arial" panose="020B0604020202020204"/>
                      </a:endParaRPr>
                    </a:p>
                  </a:txBody>
                  <a:tcPr marL="91442" marR="91442"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2485">
                <a:tc>
                  <a:txBody>
                    <a:bodyPr/>
                    <a:lstStyle/>
                    <a:p>
                      <a:pPr algn="ctr"/>
                      <a:r>
                        <a:rPr lang="zh-CN" altLang="en-US" sz="2400" b="1" dirty="0">
                          <a:solidFill>
                            <a:srgbClr val="C65F10"/>
                          </a:solidFill>
                          <a:latin typeface="华文中宋" panose="02010600040101010101" charset="-122"/>
                          <a:ea typeface="华文中宋" panose="02010600040101010101" charset="-122"/>
                          <a:sym typeface="Arial" panose="020B0604020202020204"/>
                        </a:rPr>
                        <a:t>民族关系</a:t>
                      </a:r>
                      <a:endParaRPr lang="zh-CN" altLang="en-US" sz="2400" b="1" dirty="0">
                        <a:solidFill>
                          <a:srgbClr val="C65F10"/>
                        </a:solidFill>
                        <a:latin typeface="华文中宋" panose="02010600040101010101" charset="-122"/>
                        <a:ea typeface="华文中宋" panose="02010600040101010101" charset="-122"/>
                        <a:sym typeface="Arial" panose="020B0604020202020204"/>
                      </a:endParaRPr>
                    </a:p>
                  </a:txBody>
                  <a:tcPr marL="91442" marR="91442"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sz="2400" dirty="0">
                        <a:solidFill>
                          <a:schemeClr val="tx1"/>
                        </a:solidFill>
                        <a:latin typeface="华文中宋" panose="02010600040101010101" charset="-122"/>
                        <a:ea typeface="华文中宋" panose="02010600040101010101" charset="-122"/>
                        <a:sym typeface="Arial" panose="020B0604020202020204"/>
                      </a:endParaRPr>
                    </a:p>
                  </a:txBody>
                  <a:tcPr marL="91442" marR="91442"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680">
                <a:tc>
                  <a:txBody>
                    <a:bodyPr/>
                    <a:lstStyle/>
                    <a:p>
                      <a:pPr algn="ctr">
                        <a:buNone/>
                      </a:pPr>
                      <a:r>
                        <a:rPr lang="zh-CN" altLang="en-US" sz="2400" b="1" dirty="0">
                          <a:solidFill>
                            <a:srgbClr val="C65F10"/>
                          </a:solidFill>
                          <a:latin typeface="华文中宋" panose="02010600040101010101" charset="-122"/>
                          <a:ea typeface="华文中宋" panose="02010600040101010101" charset="-122"/>
                          <a:sym typeface="Arial" panose="020B0604020202020204"/>
                        </a:rPr>
                        <a:t>人民愿望</a:t>
                      </a:r>
                      <a:endParaRPr lang="zh-CN" altLang="en-US" sz="2400" b="1" dirty="0">
                        <a:solidFill>
                          <a:srgbClr val="C65F10"/>
                        </a:solidFill>
                        <a:latin typeface="华文中宋" panose="02010600040101010101" charset="-122"/>
                        <a:ea typeface="华文中宋" panose="02010600040101010101" charset="-122"/>
                        <a:sym typeface="Arial" panose="020B0604020202020204"/>
                      </a:endParaRPr>
                    </a:p>
                  </a:txBody>
                  <a:tcPr marL="91442" marR="91442" marT="45735" marB="457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zh-CN" altLang="en-US" sz="2400" dirty="0">
                        <a:solidFill>
                          <a:schemeClr val="tx1"/>
                        </a:solidFill>
                        <a:latin typeface="华文中宋" panose="02010600040101010101" charset="-122"/>
                        <a:ea typeface="华文中宋" panose="02010600040101010101" charset="-122"/>
                        <a:sym typeface="Arial" panose="020B0604020202020204"/>
                      </a:endParaRPr>
                    </a:p>
                  </a:txBody>
                  <a:tcPr marL="91442" marR="91442"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文本占位符 1"/>
          <p:cNvSpPr txBox="1"/>
          <p:nvPr/>
        </p:nvSpPr>
        <p:spPr>
          <a:xfrm>
            <a:off x="1900555" y="1612265"/>
            <a:ext cx="9984740" cy="153924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10000"/>
              </a:lnSpc>
              <a:spcBef>
                <a:spcPct val="0"/>
              </a:spcBef>
              <a:buSzTx/>
              <a:buFontTx/>
              <a:buNone/>
            </a:pPr>
            <a:r>
              <a:rPr lang="en-US" altLang="zh-CN"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(1)</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 东周初</a:t>
            </a:r>
            <a:r>
              <a:rPr lang="en-US" altLang="zh-CN"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周天子实际上已失去“天下共主”的地位</a:t>
            </a:r>
            <a:r>
              <a:rPr lang="en-US" altLang="zh-CN"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诸侯国间的争霸和</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兼并</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战争</a:t>
            </a:r>
            <a:r>
              <a:rPr lang="en-US" altLang="zh-CN"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使诸</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侯国数目减少</a:t>
            </a:r>
            <a:r>
              <a:rPr lang="en-US" altLang="zh-CN"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形成统一的趋势</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endPar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endParaRPr>
          </a:p>
          <a:p>
            <a:pPr marL="0" lvl="0" indent="0" eaLnBrk="1" hangingPunct="1">
              <a:lnSpc>
                <a:spcPct val="110000"/>
              </a:lnSpc>
              <a:spcBef>
                <a:spcPct val="0"/>
              </a:spcBef>
              <a:buSzTx/>
              <a:buFontTx/>
              <a:buNone/>
            </a:pPr>
            <a:r>
              <a:rPr lang="en-US" altLang="zh-CN"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(2)</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各国的变法打击了旧贵族的势力</a:t>
            </a:r>
            <a:r>
              <a:rPr lang="en-US" altLang="zh-CN"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促进了旧制度的瓦解崩溃和新兴地主阶级统治的建立。商鞅变法中</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秦国</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势力的强大</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为统一准备了条件</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endPar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
        <p:nvSpPr>
          <p:cNvPr id="6" name="文本占位符 1"/>
          <p:cNvSpPr txBox="1"/>
          <p:nvPr/>
        </p:nvSpPr>
        <p:spPr>
          <a:xfrm>
            <a:off x="1911350" y="3429000"/>
            <a:ext cx="9973945" cy="995045"/>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00000"/>
              </a:lnSpc>
              <a:spcBef>
                <a:spcPct val="0"/>
              </a:spcBef>
              <a:buSzTx/>
              <a:buFontTx/>
              <a:buNone/>
            </a:pP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春秋以来社会</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生产力提高</a:t>
            </a:r>
            <a:r>
              <a:rPr lang="en-US" altLang="zh-CN"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各地社会</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经济联系加强</a:t>
            </a:r>
            <a:r>
              <a:rPr lang="en-US" altLang="zh-CN"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各诸侯国经济交往频繁</a:t>
            </a:r>
            <a:r>
              <a:rPr lang="en-US" altLang="zh-CN"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这就</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为统一创造了经济基础</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endPar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
        <p:nvSpPr>
          <p:cNvPr id="7" name="文本占位符 1"/>
          <p:cNvSpPr txBox="1"/>
          <p:nvPr/>
        </p:nvSpPr>
        <p:spPr>
          <a:xfrm>
            <a:off x="1899285" y="4256405"/>
            <a:ext cx="9974580" cy="995045"/>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10000"/>
              </a:lnSpc>
              <a:spcBef>
                <a:spcPct val="0"/>
              </a:spcBef>
              <a:buSzTx/>
              <a:buFontTx/>
              <a:buNone/>
            </a:pP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法家理论</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的形成和发展为以后建立中央集权的封建国家奠定了基础</a:t>
            </a:r>
            <a:r>
              <a:rPr lang="en-US" altLang="zh-CN"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为统一提供了理论武器。</a:t>
            </a:r>
            <a:endPar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
        <p:nvSpPr>
          <p:cNvPr id="8" name="文本占位符 1"/>
          <p:cNvSpPr txBox="1"/>
          <p:nvPr/>
        </p:nvSpPr>
        <p:spPr>
          <a:xfrm>
            <a:off x="1911985" y="5093970"/>
            <a:ext cx="9973310" cy="854075"/>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10000"/>
              </a:lnSpc>
              <a:spcBef>
                <a:spcPct val="0"/>
              </a:spcBef>
              <a:buSzTx/>
              <a:buFontTx/>
              <a:buNone/>
            </a:pP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民族凝聚力增强</a:t>
            </a:r>
            <a:r>
              <a:rPr lang="en-US" altLang="zh-CN"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华夷之辨”观念相对淡薄</a:t>
            </a:r>
            <a:r>
              <a:rPr lang="en-US" altLang="zh-CN"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华夏认同</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观念形成，</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民族交融进一步加强</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endPar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
        <p:nvSpPr>
          <p:cNvPr id="9" name="文本占位符 1"/>
          <p:cNvSpPr txBox="1"/>
          <p:nvPr/>
        </p:nvSpPr>
        <p:spPr>
          <a:xfrm>
            <a:off x="1900555" y="6024880"/>
            <a:ext cx="9973310" cy="51562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a:solidFill>
                  <a:schemeClr val="tx1"/>
                </a:solidFill>
                <a:latin typeface="Calibri" panose="020F0502020204030204"/>
                <a:cs typeface="Arial" panose="020B0604020202020204" pitchFamily="34" charset="0"/>
              </a:defRPr>
            </a:lvl1pPr>
            <a:lvl2pPr marL="685800" indent="-228600" algn="l" rtl="0" eaLnBrk="0" fontAlgn="base" hangingPunct="0">
              <a:lnSpc>
                <a:spcPct val="90000"/>
              </a:lnSpc>
              <a:spcBef>
                <a:spcPts val="500"/>
              </a:spcBef>
              <a:spcAft>
                <a:spcPct val="0"/>
              </a:spcAft>
              <a:buSzPct val="100000"/>
              <a:buFont typeface="Arial" panose="020B0604020202020204" pitchFamily="34" charset="0"/>
              <a:buChar char="•"/>
              <a:defRPr sz="2400">
                <a:solidFill>
                  <a:schemeClr val="tx1"/>
                </a:solidFill>
                <a:latin typeface="Calibri" panose="020F0502020204030204"/>
                <a:cs typeface="Arial" panose="020B0604020202020204" pitchFamily="34" charset="0"/>
              </a:defRPr>
            </a:lvl2pPr>
            <a:lvl3pPr marL="1143000" indent="-228600" algn="l" rtl="0" eaLnBrk="0" fontAlgn="base" hangingPunct="0">
              <a:lnSpc>
                <a:spcPct val="90000"/>
              </a:lnSpc>
              <a:spcBef>
                <a:spcPts val="500"/>
              </a:spcBef>
              <a:spcAft>
                <a:spcPct val="0"/>
              </a:spcAft>
              <a:buSzPct val="100000"/>
              <a:buFont typeface="Arial" panose="020B0604020202020204" pitchFamily="34" charset="0"/>
              <a:buChar char="•"/>
              <a:defRPr sz="2000">
                <a:solidFill>
                  <a:schemeClr val="tx1"/>
                </a:solidFill>
                <a:latin typeface="Calibri" panose="020F0502020204030204"/>
                <a:cs typeface="Arial" panose="020B0604020202020204" pitchFamily="34" charset="0"/>
              </a:defRPr>
            </a:lvl3pPr>
            <a:lvl4pPr marL="16002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4pPr>
            <a:lvl5pPr marL="2057400" indent="-228600" algn="l" rtl="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a:cs typeface="Arial" panose="020B0604020202020204" pitchFamily="34" charset="0"/>
              </a:defRPr>
            </a:lvl5pPr>
          </a:lstStyle>
          <a:p>
            <a:pPr marL="0" lvl="0" indent="0" eaLnBrk="1" hangingPunct="1">
              <a:lnSpc>
                <a:spcPct val="100000"/>
              </a:lnSpc>
              <a:spcBef>
                <a:spcPct val="0"/>
              </a:spcBef>
              <a:buSzTx/>
              <a:buFontTx/>
              <a:buNone/>
            </a:pP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长期战争给人民带来</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深重灾难</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统一</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成为社会</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各阶级</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的</a:t>
            </a:r>
            <a:r>
              <a:rPr lang="zh-CN" altLang="en-US" sz="2400" dirty="0">
                <a:solidFill>
                  <a:srgbClr val="C00000"/>
                </a:solidFill>
                <a:latin typeface="华文中宋" panose="02010600040101010101" charset="-122"/>
                <a:ea typeface="华文中宋" panose="02010600040101010101" charset="-122"/>
                <a:cs typeface="华文中宋" panose="02010600040101010101" charset="-122"/>
                <a:sym typeface="Arial" panose="020B0604020202020204" pitchFamily="34" charset="0"/>
              </a:rPr>
              <a:t>共同愿望</a:t>
            </a:r>
            <a:r>
              <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rPr>
              <a:t>。</a:t>
            </a:r>
            <a:endParaRPr lang="zh-CN" altLang="en-US" sz="2400" dirty="0">
              <a:latin typeface="华文中宋" panose="02010600040101010101" charset="-122"/>
              <a:ea typeface="华文中宋" panose="02010600040101010101" charset="-122"/>
              <a:cs typeface="华文中宋" panose="02010600040101010101" charset="-122"/>
              <a:sym typeface="Arial" panose="020B0604020202020204" pitchFamily="34"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188531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当堂检测</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nvSpPr>
        <p:spPr>
          <a:xfrm>
            <a:off x="379095" y="895985"/>
            <a:ext cx="11505565" cy="230632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1</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、（2022</a:t>
            </a:r>
            <a:r>
              <a:rPr lang="en-US" altLang="zh-CN" sz="2400">
                <a:solidFill>
                  <a:srgbClr val="C00000"/>
                </a:solidFill>
                <a:latin typeface="黑体" panose="02010609060101010101" charset="-122"/>
                <a:ea typeface="黑体" panose="02010609060101010101" charset="-122"/>
                <a:cs typeface="黑体" panose="02010609060101010101" charset="-122"/>
                <a:sym typeface="+mn-ea"/>
              </a:rPr>
              <a:t>·</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湖南卷）</a:t>
            </a:r>
            <a:r>
              <a:rPr lang="zh-CN" altLang="en-US" sz="2400">
                <a:latin typeface="黑体" panose="02010609060101010101" charset="-122"/>
                <a:ea typeface="黑体" panose="02010609060101010101" charset="-122"/>
                <a:cs typeface="黑体" panose="02010609060101010101" charset="-122"/>
                <a:sym typeface="+mn-ea"/>
              </a:rPr>
              <a:t>儒家起于鲁，传布于齐、晋、卫；墨家始于宋，传布于鲁、楚、秦；道家起源于南方，后在楚、齐、燕有不同分支；法家源于三晋，盛行于秦。这（       ）</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sym typeface="+mn-ea"/>
              </a:rPr>
              <a:t>A．促进了政治统一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B．维系了“学在官府”的局面</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sym typeface="+mn-ea"/>
              </a:rPr>
              <a:t>C．冲击了贵族政治	</a:t>
            </a:r>
            <a:r>
              <a:rPr lang="en-US" altLang="zh-CN" sz="2400">
                <a:latin typeface="黑体" panose="02010609060101010101" charset="-122"/>
                <a:ea typeface="黑体" panose="02010609060101010101" charset="-122"/>
                <a:cs typeface="黑体" panose="02010609060101010101" charset="-122"/>
                <a:sym typeface="+mn-ea"/>
              </a:rPr>
              <a:t>                 </a:t>
            </a:r>
            <a:r>
              <a:rPr lang="zh-CN" altLang="en-US" sz="2400">
                <a:latin typeface="黑体" panose="02010609060101010101" charset="-122"/>
                <a:ea typeface="黑体" panose="02010609060101010101" charset="-122"/>
                <a:cs typeface="黑体" panose="02010609060101010101" charset="-122"/>
                <a:sym typeface="+mn-ea"/>
              </a:rPr>
              <a:t>D．导致了各诸侯国之间的矛盾</a:t>
            </a:r>
            <a:endParaRPr lang="zh-CN" altLang="en-US" sz="2400">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custDataLst>
              <p:tags r:id="rId3"/>
            </p:custDataLst>
          </p:nvPr>
        </p:nvSpPr>
        <p:spPr>
          <a:xfrm>
            <a:off x="10515600" y="1860550"/>
            <a:ext cx="955040" cy="1568450"/>
          </a:xfrm>
          <a:prstGeom prst="rect">
            <a:avLst/>
          </a:prstGeom>
          <a:noFill/>
        </p:spPr>
        <p:txBody>
          <a:bodyPr wrap="square" rtlCol="0">
            <a:spAutoFit/>
          </a:bodyPr>
          <a:lstStyle/>
          <a:p>
            <a:r>
              <a:rPr lang="en-US" altLang="zh-CN" sz="9600" b="1">
                <a:solidFill>
                  <a:srgbClr val="C00000"/>
                </a:solidFill>
              </a:rPr>
              <a:t>C</a:t>
            </a:r>
            <a:endParaRPr lang="en-US" altLang="zh-CN" sz="9600" b="1">
              <a:solidFill>
                <a:srgbClr val="C00000"/>
              </a:solidFill>
            </a:endParaRPr>
          </a:p>
        </p:txBody>
      </p:sp>
      <p:sp>
        <p:nvSpPr>
          <p:cNvPr id="5" name="文本框 4"/>
          <p:cNvSpPr txBox="1"/>
          <p:nvPr/>
        </p:nvSpPr>
        <p:spPr>
          <a:xfrm>
            <a:off x="379095" y="3202305"/>
            <a:ext cx="11318240" cy="2968625"/>
          </a:xfrm>
          <a:prstGeom prst="rect">
            <a:avLst/>
          </a:prstGeom>
          <a:noFill/>
        </p:spPr>
        <p:txBody>
          <a:bodyPr wrap="square" rtlCol="0" anchor="t">
            <a:spAutoFit/>
          </a:bodyPr>
          <a:lstStyle/>
          <a:p>
            <a:pPr indent="0" algn="l" fontAlgn="auto">
              <a:lnSpc>
                <a:spcPct val="130000"/>
              </a:lnSpc>
              <a:spcBef>
                <a:spcPct val="0"/>
              </a:spcBef>
              <a:spcAft>
                <a:spcPct val="0"/>
              </a:spcAft>
              <a:buClrTx/>
              <a:buSzTx/>
              <a:buFontTx/>
            </a:pPr>
            <a:r>
              <a:rPr lang="en-US" sz="2400">
                <a:solidFill>
                  <a:srgbClr val="C00000"/>
                </a:solidFill>
                <a:latin typeface="黑体" panose="02010609060101010101" charset="-122"/>
                <a:ea typeface="黑体" panose="02010609060101010101" charset="-122"/>
                <a:cs typeface="黑体" panose="02010609060101010101" charset="-122"/>
                <a:sym typeface="+mn-ea"/>
              </a:rPr>
              <a:t>2</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a:t>
            </a:r>
            <a:r>
              <a:rPr sz="2400">
                <a:solidFill>
                  <a:srgbClr val="C00000"/>
                </a:solidFill>
                <a:latin typeface="黑体" panose="02010609060101010101" charset="-122"/>
                <a:ea typeface="黑体" panose="02010609060101010101" charset="-122"/>
                <a:cs typeface="黑体" panose="02010609060101010101" charset="-122"/>
                <a:sym typeface="+mn-ea"/>
              </a:rPr>
              <a:t>（2022·重庆</a:t>
            </a:r>
            <a:r>
              <a:rPr lang="zh-CN" sz="2400">
                <a:solidFill>
                  <a:srgbClr val="C00000"/>
                </a:solidFill>
                <a:latin typeface="黑体" panose="02010609060101010101" charset="-122"/>
                <a:ea typeface="黑体" panose="02010609060101010101" charset="-122"/>
                <a:cs typeface="黑体" panose="02010609060101010101" charset="-122"/>
                <a:sym typeface="+mn-ea"/>
              </a:rPr>
              <a:t>卷</a:t>
            </a:r>
            <a:r>
              <a:rPr sz="2400">
                <a:solidFill>
                  <a:srgbClr val="C00000"/>
                </a:solidFill>
                <a:latin typeface="黑体" panose="02010609060101010101" charset="-122"/>
                <a:ea typeface="黑体" panose="02010609060101010101" charset="-122"/>
                <a:cs typeface="黑体" panose="02010609060101010101" charset="-122"/>
                <a:sym typeface="+mn-ea"/>
              </a:rPr>
              <a:t>）</a:t>
            </a:r>
            <a:r>
              <a:rPr sz="2400">
                <a:solidFill>
                  <a:schemeClr val="tx1"/>
                </a:solidFill>
                <a:latin typeface="黑体" panose="02010609060101010101" charset="-122"/>
                <a:ea typeface="黑体" panose="02010609060101010101" charset="-122"/>
                <a:cs typeface="黑体" panose="02010609060101010101" charset="-122"/>
                <a:sym typeface="+mn-ea"/>
              </a:rPr>
              <a:t>考古表明，战国至西汉初期，蜀地墓葬中蜀文化因素占主要地位，墓葬形式以船棺葬、狭长形土坑墓为主，随葬品也极具蜀地特征；至西汉中期，具有汉文化特色的长方形竖穴木椁墓成为主要墓葬形式，随葬品也有明显的关中特色。这反映出西汉中期（   ）</a:t>
            </a:r>
            <a:endParaRPr sz="2400">
              <a:solidFill>
                <a:schemeClr val="tx1"/>
              </a:solidFill>
              <a:latin typeface="黑体" panose="02010609060101010101" charset="-122"/>
              <a:ea typeface="黑体" panose="02010609060101010101" charset="-122"/>
              <a:cs typeface="黑体" panose="02010609060101010101" charset="-122"/>
            </a:endParaRPr>
          </a:p>
          <a:p>
            <a:pPr indent="0" algn="l" fontAlgn="auto">
              <a:lnSpc>
                <a:spcPct val="130000"/>
              </a:lnSpc>
              <a:spcBef>
                <a:spcPct val="0"/>
              </a:spcBef>
              <a:spcAft>
                <a:spcPct val="0"/>
              </a:spcAft>
              <a:buClrTx/>
              <a:buSzTx/>
              <a:buFontTx/>
            </a:pPr>
            <a:r>
              <a:rPr sz="2400">
                <a:solidFill>
                  <a:schemeClr val="tx1"/>
                </a:solidFill>
                <a:latin typeface="黑体" panose="02010609060101010101" charset="-122"/>
                <a:ea typeface="黑体" panose="02010609060101010101" charset="-122"/>
                <a:cs typeface="黑体" panose="02010609060101010101" charset="-122"/>
                <a:sym typeface="+mn-ea"/>
              </a:rPr>
              <a:t>A．蜀地墓葬出现平民化趋势	</a:t>
            </a:r>
            <a:r>
              <a:rPr lang="en-US" sz="2400">
                <a:solidFill>
                  <a:schemeClr val="tx1"/>
                </a:solidFill>
                <a:latin typeface="黑体" panose="02010609060101010101" charset="-122"/>
                <a:ea typeface="黑体" panose="02010609060101010101" charset="-122"/>
                <a:cs typeface="黑体" panose="02010609060101010101" charset="-122"/>
                <a:sym typeface="+mn-ea"/>
              </a:rPr>
              <a:t>    </a:t>
            </a:r>
            <a:r>
              <a:rPr sz="2400">
                <a:solidFill>
                  <a:schemeClr val="tx1"/>
                </a:solidFill>
                <a:latin typeface="黑体" panose="02010609060101010101" charset="-122"/>
                <a:ea typeface="黑体" panose="02010609060101010101" charset="-122"/>
                <a:cs typeface="黑体" panose="02010609060101010101" charset="-122"/>
                <a:sym typeface="+mn-ea"/>
              </a:rPr>
              <a:t>B．蜀文化逐渐融入到汉文化中</a:t>
            </a:r>
            <a:endParaRPr sz="2400">
              <a:solidFill>
                <a:schemeClr val="tx1"/>
              </a:solidFill>
              <a:latin typeface="黑体" panose="02010609060101010101" charset="-122"/>
              <a:ea typeface="黑体" panose="02010609060101010101" charset="-122"/>
              <a:cs typeface="黑体" panose="02010609060101010101" charset="-122"/>
            </a:endParaRPr>
          </a:p>
          <a:p>
            <a:pPr indent="0" algn="l" fontAlgn="auto">
              <a:lnSpc>
                <a:spcPct val="130000"/>
              </a:lnSpc>
              <a:spcBef>
                <a:spcPct val="0"/>
              </a:spcBef>
              <a:spcAft>
                <a:spcPct val="0"/>
              </a:spcAft>
              <a:buClrTx/>
              <a:buSzTx/>
              <a:buFontTx/>
            </a:pPr>
            <a:r>
              <a:rPr sz="2400">
                <a:solidFill>
                  <a:schemeClr val="tx1"/>
                </a:solidFill>
                <a:latin typeface="黑体" panose="02010609060101010101" charset="-122"/>
                <a:ea typeface="黑体" panose="02010609060101010101" charset="-122"/>
                <a:cs typeface="黑体" panose="02010609060101010101" charset="-122"/>
                <a:sym typeface="+mn-ea"/>
              </a:rPr>
              <a:t>C．蜀地经济实力与关中相当	</a:t>
            </a:r>
            <a:r>
              <a:rPr lang="en-US" sz="2400">
                <a:solidFill>
                  <a:schemeClr val="tx1"/>
                </a:solidFill>
                <a:latin typeface="黑体" panose="02010609060101010101" charset="-122"/>
                <a:ea typeface="黑体" panose="02010609060101010101" charset="-122"/>
                <a:cs typeface="黑体" panose="02010609060101010101" charset="-122"/>
                <a:sym typeface="+mn-ea"/>
              </a:rPr>
              <a:t>    </a:t>
            </a:r>
            <a:r>
              <a:rPr sz="2400">
                <a:solidFill>
                  <a:schemeClr val="tx1"/>
                </a:solidFill>
                <a:latin typeface="黑体" panose="02010609060101010101" charset="-122"/>
                <a:ea typeface="黑体" panose="02010609060101010101" charset="-122"/>
                <a:cs typeface="黑体" panose="02010609060101010101" charset="-122"/>
                <a:sym typeface="+mn-ea"/>
              </a:rPr>
              <a:t>D．蜀文化与关中文化交流有限</a:t>
            </a:r>
            <a:endParaRPr lang="zh-CN" altLang="en-US" sz="240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custDataLst>
              <p:tags r:id="rId4"/>
            </p:custDataLst>
          </p:nvPr>
        </p:nvSpPr>
        <p:spPr>
          <a:xfrm>
            <a:off x="10631805" y="4668520"/>
            <a:ext cx="955040" cy="1568450"/>
          </a:xfrm>
          <a:prstGeom prst="rect">
            <a:avLst/>
          </a:prstGeom>
          <a:noFill/>
        </p:spPr>
        <p:txBody>
          <a:bodyPr wrap="square" rtlCol="0">
            <a:spAutoFit/>
          </a:bodyPr>
          <a:lstStyle/>
          <a:p>
            <a:r>
              <a:rPr lang="en-US" altLang="zh-CN" sz="9600" b="1">
                <a:solidFill>
                  <a:srgbClr val="C00000"/>
                </a:solidFill>
              </a:rPr>
              <a:t>B</a:t>
            </a:r>
            <a:endParaRPr lang="en-US" altLang="zh-CN" sz="9600" b="1">
              <a:solidFill>
                <a:srgbClr val="C00000"/>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11645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阶段特征</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aphicFrame>
        <p:nvGraphicFramePr>
          <p:cNvPr id="3" name="表格 2"/>
          <p:cNvGraphicFramePr/>
          <p:nvPr>
            <p:custDataLst>
              <p:tags r:id="rId3"/>
            </p:custDataLst>
          </p:nvPr>
        </p:nvGraphicFramePr>
        <p:xfrm>
          <a:off x="379095" y="894080"/>
          <a:ext cx="11325225" cy="5636895"/>
        </p:xfrm>
        <a:graphic>
          <a:graphicData uri="http://schemas.openxmlformats.org/drawingml/2006/table">
            <a:tbl>
              <a:tblPr firstRow="1" bandRow="1">
                <a:tableStyleId>{5C22544A-7EE6-4342-B048-85BDC9FD1C3A}</a:tableStyleId>
              </a:tblPr>
              <a:tblGrid>
                <a:gridCol w="11325225"/>
              </a:tblGrid>
              <a:tr h="1889760">
                <a:tc>
                  <a:txBody>
                    <a:bodyPr/>
                    <a:lstStyle/>
                    <a:p>
                      <a:pPr>
                        <a:buNone/>
                      </a:pPr>
                      <a:r>
                        <a:rPr lang="zh-CN" altLang="en-US" sz="2800">
                          <a:solidFill>
                            <a:srgbClr val="C00000"/>
                          </a:solidFill>
                          <a:latin typeface="华文中宋" panose="02010600040101010101" charset="-122"/>
                          <a:ea typeface="华文中宋" panose="02010600040101010101" charset="-122"/>
                        </a:rPr>
                        <a:t>政治上：</a:t>
                      </a:r>
                      <a:endParaRPr lang="zh-CN" altLang="en-US" sz="2800">
                        <a:solidFill>
                          <a:srgbClr val="C00000"/>
                        </a:solidFill>
                        <a:latin typeface="华文中宋" panose="02010600040101010101" charset="-122"/>
                        <a:ea typeface="华文中宋" panose="02010600040101010101" charset="-122"/>
                      </a:endParaRPr>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321435">
                <a:tc>
                  <a:txBody>
                    <a:bodyPr/>
                    <a:lstStyle/>
                    <a:p>
                      <a:pPr>
                        <a:buNone/>
                      </a:pPr>
                      <a:r>
                        <a:rPr lang="zh-CN" altLang="en-US" sz="2800" b="1">
                          <a:solidFill>
                            <a:srgbClr val="C00000"/>
                          </a:solidFill>
                          <a:latin typeface="华文中宋" panose="02010600040101010101" charset="-122"/>
                          <a:ea typeface="华文中宋" panose="02010600040101010101" charset="-122"/>
                        </a:rPr>
                        <a:t>经济上：</a:t>
                      </a: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002030">
                <a:tc>
                  <a:txBody>
                    <a:bodyPr/>
                    <a:lstStyle/>
                    <a:p>
                      <a:pPr>
                        <a:buNone/>
                      </a:pPr>
                      <a:r>
                        <a:rPr lang="zh-CN" altLang="en-US" sz="2800" b="1">
                          <a:solidFill>
                            <a:srgbClr val="C00000"/>
                          </a:solidFill>
                          <a:latin typeface="华文中宋" panose="02010600040101010101" charset="-122"/>
                          <a:ea typeface="华文中宋" panose="02010600040101010101" charset="-122"/>
                        </a:rPr>
                        <a:t>思想文化上：</a:t>
                      </a: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1423670">
                <a:tc>
                  <a:txBody>
                    <a:bodyPr/>
                    <a:lstStyle/>
                    <a:p>
                      <a:pPr>
                        <a:buNone/>
                      </a:pPr>
                      <a:r>
                        <a:rPr lang="zh-CN" altLang="en-US" sz="2800" b="1">
                          <a:solidFill>
                            <a:srgbClr val="C00000"/>
                          </a:solidFill>
                          <a:latin typeface="华文中宋" panose="02010600040101010101" charset="-122"/>
                          <a:ea typeface="华文中宋" panose="02010600040101010101" charset="-122"/>
                        </a:rPr>
                        <a:t>民族关系上：</a:t>
                      </a:r>
                      <a:endParaRPr lang="zh-CN" altLang="en-US" sz="2800" b="1">
                        <a:solidFill>
                          <a:srgbClr val="C00000"/>
                        </a:solidFill>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4" name="文本框 3"/>
          <p:cNvSpPr txBox="1"/>
          <p:nvPr/>
        </p:nvSpPr>
        <p:spPr>
          <a:xfrm>
            <a:off x="379095" y="894080"/>
            <a:ext cx="11325860" cy="1814830"/>
          </a:xfrm>
          <a:prstGeom prst="rect">
            <a:avLst/>
          </a:prstGeom>
          <a:noFill/>
        </p:spPr>
        <p:txBody>
          <a:bodyPr wrap="square" rtlCol="0" anchor="t">
            <a:spAutoFit/>
          </a:bodyPr>
          <a:lstStyle/>
          <a:p>
            <a:r>
              <a:rPr lang="en-US" altLang="zh-CN" sz="2800">
                <a:latin typeface="华文中宋" panose="02010600040101010101" charset="-122"/>
                <a:ea typeface="华文中宋" panose="02010600040101010101" charset="-122"/>
                <a:sym typeface="+mn-ea"/>
              </a:rPr>
              <a:t>             </a:t>
            </a:r>
            <a:r>
              <a:rPr lang="zh-CN" altLang="en-US" sz="2800">
                <a:latin typeface="华文中宋" panose="02010600040101010101" charset="-122"/>
                <a:ea typeface="华文中宋" panose="02010600040101010101" charset="-122"/>
                <a:sym typeface="+mn-ea"/>
              </a:rPr>
              <a:t>分封制、宗法制逐渐瓦解，礼崩乐坏，周王室衰微，诸侯展开争霸兼并战争，社会动荡；各国为富国强兵进行变法，举荐制与军功爵制取代世卿世禄制，贵族政治逐步走向官僚政治，专制主义中央集权制度雏形出现，奴隶主贵族没落，新兴地主阶级日益强大；士阶层活跃。</a:t>
            </a:r>
            <a:endParaRPr lang="zh-CN" altLang="en-US" sz="2800">
              <a:latin typeface="华文中宋" panose="02010600040101010101" charset="-122"/>
              <a:ea typeface="华文中宋" panose="02010600040101010101" charset="-122"/>
              <a:sym typeface="+mn-ea"/>
            </a:endParaRPr>
          </a:p>
        </p:txBody>
      </p:sp>
      <p:sp>
        <p:nvSpPr>
          <p:cNvPr id="5" name="文本框 4"/>
          <p:cNvSpPr txBox="1"/>
          <p:nvPr/>
        </p:nvSpPr>
        <p:spPr>
          <a:xfrm>
            <a:off x="379095" y="2783205"/>
            <a:ext cx="11325860" cy="1383665"/>
          </a:xfrm>
          <a:prstGeom prst="rect">
            <a:avLst/>
          </a:prstGeom>
          <a:noFill/>
        </p:spPr>
        <p:txBody>
          <a:bodyPr wrap="square" rtlCol="0" anchor="t">
            <a:spAutoFit/>
          </a:bodyPr>
          <a:lstStyle/>
          <a:p>
            <a:r>
              <a:rPr lang="en-US" altLang="zh-CN" sz="2800">
                <a:latin typeface="华文中宋" panose="02010600040101010101" charset="-122"/>
                <a:ea typeface="华文中宋" panose="02010600040101010101" charset="-122"/>
                <a:sym typeface="+mn-ea"/>
              </a:rPr>
              <a:t>             </a:t>
            </a:r>
            <a:r>
              <a:rPr lang="zh-CN" altLang="en-US" sz="2800">
                <a:latin typeface="华文中宋" panose="02010600040101010101" charset="-122"/>
                <a:ea typeface="华文中宋" panose="02010600040101010101" charset="-122"/>
                <a:sym typeface="+mn-ea"/>
              </a:rPr>
              <a:t>铁犁牛耕出现，生产力得到发展，井田制瓦解，封建土地私有制逐步确立，小农经济逐渐形成；工商业被官府垄断的局面打破，出现私营手工业和商业，重农抑商政策兴起。</a:t>
            </a:r>
            <a:endParaRPr lang="zh-CN" altLang="en-US" sz="2800">
              <a:latin typeface="华文中宋" panose="02010600040101010101" charset="-122"/>
              <a:ea typeface="华文中宋" panose="02010600040101010101" charset="-122"/>
              <a:sym typeface="+mn-ea"/>
            </a:endParaRPr>
          </a:p>
        </p:txBody>
      </p:sp>
      <p:sp>
        <p:nvSpPr>
          <p:cNvPr id="6" name="文本框 5"/>
          <p:cNvSpPr txBox="1"/>
          <p:nvPr/>
        </p:nvSpPr>
        <p:spPr>
          <a:xfrm>
            <a:off x="476885" y="4100830"/>
            <a:ext cx="10327640" cy="953135"/>
          </a:xfrm>
          <a:prstGeom prst="rect">
            <a:avLst/>
          </a:prstGeom>
          <a:noFill/>
        </p:spPr>
        <p:txBody>
          <a:bodyPr wrap="square" rtlCol="0" anchor="t">
            <a:spAutoFit/>
          </a:bodyPr>
          <a:lstStyle/>
          <a:p>
            <a:r>
              <a:rPr lang="en-US" altLang="zh-CN" sz="2800">
                <a:latin typeface="华文中宋" panose="02010600040101010101" charset="-122"/>
                <a:ea typeface="华文中宋" panose="02010600040101010101" charset="-122"/>
                <a:sym typeface="+mn-ea"/>
              </a:rPr>
              <a:t>                 </a:t>
            </a:r>
            <a:r>
              <a:rPr lang="zh-CN" altLang="en-US" sz="2800">
                <a:latin typeface="华文中宋" panose="02010600040101010101" charset="-122"/>
                <a:ea typeface="华文中宋" panose="02010600040101010101" charset="-122"/>
                <a:sym typeface="+mn-ea"/>
              </a:rPr>
              <a:t>百家争鸣，私学兴起，文化下移，科技文化也取得较快的发展，诗歌成为当时代表性的文学形式。</a:t>
            </a:r>
            <a:endParaRPr lang="zh-CN" altLang="en-US" sz="2800">
              <a:latin typeface="华文中宋" panose="02010600040101010101" charset="-122"/>
              <a:ea typeface="华文中宋" panose="02010600040101010101" charset="-122"/>
              <a:sym typeface="+mn-ea"/>
            </a:endParaRPr>
          </a:p>
        </p:txBody>
      </p:sp>
      <p:sp>
        <p:nvSpPr>
          <p:cNvPr id="7" name="文本框 6"/>
          <p:cNvSpPr txBox="1"/>
          <p:nvPr/>
        </p:nvSpPr>
        <p:spPr>
          <a:xfrm>
            <a:off x="379095" y="5147310"/>
            <a:ext cx="11326495" cy="1383665"/>
          </a:xfrm>
          <a:prstGeom prst="rect">
            <a:avLst/>
          </a:prstGeom>
          <a:noFill/>
        </p:spPr>
        <p:txBody>
          <a:bodyPr wrap="square" rtlCol="0" anchor="t">
            <a:spAutoFit/>
          </a:bodyPr>
          <a:lstStyle/>
          <a:p>
            <a:r>
              <a:rPr lang="en-US" altLang="zh-CN" sz="2800">
                <a:latin typeface="华文中宋" panose="02010600040101010101" charset="-122"/>
                <a:ea typeface="华文中宋" panose="02010600040101010101" charset="-122"/>
                <a:sym typeface="+mn-ea"/>
              </a:rPr>
              <a:t>                  </a:t>
            </a:r>
            <a:r>
              <a:rPr lang="zh-CN" altLang="en-US" sz="2800">
                <a:solidFill>
                  <a:schemeClr val="tx1"/>
                </a:solidFill>
                <a:latin typeface="华文中宋" panose="02010600040101010101" charset="-122"/>
                <a:ea typeface="华文中宋" panose="02010600040101010101" charset="-122"/>
                <a:cs typeface="黑体" panose="02010609060101010101" charset="-122"/>
                <a:sym typeface="+mn-ea"/>
              </a:rPr>
              <a:t>经济文化交流和频繁的战争，</a:t>
            </a:r>
            <a:r>
              <a:rPr lang="zh-CN" altLang="en-US" sz="2800">
                <a:solidFill>
                  <a:schemeClr val="tx1"/>
                </a:solidFill>
                <a:latin typeface="华文中宋" panose="02010600040101010101" charset="-122"/>
                <a:ea typeface="华文中宋" panose="02010600040101010101" charset="-122"/>
                <a:sym typeface="+mn-ea"/>
              </a:rPr>
              <a:t>加强了华夏族和其他各族的接触，形成华夏认同，促进了民族交融，国家渐趋统一，为秦朝建立统一的多民族国家创造了条件。</a:t>
            </a:r>
            <a:endParaRPr lang="zh-CN" altLang="en-US" sz="2800">
              <a:solidFill>
                <a:schemeClr val="tx1"/>
              </a:solidFill>
              <a:latin typeface="华文中宋" panose="02010600040101010101" charset="-122"/>
              <a:ea typeface="华文中宋" panose="02010600040101010101" charset="-122"/>
              <a:sym typeface="+mn-ea"/>
            </a:endParaRPr>
          </a:p>
        </p:txBody>
      </p:sp>
      <p:sp>
        <p:nvSpPr>
          <p:cNvPr id="9" name="文本框 8"/>
          <p:cNvSpPr txBox="1"/>
          <p:nvPr>
            <p:custDataLst>
              <p:tags r:id="rId4"/>
            </p:custDataLst>
          </p:nvPr>
        </p:nvSpPr>
        <p:spPr>
          <a:xfrm>
            <a:off x="7454265" y="297815"/>
            <a:ext cx="4251325" cy="521970"/>
          </a:xfrm>
          <a:prstGeom prst="rect">
            <a:avLst/>
          </a:prstGeom>
          <a:solidFill>
            <a:srgbClr val="C00000"/>
          </a:solidFill>
          <a:effectLst>
            <a:outerShdw blurRad="50800" dist="38100" dir="2700000" algn="tl" rotWithShape="0">
              <a:prstClr val="black">
                <a:alpha val="40000"/>
              </a:prstClr>
            </a:outerShdw>
          </a:effectLst>
        </p:spPr>
        <p:txBody>
          <a:bodyPr wrap="square" rtlCol="0" anchor="t">
            <a:spAutoFit/>
          </a:bodyPr>
          <a:lstStyle/>
          <a:p>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奴隶社会向封建社会转型</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0" name="文本框 9"/>
          <p:cNvSpPr txBox="1"/>
          <p:nvPr>
            <p:custDataLst>
              <p:tags r:id="rId5"/>
            </p:custDataLst>
          </p:nvPr>
        </p:nvSpPr>
        <p:spPr>
          <a:xfrm>
            <a:off x="9526270" y="973455"/>
            <a:ext cx="2178050" cy="478155"/>
          </a:xfrm>
          <a:prstGeom prst="rect">
            <a:avLst/>
          </a:prstGeom>
          <a:solidFill>
            <a:srgbClr val="C00000"/>
          </a:solidFill>
          <a:ln w="12700" cmpd="sng">
            <a:solidFill>
              <a:schemeClr val="bg1"/>
            </a:solidFill>
            <a:prstDash val="solid"/>
          </a:ln>
          <a:effectLst>
            <a:outerShdw blurRad="50800" dist="38100" dir="2700000" algn="tl" rotWithShape="0">
              <a:prstClr val="black">
                <a:alpha val="40000"/>
              </a:prstClr>
            </a:outerShdw>
          </a:effectLst>
        </p:spPr>
        <p:txBody>
          <a:bodyPr wrap="square" rtlCol="0" anchor="t">
            <a:spAutoFit/>
          </a:bodyPr>
          <a:lstStyle/>
          <a:p>
            <a:pPr algn="ctr">
              <a:lnSpc>
                <a:spcPct val="9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社会大动荡</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1" name="文本框 10"/>
          <p:cNvSpPr txBox="1"/>
          <p:nvPr>
            <p:custDataLst>
              <p:tags r:id="rId6"/>
            </p:custDataLst>
          </p:nvPr>
        </p:nvSpPr>
        <p:spPr>
          <a:xfrm>
            <a:off x="9528175" y="1976755"/>
            <a:ext cx="2178050" cy="478155"/>
          </a:xfrm>
          <a:prstGeom prst="rect">
            <a:avLst/>
          </a:prstGeom>
          <a:solidFill>
            <a:srgbClr val="C00000"/>
          </a:solidFill>
          <a:ln w="12700" cmpd="sng">
            <a:solidFill>
              <a:schemeClr val="bg1"/>
            </a:solidFill>
            <a:prstDash val="solid"/>
          </a:ln>
          <a:effectLst>
            <a:outerShdw blurRad="50800" dist="38100" dir="2700000" algn="tl" rotWithShape="0">
              <a:prstClr val="black">
                <a:alpha val="40000"/>
              </a:prstClr>
            </a:outerShdw>
          </a:effectLst>
        </p:spPr>
        <p:txBody>
          <a:bodyPr wrap="square" rtlCol="0" anchor="t">
            <a:spAutoFit/>
          </a:bodyPr>
          <a:lstStyle/>
          <a:p>
            <a:pPr algn="ctr">
              <a:lnSpc>
                <a:spcPct val="9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政治大变革</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2" name="文本框 11"/>
          <p:cNvSpPr txBox="1"/>
          <p:nvPr>
            <p:custDataLst>
              <p:tags r:id="rId7"/>
            </p:custDataLst>
          </p:nvPr>
        </p:nvSpPr>
        <p:spPr>
          <a:xfrm>
            <a:off x="9526270" y="3219450"/>
            <a:ext cx="2176145" cy="478155"/>
          </a:xfrm>
          <a:prstGeom prst="rect">
            <a:avLst/>
          </a:prstGeom>
          <a:solidFill>
            <a:srgbClr val="C00000"/>
          </a:solidFill>
          <a:ln w="12700" cmpd="sng">
            <a:solidFill>
              <a:schemeClr val="bg1"/>
            </a:solidFill>
            <a:prstDash val="solid"/>
          </a:ln>
          <a:effectLst>
            <a:outerShdw blurRad="50800" dist="38100" dir="2700000" algn="tl" rotWithShape="0">
              <a:prstClr val="black">
                <a:alpha val="40000"/>
              </a:prstClr>
            </a:outerShdw>
          </a:effectLst>
        </p:spPr>
        <p:txBody>
          <a:bodyPr wrap="square" rtlCol="0" anchor="t">
            <a:spAutoFit/>
          </a:bodyPr>
          <a:lstStyle/>
          <a:p>
            <a:pPr algn="ctr">
              <a:lnSpc>
                <a:spcPct val="9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经济大发展</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3" name="文本框 12"/>
          <p:cNvSpPr txBox="1"/>
          <p:nvPr>
            <p:custDataLst>
              <p:tags r:id="rId8"/>
            </p:custDataLst>
          </p:nvPr>
        </p:nvSpPr>
        <p:spPr>
          <a:xfrm>
            <a:off x="9526270" y="4462145"/>
            <a:ext cx="2176145" cy="478155"/>
          </a:xfrm>
          <a:prstGeom prst="rect">
            <a:avLst/>
          </a:prstGeom>
          <a:solidFill>
            <a:srgbClr val="C00000"/>
          </a:solidFill>
          <a:ln w="12700" cmpd="sng">
            <a:solidFill>
              <a:schemeClr val="bg1"/>
            </a:solidFill>
            <a:prstDash val="solid"/>
          </a:ln>
          <a:effectLst>
            <a:outerShdw blurRad="50800" dist="38100" dir="2700000" algn="tl" rotWithShape="0">
              <a:prstClr val="black">
                <a:alpha val="40000"/>
              </a:prstClr>
            </a:outerShdw>
          </a:effectLst>
        </p:spPr>
        <p:txBody>
          <a:bodyPr wrap="square" rtlCol="0" anchor="t">
            <a:spAutoFit/>
          </a:bodyPr>
          <a:lstStyle/>
          <a:p>
            <a:pPr algn="ctr">
              <a:lnSpc>
                <a:spcPct val="9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思想大解放</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4" name="文本框 13"/>
          <p:cNvSpPr txBox="1"/>
          <p:nvPr>
            <p:custDataLst>
              <p:tags r:id="rId9"/>
            </p:custDataLst>
          </p:nvPr>
        </p:nvSpPr>
        <p:spPr>
          <a:xfrm>
            <a:off x="9526270" y="5958840"/>
            <a:ext cx="2179955" cy="478155"/>
          </a:xfrm>
          <a:prstGeom prst="rect">
            <a:avLst/>
          </a:prstGeom>
          <a:solidFill>
            <a:srgbClr val="C00000"/>
          </a:solidFill>
          <a:ln w="12700" cmpd="sng">
            <a:solidFill>
              <a:schemeClr val="bg1"/>
            </a:solidFill>
            <a:prstDash val="solid"/>
          </a:ln>
          <a:effectLst>
            <a:outerShdw blurRad="50800" dist="38100" dir="2700000" algn="tl" rotWithShape="0">
              <a:prstClr val="black">
                <a:alpha val="40000"/>
              </a:prstClr>
            </a:outerShdw>
          </a:effectLst>
        </p:spPr>
        <p:txBody>
          <a:bodyPr wrap="square" rtlCol="0" anchor="t">
            <a:spAutoFit/>
          </a:bodyPr>
          <a:lstStyle/>
          <a:p>
            <a:pPr algn="ctr">
              <a:lnSpc>
                <a:spcPct val="90000"/>
              </a:lnSpc>
            </a:pP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民族大融合</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188531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当堂检测</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custDataLst>
              <p:tags r:id="rId3"/>
            </p:custDataLst>
          </p:nvPr>
        </p:nvSpPr>
        <p:spPr>
          <a:xfrm>
            <a:off x="379095" y="944245"/>
            <a:ext cx="11477625" cy="230632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rPr>
              <a:t>3</a:t>
            </a:r>
            <a:r>
              <a:rPr lang="zh-CN" altLang="en-US" sz="2400">
                <a:solidFill>
                  <a:srgbClr val="C00000"/>
                </a:solidFill>
                <a:latin typeface="黑体" panose="02010609060101010101" charset="-122"/>
                <a:ea typeface="黑体" panose="02010609060101010101" charset="-122"/>
                <a:cs typeface="黑体" panose="02010609060101010101" charset="-122"/>
              </a:rPr>
              <a:t>、（2022·湖北高考）</a:t>
            </a:r>
            <a:r>
              <a:rPr lang="zh-CN" altLang="en-US" sz="2400">
                <a:latin typeface="黑体" panose="02010609060101010101" charset="-122"/>
                <a:ea typeface="黑体" panose="02010609060101010101" charset="-122"/>
                <a:cs typeface="黑体" panose="02010609060101010101" charset="-122"/>
              </a:rPr>
              <a:t>1978年，湖北随州曾侯乙墓出土了一件精美的漆箱，箱盖上绘有按星空方位标注的二十八星宿图，其中的星宿名称多数与《石氏星表》中的记载相同。这表明（　　）</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rPr>
              <a:t>A．图像比文献记载更可靠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B．西周重视天文观测</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rPr>
              <a:t>C．文物与文献可相互印证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D．楚国制漆工艺精湛</a:t>
            </a:r>
            <a:endParaRPr lang="zh-CN" altLang="en-US" sz="2400">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4"/>
            </p:custDataLst>
          </p:nvPr>
        </p:nvSpPr>
        <p:spPr>
          <a:xfrm>
            <a:off x="10515600" y="1860550"/>
            <a:ext cx="955040" cy="1568450"/>
          </a:xfrm>
          <a:prstGeom prst="rect">
            <a:avLst/>
          </a:prstGeom>
          <a:noFill/>
        </p:spPr>
        <p:txBody>
          <a:bodyPr wrap="square" rtlCol="0">
            <a:spAutoFit/>
          </a:bodyPr>
          <a:lstStyle/>
          <a:p>
            <a:r>
              <a:rPr lang="en-US" altLang="zh-CN" sz="9600" b="1">
                <a:solidFill>
                  <a:srgbClr val="C00000"/>
                </a:solidFill>
              </a:rPr>
              <a:t>C</a:t>
            </a:r>
            <a:endParaRPr lang="en-US" altLang="zh-CN" sz="9600" b="1">
              <a:solidFill>
                <a:srgbClr val="C00000"/>
              </a:solidFill>
            </a:endParaRPr>
          </a:p>
        </p:txBody>
      </p:sp>
      <p:sp>
        <p:nvSpPr>
          <p:cNvPr id="7" name="文本框 6"/>
          <p:cNvSpPr txBox="1"/>
          <p:nvPr/>
        </p:nvSpPr>
        <p:spPr>
          <a:xfrm>
            <a:off x="379095" y="3429000"/>
            <a:ext cx="11577955" cy="2306320"/>
          </a:xfrm>
          <a:prstGeom prst="rect">
            <a:avLst/>
          </a:prstGeom>
          <a:noFill/>
        </p:spPr>
        <p:txBody>
          <a:bodyPr wrap="square" rtlCol="0" anchor="t">
            <a:spAutoFit/>
          </a:bodyPr>
          <a:lstStyle/>
          <a:p>
            <a:pPr>
              <a:lnSpc>
                <a:spcPct val="120000"/>
              </a:lnSpc>
            </a:pPr>
            <a:r>
              <a:rPr lang="en-US" altLang="zh-CN" sz="2400">
                <a:solidFill>
                  <a:srgbClr val="C00000"/>
                </a:solidFill>
                <a:latin typeface="黑体" panose="02010609060101010101" charset="-122"/>
                <a:ea typeface="黑体" panose="02010609060101010101" charset="-122"/>
                <a:cs typeface="黑体" panose="02010609060101010101" charset="-122"/>
              </a:rPr>
              <a:t>4</a:t>
            </a:r>
            <a:r>
              <a:rPr lang="zh-CN" altLang="en-US" sz="2400">
                <a:solidFill>
                  <a:srgbClr val="C00000"/>
                </a:solidFill>
                <a:latin typeface="黑体" panose="02010609060101010101" charset="-122"/>
                <a:ea typeface="黑体" panose="02010609060101010101" charset="-122"/>
                <a:cs typeface="黑体" panose="02010609060101010101" charset="-122"/>
              </a:rPr>
              <a:t>、(2023·全国高考乙卷·24)</a:t>
            </a:r>
            <a:r>
              <a:rPr lang="zh-CN" altLang="en-US" sz="2400">
                <a:latin typeface="黑体" panose="02010609060101010101" charset="-122"/>
                <a:ea typeface="黑体" panose="02010609060101010101" charset="-122"/>
                <a:cs typeface="黑体" panose="02010609060101010101" charset="-122"/>
              </a:rPr>
              <a:t>孟子说：  “五亩之宅，树之以桑，五十(岁)者可以衣帛矣；鸡豚狗彘之畜，无失其时，七十(岁)者可以食肉矣；百亩之田，勿夺其时，数口之家可以无饥矣。”这一观点所依托的时代背景是(    )</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rPr>
              <a:t>A.休养生息政策的实施</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B.井田制度的繁荣</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rPr>
              <a:t>C.农业生产技术的发展</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D.商业活动的衰退</a:t>
            </a:r>
            <a:endParaRPr lang="zh-CN" altLang="en-US" sz="2400">
              <a:latin typeface="黑体" panose="02010609060101010101" charset="-122"/>
              <a:ea typeface="黑体" panose="02010609060101010101" charset="-122"/>
              <a:cs typeface="黑体" panose="02010609060101010101" charset="-122"/>
            </a:endParaRPr>
          </a:p>
        </p:txBody>
      </p:sp>
      <p:sp>
        <p:nvSpPr>
          <p:cNvPr id="8" name="文本框 7"/>
          <p:cNvSpPr txBox="1"/>
          <p:nvPr>
            <p:custDataLst>
              <p:tags r:id="rId5"/>
            </p:custDataLst>
          </p:nvPr>
        </p:nvSpPr>
        <p:spPr>
          <a:xfrm>
            <a:off x="10642600" y="4368800"/>
            <a:ext cx="955040" cy="1568450"/>
          </a:xfrm>
          <a:prstGeom prst="rect">
            <a:avLst/>
          </a:prstGeom>
          <a:noFill/>
        </p:spPr>
        <p:txBody>
          <a:bodyPr wrap="square" rtlCol="0">
            <a:spAutoFit/>
          </a:bodyPr>
          <a:lstStyle/>
          <a:p>
            <a:r>
              <a:rPr lang="en-US" altLang="zh-CN" sz="9600" b="1">
                <a:solidFill>
                  <a:srgbClr val="C00000"/>
                </a:solidFill>
              </a:rPr>
              <a:t>C</a:t>
            </a:r>
            <a:endParaRPr lang="en-US" altLang="zh-CN" sz="9600" b="1">
              <a:solidFill>
                <a:srgbClr val="C00000"/>
              </a:solidFill>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188531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当堂检测</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nvSpPr>
        <p:spPr>
          <a:xfrm>
            <a:off x="379095" y="904240"/>
            <a:ext cx="11577955" cy="1863725"/>
          </a:xfrm>
          <a:prstGeom prst="rect">
            <a:avLst/>
          </a:prstGeom>
          <a:noFill/>
        </p:spPr>
        <p:txBody>
          <a:bodyPr wrap="square" rtlCol="0" anchor="t">
            <a:spAutoFit/>
          </a:bodyPr>
          <a:lstStyle/>
          <a:p>
            <a:pPr>
              <a:lnSpc>
                <a:spcPct val="120000"/>
              </a:lnSpc>
            </a:pPr>
            <a:r>
              <a:rPr lang="en-US" altLang="zh-CN" sz="2400" smtClean="0">
                <a:solidFill>
                  <a:srgbClr val="C00000"/>
                </a:solidFill>
                <a:latin typeface="黑体" panose="02010609060101010101" charset="-122"/>
                <a:ea typeface="黑体" panose="02010609060101010101" charset="-122"/>
                <a:cs typeface="黑体" panose="02010609060101010101" charset="-122"/>
                <a:sym typeface="+mn-ea"/>
              </a:rPr>
              <a:t>5</a:t>
            </a:r>
            <a:r>
              <a:rPr lang="zh-CN" altLang="en-US" sz="2400" smtClean="0">
                <a:solidFill>
                  <a:srgbClr val="C00000"/>
                </a:solidFill>
                <a:latin typeface="黑体" panose="02010609060101010101" charset="-122"/>
                <a:ea typeface="黑体" panose="02010609060101010101" charset="-122"/>
                <a:cs typeface="黑体" panose="02010609060101010101" charset="-122"/>
                <a:sym typeface="+mn-ea"/>
              </a:rPr>
              <a:t>、</a:t>
            </a:r>
            <a:r>
              <a:rPr lang="en-US" altLang="zh-CN" sz="2400" smtClean="0">
                <a:solidFill>
                  <a:srgbClr val="C00000"/>
                </a:solidFill>
                <a:latin typeface="黑体" panose="02010609060101010101" charset="-122"/>
                <a:ea typeface="黑体" panose="02010609060101010101" charset="-122"/>
                <a:cs typeface="黑体" panose="02010609060101010101" charset="-122"/>
                <a:sym typeface="+mn-ea"/>
              </a:rPr>
              <a:t>(2018·</a:t>
            </a:r>
            <a:r>
              <a:rPr lang="zh-CN" altLang="zh-CN" sz="2400" smtClean="0">
                <a:solidFill>
                  <a:srgbClr val="C00000"/>
                </a:solidFill>
                <a:latin typeface="黑体" panose="02010609060101010101" charset="-122"/>
                <a:ea typeface="黑体" panose="02010609060101010101" charset="-122"/>
                <a:cs typeface="黑体" panose="02010609060101010101" charset="-122"/>
                <a:sym typeface="+mn-ea"/>
              </a:rPr>
              <a:t>浙江选考</a:t>
            </a:r>
            <a:r>
              <a:rPr lang="en-US" altLang="zh-CN" sz="2400" smtClean="0">
                <a:solidFill>
                  <a:srgbClr val="C00000"/>
                </a:solidFill>
                <a:latin typeface="黑体" panose="02010609060101010101" charset="-122"/>
                <a:ea typeface="黑体" panose="02010609060101010101" charset="-122"/>
                <a:cs typeface="黑体" panose="02010609060101010101" charset="-122"/>
                <a:sym typeface="+mn-ea"/>
              </a:rPr>
              <a:t>)</a:t>
            </a:r>
            <a:r>
              <a:rPr lang="zh-CN" altLang="zh-CN" sz="2400" smtClean="0">
                <a:latin typeface="黑体" panose="02010609060101010101" charset="-122"/>
                <a:ea typeface="黑体" panose="02010609060101010101" charset="-122"/>
                <a:cs typeface="黑体" panose="02010609060101010101" charset="-122"/>
                <a:sym typeface="+mn-ea"/>
              </a:rPr>
              <a:t>先秦有思想家认为：</a:t>
            </a:r>
            <a:r>
              <a:rPr lang="en-US" altLang="zh-CN" sz="2400" smtClean="0">
                <a:latin typeface="黑体" panose="02010609060101010101" charset="-122"/>
                <a:ea typeface="黑体" panose="02010609060101010101" charset="-122"/>
                <a:cs typeface="黑体" panose="02010609060101010101" charset="-122"/>
                <a:sym typeface="+mn-ea"/>
              </a:rPr>
              <a:t>“</a:t>
            </a:r>
            <a:r>
              <a:rPr lang="zh-CN" altLang="zh-CN" sz="2400" smtClean="0">
                <a:latin typeface="黑体" panose="02010609060101010101" charset="-122"/>
                <a:ea typeface="黑体" panose="02010609060101010101" charset="-122"/>
                <a:cs typeface="黑体" panose="02010609060101010101" charset="-122"/>
                <a:sym typeface="+mn-ea"/>
              </a:rPr>
              <a:t>凡入国，必择务而从事焉。国家昏乱，则语之尚贤、尚同；国家贫，则语之节用、节葬。</a:t>
            </a:r>
            <a:r>
              <a:rPr lang="en-US" altLang="zh-CN" sz="2400" smtClean="0">
                <a:latin typeface="黑体" panose="02010609060101010101" charset="-122"/>
                <a:ea typeface="黑体" panose="02010609060101010101" charset="-122"/>
                <a:cs typeface="黑体" panose="02010609060101010101" charset="-122"/>
                <a:sym typeface="+mn-ea"/>
              </a:rPr>
              <a:t>”</a:t>
            </a:r>
            <a:r>
              <a:rPr lang="zh-CN" altLang="zh-CN" sz="2400" smtClean="0">
                <a:latin typeface="黑体" panose="02010609060101010101" charset="-122"/>
                <a:ea typeface="黑体" panose="02010609060101010101" charset="-122"/>
                <a:cs typeface="黑体" panose="02010609060101010101" charset="-122"/>
                <a:sym typeface="+mn-ea"/>
              </a:rPr>
              <a:t>这体现了</a:t>
            </a:r>
            <a:r>
              <a:rPr lang="en-US" altLang="zh-CN" sz="2400" smtClean="0">
                <a:latin typeface="黑体" panose="02010609060101010101" charset="-122"/>
                <a:ea typeface="黑体" panose="02010609060101010101" charset="-122"/>
                <a:cs typeface="黑体" panose="02010609060101010101" charset="-122"/>
                <a:sym typeface="+mn-ea"/>
              </a:rPr>
              <a:t>(</a:t>
            </a:r>
            <a:r>
              <a:rPr lang="zh-CN" altLang="zh-CN" sz="2400" smtClean="0">
                <a:latin typeface="黑体" panose="02010609060101010101" charset="-122"/>
                <a:ea typeface="黑体" panose="02010609060101010101" charset="-122"/>
                <a:cs typeface="黑体" panose="02010609060101010101" charset="-122"/>
                <a:sym typeface="+mn-ea"/>
              </a:rPr>
              <a:t>　　</a:t>
            </a:r>
            <a:r>
              <a:rPr lang="en-US" altLang="zh-CN" sz="2400" smtClean="0">
                <a:latin typeface="黑体" panose="02010609060101010101" charset="-122"/>
                <a:ea typeface="黑体" panose="02010609060101010101" charset="-122"/>
                <a:cs typeface="黑体" panose="02010609060101010101" charset="-122"/>
                <a:sym typeface="+mn-ea"/>
              </a:rPr>
              <a:t>)</a:t>
            </a:r>
            <a:endParaRPr lang="zh-CN" altLang="zh-CN" sz="2400" smtClean="0">
              <a:latin typeface="黑体" panose="02010609060101010101" charset="-122"/>
              <a:ea typeface="黑体" panose="02010609060101010101" charset="-122"/>
              <a:cs typeface="黑体" panose="02010609060101010101" charset="-122"/>
            </a:endParaRPr>
          </a:p>
          <a:p>
            <a:pPr>
              <a:lnSpc>
                <a:spcPct val="120000"/>
              </a:lnSpc>
            </a:pPr>
            <a:r>
              <a:rPr lang="en-US" altLang="zh-CN" sz="2400" smtClean="0">
                <a:latin typeface="黑体" panose="02010609060101010101" charset="-122"/>
                <a:ea typeface="黑体" panose="02010609060101010101" charset="-122"/>
                <a:cs typeface="黑体" panose="02010609060101010101" charset="-122"/>
                <a:sym typeface="+mn-ea"/>
              </a:rPr>
              <a:t>A</a:t>
            </a:r>
            <a:r>
              <a:rPr lang="zh-CN" altLang="zh-CN" sz="2400" smtClean="0">
                <a:latin typeface="黑体" panose="02010609060101010101" charset="-122"/>
                <a:ea typeface="黑体" panose="02010609060101010101" charset="-122"/>
                <a:cs typeface="黑体" panose="02010609060101010101" charset="-122"/>
                <a:sym typeface="+mn-ea"/>
              </a:rPr>
              <a:t>．民贵君轻的主张</a:t>
            </a:r>
            <a:r>
              <a:rPr lang="en-US" altLang="zh-CN" sz="2400" smtClean="0">
                <a:latin typeface="黑体" panose="02010609060101010101" charset="-122"/>
                <a:ea typeface="黑体" panose="02010609060101010101" charset="-122"/>
                <a:cs typeface="黑体" panose="02010609060101010101" charset="-122"/>
                <a:sym typeface="+mn-ea"/>
              </a:rPr>
              <a:t>                     B</a:t>
            </a:r>
            <a:r>
              <a:rPr lang="zh-CN" altLang="zh-CN" sz="2400" smtClean="0">
                <a:latin typeface="黑体" panose="02010609060101010101" charset="-122"/>
                <a:ea typeface="黑体" panose="02010609060101010101" charset="-122"/>
                <a:cs typeface="黑体" panose="02010609060101010101" charset="-122"/>
                <a:sym typeface="+mn-ea"/>
              </a:rPr>
              <a:t>．讲求实际功利的精神</a:t>
            </a:r>
            <a:endParaRPr lang="zh-CN" altLang="zh-CN" sz="2400" smtClean="0">
              <a:latin typeface="黑体" panose="02010609060101010101" charset="-122"/>
              <a:ea typeface="黑体" panose="02010609060101010101" charset="-122"/>
              <a:cs typeface="黑体" panose="02010609060101010101" charset="-122"/>
            </a:endParaRPr>
          </a:p>
          <a:p>
            <a:pPr>
              <a:lnSpc>
                <a:spcPct val="120000"/>
              </a:lnSpc>
            </a:pPr>
            <a:r>
              <a:rPr lang="en-US" altLang="zh-CN" sz="2400" smtClean="0">
                <a:latin typeface="黑体" panose="02010609060101010101" charset="-122"/>
                <a:ea typeface="黑体" panose="02010609060101010101" charset="-122"/>
                <a:cs typeface="黑体" panose="02010609060101010101" charset="-122"/>
                <a:sym typeface="+mn-ea"/>
              </a:rPr>
              <a:t>C</a:t>
            </a:r>
            <a:r>
              <a:rPr lang="zh-CN" altLang="zh-CN" sz="2400" smtClean="0">
                <a:latin typeface="黑体" panose="02010609060101010101" charset="-122"/>
                <a:ea typeface="黑体" panose="02010609060101010101" charset="-122"/>
                <a:cs typeface="黑体" panose="02010609060101010101" charset="-122"/>
                <a:sym typeface="+mn-ea"/>
              </a:rPr>
              <a:t>．克己复礼的思想</a:t>
            </a:r>
            <a:r>
              <a:rPr lang="en-US" altLang="zh-CN" sz="2400" smtClean="0">
                <a:latin typeface="黑体" panose="02010609060101010101" charset="-122"/>
                <a:ea typeface="黑体" panose="02010609060101010101" charset="-122"/>
                <a:cs typeface="黑体" panose="02010609060101010101" charset="-122"/>
                <a:sym typeface="+mn-ea"/>
              </a:rPr>
              <a:t>                     D</a:t>
            </a:r>
            <a:r>
              <a:rPr lang="zh-CN" altLang="zh-CN" sz="2400" smtClean="0">
                <a:latin typeface="黑体" panose="02010609060101010101" charset="-122"/>
                <a:ea typeface="黑体" panose="02010609060101010101" charset="-122"/>
                <a:cs typeface="黑体" panose="02010609060101010101" charset="-122"/>
                <a:sym typeface="+mn-ea"/>
              </a:rPr>
              <a:t>．追求精神自由的倾向</a:t>
            </a:r>
            <a:endParaRPr lang="zh-CN" altLang="zh-CN" sz="2400" smtClean="0">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custDataLst>
              <p:tags r:id="rId3"/>
            </p:custDataLst>
          </p:nvPr>
        </p:nvSpPr>
        <p:spPr>
          <a:xfrm>
            <a:off x="10562590" y="1509395"/>
            <a:ext cx="955040" cy="1568450"/>
          </a:xfrm>
          <a:prstGeom prst="rect">
            <a:avLst/>
          </a:prstGeom>
          <a:noFill/>
        </p:spPr>
        <p:txBody>
          <a:bodyPr wrap="square" rtlCol="0">
            <a:spAutoFit/>
          </a:bodyPr>
          <a:lstStyle/>
          <a:p>
            <a:r>
              <a:rPr lang="en-US" altLang="zh-CN" sz="9600" b="1">
                <a:solidFill>
                  <a:srgbClr val="C00000"/>
                </a:solidFill>
              </a:rPr>
              <a:t>B</a:t>
            </a:r>
            <a:endParaRPr lang="en-US" altLang="zh-CN" sz="9600" b="1">
              <a:solidFill>
                <a:srgbClr val="C00000"/>
              </a:solidFill>
            </a:endParaRPr>
          </a:p>
        </p:txBody>
      </p:sp>
      <p:sp>
        <p:nvSpPr>
          <p:cNvPr id="6" name="文本框 5"/>
          <p:cNvSpPr txBox="1"/>
          <p:nvPr/>
        </p:nvSpPr>
        <p:spPr>
          <a:xfrm>
            <a:off x="379095" y="2852420"/>
            <a:ext cx="11308080" cy="2306320"/>
          </a:xfrm>
          <a:prstGeom prst="rect">
            <a:avLst/>
          </a:prstGeom>
          <a:noFill/>
        </p:spPr>
        <p:txBody>
          <a:bodyPr wrap="square" rtlCol="0" anchor="t">
            <a:spAutoFit/>
          </a:bodyPr>
          <a:lstStyle/>
          <a:p>
            <a:pPr>
              <a:lnSpc>
                <a:spcPct val="120000"/>
              </a:lnSpc>
            </a:pPr>
            <a:r>
              <a:rPr lang="en-US" altLang="zh-CN" sz="2400">
                <a:latin typeface="黑体" panose="02010609060101010101" charset="-122"/>
                <a:ea typeface="黑体" panose="02010609060101010101" charset="-122"/>
                <a:cs typeface="黑体" panose="02010609060101010101" charset="-122"/>
              </a:rPr>
              <a:t>6</a:t>
            </a:r>
            <a:r>
              <a:rPr lang="zh-CN" altLang="en-US" sz="2400">
                <a:latin typeface="黑体" panose="02010609060101010101" charset="-122"/>
                <a:ea typeface="黑体" panose="02010609060101010101" charset="-122"/>
                <a:cs typeface="黑体" panose="02010609060101010101" charset="-122"/>
              </a:rPr>
              <a:t>、春秋各国，宗室贵族相互倾轧，胜者对待失败者最常用的手段就是“分其室”;商鞅“令民父子兄弟同室内息者为禁”,将大家族分为小家庭，一“室”变多“户”,由官府细分登记。这一变化说明(  </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 )</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rPr>
              <a:t>A.分封制度不断强化</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B.礼乐制度不复存在</a:t>
            </a:r>
            <a:endParaRPr lang="zh-CN" altLang="en-US" sz="2400">
              <a:latin typeface="黑体" panose="02010609060101010101" charset="-122"/>
              <a:ea typeface="黑体" panose="02010609060101010101" charset="-122"/>
              <a:cs typeface="黑体" panose="02010609060101010101" charset="-122"/>
            </a:endParaRPr>
          </a:p>
          <a:p>
            <a:pPr>
              <a:lnSpc>
                <a:spcPct val="120000"/>
              </a:lnSpc>
            </a:pPr>
            <a:r>
              <a:rPr lang="zh-CN" altLang="en-US" sz="2400">
                <a:latin typeface="黑体" panose="02010609060101010101" charset="-122"/>
                <a:ea typeface="黑体" panose="02010609060101010101" charset="-122"/>
                <a:cs typeface="黑体" panose="02010609060101010101" charset="-122"/>
              </a:rPr>
              <a:t>C.伦理道德日益败坏</a:t>
            </a:r>
            <a:r>
              <a:rPr lang="en-US" altLang="zh-CN" sz="2400">
                <a:latin typeface="黑体" panose="02010609060101010101" charset="-122"/>
                <a:ea typeface="黑体" panose="02010609060101010101" charset="-122"/>
                <a:cs typeface="黑体" panose="02010609060101010101" charset="-122"/>
              </a:rPr>
              <a:t>                    </a:t>
            </a:r>
            <a:r>
              <a:rPr lang="zh-CN" altLang="en-US" sz="2400">
                <a:latin typeface="黑体" panose="02010609060101010101" charset="-122"/>
                <a:ea typeface="黑体" panose="02010609060101010101" charset="-122"/>
                <a:cs typeface="黑体" panose="02010609060101010101" charset="-122"/>
              </a:rPr>
              <a:t>D.社会转型趋势明显</a:t>
            </a:r>
            <a:endParaRPr lang="zh-CN" altLang="en-US" sz="2400">
              <a:latin typeface="黑体" panose="02010609060101010101" charset="-122"/>
              <a:ea typeface="黑体" panose="02010609060101010101" charset="-122"/>
              <a:cs typeface="黑体" panose="02010609060101010101" charset="-122"/>
            </a:endParaRPr>
          </a:p>
        </p:txBody>
      </p:sp>
      <p:sp>
        <p:nvSpPr>
          <p:cNvPr id="7" name="文本框 6"/>
          <p:cNvSpPr txBox="1"/>
          <p:nvPr>
            <p:custDataLst>
              <p:tags r:id="rId4"/>
            </p:custDataLst>
          </p:nvPr>
        </p:nvSpPr>
        <p:spPr>
          <a:xfrm>
            <a:off x="10562590" y="3984625"/>
            <a:ext cx="955040" cy="1557655"/>
          </a:xfrm>
          <a:prstGeom prst="rect">
            <a:avLst/>
          </a:prstGeom>
          <a:noFill/>
        </p:spPr>
        <p:txBody>
          <a:bodyPr wrap="square" rtlCol="0">
            <a:noAutofit/>
          </a:bodyPr>
          <a:lstStyle/>
          <a:p>
            <a:r>
              <a:rPr lang="en-US" altLang="zh-CN" sz="9600" b="1">
                <a:solidFill>
                  <a:srgbClr val="C00000"/>
                </a:solidFill>
              </a:rPr>
              <a:t>D</a:t>
            </a:r>
            <a:endParaRPr lang="en-US" altLang="zh-CN" sz="9600" b="1">
              <a:solidFill>
                <a:srgbClr val="C00000"/>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文本框 4"/>
          <p:cNvSpPr txBox="1"/>
          <p:nvPr/>
        </p:nvSpPr>
        <p:spPr>
          <a:xfrm>
            <a:off x="379095" y="939800"/>
            <a:ext cx="11486515" cy="2489200"/>
          </a:xfrm>
          <a:prstGeom prst="rect">
            <a:avLst/>
          </a:prstGeom>
          <a:noFill/>
        </p:spPr>
        <p:txBody>
          <a:bodyPr wrap="square" rtlCol="0" anchor="t">
            <a:spAutoFit/>
          </a:bodyPr>
          <a:lstStyle/>
          <a:p>
            <a:pPr>
              <a:lnSpc>
                <a:spcPct val="130000"/>
              </a:lnSpc>
            </a:pPr>
            <a:r>
              <a:rPr lang="en-US" altLang="zh-CN" sz="2400">
                <a:solidFill>
                  <a:schemeClr val="tx1"/>
                </a:solidFill>
                <a:latin typeface="黑体" panose="02010609060101010101" charset="-122"/>
                <a:ea typeface="黑体" panose="02010609060101010101" charset="-122"/>
                <a:cs typeface="黑体" panose="02010609060101010101" charset="-122"/>
              </a:rPr>
              <a:t>7</a:t>
            </a:r>
            <a:r>
              <a:rPr lang="zh-CN" altLang="en-US" sz="2400">
                <a:solidFill>
                  <a:schemeClr val="tx1"/>
                </a:solidFill>
                <a:latin typeface="黑体" panose="02010609060101010101" charset="-122"/>
                <a:ea typeface="黑体" panose="02010609060101010101" charset="-122"/>
                <a:cs typeface="黑体" panose="02010609060101010101" charset="-122"/>
              </a:rPr>
              <a:t>、图7为《春秋战国时期文化圈分布图》，对该图解读最合理的是（</a:t>
            </a:r>
            <a:r>
              <a:rPr lang="en-US" altLang="zh-CN" sz="2400">
                <a:solidFill>
                  <a:schemeClr val="tx1"/>
                </a:solidFill>
                <a:latin typeface="黑体" panose="02010609060101010101" charset="-122"/>
                <a:ea typeface="黑体" panose="02010609060101010101" charset="-122"/>
                <a:cs typeface="黑体" panose="02010609060101010101" charset="-122"/>
              </a:rPr>
              <a:t>    </a:t>
            </a:r>
            <a:r>
              <a:rPr lang="zh-CN" altLang="en-US" sz="2400">
                <a:solidFill>
                  <a:schemeClr val="tx1"/>
                </a:solidFill>
                <a:latin typeface="黑体" panose="02010609060101010101" charset="-122"/>
                <a:ea typeface="黑体" panose="02010609060101010101" charset="-122"/>
                <a:cs typeface="黑体" panose="02010609060101010101" charset="-122"/>
              </a:rPr>
              <a:t>） </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a:lnSpc>
                <a:spcPct val="130000"/>
              </a:lnSpc>
            </a:pPr>
            <a:r>
              <a:rPr lang="zh-CN" altLang="en-US" sz="2400">
                <a:solidFill>
                  <a:schemeClr val="tx1"/>
                </a:solidFill>
                <a:latin typeface="黑体" panose="02010609060101010101" charset="-122"/>
                <a:ea typeface="黑体" panose="02010609060101010101" charset="-122"/>
                <a:cs typeface="黑体" panose="02010609060101010101" charset="-122"/>
              </a:rPr>
              <a:t>A．文化地域性导致这一时期政治分裂    </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a:lnSpc>
                <a:spcPct val="130000"/>
              </a:lnSpc>
            </a:pPr>
            <a:r>
              <a:rPr lang="zh-CN" altLang="en-US" sz="2400">
                <a:solidFill>
                  <a:schemeClr val="tx1"/>
                </a:solidFill>
                <a:latin typeface="黑体" panose="02010609060101010101" charset="-122"/>
                <a:ea typeface="黑体" panose="02010609060101010101" charset="-122"/>
                <a:cs typeface="黑体" panose="02010609060101010101" charset="-122"/>
              </a:rPr>
              <a:t>B．中原文化一直领先于其他地域文化</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a:lnSpc>
                <a:spcPct val="130000"/>
              </a:lnSpc>
            </a:pPr>
            <a:r>
              <a:rPr lang="zh-CN" altLang="en-US" sz="2400">
                <a:solidFill>
                  <a:schemeClr val="tx1"/>
                </a:solidFill>
                <a:latin typeface="黑体" panose="02010609060101010101" charset="-122"/>
                <a:ea typeface="黑体" panose="02010609060101010101" charset="-122"/>
                <a:cs typeface="黑体" panose="02010609060101010101" charset="-122"/>
              </a:rPr>
              <a:t>C．地理阻隔导致文化圈之间相互隔绝    </a:t>
            </a:r>
            <a:endParaRPr lang="zh-CN" altLang="en-US" sz="2400">
              <a:solidFill>
                <a:schemeClr val="tx1"/>
              </a:solidFill>
              <a:latin typeface="黑体" panose="02010609060101010101" charset="-122"/>
              <a:ea typeface="黑体" panose="02010609060101010101" charset="-122"/>
              <a:cs typeface="黑体" panose="02010609060101010101" charset="-122"/>
            </a:endParaRPr>
          </a:p>
          <a:p>
            <a:pPr>
              <a:lnSpc>
                <a:spcPct val="130000"/>
              </a:lnSpc>
            </a:pPr>
            <a:r>
              <a:rPr lang="zh-CN" altLang="en-US" sz="2400">
                <a:solidFill>
                  <a:schemeClr val="tx1"/>
                </a:solidFill>
                <a:latin typeface="黑体" panose="02010609060101010101" charset="-122"/>
                <a:ea typeface="黑体" panose="02010609060101010101" charset="-122"/>
                <a:cs typeface="黑体" panose="02010609060101010101" charset="-122"/>
              </a:rPr>
              <a:t>D．中国文化发展呈现多元一体的特征</a:t>
            </a:r>
            <a:endParaRPr lang="zh-CN" altLang="en-US" sz="2400">
              <a:solidFill>
                <a:schemeClr val="tx1"/>
              </a:solidFill>
              <a:latin typeface="黑体" panose="02010609060101010101" charset="-122"/>
              <a:ea typeface="黑体" panose="02010609060101010101" charset="-122"/>
              <a:cs typeface="黑体" panose="02010609060101010101" charset="-122"/>
            </a:endParaRPr>
          </a:p>
        </p:txBody>
      </p:sp>
      <p:sp>
        <p:nvSpPr>
          <p:cNvPr id="6" name="圆角矩形 5"/>
          <p:cNvSpPr/>
          <p:nvPr>
            <p:custDataLst>
              <p:tags r:id="rId2"/>
            </p:custDataLst>
          </p:nvPr>
        </p:nvSpPr>
        <p:spPr>
          <a:xfrm>
            <a:off x="379095" y="339090"/>
            <a:ext cx="188531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当堂检测</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pic>
        <p:nvPicPr>
          <p:cNvPr id="7" name="图片 6"/>
          <p:cNvPicPr>
            <a:picLocks noChangeAspect="1"/>
          </p:cNvPicPr>
          <p:nvPr/>
        </p:nvPicPr>
        <p:blipFill>
          <a:blip r:embed="rId3"/>
          <a:stretch>
            <a:fillRect/>
          </a:stretch>
        </p:blipFill>
        <p:spPr>
          <a:xfrm>
            <a:off x="6707505" y="1612265"/>
            <a:ext cx="4844415" cy="3634105"/>
          </a:xfrm>
          <a:prstGeom prst="rect">
            <a:avLst/>
          </a:prstGeom>
        </p:spPr>
      </p:pic>
      <p:sp>
        <p:nvSpPr>
          <p:cNvPr id="9" name="文本框 8"/>
          <p:cNvSpPr txBox="1"/>
          <p:nvPr>
            <p:custDataLst>
              <p:tags r:id="rId4"/>
            </p:custDataLst>
          </p:nvPr>
        </p:nvSpPr>
        <p:spPr>
          <a:xfrm>
            <a:off x="4471670" y="3775710"/>
            <a:ext cx="955040" cy="1557655"/>
          </a:xfrm>
          <a:prstGeom prst="rect">
            <a:avLst/>
          </a:prstGeom>
          <a:noFill/>
        </p:spPr>
        <p:txBody>
          <a:bodyPr wrap="square" rtlCol="0">
            <a:noAutofit/>
          </a:bodyPr>
          <a:lstStyle/>
          <a:p>
            <a:r>
              <a:rPr lang="en-US" altLang="zh-CN" sz="9600" b="1">
                <a:solidFill>
                  <a:srgbClr val="C00000"/>
                </a:solidFill>
              </a:rPr>
              <a:t>D</a:t>
            </a:r>
            <a:endParaRPr lang="en-US" altLang="zh-CN" sz="9600" b="1">
              <a:solidFill>
                <a:srgbClr val="C00000"/>
              </a:solidFill>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壹：社会大动荡</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nvSpPr>
        <p:spPr>
          <a:xfrm>
            <a:off x="121285" y="885190"/>
            <a:ext cx="232029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（一）表现：</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20" name="文本框 19"/>
          <p:cNvSpPr txBox="1"/>
          <p:nvPr/>
        </p:nvSpPr>
        <p:spPr>
          <a:xfrm>
            <a:off x="2173605" y="885190"/>
            <a:ext cx="160782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列强</a:t>
            </a:r>
            <a:r>
              <a:rPr lang="zh-CN" altLang="en-US" sz="2800" b="1" dirty="0">
                <a:solidFill>
                  <a:srgbClr val="C65F10"/>
                </a:solidFill>
                <a:latin typeface="华文中宋" panose="02010600040101010101" charset="-122"/>
                <a:ea typeface="华文中宋" panose="02010600040101010101" charset="-122"/>
                <a:cs typeface="华文中宋" panose="02010600040101010101" charset="-122"/>
                <a:sym typeface="+mn-ea"/>
              </a:rPr>
              <a:t>纷争</a:t>
            </a:r>
            <a:endParaRPr lang="zh-CN" altLang="en-US" sz="2800" b="1" dirty="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12" name="文本框 11"/>
          <p:cNvSpPr txBox="1"/>
          <p:nvPr/>
        </p:nvSpPr>
        <p:spPr>
          <a:xfrm>
            <a:off x="1907540" y="5552440"/>
            <a:ext cx="8376285" cy="521970"/>
          </a:xfrm>
          <a:prstGeom prst="rect">
            <a:avLst/>
          </a:prstGeom>
          <a:noFill/>
        </p:spPr>
        <p:txBody>
          <a:bodyPr wrap="none" rtlCol="0" anchor="t">
            <a:spAutoFit/>
          </a:bodyPr>
          <a:lstStyle/>
          <a:p>
            <a:pPr algn="ctr"/>
            <a:r>
              <a:rPr lang="zh-CN" sz="2800" b="1">
                <a:solidFill>
                  <a:srgbClr val="C00000"/>
                </a:solidFill>
                <a:latin typeface="华文中宋" panose="02010600040101010101" charset="-122"/>
                <a:ea typeface="华文中宋" panose="02010600040101010101" charset="-122"/>
                <a:cs typeface="微软雅黑" panose="020B0503020204020204" charset="-122"/>
              </a:rPr>
              <a:t>两周之变，不仅是国都之变，周王室衰微，诸侯崛起</a:t>
            </a:r>
            <a:endParaRPr lang="zh-CN" sz="2800" b="1">
              <a:solidFill>
                <a:srgbClr val="C00000"/>
              </a:solidFill>
              <a:latin typeface="华文中宋" panose="02010600040101010101" charset="-122"/>
              <a:ea typeface="华文中宋" panose="02010600040101010101" charset="-122"/>
              <a:cs typeface="微软雅黑" panose="020B0503020204020204" charset="-122"/>
            </a:endParaRPr>
          </a:p>
        </p:txBody>
      </p:sp>
      <p:grpSp>
        <p:nvGrpSpPr>
          <p:cNvPr id="3" name="组合 2"/>
          <p:cNvGrpSpPr/>
          <p:nvPr/>
        </p:nvGrpSpPr>
        <p:grpSpPr>
          <a:xfrm>
            <a:off x="379095" y="1472565"/>
            <a:ext cx="11586845" cy="3852545"/>
            <a:chOff x="597" y="2319"/>
            <a:chExt cx="18247" cy="6067"/>
          </a:xfrm>
        </p:grpSpPr>
        <p:pic>
          <p:nvPicPr>
            <p:cNvPr id="4" name="图片 3"/>
            <p:cNvPicPr>
              <a:picLocks noChangeAspect="1"/>
            </p:cNvPicPr>
            <p:nvPr/>
          </p:nvPicPr>
          <p:blipFill>
            <a:blip r:embed="rId3"/>
            <a:srcRect b="1974"/>
            <a:stretch>
              <a:fillRect/>
            </a:stretch>
          </p:blipFill>
          <p:spPr>
            <a:xfrm>
              <a:off x="597" y="2319"/>
              <a:ext cx="6023" cy="4550"/>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676" y="7080"/>
              <a:ext cx="5088" cy="1307"/>
            </a:xfrm>
            <a:prstGeom prst="rect">
              <a:avLst/>
            </a:prstGeom>
            <a:noFill/>
          </p:spPr>
          <p:txBody>
            <a:bodyPr wrap="none" rtlCol="0" anchor="t">
              <a:spAutoFit/>
            </a:bodyPr>
            <a:lstStyle/>
            <a:p>
              <a:pPr algn="ctr"/>
              <a:r>
                <a:rPr lang="zh-CN" sz="2400">
                  <a:latin typeface="华文仿宋" panose="02010600040101010101" charset="-122"/>
                  <a:ea typeface="华文仿宋" panose="02010600040101010101" charset="-122"/>
                  <a:cs typeface="华文仿宋" panose="02010600040101010101" charset="-122"/>
                </a:rPr>
                <a:t>公元前</a:t>
              </a:r>
              <a:r>
                <a:rPr sz="2400">
                  <a:latin typeface="华文仿宋" panose="02010600040101010101" charset="-122"/>
                  <a:ea typeface="华文仿宋" panose="02010600040101010101" charset="-122"/>
                  <a:cs typeface="华文仿宋" panose="02010600040101010101" charset="-122"/>
                </a:rPr>
                <a:t>771</a:t>
              </a:r>
              <a:endParaRPr sz="2400">
                <a:latin typeface="华文仿宋" panose="02010600040101010101" charset="-122"/>
                <a:ea typeface="华文仿宋" panose="02010600040101010101" charset="-122"/>
                <a:cs typeface="华文仿宋" panose="02010600040101010101" charset="-122"/>
              </a:endParaRPr>
            </a:p>
            <a:p>
              <a:pPr algn="ctr"/>
              <a:r>
                <a:rPr sz="2400">
                  <a:latin typeface="华文仿宋" panose="02010600040101010101" charset="-122"/>
                  <a:ea typeface="华文仿宋" panose="02010600040101010101" charset="-122"/>
                  <a:cs typeface="华文仿宋" panose="02010600040101010101" charset="-122"/>
                </a:rPr>
                <a:t>申</a:t>
              </a:r>
              <a:r>
                <a:rPr lang="zh-CN" sz="2400">
                  <a:latin typeface="华文仿宋" panose="02010600040101010101" charset="-122"/>
                  <a:ea typeface="华文仿宋" panose="02010600040101010101" charset="-122"/>
                  <a:cs typeface="华文仿宋" panose="02010600040101010101" charset="-122"/>
                </a:rPr>
                <a:t>国联合</a:t>
              </a:r>
              <a:r>
                <a:rPr sz="2400">
                  <a:latin typeface="华文仿宋" panose="02010600040101010101" charset="-122"/>
                  <a:ea typeface="华文仿宋" panose="02010600040101010101" charset="-122"/>
                  <a:cs typeface="华文仿宋" panose="02010600040101010101" charset="-122"/>
                </a:rPr>
                <a:t>犬戎攻破镐京</a:t>
              </a:r>
              <a:endParaRPr sz="2400">
                <a:latin typeface="华文仿宋" panose="02010600040101010101" charset="-122"/>
                <a:ea typeface="华文仿宋" panose="02010600040101010101" charset="-122"/>
                <a:cs typeface="华文仿宋" panose="02010600040101010101" charset="-122"/>
              </a:endParaRPr>
            </a:p>
          </p:txBody>
        </p:sp>
        <p:pic>
          <p:nvPicPr>
            <p:cNvPr id="5" name="图片 4"/>
            <p:cNvPicPr>
              <a:picLocks noChangeAspect="1"/>
            </p:cNvPicPr>
            <p:nvPr/>
          </p:nvPicPr>
          <p:blipFill>
            <a:blip r:embed="rId4"/>
            <a:srcRect t="819" b="15210"/>
            <a:stretch>
              <a:fillRect/>
            </a:stretch>
          </p:blipFill>
          <p:spPr>
            <a:xfrm>
              <a:off x="6762" y="2319"/>
              <a:ext cx="6045" cy="4550"/>
            </a:xfrm>
            <a:prstGeom prst="rect">
              <a:avLst/>
            </a:prstGeom>
            <a:effectLst>
              <a:outerShdw blurRad="50800" dist="38100" dir="2700000" algn="tl" rotWithShape="0">
                <a:prstClr val="black">
                  <a:alpha val="40000"/>
                </a:prstClr>
              </a:outerShdw>
            </a:effectLst>
          </p:spPr>
        </p:pic>
        <p:sp>
          <p:nvSpPr>
            <p:cNvPr id="10" name="文本框 9"/>
            <p:cNvSpPr txBox="1"/>
            <p:nvPr/>
          </p:nvSpPr>
          <p:spPr>
            <a:xfrm>
              <a:off x="7961" y="7080"/>
              <a:ext cx="3648" cy="1307"/>
            </a:xfrm>
            <a:prstGeom prst="rect">
              <a:avLst/>
            </a:prstGeom>
            <a:noFill/>
          </p:spPr>
          <p:txBody>
            <a:bodyPr wrap="none" rtlCol="0" anchor="t">
              <a:spAutoFit/>
            </a:bodyPr>
            <a:lstStyle/>
            <a:p>
              <a:pPr algn="ctr"/>
              <a:r>
                <a:rPr lang="zh-CN" sz="2400">
                  <a:latin typeface="华文仿宋" panose="02010600040101010101" charset="-122"/>
                  <a:ea typeface="华文仿宋" panose="02010600040101010101" charset="-122"/>
                  <a:cs typeface="华文仿宋" panose="02010600040101010101" charset="-122"/>
                </a:rPr>
                <a:t>公元前</a:t>
              </a:r>
              <a:r>
                <a:rPr sz="2400">
                  <a:latin typeface="华文仿宋" panose="02010600040101010101" charset="-122"/>
                  <a:ea typeface="华文仿宋" panose="02010600040101010101" charset="-122"/>
                  <a:cs typeface="华文仿宋" panose="02010600040101010101" charset="-122"/>
                </a:rPr>
                <a:t>77</a:t>
              </a:r>
              <a:r>
                <a:rPr lang="en-US" sz="2400">
                  <a:latin typeface="华文仿宋" panose="02010600040101010101" charset="-122"/>
                  <a:ea typeface="华文仿宋" panose="02010600040101010101" charset="-122"/>
                  <a:cs typeface="华文仿宋" panose="02010600040101010101" charset="-122"/>
                </a:rPr>
                <a:t>0</a:t>
              </a:r>
              <a:endParaRPr lang="en-US" sz="2400">
                <a:latin typeface="华文仿宋" panose="02010600040101010101" charset="-122"/>
                <a:ea typeface="华文仿宋" panose="02010600040101010101" charset="-122"/>
                <a:cs typeface="华文仿宋" panose="02010600040101010101" charset="-122"/>
              </a:endParaRPr>
            </a:p>
            <a:p>
              <a:pPr algn="ctr"/>
              <a:r>
                <a:rPr lang="zh-CN" sz="2400">
                  <a:latin typeface="华文仿宋" panose="02010600040101010101" charset="-122"/>
                  <a:ea typeface="华文仿宋" panose="02010600040101010101" charset="-122"/>
                  <a:cs typeface="华文仿宋" panose="02010600040101010101" charset="-122"/>
                </a:rPr>
                <a:t>周平王东迁洛邑</a:t>
              </a:r>
              <a:endParaRPr lang="zh-CN" sz="2400">
                <a:latin typeface="华文仿宋" panose="02010600040101010101" charset="-122"/>
                <a:ea typeface="华文仿宋" panose="02010600040101010101" charset="-122"/>
                <a:cs typeface="华文仿宋" panose="02010600040101010101" charset="-122"/>
              </a:endParaRPr>
            </a:p>
          </p:txBody>
        </p:sp>
        <p:pic>
          <p:nvPicPr>
            <p:cNvPr id="7" name="图片 6"/>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2910" y="2319"/>
              <a:ext cx="5934" cy="4550"/>
            </a:xfrm>
            <a:prstGeom prst="rect">
              <a:avLst/>
            </a:prstGeom>
            <a:solidFill>
              <a:srgbClr val="F9F6EE"/>
            </a:solidFill>
            <a:effectLst>
              <a:outerShdw blurRad="50800" dist="38100" dir="2700000" algn="tl" rotWithShape="0">
                <a:prstClr val="black">
                  <a:alpha val="40000"/>
                </a:prstClr>
              </a:outerShdw>
            </a:effectLst>
          </p:spPr>
        </p:pic>
        <p:sp>
          <p:nvSpPr>
            <p:cNvPr id="13" name="文本框 12"/>
            <p:cNvSpPr txBox="1"/>
            <p:nvPr/>
          </p:nvSpPr>
          <p:spPr>
            <a:xfrm>
              <a:off x="12807" y="7080"/>
              <a:ext cx="5642" cy="1307"/>
            </a:xfrm>
            <a:prstGeom prst="rect">
              <a:avLst/>
            </a:prstGeom>
            <a:noFill/>
          </p:spPr>
          <p:txBody>
            <a:bodyPr wrap="square" rtlCol="0">
              <a:spAutoFit/>
            </a:bodyPr>
            <a:lstStyle/>
            <a:p>
              <a:pPr algn="ctr"/>
              <a:r>
                <a:rPr lang="zh-CN" altLang="en-US" sz="2400">
                  <a:latin typeface="华文仿宋" panose="02010600040101010101" charset="-122"/>
                  <a:ea typeface="华文仿宋" panose="02010600040101010101" charset="-122"/>
                  <a:cs typeface="华文仿宋" panose="02010600040101010101" charset="-122"/>
                </a:rPr>
                <a:t>郑庄公举行大典的祭祀坑</a:t>
              </a:r>
              <a:endParaRPr lang="zh-CN" altLang="en-US" sz="2400">
                <a:latin typeface="华文仿宋" panose="02010600040101010101" charset="-122"/>
                <a:ea typeface="华文仿宋" panose="02010600040101010101" charset="-122"/>
                <a:cs typeface="华文仿宋" panose="02010600040101010101" charset="-122"/>
              </a:endParaRPr>
            </a:p>
            <a:p>
              <a:pPr algn="ctr"/>
              <a:r>
                <a:rPr lang="zh-CN" altLang="en-US" sz="2400">
                  <a:latin typeface="华文仿宋" panose="02010600040101010101" charset="-122"/>
                  <a:ea typeface="华文仿宋" panose="02010600040101010101" charset="-122"/>
                  <a:cs typeface="华文仿宋" panose="02010600040101010101" charset="-122"/>
                </a:rPr>
                <a:t>出现</a:t>
              </a:r>
              <a:r>
                <a:rPr lang="en-US" altLang="zh-CN" sz="2400">
                  <a:latin typeface="华文仿宋" panose="02010600040101010101" charset="-122"/>
                  <a:ea typeface="华文仿宋" panose="02010600040101010101" charset="-122"/>
                  <a:cs typeface="华文仿宋" panose="02010600040101010101" charset="-122"/>
                </a:rPr>
                <a:t>“</a:t>
              </a:r>
              <a:r>
                <a:rPr lang="zh-CN" altLang="en-US" sz="2400">
                  <a:latin typeface="华文仿宋" panose="02010600040101010101" charset="-122"/>
                  <a:ea typeface="华文仿宋" panose="02010600040101010101" charset="-122"/>
                  <a:cs typeface="华文仿宋" panose="02010600040101010101" charset="-122"/>
                </a:rPr>
                <a:t>九鼎</a:t>
              </a:r>
              <a:r>
                <a:rPr lang="en-US" altLang="zh-CN" sz="2400">
                  <a:latin typeface="华文仿宋" panose="02010600040101010101" charset="-122"/>
                  <a:ea typeface="华文仿宋" panose="02010600040101010101" charset="-122"/>
                  <a:cs typeface="华文仿宋" panose="02010600040101010101" charset="-122"/>
                </a:rPr>
                <a:t>”</a:t>
              </a:r>
              <a:endParaRPr lang="en-US" altLang="zh-CN" sz="2400">
                <a:latin typeface="华文仿宋" panose="02010600040101010101" charset="-122"/>
                <a:ea typeface="华文仿宋" panose="02010600040101010101" charset="-122"/>
                <a:cs typeface="华文仿宋" panose="02010600040101010101" charset="-122"/>
              </a:endParaRPr>
            </a:p>
          </p:txBody>
        </p:sp>
      </p:gr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壹：社会大动荡</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nvSpPr>
        <p:spPr>
          <a:xfrm>
            <a:off x="121285" y="885190"/>
            <a:ext cx="232029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（一）表现：</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20" name="文本框 19"/>
          <p:cNvSpPr txBox="1"/>
          <p:nvPr/>
        </p:nvSpPr>
        <p:spPr>
          <a:xfrm>
            <a:off x="2173605" y="885190"/>
            <a:ext cx="160782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列强</a:t>
            </a:r>
            <a:r>
              <a:rPr lang="zh-CN" altLang="en-US" sz="2800" b="1" dirty="0">
                <a:solidFill>
                  <a:srgbClr val="C65F10"/>
                </a:solidFill>
                <a:latin typeface="华文中宋" panose="02010600040101010101" charset="-122"/>
                <a:ea typeface="华文中宋" panose="02010600040101010101" charset="-122"/>
                <a:cs typeface="华文中宋" panose="02010600040101010101" charset="-122"/>
                <a:sym typeface="+mn-ea"/>
              </a:rPr>
              <a:t>纷争</a:t>
            </a:r>
            <a:endParaRPr lang="zh-CN" altLang="en-US" sz="2800" b="1" dirty="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379095" y="1353820"/>
            <a:ext cx="11312525" cy="1124585"/>
          </a:xfrm>
          <a:prstGeom prst="rect">
            <a:avLst/>
          </a:prstGeom>
          <a:noFill/>
          <a:ln>
            <a:noFill/>
          </a:ln>
          <a:extLst>
            <a:ext uri="{909E8E84-426E-40DD-AFC4-6F175D3DCCD1}">
              <a14:hiddenFill xmlns:a14="http://schemas.microsoft.com/office/drawing/2010/main">
                <a:solidFill>
                  <a:schemeClr val="accent2"/>
                </a:solidFill>
              </a14:hiddenFill>
            </a:ext>
          </a:extLst>
        </p:spPr>
        <p:txBody>
          <a:bodyPr wrap="square" rtlCol="0">
            <a:spAutoFit/>
          </a:bodyPr>
          <a:lstStyle/>
          <a:p>
            <a:pPr>
              <a:lnSpc>
                <a:spcPct val="120000"/>
              </a:lnSpc>
            </a:pPr>
            <a:r>
              <a:rPr lang="zh-CN" altLang="en-US" sz="2800">
                <a:latin typeface="楷体" panose="02010609060101010101" charset="-122"/>
                <a:ea typeface="楷体" panose="02010609060101010101" charset="-122"/>
                <a:cs typeface="楷体" panose="02010609060101010101" charset="-122"/>
                <a:sym typeface="+mn-ea"/>
              </a:rPr>
              <a:t>   </a:t>
            </a:r>
            <a:r>
              <a:rPr lang="en-US" altLang="zh-CN" sz="2800">
                <a:latin typeface="楷体" panose="02010609060101010101" charset="-122"/>
                <a:ea typeface="楷体" panose="02010609060101010101" charset="-122"/>
                <a:cs typeface="楷体" panose="02010609060101010101" charset="-122"/>
                <a:sym typeface="+mn-ea"/>
              </a:rPr>
              <a:t>  </a:t>
            </a:r>
            <a:r>
              <a:rPr lang="zh-CN" altLang="en-US" sz="2800">
                <a:latin typeface="楷体" panose="02010609060101010101" charset="-122"/>
                <a:ea typeface="楷体" panose="02010609060101010101" charset="-122"/>
                <a:cs typeface="楷体" panose="02010609060101010101" charset="-122"/>
                <a:sym typeface="+mn-ea"/>
              </a:rPr>
              <a:t>势力逐渐强大的诸侯，打着“尊王”的旗号进行争霸战争，春秋时期，</a:t>
            </a:r>
            <a:r>
              <a:rPr lang="en-US" altLang="zh-CN" sz="2800">
                <a:latin typeface="楷体" panose="02010609060101010101" charset="-122"/>
                <a:ea typeface="楷体" panose="02010609060101010101" charset="-122"/>
                <a:cs typeface="楷体" panose="02010609060101010101" charset="-122"/>
                <a:sym typeface="+mn-ea"/>
              </a:rPr>
              <a:t>300</a:t>
            </a:r>
            <a:r>
              <a:rPr lang="zh-CN" altLang="en-US" sz="2800">
                <a:latin typeface="楷体" panose="02010609060101010101" charset="-122"/>
                <a:ea typeface="楷体" panose="02010609060101010101" charset="-122"/>
                <a:cs typeface="楷体" panose="02010609060101010101" charset="-122"/>
                <a:sym typeface="+mn-ea"/>
              </a:rPr>
              <a:t>年大小兼并战争约</a:t>
            </a:r>
            <a:r>
              <a:rPr lang="en-US" altLang="zh-CN" sz="2800">
                <a:latin typeface="楷体" panose="02010609060101010101" charset="-122"/>
                <a:ea typeface="楷体" panose="02010609060101010101" charset="-122"/>
                <a:cs typeface="楷体" panose="02010609060101010101" charset="-122"/>
                <a:sym typeface="+mn-ea"/>
              </a:rPr>
              <a:t>500</a:t>
            </a:r>
            <a:r>
              <a:rPr lang="zh-CN" altLang="en-US" sz="2800">
                <a:latin typeface="楷体" panose="02010609060101010101" charset="-122"/>
                <a:ea typeface="楷体" panose="02010609060101010101" charset="-122"/>
                <a:cs typeface="楷体" panose="02010609060101010101" charset="-122"/>
                <a:sym typeface="+mn-ea"/>
              </a:rPr>
              <a:t>场会盟数十次，大量诸侯国被吞并。</a:t>
            </a:r>
            <a:endParaRPr lang="zh-CN" altLang="en-US" sz="2800">
              <a:latin typeface="楷体" panose="02010609060101010101" charset="-122"/>
              <a:ea typeface="楷体" panose="02010609060101010101" charset="-122"/>
              <a:cs typeface="楷体" panose="02010609060101010101" charset="-122"/>
              <a:sym typeface="+mn-ea"/>
            </a:endParaRPr>
          </a:p>
        </p:txBody>
      </p:sp>
      <p:grpSp>
        <p:nvGrpSpPr>
          <p:cNvPr id="12" name="组合 11"/>
          <p:cNvGrpSpPr/>
          <p:nvPr/>
        </p:nvGrpSpPr>
        <p:grpSpPr>
          <a:xfrm>
            <a:off x="673735" y="2594610"/>
            <a:ext cx="4943475" cy="2678430"/>
            <a:chOff x="11201" y="726"/>
            <a:chExt cx="7277" cy="3788"/>
          </a:xfrm>
          <a:effectLst>
            <a:outerShdw blurRad="50800" dist="38100" dir="2700000" algn="tl" rotWithShape="0">
              <a:prstClr val="black">
                <a:alpha val="40000"/>
              </a:prstClr>
            </a:outerShdw>
          </a:effectLst>
        </p:grpSpPr>
        <p:pic>
          <p:nvPicPr>
            <p:cNvPr id="7" name="图片 6"/>
            <p:cNvPicPr>
              <a:picLocks noChangeAspect="1"/>
            </p:cNvPicPr>
            <p:nvPr/>
          </p:nvPicPr>
          <p:blipFill>
            <a:blip r:embed="rId3"/>
            <a:srcRect l="40445" r="40087" b="3977"/>
            <a:stretch>
              <a:fillRect/>
            </a:stretch>
          </p:blipFill>
          <p:spPr>
            <a:xfrm>
              <a:off x="12639" y="726"/>
              <a:ext cx="1467" cy="3788"/>
            </a:xfrm>
            <a:prstGeom prst="rect">
              <a:avLst/>
            </a:prstGeom>
          </p:spPr>
        </p:pic>
        <p:pic>
          <p:nvPicPr>
            <p:cNvPr id="4" name="图片 3"/>
            <p:cNvPicPr>
              <a:picLocks noChangeAspect="1"/>
            </p:cNvPicPr>
            <p:nvPr/>
          </p:nvPicPr>
          <p:blipFill>
            <a:blip r:embed="rId4"/>
            <a:srcRect l="80219" r="706" b="3977"/>
            <a:stretch>
              <a:fillRect/>
            </a:stretch>
          </p:blipFill>
          <p:spPr>
            <a:xfrm>
              <a:off x="11201" y="726"/>
              <a:ext cx="1352" cy="3788"/>
            </a:xfrm>
            <a:prstGeom prst="rect">
              <a:avLst/>
            </a:prstGeom>
          </p:spPr>
        </p:pic>
        <p:pic>
          <p:nvPicPr>
            <p:cNvPr id="9" name="图片 8"/>
            <p:cNvPicPr>
              <a:picLocks noChangeAspect="1"/>
            </p:cNvPicPr>
            <p:nvPr/>
          </p:nvPicPr>
          <p:blipFill>
            <a:blip r:embed="rId5"/>
            <a:srcRect l="20670" r="59862" b="3977"/>
            <a:stretch>
              <a:fillRect/>
            </a:stretch>
          </p:blipFill>
          <p:spPr>
            <a:xfrm>
              <a:off x="14226" y="726"/>
              <a:ext cx="1463" cy="3788"/>
            </a:xfrm>
            <a:prstGeom prst="rect">
              <a:avLst/>
            </a:prstGeom>
          </p:spPr>
        </p:pic>
        <p:pic>
          <p:nvPicPr>
            <p:cNvPr id="10" name="图片 9"/>
            <p:cNvPicPr>
              <a:picLocks noChangeAspect="1"/>
            </p:cNvPicPr>
            <p:nvPr/>
          </p:nvPicPr>
          <p:blipFill>
            <a:blip r:embed="rId6"/>
            <a:srcRect l="60047" r="20485" b="3977"/>
            <a:stretch>
              <a:fillRect/>
            </a:stretch>
          </p:blipFill>
          <p:spPr>
            <a:xfrm>
              <a:off x="17140" y="726"/>
              <a:ext cx="1338" cy="3788"/>
            </a:xfrm>
            <a:prstGeom prst="rect">
              <a:avLst/>
            </a:prstGeom>
          </p:spPr>
        </p:pic>
        <p:pic>
          <p:nvPicPr>
            <p:cNvPr id="11" name="图片 10"/>
            <p:cNvPicPr>
              <a:picLocks noChangeAspect="1"/>
            </p:cNvPicPr>
            <p:nvPr/>
          </p:nvPicPr>
          <p:blipFill>
            <a:blip r:embed="rId7"/>
            <a:srcRect l="815" r="80186" b="3977"/>
            <a:stretch>
              <a:fillRect/>
            </a:stretch>
          </p:blipFill>
          <p:spPr>
            <a:xfrm>
              <a:off x="15758" y="726"/>
              <a:ext cx="1271" cy="3788"/>
            </a:xfrm>
            <a:prstGeom prst="rect">
              <a:avLst/>
            </a:prstGeom>
          </p:spPr>
        </p:pic>
      </p:grpSp>
      <p:pic>
        <p:nvPicPr>
          <p:cNvPr id="21" name="Picture 2"/>
          <p:cNvPicPr>
            <a:picLocks noChangeAspect="1" noChangeArrowheads="1"/>
          </p:cNvPicPr>
          <p:nvPr/>
        </p:nvPicPr>
        <p:blipFill>
          <a:blip r:embed="rId8"/>
          <a:stretch>
            <a:fillRect/>
          </a:stretch>
        </p:blipFill>
        <p:spPr bwMode="auto">
          <a:xfrm>
            <a:off x="5974080" y="2626995"/>
            <a:ext cx="5195570" cy="2628900"/>
          </a:xfrm>
          <a:prstGeom prst="rect">
            <a:avLst/>
          </a:prstGeom>
          <a:ln>
            <a:noFill/>
          </a:ln>
          <a:effectLst>
            <a:outerShdw blurRad="50800" dist="38100" dir="2700000" algn="tl" rotWithShape="0">
              <a:prstClr val="black">
                <a:alpha val="40000"/>
              </a:prstClr>
            </a:outerShdw>
          </a:effectLst>
        </p:spPr>
      </p:pic>
      <p:sp>
        <p:nvSpPr>
          <p:cNvPr id="13" name="文本框 12"/>
          <p:cNvSpPr txBox="1"/>
          <p:nvPr/>
        </p:nvSpPr>
        <p:spPr>
          <a:xfrm>
            <a:off x="603885" y="5444490"/>
            <a:ext cx="1964055" cy="521970"/>
          </a:xfrm>
          <a:prstGeom prst="rect">
            <a:avLst/>
          </a:prstGeom>
          <a:noFill/>
        </p:spPr>
        <p:txBody>
          <a:bodyPr wrap="none" rtlCol="0" anchor="t">
            <a:spAutoFit/>
          </a:bodyPr>
          <a:lstStyle/>
          <a:p>
            <a:r>
              <a:rPr lang="zh-CN" sz="2800" b="1">
                <a:latin typeface="华文中宋" panose="02010600040101010101" charset="-122"/>
                <a:ea typeface="华文中宋" panose="02010600040101010101" charset="-122"/>
                <a:cs typeface="黑体" panose="02010609060101010101" charset="-122"/>
                <a:sym typeface="+mn-ea"/>
              </a:rPr>
              <a:t>春秋五霸：</a:t>
            </a:r>
            <a:endParaRPr lang="zh-CN" altLang="en-US" sz="2800" b="1">
              <a:latin typeface="华文中宋" panose="02010600040101010101" charset="-122"/>
              <a:ea typeface="华文中宋" panose="02010600040101010101" charset="-122"/>
              <a:cs typeface="黑体" panose="02010609060101010101" charset="-122"/>
              <a:sym typeface="+mn-ea"/>
            </a:endParaRPr>
          </a:p>
        </p:txBody>
      </p:sp>
      <p:sp>
        <p:nvSpPr>
          <p:cNvPr id="22" name="文本框 21"/>
          <p:cNvSpPr txBox="1"/>
          <p:nvPr/>
        </p:nvSpPr>
        <p:spPr>
          <a:xfrm>
            <a:off x="2441575" y="5389245"/>
            <a:ext cx="7851140" cy="586105"/>
          </a:xfrm>
          <a:prstGeom prst="rect">
            <a:avLst/>
          </a:prstGeom>
          <a:noFill/>
        </p:spPr>
        <p:txBody>
          <a:bodyPr wrap="square" rtlCol="0">
            <a:spAutoFit/>
          </a:bodyPr>
          <a:lstStyle/>
          <a:p>
            <a:pPr algn="l">
              <a:lnSpc>
                <a:spcPct val="115000"/>
              </a:lnSpc>
              <a:spcBef>
                <a:spcPct val="0"/>
              </a:spcBef>
              <a:spcAft>
                <a:spcPct val="0"/>
              </a:spcAft>
            </a:pPr>
            <a:r>
              <a:rPr lang="zh-CN" sz="2800" b="1">
                <a:solidFill>
                  <a:srgbClr val="C00000"/>
                </a:solidFill>
                <a:latin typeface="华文中宋" panose="02010600040101010101" charset="-122"/>
                <a:ea typeface="华文中宋" panose="02010600040101010101" charset="-122"/>
                <a:cs typeface="黑体" panose="02010609060101010101" charset="-122"/>
              </a:rPr>
              <a:t>齐国、晋国、楚国、吴国与越国等先后建立霸权</a:t>
            </a:r>
            <a:endParaRPr lang="zh-CN" sz="2800" b="1">
              <a:solidFill>
                <a:srgbClr val="C00000"/>
              </a:solidFill>
              <a:latin typeface="华文中宋" panose="02010600040101010101" charset="-122"/>
              <a:ea typeface="华文中宋" panose="02010600040101010101" charset="-122"/>
              <a:cs typeface="黑体" panose="02010609060101010101" charset="-122"/>
            </a:endParaRPr>
          </a:p>
        </p:txBody>
      </p:sp>
      <p:sp>
        <p:nvSpPr>
          <p:cNvPr id="16" name="文本框 15"/>
          <p:cNvSpPr txBox="1"/>
          <p:nvPr/>
        </p:nvSpPr>
        <p:spPr>
          <a:xfrm>
            <a:off x="1165225" y="5975350"/>
            <a:ext cx="3623945" cy="521970"/>
          </a:xfrm>
          <a:prstGeom prst="rect">
            <a:avLst/>
          </a:prstGeom>
          <a:solidFill>
            <a:schemeClr val="accent2">
              <a:lumMod val="20000"/>
              <a:lumOff val="80000"/>
            </a:schemeClr>
          </a:solidFill>
          <a:ln w="12700" cmpd="sng">
            <a:solidFill>
              <a:srgbClr val="C00000"/>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礼乐征伐自</a:t>
            </a:r>
            <a:r>
              <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rPr>
              <a:t>天子</a:t>
            </a:r>
            <a:r>
              <a:rPr lang="zh-CN" altLang="en-US" sz="2800">
                <a:solidFill>
                  <a:srgbClr val="C00000"/>
                </a:solidFill>
                <a:latin typeface="华文中宋" panose="02010600040101010101" charset="-122"/>
                <a:ea typeface="华文中宋" panose="02010600040101010101" charset="-122"/>
                <a:cs typeface="华文中宋" panose="02010600040101010101" charset="-122"/>
              </a:rPr>
              <a:t>出</a:t>
            </a:r>
            <a:r>
              <a:rPr lang="en-US" altLang="zh-CN" sz="2800">
                <a:solidFill>
                  <a:srgbClr val="C00000"/>
                </a:solidFill>
                <a:latin typeface="华文中宋" panose="02010600040101010101" charset="-122"/>
                <a:ea typeface="华文中宋" panose="02010600040101010101" charset="-122"/>
                <a:cs typeface="华文中宋" panose="02010600040101010101" charset="-122"/>
              </a:rPr>
              <a:t>”</a:t>
            </a:r>
            <a:endParaRPr lang="en-US" altLang="zh-CN" sz="2800">
              <a:solidFill>
                <a:srgbClr val="C00000"/>
              </a:solidFill>
              <a:latin typeface="华文中宋" panose="02010600040101010101" charset="-122"/>
              <a:ea typeface="华文中宋" panose="02010600040101010101" charset="-122"/>
              <a:cs typeface="华文中宋" panose="02010600040101010101" charset="-122"/>
            </a:endParaRPr>
          </a:p>
        </p:txBody>
      </p:sp>
      <p:sp>
        <p:nvSpPr>
          <p:cNvPr id="18" name="右箭头 17"/>
          <p:cNvSpPr/>
          <p:nvPr/>
        </p:nvSpPr>
        <p:spPr>
          <a:xfrm>
            <a:off x="4972050" y="6091555"/>
            <a:ext cx="721995" cy="356235"/>
          </a:xfrm>
          <a:prstGeom prst="rightArrow">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802630" y="5975350"/>
            <a:ext cx="3691255" cy="521970"/>
          </a:xfrm>
          <a:prstGeom prst="rect">
            <a:avLst/>
          </a:prstGeom>
          <a:solidFill>
            <a:srgbClr val="FCE6D5"/>
          </a:solidFill>
          <a:ln w="12700" cmpd="sng">
            <a:solidFill>
              <a:srgbClr val="C00000"/>
            </a:solidFill>
            <a:prstDash val="solid"/>
          </a:ln>
          <a:effectLst>
            <a:outerShdw blurRad="50800" dist="38100" dir="2700000" algn="tl" rotWithShape="0">
              <a:prstClr val="black">
                <a:alpha val="40000"/>
              </a:prstClr>
            </a:outerShdw>
          </a:effectLst>
        </p:spPr>
        <p:txBody>
          <a:bodyPr wrap="square" rtlCol="0" anchor="t">
            <a:spAutoFit/>
          </a:bodyPr>
          <a:lstStyle/>
          <a:p>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礼乐征伐自</a:t>
            </a:r>
            <a:r>
              <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诸侯</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出</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endPar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23" name="文本框 22"/>
          <p:cNvSpPr txBox="1"/>
          <p:nvPr/>
        </p:nvSpPr>
        <p:spPr>
          <a:xfrm>
            <a:off x="10097135" y="5444490"/>
            <a:ext cx="1790065" cy="95313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zh-CN" altLang="en-US" sz="2800" b="1">
                <a:solidFill>
                  <a:schemeClr val="bg1"/>
                </a:solidFill>
                <a:latin typeface="华文中宋" panose="02010600040101010101" charset="-122"/>
                <a:ea typeface="华文中宋" panose="02010600040101010101" charset="-122"/>
              </a:rPr>
              <a:t>争霸战争</a:t>
            </a:r>
            <a:endParaRPr lang="zh-CN" altLang="en-US" sz="2800" b="1">
              <a:solidFill>
                <a:schemeClr val="bg1"/>
              </a:solidFill>
              <a:latin typeface="华文中宋" panose="02010600040101010101" charset="-122"/>
              <a:ea typeface="华文中宋" panose="02010600040101010101" charset="-122"/>
            </a:endParaRPr>
          </a:p>
          <a:p>
            <a:pPr algn="ctr"/>
            <a:r>
              <a:rPr lang="zh-CN" altLang="en-US" sz="2800" b="1">
                <a:solidFill>
                  <a:schemeClr val="bg1"/>
                </a:solidFill>
                <a:latin typeface="华文中宋" panose="02010600040101010101" charset="-122"/>
                <a:ea typeface="华文中宋" panose="02010600040101010101" charset="-122"/>
              </a:rPr>
              <a:t>（奴隶主）</a:t>
            </a:r>
            <a:endParaRPr lang="zh-CN" altLang="en-US" sz="2800" b="1">
              <a:solidFill>
                <a:schemeClr val="bg1"/>
              </a:solidFill>
              <a:latin typeface="华文中宋" panose="02010600040101010101" charset="-122"/>
              <a:ea typeface="华文中宋" panose="02010600040101010101"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p:bldP spid="13" grpId="1"/>
      <p:bldP spid="22" grpId="0"/>
      <p:bldP spid="22" grpId="1"/>
      <p:bldP spid="16" grpId="0" animBg="1"/>
      <p:bldP spid="16" grpId="1" animBg="1"/>
      <p:bldP spid="18" grpId="0" animBg="1"/>
      <p:bldP spid="18" grpId="1" animBg="1"/>
      <p:bldP spid="17" grpId="0" animBg="1"/>
      <p:bldP spid="17"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壹：社会大动荡</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nvSpPr>
        <p:spPr>
          <a:xfrm>
            <a:off x="121285" y="885190"/>
            <a:ext cx="232029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（一）表现：</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20" name="文本框 19"/>
          <p:cNvSpPr txBox="1"/>
          <p:nvPr/>
        </p:nvSpPr>
        <p:spPr>
          <a:xfrm>
            <a:off x="2173605" y="885190"/>
            <a:ext cx="160782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列强</a:t>
            </a:r>
            <a:r>
              <a:rPr lang="zh-CN" altLang="en-US" sz="2800" b="1" dirty="0">
                <a:solidFill>
                  <a:srgbClr val="C65F10"/>
                </a:solidFill>
                <a:latin typeface="华文中宋" panose="02010600040101010101" charset="-122"/>
                <a:ea typeface="华文中宋" panose="02010600040101010101" charset="-122"/>
                <a:cs typeface="华文中宋" panose="02010600040101010101" charset="-122"/>
                <a:sym typeface="+mn-ea"/>
              </a:rPr>
              <a:t>纷争</a:t>
            </a:r>
            <a:endParaRPr lang="zh-CN" altLang="en-US" sz="2800" b="1" dirty="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pic>
        <p:nvPicPr>
          <p:cNvPr id="3" name="Picture 6"/>
          <p:cNvPicPr>
            <a:picLocks noChangeAspect="1" noChangeArrowheads="1"/>
          </p:cNvPicPr>
          <p:nvPr/>
        </p:nvPicPr>
        <p:blipFill>
          <a:blip r:embed="rId3"/>
          <a:srcRect t="1711"/>
          <a:stretch>
            <a:fillRect/>
          </a:stretch>
        </p:blipFill>
        <p:spPr bwMode="auto">
          <a:xfrm>
            <a:off x="474345" y="1472565"/>
            <a:ext cx="4765675" cy="3903345"/>
          </a:xfrm>
          <a:prstGeom prst="rect">
            <a:avLst/>
          </a:prstGeom>
          <a:ln>
            <a:noFill/>
          </a:ln>
          <a:effectLst>
            <a:outerShdw blurRad="50800" dist="38100" dir="2700000" algn="tl" rotWithShape="0">
              <a:prstClr val="black">
                <a:alpha val="40000"/>
              </a:prstClr>
            </a:outerShdw>
          </a:effectLst>
        </p:spPr>
      </p:pic>
      <p:sp>
        <p:nvSpPr>
          <p:cNvPr id="4" name="文本框 3"/>
          <p:cNvSpPr txBox="1"/>
          <p:nvPr/>
        </p:nvSpPr>
        <p:spPr>
          <a:xfrm>
            <a:off x="5329555" y="1472565"/>
            <a:ext cx="1964055" cy="521970"/>
          </a:xfrm>
          <a:prstGeom prst="rect">
            <a:avLst/>
          </a:prstGeom>
          <a:noFill/>
        </p:spPr>
        <p:txBody>
          <a:bodyPr wrap="none" rtlCol="0" anchor="t">
            <a:spAutoFit/>
          </a:bodyPr>
          <a:lstStyle/>
          <a:p>
            <a:r>
              <a:rPr lang="zh-CN" sz="2800" b="1">
                <a:latin typeface="华文中宋" panose="02010600040101010101" charset="-122"/>
                <a:ea typeface="华文中宋" panose="02010600040101010101" charset="-122"/>
                <a:cs typeface="黑体" panose="02010609060101010101" charset="-122"/>
                <a:sym typeface="+mn-ea"/>
              </a:rPr>
              <a:t>战国七雄：</a:t>
            </a:r>
            <a:endParaRPr lang="zh-CN" altLang="en-US" sz="2800" b="1">
              <a:latin typeface="华文中宋" panose="02010600040101010101" charset="-122"/>
              <a:ea typeface="华文中宋" panose="02010600040101010101" charset="-122"/>
              <a:cs typeface="黑体" panose="02010609060101010101" charset="-122"/>
              <a:sym typeface="+mn-ea"/>
            </a:endParaRPr>
          </a:p>
        </p:txBody>
      </p:sp>
      <p:sp>
        <p:nvSpPr>
          <p:cNvPr id="23" name="文本框 22"/>
          <p:cNvSpPr txBox="1"/>
          <p:nvPr/>
        </p:nvSpPr>
        <p:spPr>
          <a:xfrm>
            <a:off x="5329555" y="1994535"/>
            <a:ext cx="6014085" cy="586105"/>
          </a:xfrm>
          <a:prstGeom prst="rect">
            <a:avLst/>
          </a:prstGeom>
          <a:noFill/>
        </p:spPr>
        <p:txBody>
          <a:bodyPr wrap="square" rtlCol="0">
            <a:spAutoFit/>
          </a:bodyPr>
          <a:lstStyle/>
          <a:p>
            <a:pPr algn="just">
              <a:lnSpc>
                <a:spcPct val="115000"/>
              </a:lnSpc>
              <a:spcBef>
                <a:spcPct val="0"/>
              </a:spcBef>
              <a:spcAft>
                <a:spcPct val="0"/>
              </a:spcAft>
            </a:pPr>
            <a:r>
              <a:rPr lang="zh-CN" sz="2800" b="1">
                <a:solidFill>
                  <a:srgbClr val="C00000"/>
                </a:solidFill>
                <a:latin typeface="华文中宋" panose="02010600040101010101" charset="-122"/>
                <a:ea typeface="华文中宋" panose="02010600040101010101" charset="-122"/>
                <a:cs typeface="黑体" panose="02010609060101010101" charset="-122"/>
              </a:rPr>
              <a:t>齐、楚、燕、韩、赵、魏、秦</a:t>
            </a:r>
            <a:endParaRPr lang="zh-CN" sz="2800" b="1">
              <a:solidFill>
                <a:srgbClr val="C00000"/>
              </a:solidFill>
              <a:latin typeface="华文中宋" panose="02010600040101010101" charset="-122"/>
              <a:ea typeface="华文中宋" panose="02010600040101010101" charset="-122"/>
              <a:cs typeface="黑体" panose="02010609060101010101" charset="-122"/>
            </a:endParaRPr>
          </a:p>
        </p:txBody>
      </p:sp>
      <p:sp>
        <p:nvSpPr>
          <p:cNvPr id="6" name="文本框 5"/>
          <p:cNvSpPr txBox="1"/>
          <p:nvPr/>
        </p:nvSpPr>
        <p:spPr>
          <a:xfrm>
            <a:off x="5505450" y="2699385"/>
            <a:ext cx="6277610" cy="2676525"/>
          </a:xfrm>
          <a:prstGeom prst="rect">
            <a:avLst/>
          </a:prstGeom>
          <a:solidFill>
            <a:srgbClr val="F9F6EE"/>
          </a:solidFill>
          <a:effectLst>
            <a:outerShdw blurRad="50800" dist="38100" dir="2700000" algn="tl" rotWithShape="0">
              <a:prstClr val="black">
                <a:alpha val="40000"/>
              </a:prstClr>
            </a:outerShdw>
          </a:effectLst>
        </p:spPr>
        <p:txBody>
          <a:bodyPr wrap="square" rtlCol="0">
            <a:spAutoFit/>
          </a:bodyPr>
          <a:lstStyle/>
          <a:p>
            <a:pPr>
              <a:lnSpc>
                <a:spcPct val="100000"/>
              </a:lnSpc>
            </a:pP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春秋后期到战国前期，一些诸侯国的卿大夫掌握了实权，公元前</a:t>
            </a:r>
            <a:r>
              <a:rPr lang="en-US" altLang="zh-CN" sz="2800">
                <a:latin typeface="楷体" panose="02010609060101010101" charset="-122"/>
                <a:ea typeface="楷体" panose="02010609060101010101" charset="-122"/>
                <a:cs typeface="楷体" panose="02010609060101010101" charset="-122"/>
              </a:rPr>
              <a:t>403</a:t>
            </a:r>
            <a:r>
              <a:rPr lang="zh-CN" altLang="en-US" sz="2800">
                <a:latin typeface="楷体" panose="02010609060101010101" charset="-122"/>
                <a:ea typeface="楷体" panose="02010609060101010101" charset="-122"/>
                <a:cs typeface="楷体" panose="02010609060101010101" charset="-122"/>
              </a:rPr>
              <a:t>年，晋国的韩、赵、卫三家</a:t>
            </a:r>
            <a:r>
              <a:rPr lang="zh-CN" altLang="en-US" sz="2800">
                <a:solidFill>
                  <a:srgbClr val="C00000"/>
                </a:solidFill>
                <a:latin typeface="楷体" panose="02010609060101010101" charset="-122"/>
                <a:ea typeface="楷体" panose="02010609060101010101" charset="-122"/>
                <a:cs typeface="楷体" panose="02010609060101010101" charset="-122"/>
              </a:rPr>
              <a:t>大夫</a:t>
            </a:r>
            <a:r>
              <a:rPr lang="zh-CN" altLang="en-US" sz="2800">
                <a:latin typeface="楷体" panose="02010609060101010101" charset="-122"/>
                <a:ea typeface="楷体" panose="02010609060101010101" charset="-122"/>
                <a:cs typeface="楷体" panose="02010609060101010101" charset="-122"/>
              </a:rPr>
              <a:t>将晋国瓜分（三家分晋），公元前</a:t>
            </a:r>
            <a:r>
              <a:rPr lang="en-US" altLang="zh-CN" sz="2800">
                <a:latin typeface="楷体" panose="02010609060101010101" charset="-122"/>
                <a:ea typeface="楷体" panose="02010609060101010101" charset="-122"/>
                <a:cs typeface="楷体" panose="02010609060101010101" charset="-122"/>
              </a:rPr>
              <a:t>379</a:t>
            </a:r>
            <a:r>
              <a:rPr lang="zh-CN" altLang="en-US" sz="2800">
                <a:latin typeface="楷体" panose="02010609060101010101" charset="-122"/>
                <a:ea typeface="楷体" panose="02010609060101010101" charset="-122"/>
                <a:cs typeface="楷体" panose="02010609060101010101" charset="-122"/>
              </a:rPr>
              <a:t>年，齐国</a:t>
            </a:r>
            <a:r>
              <a:rPr lang="zh-CN" altLang="en-US" sz="2800">
                <a:solidFill>
                  <a:srgbClr val="C00000"/>
                </a:solidFill>
                <a:latin typeface="楷体" panose="02010609060101010101" charset="-122"/>
                <a:ea typeface="楷体" panose="02010609060101010101" charset="-122"/>
                <a:cs typeface="楷体" panose="02010609060101010101" charset="-122"/>
              </a:rPr>
              <a:t>大夫</a:t>
            </a:r>
            <a:r>
              <a:rPr lang="zh-CN" altLang="en-US" sz="2800">
                <a:latin typeface="楷体" panose="02010609060101010101" charset="-122"/>
                <a:ea typeface="楷体" panose="02010609060101010101" charset="-122"/>
                <a:cs typeface="楷体" panose="02010609060101010101" charset="-122"/>
              </a:rPr>
              <a:t>田氏取代了原来的姜姓国君（田氏代齐）。</a:t>
            </a:r>
            <a:endParaRPr lang="zh-CN" altLang="en-US" sz="2800">
              <a:latin typeface="楷体" panose="02010609060101010101" charset="-122"/>
              <a:ea typeface="楷体" panose="02010609060101010101" charset="-122"/>
              <a:cs typeface="楷体" panose="02010609060101010101" charset="-122"/>
            </a:endParaRPr>
          </a:p>
        </p:txBody>
      </p:sp>
      <p:sp>
        <p:nvSpPr>
          <p:cNvPr id="17" name="文本框 16"/>
          <p:cNvSpPr txBox="1"/>
          <p:nvPr/>
        </p:nvSpPr>
        <p:spPr>
          <a:xfrm>
            <a:off x="1131570" y="5678805"/>
            <a:ext cx="3691255" cy="521970"/>
          </a:xfrm>
          <a:prstGeom prst="rect">
            <a:avLst/>
          </a:prstGeom>
          <a:solidFill>
            <a:srgbClr val="FCE6D5"/>
          </a:solidFill>
          <a:ln w="12700" cmpd="sng">
            <a:solidFill>
              <a:srgbClr val="C00000"/>
            </a:solidFill>
            <a:prstDash val="solid"/>
          </a:ln>
          <a:effectLst>
            <a:outerShdw blurRad="50800" dist="38100" dir="2700000" algn="tl" rotWithShape="0">
              <a:prstClr val="black">
                <a:alpha val="40000"/>
              </a:prstClr>
            </a:outerShdw>
          </a:effectLst>
        </p:spPr>
        <p:txBody>
          <a:bodyPr wrap="square" rtlCol="0" anchor="t">
            <a:spAutoFit/>
          </a:bodyPr>
          <a:lstStyle/>
          <a:p>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礼乐征伐自</a:t>
            </a:r>
            <a:r>
              <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诸侯</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出</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endPar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7" name="文本框 6"/>
          <p:cNvSpPr txBox="1"/>
          <p:nvPr/>
        </p:nvSpPr>
        <p:spPr>
          <a:xfrm>
            <a:off x="6261100" y="5678805"/>
            <a:ext cx="3691255" cy="521970"/>
          </a:xfrm>
          <a:prstGeom prst="rect">
            <a:avLst/>
          </a:prstGeom>
          <a:solidFill>
            <a:srgbClr val="FCE6D5"/>
          </a:solidFill>
          <a:ln w="12700" cmpd="sng">
            <a:solidFill>
              <a:srgbClr val="C00000"/>
            </a:solidFill>
            <a:prstDash val="solid"/>
          </a:ln>
          <a:effectLst>
            <a:outerShdw blurRad="50800" dist="38100" dir="2700000" algn="tl" rotWithShape="0">
              <a:prstClr val="black">
                <a:alpha val="40000"/>
              </a:prstClr>
            </a:outerShdw>
          </a:effectLst>
        </p:spPr>
        <p:txBody>
          <a:bodyPr wrap="square" rtlCol="0" anchor="t">
            <a:spAutoFit/>
          </a:bodyPr>
          <a:lstStyle/>
          <a:p>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礼乐征伐自</a:t>
            </a:r>
            <a:r>
              <a:rPr lang="zh-CN" altLang="en-US" sz="2800" b="1">
                <a:solidFill>
                  <a:srgbClr val="C00000"/>
                </a:solidFill>
                <a:effectLst>
                  <a:outerShdw blurRad="38100" dist="38100" dir="2700000" algn="tl">
                    <a:srgbClr val="000000">
                      <a:alpha val="43137"/>
                    </a:srgbClr>
                  </a:outerShdw>
                </a:effectLst>
                <a:latin typeface="华文中宋" panose="02010600040101010101" charset="-122"/>
                <a:ea typeface="华文中宋" panose="02010600040101010101" charset="-122"/>
                <a:cs typeface="华文中宋" panose="02010600040101010101" charset="-122"/>
                <a:sym typeface="+mn-ea"/>
              </a:rPr>
              <a:t>大夫</a:t>
            </a:r>
            <a:r>
              <a:rPr lang="zh-CN" altLang="en-US" sz="2800">
                <a:solidFill>
                  <a:srgbClr val="C00000"/>
                </a:solidFill>
                <a:latin typeface="华文中宋" panose="02010600040101010101" charset="-122"/>
                <a:ea typeface="华文中宋" panose="02010600040101010101" charset="-122"/>
                <a:cs typeface="华文中宋" panose="02010600040101010101" charset="-122"/>
                <a:sym typeface="+mn-ea"/>
              </a:rPr>
              <a:t>出</a:t>
            </a:r>
            <a:r>
              <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rPr>
              <a:t>”</a:t>
            </a:r>
            <a:endParaRPr lang="en-US" altLang="zh-CN" sz="2800">
              <a:solidFill>
                <a:srgbClr val="C00000"/>
              </a:solidFill>
              <a:latin typeface="华文中宋" panose="02010600040101010101" charset="-122"/>
              <a:ea typeface="华文中宋" panose="02010600040101010101" charset="-122"/>
              <a:cs typeface="华文中宋" panose="02010600040101010101" charset="-122"/>
              <a:sym typeface="+mn-ea"/>
            </a:endParaRPr>
          </a:p>
        </p:txBody>
      </p:sp>
      <p:sp>
        <p:nvSpPr>
          <p:cNvPr id="18" name="右箭头 17"/>
          <p:cNvSpPr/>
          <p:nvPr/>
        </p:nvSpPr>
        <p:spPr>
          <a:xfrm>
            <a:off x="5081905" y="5735320"/>
            <a:ext cx="721995" cy="356235"/>
          </a:xfrm>
          <a:prstGeom prst="rightArrow">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131425" y="1627505"/>
            <a:ext cx="1651635" cy="953135"/>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algn="ctr"/>
            <a:r>
              <a:rPr lang="zh-CN" altLang="en-US" sz="2800" b="1">
                <a:solidFill>
                  <a:schemeClr val="bg1"/>
                </a:solidFill>
                <a:latin typeface="华文中宋" panose="02010600040101010101" charset="-122"/>
                <a:ea typeface="华文中宋" panose="02010600040101010101" charset="-122"/>
              </a:rPr>
              <a:t>兼并战争</a:t>
            </a:r>
            <a:endParaRPr lang="zh-CN" altLang="en-US" sz="2800" b="1">
              <a:solidFill>
                <a:schemeClr val="bg1"/>
              </a:solidFill>
              <a:latin typeface="华文中宋" panose="02010600040101010101" charset="-122"/>
              <a:ea typeface="华文中宋" panose="02010600040101010101" charset="-122"/>
            </a:endParaRPr>
          </a:p>
          <a:p>
            <a:pPr algn="ctr"/>
            <a:r>
              <a:rPr lang="zh-CN" altLang="en-US" sz="2800" b="1">
                <a:solidFill>
                  <a:schemeClr val="bg1"/>
                </a:solidFill>
                <a:latin typeface="华文中宋" panose="02010600040101010101" charset="-122"/>
                <a:ea typeface="华文中宋" panose="02010600040101010101" charset="-122"/>
              </a:rPr>
              <a:t>（地主）</a:t>
            </a:r>
            <a:endParaRPr lang="zh-CN" altLang="en-US" sz="2800" b="1">
              <a:solidFill>
                <a:schemeClr val="bg1"/>
              </a:solidFill>
              <a:latin typeface="华文中宋" panose="02010600040101010101" charset="-122"/>
              <a:ea typeface="华文中宋" panose="02010600040101010101"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p:bldP spid="6" grpId="0" bldLvl="0" animBg="1"/>
      <p:bldP spid="17" grpId="0" bldLvl="0" animBg="1"/>
      <p:bldP spid="7" grpId="0" bldLvl="0" animBg="1"/>
      <p:bldP spid="18" grpId="0" bldLvl="0" animBg="1"/>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79095" y="339090"/>
            <a:ext cx="2927985" cy="480695"/>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壹：社会大动荡</a:t>
            </a:r>
            <a:endParaRPr lang="zh-CN" altLang="en-US" sz="2800" b="1">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15" name="矩形 14"/>
          <p:cNvSpPr/>
          <p:nvPr>
            <p:custDataLst>
              <p:tags r:id="rId2"/>
            </p:custDataLst>
          </p:nvPr>
        </p:nvSpPr>
        <p:spPr>
          <a:xfrm>
            <a:off x="240665" y="228600"/>
            <a:ext cx="11716385" cy="6377940"/>
          </a:xfrm>
          <a:prstGeom prst="rect">
            <a:avLst/>
          </a:prstGeom>
          <a:noFill/>
          <a:ln w="12700" cmpd="sng">
            <a:solidFill>
              <a:schemeClr val="accent2">
                <a:lumMod val="75000"/>
              </a:schemeClr>
            </a:solidFill>
            <a:prstDash val="solid"/>
          </a:ln>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文本框 18"/>
          <p:cNvSpPr txBox="1"/>
          <p:nvPr/>
        </p:nvSpPr>
        <p:spPr>
          <a:xfrm>
            <a:off x="121285" y="885190"/>
            <a:ext cx="232029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（一）表现：</a:t>
            </a:r>
            <a:endPar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20" name="文本框 19"/>
          <p:cNvSpPr txBox="1"/>
          <p:nvPr/>
        </p:nvSpPr>
        <p:spPr>
          <a:xfrm>
            <a:off x="2173605" y="885190"/>
            <a:ext cx="1607820" cy="521970"/>
          </a:xfrm>
          <a:prstGeom prst="rect">
            <a:avLst/>
          </a:prstGeom>
          <a:noFill/>
        </p:spPr>
        <p:txBody>
          <a:bodyPr wrap="none" rtlCol="0" anchor="t">
            <a:spAutoFit/>
          </a:bodyPr>
          <a:lstStyle/>
          <a:p>
            <a:r>
              <a:rPr lang="zh-CN" altLang="en-US" sz="2800" b="1" dirty="0" smtClean="0">
                <a:solidFill>
                  <a:srgbClr val="C65F10"/>
                </a:solidFill>
                <a:latin typeface="华文中宋" panose="02010600040101010101" charset="-122"/>
                <a:ea typeface="华文中宋" panose="02010600040101010101" charset="-122"/>
                <a:cs typeface="华文中宋" panose="02010600040101010101" charset="-122"/>
                <a:sym typeface="+mn-ea"/>
              </a:rPr>
              <a:t>列强</a:t>
            </a:r>
            <a:r>
              <a:rPr lang="zh-CN" altLang="en-US" sz="2800" b="1" dirty="0">
                <a:solidFill>
                  <a:srgbClr val="C65F10"/>
                </a:solidFill>
                <a:latin typeface="华文中宋" panose="02010600040101010101" charset="-122"/>
                <a:ea typeface="华文中宋" panose="02010600040101010101" charset="-122"/>
                <a:cs typeface="华文中宋" panose="02010600040101010101" charset="-122"/>
                <a:sym typeface="+mn-ea"/>
              </a:rPr>
              <a:t>纷争</a:t>
            </a:r>
            <a:endParaRPr lang="zh-CN" altLang="en-US" sz="2800" b="1" dirty="0">
              <a:solidFill>
                <a:srgbClr val="C65F10"/>
              </a:solidFill>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nvSpPr>
        <p:spPr>
          <a:xfrm>
            <a:off x="7065010" y="819785"/>
            <a:ext cx="4669790" cy="52197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nchor="t">
            <a:spAutoFit/>
          </a:bodyPr>
          <a:lstStyle/>
          <a:p>
            <a:pPr algn="ctr"/>
            <a:r>
              <a:rPr lang="zh-CN" altLang="en-US" sz="2800" b="1">
                <a:solidFill>
                  <a:srgbClr val="C00000"/>
                </a:solidFill>
                <a:latin typeface="华文中宋" panose="02010600040101010101" charset="-122"/>
                <a:ea typeface="华文中宋" panose="02010600040101010101" charset="-122"/>
                <a:sym typeface="+mn-ea"/>
              </a:rPr>
              <a:t>归纳：春秋战国时期的战争</a:t>
            </a:r>
            <a:endParaRPr lang="zh-CN" altLang="en-US" sz="2800" b="1">
              <a:solidFill>
                <a:srgbClr val="C00000"/>
              </a:solidFill>
              <a:latin typeface="华文中宋" panose="02010600040101010101" charset="-122"/>
              <a:ea typeface="华文中宋" panose="02010600040101010101" charset="-122"/>
              <a:sym typeface="+mn-ea"/>
            </a:endParaRPr>
          </a:p>
        </p:txBody>
      </p:sp>
      <p:graphicFrame>
        <p:nvGraphicFramePr>
          <p:cNvPr id="4" name="表格 4"/>
          <p:cNvGraphicFramePr>
            <a:graphicFrameLocks noGrp="1"/>
          </p:cNvGraphicFramePr>
          <p:nvPr>
            <p:custDataLst>
              <p:tags r:id="rId3"/>
            </p:custDataLst>
          </p:nvPr>
        </p:nvGraphicFramePr>
        <p:xfrm>
          <a:off x="455295" y="1574800"/>
          <a:ext cx="11367135" cy="4495800"/>
        </p:xfrm>
        <a:graphic>
          <a:graphicData uri="http://schemas.openxmlformats.org/drawingml/2006/table">
            <a:tbl>
              <a:tblPr firstRow="1" bandRow="1">
                <a:tableStyleId>{5C22544A-7EE6-4342-B048-85BDC9FD1C3A}</a:tableStyleId>
              </a:tblPr>
              <a:tblGrid>
                <a:gridCol w="969645"/>
                <a:gridCol w="4881245"/>
                <a:gridCol w="5516245"/>
              </a:tblGrid>
              <a:tr h="558800">
                <a:tc>
                  <a:txBody>
                    <a:bodyPr/>
                    <a:lstStyle/>
                    <a:p>
                      <a:pPr algn="ctr">
                        <a:lnSpc>
                          <a:spcPct val="100000"/>
                        </a:lnSpc>
                      </a:pPr>
                      <a:endParaRPr lang="zh-CN" altLang="en-US" sz="2800" b="0">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alpha val="73000"/>
                      </a:schemeClr>
                    </a:solidFill>
                  </a:tcPr>
                </a:tc>
                <a:tc>
                  <a:txBody>
                    <a:bodyPr/>
                    <a:lstStyle/>
                    <a:p>
                      <a:pPr algn="ctr" fontAlgn="auto">
                        <a:lnSpc>
                          <a:spcPct val="100000"/>
                        </a:lnSpc>
                      </a:pPr>
                      <a:r>
                        <a:rPr lang="zh-CN" altLang="en-US" sz="2800" b="1">
                          <a:latin typeface="华文中宋" panose="02010600040101010101" charset="-122"/>
                          <a:ea typeface="华文中宋" panose="02010600040101010101" charset="-122"/>
                        </a:rPr>
                        <a:t>春秋</a:t>
                      </a:r>
                      <a:endParaRPr lang="zh-CN" altLang="en-US" sz="2800" b="1">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alpha val="73000"/>
                      </a:schemeClr>
                    </a:solidFill>
                  </a:tcPr>
                </a:tc>
                <a:tc>
                  <a:txBody>
                    <a:bodyPr/>
                    <a:lstStyle/>
                    <a:p>
                      <a:pPr algn="ctr" fontAlgn="auto">
                        <a:lnSpc>
                          <a:spcPct val="100000"/>
                        </a:lnSpc>
                      </a:pPr>
                      <a:r>
                        <a:rPr lang="zh-CN" altLang="en-US" sz="2800" b="1">
                          <a:latin typeface="华文中宋" panose="02010600040101010101" charset="-122"/>
                          <a:ea typeface="华文中宋" panose="02010600040101010101" charset="-122"/>
                        </a:rPr>
                        <a:t>战国</a:t>
                      </a:r>
                      <a:endParaRPr lang="zh-CN" altLang="en-US" sz="2800" b="1">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alpha val="73000"/>
                      </a:schemeClr>
                    </a:solidFill>
                  </a:tcPr>
                </a:tc>
              </a:tr>
              <a:tr h="628650">
                <a:tc>
                  <a:txBody>
                    <a:bodyPr/>
                    <a:lstStyle/>
                    <a:p>
                      <a:pPr algn="ctr">
                        <a:lnSpc>
                          <a:spcPct val="100000"/>
                        </a:lnSpc>
                      </a:pPr>
                      <a:r>
                        <a:rPr lang="zh-CN" altLang="en-US" sz="2800" b="1">
                          <a:latin typeface="华文中宋" panose="02010600040101010101" charset="-122"/>
                          <a:ea typeface="华文中宋" panose="02010600040101010101" charset="-122"/>
                          <a:cs typeface="华文中宋" panose="02010600040101010101" charset="-122"/>
                        </a:rPr>
                        <a:t>性质 </a:t>
                      </a:r>
                      <a:endParaRPr lang="zh-CN" altLang="en-US" sz="2800" b="1">
                        <a:latin typeface="华文中宋" panose="02010600040101010101" charset="-122"/>
                        <a:ea typeface="华文中宋" panose="02010600040101010101" charset="-122"/>
                        <a:cs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20000"/>
                        <a:lumOff val="80000"/>
                        <a:alpha val="73000"/>
                      </a:schemeClr>
                    </a:solidFill>
                  </a:tcPr>
                </a:tc>
                <a:tc>
                  <a:txBody>
                    <a:bodyPr/>
                    <a:lstStyle/>
                    <a:p>
                      <a:pPr algn="ctr" fontAlgn="auto">
                        <a:lnSpc>
                          <a:spcPct val="100000"/>
                        </a:lnSpc>
                      </a:pPr>
                      <a:endParaRPr lang="zh-CN" altLang="en-US" sz="2800" b="0">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algn="ctr" fontAlgn="auto">
                        <a:lnSpc>
                          <a:spcPct val="100000"/>
                        </a:lnSpc>
                      </a:pPr>
                      <a:endParaRPr lang="zh-CN" altLang="en-US" sz="2800" b="0">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1084580">
                <a:tc>
                  <a:txBody>
                    <a:bodyPr/>
                    <a:lstStyle/>
                    <a:p>
                      <a:pPr algn="ctr">
                        <a:lnSpc>
                          <a:spcPct val="170000"/>
                        </a:lnSpc>
                      </a:pPr>
                      <a:r>
                        <a:rPr lang="zh-CN" altLang="en-US" sz="2800" b="1">
                          <a:latin typeface="华文中宋" panose="02010600040101010101" charset="-122"/>
                          <a:ea typeface="华文中宋" panose="02010600040101010101" charset="-122"/>
                        </a:rPr>
                        <a:t>特点</a:t>
                      </a:r>
                      <a:endParaRPr lang="zh-CN" altLang="en-US" sz="2800" b="1">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20000"/>
                        <a:lumOff val="80000"/>
                        <a:alpha val="73000"/>
                      </a:schemeClr>
                    </a:solidFill>
                  </a:tcPr>
                </a:tc>
                <a:tc>
                  <a:txBody>
                    <a:bodyPr/>
                    <a:lstStyle/>
                    <a:p>
                      <a:pPr fontAlgn="auto">
                        <a:lnSpc>
                          <a:spcPct val="100000"/>
                        </a:lnSpc>
                      </a:pPr>
                      <a:endParaRPr lang="zh-CN" altLang="en-US" sz="2800" b="0">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fontAlgn="auto">
                        <a:lnSpc>
                          <a:spcPct val="100000"/>
                        </a:lnSpc>
                      </a:pPr>
                      <a:endParaRPr lang="zh-CN" altLang="en-US" sz="2800" b="0">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731520">
                <a:tc>
                  <a:txBody>
                    <a:bodyPr/>
                    <a:lstStyle/>
                    <a:p>
                      <a:pPr algn="ctr">
                        <a:lnSpc>
                          <a:spcPct val="100000"/>
                        </a:lnSpc>
                        <a:buNone/>
                      </a:pPr>
                      <a:r>
                        <a:rPr lang="zh-CN" altLang="en-US" sz="2800" b="1">
                          <a:latin typeface="华文中宋" panose="02010600040101010101" charset="-122"/>
                          <a:ea typeface="华文中宋" panose="02010600040101010101" charset="-122"/>
                        </a:rPr>
                        <a:t>时代特点</a:t>
                      </a:r>
                      <a:endParaRPr lang="zh-CN" altLang="en-US" sz="2800" b="1">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20000"/>
                        <a:lumOff val="80000"/>
                        <a:alpha val="73000"/>
                      </a:schemeClr>
                    </a:solidFill>
                  </a:tcPr>
                </a:tc>
                <a:tc>
                  <a:txBody>
                    <a:bodyPr/>
                    <a:lstStyle/>
                    <a:p>
                      <a:pPr fontAlgn="auto">
                        <a:lnSpc>
                          <a:spcPct val="100000"/>
                        </a:lnSpc>
                        <a:buNone/>
                      </a:pPr>
                      <a:endParaRPr lang="zh-CN" altLang="en-US" sz="2800" b="0">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fontAlgn="auto">
                        <a:lnSpc>
                          <a:spcPct val="100000"/>
                        </a:lnSpc>
                        <a:buNone/>
                      </a:pPr>
                      <a:endParaRPr lang="zh-CN" altLang="en-US" sz="2800" b="0">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962660">
                <a:tc>
                  <a:txBody>
                    <a:bodyPr/>
                    <a:lstStyle/>
                    <a:p>
                      <a:pPr algn="ctr">
                        <a:lnSpc>
                          <a:spcPct val="160000"/>
                        </a:lnSpc>
                        <a:buNone/>
                      </a:pPr>
                      <a:r>
                        <a:rPr lang="zh-CN" altLang="en-US" sz="2800" b="1">
                          <a:latin typeface="华文中宋" panose="02010600040101010101" charset="-122"/>
                          <a:ea typeface="华文中宋" panose="02010600040101010101" charset="-122"/>
                        </a:rPr>
                        <a:t>结果</a:t>
                      </a:r>
                      <a:endParaRPr lang="zh-CN" altLang="en-US" sz="2800" b="1">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chemeClr val="accent2">
                        <a:lumMod val="20000"/>
                        <a:lumOff val="80000"/>
                        <a:alpha val="73000"/>
                      </a:schemeClr>
                    </a:solidFill>
                  </a:tcPr>
                </a:tc>
                <a:tc>
                  <a:txBody>
                    <a:bodyPr/>
                    <a:lstStyle/>
                    <a:p>
                      <a:pPr fontAlgn="auto">
                        <a:lnSpc>
                          <a:spcPct val="100000"/>
                        </a:lnSpc>
                        <a:buNone/>
                      </a:pPr>
                      <a:endParaRPr lang="zh-CN" altLang="en-US" sz="2800" b="0">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lstStyle/>
                    <a:p>
                      <a:pPr fontAlgn="auto">
                        <a:lnSpc>
                          <a:spcPct val="100000"/>
                        </a:lnSpc>
                        <a:buNone/>
                      </a:pPr>
                      <a:endParaRPr lang="zh-CN" altLang="en-US" sz="2800" b="0">
                        <a:latin typeface="华文中宋" panose="02010600040101010101" charset="-122"/>
                        <a:ea typeface="华文中宋" panose="02010600040101010101"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bl>
          </a:graphicData>
        </a:graphic>
      </p:graphicFrame>
      <p:sp>
        <p:nvSpPr>
          <p:cNvPr id="5" name="文本框 4"/>
          <p:cNvSpPr txBox="1"/>
          <p:nvPr>
            <p:custDataLst>
              <p:tags r:id="rId4"/>
            </p:custDataLst>
          </p:nvPr>
        </p:nvSpPr>
        <p:spPr>
          <a:xfrm>
            <a:off x="2173605" y="2213610"/>
            <a:ext cx="3716020" cy="521970"/>
          </a:xfrm>
          <a:prstGeom prst="rect">
            <a:avLst/>
          </a:prstGeom>
          <a:noFill/>
        </p:spPr>
        <p:txBody>
          <a:bodyPr wrap="square" rtlCol="0" anchor="t">
            <a:spAutoFit/>
          </a:bodyPr>
          <a:lstStyle/>
          <a:p>
            <a:pPr algn="ctr" fontAlgn="auto">
              <a:lnSpc>
                <a:spcPct val="100000"/>
              </a:lnSpc>
            </a:pPr>
            <a:r>
              <a:rPr lang="zh-CN" altLang="en-US" sz="2800">
                <a:latin typeface="华文中宋" panose="02010600040101010101" charset="-122"/>
                <a:ea typeface="华文中宋" panose="02010600040101010101" charset="-122"/>
                <a:sym typeface="+mn-ea"/>
              </a:rPr>
              <a:t>奴隶主争霸战争</a:t>
            </a:r>
            <a:endParaRPr lang="zh-CN" altLang="en-US" sz="2800">
              <a:latin typeface="华文中宋" panose="02010600040101010101" charset="-122"/>
              <a:ea typeface="华文中宋" panose="02010600040101010101" charset="-122"/>
              <a:sym typeface="+mn-ea"/>
            </a:endParaRPr>
          </a:p>
        </p:txBody>
      </p:sp>
      <p:sp>
        <p:nvSpPr>
          <p:cNvPr id="6" name="文本框 5"/>
          <p:cNvSpPr txBox="1"/>
          <p:nvPr>
            <p:custDataLst>
              <p:tags r:id="rId5"/>
            </p:custDataLst>
          </p:nvPr>
        </p:nvSpPr>
        <p:spPr>
          <a:xfrm>
            <a:off x="7416165" y="2213610"/>
            <a:ext cx="3298825" cy="521970"/>
          </a:xfrm>
          <a:prstGeom prst="rect">
            <a:avLst/>
          </a:prstGeom>
          <a:noFill/>
        </p:spPr>
        <p:txBody>
          <a:bodyPr wrap="square" rtlCol="0" anchor="t">
            <a:spAutoFit/>
          </a:bodyPr>
          <a:lstStyle/>
          <a:p>
            <a:r>
              <a:rPr lang="zh-CN" altLang="en-US" sz="2800">
                <a:latin typeface="华文中宋" panose="02010600040101010101" charset="-122"/>
                <a:ea typeface="华文中宋" panose="02010600040101010101" charset="-122"/>
                <a:sym typeface="+mn-ea"/>
              </a:rPr>
              <a:t>地主阶级兼并战争</a:t>
            </a:r>
            <a:endParaRPr lang="zh-CN" altLang="en-US" sz="2800">
              <a:latin typeface="华文中宋" panose="02010600040101010101" charset="-122"/>
              <a:ea typeface="华文中宋" panose="02010600040101010101" charset="-122"/>
              <a:sym typeface="+mn-ea"/>
            </a:endParaRPr>
          </a:p>
        </p:txBody>
      </p:sp>
      <p:sp>
        <p:nvSpPr>
          <p:cNvPr id="7" name="文本框 6"/>
          <p:cNvSpPr txBox="1"/>
          <p:nvPr>
            <p:custDataLst>
              <p:tags r:id="rId6"/>
            </p:custDataLst>
          </p:nvPr>
        </p:nvSpPr>
        <p:spPr>
          <a:xfrm>
            <a:off x="1544320" y="2845435"/>
            <a:ext cx="4943475" cy="953135"/>
          </a:xfrm>
          <a:prstGeom prst="rect">
            <a:avLst/>
          </a:prstGeom>
          <a:noFill/>
        </p:spPr>
        <p:txBody>
          <a:bodyPr wrap="square" rtlCol="0" anchor="t">
            <a:spAutoFit/>
          </a:bodyPr>
          <a:lstStyle/>
          <a:p>
            <a:pPr fontAlgn="auto">
              <a:lnSpc>
                <a:spcPct val="100000"/>
              </a:lnSpc>
            </a:pPr>
            <a:r>
              <a:rPr lang="zh-CN" altLang="en-US" sz="2800">
                <a:latin typeface="华文中宋" panose="02010600040101010101" charset="-122"/>
                <a:ea typeface="华文中宋" panose="02010600040101010101" charset="-122"/>
                <a:sym typeface="+mn-ea"/>
              </a:rPr>
              <a:t>规模小、时间短、讲究礼节程序、阵地战为主</a:t>
            </a:r>
            <a:endParaRPr lang="zh-CN" altLang="en-US" sz="2800">
              <a:latin typeface="华文中宋" panose="02010600040101010101" charset="-122"/>
              <a:ea typeface="华文中宋" panose="02010600040101010101" charset="-122"/>
              <a:sym typeface="+mn-ea"/>
            </a:endParaRPr>
          </a:p>
        </p:txBody>
      </p:sp>
      <p:sp>
        <p:nvSpPr>
          <p:cNvPr id="8" name="文本框 7"/>
          <p:cNvSpPr txBox="1"/>
          <p:nvPr>
            <p:custDataLst>
              <p:tags r:id="rId7"/>
            </p:custDataLst>
          </p:nvPr>
        </p:nvSpPr>
        <p:spPr>
          <a:xfrm>
            <a:off x="6340475" y="2845435"/>
            <a:ext cx="5616575" cy="953135"/>
          </a:xfrm>
          <a:prstGeom prst="rect">
            <a:avLst/>
          </a:prstGeom>
          <a:noFill/>
        </p:spPr>
        <p:txBody>
          <a:bodyPr wrap="square" rtlCol="0" anchor="t">
            <a:spAutoFit/>
          </a:bodyPr>
          <a:lstStyle/>
          <a:p>
            <a:pPr fontAlgn="auto">
              <a:lnSpc>
                <a:spcPct val="100000"/>
              </a:lnSpc>
            </a:pPr>
            <a:r>
              <a:rPr lang="zh-CN" altLang="en-US" sz="2800">
                <a:latin typeface="华文中宋" panose="02010600040101010101" charset="-122"/>
                <a:ea typeface="华文中宋" panose="02010600040101010101" charset="-122"/>
                <a:sym typeface="+mn-ea"/>
              </a:rPr>
              <a:t>规模大、范围广、残酷性强、不讲礼仪规范、野战包围战为主。</a:t>
            </a:r>
            <a:endParaRPr lang="zh-CN" altLang="en-US" sz="2800">
              <a:latin typeface="华文中宋" panose="02010600040101010101" charset="-122"/>
              <a:ea typeface="华文中宋" panose="02010600040101010101" charset="-122"/>
              <a:sym typeface="+mn-ea"/>
            </a:endParaRPr>
          </a:p>
        </p:txBody>
      </p:sp>
      <p:sp>
        <p:nvSpPr>
          <p:cNvPr id="9" name="文本框 8"/>
          <p:cNvSpPr txBox="1"/>
          <p:nvPr>
            <p:custDataLst>
              <p:tags r:id="rId8"/>
            </p:custDataLst>
          </p:nvPr>
        </p:nvSpPr>
        <p:spPr>
          <a:xfrm>
            <a:off x="2441575" y="4020185"/>
            <a:ext cx="3078480" cy="521970"/>
          </a:xfrm>
          <a:prstGeom prst="rect">
            <a:avLst/>
          </a:prstGeom>
          <a:noFill/>
        </p:spPr>
        <p:txBody>
          <a:bodyPr wrap="square" rtlCol="0" anchor="t">
            <a:spAutoFit/>
          </a:bodyPr>
          <a:lstStyle/>
          <a:p>
            <a:pPr fontAlgn="auto">
              <a:lnSpc>
                <a:spcPct val="100000"/>
              </a:lnSpc>
              <a:buNone/>
            </a:pPr>
            <a:r>
              <a:rPr lang="zh-CN" altLang="en-US" sz="2800">
                <a:latin typeface="华文中宋" panose="02010600040101010101" charset="-122"/>
                <a:ea typeface="华文中宋" panose="02010600040101010101" charset="-122"/>
                <a:sym typeface="+mn-ea"/>
              </a:rPr>
              <a:t>奴隶制瓦解时期</a:t>
            </a:r>
            <a:endParaRPr lang="zh-CN" altLang="en-US" sz="2800">
              <a:latin typeface="华文中宋" panose="02010600040101010101" charset="-122"/>
              <a:ea typeface="华文中宋" panose="02010600040101010101" charset="-122"/>
              <a:sym typeface="+mn-ea"/>
            </a:endParaRPr>
          </a:p>
        </p:txBody>
      </p:sp>
      <p:sp>
        <p:nvSpPr>
          <p:cNvPr id="10" name="文本框 9"/>
          <p:cNvSpPr txBox="1"/>
          <p:nvPr>
            <p:custDataLst>
              <p:tags r:id="rId9"/>
            </p:custDataLst>
          </p:nvPr>
        </p:nvSpPr>
        <p:spPr>
          <a:xfrm>
            <a:off x="6965315" y="4085590"/>
            <a:ext cx="3945890" cy="521970"/>
          </a:xfrm>
          <a:prstGeom prst="rect">
            <a:avLst/>
          </a:prstGeom>
          <a:noFill/>
        </p:spPr>
        <p:txBody>
          <a:bodyPr wrap="square" rtlCol="0" anchor="t">
            <a:spAutoFit/>
          </a:bodyPr>
          <a:lstStyle/>
          <a:p>
            <a:pPr fontAlgn="auto">
              <a:lnSpc>
                <a:spcPct val="100000"/>
              </a:lnSpc>
              <a:buNone/>
            </a:pPr>
            <a:r>
              <a:rPr lang="zh-CN" altLang="en-US" sz="2800">
                <a:latin typeface="华文中宋" panose="02010600040101010101" charset="-122"/>
                <a:ea typeface="华文中宋" panose="02010600040101010101" charset="-122"/>
                <a:sym typeface="+mn-ea"/>
              </a:rPr>
              <a:t>封建制度确立形成时期</a:t>
            </a:r>
            <a:endParaRPr lang="zh-CN" altLang="en-US" sz="2800">
              <a:latin typeface="华文中宋" panose="02010600040101010101" charset="-122"/>
              <a:ea typeface="华文中宋" panose="02010600040101010101" charset="-122"/>
              <a:sym typeface="+mn-ea"/>
            </a:endParaRPr>
          </a:p>
        </p:txBody>
      </p:sp>
      <p:sp>
        <p:nvSpPr>
          <p:cNvPr id="11" name="文本框 10"/>
          <p:cNvSpPr txBox="1"/>
          <p:nvPr>
            <p:custDataLst>
              <p:tags r:id="rId10"/>
            </p:custDataLst>
          </p:nvPr>
        </p:nvSpPr>
        <p:spPr>
          <a:xfrm>
            <a:off x="1544320" y="4801235"/>
            <a:ext cx="4883785" cy="953135"/>
          </a:xfrm>
          <a:prstGeom prst="rect">
            <a:avLst/>
          </a:prstGeom>
          <a:noFill/>
        </p:spPr>
        <p:txBody>
          <a:bodyPr wrap="square" rtlCol="0" anchor="t">
            <a:spAutoFit/>
          </a:bodyPr>
          <a:lstStyle/>
          <a:p>
            <a:pPr fontAlgn="auto">
              <a:lnSpc>
                <a:spcPct val="100000"/>
              </a:lnSpc>
              <a:buNone/>
            </a:pPr>
            <a:r>
              <a:rPr lang="zh-CN" altLang="en-US" sz="2800">
                <a:latin typeface="华文中宋" panose="02010600040101010101" charset="-122"/>
                <a:ea typeface="华文中宋" panose="02010600040101010101" charset="-122"/>
                <a:sym typeface="+mn-ea"/>
              </a:rPr>
              <a:t>冲击了奴隶制，使东周处于分裂局面</a:t>
            </a:r>
            <a:endParaRPr lang="zh-CN" altLang="en-US" sz="2800">
              <a:latin typeface="华文中宋" panose="02010600040101010101" charset="-122"/>
              <a:ea typeface="华文中宋" panose="02010600040101010101" charset="-122"/>
              <a:sym typeface="+mn-ea"/>
            </a:endParaRPr>
          </a:p>
        </p:txBody>
      </p:sp>
      <p:sp>
        <p:nvSpPr>
          <p:cNvPr id="12" name="文本框 11"/>
          <p:cNvSpPr txBox="1"/>
          <p:nvPr>
            <p:custDataLst>
              <p:tags r:id="rId11"/>
            </p:custDataLst>
          </p:nvPr>
        </p:nvSpPr>
        <p:spPr>
          <a:xfrm>
            <a:off x="6428105" y="4801235"/>
            <a:ext cx="5394325" cy="953135"/>
          </a:xfrm>
          <a:prstGeom prst="rect">
            <a:avLst/>
          </a:prstGeom>
          <a:noFill/>
        </p:spPr>
        <p:txBody>
          <a:bodyPr wrap="square" rtlCol="0" anchor="t">
            <a:spAutoFit/>
          </a:bodyPr>
          <a:lstStyle/>
          <a:p>
            <a:pPr fontAlgn="auto">
              <a:lnSpc>
                <a:spcPct val="100000"/>
              </a:lnSpc>
              <a:buNone/>
            </a:pPr>
            <a:r>
              <a:rPr lang="zh-CN" altLang="en-US" sz="2800">
                <a:latin typeface="华文中宋" panose="02010600040101010101" charset="-122"/>
                <a:ea typeface="华文中宋" panose="02010600040101010101" charset="-122"/>
                <a:sym typeface="+mn-ea"/>
              </a:rPr>
              <a:t>封建制逐渐处于社会主导地位，为统一打下基础</a:t>
            </a:r>
            <a:endParaRPr lang="zh-CN" altLang="en-US" sz="2800">
              <a:latin typeface="华文中宋" panose="02010600040101010101" charset="-122"/>
              <a:ea typeface="华文中宋" panose="02010600040101010101" charset="-122"/>
              <a:sym typeface="+mn-ea"/>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10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01.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0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03.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0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05.xml><?xml version="1.0" encoding="utf-8"?>
<p:tagLst xmlns:p="http://schemas.openxmlformats.org/presentationml/2006/main">
  <p:tag name="KSO_WM_UNIT_TABLE_BEAUTIFY" val="smartTable{a5ae82fb-0c9e-4be6-a73f-c244b5b66ab6}"/>
  <p:tag name="TABLE_ENDDRAG_ORIGIN_RECT" val="934*476"/>
  <p:tag name="TABLE_ENDDRAG_RECT" val="25*96*934*476"/>
  <p:tag name="KSO_WM_SCREEN_THEME_FLAG" val="sIBpV8mZsEvGat+1Ybja7ydqjiC9h40zEG4KtXbGn97Z/SUCFIvOsh3SE/ztXTaMg7J8TA9I1M/HwFvb/tUS8j595PajEhZYgdVUF3rwBKU="/>
</p:tagLst>
</file>

<file path=ppt/tags/tag106.xml><?xml version="1.0" encoding="utf-8"?>
<p:tagLst xmlns:p="http://schemas.openxmlformats.org/presentationml/2006/main">
  <p:tag name="KSO_WM_DIAGRAM_VIRTUALLY_FRAME" val="{&quot;height&quot;:278.8,&quot;left&quot;:121.6,&quot;top&quot;:174.3,&quot;width&quot;:819.9}"/>
  <p:tag name="KSO_WM_SCREEN_THEME_FLAG" val="sIBpV8mZsEvGat+1Ybja7ydqjiC9h40zEG4KtXbGn97Z/SUCFIvOsh3SE/ztXTaMg7J8TA9I1M/HwFvb/tUS8j595PajEhZYgdVUF3rwBKU="/>
</p:tagLst>
</file>

<file path=ppt/tags/tag107.xml><?xml version="1.0" encoding="utf-8"?>
<p:tagLst xmlns:p="http://schemas.openxmlformats.org/presentationml/2006/main">
  <p:tag name="KSO_WM_DIAGRAM_VIRTUALLY_FRAME" val="{&quot;height&quot;:278.8,&quot;left&quot;:121.6,&quot;top&quot;:174.3,&quot;width&quot;:819.9}"/>
  <p:tag name="KSO_WM_SCREEN_THEME_FLAG" val="sIBpV8mZsEvGat+1Ybja7ydqjiC9h40zEG4KtXbGn97Z/SUCFIvOsh3SE/ztXTaMg7J8TA9I1M/HwFvb/tUS8j595PajEhZYgdVUF3rwBKU="/>
</p:tagLst>
</file>

<file path=ppt/tags/tag108.xml><?xml version="1.0" encoding="utf-8"?>
<p:tagLst xmlns:p="http://schemas.openxmlformats.org/presentationml/2006/main">
  <p:tag name="KSO_WM_DIAGRAM_VIRTUALLY_FRAME" val="{&quot;height&quot;:278.8,&quot;left&quot;:121.6,&quot;top&quot;:174.3,&quot;width&quot;:819.9}"/>
  <p:tag name="KSO_WM_SCREEN_THEME_FLAG" val="sIBpV8mZsEvGat+1Ybja7ydqjiC9h40zEG4KtXbGn97Z/SUCFIvOsh3SE/ztXTaMg7J8TA9I1M/HwFvb/tUS8j595PajEhZYgdVUF3rwBKU="/>
</p:tagLst>
</file>

<file path=ppt/tags/tag109.xml><?xml version="1.0" encoding="utf-8"?>
<p:tagLst xmlns:p="http://schemas.openxmlformats.org/presentationml/2006/main">
  <p:tag name="KSO_WM_DIAGRAM_VIRTUALLY_FRAME" val="{&quot;height&quot;:278.8,&quot;left&quot;:121.6,&quot;top&quot;:174.3,&quot;width&quot;:819.9}"/>
  <p:tag name="KSO_WM_SCREEN_THEME_FLAG" val="sIBpV8mZsEvGat+1Ybja7ydqjiC9h40zEG4KtXbGn97Z/SUCFIvOsh3SE/ztXTaMg7J8TA9I1M/HwFvb/tUS8j595PajEhZYgdVUF3rwBKU="/>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110.xml><?xml version="1.0" encoding="utf-8"?>
<p:tagLst xmlns:p="http://schemas.openxmlformats.org/presentationml/2006/main">
  <p:tag name="KSO_WM_DIAGRAM_VIRTUALLY_FRAME" val="{&quot;height&quot;:278.8,&quot;left&quot;:121.6,&quot;top&quot;:174.3,&quot;width&quot;:819.9}"/>
  <p:tag name="KSO_WM_SCREEN_THEME_FLAG" val="sIBpV8mZsEvGat+1Ybja7ydqjiC9h40zEG4KtXbGn97Z/SUCFIvOsh3SE/ztXTaMg7J8TA9I1M/HwFvb/tUS8j595PajEhZYgdVUF3rwBKU="/>
</p:tagLst>
</file>

<file path=ppt/tags/tag111.xml><?xml version="1.0" encoding="utf-8"?>
<p:tagLst xmlns:p="http://schemas.openxmlformats.org/presentationml/2006/main">
  <p:tag name="KSO_WM_DIAGRAM_VIRTUALLY_FRAME" val="{&quot;height&quot;:278.8,&quot;left&quot;:121.6,&quot;top&quot;:174.3,&quot;width&quot;:819.9}"/>
  <p:tag name="KSO_WM_SCREEN_THEME_FLAG" val="sIBpV8mZsEvGat+1Ybja7ydqjiC9h40zEG4KtXbGn97Z/SUCFIvOsh3SE/ztXTaMg7J8TA9I1M/HwFvb/tUS8j595PajEhZYgdVUF3rwBKU="/>
</p:tagLst>
</file>

<file path=ppt/tags/tag112.xml><?xml version="1.0" encoding="utf-8"?>
<p:tagLst xmlns:p="http://schemas.openxmlformats.org/presentationml/2006/main">
  <p:tag name="KSO_WM_DIAGRAM_VIRTUALLY_FRAME" val="{&quot;height&quot;:278.8,&quot;left&quot;:121.6,&quot;top&quot;:174.3,&quot;width&quot;:819.9}"/>
  <p:tag name="KSO_WM_SCREEN_THEME_FLAG" val="sIBpV8mZsEvGat+1Ybja7ydqjiC9h40zEG4KtXbGn97Z/SUCFIvOsh3SE/ztXTaMg7J8TA9I1M/HwFvb/tUS8j595PajEhZYgdVUF3rwBKU="/>
</p:tagLst>
</file>

<file path=ppt/tags/tag113.xml><?xml version="1.0" encoding="utf-8"?>
<p:tagLst xmlns:p="http://schemas.openxmlformats.org/presentationml/2006/main">
  <p:tag name="KSO_WM_DIAGRAM_VIRTUALLY_FRAME" val="{&quot;height&quot;:278.8,&quot;left&quot;:121.6,&quot;top&quot;:174.3,&quot;width&quot;:819.9}"/>
  <p:tag name="KSO_WM_SCREEN_THEME_FLAG" val="sIBpV8mZsEvGat+1Ybja7ydqjiC9h40zEG4KtXbGn97Z/SUCFIvOsh3SE/ztXTaMg7J8TA9I1M/HwFvb/tUS8j595PajEhZYgdVUF3rwBKU="/>
</p:tagLst>
</file>

<file path=ppt/tags/tag11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1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16.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1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1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1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12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21.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22.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23.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2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2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26.xml><?xml version="1.0" encoding="utf-8"?>
<p:tagLst xmlns:p="http://schemas.openxmlformats.org/presentationml/2006/main">
  <p:tag name="AS_UNIQUEID" val="2444"/>
  <p:tag name="KSO_WM_SCREEN_THEME_FLAG" val="sIBpV8mZsEvGat+1Ybja7ydqjiC9h40zEG4KtXbGn97Z/SUCFIvOsh3SE/ztXTaMg7J8TA9I1M/HwFvb/tUS8j595PajEhZYgdVUF3rwBKU="/>
</p:tagLst>
</file>

<file path=ppt/tags/tag12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2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2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130.xml><?xml version="1.0" encoding="utf-8"?>
<p:tagLst xmlns:p="http://schemas.openxmlformats.org/presentationml/2006/main">
  <p:tag name="AS_UNIQUEID" val="3978"/>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131.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132.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133.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134.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135.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13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37.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3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3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14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41.xml><?xml version="1.0" encoding="utf-8"?>
<p:tagLst xmlns:p="http://schemas.openxmlformats.org/presentationml/2006/main">
  <p:tag name="AS_UNIQUEID" val="6100"/>
  <p:tag name="KSO_WM_BEAUTIFY_FLAG" val=""/>
  <p:tag name="KSO_WM_SCREEN_THEME_FLAG" val="sIBpV8mZsEvGat+1Ybja7ydqjiC9h40zEG4KtXbGn97Z/SUCFIvOsh3SE/ztXTaMg7J8TA9I1M/HwFvb/tUS8j595PajEhZYgdVUF3rwBKU="/>
</p:tagLst>
</file>

<file path=ppt/tags/tag142.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4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4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4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4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47.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4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4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15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51.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5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53.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5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55.xml><?xml version="1.0" encoding="utf-8"?>
<p:tagLst xmlns:p="http://schemas.openxmlformats.org/presentationml/2006/main">
  <p:tag name="AS_UNIQUEID" val="4003"/>
  <p:tag name="KSO_WM_SCREEN_THEME_FLAG" val="sIBpV8mZsEvGat+1Ybja7ydqjiC9h40zEG4KtXbGn97Z/SUCFIvOsh3SE/ztXTaMg7J8TA9I1M/HwFvb/tUS8j595PajEhZYgdVUF3rwBKU="/>
</p:tagLst>
</file>

<file path=ppt/tags/tag156.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15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5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5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160.xml><?xml version="1.0" encoding="utf-8"?>
<p:tagLst xmlns:p="http://schemas.openxmlformats.org/presentationml/2006/main">
  <p:tag name="AS_UNIQUEID" val="2045"/>
  <p:tag name="KSO_WM_UNIT_TABLE_BEAUTIFY" val="smartTable{5751282a-4a08-4e98-80b2-c60b5f0a7870}"/>
  <p:tag name="TABLE_ENDDRAG_ORIGIN_RECT" val="902*384"/>
  <p:tag name="TABLE_ENDDRAG_RECT" val="29*114*902*384"/>
  <p:tag name="KSO_WM_SCREEN_THEME_FLAG" val="sIBpV8mZsEvGat+1Ybja7ydqjiC9h40zEG4KtXbGn97Z/SUCFIvOsh3SE/ztXTaMg7J8TA9I1M/HwFvb/tUS8j595PajEhZYgdVUF3rwBKU="/>
</p:tagLst>
</file>

<file path=ppt/tags/tag16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62.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63.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6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66.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67.xml><?xml version="1.0" encoding="utf-8"?>
<p:tagLst xmlns:p="http://schemas.openxmlformats.org/presentationml/2006/main">
  <p:tag name="AS_UNIQUEID" val="1246"/>
  <p:tag name="KSO_WM_SCREEN_THEME_FLAG" val="sIBpV8mZsEvGat+1Ybja7ydqjiC9h40zEG4KtXbGn97Z/SUCFIvOsh3SE/ztXTaMg7J8TA9I1M/HwFvb/tUS8j595PajEhZYgdVUF3rwBKU="/>
</p:tagLst>
</file>

<file path=ppt/tags/tag168.xml><?xml version="1.0" encoding="utf-8"?>
<p:tagLst xmlns:p="http://schemas.openxmlformats.org/presentationml/2006/main">
  <p:tag name="AS_UNIQUEID" val="1321"/>
  <p:tag name="KSO_WM_BEAUTIFY_FLAG" val=""/>
  <p:tag name="KSO_WM_SCREEN_THEME_FLAG" val="sIBpV8mZsEvGat+1Ybja7ydqjiC9h40zEG4KtXbGn97Z/SUCFIvOsh3SE/ztXTaMg7J8TA9I1M/HwFvb/tUS8j595PajEhZYgdVUF3rwBKU="/>
</p:tagLst>
</file>

<file path=ppt/tags/tag16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17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71.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72.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73.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7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7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77.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7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79.xml><?xml version="1.0" encoding="utf-8"?>
<p:tagLst xmlns:p="http://schemas.openxmlformats.org/presentationml/2006/main">
  <p:tag name="AS_UNIQUEID" val="1246"/>
  <p:tag name="KSO_WM_SCREEN_THEME_FLAG" val="sIBpV8mZsEvGat+1Ybja7ydqjiC9h40zEG4KtXbGn97Z/SUCFIvOsh3SE/ztXTaMg7J8TA9I1M/HwFvb/tUS8j595PajEhZYgdVUF3rwBKU="/>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18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82.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83.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84.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185.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186.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187.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18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8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19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91.xml><?xml version="1.0" encoding="utf-8"?>
<p:tagLst xmlns:p="http://schemas.openxmlformats.org/presentationml/2006/main">
  <p:tag name="AS_UNIQUEID" val="3119"/>
  <p:tag name="KSO_WM_SCREEN_THEME_FLAG" val="sIBpV8mZsEvGat+1Ybja7ydqjiC9h40zEG4KtXbGn97Z/SUCFIvOsh3SE/ztXTaMg7J8TA9I1M/HwFvb/tUS8j595PajEhZYgdVUF3rwBKU="/>
</p:tagLst>
</file>

<file path=ppt/tags/tag19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93.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9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9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196.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97.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198.xml><?xml version="1.0" encoding="utf-8"?>
<p:tagLst xmlns:p="http://schemas.openxmlformats.org/presentationml/2006/main">
  <p:tag name="AS_UNIQUEID" val="5745"/>
  <p:tag name="KSO_WM_UNIT_TABLE_BEAUTIFY" val="smartTable{faedde27-e914-4c72-a53b-4ce0817ed963}"/>
  <p:tag name="TABLE_ENDDRAG_ORIGIN_RECT" val="911*317"/>
  <p:tag name="TABLE_ENDDRAG_RECT" val="23*115*911*317"/>
  <p:tag name="KSO_WM_SCREEN_THEME_FLAG" val="sIBpV8mZsEvGat+1Ybja7ydqjiC9h40zEG4KtXbGn97Z/SUCFIvOsh3SE/ztXTaMg7J8TA9I1M/HwFvb/tUS8j595PajEhZYgdVUF3rwBKU="/>
</p:tagLst>
</file>

<file path=ppt/tags/tag199.xml><?xml version="1.0" encoding="utf-8"?>
<p:tagLst xmlns:p="http://schemas.openxmlformats.org/presentationml/2006/main">
  <p:tag name="KSO_WM_UNIT_PLACING_PICTURE_USER_VIEWPORT" val="{&quot;height&quot;:6707,&quot;width&quot;:5599}"/>
  <p:tag name="KSO_WM_SCREEN_THEME_FLAG" val="sIBpV8mZsEvGat+1Ybja7ydqjiC9h40zEG4KtXbGn97Z/SUCFIvOsh3SE/ztXTaMg7J8TA9I1M/HwFvb/tUS8j595PajEhZYgdVUF3rwBKU="/>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200.xml><?xml version="1.0" encoding="utf-8"?>
<p:tagLst xmlns:p="http://schemas.openxmlformats.org/presentationml/2006/main">
  <p:tag name="AS_UNIQUEID" val="6820"/>
  <p:tag name="KSO_WM_SCREEN_THEME_FLAG" val="sIBpV8mZsEvGat+1Ybja7ydqjiC9h40zEG4KtXbGn97Z/SUCFIvOsh3SE/ztXTaMg7J8TA9I1M/HwFvb/tUS8j595PajEhZYgdVUF3rwBKU="/>
</p:tagLst>
</file>

<file path=ppt/tags/tag201.xml><?xml version="1.0" encoding="utf-8"?>
<p:tagLst xmlns:p="http://schemas.openxmlformats.org/presentationml/2006/main">
  <p:tag name="AS_UNIQUEID" val="6821"/>
  <p:tag name="KSO_WM_SCREEN_THEME_FLAG" val="sIBpV8mZsEvGat+1Ybja7ydqjiC9h40zEG4KtXbGn97Z/SUCFIvOsh3SE/ztXTaMg7J8TA9I1M/HwFvb/tUS8j595PajEhZYgdVUF3rwBKU="/>
</p:tagLst>
</file>

<file path=ppt/tags/tag202.xml><?xml version="1.0" encoding="utf-8"?>
<p:tagLst xmlns:p="http://schemas.openxmlformats.org/presentationml/2006/main">
  <p:tag name="AS_UNIQUEID" val="6822"/>
  <p:tag name="KSO_WM_SCREEN_THEME_FLAG" val="sIBpV8mZsEvGat+1Ybja7ydqjiC9h40zEG4KtXbGn97Z/SUCFIvOsh3SE/ztXTaMg7J8TA9I1M/HwFvb/tUS8j595PajEhZYgdVUF3rwBKU="/>
</p:tagLst>
</file>

<file path=ppt/tags/tag203.xml><?xml version="1.0" encoding="utf-8"?>
<p:tagLst xmlns:p="http://schemas.openxmlformats.org/presentationml/2006/main">
  <p:tag name="AS_UNIQUEID" val="6823"/>
  <p:tag name="KSO_WM_SCREEN_THEME_FLAG" val="sIBpV8mZsEvGat+1Ybja7ydqjiC9h40zEG4KtXbGn97Z/SUCFIvOsh3SE/ztXTaMg7J8TA9I1M/HwFvb/tUS8j595PajEhZYgdVUF3rwBKU="/>
</p:tagLst>
</file>

<file path=ppt/tags/tag204.xml><?xml version="1.0" encoding="utf-8"?>
<p:tagLst xmlns:p="http://schemas.openxmlformats.org/presentationml/2006/main">
  <p:tag name="AS_UNIQUEID" val="6824"/>
  <p:tag name="KSO_WM_SCREEN_THEME_FLAG" val="sIBpV8mZsEvGat+1Ybja7ydqjiC9h40zEG4KtXbGn97Z/SUCFIvOsh3SE/ztXTaMg7J8TA9I1M/HwFvb/tUS8j595PajEhZYgdVUF3rwBKU="/>
</p:tagLst>
</file>

<file path=ppt/tags/tag205.xml><?xml version="1.0" encoding="utf-8"?>
<p:tagLst xmlns:p="http://schemas.openxmlformats.org/presentationml/2006/main">
  <p:tag name="AS_UNIQUEID" val="6825"/>
  <p:tag name="KSO_WM_SCREEN_THEME_FLAG" val="sIBpV8mZsEvGat+1Ybja7ydqjiC9h40zEG4KtXbGn97Z/SUCFIvOsh3SE/ztXTaMg7J8TA9I1M/HwFvb/tUS8j595PajEhZYgdVUF3rwBKU="/>
</p:tagLst>
</file>

<file path=ppt/tags/tag206.xml><?xml version="1.0" encoding="utf-8"?>
<p:tagLst xmlns:p="http://schemas.openxmlformats.org/presentationml/2006/main">
  <p:tag name="AS_UNIQUEID" val="6826"/>
  <p:tag name="KSO_WM_SCREEN_THEME_FLAG" val="sIBpV8mZsEvGat+1Ybja7ydqjiC9h40zEG4KtXbGn97Z/SUCFIvOsh3SE/ztXTaMg7J8TA9I1M/HwFvb/tUS8j595PajEhZYgdVUF3rwBKU="/>
</p:tagLst>
</file>

<file path=ppt/tags/tag207.xml><?xml version="1.0" encoding="utf-8"?>
<p:tagLst xmlns:p="http://schemas.openxmlformats.org/presentationml/2006/main">
  <p:tag name="AS_UNIQUEID" val="5746"/>
  <p:tag name="KSO_WM_SCREEN_THEME_FLAG" val="sIBpV8mZsEvGat+1Ybja7ydqjiC9h40zEG4KtXbGn97Z/SUCFIvOsh3SE/ztXTaMg7J8TA9I1M/HwFvb/tUS8j595PajEhZYgdVUF3rwBKU="/>
</p:tagLst>
</file>

<file path=ppt/tags/tag20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0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21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11.xml><?xml version="1.0" encoding="utf-8"?>
<p:tagLst xmlns:p="http://schemas.openxmlformats.org/presentationml/2006/main">
  <p:tag name="AS_UNIQUEID" val="3142"/>
  <p:tag name="KSO_WM_SCREEN_THEME_FLAG" val="sIBpV8mZsEvGat+1Ybja7ydqjiC9h40zEG4KtXbGn97Z/SUCFIvOsh3SE/ztXTaMg7J8TA9I1M/HwFvb/tUS8j595PajEhZYgdVUF3rwBKU="/>
</p:tagLst>
</file>

<file path=ppt/tags/tag212.xml><?xml version="1.0" encoding="utf-8"?>
<p:tagLst xmlns:p="http://schemas.openxmlformats.org/presentationml/2006/main">
  <p:tag name="AS_UNIQUEID" val="5746"/>
  <p:tag name="KSO_WM_SCREEN_THEME_FLAG" val="sIBpV8mZsEvGat+1Ybja7ydqjiC9h40zEG4KtXbGn97Z/SUCFIvOsh3SE/ztXTaMg7J8TA9I1M/HwFvb/tUS8j595PajEhZYgdVUF3rwBKU="/>
</p:tagLst>
</file>

<file path=ppt/tags/tag21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1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1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1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17.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1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19.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220.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22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22.xml><?xml version="1.0" encoding="utf-8"?>
<p:tagLst xmlns:p="http://schemas.openxmlformats.org/presentationml/2006/main">
  <p:tag name="TABLE_ENDDRAG_ORIGIN_RECT" val="880*349"/>
  <p:tag name="TABLE_ENDDRAG_RECT" val="36*136*880*349"/>
  <p:tag name="KSO_WM_SCREEN_THEME_FLAG" val="sIBpV8mZsEvGat+1Ybja7ydqjiC9h40zEG4KtXbGn97Z/SUCFIvOsh3SE/ztXTaMg7J8TA9I1M/HwFvb/tUS8j595PajEhZYgdVUF3rwBKU="/>
</p:tagLst>
</file>

<file path=ppt/tags/tag223.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2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25.xml><?xml version="1.0" encoding="utf-8"?>
<p:tagLst xmlns:p="http://schemas.openxmlformats.org/presentationml/2006/main">
  <p:tag name="AS_UNIQUEID" val="1246"/>
  <p:tag name="KSO_WM_SCREEN_THEME_FLAG" val="sIBpV8mZsEvGat+1Ybja7ydqjiC9h40zEG4KtXbGn97Z/SUCFIvOsh3SE/ztXTaMg7J8TA9I1M/HwFvb/tUS8j595PajEhZYgdVUF3rwBKU="/>
</p:tagLst>
</file>

<file path=ppt/tags/tag226.xml><?xml version="1.0" encoding="utf-8"?>
<p:tagLst xmlns:p="http://schemas.openxmlformats.org/presentationml/2006/main">
  <p:tag name="AS_UNIQUEID" val="1383"/>
  <p:tag name="KSO_WM_UNIT_PLACING_PICTURE_USER_VIEWPORT" val="{&quot;height&quot;:4167,&quot;width&quot;:7865}"/>
  <p:tag name="KSO_WM_SCREEN_THEME_FLAG" val="sIBpV8mZsEvGat+1Ybja7ydqjiC9h40zEG4KtXbGn97Z/SUCFIvOsh3SE/ztXTaMg7J8TA9I1M/HwFvb/tUS8j595PajEhZYgdVUF3rwBKU="/>
</p:tagLst>
</file>

<file path=ppt/tags/tag227.xml><?xml version="1.0" encoding="utf-8"?>
<p:tagLst xmlns:p="http://schemas.openxmlformats.org/presentationml/2006/main">
  <p:tag name="AS_UNIQUEID" val="1924"/>
  <p:tag name="KSO_WM_SCREEN_THEME_FLAG" val="sIBpV8mZsEvGat+1Ybja7ydqjiC9h40zEG4KtXbGn97Z/SUCFIvOsh3SE/ztXTaMg7J8TA9I1M/HwFvb/tUS8j595PajEhZYgdVUF3rwBKU="/>
</p:tagLst>
</file>

<file path=ppt/tags/tag22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2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23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31.xml><?xml version="1.0" encoding="utf-8"?>
<p:tagLst xmlns:p="http://schemas.openxmlformats.org/presentationml/2006/main">
  <p:tag name="AS_UNIQUEID" val="974"/>
  <p:tag name="KSO_WM_SCREEN_THEME_FLAG" val="sIBpV8mZsEvGat+1Ybja7ydqjiC9h40zEG4KtXbGn97Z/SUCFIvOsh3SE/ztXTaMg7J8TA9I1M/HwFvb/tUS8j595PajEhZYgdVUF3rwBKU="/>
</p:tagLst>
</file>

<file path=ppt/tags/tag232.xml><?xml version="1.0" encoding="utf-8"?>
<p:tagLst xmlns:p="http://schemas.openxmlformats.org/presentationml/2006/main">
  <p:tag name="AS_UNIQUEID" val="974"/>
  <p:tag name="KSO_WM_SCREEN_THEME_FLAG" val="sIBpV8mZsEvGat+1Ybja7ydqjiC9h40zEG4KtXbGn97Z/SUCFIvOsh3SE/ztXTaMg7J8TA9I1M/HwFvb/tUS8j595PajEhZYgdVUF3rwBKU="/>
</p:tagLst>
</file>

<file path=ppt/tags/tag233.xml><?xml version="1.0" encoding="utf-8"?>
<p:tagLst xmlns:p="http://schemas.openxmlformats.org/presentationml/2006/main">
  <p:tag name="AS_UNIQUEID" val="974"/>
  <p:tag name="KSO_WM_SCREEN_THEME_FLAG" val="sIBpV8mZsEvGat+1Ybja7ydqjiC9h40zEG4KtXbGn97Z/SUCFIvOsh3SE/ztXTaMg7J8TA9I1M/HwFvb/tUS8j595PajEhZYgdVUF3rwBKU="/>
</p:tagLst>
</file>

<file path=ppt/tags/tag234.xml><?xml version="1.0" encoding="utf-8"?>
<p:tagLst xmlns:p="http://schemas.openxmlformats.org/presentationml/2006/main">
  <p:tag name="AS_UNIQUEID" val="974"/>
  <p:tag name="KSO_WM_SCREEN_THEME_FLAG" val="sIBpV8mZsEvGat+1Ybja7ydqjiC9h40zEG4KtXbGn97Z/SUCFIvOsh3SE/ztXTaMg7J8TA9I1M/HwFvb/tUS8j595PajEhZYgdVUF3rwBKU="/>
</p:tagLst>
</file>

<file path=ppt/tags/tag23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36.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37.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3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3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24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41.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242.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24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4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4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46.xml><?xml version="1.0" encoding="utf-8"?>
<p:tagLst xmlns:p="http://schemas.openxmlformats.org/presentationml/2006/main">
  <p:tag name="TABLE_ENDDRAG_ORIGIN_RECT" val="887*299"/>
  <p:tag name="TABLE_ENDDRAG_RECT" val="41*197*887*299"/>
  <p:tag name="KSO_WM_SCREEN_THEME_FLAG" val="sIBpV8mZsEvGat+1Ybja7ydqjiC9h40zEG4KtXbGn97Z/SUCFIvOsh3SE/ztXTaMg7J8TA9I1M/HwFvb/tUS8j595PajEhZYgdVUF3rwBKU="/>
</p:tagLst>
</file>

<file path=ppt/tags/tag24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4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4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250.xml><?xml version="1.0" encoding="utf-8"?>
<p:tagLst xmlns:p="http://schemas.openxmlformats.org/presentationml/2006/main">
  <p:tag name="AS_UNIQUEID" val="1321"/>
  <p:tag name="KSO_WM_SCREEN_THEME_FLAG" val="sIBpV8mZsEvGat+1Ybja7ydqjiC9h40zEG4KtXbGn97Z/SUCFIvOsh3SE/ztXTaMg7J8TA9I1M/HwFvb/tUS8j595PajEhZYgdVUF3rwBKU="/>
</p:tagLst>
</file>

<file path=ppt/tags/tag251.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252.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25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5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5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5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57.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5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5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26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61.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62.xml><?xml version="1.0" encoding="utf-8"?>
<p:tagLst xmlns:p="http://schemas.openxmlformats.org/presentationml/2006/main">
  <p:tag name="AS_UNIQUEID" val="1299"/>
  <p:tag name="KSO_WM_SCREEN_THEME_FLAG" val="sIBpV8mZsEvGat+1Ybja7ydqjiC9h40zEG4KtXbGn97Z/SUCFIvOsh3SE/ztXTaMg7J8TA9I1M/HwFvb/tUS8j595PajEhZYgdVUF3rwBKU="/>
</p:tagLst>
</file>

<file path=ppt/tags/tag2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6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6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66.xml><?xml version="1.0" encoding="utf-8"?>
<p:tagLst xmlns:p="http://schemas.openxmlformats.org/presentationml/2006/main">
  <p:tag name="AS_UNIQUEID" val="1275"/>
  <p:tag name="KSO_WM_SCREEN_THEME_FLAG" val="sIBpV8mZsEvGat+1Ybja7ydqjiC9h40zEG4KtXbGn97Z/SUCFIvOsh3SE/ztXTaMg7J8TA9I1M/HwFvb/tUS8j595PajEhZYgdVUF3rwBKU="/>
</p:tagLst>
</file>

<file path=ppt/tags/tag2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6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6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270.xml><?xml version="1.0" encoding="utf-8"?>
<p:tagLst xmlns:p="http://schemas.openxmlformats.org/presentationml/2006/main">
  <p:tag name="AS_UNIQUEID" val="4060"/>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271.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272.xml><?xml version="1.0" encoding="utf-8"?>
<p:tagLst xmlns:p="http://schemas.openxmlformats.org/presentationml/2006/main">
  <p:tag name="AS_UNIQUEID" val="1553"/>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273.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2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7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76.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77.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7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7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280.xml><?xml version="1.0" encoding="utf-8"?>
<p:tagLst xmlns:p="http://schemas.openxmlformats.org/presentationml/2006/main">
  <p:tag name="AS_UNIQUEID" val="2653"/>
  <p:tag name="KSO_WM_BEAUTIFY_FLAG" val=""/>
  <p:tag name="KSO_WM_SCREEN_THEME_FLAG" val="sIBpV8mZsEvGat+1Ybja7ydqjiC9h40zEG4KtXbGn97Z/SUCFIvOsh3SE/ztXTaMg7J8TA9I1M/HwFvb/tUS8j595PajEhZYgdVUF3rwBKU="/>
</p:tagLst>
</file>

<file path=ppt/tags/tag28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82.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83.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8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8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86.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87.xml><?xml version="1.0" encoding="utf-8"?>
<p:tagLst xmlns:p="http://schemas.openxmlformats.org/presentationml/2006/main">
  <p:tag name="AS_UNIQUEID" val="1246"/>
  <p:tag name="KSO_WM_SCREEN_THEME_FLAG" val="sIBpV8mZsEvGat+1Ybja7ydqjiC9h40zEG4KtXbGn97Z/SUCFIvOsh3SE/ztXTaMg7J8TA9I1M/HwFvb/tUS8j595PajEhZYgdVUF3rwBKU="/>
</p:tagLst>
</file>

<file path=ppt/tags/tag288.xml><?xml version="1.0" encoding="utf-8"?>
<p:tagLst xmlns:p="http://schemas.openxmlformats.org/presentationml/2006/main">
  <p:tag name="TABLE_ENDDRAG_ORIGIN_RECT" val="887*284"/>
  <p:tag name="TABLE_ENDDRAG_RECT" val="36*135*887*284"/>
  <p:tag name="KSO_WM_SCREEN_THEME_FLAG" val="sIBpV8mZsEvGat+1Ybja7ydqjiC9h40zEG4KtXbGn97Z/SUCFIvOsh3SE/ztXTaMg7J8TA9I1M/HwFvb/tUS8j595PajEhZYgdVUF3rwBKU="/>
</p:tagLst>
</file>

<file path=ppt/tags/tag28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29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91.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92.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93.xml><?xml version="1.0" encoding="utf-8"?>
<p:tagLst xmlns:p="http://schemas.openxmlformats.org/presentationml/2006/main">
  <p:tag name="AS_UNIQUEID" val="1246"/>
  <p:tag name="KSO_WM_SCREEN_THEME_FLAG" val="sIBpV8mZsEvGat+1Ybja7ydqjiC9h40zEG4KtXbGn97Z/SUCFIvOsh3SE/ztXTaMg7J8TA9I1M/HwFvb/tUS8j595PajEhZYgdVUF3rwBKU="/>
</p:tagLst>
</file>

<file path=ppt/tags/tag294.xml><?xml version="1.0" encoding="utf-8"?>
<p:tagLst xmlns:p="http://schemas.openxmlformats.org/presentationml/2006/main">
  <p:tag name="KSO_WM_UNIT_TABLE_BEAUTIFY" val="smartTable{d139d58b-6669-40f2-bd20-8aa56b77212e}"/>
  <p:tag name="TABLE_ENDDRAG_ORIGIN_RECT" val="897*367"/>
  <p:tag name="TABLE_ENDDRAG_RECT" val="31*126*897*367"/>
  <p:tag name="KSO_WM_SCREEN_THEME_FLAG" val="sIBpV8mZsEvGat+1Ybja7ydqjiC9h40zEG4KtXbGn97Z/SUCFIvOsh3SE/ztXTaMg7J8TA9I1M/HwFvb/tUS8j595PajEhZYgdVUF3rwBKU="/>
</p:tagLst>
</file>

<file path=ppt/tags/tag29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296.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97.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298.xml><?xml version="1.0" encoding="utf-8"?>
<p:tagLst xmlns:p="http://schemas.openxmlformats.org/presentationml/2006/main">
  <p:tag name="AS_UNIQUEID" val="855"/>
</p:tagLst>
</file>

<file path=ppt/tags/tag299.xml><?xml version="1.0" encoding="utf-8"?>
<p:tagLst xmlns:p="http://schemas.openxmlformats.org/presentationml/2006/main">
  <p:tag name="AS_UNIQUEID" val="85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30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01.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02.xml><?xml version="1.0" encoding="utf-8"?>
<p:tagLst xmlns:p="http://schemas.openxmlformats.org/presentationml/2006/main">
  <p:tag name="AS_UNIQUEID" val="1246"/>
  <p:tag name="KSO_WM_SCREEN_THEME_FLAG" val="sIBpV8mZsEvGat+1Ybja7ydqjiC9h40zEG4KtXbGn97Z/SUCFIvOsh3SE/ztXTaMg7J8TA9I1M/HwFvb/tUS8j595PajEhZYgdVUF3rwBKU="/>
</p:tagLst>
</file>

<file path=ppt/tags/tag30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30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0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0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307.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0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0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31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11.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12.xml><?xml version="1.0" encoding="utf-8"?>
<p:tagLst xmlns:p="http://schemas.openxmlformats.org/presentationml/2006/main">
  <p:tag name="TABLE_ENDDRAG_ORIGIN_RECT" val="906*388"/>
  <p:tag name="TABLE_ENDDRAG_RECT" val="29*126*906*388"/>
  <p:tag name="KSO_WM_SCREEN_THEME_FLAG" val="sIBpV8mZsEvGat+1Ybja7ydqjiC9h40zEG4KtXbGn97Z/SUCFIvOsh3SE/ztXTaMg7J8TA9I1M/HwFvb/tUS8j595PajEhZYgdVUF3rwBKU="/>
</p:tagLst>
</file>

<file path=ppt/tags/tag31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31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1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16.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317.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31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31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32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21.xml><?xml version="1.0" encoding="utf-8"?>
<p:tagLst xmlns:p="http://schemas.openxmlformats.org/presentationml/2006/main">
  <p:tag name="AS_UNIQUEID" val="4101"/>
  <p:tag name="KSO_WM_SCREEN_THEME_FLAG" val="sIBpV8mZsEvGat+1Ybja7ydqjiC9h40zEG4KtXbGn97Z/SUCFIvOsh3SE/ztXTaMg7J8TA9I1M/HwFvb/tUS8j595PajEhZYgdVUF3rwBKU="/>
</p:tagLst>
</file>

<file path=ppt/tags/tag322.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323.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32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32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26.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27.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328.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32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33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31.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332.xml><?xml version="1.0" encoding="utf-8"?>
<p:tagLst xmlns:p="http://schemas.openxmlformats.org/presentationml/2006/main">
  <p:tag name="KSO_WM_DIAGRAM_VIRTUALLY_FRAME" val="{&quot;height&quot;:488.2,&quot;left&quot;:29.85,&quot;top&quot;:64.55,&quot;width&quot;:936.1}"/>
  <p:tag name="KSO_WM_SCREEN_THEME_FLAG" val="sIBpV8mZsEvGat+1Ybja7ydqjiC9h40zEG4KtXbGn97Z/SUCFIvOsh3SE/ztXTaMg7J8TA9I1M/HwFvb/tUS8j595PajEhZYgdVUF3rwBKU="/>
</p:tagLst>
</file>

<file path=ppt/tags/tag33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334.xml><?xml version="1.0" encoding="utf-8"?>
<p:tagLst xmlns:p="http://schemas.openxmlformats.org/presentationml/2006/main">
  <p:tag name="RESOURCE_RECORD_KEY" val="{&quot;13&quot;:[4634994,20482077]}"/>
  <p:tag name="COMMONDATA" val="eyJoZGlkIjoiZjVhNGJiMWVmZTg4ZjFhYWZhYWFiMzBkODkwYWRkZmUifQ=="/>
  <p:tag name="KSO_WM_SCREEN_THEME_FLAG" val="sIBpV8mZsEvGat+1Ybja7ydqjiC9h40zEG4KtXbGn97Z/SUCFIvOsh3SE/ztXTaMg7J8TA9I1M/HwFvb/tUS8j595PajEhZYgdVUF3rwBKU="/>
  <p:tag name="commondata" val="eyJoZGlkIjoiNWMxYjNjY2RhY2FmNmMwMDBmNTkxYWUxMDI5Yjg3ZTcifQ=="/>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57.xml><?xml version="1.0" encoding="utf-8"?>
<p:tagLst xmlns:p="http://schemas.openxmlformats.org/presentationml/2006/main">
  <p:tag name="AS_UNIQUEID" val="391"/>
  <p:tag name="KSO_WM_SCREEN_THEME_FLAG" val="sIBpV8mZsEvGat+1Ybja7ydqjiC9h40zEG4KtXbGn97Z/SUCFIvOsh3SE/ztXTaMg7J8TA9I1M/HwFvb/tUS8j595PajEhZYgdVUF3rwBKU="/>
</p:tagLst>
</file>

<file path=ppt/tags/tag58.xml><?xml version="1.0" encoding="utf-8"?>
<p:tagLst xmlns:p="http://schemas.openxmlformats.org/presentationml/2006/main">
  <p:tag name="AS_UNIQUEID" val="392"/>
  <p:tag name="KSO_WM_SCREEN_THEME_FLAG" val="sIBpV8mZsEvGat+1Ybja7ydqjiC9h40zEG4KtXbGn97Z/SUCFIvOsh3SE/ztXTaMg7J8TA9I1M/HwFvb/tUS8j595PajEhZYgdVUF3rwBKU="/>
</p:tagLst>
</file>

<file path=ppt/tags/tag59.xml><?xml version="1.0" encoding="utf-8"?>
<p:tagLst xmlns:p="http://schemas.openxmlformats.org/presentationml/2006/main">
  <p:tag name="AS_UNIQUEID" val="393"/>
  <p:tag name="KSO_WM_SCREEN_THEME_FLAG" val="sIBpV8mZsEvGat+1Ybja7ydqjiC9h40zEG4KtXbGn97Z/SUCFIvOsh3SE/ztXTaMg7J8TA9I1M/HwFvb/tUS8j595PajEhZYgdVUF3rwBKU="/>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60.xml><?xml version="1.0" encoding="utf-8"?>
<p:tagLst xmlns:p="http://schemas.openxmlformats.org/presentationml/2006/main">
  <p:tag name="AS_UNIQUEID" val="394"/>
  <p:tag name="KSO_WM_SCREEN_THEME_FLAG" val="sIBpV8mZsEvGat+1Ybja7ydqjiC9h40zEG4KtXbGn97Z/SUCFIvOsh3SE/ztXTaMg7J8TA9I1M/HwFvb/tUS8j595PajEhZYgdVUF3rwBKU="/>
</p:tagLst>
</file>

<file path=ppt/tags/tag61.xml><?xml version="1.0" encoding="utf-8"?>
<p:tagLst xmlns:p="http://schemas.openxmlformats.org/presentationml/2006/main">
  <p:tag name="AS_UNIQUEID" val="395"/>
  <p:tag name="KSO_WM_SCREEN_THEME_FLAG" val="sIBpV8mZsEvGat+1Ybja7ydqjiC9h40zEG4KtXbGn97Z/SUCFIvOsh3SE/ztXTaMg7J8TA9I1M/HwFvb/tUS8j595PajEhZYgdVUF3rwBKU="/>
</p:tagLst>
</file>

<file path=ppt/tags/tag62.xml><?xml version="1.0" encoding="utf-8"?>
<p:tagLst xmlns:p="http://schemas.openxmlformats.org/presentationml/2006/main">
  <p:tag name="AS_UNIQUEID" val="402"/>
  <p:tag name="KSO_WM_SCREEN_THEME_FLAG" val="sIBpV8mZsEvGat+1Ybja7ydqjiC9h40zEG4KtXbGn97Z/SUCFIvOsh3SE/ztXTaMg7J8TA9I1M/HwFvb/tUS8j595PajEhZYgdVUF3rwBKU="/>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sIBpV8mZsEvGat+1Ybja7ydqjiC9h40zEG4KtXbGn97Z/SUCFIvOsh3SE/ztXTaMg7J8TA9I1M/HwFvb/tUS8j595PajEhZYgdVUF3rwBKU="/>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sIBpV8mZsEvGat+1Ybja7ydqjiC9h40zEG4KtXbGn97Z/SUCFIvOsh3SE/ztXTaMg7J8TA9I1M/HwFvb/tUS8j595PajEhZYgdVUF3rwBKU="/>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6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 name="KSO_WM_SCREEN_THEME_FLAG" val="sIBpV8mZsEvGat+1Ybja7ydqjiC9h40zEG4KtXbGn97Z/SUCFIvOsh3SE/ztXTaMg7J8TA9I1M/HwFvb/tUS8j595PajEhZYgdVUF3rwBKU="/>
</p:tagLst>
</file>

<file path=ppt/tags/tag69.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71.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72.xml><?xml version="1.0" encoding="utf-8"?>
<p:tagLst xmlns:p="http://schemas.openxmlformats.org/presentationml/2006/main">
  <p:tag name="KSO_WM_UNIT_PLACING_PICTURE_USER_VIEWPORT" val="{&quot;height&quot;:4865,&quot;width&quot;:17643}"/>
  <p:tag name="KSO_WM_SCREEN_THEME_FLAG" val="sIBpV8mZsEvGat+1Ybja7ydqjiC9h40zEG4KtXbGn97Z/SUCFIvOsh3SE/ztXTaMg7J8TA9I1M/HwFvb/tUS8j595PajEhZYgdVUF3rwBKU="/>
</p:tagLst>
</file>

<file path=ppt/tags/tag73.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7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76.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77.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78.xml><?xml version="1.0" encoding="utf-8"?>
<p:tagLst xmlns:p="http://schemas.openxmlformats.org/presentationml/2006/main">
  <p:tag name="TABLE_ENDDRAG_ORIGIN_RECT" val="886*394"/>
  <p:tag name="TABLE_ENDDRAG_RECT" val="29*81*886*394"/>
  <p:tag name="KSO_WM_SCREEN_THEME_FLAG" val="sIBpV8mZsEvGat+1Ybja7ydqjiC9h40zEG4KtXbGn97Z/SUCFIvOsh3SE/ztXTaMg7J8TA9I1M/HwFvb/tUS8j595PajEhZYgdVUF3rwBKU="/>
</p:tagLst>
</file>

<file path=ppt/tags/tag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80.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81.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82.xml><?xml version="1.0" encoding="utf-8"?>
<p:tagLst xmlns:p="http://schemas.openxmlformats.org/presentationml/2006/main">
  <p:tag name="TABLE_ENDDRAG_ORIGIN_RECT" val="895*432"/>
  <p:tag name="TABLE_ENDDRAG_RECT" val="29*73*895*432"/>
  <p:tag name="KSO_WM_SCREEN_THEME_FLAG" val="sIBpV8mZsEvGat+1Ybja7ydqjiC9h40zEG4KtXbGn97Z/SUCFIvOsh3SE/ztXTaMg7J8TA9I1M/HwFvb/tUS8j595PajEhZYgdVUF3rwBKU="/>
</p:tagLst>
</file>

<file path=ppt/tags/tag8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8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8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86.xml><?xml version="1.0" encoding="utf-8"?>
<p:tagLst xmlns:p="http://schemas.openxmlformats.org/presentationml/2006/main">
  <p:tag name="TABLE_ENDDRAG_ORIGIN_RECT" val="903*431"/>
  <p:tag name="TABLE_ENDDRAG_RECT" val="29*70*903*431"/>
  <p:tag name="KSO_WM_SCREEN_THEME_FLAG" val="sIBpV8mZsEvGat+1Ybja7ydqjiC9h40zEG4KtXbGn97Z/SUCFIvOsh3SE/ztXTaMg7J8TA9I1M/HwFvb/tUS8j595PajEhZYgdVUF3rwBKU="/>
</p:tagLst>
</file>

<file path=ppt/tags/tag87.xml><?xml version="1.0" encoding="utf-8"?>
<p:tagLst xmlns:p="http://schemas.openxmlformats.org/presentationml/2006/main">
  <p:tag name="AS_UNIQUEID" val="3954"/>
  <p:tag name="KSO_WM_SCREEN_THEME_FLAG" val="sIBpV8mZsEvGat+1Ybja7ydqjiC9h40zEG4KtXbGn97Z/SUCFIvOsh3SE/ztXTaMg7J8TA9I1M/HwFvb/tUS8j595PajEhZYgdVUF3rwBKU="/>
</p:tagLst>
</file>

<file path=ppt/tags/tag88.xml><?xml version="1.0" encoding="utf-8"?>
<p:tagLst xmlns:p="http://schemas.openxmlformats.org/presentationml/2006/main">
  <p:tag name="AS_UNIQUEID" val="3954"/>
  <p:tag name="KSO_WM_SCREEN_THEME_FLAG" val="sIBpV8mZsEvGat+1Ybja7ydqjiC9h40zEG4KtXbGn97Z/SUCFIvOsh3SE/ztXTaMg7J8TA9I1M/HwFvb/tUS8j595PajEhZYgdVUF3rwBKU="/>
</p:tagLst>
</file>

<file path=ppt/tags/tag89.xml><?xml version="1.0" encoding="utf-8"?>
<p:tagLst xmlns:p="http://schemas.openxmlformats.org/presentationml/2006/main">
  <p:tag name="AS_UNIQUEID" val="3954"/>
  <p:tag name="KSO_WM_SCREEN_THEME_FLAG" val="sIBpV8mZsEvGat+1Ybja7ydqjiC9h40zEG4KtXbGn97Z/SUCFIvOsh3SE/ztXTaMg7J8TA9I1M/HwFvb/tUS8j595PajEhZYgdVUF3rwBKU="/>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sIBpV8mZsEvGat+1Ybja7ydqjiC9h40zEG4KtXbGn97Z/SUCFIvOsh3SE/ztXTaMg7J8TA9I1M/HwFvb/tUS8j595PajEhZYgdVUF3rwBKU="/>
</p:tagLst>
</file>

<file path=ppt/tags/tag90.xml><?xml version="1.0" encoding="utf-8"?>
<p:tagLst xmlns:p="http://schemas.openxmlformats.org/presentationml/2006/main">
  <p:tag name="AS_UNIQUEID" val="3954"/>
  <p:tag name="KSO_WM_SCREEN_THEME_FLAG" val="sIBpV8mZsEvGat+1Ybja7ydqjiC9h40zEG4KtXbGn97Z/SUCFIvOsh3SE/ztXTaMg7J8TA9I1M/HwFvb/tUS8j595PajEhZYgdVUF3rwBKU="/>
</p:tagLst>
</file>

<file path=ppt/tags/tag91.xml><?xml version="1.0" encoding="utf-8"?>
<p:tagLst xmlns:p="http://schemas.openxmlformats.org/presentationml/2006/main">
  <p:tag name="AS_UNIQUEID" val="3954"/>
  <p:tag name="KSO_WM_SCREEN_THEME_FLAG" val="sIBpV8mZsEvGat+1Ybja7ydqjiC9h40zEG4KtXbGn97Z/SUCFIvOsh3SE/ztXTaMg7J8TA9I1M/HwFvb/tUS8j595PajEhZYgdVUF3rwBKU="/>
</p:tagLst>
</file>

<file path=ppt/tags/tag92.xml><?xml version="1.0" encoding="utf-8"?>
<p:tagLst xmlns:p="http://schemas.openxmlformats.org/presentationml/2006/main">
  <p:tag name="AS_UNIQUEID" val="3954"/>
  <p:tag name="KSO_WM_SCREEN_THEME_FLAG" val="sIBpV8mZsEvGat+1Ybja7ydqjiC9h40zEG4KtXbGn97Z/SUCFIvOsh3SE/ztXTaMg7J8TA9I1M/HwFvb/tUS8j595PajEhZYgdVUF3rwBKU="/>
</p:tagLst>
</file>

<file path=ppt/tags/tag9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94.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95.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9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ags/tag97.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98.xml><?xml version="1.0" encoding="utf-8"?>
<p:tagLst xmlns:p="http://schemas.openxmlformats.org/presentationml/2006/main">
  <p:tag name="KSO_WM_BEAUTIFY_FLAG" val=""/>
  <p:tag name="KSO_WM_SCREEN_THEME_FLAG" val="sIBpV8mZsEvGat+1Ybja7ydqjiC9h40zEG4KtXbGn97Z/SUCFIvOsh3SE/ztXTaMg7J8TA9I1M/HwFvb/tUS8j595PajEhZYgdVUF3rwBKU="/>
</p:tagLst>
</file>

<file path=ppt/tags/tag9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CREEN_THEME_FLAG" val="sIBpV8mZsEvGat+1Ybja7ydqjiC9h40zEG4KtXbGn97Z/SUCFIvOsh3SE/ztXTaMg7J8TA9I1M/HwFvb/tUS8j595PajEhZYgdVUF3rwBKU="/>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12407</Words>
  <Application>WPS 演示</Application>
  <PresentationFormat>宽屏</PresentationFormat>
  <Paragraphs>1216</Paragraphs>
  <Slides>52</Slides>
  <Notes>2</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52</vt:i4>
      </vt:variant>
    </vt:vector>
  </HeadingPairs>
  <TitlesOfParts>
    <vt:vector size="86" baseType="lpstr">
      <vt:lpstr>Arial</vt:lpstr>
      <vt:lpstr>宋体</vt:lpstr>
      <vt:lpstr>Wingdings</vt:lpstr>
      <vt:lpstr>Wingdings</vt:lpstr>
      <vt:lpstr>方正粗黑宋简体</vt:lpstr>
      <vt:lpstr>华文中宋</vt:lpstr>
      <vt:lpstr>Calibri</vt:lpstr>
      <vt:lpstr>Calibri</vt:lpstr>
      <vt:lpstr>Times New Roman</vt:lpstr>
      <vt:lpstr>楷体</vt:lpstr>
      <vt:lpstr>黑体</vt:lpstr>
      <vt:lpstr>微软雅黑</vt:lpstr>
      <vt:lpstr>华文仿宋</vt:lpstr>
      <vt:lpstr>Arial Unicode MS</vt:lpstr>
      <vt:lpstr>方正宋刻本秀楷简体</vt:lpstr>
      <vt:lpstr>Arial</vt:lpstr>
      <vt:lpstr>_⨹_13_bb456</vt:lpstr>
      <vt:lpstr>Segoe Print</vt:lpstr>
      <vt:lpstr>_⨹_4_8ca02</vt:lpstr>
      <vt:lpstr>_⨹_9_0749d</vt:lpstr>
      <vt:lpstr>Times New Roman</vt:lpstr>
      <vt:lpstr>经典粗仿黑</vt:lpstr>
      <vt:lpstr>仿宋</vt:lpstr>
      <vt:lpstr>华文楷体</vt:lpstr>
      <vt:lpstr>_⨹_3_d4b75</vt:lpstr>
      <vt:lpstr>_⨹_2_373c1</vt:lpstr>
      <vt:lpstr>_⨹_3_2e43f</vt:lpstr>
      <vt:lpstr>_⨹_1_00801</vt:lpstr>
      <vt:lpstr>_⨹_2_48e66</vt:lpstr>
      <vt:lpstr>_⨹_3_e098f</vt:lpstr>
      <vt:lpstr>_⨹_7_53075</vt:lpstr>
      <vt:lpstr>_⨹_8_9c46b</vt:lpstr>
      <vt:lpstr>_⨹_5_212f6</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姬希卓</cp:lastModifiedBy>
  <cp:revision>3</cp:revision>
  <dcterms:created xsi:type="dcterms:W3CDTF">2024-05-09T10:44:00Z</dcterms:created>
  <dcterms:modified xsi:type="dcterms:W3CDTF">2024-05-10T04:43:33Z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941769AC29874D3CAB35CFFF3E1904AB_11</vt:lpwstr>
  </property>
</Properties>
</file>