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sldIdLst>
    <p:sldId id="256" r:id="rId2"/>
    <p:sldId id="433" r:id="rId3"/>
    <p:sldId id="434" r:id="rId4"/>
    <p:sldId id="257" r:id="rId5"/>
    <p:sldId id="261" r:id="rId6"/>
    <p:sldId id="262" r:id="rId7"/>
    <p:sldId id="259" r:id="rId8"/>
    <p:sldId id="267" r:id="rId9"/>
    <p:sldId id="277" r:id="rId10"/>
    <p:sldId id="270" r:id="rId11"/>
    <p:sldId id="278" r:id="rId12"/>
    <p:sldId id="260" r:id="rId13"/>
    <p:sldId id="273" r:id="rId14"/>
    <p:sldId id="271" r:id="rId15"/>
    <p:sldId id="272" r:id="rId16"/>
    <p:sldId id="268" r:id="rId17"/>
    <p:sldId id="266" r:id="rId18"/>
    <p:sldId id="291" r:id="rId19"/>
    <p:sldId id="292" r:id="rId20"/>
    <p:sldId id="300" r:id="rId21"/>
    <p:sldId id="303" r:id="rId22"/>
    <p:sldId id="304" r:id="rId23"/>
    <p:sldId id="318" r:id="rId24"/>
    <p:sldId id="311" r:id="rId25"/>
    <p:sldId id="323" r:id="rId26"/>
    <p:sldId id="322" r:id="rId27"/>
    <p:sldId id="326" r:id="rId28"/>
    <p:sldId id="411" r:id="rId29"/>
    <p:sldId id="412" r:id="rId30"/>
    <p:sldId id="319" r:id="rId31"/>
    <p:sldId id="327" r:id="rId32"/>
    <p:sldId id="345" r:id="rId33"/>
    <p:sldId id="348" r:id="rId34"/>
    <p:sldId id="346" r:id="rId35"/>
    <p:sldId id="352" r:id="rId36"/>
    <p:sldId id="354" r:id="rId37"/>
    <p:sldId id="392" r:id="rId38"/>
    <p:sldId id="390" r:id="rId39"/>
    <p:sldId id="393" r:id="rId40"/>
    <p:sldId id="408" r:id="rId41"/>
    <p:sldId id="329" r:id="rId42"/>
    <p:sldId id="389" r:id="rId43"/>
    <p:sldId id="399" r:id="rId44"/>
    <p:sldId id="400" r:id="rId45"/>
    <p:sldId id="332" r:id="rId46"/>
    <p:sldId id="355" r:id="rId47"/>
    <p:sldId id="356" r:id="rId48"/>
    <p:sldId id="410" r:id="rId49"/>
    <p:sldId id="409" r:id="rId50"/>
    <p:sldId id="435" r:id="rId51"/>
    <p:sldId id="436" r:id="rId52"/>
  </p:sldIdLst>
  <p:sldSz cx="12192000" cy="6858000"/>
  <p:notesSz cx="6858000" cy="9144000"/>
  <p:custDataLst>
    <p:tags r:id="rId5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0" clrIdx="0"/>
  <p:cmAuthor id="1" name="Administrator" initials="A" lastIdx="2" clrIdx="0"/>
  <p:cmAuthor id="44" name="ZhuanZ(无密码)" initials="Z" lastIdx="3" clrIdx="43"/>
  <p:cmAuthor id="2" name="cb nm" initials="c" lastIdx="1" clrIdx="0"/>
  <p:cmAuthor id="3" name="作者" initials="作" lastIdx="0" clrIdx="1"/>
  <p:cmAuthor id="4" name="rebacca" initials="r" lastIdx="0" clrIdx="1"/>
  <p:cmAuthor id="5" name="1206988966@qq.com" initials="1" lastIdx="0" clrIdx="2"/>
  <p:cmAuthor id="6" name="姜伟光" initials="姜" lastIdx="0" clrIdx="0"/>
  <p:cmAuthor id="7" name="宋洁然" initials="宋" lastIdx="0" clrIdx="1"/>
  <p:cmAuthor id="8" name="ming qiu" initials="m" lastIdx="0" clrIdx="1"/>
  <p:cmAuthor id="9" name="pc" initials="p" lastIdx="0" clrIdx="0"/>
  <p:cmAuthor id="10" name="倩文 黄" initials="倩" lastIdx="0" clrIdx="3"/>
  <p:cmAuthor id="11" name="86136" initials="8" lastIdx="0" clrIdx="9"/>
  <p:cmAuthor id="12" name="xiaoxuan Zeng" initials="x" lastIdx="0" clrIdx="0"/>
  <p:cmAuthor id="13" name="12279" initials="1" lastIdx="0" clrIdx="11"/>
  <p:cmAuthor id="14" name="文璇璇" initials="文" lastIdx="0" clrIdx="13"/>
  <p:cmAuthor id="15" name="Rcyz-HL" initials="R" lastIdx="0" clrIdx="12"/>
  <p:cmAuthor id="16" name="付" initials="付" lastIdx="0" clrIdx="14"/>
  <p:cmAuthor id="17" name="HUAWEI" initials="H" lastIdx="0" clrIdx="16"/>
  <p:cmAuthor id="18" name="Nicole Li  李倩" initials="N" lastIdx="0" clrIdx="0"/>
  <p:cmAuthor id="19" name="222" initials="2" lastIdx="0" clrIdx="0"/>
  <p:cmAuthor id="20" name="admin" initials="a" lastIdx="0" clrIdx="0"/>
  <p:cmAuthor id="21" name="王子涵" initials="王" lastIdx="0" clrIdx="0"/>
  <p:cmAuthor id="22" name="dongwc0205" initials="d" lastIdx="0" clrIdx="15"/>
  <p:cmAuthor id="2000" name="张瑞霞" initials="authorId_524709945" lastIdx="0" clrIdx="0"/>
  <p:cmAuthor id="2001" name="骆倩怡_Znauj26B" initials="authorId_382814100" lastIdx="0" clrIdx="0"/>
  <p:cmAuthor id="23" name="pangyt" initials="p" lastIdx="0" clrIdx="0"/>
  <p:cmAuthor id="49837067" name="刘浩" initials="刘" lastIdx="0" clrIdx="0"/>
  <p:cmAuthor id="24" name="easonyoun" initials="e" lastIdx="0" clrIdx="0"/>
  <p:cmAuthor id="25" name="zhouyangfan" initials="z" lastIdx="0" clrIdx="0"/>
  <p:cmAuthor id="26" name="tplife" initials="t" lastIdx="0" clrIdx="0"/>
  <p:cmAuthor id="27" name="??" initials="?" lastIdx="0" clrIdx="0"/>
  <p:cmAuthor id="28" name="何 龙" initials="何" lastIdx="0" clrIdx="25"/>
  <p:cmAuthor id="29" name="韩琳晶" initials="韩" lastIdx="0" clrIdx="28"/>
  <p:cmAuthor id="30" name="LJH" initials="L" lastIdx="0" clrIdx="0"/>
  <p:cmAuthor id="31" name="未知用户1" initials="未" lastIdx="0" clrIdx="22"/>
  <p:cmAuthor id="32" name="陈庆" initials="陈" lastIdx="0" clrIdx="31"/>
  <p:cmAuthor id="76" name="学珍 马" initials="学马" lastIdx="0" clrIdx="25"/>
  <p:cmAuthor id="34" name="a'su's" initials="a" lastIdx="0" clrIdx="33"/>
  <p:cmAuthor id="35" name="陈芳" initials="" lastIdx="0" clrIdx="35"/>
  <p:cmAuthor id="37" name="DELL" initials="" lastIdx="0" clrIdx="25"/>
  <p:cmAuthor id="38" name="邹 嘉豪" initials="" lastIdx="0" clrIdx="25"/>
  <p:cmAuthor id="40" name="乐胜中学微机室" initials="乐" lastIdx="0" clrIdx="39"/>
  <p:cmAuthor id="42" name="hanying" initials="h" lastIdx="0" clrIdx="4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354"/>
    <a:srgbClr val="FFFFFF"/>
    <a:srgbClr val="3A4865"/>
    <a:srgbClr val="3A5E8C"/>
    <a:srgbClr val="273656"/>
    <a:srgbClr val="EAEDF2"/>
    <a:srgbClr val="AD4350"/>
    <a:srgbClr val="1B2A47"/>
    <a:srgbClr val="96677E"/>
    <a:srgbClr val="B79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6" y="282"/>
      </p:cViewPr>
      <p:guideLst>
        <p:guide orient="horz" pos="2159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2024-07-17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9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2024-07-17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2024-07-17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2024-07-17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7"/>
          <p:cNvGraphicFramePr>
            <a:graphicFrameLocks noGrp="1"/>
          </p:cNvGraphicFramePr>
          <p:nvPr userDrawn="1"/>
        </p:nvGraphicFramePr>
        <p:xfrm>
          <a:off x="0" y="35168"/>
          <a:ext cx="12192000" cy="62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  <a:gridCol w="2438400"/>
                <a:gridCol w="2438400"/>
              </a:tblGrid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课标解读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bg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五年高频考点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知识梳理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阶段特征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命题探究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8090" y="6502400"/>
            <a:ext cx="1962785" cy="271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: 五边形 10"/>
          <p:cNvSpPr/>
          <p:nvPr userDrawn="1"/>
        </p:nvSpPr>
        <p:spPr>
          <a:xfrm>
            <a:off x="0" y="678741"/>
            <a:ext cx="10093911" cy="62547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2" name="表格 7"/>
          <p:cNvGraphicFramePr>
            <a:graphicFrameLocks noGrp="1"/>
          </p:cNvGraphicFramePr>
          <p:nvPr userDrawn="1"/>
        </p:nvGraphicFramePr>
        <p:xfrm>
          <a:off x="0" y="17583"/>
          <a:ext cx="12192000" cy="62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  <a:gridCol w="2438400"/>
                <a:gridCol w="2438400"/>
              </a:tblGrid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课标解读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五年高频考点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bg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知识梳理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阶段特征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命题探究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00030" y="6550660"/>
            <a:ext cx="1725295" cy="238760"/>
          </a:xfrm>
          <a:prstGeom prst="rect">
            <a:avLst/>
          </a:prstGeom>
        </p:spPr>
      </p:pic>
      <p:sp>
        <p:nvSpPr>
          <p:cNvPr id="14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2488" y="1819275"/>
            <a:ext cx="9702800" cy="34813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latin typeface="华文中宋" panose="02010600040101010101" charset="-122"/>
                <a:ea typeface="华文中宋" panose="02010600040101010101" charset="-122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dirty="0"/>
              <a:t>默认模板字体：华文中宋</a:t>
            </a:r>
            <a:endParaRPr lang="en-US" altLang="zh-CN" dirty="0"/>
          </a:p>
          <a:p>
            <a:pPr lvl="0"/>
            <a:r>
              <a:rPr lang="zh-CN" altLang="en-US" dirty="0"/>
              <a:t>默认模板字号：</a:t>
            </a:r>
            <a:r>
              <a:rPr lang="en-US" altLang="zh-CN" dirty="0"/>
              <a:t>28</a:t>
            </a:r>
            <a:r>
              <a:rPr lang="zh-CN" altLang="en-US" dirty="0"/>
              <a:t>号</a:t>
            </a:r>
            <a:endParaRPr lang="en-US" altLang="zh-CN" dirty="0"/>
          </a:p>
          <a:p>
            <a:pPr lvl="0"/>
            <a:r>
              <a:rPr lang="zh-CN" altLang="en-US" dirty="0"/>
              <a:t>默认模板字距：</a:t>
            </a:r>
            <a:r>
              <a:rPr lang="en-US" altLang="zh-CN" dirty="0"/>
              <a:t>1.2</a:t>
            </a:r>
          </a:p>
          <a:p>
            <a:pPr lvl="0"/>
            <a:endParaRPr lang="en-US" altLang="zh-CN" dirty="0"/>
          </a:p>
          <a:p>
            <a:pPr lvl="0"/>
            <a:r>
              <a:rPr lang="zh-CN" altLang="en-US" dirty="0"/>
              <a:t>如需要修改，请转到“母版”修改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1"/>
          </p:nvPr>
        </p:nvSpPr>
        <p:spPr>
          <a:xfrm>
            <a:off x="0" y="716048"/>
            <a:ext cx="4077810" cy="550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zh-CN" altLang="en-US" sz="2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pPr algn="l" rtl="0"/>
            <a:fld id="{D997B5FA-0921-464F-AAE1-844C04324D75}" type="datetimeFigureOut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2024-07-17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pPr algn="ctr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pPr algn="r" rtl="0"/>
            <a:fld id="{565CE74E-AB26-4998-AD42-012C4C1AD076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2024-07-17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2024-07-17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2024-07-17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2024-07-17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2024-07-17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2024-07-17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2024-07-17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2024-07-17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2024-07-17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2" Type="http://schemas.openxmlformats.org/officeDocument/2006/relationships/tags" Target="../tags/tag114.xml"/><Relationship Id="rId16" Type="http://schemas.openxmlformats.org/officeDocument/2006/relationships/image" Target="../media/image20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5" Type="http://schemas.openxmlformats.org/officeDocument/2006/relationships/slide" Target="slide1.xm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image" Target="../media/image21.jpeg"/><Relationship Id="rId2" Type="http://schemas.openxmlformats.org/officeDocument/2006/relationships/tags" Target="../tags/tag127.xml"/><Relationship Id="rId16" Type="http://schemas.openxmlformats.org/officeDocument/2006/relationships/slide" Target="slide1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5" Type="http://schemas.openxmlformats.org/officeDocument/2006/relationships/tags" Target="../tags/tag130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35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3" Type="http://schemas.openxmlformats.org/officeDocument/2006/relationships/tags" Target="../tags/tag142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146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" Type="http://schemas.openxmlformats.org/officeDocument/2006/relationships/tags" Target="../tags/tag141.xml"/><Relationship Id="rId16" Type="http://schemas.openxmlformats.org/officeDocument/2006/relationships/tags" Target="../tags/tag155.xml"/><Relationship Id="rId20" Type="http://schemas.openxmlformats.org/officeDocument/2006/relationships/tags" Target="../tags/tag159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tags" Target="../tags/tag154.xml"/><Relationship Id="rId10" Type="http://schemas.openxmlformats.org/officeDocument/2006/relationships/tags" Target="../tags/tag149.xml"/><Relationship Id="rId19" Type="http://schemas.openxmlformats.org/officeDocument/2006/relationships/tags" Target="../tags/tag158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tags" Target="../tags/tag153.xml"/><Relationship Id="rId22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7" Type="http://schemas.openxmlformats.org/officeDocument/2006/relationships/image" Target="../media/image23.pn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0.xml"/><Relationship Id="rId4" Type="http://schemas.openxmlformats.org/officeDocument/2006/relationships/tags" Target="../tags/tag16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5.xml"/><Relationship Id="rId4" Type="http://schemas.openxmlformats.org/officeDocument/2006/relationships/tags" Target="../tags/tag1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10" Type="http://schemas.openxmlformats.org/officeDocument/2006/relationships/image" Target="../media/image24.png"/><Relationship Id="rId4" Type="http://schemas.openxmlformats.org/officeDocument/2006/relationships/tags" Target="../tags/tag183.xml"/><Relationship Id="rId9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2.xml"/><Relationship Id="rId4" Type="http://schemas.openxmlformats.org/officeDocument/2006/relationships/tags" Target="../tags/tag19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7.xml"/><Relationship Id="rId4" Type="http://schemas.openxmlformats.org/officeDocument/2006/relationships/tags" Target="../tags/tag19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00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5" Type="http://schemas.openxmlformats.org/officeDocument/2006/relationships/tags" Target="../tags/tag208.xml"/><Relationship Id="rId10" Type="http://schemas.openxmlformats.org/officeDocument/2006/relationships/tags" Target="../tags/tag213.xml"/><Relationship Id="rId4" Type="http://schemas.openxmlformats.org/officeDocument/2006/relationships/tags" Target="../tags/tag207.xml"/><Relationship Id="rId9" Type="http://schemas.openxmlformats.org/officeDocument/2006/relationships/tags" Target="../tags/tag2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7" Type="http://schemas.openxmlformats.org/officeDocument/2006/relationships/image" Target="../media/image28.jpeg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27.xml"/><Relationship Id="rId7" Type="http://schemas.openxmlformats.org/officeDocument/2006/relationships/tags" Target="../tags/tag231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9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3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2.png"/><Relationship Id="rId2" Type="http://schemas.openxmlformats.org/officeDocument/2006/relationships/tags" Target="../tags/tag232.xml"/><Relationship Id="rId1" Type="http://schemas.openxmlformats.org/officeDocument/2006/relationships/vmlDrawing" Target="../drawings/vmlDrawing1.vml"/><Relationship Id="rId6" Type="http://schemas.openxmlformats.org/officeDocument/2006/relationships/tags" Target="../tags/tag236.xml"/><Relationship Id="rId11" Type="http://schemas.openxmlformats.org/officeDocument/2006/relationships/image" Target="../media/image31.emf"/><Relationship Id="rId5" Type="http://schemas.openxmlformats.org/officeDocument/2006/relationships/tags" Target="../tags/tag235.xml"/><Relationship Id="rId10" Type="http://schemas.openxmlformats.org/officeDocument/2006/relationships/oleObject" Target="../embeddings/oleObject2.bin"/><Relationship Id="rId4" Type="http://schemas.openxmlformats.org/officeDocument/2006/relationships/tags" Target="../tags/tag234.xml"/><Relationship Id="rId9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tags" Target="../tags/tag249.xml"/><Relationship Id="rId18" Type="http://schemas.openxmlformats.org/officeDocument/2006/relationships/image" Target="../media/image35.png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12" Type="http://schemas.openxmlformats.org/officeDocument/2006/relationships/tags" Target="../tags/tag248.xml"/><Relationship Id="rId17" Type="http://schemas.openxmlformats.org/officeDocument/2006/relationships/image" Target="../media/image34.png"/><Relationship Id="rId2" Type="http://schemas.openxmlformats.org/officeDocument/2006/relationships/tags" Target="../tags/tag238.xml"/><Relationship Id="rId16" Type="http://schemas.openxmlformats.org/officeDocument/2006/relationships/slide" Target="slide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5" Type="http://schemas.openxmlformats.org/officeDocument/2006/relationships/tags" Target="../tags/tag241.xml"/><Relationship Id="rId15" Type="http://schemas.openxmlformats.org/officeDocument/2006/relationships/image" Target="../media/image33.jpeg"/><Relationship Id="rId10" Type="http://schemas.openxmlformats.org/officeDocument/2006/relationships/tags" Target="../tags/tag246.xml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54.xml"/><Relationship Id="rId4" Type="http://schemas.openxmlformats.org/officeDocument/2006/relationships/tags" Target="../tags/tag25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5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tags" Target="../tags/tag25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image" Target="../media/image39.png"/><Relationship Id="rId3" Type="http://schemas.openxmlformats.org/officeDocument/2006/relationships/tags" Target="../tags/tag263.xml"/><Relationship Id="rId7" Type="http://schemas.openxmlformats.org/officeDocument/2006/relationships/tags" Target="../tags/tag267.xml"/><Relationship Id="rId12" Type="http://schemas.openxmlformats.org/officeDocument/2006/relationships/image" Target="../media/image38.png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image" Target="../media/image37.png"/><Relationship Id="rId5" Type="http://schemas.openxmlformats.org/officeDocument/2006/relationships/tags" Target="../tags/tag26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64.xml"/><Relationship Id="rId9" Type="http://schemas.openxmlformats.org/officeDocument/2006/relationships/tags" Target="../tags/tag2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tags" Target="../tags/tag282.xml"/><Relationship Id="rId18" Type="http://schemas.openxmlformats.org/officeDocument/2006/relationships/image" Target="../media/image43.png"/><Relationship Id="rId3" Type="http://schemas.openxmlformats.org/officeDocument/2006/relationships/tags" Target="../tags/tag272.xml"/><Relationship Id="rId21" Type="http://schemas.openxmlformats.org/officeDocument/2006/relationships/image" Target="../media/image46.png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image" Target="../media/image42.jpeg"/><Relationship Id="rId2" Type="http://schemas.openxmlformats.org/officeDocument/2006/relationships/tags" Target="../tags/tag271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5" Type="http://schemas.openxmlformats.org/officeDocument/2006/relationships/tags" Target="../tags/tag274.xml"/><Relationship Id="rId15" Type="http://schemas.openxmlformats.org/officeDocument/2006/relationships/image" Target="../media/image40.png"/><Relationship Id="rId10" Type="http://schemas.openxmlformats.org/officeDocument/2006/relationships/tags" Target="../tags/tag279.xml"/><Relationship Id="rId19" Type="http://schemas.openxmlformats.org/officeDocument/2006/relationships/image" Target="../media/image44.jpeg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8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tags" Target="../tags/tag291.xml"/><Relationship Id="rId7" Type="http://schemas.openxmlformats.org/officeDocument/2006/relationships/image" Target="../media/image48.jpeg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image" Target="../media/image47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92.xml"/><Relationship Id="rId9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9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13" Type="http://schemas.openxmlformats.org/officeDocument/2006/relationships/image" Target="../media/image53.png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12" Type="http://schemas.openxmlformats.org/officeDocument/2006/relationships/slide" Target="slide1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11" Type="http://schemas.openxmlformats.org/officeDocument/2006/relationships/image" Target="../media/image52.png"/><Relationship Id="rId5" Type="http://schemas.openxmlformats.org/officeDocument/2006/relationships/tags" Target="../tags/tag301.xml"/><Relationship Id="rId15" Type="http://schemas.openxmlformats.org/officeDocument/2006/relationships/image" Target="../media/image55.jpeg"/><Relationship Id="rId10" Type="http://schemas.openxmlformats.org/officeDocument/2006/relationships/image" Target="../media/image51.png"/><Relationship Id="rId4" Type="http://schemas.openxmlformats.org/officeDocument/2006/relationships/tags" Target="../tags/tag300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09.xml"/><Relationship Id="rId4" Type="http://schemas.openxmlformats.org/officeDocument/2006/relationships/tags" Target="../tags/tag30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1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325.xml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12" Type="http://schemas.openxmlformats.org/officeDocument/2006/relationships/image" Target="../media/image56.png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322.xml"/><Relationship Id="rId10" Type="http://schemas.openxmlformats.org/officeDocument/2006/relationships/tags" Target="../tags/tag327.xml"/><Relationship Id="rId4" Type="http://schemas.openxmlformats.org/officeDocument/2006/relationships/tags" Target="../tags/tag321.xml"/><Relationship Id="rId9" Type="http://schemas.openxmlformats.org/officeDocument/2006/relationships/tags" Target="../tags/tag3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tags" Target="../tags/tag334.xml"/><Relationship Id="rId7" Type="http://schemas.openxmlformats.org/officeDocument/2006/relationships/image" Target="../media/image57.png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36.xml"/><Relationship Id="rId4" Type="http://schemas.openxmlformats.org/officeDocument/2006/relationships/tags" Target="../tags/tag335.xml"/><Relationship Id="rId9" Type="http://schemas.openxmlformats.org/officeDocument/2006/relationships/image" Target="../media/image5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5" Type="http://schemas.openxmlformats.org/officeDocument/2006/relationships/image" Target="../media/image60.png"/><Relationship Id="rId4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3" Type="http://schemas.openxmlformats.org/officeDocument/2006/relationships/tags" Target="../tags/tag342.xml"/><Relationship Id="rId7" Type="http://schemas.openxmlformats.org/officeDocument/2006/relationships/tags" Target="../tags/tag346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image" Target="../media/image61.png"/><Relationship Id="rId5" Type="http://schemas.openxmlformats.org/officeDocument/2006/relationships/tags" Target="../tags/tag344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343.xml"/><Relationship Id="rId9" Type="http://schemas.openxmlformats.org/officeDocument/2006/relationships/tags" Target="../tags/tag34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351.xml"/><Relationship Id="rId7" Type="http://schemas.openxmlformats.org/officeDocument/2006/relationships/image" Target="../media/image63.jpeg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image" Target="../media/image62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5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355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5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359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4" Type="http://schemas.openxmlformats.org/officeDocument/2006/relationships/tags" Target="../tags/tag36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6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369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5" Type="http://schemas.openxmlformats.org/officeDocument/2006/relationships/image" Target="../media/image65.jpeg"/><Relationship Id="rId4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74.xml"/><Relationship Id="rId4" Type="http://schemas.openxmlformats.org/officeDocument/2006/relationships/tags" Target="../tags/tag37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77.xml"/><Relationship Id="rId7" Type="http://schemas.openxmlformats.org/officeDocument/2006/relationships/tags" Target="../tags/tag381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9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image" Target="../media/image12.jpeg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tags" Target="../tags/tag89.xml"/><Relationship Id="rId16" Type="http://schemas.openxmlformats.org/officeDocument/2006/relationships/image" Target="../media/image15.jpe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../media/image10.png"/><Relationship Id="rId5" Type="http://schemas.openxmlformats.org/officeDocument/2006/relationships/tags" Target="../tags/tag92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99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image" Target="../media/image19.png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slide" Target="slide1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07.xml"/><Relationship Id="rId10" Type="http://schemas.openxmlformats.org/officeDocument/2006/relationships/tags" Target="../tags/tag112.xml"/><Relationship Id="rId4" Type="http://schemas.openxmlformats.org/officeDocument/2006/relationships/tags" Target="../tags/tag106.xml"/><Relationship Id="rId9" Type="http://schemas.openxmlformats.org/officeDocument/2006/relationships/tags" Target="../tags/tag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 amt="46000"/>
          </a:blip>
          <a:stretch>
            <a:fillRect l="-1000" t="-2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6000"/>
                </a:schemeClr>
              </a:gs>
              <a:gs pos="78000">
                <a:srgbClr val="3F4A6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t="27168" r="16656"/>
          <a:stretch>
            <a:fillRect/>
          </a:stretch>
        </p:blipFill>
        <p:spPr>
          <a:xfrm flipH="1">
            <a:off x="257810" y="1210310"/>
            <a:ext cx="5467985" cy="5327650"/>
          </a:xfrm>
          <a:prstGeom prst="rect">
            <a:avLst/>
          </a:prstGeom>
        </p:spPr>
      </p:pic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Freeform 8111"/>
          <p:cNvSpPr/>
          <p:nvPr/>
        </p:nvSpPr>
        <p:spPr bwMode="auto">
          <a:xfrm>
            <a:off x="7044690" y="824865"/>
            <a:ext cx="4058920" cy="1089660"/>
          </a:xfrm>
          <a:custGeom>
            <a:avLst/>
            <a:gdLst>
              <a:gd name="T0" fmla="*/ 1897 w 3772"/>
              <a:gd name="T1" fmla="*/ 1339 h 1451"/>
              <a:gd name="T2" fmla="*/ 2254 w 3772"/>
              <a:gd name="T3" fmla="*/ 1348 h 1451"/>
              <a:gd name="T4" fmla="*/ 2377 w 3772"/>
              <a:gd name="T5" fmla="*/ 1303 h 1451"/>
              <a:gd name="T6" fmla="*/ 2305 w 3772"/>
              <a:gd name="T7" fmla="*/ 1260 h 1451"/>
              <a:gd name="T8" fmla="*/ 2670 w 3772"/>
              <a:gd name="T9" fmla="*/ 1272 h 1451"/>
              <a:gd name="T10" fmla="*/ 3306 w 3772"/>
              <a:gd name="T11" fmla="*/ 1283 h 1451"/>
              <a:gd name="T12" fmla="*/ 3051 w 3772"/>
              <a:gd name="T13" fmla="*/ 1313 h 1451"/>
              <a:gd name="T14" fmla="*/ 3237 w 3772"/>
              <a:gd name="T15" fmla="*/ 1351 h 1451"/>
              <a:gd name="T16" fmla="*/ 3352 w 3772"/>
              <a:gd name="T17" fmla="*/ 1271 h 1451"/>
              <a:gd name="T18" fmla="*/ 3255 w 3772"/>
              <a:gd name="T19" fmla="*/ 1223 h 1451"/>
              <a:gd name="T20" fmla="*/ 3472 w 3772"/>
              <a:gd name="T21" fmla="*/ 1221 h 1451"/>
              <a:gd name="T22" fmla="*/ 3400 w 3772"/>
              <a:gd name="T23" fmla="*/ 1186 h 1451"/>
              <a:gd name="T24" fmla="*/ 3366 w 3772"/>
              <a:gd name="T25" fmla="*/ 1165 h 1451"/>
              <a:gd name="T26" fmla="*/ 3270 w 3772"/>
              <a:gd name="T27" fmla="*/ 1116 h 1451"/>
              <a:gd name="T28" fmla="*/ 3314 w 3772"/>
              <a:gd name="T29" fmla="*/ 1057 h 1451"/>
              <a:gd name="T30" fmla="*/ 3200 w 3772"/>
              <a:gd name="T31" fmla="*/ 1018 h 1451"/>
              <a:gd name="T32" fmla="*/ 3143 w 3772"/>
              <a:gd name="T33" fmla="*/ 1007 h 1451"/>
              <a:gd name="T34" fmla="*/ 3183 w 3772"/>
              <a:gd name="T35" fmla="*/ 985 h 1451"/>
              <a:gd name="T36" fmla="*/ 3091 w 3772"/>
              <a:gd name="T37" fmla="*/ 928 h 1451"/>
              <a:gd name="T38" fmla="*/ 3174 w 3772"/>
              <a:gd name="T39" fmla="*/ 880 h 1451"/>
              <a:gd name="T40" fmla="*/ 2959 w 3772"/>
              <a:gd name="T41" fmla="*/ 813 h 1451"/>
              <a:gd name="T42" fmla="*/ 3087 w 3772"/>
              <a:gd name="T43" fmla="*/ 762 h 1451"/>
              <a:gd name="T44" fmla="*/ 3186 w 3772"/>
              <a:gd name="T45" fmla="*/ 705 h 1451"/>
              <a:gd name="T46" fmla="*/ 3377 w 3772"/>
              <a:gd name="T47" fmla="*/ 672 h 1451"/>
              <a:gd name="T48" fmla="*/ 3091 w 3772"/>
              <a:gd name="T49" fmla="*/ 609 h 1451"/>
              <a:gd name="T50" fmla="*/ 3203 w 3772"/>
              <a:gd name="T51" fmla="*/ 565 h 1451"/>
              <a:gd name="T52" fmla="*/ 3114 w 3772"/>
              <a:gd name="T53" fmla="*/ 513 h 1451"/>
              <a:gd name="T54" fmla="*/ 3036 w 3772"/>
              <a:gd name="T55" fmla="*/ 398 h 1451"/>
              <a:gd name="T56" fmla="*/ 3303 w 3772"/>
              <a:gd name="T57" fmla="*/ 335 h 1451"/>
              <a:gd name="T58" fmla="*/ 2326 w 3772"/>
              <a:gd name="T59" fmla="*/ 246 h 1451"/>
              <a:gd name="T60" fmla="*/ 1636 w 3772"/>
              <a:gd name="T61" fmla="*/ 239 h 1451"/>
              <a:gd name="T62" fmla="*/ 1683 w 3772"/>
              <a:gd name="T63" fmla="*/ 184 h 1451"/>
              <a:gd name="T64" fmla="*/ 1444 w 3772"/>
              <a:gd name="T65" fmla="*/ 171 h 1451"/>
              <a:gd name="T66" fmla="*/ 1598 w 3772"/>
              <a:gd name="T67" fmla="*/ 150 h 1451"/>
              <a:gd name="T68" fmla="*/ 1532 w 3772"/>
              <a:gd name="T69" fmla="*/ 115 h 1451"/>
              <a:gd name="T70" fmla="*/ 1431 w 3772"/>
              <a:gd name="T71" fmla="*/ 129 h 1451"/>
              <a:gd name="T72" fmla="*/ 1433 w 3772"/>
              <a:gd name="T73" fmla="*/ 92 h 1451"/>
              <a:gd name="T74" fmla="*/ 1129 w 3772"/>
              <a:gd name="T75" fmla="*/ 114 h 1451"/>
              <a:gd name="T76" fmla="*/ 1313 w 3772"/>
              <a:gd name="T77" fmla="*/ 75 h 1451"/>
              <a:gd name="T78" fmla="*/ 1510 w 3772"/>
              <a:gd name="T79" fmla="*/ 1 h 1451"/>
              <a:gd name="T80" fmla="*/ 1184 w 3772"/>
              <a:gd name="T81" fmla="*/ 93 h 1451"/>
              <a:gd name="T82" fmla="*/ 842 w 3772"/>
              <a:gd name="T83" fmla="*/ 83 h 1451"/>
              <a:gd name="T84" fmla="*/ 788 w 3772"/>
              <a:gd name="T85" fmla="*/ 127 h 1451"/>
              <a:gd name="T86" fmla="*/ 791 w 3772"/>
              <a:gd name="T87" fmla="*/ 173 h 1451"/>
              <a:gd name="T88" fmla="*/ 625 w 3772"/>
              <a:gd name="T89" fmla="*/ 228 h 1451"/>
              <a:gd name="T90" fmla="*/ 490 w 3772"/>
              <a:gd name="T91" fmla="*/ 241 h 1451"/>
              <a:gd name="T92" fmla="*/ 298 w 3772"/>
              <a:gd name="T93" fmla="*/ 324 h 1451"/>
              <a:gd name="T94" fmla="*/ 293 w 3772"/>
              <a:gd name="T95" fmla="*/ 380 h 1451"/>
              <a:gd name="T96" fmla="*/ 192 w 3772"/>
              <a:gd name="T97" fmla="*/ 461 h 1451"/>
              <a:gd name="T98" fmla="*/ 222 w 3772"/>
              <a:gd name="T99" fmla="*/ 509 h 1451"/>
              <a:gd name="T100" fmla="*/ 139 w 3772"/>
              <a:gd name="T101" fmla="*/ 815 h 1451"/>
              <a:gd name="T102" fmla="*/ 141 w 3772"/>
              <a:gd name="T103" fmla="*/ 919 h 1451"/>
              <a:gd name="T104" fmla="*/ 204 w 3772"/>
              <a:gd name="T105" fmla="*/ 1052 h 1451"/>
              <a:gd name="T106" fmla="*/ 308 w 3772"/>
              <a:gd name="T107" fmla="*/ 1133 h 1451"/>
              <a:gd name="T108" fmla="*/ 389 w 3772"/>
              <a:gd name="T109" fmla="*/ 1160 h 1451"/>
              <a:gd name="T110" fmla="*/ 386 w 3772"/>
              <a:gd name="T111" fmla="*/ 1238 h 1451"/>
              <a:gd name="T112" fmla="*/ 918 w 3772"/>
              <a:gd name="T113" fmla="*/ 1373 h 1451"/>
              <a:gd name="T114" fmla="*/ 956 w 3772"/>
              <a:gd name="T115" fmla="*/ 1335 h 1451"/>
              <a:gd name="T116" fmla="*/ 1199 w 3772"/>
              <a:gd name="T117" fmla="*/ 1351 h 1451"/>
              <a:gd name="T118" fmla="*/ 1354 w 3772"/>
              <a:gd name="T119" fmla="*/ 1333 h 1451"/>
              <a:gd name="T120" fmla="*/ 1290 w 3772"/>
              <a:gd name="T121" fmla="*/ 1354 h 1451"/>
              <a:gd name="T122" fmla="*/ 1533 w 3772"/>
              <a:gd name="T123" fmla="*/ 1379 h 1451"/>
              <a:gd name="T124" fmla="*/ 1661 w 3772"/>
              <a:gd name="T125" fmla="*/ 1383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72" h="1451">
                <a:moveTo>
                  <a:pt x="1883" y="1394"/>
                </a:moveTo>
                <a:cubicBezTo>
                  <a:pt x="1910" y="1393"/>
                  <a:pt x="1928" y="1390"/>
                  <a:pt x="1922" y="1389"/>
                </a:cubicBezTo>
                <a:cubicBezTo>
                  <a:pt x="1913" y="1387"/>
                  <a:pt x="1913" y="1387"/>
                  <a:pt x="1921" y="1386"/>
                </a:cubicBezTo>
                <a:cubicBezTo>
                  <a:pt x="1927" y="1386"/>
                  <a:pt x="1928" y="1385"/>
                  <a:pt x="1925" y="1382"/>
                </a:cubicBezTo>
                <a:cubicBezTo>
                  <a:pt x="1922" y="1380"/>
                  <a:pt x="1927" y="1379"/>
                  <a:pt x="1944" y="1378"/>
                </a:cubicBezTo>
                <a:cubicBezTo>
                  <a:pt x="2003" y="1376"/>
                  <a:pt x="2075" y="1370"/>
                  <a:pt x="2068" y="1368"/>
                </a:cubicBezTo>
                <a:cubicBezTo>
                  <a:pt x="2063" y="1367"/>
                  <a:pt x="2045" y="1368"/>
                  <a:pt x="2028" y="1369"/>
                </a:cubicBezTo>
                <a:cubicBezTo>
                  <a:pt x="1992" y="1373"/>
                  <a:pt x="1932" y="1370"/>
                  <a:pt x="1930" y="1365"/>
                </a:cubicBezTo>
                <a:cubicBezTo>
                  <a:pt x="1929" y="1363"/>
                  <a:pt x="1916" y="1362"/>
                  <a:pt x="1897" y="1363"/>
                </a:cubicBezTo>
                <a:cubicBezTo>
                  <a:pt x="1870" y="1364"/>
                  <a:pt x="1867" y="1363"/>
                  <a:pt x="1880" y="1361"/>
                </a:cubicBezTo>
                <a:cubicBezTo>
                  <a:pt x="1900" y="1356"/>
                  <a:pt x="1943" y="1354"/>
                  <a:pt x="1960" y="1356"/>
                </a:cubicBezTo>
                <a:cubicBezTo>
                  <a:pt x="1998" y="1362"/>
                  <a:pt x="2015" y="1364"/>
                  <a:pt x="2019" y="1363"/>
                </a:cubicBezTo>
                <a:cubicBezTo>
                  <a:pt x="2022" y="1362"/>
                  <a:pt x="2014" y="1360"/>
                  <a:pt x="2002" y="1359"/>
                </a:cubicBezTo>
                <a:cubicBezTo>
                  <a:pt x="1989" y="1357"/>
                  <a:pt x="1969" y="1354"/>
                  <a:pt x="1957" y="1352"/>
                </a:cubicBezTo>
                <a:cubicBezTo>
                  <a:pt x="1945" y="1349"/>
                  <a:pt x="1928" y="1348"/>
                  <a:pt x="1920" y="1347"/>
                </a:cubicBezTo>
                <a:cubicBezTo>
                  <a:pt x="1907" y="1347"/>
                  <a:pt x="1889" y="1340"/>
                  <a:pt x="1897" y="1339"/>
                </a:cubicBezTo>
                <a:cubicBezTo>
                  <a:pt x="1914" y="1336"/>
                  <a:pt x="1964" y="1337"/>
                  <a:pt x="1970" y="1340"/>
                </a:cubicBezTo>
                <a:cubicBezTo>
                  <a:pt x="1975" y="1342"/>
                  <a:pt x="1987" y="1346"/>
                  <a:pt x="1997" y="1347"/>
                </a:cubicBezTo>
                <a:cubicBezTo>
                  <a:pt x="2007" y="1349"/>
                  <a:pt x="2020" y="1352"/>
                  <a:pt x="2027" y="1353"/>
                </a:cubicBezTo>
                <a:cubicBezTo>
                  <a:pt x="2041" y="1356"/>
                  <a:pt x="2130" y="1364"/>
                  <a:pt x="2162" y="1365"/>
                </a:cubicBezTo>
                <a:cubicBezTo>
                  <a:pt x="2189" y="1366"/>
                  <a:pt x="2198" y="1365"/>
                  <a:pt x="2200" y="1363"/>
                </a:cubicBezTo>
                <a:cubicBezTo>
                  <a:pt x="2201" y="1362"/>
                  <a:pt x="2198" y="1361"/>
                  <a:pt x="2193" y="1362"/>
                </a:cubicBezTo>
                <a:cubicBezTo>
                  <a:pt x="2180" y="1363"/>
                  <a:pt x="2167" y="1360"/>
                  <a:pt x="2160" y="1355"/>
                </a:cubicBezTo>
                <a:cubicBezTo>
                  <a:pt x="2155" y="1351"/>
                  <a:pt x="2153" y="1351"/>
                  <a:pt x="2153" y="1354"/>
                </a:cubicBezTo>
                <a:cubicBezTo>
                  <a:pt x="2153" y="1357"/>
                  <a:pt x="2149" y="1357"/>
                  <a:pt x="2139" y="1356"/>
                </a:cubicBezTo>
                <a:cubicBezTo>
                  <a:pt x="2131" y="1355"/>
                  <a:pt x="2123" y="1354"/>
                  <a:pt x="2120" y="1354"/>
                </a:cubicBezTo>
                <a:cubicBezTo>
                  <a:pt x="2117" y="1355"/>
                  <a:pt x="2116" y="1353"/>
                  <a:pt x="2117" y="1350"/>
                </a:cubicBezTo>
                <a:cubicBezTo>
                  <a:pt x="2117" y="1346"/>
                  <a:pt x="2124" y="1345"/>
                  <a:pt x="2150" y="1345"/>
                </a:cubicBezTo>
                <a:cubicBezTo>
                  <a:pt x="2167" y="1345"/>
                  <a:pt x="2186" y="1346"/>
                  <a:pt x="2191" y="1346"/>
                </a:cubicBezTo>
                <a:cubicBezTo>
                  <a:pt x="2198" y="1347"/>
                  <a:pt x="2200" y="1347"/>
                  <a:pt x="2197" y="1344"/>
                </a:cubicBezTo>
                <a:cubicBezTo>
                  <a:pt x="2191" y="1340"/>
                  <a:pt x="2207" y="1339"/>
                  <a:pt x="2218" y="1343"/>
                </a:cubicBezTo>
                <a:cubicBezTo>
                  <a:pt x="2222" y="1345"/>
                  <a:pt x="2238" y="1347"/>
                  <a:pt x="2254" y="1348"/>
                </a:cubicBezTo>
                <a:cubicBezTo>
                  <a:pt x="2270" y="1349"/>
                  <a:pt x="2318" y="1352"/>
                  <a:pt x="2361" y="1354"/>
                </a:cubicBezTo>
                <a:cubicBezTo>
                  <a:pt x="2464" y="1360"/>
                  <a:pt x="2510" y="1362"/>
                  <a:pt x="2532" y="1361"/>
                </a:cubicBezTo>
                <a:cubicBezTo>
                  <a:pt x="2561" y="1359"/>
                  <a:pt x="2539" y="1355"/>
                  <a:pt x="2495" y="1354"/>
                </a:cubicBezTo>
                <a:cubicBezTo>
                  <a:pt x="2474" y="1354"/>
                  <a:pt x="2458" y="1353"/>
                  <a:pt x="2458" y="1352"/>
                </a:cubicBezTo>
                <a:cubicBezTo>
                  <a:pt x="2459" y="1351"/>
                  <a:pt x="2477" y="1349"/>
                  <a:pt x="2497" y="1348"/>
                </a:cubicBezTo>
                <a:cubicBezTo>
                  <a:pt x="2529" y="1347"/>
                  <a:pt x="2533" y="1346"/>
                  <a:pt x="2525" y="1343"/>
                </a:cubicBezTo>
                <a:cubicBezTo>
                  <a:pt x="2510" y="1338"/>
                  <a:pt x="2507" y="1335"/>
                  <a:pt x="2511" y="1331"/>
                </a:cubicBezTo>
                <a:cubicBezTo>
                  <a:pt x="2514" y="1329"/>
                  <a:pt x="2511" y="1328"/>
                  <a:pt x="2504" y="1328"/>
                </a:cubicBezTo>
                <a:cubicBezTo>
                  <a:pt x="2498" y="1328"/>
                  <a:pt x="2488" y="1327"/>
                  <a:pt x="2482" y="1326"/>
                </a:cubicBezTo>
                <a:cubicBezTo>
                  <a:pt x="2476" y="1324"/>
                  <a:pt x="2453" y="1322"/>
                  <a:pt x="2431" y="1321"/>
                </a:cubicBezTo>
                <a:cubicBezTo>
                  <a:pt x="2409" y="1321"/>
                  <a:pt x="2389" y="1319"/>
                  <a:pt x="2387" y="1318"/>
                </a:cubicBezTo>
                <a:cubicBezTo>
                  <a:pt x="2385" y="1317"/>
                  <a:pt x="2377" y="1317"/>
                  <a:pt x="2371" y="1318"/>
                </a:cubicBezTo>
                <a:cubicBezTo>
                  <a:pt x="2364" y="1318"/>
                  <a:pt x="2359" y="1318"/>
                  <a:pt x="2360" y="1316"/>
                </a:cubicBezTo>
                <a:cubicBezTo>
                  <a:pt x="2363" y="1312"/>
                  <a:pt x="2435" y="1305"/>
                  <a:pt x="2447" y="1307"/>
                </a:cubicBezTo>
                <a:cubicBezTo>
                  <a:pt x="2453" y="1309"/>
                  <a:pt x="2460" y="1308"/>
                  <a:pt x="2464" y="1306"/>
                </a:cubicBezTo>
                <a:cubicBezTo>
                  <a:pt x="2473" y="1302"/>
                  <a:pt x="2427" y="1300"/>
                  <a:pt x="2377" y="1303"/>
                </a:cubicBezTo>
                <a:cubicBezTo>
                  <a:pt x="2317" y="1307"/>
                  <a:pt x="2225" y="1308"/>
                  <a:pt x="2226" y="1304"/>
                </a:cubicBezTo>
                <a:cubicBezTo>
                  <a:pt x="2227" y="1303"/>
                  <a:pt x="2237" y="1301"/>
                  <a:pt x="2247" y="1300"/>
                </a:cubicBezTo>
                <a:cubicBezTo>
                  <a:pt x="2261" y="1299"/>
                  <a:pt x="2266" y="1298"/>
                  <a:pt x="2262" y="1296"/>
                </a:cubicBezTo>
                <a:cubicBezTo>
                  <a:pt x="2260" y="1294"/>
                  <a:pt x="2254" y="1293"/>
                  <a:pt x="2250" y="1294"/>
                </a:cubicBezTo>
                <a:cubicBezTo>
                  <a:pt x="2212" y="1296"/>
                  <a:pt x="2183" y="1296"/>
                  <a:pt x="2183" y="1294"/>
                </a:cubicBezTo>
                <a:cubicBezTo>
                  <a:pt x="2183" y="1292"/>
                  <a:pt x="2170" y="1290"/>
                  <a:pt x="2155" y="1290"/>
                </a:cubicBezTo>
                <a:cubicBezTo>
                  <a:pt x="2139" y="1289"/>
                  <a:pt x="2120" y="1289"/>
                  <a:pt x="2112" y="1288"/>
                </a:cubicBezTo>
                <a:cubicBezTo>
                  <a:pt x="2103" y="1288"/>
                  <a:pt x="2073" y="1287"/>
                  <a:pt x="2045" y="1287"/>
                </a:cubicBezTo>
                <a:cubicBezTo>
                  <a:pt x="2016" y="1286"/>
                  <a:pt x="1978" y="1285"/>
                  <a:pt x="1960" y="1284"/>
                </a:cubicBezTo>
                <a:cubicBezTo>
                  <a:pt x="1941" y="1284"/>
                  <a:pt x="1909" y="1283"/>
                  <a:pt x="1888" y="1283"/>
                </a:cubicBezTo>
                <a:cubicBezTo>
                  <a:pt x="1867" y="1283"/>
                  <a:pt x="1848" y="1281"/>
                  <a:pt x="1846" y="1279"/>
                </a:cubicBezTo>
                <a:cubicBezTo>
                  <a:pt x="1843" y="1277"/>
                  <a:pt x="1852" y="1276"/>
                  <a:pt x="1872" y="1277"/>
                </a:cubicBezTo>
                <a:cubicBezTo>
                  <a:pt x="1888" y="1277"/>
                  <a:pt x="1941" y="1276"/>
                  <a:pt x="1988" y="1275"/>
                </a:cubicBezTo>
                <a:cubicBezTo>
                  <a:pt x="2059" y="1273"/>
                  <a:pt x="2076" y="1272"/>
                  <a:pt x="2084" y="1267"/>
                </a:cubicBezTo>
                <a:cubicBezTo>
                  <a:pt x="2093" y="1262"/>
                  <a:pt x="2181" y="1256"/>
                  <a:pt x="2227" y="1258"/>
                </a:cubicBezTo>
                <a:cubicBezTo>
                  <a:pt x="2239" y="1258"/>
                  <a:pt x="2274" y="1259"/>
                  <a:pt x="2305" y="1260"/>
                </a:cubicBezTo>
                <a:cubicBezTo>
                  <a:pt x="2348" y="1261"/>
                  <a:pt x="2362" y="1262"/>
                  <a:pt x="2366" y="1266"/>
                </a:cubicBezTo>
                <a:cubicBezTo>
                  <a:pt x="2370" y="1269"/>
                  <a:pt x="2372" y="1270"/>
                  <a:pt x="2373" y="1267"/>
                </a:cubicBezTo>
                <a:cubicBezTo>
                  <a:pt x="2375" y="1263"/>
                  <a:pt x="2393" y="1258"/>
                  <a:pt x="2391" y="1262"/>
                </a:cubicBezTo>
                <a:cubicBezTo>
                  <a:pt x="2390" y="1264"/>
                  <a:pt x="2396" y="1265"/>
                  <a:pt x="2403" y="1265"/>
                </a:cubicBezTo>
                <a:cubicBezTo>
                  <a:pt x="2411" y="1264"/>
                  <a:pt x="2417" y="1262"/>
                  <a:pt x="2418" y="1260"/>
                </a:cubicBezTo>
                <a:cubicBezTo>
                  <a:pt x="2418" y="1256"/>
                  <a:pt x="2420" y="1256"/>
                  <a:pt x="2425" y="1259"/>
                </a:cubicBezTo>
                <a:cubicBezTo>
                  <a:pt x="2432" y="1263"/>
                  <a:pt x="2432" y="1263"/>
                  <a:pt x="2432" y="1263"/>
                </a:cubicBezTo>
                <a:cubicBezTo>
                  <a:pt x="2425" y="1263"/>
                  <a:pt x="2425" y="1263"/>
                  <a:pt x="2425" y="1263"/>
                </a:cubicBezTo>
                <a:cubicBezTo>
                  <a:pt x="2422" y="1264"/>
                  <a:pt x="2416" y="1266"/>
                  <a:pt x="2413" y="1267"/>
                </a:cubicBezTo>
                <a:cubicBezTo>
                  <a:pt x="2410" y="1270"/>
                  <a:pt x="2419" y="1270"/>
                  <a:pt x="2439" y="1269"/>
                </a:cubicBezTo>
                <a:cubicBezTo>
                  <a:pt x="2457" y="1269"/>
                  <a:pt x="2469" y="1267"/>
                  <a:pt x="2468" y="1265"/>
                </a:cubicBezTo>
                <a:cubicBezTo>
                  <a:pt x="2466" y="1261"/>
                  <a:pt x="2495" y="1262"/>
                  <a:pt x="2503" y="1266"/>
                </a:cubicBezTo>
                <a:cubicBezTo>
                  <a:pt x="2507" y="1268"/>
                  <a:pt x="2531" y="1269"/>
                  <a:pt x="2558" y="1269"/>
                </a:cubicBezTo>
                <a:cubicBezTo>
                  <a:pt x="2629" y="1268"/>
                  <a:pt x="2672" y="1270"/>
                  <a:pt x="2660" y="1272"/>
                </a:cubicBezTo>
                <a:cubicBezTo>
                  <a:pt x="2649" y="1273"/>
                  <a:pt x="2649" y="1273"/>
                  <a:pt x="2658" y="1274"/>
                </a:cubicBezTo>
                <a:cubicBezTo>
                  <a:pt x="2663" y="1275"/>
                  <a:pt x="2669" y="1274"/>
                  <a:pt x="2670" y="1272"/>
                </a:cubicBezTo>
                <a:cubicBezTo>
                  <a:pt x="2672" y="1270"/>
                  <a:pt x="2688" y="1269"/>
                  <a:pt x="2706" y="1269"/>
                </a:cubicBezTo>
                <a:cubicBezTo>
                  <a:pt x="2739" y="1269"/>
                  <a:pt x="2739" y="1269"/>
                  <a:pt x="2739" y="1269"/>
                </a:cubicBezTo>
                <a:cubicBezTo>
                  <a:pt x="2717" y="1272"/>
                  <a:pt x="2717" y="1272"/>
                  <a:pt x="2717" y="1272"/>
                </a:cubicBezTo>
                <a:cubicBezTo>
                  <a:pt x="2703" y="1274"/>
                  <a:pt x="2712" y="1275"/>
                  <a:pt x="2746" y="1273"/>
                </a:cubicBezTo>
                <a:cubicBezTo>
                  <a:pt x="2777" y="1272"/>
                  <a:pt x="2793" y="1270"/>
                  <a:pt x="2788" y="1268"/>
                </a:cubicBezTo>
                <a:cubicBezTo>
                  <a:pt x="2782" y="1267"/>
                  <a:pt x="2785" y="1266"/>
                  <a:pt x="2796" y="1267"/>
                </a:cubicBezTo>
                <a:cubicBezTo>
                  <a:pt x="2806" y="1267"/>
                  <a:pt x="2835" y="1267"/>
                  <a:pt x="2862" y="1267"/>
                </a:cubicBezTo>
                <a:cubicBezTo>
                  <a:pt x="2956" y="1265"/>
                  <a:pt x="2974" y="1265"/>
                  <a:pt x="2992" y="1267"/>
                </a:cubicBezTo>
                <a:cubicBezTo>
                  <a:pt x="3002" y="1269"/>
                  <a:pt x="3013" y="1270"/>
                  <a:pt x="3016" y="1270"/>
                </a:cubicBezTo>
                <a:cubicBezTo>
                  <a:pt x="3019" y="1269"/>
                  <a:pt x="3029" y="1271"/>
                  <a:pt x="3038" y="1272"/>
                </a:cubicBezTo>
                <a:cubicBezTo>
                  <a:pt x="3047" y="1274"/>
                  <a:pt x="3064" y="1276"/>
                  <a:pt x="3075" y="1276"/>
                </a:cubicBezTo>
                <a:cubicBezTo>
                  <a:pt x="3086" y="1277"/>
                  <a:pt x="3096" y="1278"/>
                  <a:pt x="3097" y="1279"/>
                </a:cubicBezTo>
                <a:cubicBezTo>
                  <a:pt x="3101" y="1281"/>
                  <a:pt x="3170" y="1286"/>
                  <a:pt x="3208" y="1286"/>
                </a:cubicBezTo>
                <a:cubicBezTo>
                  <a:pt x="3228" y="1286"/>
                  <a:pt x="3245" y="1288"/>
                  <a:pt x="3247" y="1289"/>
                </a:cubicBezTo>
                <a:cubicBezTo>
                  <a:pt x="3252" y="1293"/>
                  <a:pt x="3300" y="1293"/>
                  <a:pt x="3299" y="1289"/>
                </a:cubicBezTo>
                <a:cubicBezTo>
                  <a:pt x="3299" y="1286"/>
                  <a:pt x="3302" y="1284"/>
                  <a:pt x="3306" y="1283"/>
                </a:cubicBezTo>
                <a:cubicBezTo>
                  <a:pt x="3314" y="1282"/>
                  <a:pt x="3314" y="1282"/>
                  <a:pt x="3314" y="1282"/>
                </a:cubicBezTo>
                <a:cubicBezTo>
                  <a:pt x="3306" y="1294"/>
                  <a:pt x="3306" y="1294"/>
                  <a:pt x="3306" y="1294"/>
                </a:cubicBezTo>
                <a:cubicBezTo>
                  <a:pt x="3291" y="1315"/>
                  <a:pt x="3286" y="1317"/>
                  <a:pt x="3254" y="1318"/>
                </a:cubicBezTo>
                <a:cubicBezTo>
                  <a:pt x="3220" y="1318"/>
                  <a:pt x="3145" y="1315"/>
                  <a:pt x="3142" y="1313"/>
                </a:cubicBezTo>
                <a:cubicBezTo>
                  <a:pt x="3141" y="1312"/>
                  <a:pt x="3131" y="1312"/>
                  <a:pt x="3120" y="1311"/>
                </a:cubicBezTo>
                <a:cubicBezTo>
                  <a:pt x="3109" y="1311"/>
                  <a:pt x="3092" y="1311"/>
                  <a:pt x="3083" y="1310"/>
                </a:cubicBezTo>
                <a:cubicBezTo>
                  <a:pt x="3074" y="1309"/>
                  <a:pt x="3061" y="1308"/>
                  <a:pt x="3055" y="1308"/>
                </a:cubicBezTo>
                <a:cubicBezTo>
                  <a:pt x="3048" y="1307"/>
                  <a:pt x="3035" y="1306"/>
                  <a:pt x="3026" y="1306"/>
                </a:cubicBezTo>
                <a:cubicBezTo>
                  <a:pt x="2979" y="1303"/>
                  <a:pt x="2909" y="1302"/>
                  <a:pt x="2897" y="1305"/>
                </a:cubicBezTo>
                <a:cubicBezTo>
                  <a:pt x="2890" y="1306"/>
                  <a:pt x="2881" y="1306"/>
                  <a:pt x="2878" y="1305"/>
                </a:cubicBezTo>
                <a:cubicBezTo>
                  <a:pt x="2874" y="1303"/>
                  <a:pt x="2857" y="1303"/>
                  <a:pt x="2840" y="1305"/>
                </a:cubicBezTo>
                <a:cubicBezTo>
                  <a:pt x="2823" y="1307"/>
                  <a:pt x="2805" y="1307"/>
                  <a:pt x="2798" y="1306"/>
                </a:cubicBezTo>
                <a:cubicBezTo>
                  <a:pt x="2792" y="1305"/>
                  <a:pt x="2765" y="1304"/>
                  <a:pt x="2737" y="1304"/>
                </a:cubicBezTo>
                <a:cubicBezTo>
                  <a:pt x="2704" y="1305"/>
                  <a:pt x="2694" y="1306"/>
                  <a:pt x="2708" y="1307"/>
                </a:cubicBezTo>
                <a:cubicBezTo>
                  <a:pt x="2754" y="1310"/>
                  <a:pt x="2831" y="1311"/>
                  <a:pt x="2889" y="1309"/>
                </a:cubicBezTo>
                <a:cubicBezTo>
                  <a:pt x="2945" y="1308"/>
                  <a:pt x="2983" y="1309"/>
                  <a:pt x="3051" y="1313"/>
                </a:cubicBezTo>
                <a:cubicBezTo>
                  <a:pt x="3066" y="1314"/>
                  <a:pt x="3082" y="1315"/>
                  <a:pt x="3087" y="1315"/>
                </a:cubicBezTo>
                <a:cubicBezTo>
                  <a:pt x="3092" y="1314"/>
                  <a:pt x="3097" y="1316"/>
                  <a:pt x="3098" y="1318"/>
                </a:cubicBezTo>
                <a:cubicBezTo>
                  <a:pt x="3099" y="1321"/>
                  <a:pt x="3094" y="1321"/>
                  <a:pt x="3080" y="1321"/>
                </a:cubicBezTo>
                <a:cubicBezTo>
                  <a:pt x="3068" y="1320"/>
                  <a:pt x="3044" y="1320"/>
                  <a:pt x="3025" y="1320"/>
                </a:cubicBezTo>
                <a:cubicBezTo>
                  <a:pt x="2985" y="1320"/>
                  <a:pt x="3003" y="1324"/>
                  <a:pt x="3051" y="1325"/>
                </a:cubicBezTo>
                <a:cubicBezTo>
                  <a:pt x="3079" y="1326"/>
                  <a:pt x="3085" y="1329"/>
                  <a:pt x="3070" y="1334"/>
                </a:cubicBezTo>
                <a:cubicBezTo>
                  <a:pt x="3066" y="1335"/>
                  <a:pt x="3070" y="1335"/>
                  <a:pt x="3078" y="1334"/>
                </a:cubicBezTo>
                <a:cubicBezTo>
                  <a:pt x="3086" y="1332"/>
                  <a:pt x="3099" y="1330"/>
                  <a:pt x="3106" y="1329"/>
                </a:cubicBezTo>
                <a:cubicBezTo>
                  <a:pt x="3120" y="1327"/>
                  <a:pt x="3126" y="1323"/>
                  <a:pt x="3115" y="1323"/>
                </a:cubicBezTo>
                <a:cubicBezTo>
                  <a:pt x="3110" y="1324"/>
                  <a:pt x="3109" y="1323"/>
                  <a:pt x="3113" y="1320"/>
                </a:cubicBezTo>
                <a:cubicBezTo>
                  <a:pt x="3118" y="1316"/>
                  <a:pt x="3150" y="1317"/>
                  <a:pt x="3216" y="1322"/>
                </a:cubicBezTo>
                <a:cubicBezTo>
                  <a:pt x="3240" y="1324"/>
                  <a:pt x="3244" y="1325"/>
                  <a:pt x="3245" y="1331"/>
                </a:cubicBezTo>
                <a:cubicBezTo>
                  <a:pt x="3245" y="1340"/>
                  <a:pt x="3235" y="1346"/>
                  <a:pt x="3224" y="1344"/>
                </a:cubicBezTo>
                <a:cubicBezTo>
                  <a:pt x="3219" y="1343"/>
                  <a:pt x="3215" y="1344"/>
                  <a:pt x="3215" y="1346"/>
                </a:cubicBezTo>
                <a:cubicBezTo>
                  <a:pt x="3215" y="1348"/>
                  <a:pt x="3219" y="1349"/>
                  <a:pt x="3224" y="1349"/>
                </a:cubicBezTo>
                <a:cubicBezTo>
                  <a:pt x="3229" y="1349"/>
                  <a:pt x="3235" y="1350"/>
                  <a:pt x="3237" y="1351"/>
                </a:cubicBezTo>
                <a:cubicBezTo>
                  <a:pt x="3242" y="1355"/>
                  <a:pt x="3263" y="1348"/>
                  <a:pt x="3280" y="1337"/>
                </a:cubicBezTo>
                <a:cubicBezTo>
                  <a:pt x="3293" y="1327"/>
                  <a:pt x="3295" y="1327"/>
                  <a:pt x="3321" y="1328"/>
                </a:cubicBezTo>
                <a:cubicBezTo>
                  <a:pt x="3335" y="1329"/>
                  <a:pt x="3352" y="1330"/>
                  <a:pt x="3357" y="1329"/>
                </a:cubicBezTo>
                <a:cubicBezTo>
                  <a:pt x="3365" y="1329"/>
                  <a:pt x="3367" y="1331"/>
                  <a:pt x="3367" y="1334"/>
                </a:cubicBezTo>
                <a:cubicBezTo>
                  <a:pt x="3366" y="1336"/>
                  <a:pt x="3366" y="1338"/>
                  <a:pt x="3368" y="1338"/>
                </a:cubicBezTo>
                <a:cubicBezTo>
                  <a:pt x="3383" y="1339"/>
                  <a:pt x="3445" y="1335"/>
                  <a:pt x="3451" y="1333"/>
                </a:cubicBezTo>
                <a:cubicBezTo>
                  <a:pt x="3457" y="1331"/>
                  <a:pt x="3449" y="1331"/>
                  <a:pt x="3429" y="1331"/>
                </a:cubicBezTo>
                <a:cubicBezTo>
                  <a:pt x="3411" y="1332"/>
                  <a:pt x="3402" y="1331"/>
                  <a:pt x="3407" y="1329"/>
                </a:cubicBezTo>
                <a:cubicBezTo>
                  <a:pt x="3414" y="1327"/>
                  <a:pt x="3413" y="1326"/>
                  <a:pt x="3398" y="1325"/>
                </a:cubicBezTo>
                <a:cubicBezTo>
                  <a:pt x="3388" y="1324"/>
                  <a:pt x="3371" y="1324"/>
                  <a:pt x="3359" y="1324"/>
                </a:cubicBezTo>
                <a:cubicBezTo>
                  <a:pt x="3337" y="1325"/>
                  <a:pt x="3332" y="1323"/>
                  <a:pt x="3337" y="1318"/>
                </a:cubicBezTo>
                <a:cubicBezTo>
                  <a:pt x="3340" y="1316"/>
                  <a:pt x="3336" y="1316"/>
                  <a:pt x="3328" y="1318"/>
                </a:cubicBezTo>
                <a:cubicBezTo>
                  <a:pt x="3322" y="1319"/>
                  <a:pt x="3314" y="1319"/>
                  <a:pt x="3311" y="1318"/>
                </a:cubicBezTo>
                <a:cubicBezTo>
                  <a:pt x="3307" y="1315"/>
                  <a:pt x="3308" y="1312"/>
                  <a:pt x="3320" y="1292"/>
                </a:cubicBezTo>
                <a:cubicBezTo>
                  <a:pt x="3333" y="1270"/>
                  <a:pt x="3333" y="1270"/>
                  <a:pt x="3333" y="1270"/>
                </a:cubicBezTo>
                <a:cubicBezTo>
                  <a:pt x="3352" y="1271"/>
                  <a:pt x="3352" y="1271"/>
                  <a:pt x="3352" y="1271"/>
                </a:cubicBezTo>
                <a:cubicBezTo>
                  <a:pt x="3370" y="1272"/>
                  <a:pt x="3371" y="1272"/>
                  <a:pt x="3361" y="1268"/>
                </a:cubicBezTo>
                <a:cubicBezTo>
                  <a:pt x="3350" y="1265"/>
                  <a:pt x="3350" y="1265"/>
                  <a:pt x="3350" y="1265"/>
                </a:cubicBezTo>
                <a:cubicBezTo>
                  <a:pt x="3361" y="1259"/>
                  <a:pt x="3361" y="1259"/>
                  <a:pt x="3361" y="1259"/>
                </a:cubicBezTo>
                <a:cubicBezTo>
                  <a:pt x="3373" y="1254"/>
                  <a:pt x="3375" y="1250"/>
                  <a:pt x="3367" y="1247"/>
                </a:cubicBezTo>
                <a:cubicBezTo>
                  <a:pt x="3359" y="1245"/>
                  <a:pt x="3451" y="1247"/>
                  <a:pt x="3464" y="1249"/>
                </a:cubicBezTo>
                <a:cubicBezTo>
                  <a:pt x="3470" y="1250"/>
                  <a:pt x="3473" y="1249"/>
                  <a:pt x="3473" y="1247"/>
                </a:cubicBezTo>
                <a:cubicBezTo>
                  <a:pt x="3473" y="1245"/>
                  <a:pt x="3468" y="1243"/>
                  <a:pt x="3463" y="1243"/>
                </a:cubicBezTo>
                <a:cubicBezTo>
                  <a:pt x="3457" y="1243"/>
                  <a:pt x="3451" y="1243"/>
                  <a:pt x="3448" y="1242"/>
                </a:cubicBezTo>
                <a:cubicBezTo>
                  <a:pt x="3446" y="1242"/>
                  <a:pt x="3429" y="1242"/>
                  <a:pt x="3411" y="1241"/>
                </a:cubicBezTo>
                <a:cubicBezTo>
                  <a:pt x="3384" y="1240"/>
                  <a:pt x="3377" y="1239"/>
                  <a:pt x="3377" y="1235"/>
                </a:cubicBezTo>
                <a:cubicBezTo>
                  <a:pt x="3377" y="1232"/>
                  <a:pt x="3375" y="1231"/>
                  <a:pt x="3370" y="1233"/>
                </a:cubicBezTo>
                <a:cubicBezTo>
                  <a:pt x="3364" y="1236"/>
                  <a:pt x="3364" y="1236"/>
                  <a:pt x="3348" y="1234"/>
                </a:cubicBezTo>
                <a:cubicBezTo>
                  <a:pt x="3333" y="1232"/>
                  <a:pt x="3300" y="1232"/>
                  <a:pt x="3276" y="1233"/>
                </a:cubicBezTo>
                <a:cubicBezTo>
                  <a:pt x="3263" y="1233"/>
                  <a:pt x="3256" y="1232"/>
                  <a:pt x="3257" y="1230"/>
                </a:cubicBezTo>
                <a:cubicBezTo>
                  <a:pt x="3258" y="1228"/>
                  <a:pt x="3257" y="1227"/>
                  <a:pt x="3254" y="1227"/>
                </a:cubicBezTo>
                <a:cubicBezTo>
                  <a:pt x="3250" y="1227"/>
                  <a:pt x="3250" y="1226"/>
                  <a:pt x="3255" y="1223"/>
                </a:cubicBezTo>
                <a:cubicBezTo>
                  <a:pt x="3259" y="1221"/>
                  <a:pt x="3275" y="1220"/>
                  <a:pt x="3299" y="1221"/>
                </a:cubicBezTo>
                <a:cubicBezTo>
                  <a:pt x="3351" y="1223"/>
                  <a:pt x="3400" y="1226"/>
                  <a:pt x="3415" y="1227"/>
                </a:cubicBezTo>
                <a:cubicBezTo>
                  <a:pt x="3418" y="1228"/>
                  <a:pt x="3432" y="1229"/>
                  <a:pt x="3445" y="1229"/>
                </a:cubicBezTo>
                <a:cubicBezTo>
                  <a:pt x="3458" y="1230"/>
                  <a:pt x="3469" y="1231"/>
                  <a:pt x="3469" y="1233"/>
                </a:cubicBezTo>
                <a:cubicBezTo>
                  <a:pt x="3470" y="1235"/>
                  <a:pt x="3473" y="1235"/>
                  <a:pt x="3476" y="1233"/>
                </a:cubicBezTo>
                <a:cubicBezTo>
                  <a:pt x="3483" y="1229"/>
                  <a:pt x="3510" y="1229"/>
                  <a:pt x="3567" y="1233"/>
                </a:cubicBezTo>
                <a:cubicBezTo>
                  <a:pt x="3574" y="1234"/>
                  <a:pt x="3594" y="1235"/>
                  <a:pt x="3611" y="1236"/>
                </a:cubicBezTo>
                <a:cubicBezTo>
                  <a:pt x="3627" y="1236"/>
                  <a:pt x="3655" y="1238"/>
                  <a:pt x="3671" y="1239"/>
                </a:cubicBezTo>
                <a:cubicBezTo>
                  <a:pt x="3688" y="1240"/>
                  <a:pt x="3714" y="1241"/>
                  <a:pt x="3730" y="1241"/>
                </a:cubicBezTo>
                <a:cubicBezTo>
                  <a:pt x="3746" y="1241"/>
                  <a:pt x="3762" y="1242"/>
                  <a:pt x="3766" y="1243"/>
                </a:cubicBezTo>
                <a:cubicBezTo>
                  <a:pt x="3772" y="1245"/>
                  <a:pt x="3772" y="1244"/>
                  <a:pt x="3764" y="1239"/>
                </a:cubicBezTo>
                <a:cubicBezTo>
                  <a:pt x="3757" y="1233"/>
                  <a:pt x="3749" y="1233"/>
                  <a:pt x="3708" y="1233"/>
                </a:cubicBezTo>
                <a:cubicBezTo>
                  <a:pt x="3681" y="1233"/>
                  <a:pt x="3657" y="1233"/>
                  <a:pt x="3654" y="1232"/>
                </a:cubicBezTo>
                <a:cubicBezTo>
                  <a:pt x="3651" y="1232"/>
                  <a:pt x="3630" y="1230"/>
                  <a:pt x="3608" y="1229"/>
                </a:cubicBezTo>
                <a:cubicBezTo>
                  <a:pt x="3585" y="1228"/>
                  <a:pt x="3558" y="1226"/>
                  <a:pt x="3547" y="1225"/>
                </a:cubicBezTo>
                <a:cubicBezTo>
                  <a:pt x="3523" y="1222"/>
                  <a:pt x="3484" y="1220"/>
                  <a:pt x="3472" y="1221"/>
                </a:cubicBezTo>
                <a:cubicBezTo>
                  <a:pt x="3462" y="1222"/>
                  <a:pt x="3462" y="1222"/>
                  <a:pt x="3462" y="1222"/>
                </a:cubicBezTo>
                <a:cubicBezTo>
                  <a:pt x="3470" y="1218"/>
                  <a:pt x="3470" y="1218"/>
                  <a:pt x="3470" y="1218"/>
                </a:cubicBezTo>
                <a:cubicBezTo>
                  <a:pt x="3474" y="1215"/>
                  <a:pt x="3477" y="1212"/>
                  <a:pt x="3475" y="1211"/>
                </a:cubicBezTo>
                <a:cubicBezTo>
                  <a:pt x="3470" y="1208"/>
                  <a:pt x="3457" y="1209"/>
                  <a:pt x="3452" y="1213"/>
                </a:cubicBezTo>
                <a:cubicBezTo>
                  <a:pt x="3446" y="1217"/>
                  <a:pt x="3409" y="1220"/>
                  <a:pt x="3394" y="1218"/>
                </a:cubicBezTo>
                <a:cubicBezTo>
                  <a:pt x="3387" y="1216"/>
                  <a:pt x="3385" y="1214"/>
                  <a:pt x="3386" y="1211"/>
                </a:cubicBezTo>
                <a:cubicBezTo>
                  <a:pt x="3387" y="1204"/>
                  <a:pt x="3380" y="1202"/>
                  <a:pt x="3367" y="1207"/>
                </a:cubicBezTo>
                <a:cubicBezTo>
                  <a:pt x="3360" y="1210"/>
                  <a:pt x="3348" y="1212"/>
                  <a:pt x="3340" y="1212"/>
                </a:cubicBezTo>
                <a:cubicBezTo>
                  <a:pt x="3332" y="1212"/>
                  <a:pt x="3318" y="1212"/>
                  <a:pt x="3311" y="1213"/>
                </a:cubicBezTo>
                <a:cubicBezTo>
                  <a:pt x="3303" y="1213"/>
                  <a:pt x="3296" y="1212"/>
                  <a:pt x="3296" y="1210"/>
                </a:cubicBezTo>
                <a:cubicBezTo>
                  <a:pt x="3296" y="1209"/>
                  <a:pt x="3298" y="1207"/>
                  <a:pt x="3300" y="1207"/>
                </a:cubicBezTo>
                <a:cubicBezTo>
                  <a:pt x="3302" y="1207"/>
                  <a:pt x="3304" y="1205"/>
                  <a:pt x="3305" y="1203"/>
                </a:cubicBezTo>
                <a:cubicBezTo>
                  <a:pt x="3305" y="1200"/>
                  <a:pt x="3313" y="1196"/>
                  <a:pt x="3321" y="1193"/>
                </a:cubicBezTo>
                <a:cubicBezTo>
                  <a:pt x="3329" y="1190"/>
                  <a:pt x="3336" y="1186"/>
                  <a:pt x="3336" y="1184"/>
                </a:cubicBezTo>
                <a:cubicBezTo>
                  <a:pt x="3336" y="1181"/>
                  <a:pt x="3371" y="1181"/>
                  <a:pt x="3391" y="1184"/>
                </a:cubicBezTo>
                <a:cubicBezTo>
                  <a:pt x="3400" y="1186"/>
                  <a:pt x="3400" y="1186"/>
                  <a:pt x="3400" y="1186"/>
                </a:cubicBezTo>
                <a:cubicBezTo>
                  <a:pt x="3391" y="1189"/>
                  <a:pt x="3391" y="1189"/>
                  <a:pt x="3391" y="1189"/>
                </a:cubicBezTo>
                <a:cubicBezTo>
                  <a:pt x="3381" y="1192"/>
                  <a:pt x="3381" y="1192"/>
                  <a:pt x="3381" y="1192"/>
                </a:cubicBezTo>
                <a:cubicBezTo>
                  <a:pt x="3392" y="1192"/>
                  <a:pt x="3392" y="1192"/>
                  <a:pt x="3392" y="1192"/>
                </a:cubicBezTo>
                <a:cubicBezTo>
                  <a:pt x="3399" y="1192"/>
                  <a:pt x="3405" y="1193"/>
                  <a:pt x="3407" y="1195"/>
                </a:cubicBezTo>
                <a:cubicBezTo>
                  <a:pt x="3409" y="1198"/>
                  <a:pt x="3417" y="1198"/>
                  <a:pt x="3438" y="1193"/>
                </a:cubicBezTo>
                <a:cubicBezTo>
                  <a:pt x="3460" y="1188"/>
                  <a:pt x="3473" y="1187"/>
                  <a:pt x="3508" y="1189"/>
                </a:cubicBezTo>
                <a:cubicBezTo>
                  <a:pt x="3551" y="1191"/>
                  <a:pt x="3593" y="1186"/>
                  <a:pt x="3618" y="1177"/>
                </a:cubicBezTo>
                <a:cubicBezTo>
                  <a:pt x="3633" y="1171"/>
                  <a:pt x="3630" y="1166"/>
                  <a:pt x="3612" y="1169"/>
                </a:cubicBezTo>
                <a:cubicBezTo>
                  <a:pt x="3604" y="1170"/>
                  <a:pt x="3579" y="1173"/>
                  <a:pt x="3558" y="1175"/>
                </a:cubicBezTo>
                <a:cubicBezTo>
                  <a:pt x="3526" y="1178"/>
                  <a:pt x="3519" y="1178"/>
                  <a:pt x="3519" y="1174"/>
                </a:cubicBezTo>
                <a:cubicBezTo>
                  <a:pt x="3519" y="1170"/>
                  <a:pt x="3515" y="1170"/>
                  <a:pt x="3506" y="1172"/>
                </a:cubicBezTo>
                <a:cubicBezTo>
                  <a:pt x="3498" y="1173"/>
                  <a:pt x="3494" y="1173"/>
                  <a:pt x="3495" y="1171"/>
                </a:cubicBezTo>
                <a:cubicBezTo>
                  <a:pt x="3496" y="1168"/>
                  <a:pt x="3490" y="1168"/>
                  <a:pt x="3481" y="1169"/>
                </a:cubicBezTo>
                <a:cubicBezTo>
                  <a:pt x="3465" y="1171"/>
                  <a:pt x="3390" y="1176"/>
                  <a:pt x="3351" y="1177"/>
                </a:cubicBezTo>
                <a:cubicBezTo>
                  <a:pt x="3331" y="1178"/>
                  <a:pt x="3330" y="1178"/>
                  <a:pt x="3334" y="1173"/>
                </a:cubicBezTo>
                <a:cubicBezTo>
                  <a:pt x="3338" y="1169"/>
                  <a:pt x="3348" y="1167"/>
                  <a:pt x="3366" y="1165"/>
                </a:cubicBezTo>
                <a:cubicBezTo>
                  <a:pt x="3394" y="1163"/>
                  <a:pt x="3394" y="1163"/>
                  <a:pt x="3394" y="1163"/>
                </a:cubicBezTo>
                <a:cubicBezTo>
                  <a:pt x="3367" y="1163"/>
                  <a:pt x="3367" y="1163"/>
                  <a:pt x="3367" y="1163"/>
                </a:cubicBezTo>
                <a:cubicBezTo>
                  <a:pt x="3344" y="1164"/>
                  <a:pt x="3340" y="1163"/>
                  <a:pt x="3341" y="1158"/>
                </a:cubicBezTo>
                <a:cubicBezTo>
                  <a:pt x="3342" y="1154"/>
                  <a:pt x="3341" y="1153"/>
                  <a:pt x="3338" y="1156"/>
                </a:cubicBezTo>
                <a:cubicBezTo>
                  <a:pt x="3335" y="1157"/>
                  <a:pt x="3328" y="1159"/>
                  <a:pt x="3321" y="1160"/>
                </a:cubicBezTo>
                <a:cubicBezTo>
                  <a:pt x="3309" y="1162"/>
                  <a:pt x="3309" y="1162"/>
                  <a:pt x="3309" y="1162"/>
                </a:cubicBezTo>
                <a:cubicBezTo>
                  <a:pt x="3318" y="1157"/>
                  <a:pt x="3318" y="1157"/>
                  <a:pt x="3318" y="1157"/>
                </a:cubicBezTo>
                <a:cubicBezTo>
                  <a:pt x="3334" y="1149"/>
                  <a:pt x="3343" y="1142"/>
                  <a:pt x="3343" y="1137"/>
                </a:cubicBezTo>
                <a:cubicBezTo>
                  <a:pt x="3343" y="1134"/>
                  <a:pt x="3348" y="1129"/>
                  <a:pt x="3356" y="1126"/>
                </a:cubicBezTo>
                <a:cubicBezTo>
                  <a:pt x="3367" y="1122"/>
                  <a:pt x="3368" y="1120"/>
                  <a:pt x="3364" y="1117"/>
                </a:cubicBezTo>
                <a:cubicBezTo>
                  <a:pt x="3361" y="1115"/>
                  <a:pt x="3357" y="1116"/>
                  <a:pt x="3351" y="1118"/>
                </a:cubicBezTo>
                <a:cubicBezTo>
                  <a:pt x="3338" y="1125"/>
                  <a:pt x="3325" y="1125"/>
                  <a:pt x="3324" y="1118"/>
                </a:cubicBezTo>
                <a:cubicBezTo>
                  <a:pt x="3324" y="1114"/>
                  <a:pt x="3323" y="1113"/>
                  <a:pt x="3319" y="1115"/>
                </a:cubicBezTo>
                <a:cubicBezTo>
                  <a:pt x="3309" y="1121"/>
                  <a:pt x="3273" y="1133"/>
                  <a:pt x="3260" y="1135"/>
                </a:cubicBezTo>
                <a:cubicBezTo>
                  <a:pt x="3248" y="1138"/>
                  <a:pt x="3246" y="1137"/>
                  <a:pt x="3247" y="1133"/>
                </a:cubicBezTo>
                <a:cubicBezTo>
                  <a:pt x="3249" y="1128"/>
                  <a:pt x="3264" y="1116"/>
                  <a:pt x="3270" y="1116"/>
                </a:cubicBezTo>
                <a:cubicBezTo>
                  <a:pt x="3272" y="1116"/>
                  <a:pt x="3275" y="1114"/>
                  <a:pt x="3277" y="1112"/>
                </a:cubicBezTo>
                <a:cubicBezTo>
                  <a:pt x="3278" y="1109"/>
                  <a:pt x="3287" y="1105"/>
                  <a:pt x="3297" y="1102"/>
                </a:cubicBezTo>
                <a:cubicBezTo>
                  <a:pt x="3314" y="1097"/>
                  <a:pt x="3314" y="1097"/>
                  <a:pt x="3314" y="1097"/>
                </a:cubicBezTo>
                <a:cubicBezTo>
                  <a:pt x="3294" y="1097"/>
                  <a:pt x="3294" y="1097"/>
                  <a:pt x="3294" y="1097"/>
                </a:cubicBezTo>
                <a:cubicBezTo>
                  <a:pt x="3284" y="1097"/>
                  <a:pt x="3272" y="1097"/>
                  <a:pt x="3267" y="1097"/>
                </a:cubicBezTo>
                <a:cubicBezTo>
                  <a:pt x="3262" y="1097"/>
                  <a:pt x="3259" y="1096"/>
                  <a:pt x="3259" y="1092"/>
                </a:cubicBezTo>
                <a:cubicBezTo>
                  <a:pt x="3258" y="1089"/>
                  <a:pt x="3263" y="1087"/>
                  <a:pt x="3273" y="1085"/>
                </a:cubicBezTo>
                <a:cubicBezTo>
                  <a:pt x="3288" y="1082"/>
                  <a:pt x="3288" y="1082"/>
                  <a:pt x="3288" y="1082"/>
                </a:cubicBezTo>
                <a:cubicBezTo>
                  <a:pt x="3274" y="1081"/>
                  <a:pt x="3274" y="1081"/>
                  <a:pt x="3274" y="1081"/>
                </a:cubicBezTo>
                <a:cubicBezTo>
                  <a:pt x="3263" y="1081"/>
                  <a:pt x="3261" y="1079"/>
                  <a:pt x="3260" y="1073"/>
                </a:cubicBezTo>
                <a:cubicBezTo>
                  <a:pt x="3258" y="1065"/>
                  <a:pt x="3258" y="1065"/>
                  <a:pt x="3258" y="1065"/>
                </a:cubicBezTo>
                <a:cubicBezTo>
                  <a:pt x="3301" y="1065"/>
                  <a:pt x="3301" y="1065"/>
                  <a:pt x="3301" y="1065"/>
                </a:cubicBezTo>
                <a:cubicBezTo>
                  <a:pt x="3343" y="1064"/>
                  <a:pt x="3363" y="1060"/>
                  <a:pt x="3336" y="1057"/>
                </a:cubicBezTo>
                <a:cubicBezTo>
                  <a:pt x="3329" y="1056"/>
                  <a:pt x="3319" y="1055"/>
                  <a:pt x="3314" y="1054"/>
                </a:cubicBezTo>
                <a:cubicBezTo>
                  <a:pt x="3306" y="1052"/>
                  <a:pt x="3306" y="1052"/>
                  <a:pt x="3306" y="1052"/>
                </a:cubicBezTo>
                <a:cubicBezTo>
                  <a:pt x="3314" y="1057"/>
                  <a:pt x="3314" y="1057"/>
                  <a:pt x="3314" y="1057"/>
                </a:cubicBezTo>
                <a:cubicBezTo>
                  <a:pt x="3323" y="1062"/>
                  <a:pt x="3322" y="1062"/>
                  <a:pt x="3305" y="1061"/>
                </a:cubicBezTo>
                <a:cubicBezTo>
                  <a:pt x="3295" y="1061"/>
                  <a:pt x="3277" y="1059"/>
                  <a:pt x="3264" y="1058"/>
                </a:cubicBezTo>
                <a:cubicBezTo>
                  <a:pt x="3252" y="1057"/>
                  <a:pt x="3240" y="1057"/>
                  <a:pt x="3239" y="1058"/>
                </a:cubicBezTo>
                <a:cubicBezTo>
                  <a:pt x="3237" y="1059"/>
                  <a:pt x="3236" y="1059"/>
                  <a:pt x="3237" y="1057"/>
                </a:cubicBezTo>
                <a:cubicBezTo>
                  <a:pt x="3239" y="1053"/>
                  <a:pt x="3230" y="1053"/>
                  <a:pt x="3199" y="1055"/>
                </a:cubicBezTo>
                <a:cubicBezTo>
                  <a:pt x="3189" y="1055"/>
                  <a:pt x="3170" y="1055"/>
                  <a:pt x="3158" y="1053"/>
                </a:cubicBezTo>
                <a:cubicBezTo>
                  <a:pt x="3146" y="1052"/>
                  <a:pt x="3129" y="1050"/>
                  <a:pt x="3120" y="1050"/>
                </a:cubicBezTo>
                <a:cubicBezTo>
                  <a:pt x="3103" y="1048"/>
                  <a:pt x="3103" y="1048"/>
                  <a:pt x="3103" y="1048"/>
                </a:cubicBezTo>
                <a:cubicBezTo>
                  <a:pt x="3115" y="1043"/>
                  <a:pt x="3115" y="1043"/>
                  <a:pt x="3115" y="1043"/>
                </a:cubicBezTo>
                <a:cubicBezTo>
                  <a:pt x="3122" y="1041"/>
                  <a:pt x="3132" y="1036"/>
                  <a:pt x="3139" y="1032"/>
                </a:cubicBezTo>
                <a:cubicBezTo>
                  <a:pt x="3145" y="1029"/>
                  <a:pt x="3157" y="1026"/>
                  <a:pt x="3166" y="1025"/>
                </a:cubicBezTo>
                <a:cubicBezTo>
                  <a:pt x="3177" y="1024"/>
                  <a:pt x="3179" y="1023"/>
                  <a:pt x="3173" y="1022"/>
                </a:cubicBezTo>
                <a:cubicBezTo>
                  <a:pt x="3165" y="1020"/>
                  <a:pt x="3165" y="1020"/>
                  <a:pt x="3165" y="1020"/>
                </a:cubicBezTo>
                <a:cubicBezTo>
                  <a:pt x="3175" y="1015"/>
                  <a:pt x="3175" y="1015"/>
                  <a:pt x="3175" y="1015"/>
                </a:cubicBezTo>
                <a:cubicBezTo>
                  <a:pt x="3182" y="1011"/>
                  <a:pt x="3186" y="1011"/>
                  <a:pt x="3192" y="1014"/>
                </a:cubicBezTo>
                <a:cubicBezTo>
                  <a:pt x="3200" y="1018"/>
                  <a:pt x="3200" y="1018"/>
                  <a:pt x="3200" y="1018"/>
                </a:cubicBezTo>
                <a:cubicBezTo>
                  <a:pt x="3192" y="1020"/>
                  <a:pt x="3192" y="1020"/>
                  <a:pt x="3192" y="1020"/>
                </a:cubicBezTo>
                <a:cubicBezTo>
                  <a:pt x="3186" y="1022"/>
                  <a:pt x="3189" y="1023"/>
                  <a:pt x="3206" y="1025"/>
                </a:cubicBezTo>
                <a:cubicBezTo>
                  <a:pt x="3218" y="1026"/>
                  <a:pt x="3230" y="1027"/>
                  <a:pt x="3232" y="1026"/>
                </a:cubicBezTo>
                <a:cubicBezTo>
                  <a:pt x="3234" y="1026"/>
                  <a:pt x="3253" y="1027"/>
                  <a:pt x="3273" y="1028"/>
                </a:cubicBezTo>
                <a:cubicBezTo>
                  <a:pt x="3330" y="1032"/>
                  <a:pt x="3357" y="1033"/>
                  <a:pt x="3355" y="1030"/>
                </a:cubicBezTo>
                <a:cubicBezTo>
                  <a:pt x="3353" y="1029"/>
                  <a:pt x="3339" y="1027"/>
                  <a:pt x="3322" y="1025"/>
                </a:cubicBezTo>
                <a:cubicBezTo>
                  <a:pt x="3305" y="1023"/>
                  <a:pt x="3289" y="1020"/>
                  <a:pt x="3287" y="1018"/>
                </a:cubicBezTo>
                <a:cubicBezTo>
                  <a:pt x="3284" y="1016"/>
                  <a:pt x="3273" y="1015"/>
                  <a:pt x="3260" y="1015"/>
                </a:cubicBezTo>
                <a:cubicBezTo>
                  <a:pt x="3247" y="1016"/>
                  <a:pt x="3236" y="1015"/>
                  <a:pt x="3235" y="1014"/>
                </a:cubicBezTo>
                <a:cubicBezTo>
                  <a:pt x="3234" y="1013"/>
                  <a:pt x="3238" y="1009"/>
                  <a:pt x="3244" y="1004"/>
                </a:cubicBezTo>
                <a:cubicBezTo>
                  <a:pt x="3249" y="1000"/>
                  <a:pt x="3256" y="995"/>
                  <a:pt x="3258" y="993"/>
                </a:cubicBezTo>
                <a:cubicBezTo>
                  <a:pt x="3262" y="989"/>
                  <a:pt x="3262" y="988"/>
                  <a:pt x="3239" y="998"/>
                </a:cubicBezTo>
                <a:cubicBezTo>
                  <a:pt x="3233" y="1000"/>
                  <a:pt x="3223" y="1000"/>
                  <a:pt x="3211" y="998"/>
                </a:cubicBezTo>
                <a:cubicBezTo>
                  <a:pt x="3197" y="996"/>
                  <a:pt x="3191" y="996"/>
                  <a:pt x="3189" y="999"/>
                </a:cubicBezTo>
                <a:cubicBezTo>
                  <a:pt x="3187" y="1002"/>
                  <a:pt x="3180" y="1003"/>
                  <a:pt x="3171" y="1002"/>
                </a:cubicBezTo>
                <a:cubicBezTo>
                  <a:pt x="3162" y="1001"/>
                  <a:pt x="3153" y="1003"/>
                  <a:pt x="3143" y="1007"/>
                </a:cubicBezTo>
                <a:cubicBezTo>
                  <a:pt x="3124" y="1016"/>
                  <a:pt x="3110" y="1015"/>
                  <a:pt x="3109" y="1005"/>
                </a:cubicBezTo>
                <a:cubicBezTo>
                  <a:pt x="3109" y="1000"/>
                  <a:pt x="3107" y="998"/>
                  <a:pt x="3101" y="996"/>
                </a:cubicBezTo>
                <a:cubicBezTo>
                  <a:pt x="3097" y="996"/>
                  <a:pt x="3092" y="996"/>
                  <a:pt x="3090" y="997"/>
                </a:cubicBezTo>
                <a:cubicBezTo>
                  <a:pt x="3084" y="1000"/>
                  <a:pt x="3061" y="997"/>
                  <a:pt x="3061" y="993"/>
                </a:cubicBezTo>
                <a:cubicBezTo>
                  <a:pt x="3061" y="991"/>
                  <a:pt x="3064" y="989"/>
                  <a:pt x="3069" y="989"/>
                </a:cubicBezTo>
                <a:cubicBezTo>
                  <a:pt x="3078" y="988"/>
                  <a:pt x="3078" y="988"/>
                  <a:pt x="3078" y="988"/>
                </a:cubicBezTo>
                <a:cubicBezTo>
                  <a:pt x="3069" y="987"/>
                  <a:pt x="3069" y="987"/>
                  <a:pt x="3069" y="987"/>
                </a:cubicBezTo>
                <a:cubicBezTo>
                  <a:pt x="3064" y="986"/>
                  <a:pt x="3058" y="983"/>
                  <a:pt x="3056" y="979"/>
                </a:cubicBezTo>
                <a:cubicBezTo>
                  <a:pt x="3052" y="971"/>
                  <a:pt x="3048" y="971"/>
                  <a:pt x="3036" y="982"/>
                </a:cubicBezTo>
                <a:cubicBezTo>
                  <a:pt x="3026" y="991"/>
                  <a:pt x="3026" y="991"/>
                  <a:pt x="2994" y="989"/>
                </a:cubicBezTo>
                <a:cubicBezTo>
                  <a:pt x="2970" y="987"/>
                  <a:pt x="2962" y="985"/>
                  <a:pt x="2961" y="982"/>
                </a:cubicBezTo>
                <a:cubicBezTo>
                  <a:pt x="2961" y="975"/>
                  <a:pt x="2979" y="966"/>
                  <a:pt x="2989" y="967"/>
                </a:cubicBezTo>
                <a:cubicBezTo>
                  <a:pt x="2994" y="968"/>
                  <a:pt x="3008" y="969"/>
                  <a:pt x="3021" y="969"/>
                </a:cubicBezTo>
                <a:cubicBezTo>
                  <a:pt x="3034" y="970"/>
                  <a:pt x="3061" y="971"/>
                  <a:pt x="3081" y="972"/>
                </a:cubicBezTo>
                <a:cubicBezTo>
                  <a:pt x="3102" y="972"/>
                  <a:pt x="3121" y="973"/>
                  <a:pt x="3124" y="973"/>
                </a:cubicBezTo>
                <a:cubicBezTo>
                  <a:pt x="3143" y="973"/>
                  <a:pt x="3172" y="979"/>
                  <a:pt x="3183" y="985"/>
                </a:cubicBezTo>
                <a:cubicBezTo>
                  <a:pt x="3192" y="990"/>
                  <a:pt x="3200" y="992"/>
                  <a:pt x="3208" y="992"/>
                </a:cubicBezTo>
                <a:cubicBezTo>
                  <a:pt x="3220" y="991"/>
                  <a:pt x="3220" y="991"/>
                  <a:pt x="3211" y="989"/>
                </a:cubicBezTo>
                <a:cubicBezTo>
                  <a:pt x="3202" y="987"/>
                  <a:pt x="3202" y="987"/>
                  <a:pt x="3218" y="982"/>
                </a:cubicBezTo>
                <a:cubicBezTo>
                  <a:pt x="3235" y="976"/>
                  <a:pt x="3267" y="973"/>
                  <a:pt x="3335" y="971"/>
                </a:cubicBezTo>
                <a:cubicBezTo>
                  <a:pt x="3369" y="970"/>
                  <a:pt x="3380" y="969"/>
                  <a:pt x="3386" y="964"/>
                </a:cubicBezTo>
                <a:cubicBezTo>
                  <a:pt x="3393" y="959"/>
                  <a:pt x="3393" y="959"/>
                  <a:pt x="3393" y="959"/>
                </a:cubicBezTo>
                <a:cubicBezTo>
                  <a:pt x="3386" y="958"/>
                  <a:pt x="3386" y="958"/>
                  <a:pt x="3386" y="958"/>
                </a:cubicBezTo>
                <a:cubicBezTo>
                  <a:pt x="3381" y="957"/>
                  <a:pt x="3371" y="956"/>
                  <a:pt x="3363" y="955"/>
                </a:cubicBezTo>
                <a:cubicBezTo>
                  <a:pt x="3338" y="953"/>
                  <a:pt x="3336" y="951"/>
                  <a:pt x="3345" y="945"/>
                </a:cubicBezTo>
                <a:cubicBezTo>
                  <a:pt x="3359" y="935"/>
                  <a:pt x="3355" y="934"/>
                  <a:pt x="3305" y="934"/>
                </a:cubicBezTo>
                <a:cubicBezTo>
                  <a:pt x="3292" y="934"/>
                  <a:pt x="3272" y="934"/>
                  <a:pt x="3262" y="934"/>
                </a:cubicBezTo>
                <a:cubicBezTo>
                  <a:pt x="3246" y="935"/>
                  <a:pt x="3244" y="934"/>
                  <a:pt x="3246" y="930"/>
                </a:cubicBezTo>
                <a:cubicBezTo>
                  <a:pt x="3248" y="926"/>
                  <a:pt x="3247" y="925"/>
                  <a:pt x="3240" y="924"/>
                </a:cubicBezTo>
                <a:cubicBezTo>
                  <a:pt x="3236" y="924"/>
                  <a:pt x="3226" y="925"/>
                  <a:pt x="3219" y="927"/>
                </a:cubicBezTo>
                <a:cubicBezTo>
                  <a:pt x="3212" y="929"/>
                  <a:pt x="3191" y="930"/>
                  <a:pt x="3168" y="929"/>
                </a:cubicBezTo>
                <a:cubicBezTo>
                  <a:pt x="3147" y="928"/>
                  <a:pt x="3112" y="928"/>
                  <a:pt x="3091" y="928"/>
                </a:cubicBezTo>
                <a:cubicBezTo>
                  <a:pt x="3069" y="927"/>
                  <a:pt x="3052" y="926"/>
                  <a:pt x="3052" y="924"/>
                </a:cubicBezTo>
                <a:cubicBezTo>
                  <a:pt x="3052" y="923"/>
                  <a:pt x="3054" y="921"/>
                  <a:pt x="3057" y="921"/>
                </a:cubicBezTo>
                <a:cubicBezTo>
                  <a:pt x="3060" y="921"/>
                  <a:pt x="3062" y="919"/>
                  <a:pt x="3062" y="917"/>
                </a:cubicBezTo>
                <a:cubicBezTo>
                  <a:pt x="3062" y="915"/>
                  <a:pt x="3065" y="910"/>
                  <a:pt x="3068" y="905"/>
                </a:cubicBezTo>
                <a:cubicBezTo>
                  <a:pt x="3075" y="895"/>
                  <a:pt x="3075" y="895"/>
                  <a:pt x="3061" y="897"/>
                </a:cubicBezTo>
                <a:cubicBezTo>
                  <a:pt x="3055" y="897"/>
                  <a:pt x="3050" y="896"/>
                  <a:pt x="3049" y="894"/>
                </a:cubicBezTo>
                <a:cubicBezTo>
                  <a:pt x="3044" y="886"/>
                  <a:pt x="3222" y="890"/>
                  <a:pt x="3245" y="899"/>
                </a:cubicBezTo>
                <a:cubicBezTo>
                  <a:pt x="3251" y="901"/>
                  <a:pt x="3256" y="901"/>
                  <a:pt x="3256" y="900"/>
                </a:cubicBezTo>
                <a:cubicBezTo>
                  <a:pt x="3256" y="898"/>
                  <a:pt x="3258" y="897"/>
                  <a:pt x="3260" y="898"/>
                </a:cubicBezTo>
                <a:cubicBezTo>
                  <a:pt x="3267" y="900"/>
                  <a:pt x="3305" y="901"/>
                  <a:pt x="3301" y="900"/>
                </a:cubicBezTo>
                <a:cubicBezTo>
                  <a:pt x="3299" y="899"/>
                  <a:pt x="3291" y="897"/>
                  <a:pt x="3282" y="895"/>
                </a:cubicBezTo>
                <a:cubicBezTo>
                  <a:pt x="3271" y="893"/>
                  <a:pt x="3267" y="891"/>
                  <a:pt x="3269" y="889"/>
                </a:cubicBezTo>
                <a:cubicBezTo>
                  <a:pt x="3271" y="888"/>
                  <a:pt x="3265" y="887"/>
                  <a:pt x="3256" y="889"/>
                </a:cubicBezTo>
                <a:cubicBezTo>
                  <a:pt x="3245" y="891"/>
                  <a:pt x="3239" y="890"/>
                  <a:pt x="3239" y="888"/>
                </a:cubicBezTo>
                <a:cubicBezTo>
                  <a:pt x="3239" y="886"/>
                  <a:pt x="3230" y="884"/>
                  <a:pt x="3220" y="884"/>
                </a:cubicBezTo>
                <a:cubicBezTo>
                  <a:pt x="3210" y="883"/>
                  <a:pt x="3189" y="881"/>
                  <a:pt x="3174" y="880"/>
                </a:cubicBezTo>
                <a:cubicBezTo>
                  <a:pt x="3159" y="879"/>
                  <a:pt x="3124" y="878"/>
                  <a:pt x="3097" y="878"/>
                </a:cubicBezTo>
                <a:cubicBezTo>
                  <a:pt x="3070" y="878"/>
                  <a:pt x="3045" y="876"/>
                  <a:pt x="3042" y="874"/>
                </a:cubicBezTo>
                <a:cubicBezTo>
                  <a:pt x="3039" y="872"/>
                  <a:pt x="3030" y="872"/>
                  <a:pt x="3021" y="874"/>
                </a:cubicBezTo>
                <a:cubicBezTo>
                  <a:pt x="3011" y="875"/>
                  <a:pt x="3005" y="875"/>
                  <a:pt x="3005" y="873"/>
                </a:cubicBezTo>
                <a:cubicBezTo>
                  <a:pt x="3005" y="869"/>
                  <a:pt x="3018" y="865"/>
                  <a:pt x="3036" y="864"/>
                </a:cubicBezTo>
                <a:cubicBezTo>
                  <a:pt x="3044" y="863"/>
                  <a:pt x="3053" y="862"/>
                  <a:pt x="3056" y="860"/>
                </a:cubicBezTo>
                <a:cubicBezTo>
                  <a:pt x="3063" y="858"/>
                  <a:pt x="3064" y="850"/>
                  <a:pt x="3058" y="848"/>
                </a:cubicBezTo>
                <a:cubicBezTo>
                  <a:pt x="3055" y="846"/>
                  <a:pt x="3056" y="845"/>
                  <a:pt x="3058" y="842"/>
                </a:cubicBezTo>
                <a:cubicBezTo>
                  <a:pt x="3061" y="839"/>
                  <a:pt x="3058" y="838"/>
                  <a:pt x="3043" y="840"/>
                </a:cubicBezTo>
                <a:cubicBezTo>
                  <a:pt x="3033" y="840"/>
                  <a:pt x="3020" y="841"/>
                  <a:pt x="3015" y="841"/>
                </a:cubicBezTo>
                <a:cubicBezTo>
                  <a:pt x="3005" y="841"/>
                  <a:pt x="3005" y="841"/>
                  <a:pt x="3010" y="835"/>
                </a:cubicBezTo>
                <a:cubicBezTo>
                  <a:pt x="3015" y="830"/>
                  <a:pt x="3015" y="830"/>
                  <a:pt x="3003" y="833"/>
                </a:cubicBezTo>
                <a:cubicBezTo>
                  <a:pt x="2986" y="836"/>
                  <a:pt x="2891" y="841"/>
                  <a:pt x="2889" y="839"/>
                </a:cubicBezTo>
                <a:cubicBezTo>
                  <a:pt x="2888" y="837"/>
                  <a:pt x="2892" y="831"/>
                  <a:pt x="2897" y="824"/>
                </a:cubicBezTo>
                <a:cubicBezTo>
                  <a:pt x="2906" y="814"/>
                  <a:pt x="2909" y="812"/>
                  <a:pt x="2916" y="813"/>
                </a:cubicBezTo>
                <a:cubicBezTo>
                  <a:pt x="2921" y="814"/>
                  <a:pt x="2940" y="814"/>
                  <a:pt x="2959" y="813"/>
                </a:cubicBezTo>
                <a:cubicBezTo>
                  <a:pt x="2977" y="812"/>
                  <a:pt x="3010" y="812"/>
                  <a:pt x="3032" y="812"/>
                </a:cubicBezTo>
                <a:cubicBezTo>
                  <a:pt x="3054" y="813"/>
                  <a:pt x="3096" y="814"/>
                  <a:pt x="3124" y="815"/>
                </a:cubicBezTo>
                <a:cubicBezTo>
                  <a:pt x="3191" y="816"/>
                  <a:pt x="3257" y="823"/>
                  <a:pt x="3282" y="832"/>
                </a:cubicBezTo>
                <a:cubicBezTo>
                  <a:pt x="3285" y="833"/>
                  <a:pt x="3288" y="832"/>
                  <a:pt x="3288" y="831"/>
                </a:cubicBezTo>
                <a:cubicBezTo>
                  <a:pt x="3288" y="829"/>
                  <a:pt x="3277" y="825"/>
                  <a:pt x="3265" y="822"/>
                </a:cubicBezTo>
                <a:cubicBezTo>
                  <a:pt x="3242" y="817"/>
                  <a:pt x="3242" y="817"/>
                  <a:pt x="3242" y="817"/>
                </a:cubicBezTo>
                <a:cubicBezTo>
                  <a:pt x="3256" y="812"/>
                  <a:pt x="3256" y="812"/>
                  <a:pt x="3256" y="812"/>
                </a:cubicBezTo>
                <a:cubicBezTo>
                  <a:pt x="3268" y="808"/>
                  <a:pt x="3265" y="808"/>
                  <a:pt x="3227" y="810"/>
                </a:cubicBezTo>
                <a:cubicBezTo>
                  <a:pt x="3196" y="811"/>
                  <a:pt x="3183" y="810"/>
                  <a:pt x="3173" y="806"/>
                </a:cubicBezTo>
                <a:cubicBezTo>
                  <a:pt x="3162" y="802"/>
                  <a:pt x="3147" y="801"/>
                  <a:pt x="3100" y="803"/>
                </a:cubicBezTo>
                <a:cubicBezTo>
                  <a:pt x="3068" y="804"/>
                  <a:pt x="3035" y="804"/>
                  <a:pt x="3026" y="803"/>
                </a:cubicBezTo>
                <a:cubicBezTo>
                  <a:pt x="3018" y="802"/>
                  <a:pt x="3014" y="800"/>
                  <a:pt x="3017" y="800"/>
                </a:cubicBezTo>
                <a:cubicBezTo>
                  <a:pt x="3020" y="799"/>
                  <a:pt x="3024" y="797"/>
                  <a:pt x="3026" y="794"/>
                </a:cubicBezTo>
                <a:cubicBezTo>
                  <a:pt x="3028" y="791"/>
                  <a:pt x="3031" y="788"/>
                  <a:pt x="3033" y="788"/>
                </a:cubicBezTo>
                <a:cubicBezTo>
                  <a:pt x="3035" y="788"/>
                  <a:pt x="3037" y="787"/>
                  <a:pt x="3037" y="785"/>
                </a:cubicBezTo>
                <a:cubicBezTo>
                  <a:pt x="3038" y="781"/>
                  <a:pt x="3072" y="765"/>
                  <a:pt x="3087" y="762"/>
                </a:cubicBezTo>
                <a:cubicBezTo>
                  <a:pt x="3095" y="761"/>
                  <a:pt x="3102" y="758"/>
                  <a:pt x="3102" y="757"/>
                </a:cubicBezTo>
                <a:cubicBezTo>
                  <a:pt x="3103" y="755"/>
                  <a:pt x="3107" y="753"/>
                  <a:pt x="3112" y="753"/>
                </a:cubicBezTo>
                <a:cubicBezTo>
                  <a:pt x="3116" y="753"/>
                  <a:pt x="3120" y="751"/>
                  <a:pt x="3121" y="750"/>
                </a:cubicBezTo>
                <a:cubicBezTo>
                  <a:pt x="3123" y="745"/>
                  <a:pt x="3141" y="741"/>
                  <a:pt x="3149" y="745"/>
                </a:cubicBezTo>
                <a:cubicBezTo>
                  <a:pt x="3158" y="749"/>
                  <a:pt x="3252" y="763"/>
                  <a:pt x="3261" y="762"/>
                </a:cubicBezTo>
                <a:cubicBezTo>
                  <a:pt x="3264" y="762"/>
                  <a:pt x="3259" y="760"/>
                  <a:pt x="3250" y="758"/>
                </a:cubicBezTo>
                <a:cubicBezTo>
                  <a:pt x="3241" y="756"/>
                  <a:pt x="3230" y="753"/>
                  <a:pt x="3225" y="751"/>
                </a:cubicBezTo>
                <a:cubicBezTo>
                  <a:pt x="3217" y="748"/>
                  <a:pt x="3217" y="748"/>
                  <a:pt x="3217" y="748"/>
                </a:cubicBezTo>
                <a:cubicBezTo>
                  <a:pt x="3225" y="747"/>
                  <a:pt x="3225" y="747"/>
                  <a:pt x="3225" y="747"/>
                </a:cubicBezTo>
                <a:cubicBezTo>
                  <a:pt x="3232" y="746"/>
                  <a:pt x="3232" y="746"/>
                  <a:pt x="3227" y="744"/>
                </a:cubicBezTo>
                <a:cubicBezTo>
                  <a:pt x="3224" y="742"/>
                  <a:pt x="3219" y="741"/>
                  <a:pt x="3215" y="741"/>
                </a:cubicBezTo>
                <a:cubicBezTo>
                  <a:pt x="3209" y="741"/>
                  <a:pt x="3209" y="742"/>
                  <a:pt x="3212" y="745"/>
                </a:cubicBezTo>
                <a:cubicBezTo>
                  <a:pt x="3217" y="749"/>
                  <a:pt x="3210" y="748"/>
                  <a:pt x="3183" y="740"/>
                </a:cubicBezTo>
                <a:cubicBezTo>
                  <a:pt x="3165" y="736"/>
                  <a:pt x="3165" y="736"/>
                  <a:pt x="3165" y="736"/>
                </a:cubicBezTo>
                <a:cubicBezTo>
                  <a:pt x="3174" y="725"/>
                  <a:pt x="3174" y="725"/>
                  <a:pt x="3174" y="725"/>
                </a:cubicBezTo>
                <a:cubicBezTo>
                  <a:pt x="3179" y="720"/>
                  <a:pt x="3184" y="711"/>
                  <a:pt x="3186" y="705"/>
                </a:cubicBezTo>
                <a:cubicBezTo>
                  <a:pt x="3187" y="699"/>
                  <a:pt x="3190" y="694"/>
                  <a:pt x="3191" y="694"/>
                </a:cubicBezTo>
                <a:cubicBezTo>
                  <a:pt x="3193" y="694"/>
                  <a:pt x="3193" y="692"/>
                  <a:pt x="3191" y="689"/>
                </a:cubicBezTo>
                <a:cubicBezTo>
                  <a:pt x="3183" y="679"/>
                  <a:pt x="3195" y="679"/>
                  <a:pt x="3217" y="689"/>
                </a:cubicBezTo>
                <a:cubicBezTo>
                  <a:pt x="3223" y="692"/>
                  <a:pt x="3232" y="696"/>
                  <a:pt x="3236" y="697"/>
                </a:cubicBezTo>
                <a:cubicBezTo>
                  <a:pt x="3244" y="698"/>
                  <a:pt x="3242" y="697"/>
                  <a:pt x="3229" y="691"/>
                </a:cubicBezTo>
                <a:cubicBezTo>
                  <a:pt x="3223" y="689"/>
                  <a:pt x="3223" y="688"/>
                  <a:pt x="3226" y="685"/>
                </a:cubicBezTo>
                <a:cubicBezTo>
                  <a:pt x="3229" y="683"/>
                  <a:pt x="3228" y="682"/>
                  <a:pt x="3223" y="682"/>
                </a:cubicBezTo>
                <a:cubicBezTo>
                  <a:pt x="3219" y="682"/>
                  <a:pt x="3211" y="680"/>
                  <a:pt x="3205" y="676"/>
                </a:cubicBezTo>
                <a:cubicBezTo>
                  <a:pt x="3194" y="670"/>
                  <a:pt x="3194" y="670"/>
                  <a:pt x="3194" y="670"/>
                </a:cubicBezTo>
                <a:cubicBezTo>
                  <a:pt x="3202" y="670"/>
                  <a:pt x="3202" y="670"/>
                  <a:pt x="3202" y="670"/>
                </a:cubicBezTo>
                <a:cubicBezTo>
                  <a:pt x="3206" y="669"/>
                  <a:pt x="3214" y="670"/>
                  <a:pt x="3220" y="672"/>
                </a:cubicBezTo>
                <a:cubicBezTo>
                  <a:pt x="3239" y="678"/>
                  <a:pt x="3278" y="685"/>
                  <a:pt x="3278" y="682"/>
                </a:cubicBezTo>
                <a:cubicBezTo>
                  <a:pt x="3278" y="680"/>
                  <a:pt x="3281" y="679"/>
                  <a:pt x="3284" y="679"/>
                </a:cubicBezTo>
                <a:cubicBezTo>
                  <a:pt x="3293" y="678"/>
                  <a:pt x="3293" y="673"/>
                  <a:pt x="3285" y="671"/>
                </a:cubicBezTo>
                <a:cubicBezTo>
                  <a:pt x="3273" y="667"/>
                  <a:pt x="3281" y="666"/>
                  <a:pt x="3302" y="668"/>
                </a:cubicBezTo>
                <a:cubicBezTo>
                  <a:pt x="3313" y="669"/>
                  <a:pt x="3347" y="671"/>
                  <a:pt x="3377" y="672"/>
                </a:cubicBezTo>
                <a:cubicBezTo>
                  <a:pt x="3407" y="674"/>
                  <a:pt x="3435" y="676"/>
                  <a:pt x="3439" y="676"/>
                </a:cubicBezTo>
                <a:cubicBezTo>
                  <a:pt x="3446" y="678"/>
                  <a:pt x="3446" y="678"/>
                  <a:pt x="3438" y="673"/>
                </a:cubicBezTo>
                <a:cubicBezTo>
                  <a:pt x="3427" y="666"/>
                  <a:pt x="3428" y="661"/>
                  <a:pt x="3439" y="663"/>
                </a:cubicBezTo>
                <a:cubicBezTo>
                  <a:pt x="3455" y="666"/>
                  <a:pt x="3445" y="661"/>
                  <a:pt x="3423" y="655"/>
                </a:cubicBezTo>
                <a:cubicBezTo>
                  <a:pt x="3398" y="648"/>
                  <a:pt x="3355" y="643"/>
                  <a:pt x="3353" y="646"/>
                </a:cubicBezTo>
                <a:cubicBezTo>
                  <a:pt x="3352" y="647"/>
                  <a:pt x="3354" y="648"/>
                  <a:pt x="3357" y="647"/>
                </a:cubicBezTo>
                <a:cubicBezTo>
                  <a:pt x="3368" y="647"/>
                  <a:pt x="3367" y="654"/>
                  <a:pt x="3357" y="655"/>
                </a:cubicBezTo>
                <a:cubicBezTo>
                  <a:pt x="3346" y="656"/>
                  <a:pt x="3346" y="656"/>
                  <a:pt x="3346" y="656"/>
                </a:cubicBezTo>
                <a:cubicBezTo>
                  <a:pt x="3357" y="658"/>
                  <a:pt x="3357" y="658"/>
                  <a:pt x="3357" y="658"/>
                </a:cubicBezTo>
                <a:cubicBezTo>
                  <a:pt x="3363" y="658"/>
                  <a:pt x="3345" y="660"/>
                  <a:pt x="3316" y="661"/>
                </a:cubicBezTo>
                <a:cubicBezTo>
                  <a:pt x="3272" y="662"/>
                  <a:pt x="3260" y="661"/>
                  <a:pt x="3235" y="655"/>
                </a:cubicBezTo>
                <a:cubicBezTo>
                  <a:pt x="3219" y="651"/>
                  <a:pt x="3205" y="646"/>
                  <a:pt x="3203" y="643"/>
                </a:cubicBezTo>
                <a:cubicBezTo>
                  <a:pt x="3201" y="641"/>
                  <a:pt x="3191" y="637"/>
                  <a:pt x="3181" y="634"/>
                </a:cubicBezTo>
                <a:cubicBezTo>
                  <a:pt x="3170" y="632"/>
                  <a:pt x="3156" y="628"/>
                  <a:pt x="3150" y="624"/>
                </a:cubicBezTo>
                <a:cubicBezTo>
                  <a:pt x="3132" y="615"/>
                  <a:pt x="3117" y="611"/>
                  <a:pt x="3104" y="613"/>
                </a:cubicBezTo>
                <a:cubicBezTo>
                  <a:pt x="3095" y="615"/>
                  <a:pt x="3092" y="614"/>
                  <a:pt x="3091" y="609"/>
                </a:cubicBezTo>
                <a:cubicBezTo>
                  <a:pt x="3089" y="601"/>
                  <a:pt x="3095" y="601"/>
                  <a:pt x="3118" y="608"/>
                </a:cubicBezTo>
                <a:cubicBezTo>
                  <a:pt x="3128" y="612"/>
                  <a:pt x="3144" y="614"/>
                  <a:pt x="3154" y="614"/>
                </a:cubicBezTo>
                <a:cubicBezTo>
                  <a:pt x="3163" y="614"/>
                  <a:pt x="3173" y="614"/>
                  <a:pt x="3176" y="616"/>
                </a:cubicBezTo>
                <a:cubicBezTo>
                  <a:pt x="3190" y="624"/>
                  <a:pt x="3221" y="637"/>
                  <a:pt x="3229" y="638"/>
                </a:cubicBezTo>
                <a:cubicBezTo>
                  <a:pt x="3240" y="640"/>
                  <a:pt x="3237" y="639"/>
                  <a:pt x="3213" y="627"/>
                </a:cubicBezTo>
                <a:cubicBezTo>
                  <a:pt x="3201" y="622"/>
                  <a:pt x="3198" y="619"/>
                  <a:pt x="3196" y="610"/>
                </a:cubicBezTo>
                <a:cubicBezTo>
                  <a:pt x="3195" y="604"/>
                  <a:pt x="3192" y="595"/>
                  <a:pt x="3190" y="590"/>
                </a:cubicBezTo>
                <a:cubicBezTo>
                  <a:pt x="3185" y="581"/>
                  <a:pt x="3185" y="581"/>
                  <a:pt x="3185" y="581"/>
                </a:cubicBezTo>
                <a:cubicBezTo>
                  <a:pt x="3196" y="580"/>
                  <a:pt x="3196" y="580"/>
                  <a:pt x="3196" y="580"/>
                </a:cubicBezTo>
                <a:cubicBezTo>
                  <a:pt x="3202" y="580"/>
                  <a:pt x="3220" y="584"/>
                  <a:pt x="3236" y="589"/>
                </a:cubicBezTo>
                <a:cubicBezTo>
                  <a:pt x="3266" y="597"/>
                  <a:pt x="3283" y="599"/>
                  <a:pt x="3280" y="594"/>
                </a:cubicBezTo>
                <a:cubicBezTo>
                  <a:pt x="3279" y="592"/>
                  <a:pt x="3274" y="590"/>
                  <a:pt x="3267" y="589"/>
                </a:cubicBezTo>
                <a:cubicBezTo>
                  <a:pt x="3258" y="588"/>
                  <a:pt x="3248" y="583"/>
                  <a:pt x="3240" y="575"/>
                </a:cubicBezTo>
                <a:cubicBezTo>
                  <a:pt x="3239" y="575"/>
                  <a:pt x="3240" y="573"/>
                  <a:pt x="3241" y="572"/>
                </a:cubicBezTo>
                <a:cubicBezTo>
                  <a:pt x="3243" y="570"/>
                  <a:pt x="3238" y="569"/>
                  <a:pt x="3230" y="569"/>
                </a:cubicBezTo>
                <a:cubicBezTo>
                  <a:pt x="3222" y="569"/>
                  <a:pt x="3210" y="567"/>
                  <a:pt x="3203" y="565"/>
                </a:cubicBezTo>
                <a:cubicBezTo>
                  <a:pt x="3191" y="561"/>
                  <a:pt x="3139" y="550"/>
                  <a:pt x="3121" y="548"/>
                </a:cubicBezTo>
                <a:cubicBezTo>
                  <a:pt x="3110" y="547"/>
                  <a:pt x="3104" y="540"/>
                  <a:pt x="3111" y="535"/>
                </a:cubicBezTo>
                <a:cubicBezTo>
                  <a:pt x="3113" y="533"/>
                  <a:pt x="3117" y="533"/>
                  <a:pt x="3120" y="536"/>
                </a:cubicBezTo>
                <a:cubicBezTo>
                  <a:pt x="3127" y="541"/>
                  <a:pt x="3131" y="540"/>
                  <a:pt x="3131" y="534"/>
                </a:cubicBezTo>
                <a:cubicBezTo>
                  <a:pt x="3130" y="531"/>
                  <a:pt x="3128" y="529"/>
                  <a:pt x="3125" y="529"/>
                </a:cubicBezTo>
                <a:cubicBezTo>
                  <a:pt x="3122" y="529"/>
                  <a:pt x="3119" y="527"/>
                  <a:pt x="3119" y="524"/>
                </a:cubicBezTo>
                <a:cubicBezTo>
                  <a:pt x="3119" y="520"/>
                  <a:pt x="3123" y="519"/>
                  <a:pt x="3141" y="520"/>
                </a:cubicBezTo>
                <a:cubicBezTo>
                  <a:pt x="3167" y="520"/>
                  <a:pt x="3223" y="524"/>
                  <a:pt x="3227" y="525"/>
                </a:cubicBezTo>
                <a:cubicBezTo>
                  <a:pt x="3229" y="526"/>
                  <a:pt x="3233" y="524"/>
                  <a:pt x="3237" y="521"/>
                </a:cubicBezTo>
                <a:cubicBezTo>
                  <a:pt x="3242" y="517"/>
                  <a:pt x="3242" y="516"/>
                  <a:pt x="3238" y="516"/>
                </a:cubicBezTo>
                <a:cubicBezTo>
                  <a:pt x="3236" y="516"/>
                  <a:pt x="3234" y="515"/>
                  <a:pt x="3234" y="512"/>
                </a:cubicBezTo>
                <a:cubicBezTo>
                  <a:pt x="3234" y="503"/>
                  <a:pt x="3233" y="499"/>
                  <a:pt x="3227" y="500"/>
                </a:cubicBezTo>
                <a:cubicBezTo>
                  <a:pt x="3221" y="500"/>
                  <a:pt x="3220" y="512"/>
                  <a:pt x="3226" y="515"/>
                </a:cubicBezTo>
                <a:cubicBezTo>
                  <a:pt x="3228" y="516"/>
                  <a:pt x="3217" y="516"/>
                  <a:pt x="3201" y="515"/>
                </a:cubicBezTo>
                <a:cubicBezTo>
                  <a:pt x="3185" y="515"/>
                  <a:pt x="3159" y="515"/>
                  <a:pt x="3143" y="516"/>
                </a:cubicBezTo>
                <a:cubicBezTo>
                  <a:pt x="3120" y="517"/>
                  <a:pt x="3114" y="517"/>
                  <a:pt x="3114" y="513"/>
                </a:cubicBezTo>
                <a:cubicBezTo>
                  <a:pt x="3115" y="510"/>
                  <a:pt x="3113" y="509"/>
                  <a:pt x="3107" y="509"/>
                </a:cubicBezTo>
                <a:cubicBezTo>
                  <a:pt x="3102" y="510"/>
                  <a:pt x="3099" y="508"/>
                  <a:pt x="3099" y="505"/>
                </a:cubicBezTo>
                <a:cubicBezTo>
                  <a:pt x="3099" y="502"/>
                  <a:pt x="3100" y="499"/>
                  <a:pt x="3101" y="499"/>
                </a:cubicBezTo>
                <a:cubicBezTo>
                  <a:pt x="3107" y="499"/>
                  <a:pt x="3104" y="489"/>
                  <a:pt x="3096" y="481"/>
                </a:cubicBezTo>
                <a:cubicBezTo>
                  <a:pt x="3092" y="476"/>
                  <a:pt x="3089" y="472"/>
                  <a:pt x="3089" y="471"/>
                </a:cubicBezTo>
                <a:cubicBezTo>
                  <a:pt x="3090" y="470"/>
                  <a:pt x="3097" y="467"/>
                  <a:pt x="3105" y="463"/>
                </a:cubicBezTo>
                <a:cubicBezTo>
                  <a:pt x="3120" y="457"/>
                  <a:pt x="3120" y="457"/>
                  <a:pt x="3120" y="457"/>
                </a:cubicBezTo>
                <a:cubicBezTo>
                  <a:pt x="3099" y="460"/>
                  <a:pt x="3099" y="460"/>
                  <a:pt x="3099" y="460"/>
                </a:cubicBezTo>
                <a:cubicBezTo>
                  <a:pt x="3087" y="461"/>
                  <a:pt x="3077" y="461"/>
                  <a:pt x="3076" y="459"/>
                </a:cubicBezTo>
                <a:cubicBezTo>
                  <a:pt x="3075" y="457"/>
                  <a:pt x="3077" y="457"/>
                  <a:pt x="3079" y="458"/>
                </a:cubicBezTo>
                <a:cubicBezTo>
                  <a:pt x="3083" y="460"/>
                  <a:pt x="3083" y="459"/>
                  <a:pt x="3078" y="453"/>
                </a:cubicBezTo>
                <a:cubicBezTo>
                  <a:pt x="3071" y="445"/>
                  <a:pt x="3070" y="442"/>
                  <a:pt x="3073" y="432"/>
                </a:cubicBezTo>
                <a:cubicBezTo>
                  <a:pt x="3076" y="426"/>
                  <a:pt x="3069" y="421"/>
                  <a:pt x="3040" y="410"/>
                </a:cubicBezTo>
                <a:cubicBezTo>
                  <a:pt x="3035" y="408"/>
                  <a:pt x="3031" y="405"/>
                  <a:pt x="3031" y="403"/>
                </a:cubicBezTo>
                <a:cubicBezTo>
                  <a:pt x="3031" y="402"/>
                  <a:pt x="3028" y="400"/>
                  <a:pt x="3025" y="399"/>
                </a:cubicBezTo>
                <a:cubicBezTo>
                  <a:pt x="3021" y="398"/>
                  <a:pt x="3026" y="398"/>
                  <a:pt x="3036" y="398"/>
                </a:cubicBezTo>
                <a:cubicBezTo>
                  <a:pt x="3046" y="399"/>
                  <a:pt x="3056" y="401"/>
                  <a:pt x="3059" y="402"/>
                </a:cubicBezTo>
                <a:cubicBezTo>
                  <a:pt x="3069" y="408"/>
                  <a:pt x="3069" y="400"/>
                  <a:pt x="3060" y="384"/>
                </a:cubicBezTo>
                <a:cubicBezTo>
                  <a:pt x="3051" y="368"/>
                  <a:pt x="3051" y="368"/>
                  <a:pt x="3051" y="368"/>
                </a:cubicBezTo>
                <a:cubicBezTo>
                  <a:pt x="3060" y="367"/>
                  <a:pt x="3060" y="367"/>
                  <a:pt x="3060" y="367"/>
                </a:cubicBezTo>
                <a:cubicBezTo>
                  <a:pt x="3069" y="366"/>
                  <a:pt x="3069" y="366"/>
                  <a:pt x="3069" y="366"/>
                </a:cubicBezTo>
                <a:cubicBezTo>
                  <a:pt x="3059" y="363"/>
                  <a:pt x="3059" y="363"/>
                  <a:pt x="3059" y="363"/>
                </a:cubicBezTo>
                <a:cubicBezTo>
                  <a:pt x="3047" y="359"/>
                  <a:pt x="3031" y="348"/>
                  <a:pt x="3023" y="338"/>
                </a:cubicBezTo>
                <a:cubicBezTo>
                  <a:pt x="3018" y="331"/>
                  <a:pt x="3018" y="331"/>
                  <a:pt x="3018" y="331"/>
                </a:cubicBezTo>
                <a:cubicBezTo>
                  <a:pt x="3029" y="333"/>
                  <a:pt x="3029" y="333"/>
                  <a:pt x="3029" y="333"/>
                </a:cubicBezTo>
                <a:cubicBezTo>
                  <a:pt x="3041" y="334"/>
                  <a:pt x="3063" y="335"/>
                  <a:pt x="3149" y="335"/>
                </a:cubicBezTo>
                <a:cubicBezTo>
                  <a:pt x="3183" y="336"/>
                  <a:pt x="3211" y="336"/>
                  <a:pt x="3214" y="337"/>
                </a:cubicBezTo>
                <a:cubicBezTo>
                  <a:pt x="3216" y="338"/>
                  <a:pt x="3230" y="339"/>
                  <a:pt x="3244" y="339"/>
                </a:cubicBezTo>
                <a:cubicBezTo>
                  <a:pt x="3258" y="339"/>
                  <a:pt x="3274" y="341"/>
                  <a:pt x="3280" y="342"/>
                </a:cubicBezTo>
                <a:cubicBezTo>
                  <a:pt x="3287" y="344"/>
                  <a:pt x="3292" y="344"/>
                  <a:pt x="3294" y="342"/>
                </a:cubicBezTo>
                <a:cubicBezTo>
                  <a:pt x="3296" y="340"/>
                  <a:pt x="3301" y="338"/>
                  <a:pt x="3305" y="337"/>
                </a:cubicBezTo>
                <a:cubicBezTo>
                  <a:pt x="3313" y="335"/>
                  <a:pt x="3313" y="335"/>
                  <a:pt x="3303" y="335"/>
                </a:cubicBezTo>
                <a:cubicBezTo>
                  <a:pt x="3298" y="335"/>
                  <a:pt x="3284" y="333"/>
                  <a:pt x="3273" y="331"/>
                </a:cubicBezTo>
                <a:cubicBezTo>
                  <a:pt x="3250" y="326"/>
                  <a:pt x="3142" y="322"/>
                  <a:pt x="3108" y="323"/>
                </a:cubicBezTo>
                <a:cubicBezTo>
                  <a:pt x="3099" y="324"/>
                  <a:pt x="3072" y="323"/>
                  <a:pt x="3048" y="322"/>
                </a:cubicBezTo>
                <a:cubicBezTo>
                  <a:pt x="3003" y="319"/>
                  <a:pt x="2997" y="317"/>
                  <a:pt x="2983" y="300"/>
                </a:cubicBezTo>
                <a:cubicBezTo>
                  <a:pt x="2979" y="296"/>
                  <a:pt x="2975" y="293"/>
                  <a:pt x="2972" y="293"/>
                </a:cubicBezTo>
                <a:cubicBezTo>
                  <a:pt x="2970" y="293"/>
                  <a:pt x="2961" y="289"/>
                  <a:pt x="2952" y="285"/>
                </a:cubicBezTo>
                <a:cubicBezTo>
                  <a:pt x="2938" y="277"/>
                  <a:pt x="2937" y="276"/>
                  <a:pt x="2942" y="275"/>
                </a:cubicBezTo>
                <a:cubicBezTo>
                  <a:pt x="2950" y="273"/>
                  <a:pt x="2979" y="286"/>
                  <a:pt x="2983" y="292"/>
                </a:cubicBezTo>
                <a:cubicBezTo>
                  <a:pt x="2984" y="294"/>
                  <a:pt x="2988" y="295"/>
                  <a:pt x="2992" y="295"/>
                </a:cubicBezTo>
                <a:cubicBezTo>
                  <a:pt x="2998" y="294"/>
                  <a:pt x="2998" y="294"/>
                  <a:pt x="2994" y="293"/>
                </a:cubicBezTo>
                <a:cubicBezTo>
                  <a:pt x="2991" y="292"/>
                  <a:pt x="2985" y="289"/>
                  <a:pt x="2981" y="286"/>
                </a:cubicBezTo>
                <a:cubicBezTo>
                  <a:pt x="2967" y="274"/>
                  <a:pt x="2926" y="258"/>
                  <a:pt x="2914" y="259"/>
                </a:cubicBezTo>
                <a:cubicBezTo>
                  <a:pt x="2907" y="259"/>
                  <a:pt x="2892" y="256"/>
                  <a:pt x="2877" y="250"/>
                </a:cubicBezTo>
                <a:cubicBezTo>
                  <a:pt x="2849" y="239"/>
                  <a:pt x="2837" y="239"/>
                  <a:pt x="2749" y="241"/>
                </a:cubicBezTo>
                <a:cubicBezTo>
                  <a:pt x="2721" y="242"/>
                  <a:pt x="2678" y="242"/>
                  <a:pt x="2653" y="242"/>
                </a:cubicBezTo>
                <a:cubicBezTo>
                  <a:pt x="2552" y="238"/>
                  <a:pt x="2472" y="240"/>
                  <a:pt x="2326" y="246"/>
                </a:cubicBezTo>
                <a:cubicBezTo>
                  <a:pt x="2242" y="250"/>
                  <a:pt x="2162" y="252"/>
                  <a:pt x="2147" y="252"/>
                </a:cubicBezTo>
                <a:cubicBezTo>
                  <a:pt x="2133" y="251"/>
                  <a:pt x="2113" y="252"/>
                  <a:pt x="2103" y="252"/>
                </a:cubicBezTo>
                <a:cubicBezTo>
                  <a:pt x="1987" y="263"/>
                  <a:pt x="1606" y="277"/>
                  <a:pt x="1606" y="271"/>
                </a:cubicBezTo>
                <a:cubicBezTo>
                  <a:pt x="1606" y="269"/>
                  <a:pt x="1604" y="269"/>
                  <a:pt x="1603" y="271"/>
                </a:cubicBezTo>
                <a:cubicBezTo>
                  <a:pt x="1601" y="272"/>
                  <a:pt x="1583" y="275"/>
                  <a:pt x="1564" y="276"/>
                </a:cubicBezTo>
                <a:cubicBezTo>
                  <a:pt x="1544" y="277"/>
                  <a:pt x="1511" y="280"/>
                  <a:pt x="1489" y="283"/>
                </a:cubicBezTo>
                <a:cubicBezTo>
                  <a:pt x="1408" y="291"/>
                  <a:pt x="1353" y="295"/>
                  <a:pt x="1352" y="292"/>
                </a:cubicBezTo>
                <a:cubicBezTo>
                  <a:pt x="1352" y="290"/>
                  <a:pt x="1351" y="289"/>
                  <a:pt x="1350" y="290"/>
                </a:cubicBezTo>
                <a:cubicBezTo>
                  <a:pt x="1349" y="291"/>
                  <a:pt x="1347" y="291"/>
                  <a:pt x="1346" y="289"/>
                </a:cubicBezTo>
                <a:cubicBezTo>
                  <a:pt x="1344" y="287"/>
                  <a:pt x="1346" y="285"/>
                  <a:pt x="1349" y="285"/>
                </a:cubicBezTo>
                <a:cubicBezTo>
                  <a:pt x="1351" y="285"/>
                  <a:pt x="1356" y="282"/>
                  <a:pt x="1360" y="279"/>
                </a:cubicBezTo>
                <a:cubicBezTo>
                  <a:pt x="1363" y="276"/>
                  <a:pt x="1368" y="274"/>
                  <a:pt x="1371" y="274"/>
                </a:cubicBezTo>
                <a:cubicBezTo>
                  <a:pt x="1375" y="274"/>
                  <a:pt x="1381" y="273"/>
                  <a:pt x="1384" y="270"/>
                </a:cubicBezTo>
                <a:cubicBezTo>
                  <a:pt x="1395" y="264"/>
                  <a:pt x="1462" y="251"/>
                  <a:pt x="1482" y="252"/>
                </a:cubicBezTo>
                <a:cubicBezTo>
                  <a:pt x="1522" y="254"/>
                  <a:pt x="1562" y="253"/>
                  <a:pt x="1560" y="251"/>
                </a:cubicBezTo>
                <a:cubicBezTo>
                  <a:pt x="1558" y="247"/>
                  <a:pt x="1601" y="241"/>
                  <a:pt x="1636" y="239"/>
                </a:cubicBezTo>
                <a:cubicBezTo>
                  <a:pt x="1653" y="238"/>
                  <a:pt x="1659" y="237"/>
                  <a:pt x="1656" y="235"/>
                </a:cubicBezTo>
                <a:cubicBezTo>
                  <a:pt x="1654" y="233"/>
                  <a:pt x="1644" y="232"/>
                  <a:pt x="1635" y="232"/>
                </a:cubicBezTo>
                <a:cubicBezTo>
                  <a:pt x="1625" y="233"/>
                  <a:pt x="1618" y="232"/>
                  <a:pt x="1619" y="230"/>
                </a:cubicBezTo>
                <a:cubicBezTo>
                  <a:pt x="1620" y="229"/>
                  <a:pt x="1618" y="226"/>
                  <a:pt x="1615" y="226"/>
                </a:cubicBezTo>
                <a:cubicBezTo>
                  <a:pt x="1612" y="225"/>
                  <a:pt x="1609" y="226"/>
                  <a:pt x="1609" y="227"/>
                </a:cubicBezTo>
                <a:cubicBezTo>
                  <a:pt x="1608" y="230"/>
                  <a:pt x="1476" y="239"/>
                  <a:pt x="1474" y="236"/>
                </a:cubicBezTo>
                <a:cubicBezTo>
                  <a:pt x="1471" y="233"/>
                  <a:pt x="1541" y="225"/>
                  <a:pt x="1604" y="222"/>
                </a:cubicBezTo>
                <a:cubicBezTo>
                  <a:pt x="1641" y="220"/>
                  <a:pt x="1671" y="217"/>
                  <a:pt x="1670" y="216"/>
                </a:cubicBezTo>
                <a:cubicBezTo>
                  <a:pt x="1669" y="215"/>
                  <a:pt x="1672" y="214"/>
                  <a:pt x="1677" y="215"/>
                </a:cubicBezTo>
                <a:cubicBezTo>
                  <a:pt x="1682" y="216"/>
                  <a:pt x="1685" y="216"/>
                  <a:pt x="1685" y="213"/>
                </a:cubicBezTo>
                <a:cubicBezTo>
                  <a:pt x="1685" y="209"/>
                  <a:pt x="1681" y="208"/>
                  <a:pt x="1676" y="209"/>
                </a:cubicBezTo>
                <a:cubicBezTo>
                  <a:pt x="1667" y="212"/>
                  <a:pt x="1534" y="219"/>
                  <a:pt x="1533" y="217"/>
                </a:cubicBezTo>
                <a:cubicBezTo>
                  <a:pt x="1530" y="211"/>
                  <a:pt x="1607" y="198"/>
                  <a:pt x="1662" y="195"/>
                </a:cubicBezTo>
                <a:cubicBezTo>
                  <a:pt x="1710" y="193"/>
                  <a:pt x="1710" y="193"/>
                  <a:pt x="1686" y="191"/>
                </a:cubicBezTo>
                <a:cubicBezTo>
                  <a:pt x="1661" y="188"/>
                  <a:pt x="1661" y="188"/>
                  <a:pt x="1661" y="188"/>
                </a:cubicBezTo>
                <a:cubicBezTo>
                  <a:pt x="1683" y="184"/>
                  <a:pt x="1683" y="184"/>
                  <a:pt x="1683" y="184"/>
                </a:cubicBezTo>
                <a:cubicBezTo>
                  <a:pt x="1695" y="182"/>
                  <a:pt x="1719" y="180"/>
                  <a:pt x="1736" y="179"/>
                </a:cubicBezTo>
                <a:cubicBezTo>
                  <a:pt x="1772" y="177"/>
                  <a:pt x="1797" y="173"/>
                  <a:pt x="1788" y="169"/>
                </a:cubicBezTo>
                <a:cubicBezTo>
                  <a:pt x="1785" y="168"/>
                  <a:pt x="1769" y="168"/>
                  <a:pt x="1753" y="170"/>
                </a:cubicBezTo>
                <a:cubicBezTo>
                  <a:pt x="1736" y="172"/>
                  <a:pt x="1684" y="175"/>
                  <a:pt x="1636" y="176"/>
                </a:cubicBezTo>
                <a:cubicBezTo>
                  <a:pt x="1551" y="178"/>
                  <a:pt x="1549" y="178"/>
                  <a:pt x="1547" y="171"/>
                </a:cubicBezTo>
                <a:cubicBezTo>
                  <a:pt x="1545" y="164"/>
                  <a:pt x="1545" y="164"/>
                  <a:pt x="1543" y="172"/>
                </a:cubicBezTo>
                <a:cubicBezTo>
                  <a:pt x="1542" y="176"/>
                  <a:pt x="1540" y="178"/>
                  <a:pt x="1538" y="177"/>
                </a:cubicBezTo>
                <a:cubicBezTo>
                  <a:pt x="1536" y="176"/>
                  <a:pt x="1534" y="177"/>
                  <a:pt x="1533" y="178"/>
                </a:cubicBezTo>
                <a:cubicBezTo>
                  <a:pt x="1532" y="183"/>
                  <a:pt x="1473" y="189"/>
                  <a:pt x="1473" y="185"/>
                </a:cubicBezTo>
                <a:cubicBezTo>
                  <a:pt x="1473" y="184"/>
                  <a:pt x="1475" y="182"/>
                  <a:pt x="1478" y="182"/>
                </a:cubicBezTo>
                <a:cubicBezTo>
                  <a:pt x="1481" y="182"/>
                  <a:pt x="1484" y="180"/>
                  <a:pt x="1484" y="178"/>
                </a:cubicBezTo>
                <a:cubicBezTo>
                  <a:pt x="1484" y="177"/>
                  <a:pt x="1488" y="175"/>
                  <a:pt x="1493" y="175"/>
                </a:cubicBezTo>
                <a:cubicBezTo>
                  <a:pt x="1498" y="174"/>
                  <a:pt x="1503" y="172"/>
                  <a:pt x="1504" y="170"/>
                </a:cubicBezTo>
                <a:cubicBezTo>
                  <a:pt x="1505" y="168"/>
                  <a:pt x="1502" y="167"/>
                  <a:pt x="1498" y="167"/>
                </a:cubicBezTo>
                <a:cubicBezTo>
                  <a:pt x="1493" y="167"/>
                  <a:pt x="1484" y="167"/>
                  <a:pt x="1478" y="168"/>
                </a:cubicBezTo>
                <a:cubicBezTo>
                  <a:pt x="1471" y="168"/>
                  <a:pt x="1456" y="169"/>
                  <a:pt x="1444" y="171"/>
                </a:cubicBezTo>
                <a:cubicBezTo>
                  <a:pt x="1429" y="174"/>
                  <a:pt x="1424" y="174"/>
                  <a:pt x="1427" y="171"/>
                </a:cubicBezTo>
                <a:cubicBezTo>
                  <a:pt x="1432" y="168"/>
                  <a:pt x="1432" y="168"/>
                  <a:pt x="1425" y="168"/>
                </a:cubicBezTo>
                <a:cubicBezTo>
                  <a:pt x="1420" y="168"/>
                  <a:pt x="1418" y="170"/>
                  <a:pt x="1419" y="172"/>
                </a:cubicBezTo>
                <a:cubicBezTo>
                  <a:pt x="1421" y="174"/>
                  <a:pt x="1405" y="173"/>
                  <a:pt x="1401" y="170"/>
                </a:cubicBezTo>
                <a:cubicBezTo>
                  <a:pt x="1396" y="165"/>
                  <a:pt x="1412" y="162"/>
                  <a:pt x="1461" y="157"/>
                </a:cubicBezTo>
                <a:cubicBezTo>
                  <a:pt x="1496" y="154"/>
                  <a:pt x="1500" y="154"/>
                  <a:pt x="1495" y="159"/>
                </a:cubicBezTo>
                <a:cubicBezTo>
                  <a:pt x="1490" y="164"/>
                  <a:pt x="1491" y="164"/>
                  <a:pt x="1499" y="164"/>
                </a:cubicBezTo>
                <a:cubicBezTo>
                  <a:pt x="1504" y="164"/>
                  <a:pt x="1508" y="162"/>
                  <a:pt x="1507" y="160"/>
                </a:cubicBezTo>
                <a:cubicBezTo>
                  <a:pt x="1507" y="155"/>
                  <a:pt x="1533" y="151"/>
                  <a:pt x="1540" y="155"/>
                </a:cubicBezTo>
                <a:cubicBezTo>
                  <a:pt x="1547" y="158"/>
                  <a:pt x="1547" y="158"/>
                  <a:pt x="1541" y="153"/>
                </a:cubicBezTo>
                <a:cubicBezTo>
                  <a:pt x="1536" y="149"/>
                  <a:pt x="1537" y="148"/>
                  <a:pt x="1558" y="147"/>
                </a:cubicBezTo>
                <a:cubicBezTo>
                  <a:pt x="1573" y="146"/>
                  <a:pt x="1578" y="147"/>
                  <a:pt x="1575" y="150"/>
                </a:cubicBezTo>
                <a:cubicBezTo>
                  <a:pt x="1572" y="152"/>
                  <a:pt x="1573" y="153"/>
                  <a:pt x="1579" y="153"/>
                </a:cubicBezTo>
                <a:cubicBezTo>
                  <a:pt x="1584" y="153"/>
                  <a:pt x="1586" y="151"/>
                  <a:pt x="1585" y="149"/>
                </a:cubicBezTo>
                <a:cubicBezTo>
                  <a:pt x="1583" y="146"/>
                  <a:pt x="1584" y="146"/>
                  <a:pt x="1589" y="149"/>
                </a:cubicBezTo>
                <a:cubicBezTo>
                  <a:pt x="1592" y="151"/>
                  <a:pt x="1596" y="151"/>
                  <a:pt x="1598" y="150"/>
                </a:cubicBezTo>
                <a:cubicBezTo>
                  <a:pt x="1602" y="146"/>
                  <a:pt x="1619" y="145"/>
                  <a:pt x="1638" y="148"/>
                </a:cubicBezTo>
                <a:cubicBezTo>
                  <a:pt x="1656" y="150"/>
                  <a:pt x="1656" y="150"/>
                  <a:pt x="1648" y="155"/>
                </a:cubicBezTo>
                <a:cubicBezTo>
                  <a:pt x="1638" y="161"/>
                  <a:pt x="1646" y="161"/>
                  <a:pt x="1658" y="155"/>
                </a:cubicBezTo>
                <a:cubicBezTo>
                  <a:pt x="1664" y="152"/>
                  <a:pt x="1665" y="150"/>
                  <a:pt x="1662" y="148"/>
                </a:cubicBezTo>
                <a:cubicBezTo>
                  <a:pt x="1660" y="146"/>
                  <a:pt x="1663" y="145"/>
                  <a:pt x="1671" y="144"/>
                </a:cubicBezTo>
                <a:cubicBezTo>
                  <a:pt x="1683" y="143"/>
                  <a:pt x="1683" y="143"/>
                  <a:pt x="1683" y="143"/>
                </a:cubicBezTo>
                <a:cubicBezTo>
                  <a:pt x="1672" y="141"/>
                  <a:pt x="1672" y="141"/>
                  <a:pt x="1672" y="141"/>
                </a:cubicBezTo>
                <a:cubicBezTo>
                  <a:pt x="1650" y="138"/>
                  <a:pt x="1673" y="133"/>
                  <a:pt x="1736" y="128"/>
                </a:cubicBezTo>
                <a:cubicBezTo>
                  <a:pt x="1794" y="123"/>
                  <a:pt x="1796" y="122"/>
                  <a:pt x="1769" y="121"/>
                </a:cubicBezTo>
                <a:cubicBezTo>
                  <a:pt x="1754" y="121"/>
                  <a:pt x="1695" y="123"/>
                  <a:pt x="1639" y="128"/>
                </a:cubicBezTo>
                <a:cubicBezTo>
                  <a:pt x="1497" y="138"/>
                  <a:pt x="1457" y="134"/>
                  <a:pt x="1561" y="120"/>
                </a:cubicBezTo>
                <a:cubicBezTo>
                  <a:pt x="1601" y="114"/>
                  <a:pt x="1617" y="110"/>
                  <a:pt x="1600" y="110"/>
                </a:cubicBezTo>
                <a:cubicBezTo>
                  <a:pt x="1597" y="110"/>
                  <a:pt x="1586" y="110"/>
                  <a:pt x="1576" y="110"/>
                </a:cubicBezTo>
                <a:cubicBezTo>
                  <a:pt x="1566" y="110"/>
                  <a:pt x="1557" y="111"/>
                  <a:pt x="1555" y="114"/>
                </a:cubicBezTo>
                <a:cubicBezTo>
                  <a:pt x="1552" y="117"/>
                  <a:pt x="1551" y="117"/>
                  <a:pt x="1549" y="114"/>
                </a:cubicBezTo>
                <a:cubicBezTo>
                  <a:pt x="1547" y="110"/>
                  <a:pt x="1535" y="110"/>
                  <a:pt x="1532" y="115"/>
                </a:cubicBezTo>
                <a:cubicBezTo>
                  <a:pt x="1532" y="116"/>
                  <a:pt x="1526" y="118"/>
                  <a:pt x="1519" y="120"/>
                </a:cubicBezTo>
                <a:cubicBezTo>
                  <a:pt x="1510" y="122"/>
                  <a:pt x="1508" y="121"/>
                  <a:pt x="1512" y="119"/>
                </a:cubicBezTo>
                <a:cubicBezTo>
                  <a:pt x="1517" y="116"/>
                  <a:pt x="1517" y="115"/>
                  <a:pt x="1510" y="115"/>
                </a:cubicBezTo>
                <a:cubicBezTo>
                  <a:pt x="1502" y="116"/>
                  <a:pt x="1498" y="121"/>
                  <a:pt x="1503" y="124"/>
                </a:cubicBezTo>
                <a:cubicBezTo>
                  <a:pt x="1505" y="124"/>
                  <a:pt x="1503" y="125"/>
                  <a:pt x="1498" y="126"/>
                </a:cubicBezTo>
                <a:cubicBezTo>
                  <a:pt x="1489" y="127"/>
                  <a:pt x="1486" y="122"/>
                  <a:pt x="1492" y="119"/>
                </a:cubicBezTo>
                <a:cubicBezTo>
                  <a:pt x="1494" y="118"/>
                  <a:pt x="1493" y="118"/>
                  <a:pt x="1490" y="119"/>
                </a:cubicBezTo>
                <a:cubicBezTo>
                  <a:pt x="1482" y="122"/>
                  <a:pt x="1466" y="122"/>
                  <a:pt x="1464" y="118"/>
                </a:cubicBezTo>
                <a:cubicBezTo>
                  <a:pt x="1464" y="117"/>
                  <a:pt x="1459" y="115"/>
                  <a:pt x="1455" y="115"/>
                </a:cubicBezTo>
                <a:cubicBezTo>
                  <a:pt x="1451" y="116"/>
                  <a:pt x="1449" y="117"/>
                  <a:pt x="1450" y="119"/>
                </a:cubicBezTo>
                <a:cubicBezTo>
                  <a:pt x="1451" y="121"/>
                  <a:pt x="1453" y="122"/>
                  <a:pt x="1456" y="121"/>
                </a:cubicBezTo>
                <a:cubicBezTo>
                  <a:pt x="1459" y="120"/>
                  <a:pt x="1463" y="121"/>
                  <a:pt x="1466" y="123"/>
                </a:cubicBezTo>
                <a:cubicBezTo>
                  <a:pt x="1471" y="128"/>
                  <a:pt x="1471" y="128"/>
                  <a:pt x="1461" y="127"/>
                </a:cubicBezTo>
                <a:cubicBezTo>
                  <a:pt x="1454" y="126"/>
                  <a:pt x="1445" y="125"/>
                  <a:pt x="1440" y="124"/>
                </a:cubicBezTo>
                <a:cubicBezTo>
                  <a:pt x="1433" y="122"/>
                  <a:pt x="1431" y="123"/>
                  <a:pt x="1433" y="126"/>
                </a:cubicBezTo>
                <a:cubicBezTo>
                  <a:pt x="1435" y="129"/>
                  <a:pt x="1434" y="130"/>
                  <a:pt x="1431" y="129"/>
                </a:cubicBezTo>
                <a:cubicBezTo>
                  <a:pt x="1428" y="127"/>
                  <a:pt x="1420" y="127"/>
                  <a:pt x="1412" y="127"/>
                </a:cubicBezTo>
                <a:cubicBezTo>
                  <a:pt x="1395" y="127"/>
                  <a:pt x="1399" y="126"/>
                  <a:pt x="1424" y="121"/>
                </a:cubicBezTo>
                <a:cubicBezTo>
                  <a:pt x="1454" y="116"/>
                  <a:pt x="1442" y="112"/>
                  <a:pt x="1402" y="113"/>
                </a:cubicBezTo>
                <a:cubicBezTo>
                  <a:pt x="1369" y="115"/>
                  <a:pt x="1367" y="114"/>
                  <a:pt x="1384" y="112"/>
                </a:cubicBezTo>
                <a:cubicBezTo>
                  <a:pt x="1396" y="110"/>
                  <a:pt x="1415" y="109"/>
                  <a:pt x="1427" y="110"/>
                </a:cubicBezTo>
                <a:cubicBezTo>
                  <a:pt x="1439" y="111"/>
                  <a:pt x="1449" y="111"/>
                  <a:pt x="1450" y="110"/>
                </a:cubicBezTo>
                <a:cubicBezTo>
                  <a:pt x="1454" y="107"/>
                  <a:pt x="1492" y="102"/>
                  <a:pt x="1493" y="105"/>
                </a:cubicBezTo>
                <a:cubicBezTo>
                  <a:pt x="1494" y="106"/>
                  <a:pt x="1514" y="105"/>
                  <a:pt x="1536" y="103"/>
                </a:cubicBezTo>
                <a:cubicBezTo>
                  <a:pt x="1558" y="101"/>
                  <a:pt x="1592" y="97"/>
                  <a:pt x="1611" y="96"/>
                </a:cubicBezTo>
                <a:cubicBezTo>
                  <a:pt x="1635" y="94"/>
                  <a:pt x="1639" y="93"/>
                  <a:pt x="1626" y="93"/>
                </a:cubicBezTo>
                <a:cubicBezTo>
                  <a:pt x="1614" y="93"/>
                  <a:pt x="1608" y="91"/>
                  <a:pt x="1610" y="89"/>
                </a:cubicBezTo>
                <a:cubicBezTo>
                  <a:pt x="1617" y="84"/>
                  <a:pt x="1594" y="82"/>
                  <a:pt x="1555" y="86"/>
                </a:cubicBezTo>
                <a:cubicBezTo>
                  <a:pt x="1524" y="89"/>
                  <a:pt x="1456" y="90"/>
                  <a:pt x="1470" y="87"/>
                </a:cubicBezTo>
                <a:cubicBezTo>
                  <a:pt x="1478" y="85"/>
                  <a:pt x="1473" y="79"/>
                  <a:pt x="1465" y="80"/>
                </a:cubicBezTo>
                <a:cubicBezTo>
                  <a:pt x="1461" y="81"/>
                  <a:pt x="1457" y="84"/>
                  <a:pt x="1457" y="86"/>
                </a:cubicBezTo>
                <a:cubicBezTo>
                  <a:pt x="1457" y="89"/>
                  <a:pt x="1451" y="91"/>
                  <a:pt x="1433" y="92"/>
                </a:cubicBezTo>
                <a:cubicBezTo>
                  <a:pt x="1420" y="93"/>
                  <a:pt x="1400" y="95"/>
                  <a:pt x="1388" y="96"/>
                </a:cubicBezTo>
                <a:cubicBezTo>
                  <a:pt x="1374" y="98"/>
                  <a:pt x="1367" y="98"/>
                  <a:pt x="1370" y="96"/>
                </a:cubicBezTo>
                <a:cubicBezTo>
                  <a:pt x="1372" y="93"/>
                  <a:pt x="1372" y="92"/>
                  <a:pt x="1368" y="90"/>
                </a:cubicBezTo>
                <a:cubicBezTo>
                  <a:pt x="1362" y="88"/>
                  <a:pt x="1358" y="88"/>
                  <a:pt x="1360" y="92"/>
                </a:cubicBezTo>
                <a:cubicBezTo>
                  <a:pt x="1361" y="93"/>
                  <a:pt x="1360" y="96"/>
                  <a:pt x="1358" y="98"/>
                </a:cubicBezTo>
                <a:cubicBezTo>
                  <a:pt x="1353" y="104"/>
                  <a:pt x="1275" y="117"/>
                  <a:pt x="1226" y="120"/>
                </a:cubicBezTo>
                <a:cubicBezTo>
                  <a:pt x="1211" y="121"/>
                  <a:pt x="1211" y="121"/>
                  <a:pt x="1222" y="123"/>
                </a:cubicBezTo>
                <a:cubicBezTo>
                  <a:pt x="1233" y="125"/>
                  <a:pt x="1233" y="125"/>
                  <a:pt x="1233" y="125"/>
                </a:cubicBezTo>
                <a:cubicBezTo>
                  <a:pt x="1224" y="127"/>
                  <a:pt x="1224" y="127"/>
                  <a:pt x="1224" y="127"/>
                </a:cubicBezTo>
                <a:cubicBezTo>
                  <a:pt x="1219" y="128"/>
                  <a:pt x="1192" y="130"/>
                  <a:pt x="1165" y="131"/>
                </a:cubicBezTo>
                <a:cubicBezTo>
                  <a:pt x="1129" y="133"/>
                  <a:pt x="1115" y="133"/>
                  <a:pt x="1113" y="130"/>
                </a:cubicBezTo>
                <a:cubicBezTo>
                  <a:pt x="1111" y="128"/>
                  <a:pt x="1104" y="125"/>
                  <a:pt x="1098" y="124"/>
                </a:cubicBezTo>
                <a:cubicBezTo>
                  <a:pt x="1085" y="122"/>
                  <a:pt x="1085" y="122"/>
                  <a:pt x="1085" y="122"/>
                </a:cubicBezTo>
                <a:cubicBezTo>
                  <a:pt x="1103" y="118"/>
                  <a:pt x="1103" y="118"/>
                  <a:pt x="1103" y="118"/>
                </a:cubicBezTo>
                <a:cubicBezTo>
                  <a:pt x="1114" y="116"/>
                  <a:pt x="1124" y="114"/>
                  <a:pt x="1126" y="112"/>
                </a:cubicBezTo>
                <a:cubicBezTo>
                  <a:pt x="1129" y="111"/>
                  <a:pt x="1130" y="111"/>
                  <a:pt x="1129" y="114"/>
                </a:cubicBezTo>
                <a:cubicBezTo>
                  <a:pt x="1128" y="116"/>
                  <a:pt x="1131" y="118"/>
                  <a:pt x="1136" y="119"/>
                </a:cubicBezTo>
                <a:cubicBezTo>
                  <a:pt x="1150" y="123"/>
                  <a:pt x="1200" y="121"/>
                  <a:pt x="1207" y="117"/>
                </a:cubicBezTo>
                <a:cubicBezTo>
                  <a:pt x="1210" y="115"/>
                  <a:pt x="1220" y="111"/>
                  <a:pt x="1227" y="109"/>
                </a:cubicBezTo>
                <a:cubicBezTo>
                  <a:pt x="1234" y="107"/>
                  <a:pt x="1250" y="103"/>
                  <a:pt x="1262" y="100"/>
                </a:cubicBezTo>
                <a:cubicBezTo>
                  <a:pt x="1274" y="96"/>
                  <a:pt x="1300" y="92"/>
                  <a:pt x="1319" y="89"/>
                </a:cubicBezTo>
                <a:cubicBezTo>
                  <a:pt x="1352" y="85"/>
                  <a:pt x="1368" y="81"/>
                  <a:pt x="1408" y="67"/>
                </a:cubicBezTo>
                <a:cubicBezTo>
                  <a:pt x="1417" y="64"/>
                  <a:pt x="1428" y="61"/>
                  <a:pt x="1432" y="59"/>
                </a:cubicBezTo>
                <a:cubicBezTo>
                  <a:pt x="1441" y="57"/>
                  <a:pt x="1445" y="53"/>
                  <a:pt x="1439" y="54"/>
                </a:cubicBezTo>
                <a:cubicBezTo>
                  <a:pt x="1437" y="54"/>
                  <a:pt x="1427" y="57"/>
                  <a:pt x="1418" y="61"/>
                </a:cubicBezTo>
                <a:cubicBezTo>
                  <a:pt x="1408" y="64"/>
                  <a:pt x="1395" y="67"/>
                  <a:pt x="1388" y="68"/>
                </a:cubicBezTo>
                <a:cubicBezTo>
                  <a:pt x="1381" y="69"/>
                  <a:pt x="1375" y="70"/>
                  <a:pt x="1374" y="72"/>
                </a:cubicBezTo>
                <a:cubicBezTo>
                  <a:pt x="1373" y="73"/>
                  <a:pt x="1360" y="76"/>
                  <a:pt x="1344" y="77"/>
                </a:cubicBezTo>
                <a:cubicBezTo>
                  <a:pt x="1329" y="79"/>
                  <a:pt x="1313" y="81"/>
                  <a:pt x="1309" y="83"/>
                </a:cubicBezTo>
                <a:cubicBezTo>
                  <a:pt x="1305" y="84"/>
                  <a:pt x="1301" y="84"/>
                  <a:pt x="1300" y="82"/>
                </a:cubicBezTo>
                <a:cubicBezTo>
                  <a:pt x="1299" y="80"/>
                  <a:pt x="1298" y="78"/>
                  <a:pt x="1298" y="78"/>
                </a:cubicBezTo>
                <a:cubicBezTo>
                  <a:pt x="1299" y="78"/>
                  <a:pt x="1305" y="77"/>
                  <a:pt x="1313" y="75"/>
                </a:cubicBezTo>
                <a:cubicBezTo>
                  <a:pt x="1320" y="74"/>
                  <a:pt x="1329" y="70"/>
                  <a:pt x="1333" y="67"/>
                </a:cubicBezTo>
                <a:cubicBezTo>
                  <a:pt x="1337" y="65"/>
                  <a:pt x="1346" y="62"/>
                  <a:pt x="1352" y="62"/>
                </a:cubicBezTo>
                <a:cubicBezTo>
                  <a:pt x="1358" y="61"/>
                  <a:pt x="1363" y="59"/>
                  <a:pt x="1364" y="56"/>
                </a:cubicBezTo>
                <a:cubicBezTo>
                  <a:pt x="1368" y="49"/>
                  <a:pt x="1412" y="38"/>
                  <a:pt x="1446" y="36"/>
                </a:cubicBezTo>
                <a:cubicBezTo>
                  <a:pt x="1464" y="35"/>
                  <a:pt x="1480" y="33"/>
                  <a:pt x="1483" y="31"/>
                </a:cubicBezTo>
                <a:cubicBezTo>
                  <a:pt x="1486" y="29"/>
                  <a:pt x="1471" y="29"/>
                  <a:pt x="1448" y="31"/>
                </a:cubicBezTo>
                <a:cubicBezTo>
                  <a:pt x="1408" y="35"/>
                  <a:pt x="1407" y="35"/>
                  <a:pt x="1420" y="29"/>
                </a:cubicBezTo>
                <a:cubicBezTo>
                  <a:pt x="1427" y="26"/>
                  <a:pt x="1438" y="23"/>
                  <a:pt x="1444" y="23"/>
                </a:cubicBezTo>
                <a:cubicBezTo>
                  <a:pt x="1449" y="22"/>
                  <a:pt x="1454" y="20"/>
                  <a:pt x="1455" y="18"/>
                </a:cubicBezTo>
                <a:cubicBezTo>
                  <a:pt x="1457" y="15"/>
                  <a:pt x="1453" y="15"/>
                  <a:pt x="1441" y="17"/>
                </a:cubicBezTo>
                <a:cubicBezTo>
                  <a:pt x="1431" y="18"/>
                  <a:pt x="1427" y="18"/>
                  <a:pt x="1429" y="16"/>
                </a:cubicBezTo>
                <a:cubicBezTo>
                  <a:pt x="1431" y="15"/>
                  <a:pt x="1441" y="12"/>
                  <a:pt x="1450" y="10"/>
                </a:cubicBezTo>
                <a:cubicBezTo>
                  <a:pt x="1459" y="9"/>
                  <a:pt x="1469" y="7"/>
                  <a:pt x="1473" y="5"/>
                </a:cubicBezTo>
                <a:cubicBezTo>
                  <a:pt x="1476" y="4"/>
                  <a:pt x="1483" y="5"/>
                  <a:pt x="1487" y="6"/>
                </a:cubicBezTo>
                <a:cubicBezTo>
                  <a:pt x="1492" y="8"/>
                  <a:pt x="1496" y="8"/>
                  <a:pt x="1498" y="6"/>
                </a:cubicBezTo>
                <a:cubicBezTo>
                  <a:pt x="1500" y="4"/>
                  <a:pt x="1505" y="2"/>
                  <a:pt x="1510" y="1"/>
                </a:cubicBezTo>
                <a:cubicBezTo>
                  <a:pt x="1516" y="0"/>
                  <a:pt x="1504" y="0"/>
                  <a:pt x="1484" y="2"/>
                </a:cubicBezTo>
                <a:cubicBezTo>
                  <a:pt x="1465" y="4"/>
                  <a:pt x="1442" y="7"/>
                  <a:pt x="1433" y="9"/>
                </a:cubicBezTo>
                <a:cubicBezTo>
                  <a:pt x="1424" y="12"/>
                  <a:pt x="1409" y="16"/>
                  <a:pt x="1400" y="18"/>
                </a:cubicBezTo>
                <a:cubicBezTo>
                  <a:pt x="1391" y="20"/>
                  <a:pt x="1376" y="25"/>
                  <a:pt x="1367" y="29"/>
                </a:cubicBezTo>
                <a:cubicBezTo>
                  <a:pt x="1357" y="33"/>
                  <a:pt x="1343" y="38"/>
                  <a:pt x="1336" y="40"/>
                </a:cubicBezTo>
                <a:cubicBezTo>
                  <a:pt x="1328" y="42"/>
                  <a:pt x="1311" y="46"/>
                  <a:pt x="1298" y="50"/>
                </a:cubicBezTo>
                <a:cubicBezTo>
                  <a:pt x="1285" y="53"/>
                  <a:pt x="1270" y="57"/>
                  <a:pt x="1265" y="57"/>
                </a:cubicBezTo>
                <a:cubicBezTo>
                  <a:pt x="1260" y="57"/>
                  <a:pt x="1256" y="58"/>
                  <a:pt x="1257" y="59"/>
                </a:cubicBezTo>
                <a:cubicBezTo>
                  <a:pt x="1260" y="65"/>
                  <a:pt x="1220" y="74"/>
                  <a:pt x="1164" y="80"/>
                </a:cubicBezTo>
                <a:cubicBezTo>
                  <a:pt x="1150" y="82"/>
                  <a:pt x="1137" y="85"/>
                  <a:pt x="1136" y="87"/>
                </a:cubicBezTo>
                <a:cubicBezTo>
                  <a:pt x="1134" y="89"/>
                  <a:pt x="1140" y="89"/>
                  <a:pt x="1149" y="88"/>
                </a:cubicBezTo>
                <a:cubicBezTo>
                  <a:pt x="1204" y="80"/>
                  <a:pt x="1255" y="74"/>
                  <a:pt x="1258" y="76"/>
                </a:cubicBezTo>
                <a:cubicBezTo>
                  <a:pt x="1260" y="78"/>
                  <a:pt x="1191" y="101"/>
                  <a:pt x="1181" y="101"/>
                </a:cubicBezTo>
                <a:cubicBezTo>
                  <a:pt x="1179" y="101"/>
                  <a:pt x="1180" y="99"/>
                  <a:pt x="1184" y="96"/>
                </a:cubicBezTo>
                <a:cubicBezTo>
                  <a:pt x="1190" y="90"/>
                  <a:pt x="1190" y="90"/>
                  <a:pt x="1190" y="90"/>
                </a:cubicBezTo>
                <a:cubicBezTo>
                  <a:pt x="1184" y="93"/>
                  <a:pt x="1184" y="93"/>
                  <a:pt x="1184" y="93"/>
                </a:cubicBezTo>
                <a:cubicBezTo>
                  <a:pt x="1158" y="102"/>
                  <a:pt x="1124" y="105"/>
                  <a:pt x="1079" y="103"/>
                </a:cubicBezTo>
                <a:cubicBezTo>
                  <a:pt x="1042" y="102"/>
                  <a:pt x="1033" y="102"/>
                  <a:pt x="1031" y="106"/>
                </a:cubicBezTo>
                <a:cubicBezTo>
                  <a:pt x="1030" y="109"/>
                  <a:pt x="1024" y="110"/>
                  <a:pt x="1008" y="109"/>
                </a:cubicBezTo>
                <a:cubicBezTo>
                  <a:pt x="996" y="109"/>
                  <a:pt x="974" y="108"/>
                  <a:pt x="959" y="108"/>
                </a:cubicBezTo>
                <a:cubicBezTo>
                  <a:pt x="937" y="108"/>
                  <a:pt x="934" y="109"/>
                  <a:pt x="946" y="110"/>
                </a:cubicBezTo>
                <a:cubicBezTo>
                  <a:pt x="954" y="111"/>
                  <a:pt x="961" y="113"/>
                  <a:pt x="963" y="115"/>
                </a:cubicBezTo>
                <a:cubicBezTo>
                  <a:pt x="964" y="116"/>
                  <a:pt x="959" y="116"/>
                  <a:pt x="952" y="115"/>
                </a:cubicBezTo>
                <a:cubicBezTo>
                  <a:pt x="945" y="114"/>
                  <a:pt x="927" y="114"/>
                  <a:pt x="911" y="115"/>
                </a:cubicBezTo>
                <a:cubicBezTo>
                  <a:pt x="896" y="116"/>
                  <a:pt x="880" y="115"/>
                  <a:pt x="877" y="114"/>
                </a:cubicBezTo>
                <a:cubicBezTo>
                  <a:pt x="873" y="112"/>
                  <a:pt x="881" y="111"/>
                  <a:pt x="899" y="110"/>
                </a:cubicBezTo>
                <a:cubicBezTo>
                  <a:pt x="915" y="109"/>
                  <a:pt x="928" y="108"/>
                  <a:pt x="929" y="107"/>
                </a:cubicBezTo>
                <a:cubicBezTo>
                  <a:pt x="930" y="105"/>
                  <a:pt x="861" y="104"/>
                  <a:pt x="811" y="105"/>
                </a:cubicBezTo>
                <a:cubicBezTo>
                  <a:pt x="770" y="106"/>
                  <a:pt x="769" y="106"/>
                  <a:pt x="773" y="103"/>
                </a:cubicBezTo>
                <a:cubicBezTo>
                  <a:pt x="778" y="99"/>
                  <a:pt x="831" y="89"/>
                  <a:pt x="856" y="87"/>
                </a:cubicBezTo>
                <a:cubicBezTo>
                  <a:pt x="872" y="86"/>
                  <a:pt x="874" y="86"/>
                  <a:pt x="867" y="83"/>
                </a:cubicBezTo>
                <a:cubicBezTo>
                  <a:pt x="862" y="82"/>
                  <a:pt x="851" y="82"/>
                  <a:pt x="842" y="83"/>
                </a:cubicBezTo>
                <a:cubicBezTo>
                  <a:pt x="832" y="85"/>
                  <a:pt x="825" y="85"/>
                  <a:pt x="825" y="83"/>
                </a:cubicBezTo>
                <a:cubicBezTo>
                  <a:pt x="824" y="77"/>
                  <a:pt x="835" y="74"/>
                  <a:pt x="853" y="76"/>
                </a:cubicBezTo>
                <a:cubicBezTo>
                  <a:pt x="863" y="77"/>
                  <a:pt x="871" y="76"/>
                  <a:pt x="871" y="75"/>
                </a:cubicBezTo>
                <a:cubicBezTo>
                  <a:pt x="871" y="74"/>
                  <a:pt x="863" y="72"/>
                  <a:pt x="855" y="70"/>
                </a:cubicBezTo>
                <a:cubicBezTo>
                  <a:pt x="837" y="67"/>
                  <a:pt x="824" y="71"/>
                  <a:pt x="815" y="84"/>
                </a:cubicBezTo>
                <a:cubicBezTo>
                  <a:pt x="811" y="89"/>
                  <a:pt x="810" y="90"/>
                  <a:pt x="808" y="86"/>
                </a:cubicBezTo>
                <a:cubicBezTo>
                  <a:pt x="806" y="83"/>
                  <a:pt x="805" y="83"/>
                  <a:pt x="803" y="86"/>
                </a:cubicBezTo>
                <a:cubicBezTo>
                  <a:pt x="801" y="90"/>
                  <a:pt x="775" y="99"/>
                  <a:pt x="761" y="99"/>
                </a:cubicBezTo>
                <a:cubicBezTo>
                  <a:pt x="755" y="100"/>
                  <a:pt x="754" y="99"/>
                  <a:pt x="756" y="97"/>
                </a:cubicBezTo>
                <a:cubicBezTo>
                  <a:pt x="759" y="94"/>
                  <a:pt x="756" y="93"/>
                  <a:pt x="747" y="91"/>
                </a:cubicBezTo>
                <a:cubicBezTo>
                  <a:pt x="739" y="89"/>
                  <a:pt x="733" y="88"/>
                  <a:pt x="732" y="89"/>
                </a:cubicBezTo>
                <a:cubicBezTo>
                  <a:pt x="732" y="90"/>
                  <a:pt x="735" y="93"/>
                  <a:pt x="740" y="96"/>
                </a:cubicBezTo>
                <a:cubicBezTo>
                  <a:pt x="745" y="100"/>
                  <a:pt x="748" y="103"/>
                  <a:pt x="747" y="105"/>
                </a:cubicBezTo>
                <a:cubicBezTo>
                  <a:pt x="746" y="106"/>
                  <a:pt x="749" y="107"/>
                  <a:pt x="753" y="107"/>
                </a:cubicBezTo>
                <a:cubicBezTo>
                  <a:pt x="757" y="107"/>
                  <a:pt x="762" y="108"/>
                  <a:pt x="765" y="109"/>
                </a:cubicBezTo>
                <a:cubicBezTo>
                  <a:pt x="781" y="118"/>
                  <a:pt x="787" y="122"/>
                  <a:pt x="788" y="127"/>
                </a:cubicBezTo>
                <a:cubicBezTo>
                  <a:pt x="789" y="131"/>
                  <a:pt x="786" y="133"/>
                  <a:pt x="776" y="133"/>
                </a:cubicBezTo>
                <a:cubicBezTo>
                  <a:pt x="721" y="137"/>
                  <a:pt x="672" y="144"/>
                  <a:pt x="628" y="154"/>
                </a:cubicBezTo>
                <a:cubicBezTo>
                  <a:pt x="617" y="156"/>
                  <a:pt x="613" y="163"/>
                  <a:pt x="618" y="173"/>
                </a:cubicBezTo>
                <a:cubicBezTo>
                  <a:pt x="622" y="180"/>
                  <a:pt x="622" y="179"/>
                  <a:pt x="628" y="171"/>
                </a:cubicBezTo>
                <a:cubicBezTo>
                  <a:pt x="634" y="164"/>
                  <a:pt x="638" y="162"/>
                  <a:pt x="665" y="159"/>
                </a:cubicBezTo>
                <a:cubicBezTo>
                  <a:pt x="682" y="157"/>
                  <a:pt x="700" y="153"/>
                  <a:pt x="705" y="151"/>
                </a:cubicBezTo>
                <a:cubicBezTo>
                  <a:pt x="710" y="148"/>
                  <a:pt x="720" y="147"/>
                  <a:pt x="726" y="148"/>
                </a:cubicBezTo>
                <a:cubicBezTo>
                  <a:pt x="734" y="148"/>
                  <a:pt x="745" y="146"/>
                  <a:pt x="753" y="143"/>
                </a:cubicBezTo>
                <a:cubicBezTo>
                  <a:pt x="767" y="138"/>
                  <a:pt x="768" y="138"/>
                  <a:pt x="769" y="143"/>
                </a:cubicBezTo>
                <a:cubicBezTo>
                  <a:pt x="770" y="147"/>
                  <a:pt x="775" y="153"/>
                  <a:pt x="779" y="157"/>
                </a:cubicBezTo>
                <a:cubicBezTo>
                  <a:pt x="784" y="161"/>
                  <a:pt x="787" y="165"/>
                  <a:pt x="786" y="167"/>
                </a:cubicBezTo>
                <a:cubicBezTo>
                  <a:pt x="784" y="171"/>
                  <a:pt x="770" y="172"/>
                  <a:pt x="767" y="168"/>
                </a:cubicBezTo>
                <a:cubicBezTo>
                  <a:pt x="766" y="166"/>
                  <a:pt x="762" y="165"/>
                  <a:pt x="758" y="165"/>
                </a:cubicBezTo>
                <a:cubicBezTo>
                  <a:pt x="751" y="166"/>
                  <a:pt x="751" y="166"/>
                  <a:pt x="751" y="166"/>
                </a:cubicBezTo>
                <a:cubicBezTo>
                  <a:pt x="759" y="170"/>
                  <a:pt x="759" y="170"/>
                  <a:pt x="759" y="170"/>
                </a:cubicBezTo>
                <a:cubicBezTo>
                  <a:pt x="764" y="173"/>
                  <a:pt x="777" y="174"/>
                  <a:pt x="791" y="173"/>
                </a:cubicBezTo>
                <a:cubicBezTo>
                  <a:pt x="804" y="173"/>
                  <a:pt x="820" y="173"/>
                  <a:pt x="826" y="174"/>
                </a:cubicBezTo>
                <a:cubicBezTo>
                  <a:pt x="839" y="176"/>
                  <a:pt x="842" y="181"/>
                  <a:pt x="833" y="185"/>
                </a:cubicBezTo>
                <a:cubicBezTo>
                  <a:pt x="830" y="186"/>
                  <a:pt x="826" y="190"/>
                  <a:pt x="822" y="193"/>
                </a:cubicBezTo>
                <a:cubicBezTo>
                  <a:pt x="814" y="201"/>
                  <a:pt x="818" y="208"/>
                  <a:pt x="829" y="204"/>
                </a:cubicBezTo>
                <a:cubicBezTo>
                  <a:pt x="835" y="203"/>
                  <a:pt x="839" y="203"/>
                  <a:pt x="841" y="206"/>
                </a:cubicBezTo>
                <a:cubicBezTo>
                  <a:pt x="844" y="210"/>
                  <a:pt x="838" y="212"/>
                  <a:pt x="802" y="216"/>
                </a:cubicBezTo>
                <a:cubicBezTo>
                  <a:pt x="765" y="220"/>
                  <a:pt x="759" y="220"/>
                  <a:pt x="756" y="215"/>
                </a:cubicBezTo>
                <a:cubicBezTo>
                  <a:pt x="754" y="212"/>
                  <a:pt x="748" y="210"/>
                  <a:pt x="744" y="210"/>
                </a:cubicBezTo>
                <a:cubicBezTo>
                  <a:pt x="739" y="211"/>
                  <a:pt x="735" y="210"/>
                  <a:pt x="734" y="208"/>
                </a:cubicBezTo>
                <a:cubicBezTo>
                  <a:pt x="733" y="206"/>
                  <a:pt x="726" y="207"/>
                  <a:pt x="718" y="209"/>
                </a:cubicBezTo>
                <a:cubicBezTo>
                  <a:pt x="710" y="210"/>
                  <a:pt x="697" y="212"/>
                  <a:pt x="689" y="213"/>
                </a:cubicBezTo>
                <a:cubicBezTo>
                  <a:pt x="680" y="214"/>
                  <a:pt x="672" y="217"/>
                  <a:pt x="669" y="220"/>
                </a:cubicBezTo>
                <a:cubicBezTo>
                  <a:pt x="666" y="222"/>
                  <a:pt x="661" y="225"/>
                  <a:pt x="658" y="225"/>
                </a:cubicBezTo>
                <a:cubicBezTo>
                  <a:pt x="653" y="225"/>
                  <a:pt x="653" y="225"/>
                  <a:pt x="656" y="221"/>
                </a:cubicBezTo>
                <a:cubicBezTo>
                  <a:pt x="659" y="218"/>
                  <a:pt x="659" y="218"/>
                  <a:pt x="655" y="220"/>
                </a:cubicBezTo>
                <a:cubicBezTo>
                  <a:pt x="652" y="221"/>
                  <a:pt x="639" y="225"/>
                  <a:pt x="625" y="228"/>
                </a:cubicBezTo>
                <a:cubicBezTo>
                  <a:pt x="604" y="232"/>
                  <a:pt x="596" y="232"/>
                  <a:pt x="583" y="229"/>
                </a:cubicBezTo>
                <a:cubicBezTo>
                  <a:pt x="575" y="227"/>
                  <a:pt x="564" y="226"/>
                  <a:pt x="561" y="226"/>
                </a:cubicBezTo>
                <a:cubicBezTo>
                  <a:pt x="521" y="232"/>
                  <a:pt x="450" y="229"/>
                  <a:pt x="419" y="220"/>
                </a:cubicBezTo>
                <a:cubicBezTo>
                  <a:pt x="399" y="214"/>
                  <a:pt x="362" y="211"/>
                  <a:pt x="347" y="214"/>
                </a:cubicBezTo>
                <a:cubicBezTo>
                  <a:pt x="330" y="218"/>
                  <a:pt x="280" y="251"/>
                  <a:pt x="280" y="258"/>
                </a:cubicBezTo>
                <a:cubicBezTo>
                  <a:pt x="281" y="263"/>
                  <a:pt x="284" y="263"/>
                  <a:pt x="287" y="258"/>
                </a:cubicBezTo>
                <a:cubicBezTo>
                  <a:pt x="289" y="257"/>
                  <a:pt x="297" y="250"/>
                  <a:pt x="306" y="243"/>
                </a:cubicBezTo>
                <a:cubicBezTo>
                  <a:pt x="320" y="232"/>
                  <a:pt x="324" y="231"/>
                  <a:pt x="351" y="228"/>
                </a:cubicBezTo>
                <a:cubicBezTo>
                  <a:pt x="370" y="226"/>
                  <a:pt x="381" y="226"/>
                  <a:pt x="384" y="229"/>
                </a:cubicBezTo>
                <a:cubicBezTo>
                  <a:pt x="386" y="232"/>
                  <a:pt x="385" y="233"/>
                  <a:pt x="379" y="233"/>
                </a:cubicBezTo>
                <a:cubicBezTo>
                  <a:pt x="368" y="233"/>
                  <a:pt x="353" y="244"/>
                  <a:pt x="341" y="260"/>
                </a:cubicBezTo>
                <a:cubicBezTo>
                  <a:pt x="329" y="277"/>
                  <a:pt x="327" y="285"/>
                  <a:pt x="337" y="279"/>
                </a:cubicBezTo>
                <a:cubicBezTo>
                  <a:pt x="340" y="276"/>
                  <a:pt x="344" y="271"/>
                  <a:pt x="345" y="267"/>
                </a:cubicBezTo>
                <a:cubicBezTo>
                  <a:pt x="349" y="254"/>
                  <a:pt x="369" y="243"/>
                  <a:pt x="392" y="242"/>
                </a:cubicBezTo>
                <a:cubicBezTo>
                  <a:pt x="449" y="239"/>
                  <a:pt x="469" y="239"/>
                  <a:pt x="472" y="241"/>
                </a:cubicBezTo>
                <a:cubicBezTo>
                  <a:pt x="474" y="242"/>
                  <a:pt x="482" y="242"/>
                  <a:pt x="490" y="241"/>
                </a:cubicBezTo>
                <a:cubicBezTo>
                  <a:pt x="502" y="240"/>
                  <a:pt x="504" y="241"/>
                  <a:pt x="501" y="244"/>
                </a:cubicBezTo>
                <a:cubicBezTo>
                  <a:pt x="498" y="246"/>
                  <a:pt x="496" y="249"/>
                  <a:pt x="496" y="251"/>
                </a:cubicBezTo>
                <a:cubicBezTo>
                  <a:pt x="496" y="256"/>
                  <a:pt x="504" y="254"/>
                  <a:pt x="507" y="248"/>
                </a:cubicBezTo>
                <a:cubicBezTo>
                  <a:pt x="508" y="244"/>
                  <a:pt x="514" y="242"/>
                  <a:pt x="529" y="240"/>
                </a:cubicBezTo>
                <a:cubicBezTo>
                  <a:pt x="548" y="237"/>
                  <a:pt x="550" y="237"/>
                  <a:pt x="549" y="243"/>
                </a:cubicBezTo>
                <a:cubicBezTo>
                  <a:pt x="549" y="247"/>
                  <a:pt x="547" y="250"/>
                  <a:pt x="544" y="251"/>
                </a:cubicBezTo>
                <a:cubicBezTo>
                  <a:pt x="541" y="252"/>
                  <a:pt x="528" y="257"/>
                  <a:pt x="516" y="262"/>
                </a:cubicBezTo>
                <a:cubicBezTo>
                  <a:pt x="503" y="267"/>
                  <a:pt x="487" y="272"/>
                  <a:pt x="480" y="274"/>
                </a:cubicBezTo>
                <a:cubicBezTo>
                  <a:pt x="461" y="278"/>
                  <a:pt x="442" y="290"/>
                  <a:pt x="440" y="299"/>
                </a:cubicBezTo>
                <a:cubicBezTo>
                  <a:pt x="439" y="305"/>
                  <a:pt x="437" y="305"/>
                  <a:pt x="418" y="306"/>
                </a:cubicBezTo>
                <a:cubicBezTo>
                  <a:pt x="407" y="307"/>
                  <a:pt x="398" y="307"/>
                  <a:pt x="398" y="305"/>
                </a:cubicBezTo>
                <a:cubicBezTo>
                  <a:pt x="398" y="304"/>
                  <a:pt x="400" y="301"/>
                  <a:pt x="402" y="298"/>
                </a:cubicBezTo>
                <a:cubicBezTo>
                  <a:pt x="409" y="291"/>
                  <a:pt x="401" y="292"/>
                  <a:pt x="392" y="300"/>
                </a:cubicBezTo>
                <a:cubicBezTo>
                  <a:pt x="385" y="305"/>
                  <a:pt x="381" y="306"/>
                  <a:pt x="354" y="304"/>
                </a:cubicBezTo>
                <a:cubicBezTo>
                  <a:pt x="320" y="302"/>
                  <a:pt x="304" y="305"/>
                  <a:pt x="297" y="315"/>
                </a:cubicBezTo>
                <a:cubicBezTo>
                  <a:pt x="292" y="323"/>
                  <a:pt x="292" y="323"/>
                  <a:pt x="298" y="324"/>
                </a:cubicBezTo>
                <a:cubicBezTo>
                  <a:pt x="301" y="325"/>
                  <a:pt x="307" y="326"/>
                  <a:pt x="310" y="326"/>
                </a:cubicBezTo>
                <a:cubicBezTo>
                  <a:pt x="313" y="326"/>
                  <a:pt x="318" y="327"/>
                  <a:pt x="320" y="330"/>
                </a:cubicBezTo>
                <a:cubicBezTo>
                  <a:pt x="325" y="335"/>
                  <a:pt x="367" y="335"/>
                  <a:pt x="436" y="331"/>
                </a:cubicBezTo>
                <a:cubicBezTo>
                  <a:pt x="488" y="327"/>
                  <a:pt x="488" y="327"/>
                  <a:pt x="488" y="327"/>
                </a:cubicBezTo>
                <a:cubicBezTo>
                  <a:pt x="480" y="336"/>
                  <a:pt x="480" y="336"/>
                  <a:pt x="480" y="336"/>
                </a:cubicBezTo>
                <a:cubicBezTo>
                  <a:pt x="472" y="346"/>
                  <a:pt x="470" y="346"/>
                  <a:pt x="449" y="343"/>
                </a:cubicBezTo>
                <a:cubicBezTo>
                  <a:pt x="439" y="341"/>
                  <a:pt x="433" y="341"/>
                  <a:pt x="431" y="344"/>
                </a:cubicBezTo>
                <a:cubicBezTo>
                  <a:pt x="430" y="346"/>
                  <a:pt x="431" y="347"/>
                  <a:pt x="436" y="347"/>
                </a:cubicBezTo>
                <a:cubicBezTo>
                  <a:pt x="441" y="347"/>
                  <a:pt x="443" y="348"/>
                  <a:pt x="442" y="350"/>
                </a:cubicBezTo>
                <a:cubicBezTo>
                  <a:pt x="441" y="352"/>
                  <a:pt x="437" y="354"/>
                  <a:pt x="432" y="354"/>
                </a:cubicBezTo>
                <a:cubicBezTo>
                  <a:pt x="427" y="354"/>
                  <a:pt x="393" y="356"/>
                  <a:pt x="355" y="359"/>
                </a:cubicBezTo>
                <a:cubicBezTo>
                  <a:pt x="301" y="363"/>
                  <a:pt x="283" y="365"/>
                  <a:pt x="270" y="371"/>
                </a:cubicBezTo>
                <a:cubicBezTo>
                  <a:pt x="247" y="380"/>
                  <a:pt x="205" y="401"/>
                  <a:pt x="206" y="402"/>
                </a:cubicBezTo>
                <a:cubicBezTo>
                  <a:pt x="207" y="403"/>
                  <a:pt x="221" y="398"/>
                  <a:pt x="237" y="390"/>
                </a:cubicBezTo>
                <a:cubicBezTo>
                  <a:pt x="274" y="373"/>
                  <a:pt x="286" y="370"/>
                  <a:pt x="286" y="378"/>
                </a:cubicBezTo>
                <a:cubicBezTo>
                  <a:pt x="286" y="381"/>
                  <a:pt x="288" y="382"/>
                  <a:pt x="293" y="380"/>
                </a:cubicBezTo>
                <a:cubicBezTo>
                  <a:pt x="308" y="373"/>
                  <a:pt x="348" y="370"/>
                  <a:pt x="377" y="372"/>
                </a:cubicBezTo>
                <a:cubicBezTo>
                  <a:pt x="394" y="374"/>
                  <a:pt x="409" y="374"/>
                  <a:pt x="411" y="373"/>
                </a:cubicBezTo>
                <a:cubicBezTo>
                  <a:pt x="412" y="373"/>
                  <a:pt x="417" y="373"/>
                  <a:pt x="420" y="374"/>
                </a:cubicBezTo>
                <a:cubicBezTo>
                  <a:pt x="426" y="377"/>
                  <a:pt x="423" y="378"/>
                  <a:pt x="405" y="383"/>
                </a:cubicBezTo>
                <a:cubicBezTo>
                  <a:pt x="387" y="387"/>
                  <a:pt x="374" y="388"/>
                  <a:pt x="338" y="386"/>
                </a:cubicBezTo>
                <a:cubicBezTo>
                  <a:pt x="282" y="384"/>
                  <a:pt x="259" y="388"/>
                  <a:pt x="213" y="410"/>
                </a:cubicBezTo>
                <a:cubicBezTo>
                  <a:pt x="179" y="427"/>
                  <a:pt x="166" y="436"/>
                  <a:pt x="166" y="445"/>
                </a:cubicBezTo>
                <a:cubicBezTo>
                  <a:pt x="167" y="450"/>
                  <a:pt x="168" y="450"/>
                  <a:pt x="176" y="445"/>
                </a:cubicBezTo>
                <a:cubicBezTo>
                  <a:pt x="184" y="440"/>
                  <a:pt x="185" y="440"/>
                  <a:pt x="184" y="444"/>
                </a:cubicBezTo>
                <a:cubicBezTo>
                  <a:pt x="182" y="451"/>
                  <a:pt x="184" y="451"/>
                  <a:pt x="197" y="442"/>
                </a:cubicBezTo>
                <a:cubicBezTo>
                  <a:pt x="203" y="437"/>
                  <a:pt x="209" y="435"/>
                  <a:pt x="212" y="436"/>
                </a:cubicBezTo>
                <a:cubicBezTo>
                  <a:pt x="215" y="437"/>
                  <a:pt x="223" y="436"/>
                  <a:pt x="230" y="433"/>
                </a:cubicBezTo>
                <a:cubicBezTo>
                  <a:pt x="238" y="431"/>
                  <a:pt x="244" y="430"/>
                  <a:pt x="245" y="431"/>
                </a:cubicBezTo>
                <a:cubicBezTo>
                  <a:pt x="246" y="432"/>
                  <a:pt x="220" y="444"/>
                  <a:pt x="212" y="446"/>
                </a:cubicBezTo>
                <a:cubicBezTo>
                  <a:pt x="204" y="448"/>
                  <a:pt x="197" y="452"/>
                  <a:pt x="197" y="456"/>
                </a:cubicBezTo>
                <a:cubicBezTo>
                  <a:pt x="197" y="457"/>
                  <a:pt x="195" y="460"/>
                  <a:pt x="192" y="461"/>
                </a:cubicBezTo>
                <a:cubicBezTo>
                  <a:pt x="189" y="462"/>
                  <a:pt x="187" y="465"/>
                  <a:pt x="188" y="467"/>
                </a:cubicBezTo>
                <a:cubicBezTo>
                  <a:pt x="190" y="471"/>
                  <a:pt x="171" y="491"/>
                  <a:pt x="166" y="492"/>
                </a:cubicBezTo>
                <a:cubicBezTo>
                  <a:pt x="164" y="492"/>
                  <a:pt x="164" y="493"/>
                  <a:pt x="165" y="495"/>
                </a:cubicBezTo>
                <a:cubicBezTo>
                  <a:pt x="167" y="499"/>
                  <a:pt x="180" y="495"/>
                  <a:pt x="182" y="490"/>
                </a:cubicBezTo>
                <a:cubicBezTo>
                  <a:pt x="183" y="489"/>
                  <a:pt x="190" y="483"/>
                  <a:pt x="198" y="478"/>
                </a:cubicBezTo>
                <a:cubicBezTo>
                  <a:pt x="213" y="469"/>
                  <a:pt x="213" y="469"/>
                  <a:pt x="213" y="469"/>
                </a:cubicBezTo>
                <a:cubicBezTo>
                  <a:pt x="202" y="471"/>
                  <a:pt x="202" y="471"/>
                  <a:pt x="202" y="471"/>
                </a:cubicBezTo>
                <a:cubicBezTo>
                  <a:pt x="191" y="473"/>
                  <a:pt x="191" y="473"/>
                  <a:pt x="198" y="468"/>
                </a:cubicBezTo>
                <a:cubicBezTo>
                  <a:pt x="207" y="460"/>
                  <a:pt x="214" y="460"/>
                  <a:pt x="214" y="467"/>
                </a:cubicBezTo>
                <a:cubicBezTo>
                  <a:pt x="214" y="472"/>
                  <a:pt x="215" y="472"/>
                  <a:pt x="218" y="469"/>
                </a:cubicBezTo>
                <a:cubicBezTo>
                  <a:pt x="222" y="463"/>
                  <a:pt x="224" y="463"/>
                  <a:pt x="226" y="472"/>
                </a:cubicBezTo>
                <a:cubicBezTo>
                  <a:pt x="228" y="478"/>
                  <a:pt x="229" y="479"/>
                  <a:pt x="231" y="475"/>
                </a:cubicBezTo>
                <a:cubicBezTo>
                  <a:pt x="235" y="470"/>
                  <a:pt x="262" y="468"/>
                  <a:pt x="265" y="472"/>
                </a:cubicBezTo>
                <a:cubicBezTo>
                  <a:pt x="266" y="474"/>
                  <a:pt x="264" y="477"/>
                  <a:pt x="261" y="478"/>
                </a:cubicBezTo>
                <a:cubicBezTo>
                  <a:pt x="252" y="482"/>
                  <a:pt x="205" y="514"/>
                  <a:pt x="206" y="515"/>
                </a:cubicBezTo>
                <a:cubicBezTo>
                  <a:pt x="207" y="516"/>
                  <a:pt x="214" y="513"/>
                  <a:pt x="222" y="509"/>
                </a:cubicBezTo>
                <a:cubicBezTo>
                  <a:pt x="240" y="500"/>
                  <a:pt x="245" y="500"/>
                  <a:pt x="247" y="506"/>
                </a:cubicBezTo>
                <a:cubicBezTo>
                  <a:pt x="251" y="516"/>
                  <a:pt x="224" y="526"/>
                  <a:pt x="187" y="528"/>
                </a:cubicBezTo>
                <a:cubicBezTo>
                  <a:pt x="152" y="530"/>
                  <a:pt x="138" y="539"/>
                  <a:pt x="96" y="586"/>
                </a:cubicBezTo>
                <a:cubicBezTo>
                  <a:pt x="81" y="602"/>
                  <a:pt x="61" y="616"/>
                  <a:pt x="20" y="639"/>
                </a:cubicBezTo>
                <a:cubicBezTo>
                  <a:pt x="10" y="645"/>
                  <a:pt x="1" y="651"/>
                  <a:pt x="1" y="653"/>
                </a:cubicBezTo>
                <a:cubicBezTo>
                  <a:pt x="0" y="655"/>
                  <a:pt x="2" y="670"/>
                  <a:pt x="4" y="686"/>
                </a:cubicBezTo>
                <a:cubicBezTo>
                  <a:pt x="7" y="708"/>
                  <a:pt x="7" y="720"/>
                  <a:pt x="4" y="738"/>
                </a:cubicBezTo>
                <a:cubicBezTo>
                  <a:pt x="1" y="761"/>
                  <a:pt x="1" y="762"/>
                  <a:pt x="11" y="801"/>
                </a:cubicBezTo>
                <a:cubicBezTo>
                  <a:pt x="12" y="806"/>
                  <a:pt x="11" y="812"/>
                  <a:pt x="9" y="815"/>
                </a:cubicBezTo>
                <a:cubicBezTo>
                  <a:pt x="5" y="821"/>
                  <a:pt x="5" y="823"/>
                  <a:pt x="10" y="835"/>
                </a:cubicBezTo>
                <a:cubicBezTo>
                  <a:pt x="14" y="846"/>
                  <a:pt x="17" y="850"/>
                  <a:pt x="27" y="854"/>
                </a:cubicBezTo>
                <a:cubicBezTo>
                  <a:pt x="40" y="860"/>
                  <a:pt x="40" y="860"/>
                  <a:pt x="45" y="853"/>
                </a:cubicBezTo>
                <a:cubicBezTo>
                  <a:pt x="49" y="849"/>
                  <a:pt x="56" y="843"/>
                  <a:pt x="62" y="841"/>
                </a:cubicBezTo>
                <a:cubicBezTo>
                  <a:pt x="68" y="838"/>
                  <a:pt x="78" y="833"/>
                  <a:pt x="84" y="828"/>
                </a:cubicBezTo>
                <a:cubicBezTo>
                  <a:pt x="92" y="823"/>
                  <a:pt x="104" y="820"/>
                  <a:pt x="118" y="818"/>
                </a:cubicBezTo>
                <a:cubicBezTo>
                  <a:pt x="139" y="815"/>
                  <a:pt x="139" y="815"/>
                  <a:pt x="139" y="815"/>
                </a:cubicBezTo>
                <a:cubicBezTo>
                  <a:pt x="135" y="822"/>
                  <a:pt x="135" y="822"/>
                  <a:pt x="135" y="822"/>
                </a:cubicBezTo>
                <a:cubicBezTo>
                  <a:pt x="129" y="830"/>
                  <a:pt x="85" y="849"/>
                  <a:pt x="62" y="853"/>
                </a:cubicBezTo>
                <a:cubicBezTo>
                  <a:pt x="52" y="855"/>
                  <a:pt x="48" y="857"/>
                  <a:pt x="48" y="860"/>
                </a:cubicBezTo>
                <a:cubicBezTo>
                  <a:pt x="49" y="862"/>
                  <a:pt x="54" y="863"/>
                  <a:pt x="60" y="862"/>
                </a:cubicBezTo>
                <a:cubicBezTo>
                  <a:pt x="68" y="861"/>
                  <a:pt x="70" y="861"/>
                  <a:pt x="69" y="867"/>
                </a:cubicBezTo>
                <a:cubicBezTo>
                  <a:pt x="69" y="872"/>
                  <a:pt x="71" y="873"/>
                  <a:pt x="82" y="871"/>
                </a:cubicBezTo>
                <a:cubicBezTo>
                  <a:pt x="94" y="869"/>
                  <a:pt x="95" y="870"/>
                  <a:pt x="94" y="876"/>
                </a:cubicBezTo>
                <a:cubicBezTo>
                  <a:pt x="93" y="882"/>
                  <a:pt x="93" y="883"/>
                  <a:pt x="97" y="881"/>
                </a:cubicBezTo>
                <a:cubicBezTo>
                  <a:pt x="99" y="880"/>
                  <a:pt x="109" y="881"/>
                  <a:pt x="119" y="883"/>
                </a:cubicBezTo>
                <a:cubicBezTo>
                  <a:pt x="130" y="885"/>
                  <a:pt x="140" y="886"/>
                  <a:pt x="141" y="885"/>
                </a:cubicBezTo>
                <a:cubicBezTo>
                  <a:pt x="143" y="885"/>
                  <a:pt x="145" y="886"/>
                  <a:pt x="145" y="889"/>
                </a:cubicBezTo>
                <a:cubicBezTo>
                  <a:pt x="145" y="892"/>
                  <a:pt x="146" y="892"/>
                  <a:pt x="147" y="889"/>
                </a:cubicBezTo>
                <a:cubicBezTo>
                  <a:pt x="151" y="881"/>
                  <a:pt x="169" y="873"/>
                  <a:pt x="179" y="874"/>
                </a:cubicBezTo>
                <a:cubicBezTo>
                  <a:pt x="190" y="876"/>
                  <a:pt x="191" y="882"/>
                  <a:pt x="182" y="898"/>
                </a:cubicBezTo>
                <a:cubicBezTo>
                  <a:pt x="177" y="908"/>
                  <a:pt x="174" y="910"/>
                  <a:pt x="166" y="911"/>
                </a:cubicBezTo>
                <a:cubicBezTo>
                  <a:pt x="160" y="911"/>
                  <a:pt x="149" y="915"/>
                  <a:pt x="141" y="919"/>
                </a:cubicBezTo>
                <a:cubicBezTo>
                  <a:pt x="133" y="923"/>
                  <a:pt x="122" y="929"/>
                  <a:pt x="117" y="931"/>
                </a:cubicBezTo>
                <a:cubicBezTo>
                  <a:pt x="106" y="936"/>
                  <a:pt x="97" y="945"/>
                  <a:pt x="104" y="945"/>
                </a:cubicBezTo>
                <a:cubicBezTo>
                  <a:pt x="106" y="945"/>
                  <a:pt x="115" y="943"/>
                  <a:pt x="124" y="941"/>
                </a:cubicBezTo>
                <a:cubicBezTo>
                  <a:pt x="140" y="937"/>
                  <a:pt x="164" y="937"/>
                  <a:pt x="164" y="942"/>
                </a:cubicBezTo>
                <a:cubicBezTo>
                  <a:pt x="164" y="943"/>
                  <a:pt x="159" y="947"/>
                  <a:pt x="154" y="951"/>
                </a:cubicBezTo>
                <a:cubicBezTo>
                  <a:pt x="143" y="957"/>
                  <a:pt x="140" y="966"/>
                  <a:pt x="148" y="969"/>
                </a:cubicBezTo>
                <a:cubicBezTo>
                  <a:pt x="150" y="970"/>
                  <a:pt x="152" y="974"/>
                  <a:pt x="152" y="979"/>
                </a:cubicBezTo>
                <a:cubicBezTo>
                  <a:pt x="153" y="993"/>
                  <a:pt x="159" y="995"/>
                  <a:pt x="180" y="987"/>
                </a:cubicBezTo>
                <a:cubicBezTo>
                  <a:pt x="191" y="983"/>
                  <a:pt x="202" y="981"/>
                  <a:pt x="207" y="983"/>
                </a:cubicBezTo>
                <a:cubicBezTo>
                  <a:pt x="213" y="985"/>
                  <a:pt x="213" y="985"/>
                  <a:pt x="199" y="990"/>
                </a:cubicBezTo>
                <a:cubicBezTo>
                  <a:pt x="162" y="1003"/>
                  <a:pt x="140" y="1018"/>
                  <a:pt x="152" y="1022"/>
                </a:cubicBezTo>
                <a:cubicBezTo>
                  <a:pt x="154" y="1023"/>
                  <a:pt x="167" y="1018"/>
                  <a:pt x="181" y="1011"/>
                </a:cubicBezTo>
                <a:cubicBezTo>
                  <a:pt x="195" y="1004"/>
                  <a:pt x="209" y="998"/>
                  <a:pt x="212" y="998"/>
                </a:cubicBezTo>
                <a:cubicBezTo>
                  <a:pt x="216" y="998"/>
                  <a:pt x="223" y="1002"/>
                  <a:pt x="229" y="1009"/>
                </a:cubicBezTo>
                <a:cubicBezTo>
                  <a:pt x="240" y="1021"/>
                  <a:pt x="240" y="1022"/>
                  <a:pt x="222" y="1034"/>
                </a:cubicBezTo>
                <a:cubicBezTo>
                  <a:pt x="216" y="1039"/>
                  <a:pt x="208" y="1046"/>
                  <a:pt x="204" y="1052"/>
                </a:cubicBezTo>
                <a:cubicBezTo>
                  <a:pt x="197" y="1061"/>
                  <a:pt x="197" y="1062"/>
                  <a:pt x="202" y="1066"/>
                </a:cubicBezTo>
                <a:cubicBezTo>
                  <a:pt x="205" y="1068"/>
                  <a:pt x="211" y="1070"/>
                  <a:pt x="216" y="1070"/>
                </a:cubicBezTo>
                <a:cubicBezTo>
                  <a:pt x="224" y="1070"/>
                  <a:pt x="224" y="1070"/>
                  <a:pt x="219" y="1075"/>
                </a:cubicBezTo>
                <a:cubicBezTo>
                  <a:pt x="216" y="1078"/>
                  <a:pt x="211" y="1082"/>
                  <a:pt x="209" y="1085"/>
                </a:cubicBezTo>
                <a:cubicBezTo>
                  <a:pt x="204" y="1089"/>
                  <a:pt x="204" y="1090"/>
                  <a:pt x="210" y="1097"/>
                </a:cubicBezTo>
                <a:cubicBezTo>
                  <a:pt x="214" y="1103"/>
                  <a:pt x="217" y="1104"/>
                  <a:pt x="229" y="1101"/>
                </a:cubicBezTo>
                <a:cubicBezTo>
                  <a:pt x="241" y="1099"/>
                  <a:pt x="243" y="1099"/>
                  <a:pt x="243" y="1104"/>
                </a:cubicBezTo>
                <a:cubicBezTo>
                  <a:pt x="244" y="1108"/>
                  <a:pt x="241" y="1110"/>
                  <a:pt x="235" y="1110"/>
                </a:cubicBezTo>
                <a:cubicBezTo>
                  <a:pt x="224" y="1111"/>
                  <a:pt x="176" y="1129"/>
                  <a:pt x="164" y="1136"/>
                </a:cubicBezTo>
                <a:cubicBezTo>
                  <a:pt x="155" y="1142"/>
                  <a:pt x="153" y="1150"/>
                  <a:pt x="158" y="1153"/>
                </a:cubicBezTo>
                <a:cubicBezTo>
                  <a:pt x="159" y="1154"/>
                  <a:pt x="166" y="1151"/>
                  <a:pt x="173" y="1146"/>
                </a:cubicBezTo>
                <a:cubicBezTo>
                  <a:pt x="180" y="1141"/>
                  <a:pt x="190" y="1136"/>
                  <a:pt x="195" y="1134"/>
                </a:cubicBezTo>
                <a:cubicBezTo>
                  <a:pt x="201" y="1133"/>
                  <a:pt x="211" y="1129"/>
                  <a:pt x="218" y="1126"/>
                </a:cubicBezTo>
                <a:cubicBezTo>
                  <a:pt x="238" y="1118"/>
                  <a:pt x="257" y="1118"/>
                  <a:pt x="263" y="1126"/>
                </a:cubicBezTo>
                <a:cubicBezTo>
                  <a:pt x="267" y="1131"/>
                  <a:pt x="272" y="1132"/>
                  <a:pt x="282" y="1132"/>
                </a:cubicBezTo>
                <a:cubicBezTo>
                  <a:pt x="289" y="1132"/>
                  <a:pt x="301" y="1132"/>
                  <a:pt x="308" y="1133"/>
                </a:cubicBezTo>
                <a:cubicBezTo>
                  <a:pt x="318" y="1135"/>
                  <a:pt x="319" y="1136"/>
                  <a:pt x="314" y="1138"/>
                </a:cubicBezTo>
                <a:cubicBezTo>
                  <a:pt x="311" y="1140"/>
                  <a:pt x="302" y="1140"/>
                  <a:pt x="293" y="1140"/>
                </a:cubicBezTo>
                <a:cubicBezTo>
                  <a:pt x="278" y="1138"/>
                  <a:pt x="237" y="1147"/>
                  <a:pt x="238" y="1152"/>
                </a:cubicBezTo>
                <a:cubicBezTo>
                  <a:pt x="238" y="1153"/>
                  <a:pt x="245" y="1153"/>
                  <a:pt x="255" y="1151"/>
                </a:cubicBezTo>
                <a:cubicBezTo>
                  <a:pt x="264" y="1149"/>
                  <a:pt x="277" y="1148"/>
                  <a:pt x="283" y="1148"/>
                </a:cubicBezTo>
                <a:cubicBezTo>
                  <a:pt x="342" y="1148"/>
                  <a:pt x="354" y="1147"/>
                  <a:pt x="341" y="1146"/>
                </a:cubicBezTo>
                <a:cubicBezTo>
                  <a:pt x="332" y="1145"/>
                  <a:pt x="324" y="1144"/>
                  <a:pt x="323" y="1142"/>
                </a:cubicBezTo>
                <a:cubicBezTo>
                  <a:pt x="320" y="1138"/>
                  <a:pt x="341" y="1139"/>
                  <a:pt x="357" y="1143"/>
                </a:cubicBezTo>
                <a:cubicBezTo>
                  <a:pt x="366" y="1145"/>
                  <a:pt x="378" y="1148"/>
                  <a:pt x="384" y="1148"/>
                </a:cubicBezTo>
                <a:cubicBezTo>
                  <a:pt x="390" y="1149"/>
                  <a:pt x="397" y="1150"/>
                  <a:pt x="400" y="1151"/>
                </a:cubicBezTo>
                <a:cubicBezTo>
                  <a:pt x="404" y="1152"/>
                  <a:pt x="407" y="1152"/>
                  <a:pt x="407" y="1152"/>
                </a:cubicBezTo>
                <a:cubicBezTo>
                  <a:pt x="408" y="1152"/>
                  <a:pt x="407" y="1154"/>
                  <a:pt x="405" y="1156"/>
                </a:cubicBezTo>
                <a:cubicBezTo>
                  <a:pt x="403" y="1158"/>
                  <a:pt x="399" y="1159"/>
                  <a:pt x="396" y="1158"/>
                </a:cubicBezTo>
                <a:cubicBezTo>
                  <a:pt x="393" y="1157"/>
                  <a:pt x="389" y="1156"/>
                  <a:pt x="386" y="1155"/>
                </a:cubicBezTo>
                <a:cubicBezTo>
                  <a:pt x="383" y="1154"/>
                  <a:pt x="380" y="1155"/>
                  <a:pt x="380" y="1157"/>
                </a:cubicBezTo>
                <a:cubicBezTo>
                  <a:pt x="380" y="1159"/>
                  <a:pt x="384" y="1161"/>
                  <a:pt x="389" y="1160"/>
                </a:cubicBezTo>
                <a:cubicBezTo>
                  <a:pt x="399" y="1160"/>
                  <a:pt x="399" y="1165"/>
                  <a:pt x="389" y="1172"/>
                </a:cubicBezTo>
                <a:cubicBezTo>
                  <a:pt x="380" y="1179"/>
                  <a:pt x="381" y="1185"/>
                  <a:pt x="391" y="1184"/>
                </a:cubicBezTo>
                <a:cubicBezTo>
                  <a:pt x="396" y="1184"/>
                  <a:pt x="398" y="1186"/>
                  <a:pt x="398" y="1190"/>
                </a:cubicBezTo>
                <a:cubicBezTo>
                  <a:pt x="399" y="1194"/>
                  <a:pt x="399" y="1195"/>
                  <a:pt x="401" y="1192"/>
                </a:cubicBezTo>
                <a:cubicBezTo>
                  <a:pt x="402" y="1188"/>
                  <a:pt x="413" y="1187"/>
                  <a:pt x="440" y="1188"/>
                </a:cubicBezTo>
                <a:cubicBezTo>
                  <a:pt x="442" y="1188"/>
                  <a:pt x="441" y="1191"/>
                  <a:pt x="440" y="1194"/>
                </a:cubicBezTo>
                <a:cubicBezTo>
                  <a:pt x="435" y="1202"/>
                  <a:pt x="439" y="1204"/>
                  <a:pt x="452" y="1199"/>
                </a:cubicBezTo>
                <a:cubicBezTo>
                  <a:pt x="465" y="1195"/>
                  <a:pt x="487" y="1195"/>
                  <a:pt x="489" y="1200"/>
                </a:cubicBezTo>
                <a:cubicBezTo>
                  <a:pt x="489" y="1202"/>
                  <a:pt x="491" y="1202"/>
                  <a:pt x="492" y="1201"/>
                </a:cubicBezTo>
                <a:cubicBezTo>
                  <a:pt x="493" y="1200"/>
                  <a:pt x="502" y="1204"/>
                  <a:pt x="512" y="1209"/>
                </a:cubicBezTo>
                <a:cubicBezTo>
                  <a:pt x="528" y="1217"/>
                  <a:pt x="529" y="1218"/>
                  <a:pt x="522" y="1219"/>
                </a:cubicBezTo>
                <a:cubicBezTo>
                  <a:pt x="490" y="1222"/>
                  <a:pt x="456" y="1219"/>
                  <a:pt x="437" y="1211"/>
                </a:cubicBezTo>
                <a:cubicBezTo>
                  <a:pt x="433" y="1209"/>
                  <a:pt x="432" y="1210"/>
                  <a:pt x="433" y="1212"/>
                </a:cubicBezTo>
                <a:cubicBezTo>
                  <a:pt x="435" y="1216"/>
                  <a:pt x="405" y="1226"/>
                  <a:pt x="399" y="1223"/>
                </a:cubicBezTo>
                <a:cubicBezTo>
                  <a:pt x="394" y="1221"/>
                  <a:pt x="379" y="1232"/>
                  <a:pt x="379" y="1237"/>
                </a:cubicBezTo>
                <a:cubicBezTo>
                  <a:pt x="379" y="1239"/>
                  <a:pt x="382" y="1240"/>
                  <a:pt x="386" y="1238"/>
                </a:cubicBezTo>
                <a:cubicBezTo>
                  <a:pt x="399" y="1233"/>
                  <a:pt x="426" y="1231"/>
                  <a:pt x="430" y="1234"/>
                </a:cubicBezTo>
                <a:cubicBezTo>
                  <a:pt x="432" y="1236"/>
                  <a:pt x="434" y="1236"/>
                  <a:pt x="435" y="1234"/>
                </a:cubicBezTo>
                <a:cubicBezTo>
                  <a:pt x="438" y="1225"/>
                  <a:pt x="483" y="1230"/>
                  <a:pt x="515" y="1243"/>
                </a:cubicBezTo>
                <a:cubicBezTo>
                  <a:pt x="524" y="1247"/>
                  <a:pt x="546" y="1254"/>
                  <a:pt x="565" y="1260"/>
                </a:cubicBezTo>
                <a:cubicBezTo>
                  <a:pt x="609" y="1273"/>
                  <a:pt x="638" y="1282"/>
                  <a:pt x="647" y="1284"/>
                </a:cubicBezTo>
                <a:cubicBezTo>
                  <a:pt x="654" y="1287"/>
                  <a:pt x="654" y="1287"/>
                  <a:pt x="641" y="1293"/>
                </a:cubicBezTo>
                <a:cubicBezTo>
                  <a:pt x="638" y="1294"/>
                  <a:pt x="636" y="1296"/>
                  <a:pt x="637" y="1297"/>
                </a:cubicBezTo>
                <a:cubicBezTo>
                  <a:pt x="638" y="1298"/>
                  <a:pt x="643" y="1296"/>
                  <a:pt x="649" y="1293"/>
                </a:cubicBezTo>
                <a:cubicBezTo>
                  <a:pt x="660" y="1287"/>
                  <a:pt x="660" y="1287"/>
                  <a:pt x="660" y="1287"/>
                </a:cubicBezTo>
                <a:cubicBezTo>
                  <a:pt x="719" y="1308"/>
                  <a:pt x="719" y="1308"/>
                  <a:pt x="719" y="1308"/>
                </a:cubicBezTo>
                <a:cubicBezTo>
                  <a:pt x="752" y="1320"/>
                  <a:pt x="787" y="1333"/>
                  <a:pt x="796" y="1336"/>
                </a:cubicBezTo>
                <a:cubicBezTo>
                  <a:pt x="805" y="1339"/>
                  <a:pt x="824" y="1345"/>
                  <a:pt x="838" y="1350"/>
                </a:cubicBezTo>
                <a:cubicBezTo>
                  <a:pt x="852" y="1355"/>
                  <a:pt x="865" y="1359"/>
                  <a:pt x="867" y="1359"/>
                </a:cubicBezTo>
                <a:cubicBezTo>
                  <a:pt x="870" y="1359"/>
                  <a:pt x="873" y="1361"/>
                  <a:pt x="874" y="1363"/>
                </a:cubicBezTo>
                <a:cubicBezTo>
                  <a:pt x="876" y="1366"/>
                  <a:pt x="882" y="1368"/>
                  <a:pt x="888" y="1369"/>
                </a:cubicBezTo>
                <a:cubicBezTo>
                  <a:pt x="894" y="1370"/>
                  <a:pt x="908" y="1372"/>
                  <a:pt x="918" y="1373"/>
                </a:cubicBezTo>
                <a:cubicBezTo>
                  <a:pt x="929" y="1375"/>
                  <a:pt x="941" y="1376"/>
                  <a:pt x="946" y="1377"/>
                </a:cubicBezTo>
                <a:cubicBezTo>
                  <a:pt x="953" y="1378"/>
                  <a:pt x="953" y="1378"/>
                  <a:pt x="948" y="1375"/>
                </a:cubicBezTo>
                <a:cubicBezTo>
                  <a:pt x="944" y="1374"/>
                  <a:pt x="933" y="1371"/>
                  <a:pt x="923" y="1369"/>
                </a:cubicBezTo>
                <a:cubicBezTo>
                  <a:pt x="913" y="1368"/>
                  <a:pt x="901" y="1366"/>
                  <a:pt x="897" y="1365"/>
                </a:cubicBezTo>
                <a:cubicBezTo>
                  <a:pt x="891" y="1363"/>
                  <a:pt x="891" y="1363"/>
                  <a:pt x="900" y="1360"/>
                </a:cubicBezTo>
                <a:cubicBezTo>
                  <a:pt x="909" y="1357"/>
                  <a:pt x="909" y="1357"/>
                  <a:pt x="901" y="1357"/>
                </a:cubicBezTo>
                <a:cubicBezTo>
                  <a:pt x="896" y="1357"/>
                  <a:pt x="890" y="1355"/>
                  <a:pt x="887" y="1352"/>
                </a:cubicBezTo>
                <a:cubicBezTo>
                  <a:pt x="882" y="1348"/>
                  <a:pt x="883" y="1347"/>
                  <a:pt x="904" y="1347"/>
                </a:cubicBezTo>
                <a:cubicBezTo>
                  <a:pt x="916" y="1347"/>
                  <a:pt x="926" y="1348"/>
                  <a:pt x="927" y="1349"/>
                </a:cubicBezTo>
                <a:cubicBezTo>
                  <a:pt x="927" y="1353"/>
                  <a:pt x="941" y="1354"/>
                  <a:pt x="948" y="1351"/>
                </a:cubicBezTo>
                <a:cubicBezTo>
                  <a:pt x="953" y="1349"/>
                  <a:pt x="950" y="1348"/>
                  <a:pt x="931" y="1343"/>
                </a:cubicBezTo>
                <a:cubicBezTo>
                  <a:pt x="919" y="1341"/>
                  <a:pt x="907" y="1337"/>
                  <a:pt x="905" y="1336"/>
                </a:cubicBezTo>
                <a:cubicBezTo>
                  <a:pt x="902" y="1332"/>
                  <a:pt x="920" y="1331"/>
                  <a:pt x="930" y="1335"/>
                </a:cubicBezTo>
                <a:cubicBezTo>
                  <a:pt x="935" y="1336"/>
                  <a:pt x="942" y="1338"/>
                  <a:pt x="947" y="1339"/>
                </a:cubicBezTo>
                <a:cubicBezTo>
                  <a:pt x="953" y="1340"/>
                  <a:pt x="954" y="1340"/>
                  <a:pt x="951" y="1337"/>
                </a:cubicBezTo>
                <a:cubicBezTo>
                  <a:pt x="947" y="1334"/>
                  <a:pt x="948" y="1334"/>
                  <a:pt x="956" y="1335"/>
                </a:cubicBezTo>
                <a:cubicBezTo>
                  <a:pt x="961" y="1336"/>
                  <a:pt x="977" y="1337"/>
                  <a:pt x="993" y="1337"/>
                </a:cubicBezTo>
                <a:cubicBezTo>
                  <a:pt x="1010" y="1338"/>
                  <a:pt x="1018" y="1339"/>
                  <a:pt x="1015" y="1341"/>
                </a:cubicBezTo>
                <a:cubicBezTo>
                  <a:pt x="1011" y="1343"/>
                  <a:pt x="1012" y="1344"/>
                  <a:pt x="1021" y="1344"/>
                </a:cubicBezTo>
                <a:cubicBezTo>
                  <a:pt x="1045" y="1345"/>
                  <a:pt x="1084" y="1342"/>
                  <a:pt x="1085" y="1340"/>
                </a:cubicBezTo>
                <a:cubicBezTo>
                  <a:pt x="1086" y="1338"/>
                  <a:pt x="1093" y="1338"/>
                  <a:pt x="1102" y="1339"/>
                </a:cubicBezTo>
                <a:cubicBezTo>
                  <a:pt x="1117" y="1340"/>
                  <a:pt x="1117" y="1340"/>
                  <a:pt x="1113" y="1345"/>
                </a:cubicBezTo>
                <a:cubicBezTo>
                  <a:pt x="1104" y="1353"/>
                  <a:pt x="1106" y="1360"/>
                  <a:pt x="1118" y="1359"/>
                </a:cubicBezTo>
                <a:cubicBezTo>
                  <a:pt x="1128" y="1358"/>
                  <a:pt x="1128" y="1358"/>
                  <a:pt x="1121" y="1355"/>
                </a:cubicBezTo>
                <a:cubicBezTo>
                  <a:pt x="1114" y="1352"/>
                  <a:pt x="1114" y="1352"/>
                  <a:pt x="1114" y="1352"/>
                </a:cubicBezTo>
                <a:cubicBezTo>
                  <a:pt x="1121" y="1349"/>
                  <a:pt x="1121" y="1349"/>
                  <a:pt x="1121" y="1349"/>
                </a:cubicBezTo>
                <a:cubicBezTo>
                  <a:pt x="1130" y="1345"/>
                  <a:pt x="1143" y="1344"/>
                  <a:pt x="1143" y="1347"/>
                </a:cubicBezTo>
                <a:cubicBezTo>
                  <a:pt x="1143" y="1349"/>
                  <a:pt x="1146" y="1350"/>
                  <a:pt x="1149" y="1350"/>
                </a:cubicBezTo>
                <a:cubicBezTo>
                  <a:pt x="1152" y="1350"/>
                  <a:pt x="1161" y="1352"/>
                  <a:pt x="1167" y="1354"/>
                </a:cubicBezTo>
                <a:cubicBezTo>
                  <a:pt x="1175" y="1357"/>
                  <a:pt x="1180" y="1358"/>
                  <a:pt x="1180" y="1355"/>
                </a:cubicBezTo>
                <a:cubicBezTo>
                  <a:pt x="1181" y="1353"/>
                  <a:pt x="1186" y="1352"/>
                  <a:pt x="1190" y="1353"/>
                </a:cubicBezTo>
                <a:cubicBezTo>
                  <a:pt x="1194" y="1354"/>
                  <a:pt x="1199" y="1353"/>
                  <a:pt x="1199" y="1351"/>
                </a:cubicBezTo>
                <a:cubicBezTo>
                  <a:pt x="1200" y="1349"/>
                  <a:pt x="1198" y="1348"/>
                  <a:pt x="1194" y="1348"/>
                </a:cubicBezTo>
                <a:cubicBezTo>
                  <a:pt x="1169" y="1348"/>
                  <a:pt x="1145" y="1345"/>
                  <a:pt x="1145" y="1340"/>
                </a:cubicBezTo>
                <a:cubicBezTo>
                  <a:pt x="1145" y="1338"/>
                  <a:pt x="1147" y="1338"/>
                  <a:pt x="1150" y="1339"/>
                </a:cubicBezTo>
                <a:cubicBezTo>
                  <a:pt x="1153" y="1340"/>
                  <a:pt x="1171" y="1340"/>
                  <a:pt x="1190" y="1339"/>
                </a:cubicBezTo>
                <a:cubicBezTo>
                  <a:pt x="1223" y="1337"/>
                  <a:pt x="1236" y="1338"/>
                  <a:pt x="1274" y="1345"/>
                </a:cubicBezTo>
                <a:cubicBezTo>
                  <a:pt x="1291" y="1348"/>
                  <a:pt x="1296" y="1345"/>
                  <a:pt x="1280" y="1341"/>
                </a:cubicBezTo>
                <a:cubicBezTo>
                  <a:pt x="1264" y="1336"/>
                  <a:pt x="1262" y="1331"/>
                  <a:pt x="1277" y="1330"/>
                </a:cubicBezTo>
                <a:cubicBezTo>
                  <a:pt x="1285" y="1330"/>
                  <a:pt x="1287" y="1331"/>
                  <a:pt x="1284" y="1333"/>
                </a:cubicBezTo>
                <a:cubicBezTo>
                  <a:pt x="1278" y="1339"/>
                  <a:pt x="1287" y="1340"/>
                  <a:pt x="1313" y="1338"/>
                </a:cubicBezTo>
                <a:cubicBezTo>
                  <a:pt x="1329" y="1336"/>
                  <a:pt x="1342" y="1337"/>
                  <a:pt x="1349" y="1339"/>
                </a:cubicBezTo>
                <a:cubicBezTo>
                  <a:pt x="1355" y="1342"/>
                  <a:pt x="1362" y="1343"/>
                  <a:pt x="1364" y="1341"/>
                </a:cubicBezTo>
                <a:cubicBezTo>
                  <a:pt x="1366" y="1340"/>
                  <a:pt x="1366" y="1341"/>
                  <a:pt x="1366" y="1343"/>
                </a:cubicBezTo>
                <a:cubicBezTo>
                  <a:pt x="1365" y="1345"/>
                  <a:pt x="1365" y="1346"/>
                  <a:pt x="1367" y="1346"/>
                </a:cubicBezTo>
                <a:cubicBezTo>
                  <a:pt x="1369" y="1346"/>
                  <a:pt x="1370" y="1344"/>
                  <a:pt x="1370" y="1341"/>
                </a:cubicBezTo>
                <a:cubicBezTo>
                  <a:pt x="1369" y="1336"/>
                  <a:pt x="1366" y="1335"/>
                  <a:pt x="1356" y="1336"/>
                </a:cubicBezTo>
                <a:cubicBezTo>
                  <a:pt x="1355" y="1336"/>
                  <a:pt x="1354" y="1335"/>
                  <a:pt x="1354" y="1333"/>
                </a:cubicBezTo>
                <a:cubicBezTo>
                  <a:pt x="1356" y="1329"/>
                  <a:pt x="1394" y="1331"/>
                  <a:pt x="1398" y="1335"/>
                </a:cubicBezTo>
                <a:cubicBezTo>
                  <a:pt x="1399" y="1336"/>
                  <a:pt x="1405" y="1338"/>
                  <a:pt x="1410" y="1337"/>
                </a:cubicBezTo>
                <a:cubicBezTo>
                  <a:pt x="1416" y="1337"/>
                  <a:pt x="1429" y="1339"/>
                  <a:pt x="1440" y="1342"/>
                </a:cubicBezTo>
                <a:cubicBezTo>
                  <a:pt x="1459" y="1347"/>
                  <a:pt x="1459" y="1347"/>
                  <a:pt x="1459" y="1347"/>
                </a:cubicBezTo>
                <a:cubicBezTo>
                  <a:pt x="1437" y="1351"/>
                  <a:pt x="1437" y="1351"/>
                  <a:pt x="1437" y="1351"/>
                </a:cubicBezTo>
                <a:cubicBezTo>
                  <a:pt x="1412" y="1355"/>
                  <a:pt x="1396" y="1356"/>
                  <a:pt x="1385" y="1353"/>
                </a:cubicBezTo>
                <a:cubicBezTo>
                  <a:pt x="1376" y="1350"/>
                  <a:pt x="1367" y="1352"/>
                  <a:pt x="1368" y="1357"/>
                </a:cubicBezTo>
                <a:cubicBezTo>
                  <a:pt x="1368" y="1359"/>
                  <a:pt x="1374" y="1360"/>
                  <a:pt x="1381" y="1359"/>
                </a:cubicBezTo>
                <a:cubicBezTo>
                  <a:pt x="1399" y="1358"/>
                  <a:pt x="1402" y="1364"/>
                  <a:pt x="1386" y="1368"/>
                </a:cubicBezTo>
                <a:cubicBezTo>
                  <a:pt x="1373" y="1371"/>
                  <a:pt x="1298" y="1372"/>
                  <a:pt x="1295" y="1369"/>
                </a:cubicBezTo>
                <a:cubicBezTo>
                  <a:pt x="1292" y="1366"/>
                  <a:pt x="1317" y="1359"/>
                  <a:pt x="1340" y="1357"/>
                </a:cubicBezTo>
                <a:cubicBezTo>
                  <a:pt x="1359" y="1356"/>
                  <a:pt x="1363" y="1354"/>
                  <a:pt x="1357" y="1352"/>
                </a:cubicBezTo>
                <a:cubicBezTo>
                  <a:pt x="1350" y="1350"/>
                  <a:pt x="1300" y="1357"/>
                  <a:pt x="1290" y="1363"/>
                </a:cubicBezTo>
                <a:cubicBezTo>
                  <a:pt x="1288" y="1364"/>
                  <a:pt x="1286" y="1363"/>
                  <a:pt x="1286" y="1361"/>
                </a:cubicBezTo>
                <a:cubicBezTo>
                  <a:pt x="1286" y="1360"/>
                  <a:pt x="1289" y="1357"/>
                  <a:pt x="1293" y="1356"/>
                </a:cubicBezTo>
                <a:cubicBezTo>
                  <a:pt x="1299" y="1355"/>
                  <a:pt x="1299" y="1354"/>
                  <a:pt x="1290" y="1354"/>
                </a:cubicBezTo>
                <a:cubicBezTo>
                  <a:pt x="1282" y="1354"/>
                  <a:pt x="1281" y="1355"/>
                  <a:pt x="1282" y="1359"/>
                </a:cubicBezTo>
                <a:cubicBezTo>
                  <a:pt x="1284" y="1365"/>
                  <a:pt x="1279" y="1367"/>
                  <a:pt x="1276" y="1361"/>
                </a:cubicBezTo>
                <a:cubicBezTo>
                  <a:pt x="1275" y="1359"/>
                  <a:pt x="1273" y="1359"/>
                  <a:pt x="1272" y="1360"/>
                </a:cubicBezTo>
                <a:cubicBezTo>
                  <a:pt x="1271" y="1361"/>
                  <a:pt x="1262" y="1363"/>
                  <a:pt x="1253" y="1364"/>
                </a:cubicBezTo>
                <a:cubicBezTo>
                  <a:pt x="1243" y="1365"/>
                  <a:pt x="1230" y="1368"/>
                  <a:pt x="1224" y="1369"/>
                </a:cubicBezTo>
                <a:cubicBezTo>
                  <a:pt x="1217" y="1371"/>
                  <a:pt x="1212" y="1371"/>
                  <a:pt x="1211" y="1369"/>
                </a:cubicBezTo>
                <a:cubicBezTo>
                  <a:pt x="1210" y="1367"/>
                  <a:pt x="1210" y="1365"/>
                  <a:pt x="1212" y="1365"/>
                </a:cubicBezTo>
                <a:cubicBezTo>
                  <a:pt x="1213" y="1365"/>
                  <a:pt x="1215" y="1363"/>
                  <a:pt x="1215" y="1361"/>
                </a:cubicBezTo>
                <a:cubicBezTo>
                  <a:pt x="1215" y="1359"/>
                  <a:pt x="1212" y="1360"/>
                  <a:pt x="1209" y="1362"/>
                </a:cubicBezTo>
                <a:cubicBezTo>
                  <a:pt x="1201" y="1368"/>
                  <a:pt x="1195" y="1376"/>
                  <a:pt x="1197" y="1378"/>
                </a:cubicBezTo>
                <a:cubicBezTo>
                  <a:pt x="1198" y="1379"/>
                  <a:pt x="1260" y="1386"/>
                  <a:pt x="1266" y="1386"/>
                </a:cubicBezTo>
                <a:cubicBezTo>
                  <a:pt x="1267" y="1386"/>
                  <a:pt x="1268" y="1387"/>
                  <a:pt x="1267" y="1389"/>
                </a:cubicBezTo>
                <a:cubicBezTo>
                  <a:pt x="1266" y="1390"/>
                  <a:pt x="1309" y="1389"/>
                  <a:pt x="1363" y="1387"/>
                </a:cubicBezTo>
                <a:cubicBezTo>
                  <a:pt x="1438" y="1384"/>
                  <a:pt x="1460" y="1383"/>
                  <a:pt x="1463" y="1379"/>
                </a:cubicBezTo>
                <a:cubicBezTo>
                  <a:pt x="1466" y="1376"/>
                  <a:pt x="1473" y="1375"/>
                  <a:pt x="1486" y="1376"/>
                </a:cubicBezTo>
                <a:cubicBezTo>
                  <a:pt x="1496" y="1377"/>
                  <a:pt x="1517" y="1378"/>
                  <a:pt x="1533" y="1379"/>
                </a:cubicBezTo>
                <a:cubicBezTo>
                  <a:pt x="1562" y="1380"/>
                  <a:pt x="1584" y="1387"/>
                  <a:pt x="1596" y="1399"/>
                </a:cubicBezTo>
                <a:cubicBezTo>
                  <a:pt x="1602" y="1406"/>
                  <a:pt x="1638" y="1417"/>
                  <a:pt x="1654" y="1417"/>
                </a:cubicBezTo>
                <a:cubicBezTo>
                  <a:pt x="1660" y="1417"/>
                  <a:pt x="1673" y="1419"/>
                  <a:pt x="1682" y="1421"/>
                </a:cubicBezTo>
                <a:cubicBezTo>
                  <a:pt x="1691" y="1423"/>
                  <a:pt x="1712" y="1428"/>
                  <a:pt x="1729" y="1431"/>
                </a:cubicBezTo>
                <a:cubicBezTo>
                  <a:pt x="1746" y="1435"/>
                  <a:pt x="1762" y="1440"/>
                  <a:pt x="1766" y="1442"/>
                </a:cubicBezTo>
                <a:cubicBezTo>
                  <a:pt x="1770" y="1444"/>
                  <a:pt x="1779" y="1447"/>
                  <a:pt x="1787" y="1448"/>
                </a:cubicBezTo>
                <a:cubicBezTo>
                  <a:pt x="1787" y="1448"/>
                  <a:pt x="1787" y="1448"/>
                  <a:pt x="1787" y="1448"/>
                </a:cubicBezTo>
                <a:cubicBezTo>
                  <a:pt x="1795" y="1449"/>
                  <a:pt x="1802" y="1450"/>
                  <a:pt x="1804" y="1450"/>
                </a:cubicBezTo>
                <a:cubicBezTo>
                  <a:pt x="1808" y="1451"/>
                  <a:pt x="1795" y="1442"/>
                  <a:pt x="1788" y="1440"/>
                </a:cubicBezTo>
                <a:cubicBezTo>
                  <a:pt x="1760" y="1431"/>
                  <a:pt x="1716" y="1415"/>
                  <a:pt x="1713" y="1412"/>
                </a:cubicBezTo>
                <a:cubicBezTo>
                  <a:pt x="1712" y="1410"/>
                  <a:pt x="1703" y="1407"/>
                  <a:pt x="1695" y="1406"/>
                </a:cubicBezTo>
                <a:cubicBezTo>
                  <a:pt x="1687" y="1406"/>
                  <a:pt x="1675" y="1401"/>
                  <a:pt x="1667" y="1397"/>
                </a:cubicBezTo>
                <a:cubicBezTo>
                  <a:pt x="1656" y="1391"/>
                  <a:pt x="1653" y="1390"/>
                  <a:pt x="1649" y="1395"/>
                </a:cubicBezTo>
                <a:cubicBezTo>
                  <a:pt x="1646" y="1397"/>
                  <a:pt x="1645" y="1401"/>
                  <a:pt x="1646" y="1402"/>
                </a:cubicBezTo>
                <a:cubicBezTo>
                  <a:pt x="1653" y="1411"/>
                  <a:pt x="1592" y="1396"/>
                  <a:pt x="1584" y="1387"/>
                </a:cubicBezTo>
                <a:cubicBezTo>
                  <a:pt x="1581" y="1382"/>
                  <a:pt x="1583" y="1382"/>
                  <a:pt x="1661" y="1383"/>
                </a:cubicBezTo>
                <a:cubicBezTo>
                  <a:pt x="1711" y="1383"/>
                  <a:pt x="1725" y="1384"/>
                  <a:pt x="1747" y="1390"/>
                </a:cubicBezTo>
                <a:cubicBezTo>
                  <a:pt x="1762" y="1394"/>
                  <a:pt x="1777" y="1398"/>
                  <a:pt x="1782" y="1399"/>
                </a:cubicBezTo>
                <a:cubicBezTo>
                  <a:pt x="1790" y="1400"/>
                  <a:pt x="1790" y="1400"/>
                  <a:pt x="1790" y="1400"/>
                </a:cubicBezTo>
                <a:cubicBezTo>
                  <a:pt x="1781" y="1395"/>
                  <a:pt x="1781" y="1395"/>
                  <a:pt x="1781" y="1395"/>
                </a:cubicBezTo>
                <a:cubicBezTo>
                  <a:pt x="1776" y="1393"/>
                  <a:pt x="1772" y="1390"/>
                  <a:pt x="1772" y="1389"/>
                </a:cubicBezTo>
                <a:cubicBezTo>
                  <a:pt x="1772" y="1389"/>
                  <a:pt x="1783" y="1387"/>
                  <a:pt x="1797" y="1386"/>
                </a:cubicBezTo>
                <a:cubicBezTo>
                  <a:pt x="1820" y="1384"/>
                  <a:pt x="1824" y="1385"/>
                  <a:pt x="1828" y="1390"/>
                </a:cubicBezTo>
                <a:cubicBezTo>
                  <a:pt x="1833" y="1396"/>
                  <a:pt x="1838" y="1396"/>
                  <a:pt x="1883" y="1394"/>
                </a:cubicBezTo>
                <a:close/>
              </a:path>
            </a:pathLst>
          </a:custGeom>
          <a:solidFill>
            <a:srgbClr val="2433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13" name="图片 112"/>
          <p:cNvPicPr/>
          <p:nvPr/>
        </p:nvPicPr>
        <p:blipFill>
          <a:blip r:embed="rId6"/>
          <a:stretch>
            <a:fillRect/>
          </a:stretch>
        </p:blipFill>
        <p:spPr>
          <a:xfrm>
            <a:off x="7629525" y="975995"/>
            <a:ext cx="2517140" cy="93853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" name="图片 113"/>
          <p:cNvPicPr/>
          <p:nvPr/>
        </p:nvPicPr>
        <p:blipFill>
          <a:blip r:embed="rId7"/>
          <a:stretch>
            <a:fillRect/>
          </a:stretch>
        </p:blipFill>
        <p:spPr>
          <a:xfrm>
            <a:off x="5137150" y="2186305"/>
            <a:ext cx="6888480" cy="352298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661670" y="4421505"/>
            <a:ext cx="11213465" cy="2245360"/>
          </a:xfrm>
          <a:prstGeom prst="rect">
            <a:avLst/>
          </a:prstGeom>
          <a:solidFill>
            <a:srgbClr val="EAEDF2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护国运动，又称护国战争，起因是袁世凯在1915年12月于北</a:t>
            </a: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京宣布接受帝制，南方将领唐继尧、蔡锷、李烈钧等在云南宣</a:t>
            </a: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布独立，并且出兵讨袁。袁世凯的军队受挫，南方其他各省之</a:t>
            </a: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后亦纷纷宣布独立。袁世凯在内外压迫后宣布取消帝制，并于</a:t>
            </a: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数月后病逝。</a:t>
            </a: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09841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一、北洋军阀统治时期的政治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235" y="903605"/>
            <a:ext cx="651192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（一）袁世凯统治时期（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1912-1916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05354" y="1454785"/>
            <a:ext cx="9201891" cy="3751580"/>
            <a:chOff x="432" y="3649"/>
            <a:chExt cx="12457" cy="5908"/>
          </a:xfrm>
        </p:grpSpPr>
        <p:cxnSp>
          <p:nvCxnSpPr>
            <p:cNvPr id="2" name="直接箭头连接符 1"/>
            <p:cNvCxnSpPr/>
            <p:nvPr/>
          </p:nvCxnSpPr>
          <p:spPr>
            <a:xfrm flipH="1">
              <a:off x="432" y="3735"/>
              <a:ext cx="63" cy="582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3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44" y="3649"/>
              <a:ext cx="5519" cy="822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800">
                  <a:latin typeface="华文楷体" panose="02010600040101010101" pitchFamily="2" charset="-122"/>
                  <a:ea typeface="华文楷体" panose="02010600040101010101" pitchFamily="2" charset="-122"/>
                </a:rPr>
                <a:t>1912.3.10   </a:t>
              </a:r>
              <a:r>
                <a:rPr lang="zh-CN" altLang="en-US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袁北京就职</a:t>
              </a:r>
            </a:p>
          </p:txBody>
        </p:sp>
        <p:sp>
          <p:nvSpPr>
            <p:cNvPr id="26" name="TextBox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44" y="4308"/>
              <a:ext cx="5236" cy="1501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800">
                  <a:latin typeface="华文楷体" panose="02010600040101010101" pitchFamily="2" charset="-122"/>
                  <a:ea typeface="华文楷体" panose="02010600040101010101" pitchFamily="2" charset="-122"/>
                </a:rPr>
                <a:t>1913.3.20 </a:t>
              </a:r>
              <a:r>
                <a:rPr lang="zh-CN" altLang="en-US" sz="280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“宋教仁案”</a:t>
              </a:r>
            </a:p>
          </p:txBody>
        </p:sp>
        <p:sp>
          <p:nvSpPr>
            <p:cNvPr id="23" name="TextBox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62" y="4932"/>
              <a:ext cx="6238" cy="822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>
                  <a:latin typeface="华文楷体" panose="02010600040101010101" pitchFamily="2" charset="-122"/>
                  <a:ea typeface="华文楷体" panose="02010600040101010101" pitchFamily="2" charset="-122"/>
                </a:rPr>
                <a:t>1913.11 </a:t>
              </a:r>
              <a:r>
                <a:rPr lang="zh-CN" altLang="en-US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袁解散</a:t>
              </a:r>
              <a:r>
                <a:rPr lang="zh-CN" altLang="en-US" sz="280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国民党</a:t>
              </a:r>
            </a:p>
          </p:txBody>
        </p:sp>
        <p:sp>
          <p:nvSpPr>
            <p:cNvPr id="35" name="TextBox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53" y="5563"/>
              <a:ext cx="5218" cy="822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800">
                  <a:latin typeface="华文楷体" panose="02010600040101010101" pitchFamily="2" charset="-122"/>
                  <a:ea typeface="华文楷体" panose="02010600040101010101" pitchFamily="2" charset="-122"/>
                </a:rPr>
                <a:t>1914.1   </a:t>
              </a:r>
              <a:r>
                <a:rPr lang="zh-CN" altLang="en-US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袁解散国会</a:t>
              </a:r>
            </a:p>
          </p:txBody>
        </p:sp>
        <p:sp>
          <p:nvSpPr>
            <p:cNvPr id="24" name="TextBox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62" y="6216"/>
              <a:ext cx="12227" cy="822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800">
                  <a:latin typeface="华文楷体" panose="02010600040101010101" pitchFamily="2" charset="-122"/>
                  <a:ea typeface="华文楷体" panose="02010600040101010101" pitchFamily="2" charset="-122"/>
                </a:rPr>
                <a:t>1914.5   </a:t>
              </a:r>
              <a:r>
                <a:rPr lang="zh-CN" altLang="en-US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袁公布</a:t>
              </a:r>
              <a:r>
                <a:rPr lang="en-US" altLang="zh-CN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《</a:t>
              </a:r>
              <a:r>
                <a:rPr lang="zh-CN" altLang="en-US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中华民国约法</a:t>
              </a:r>
              <a:r>
                <a:rPr lang="en-US" altLang="zh-CN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》</a:t>
              </a:r>
              <a:r>
                <a:rPr lang="zh-CN" altLang="en-US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，改为</a:t>
              </a:r>
              <a:r>
                <a:rPr lang="zh-CN" altLang="en-US" sz="280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总统制</a:t>
              </a:r>
            </a:p>
          </p:txBody>
        </p:sp>
        <p:sp>
          <p:nvSpPr>
            <p:cNvPr id="25" name="TextBox 4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62" y="6809"/>
              <a:ext cx="10188" cy="822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800">
                  <a:latin typeface="华文楷体" panose="02010600040101010101" pitchFamily="2" charset="-122"/>
                  <a:ea typeface="华文楷体" panose="02010600040101010101" pitchFamily="2" charset="-122"/>
                </a:rPr>
                <a:t>1915.5   </a:t>
              </a:r>
              <a:r>
                <a:rPr lang="zh-CN" altLang="en-US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袁签订</a:t>
              </a:r>
              <a:r>
                <a:rPr lang="en-US" altLang="zh-CN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“</a:t>
              </a:r>
              <a:r>
                <a:rPr lang="zh-CN" altLang="en-US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中日民四条约</a:t>
              </a:r>
              <a:r>
                <a:rPr lang="en-US" altLang="zh-CN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”</a:t>
              </a:r>
              <a:endParaRPr lang="en-US" altLang="zh-CN" sz="28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  <a:hlinkClick r:id="rId15" action="ppaction://hlinksldjump"/>
              </a:endParaRPr>
            </a:p>
          </p:txBody>
        </p:sp>
      </p:grpSp>
      <p:sp>
        <p:nvSpPr>
          <p:cNvPr id="3" name="椭圆 2"/>
          <p:cNvSpPr/>
          <p:nvPr/>
        </p:nvSpPr>
        <p:spPr>
          <a:xfrm>
            <a:off x="440373" y="1635760"/>
            <a:ext cx="168275" cy="145415"/>
          </a:xfrm>
          <a:prstGeom prst="ellipse">
            <a:avLst/>
          </a:prstGeom>
          <a:solidFill>
            <a:srgbClr val="27365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440373" y="2028190"/>
            <a:ext cx="168593" cy="2582545"/>
            <a:chOff x="664" y="3194"/>
            <a:chExt cx="266" cy="4067"/>
          </a:xfrm>
        </p:grpSpPr>
        <p:sp>
          <p:nvSpPr>
            <p:cNvPr id="4" name="椭圆 3"/>
            <p:cNvSpPr/>
            <p:nvPr/>
          </p:nvSpPr>
          <p:spPr>
            <a:xfrm>
              <a:off x="664" y="3194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664" y="3812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664" y="4430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664" y="5089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64" y="5748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64" y="6370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664" y="7032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246880" y="1840865"/>
            <a:ext cx="1607820" cy="521970"/>
          </a:xfrm>
          <a:prstGeom prst="rect">
            <a:avLst/>
          </a:prstGeom>
          <a:solidFill>
            <a:srgbClr val="C00000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二次革命</a:t>
            </a:r>
          </a:p>
        </p:txBody>
      </p:sp>
      <p:sp>
        <p:nvSpPr>
          <p:cNvPr id="29710" name="文本框 29709"/>
          <p:cNvSpPr txBox="1"/>
          <p:nvPr/>
        </p:nvSpPr>
        <p:spPr>
          <a:xfrm>
            <a:off x="7580630" y="3865245"/>
            <a:ext cx="1699895" cy="499745"/>
          </a:xfrm>
          <a:prstGeom prst="rect">
            <a:avLst/>
          </a:prstGeom>
          <a:solidFill>
            <a:srgbClr val="C00000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noAutofit/>
          </a:bodyPr>
          <a:lstStyle/>
          <a:p>
            <a:pPr algn="ctr" fontAlgn="auto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护国运动</a:t>
            </a:r>
          </a:p>
        </p:txBody>
      </p:sp>
      <p:sp>
        <p:nvSpPr>
          <p:cNvPr id="40" name="文本框 39"/>
          <p:cNvSpPr txBox="1"/>
          <p:nvPr>
            <p:custDataLst>
              <p:tags r:id="rId5"/>
            </p:custDataLst>
          </p:nvPr>
        </p:nvSpPr>
        <p:spPr>
          <a:xfrm>
            <a:off x="8201302" y="1521275"/>
            <a:ext cx="3419205" cy="521970"/>
          </a:xfrm>
          <a:prstGeom prst="rect">
            <a:avLst/>
          </a:prstGeom>
          <a:solidFill>
            <a:srgbClr val="27365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对内：专制、独裁</a:t>
            </a:r>
          </a:p>
        </p:txBody>
      </p:sp>
      <p:sp>
        <p:nvSpPr>
          <p:cNvPr id="41" name="文本框 40"/>
          <p:cNvSpPr txBox="1"/>
          <p:nvPr>
            <p:custDataLst>
              <p:tags r:id="rId6"/>
            </p:custDataLst>
          </p:nvPr>
        </p:nvSpPr>
        <p:spPr>
          <a:xfrm>
            <a:off x="8201301" y="2213709"/>
            <a:ext cx="3419205" cy="521970"/>
          </a:xfrm>
          <a:prstGeom prst="rect">
            <a:avLst/>
          </a:prstGeom>
          <a:solidFill>
            <a:srgbClr val="27365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对外：出卖国家利益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801870" y="2584450"/>
            <a:ext cx="312674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政党政治名存实亡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9986645" y="2584450"/>
            <a:ext cx="2324735" cy="4285615"/>
            <a:chOff x="15727" y="4070"/>
            <a:chExt cx="3661" cy="6749"/>
          </a:xfrm>
        </p:grpSpPr>
        <p:pic>
          <p:nvPicPr>
            <p:cNvPr id="109" name="图片 108"/>
            <p:cNvPicPr/>
            <p:nvPr/>
          </p:nvPicPr>
          <p:blipFill>
            <a:blip r:embed="rId16"/>
            <a:srcRect l="25429" t="4682" r="23310" b="4265"/>
            <a:stretch>
              <a:fillRect/>
            </a:stretch>
          </p:blipFill>
          <p:spPr>
            <a:xfrm>
              <a:off x="15727" y="4629"/>
              <a:ext cx="3661" cy="61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" name="文本框 30"/>
            <p:cNvSpPr txBox="1"/>
            <p:nvPr/>
          </p:nvSpPr>
          <p:spPr>
            <a:xfrm>
              <a:off x="18097" y="4070"/>
              <a:ext cx="869" cy="265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</a:rPr>
                <a:t>◎袁世凯</a:t>
              </a:r>
            </a:p>
          </p:txBody>
        </p:sp>
      </p:grpSp>
      <p:sp>
        <p:nvSpPr>
          <p:cNvPr id="14" name="TextBox 1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5253" y="3900170"/>
            <a:ext cx="8751289" cy="52197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</a:rPr>
              <a:t>1915.10 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袁接受“劝进”做皇帝</a:t>
            </a:r>
            <a:r>
              <a:rPr lang="zh-CN" altLang="en-US" sz="280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（复辟帝制）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710" grpId="0" animBg="1"/>
      <p:bldP spid="29710" grpId="1" animBg="1"/>
      <p:bldP spid="40" grpId="0" animBg="1"/>
      <p:bldP spid="40" grpId="1" animBg="1"/>
      <p:bldP spid="41" grpId="0" animBg="1"/>
      <p:bldP spid="41" grpId="1" animBg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75253" y="4277360"/>
            <a:ext cx="4802239" cy="52197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</a:rPr>
              <a:t>1916.3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袁被迫取消帝制</a:t>
            </a:r>
            <a:endParaRPr lang="en-US" altLang="zh-CN" sz="2800">
              <a:solidFill>
                <a:schemeClr val="tx1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51202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4"/>
            </p:custDataLst>
          </p:nvPr>
        </p:nvSpPr>
        <p:spPr>
          <a:xfrm>
            <a:off x="379095" y="339090"/>
            <a:ext cx="509841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一、北洋军阀统治时期的政治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2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2235" y="903605"/>
            <a:ext cx="651192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（一）袁世凯统治时期（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1912-1916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05354" y="1454785"/>
            <a:ext cx="9201891" cy="3751580"/>
            <a:chOff x="432" y="3649"/>
            <a:chExt cx="12457" cy="5908"/>
          </a:xfrm>
        </p:grpSpPr>
        <p:cxnSp>
          <p:nvCxnSpPr>
            <p:cNvPr id="2" name="直接箭头连接符 1"/>
            <p:cNvCxnSpPr/>
            <p:nvPr/>
          </p:nvCxnSpPr>
          <p:spPr>
            <a:xfrm flipH="1">
              <a:off x="432" y="3735"/>
              <a:ext cx="63" cy="582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3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44" y="3649"/>
              <a:ext cx="5519" cy="822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800">
                  <a:latin typeface="华文楷体" panose="02010600040101010101" pitchFamily="2" charset="-122"/>
                  <a:ea typeface="华文楷体" panose="02010600040101010101" pitchFamily="2" charset="-122"/>
                </a:rPr>
                <a:t>1912.3.10   </a:t>
              </a:r>
              <a:r>
                <a:rPr lang="zh-CN" altLang="en-US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袁北京就职</a:t>
              </a:r>
            </a:p>
          </p:txBody>
        </p:sp>
        <p:sp>
          <p:nvSpPr>
            <p:cNvPr id="26" name="TextBox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44" y="4308"/>
              <a:ext cx="5236" cy="1501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800">
                  <a:latin typeface="华文楷体" panose="02010600040101010101" pitchFamily="2" charset="-122"/>
                  <a:ea typeface="华文楷体" panose="02010600040101010101" pitchFamily="2" charset="-122"/>
                </a:rPr>
                <a:t>1913.3.20 </a:t>
              </a:r>
              <a:r>
                <a:rPr lang="zh-CN" altLang="en-US" sz="280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“宋教仁案”</a:t>
              </a:r>
            </a:p>
          </p:txBody>
        </p:sp>
        <p:sp>
          <p:nvSpPr>
            <p:cNvPr id="23" name="TextBox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62" y="4932"/>
              <a:ext cx="6238" cy="822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800">
                  <a:latin typeface="华文楷体" panose="02010600040101010101" pitchFamily="2" charset="-122"/>
                  <a:ea typeface="华文楷体" panose="02010600040101010101" pitchFamily="2" charset="-122"/>
                </a:rPr>
                <a:t>1913.11 </a:t>
              </a:r>
              <a:r>
                <a:rPr lang="zh-CN" altLang="en-US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袁解散</a:t>
              </a:r>
              <a:r>
                <a:rPr lang="zh-CN" altLang="en-US" sz="280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国民党</a:t>
              </a:r>
            </a:p>
          </p:txBody>
        </p:sp>
        <p:sp>
          <p:nvSpPr>
            <p:cNvPr id="35" name="TextBox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53" y="5563"/>
              <a:ext cx="5218" cy="822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800">
                  <a:latin typeface="华文楷体" panose="02010600040101010101" pitchFamily="2" charset="-122"/>
                  <a:ea typeface="华文楷体" panose="02010600040101010101" pitchFamily="2" charset="-122"/>
                </a:rPr>
                <a:t>1914.1   </a:t>
              </a:r>
              <a:r>
                <a:rPr lang="zh-CN" altLang="en-US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袁解散国会</a:t>
              </a:r>
            </a:p>
          </p:txBody>
        </p:sp>
        <p:sp>
          <p:nvSpPr>
            <p:cNvPr id="24" name="TextBox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62" y="6216"/>
              <a:ext cx="12227" cy="822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800">
                  <a:latin typeface="华文楷体" panose="02010600040101010101" pitchFamily="2" charset="-122"/>
                  <a:ea typeface="华文楷体" panose="02010600040101010101" pitchFamily="2" charset="-122"/>
                </a:rPr>
                <a:t>1914.5   </a:t>
              </a:r>
              <a:r>
                <a:rPr lang="zh-CN" altLang="en-US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袁公布</a:t>
              </a:r>
              <a:r>
                <a:rPr lang="en-US" altLang="zh-CN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《</a:t>
              </a:r>
              <a:r>
                <a:rPr lang="zh-CN" altLang="en-US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中华民国约法</a:t>
              </a:r>
              <a:r>
                <a:rPr lang="en-US" altLang="zh-CN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》</a:t>
              </a:r>
              <a:r>
                <a:rPr lang="zh-CN" altLang="en-US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，改为</a:t>
              </a:r>
              <a:r>
                <a:rPr lang="zh-CN" altLang="en-US" sz="280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总统制</a:t>
              </a:r>
            </a:p>
          </p:txBody>
        </p:sp>
        <p:sp>
          <p:nvSpPr>
            <p:cNvPr id="25" name="TextBox 4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62" y="6809"/>
              <a:ext cx="10188" cy="822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800">
                  <a:latin typeface="华文楷体" panose="02010600040101010101" pitchFamily="2" charset="-122"/>
                  <a:ea typeface="华文楷体" panose="02010600040101010101" pitchFamily="2" charset="-122"/>
                </a:rPr>
                <a:t>1915.5   </a:t>
              </a:r>
              <a:r>
                <a:rPr lang="zh-CN" altLang="en-US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袁签订</a:t>
              </a:r>
              <a:r>
                <a:rPr lang="en-US" altLang="zh-CN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“</a:t>
              </a:r>
              <a:r>
                <a:rPr lang="zh-CN" altLang="en-US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中日民四条约</a:t>
              </a:r>
              <a:r>
                <a:rPr lang="en-US" altLang="zh-CN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”</a:t>
              </a:r>
              <a:endParaRPr lang="en-US" altLang="zh-CN" sz="280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  <a:hlinkClick r:id="rId16" action="ppaction://hlinksldjump"/>
              </a:endParaRPr>
            </a:p>
          </p:txBody>
        </p:sp>
        <p:sp>
          <p:nvSpPr>
            <p:cNvPr id="27" name="TextBox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62" y="7500"/>
              <a:ext cx="11847" cy="822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800">
                  <a:latin typeface="华文楷体" panose="02010600040101010101" pitchFamily="2" charset="-122"/>
                  <a:ea typeface="华文楷体" panose="02010600040101010101" pitchFamily="2" charset="-122"/>
                </a:rPr>
                <a:t>1915.10 </a:t>
              </a:r>
              <a:r>
                <a:rPr lang="zh-CN" altLang="en-US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袁接受“劝进”做皇帝</a:t>
              </a:r>
              <a:r>
                <a:rPr lang="zh-CN" altLang="en-US" sz="280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（复辟帝制）</a:t>
              </a:r>
            </a:p>
          </p:txBody>
        </p:sp>
      </p:grpSp>
      <p:sp>
        <p:nvSpPr>
          <p:cNvPr id="3" name="椭圆 2"/>
          <p:cNvSpPr/>
          <p:nvPr/>
        </p:nvSpPr>
        <p:spPr>
          <a:xfrm>
            <a:off x="440373" y="1635760"/>
            <a:ext cx="168275" cy="145415"/>
          </a:xfrm>
          <a:prstGeom prst="ellipse">
            <a:avLst/>
          </a:prstGeom>
          <a:solidFill>
            <a:srgbClr val="27365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440373" y="2028190"/>
            <a:ext cx="168593" cy="2582545"/>
            <a:chOff x="664" y="3194"/>
            <a:chExt cx="266" cy="4067"/>
          </a:xfrm>
        </p:grpSpPr>
        <p:sp>
          <p:nvSpPr>
            <p:cNvPr id="4" name="椭圆 3"/>
            <p:cNvSpPr/>
            <p:nvPr/>
          </p:nvSpPr>
          <p:spPr>
            <a:xfrm>
              <a:off x="664" y="3194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664" y="3812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664" y="4430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664" y="5089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64" y="5748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64" y="6370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664" y="7032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246880" y="1840865"/>
            <a:ext cx="1607820" cy="521970"/>
          </a:xfrm>
          <a:prstGeom prst="rect">
            <a:avLst/>
          </a:prstGeom>
          <a:solidFill>
            <a:srgbClr val="C00000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二次革命</a:t>
            </a:r>
          </a:p>
        </p:txBody>
      </p:sp>
      <p:sp>
        <p:nvSpPr>
          <p:cNvPr id="29710" name="文本框 29709"/>
          <p:cNvSpPr txBox="1"/>
          <p:nvPr/>
        </p:nvSpPr>
        <p:spPr>
          <a:xfrm>
            <a:off x="7580630" y="3865245"/>
            <a:ext cx="1699895" cy="499745"/>
          </a:xfrm>
          <a:prstGeom prst="rect">
            <a:avLst/>
          </a:prstGeom>
          <a:solidFill>
            <a:srgbClr val="C00000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noAutofit/>
          </a:bodyPr>
          <a:lstStyle/>
          <a:p>
            <a:pPr algn="ctr" fontAlgn="auto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护国运动</a:t>
            </a:r>
          </a:p>
        </p:txBody>
      </p:sp>
      <p:sp>
        <p:nvSpPr>
          <p:cNvPr id="40" name="文本框 39"/>
          <p:cNvSpPr txBox="1"/>
          <p:nvPr>
            <p:custDataLst>
              <p:tags r:id="rId6"/>
            </p:custDataLst>
          </p:nvPr>
        </p:nvSpPr>
        <p:spPr>
          <a:xfrm>
            <a:off x="8201302" y="1521275"/>
            <a:ext cx="3419205" cy="521970"/>
          </a:xfrm>
          <a:prstGeom prst="rect">
            <a:avLst/>
          </a:prstGeom>
          <a:solidFill>
            <a:srgbClr val="27365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对内：专制、独裁</a:t>
            </a:r>
          </a:p>
        </p:txBody>
      </p:sp>
      <p:sp>
        <p:nvSpPr>
          <p:cNvPr id="41" name="文本框 40"/>
          <p:cNvSpPr txBox="1"/>
          <p:nvPr>
            <p:custDataLst>
              <p:tags r:id="rId7"/>
            </p:custDataLst>
          </p:nvPr>
        </p:nvSpPr>
        <p:spPr>
          <a:xfrm>
            <a:off x="8201301" y="2213709"/>
            <a:ext cx="3419205" cy="521970"/>
          </a:xfrm>
          <a:prstGeom prst="rect">
            <a:avLst/>
          </a:prstGeom>
          <a:solidFill>
            <a:srgbClr val="27365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对外：出卖国家利益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801870" y="2584450"/>
            <a:ext cx="312674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政党政治名存实亡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68655" y="5293995"/>
            <a:ext cx="8409305" cy="145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①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民主共和观念深入人心，袁违背民主共和潮流；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</a:t>
            </a:r>
          </a:p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②革命派和立宪派组织反袁，人民支持护国运动；</a:t>
            </a:r>
          </a:p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③帝国主义对其失去信心，北洋军阀内部矛盾。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64540" y="4772025"/>
            <a:ext cx="5572125" cy="521970"/>
          </a:xfrm>
          <a:prstGeom prst="rect">
            <a:avLst/>
          </a:prstGeom>
          <a:solidFill>
            <a:srgbClr val="3A48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思考：袁世凯复辟帝制失败的原因</a:t>
            </a:r>
          </a:p>
        </p:txBody>
      </p:sp>
      <p:pic>
        <p:nvPicPr>
          <p:cNvPr id="112" name="图片 111"/>
          <p:cNvPicPr/>
          <p:nvPr/>
        </p:nvPicPr>
        <p:blipFill>
          <a:blip r:embed="rId1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704" t="7429" r="57184" b="5535"/>
          <a:stretch>
            <a:fillRect/>
          </a:stretch>
        </p:blipFill>
        <p:spPr>
          <a:xfrm>
            <a:off x="9280525" y="3461385"/>
            <a:ext cx="2796540" cy="31559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7810" y="4606290"/>
            <a:ext cx="11779250" cy="1943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1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            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①现实：袁世凯死后，北洋军阀群龙无首；②经济：自给自足的小农经济；③外部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: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列强在各自势力范围内扶植代理人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;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④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思想：封建专制残余思想影响深远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；⑤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军队：军阀掌握军队，是割据基础。</a:t>
            </a:r>
          </a:p>
          <a:p>
            <a:pPr indent="0" fontAlgn="auto">
              <a:lnSpc>
                <a:spcPct val="100000"/>
              </a:lnSpc>
            </a:pPr>
            <a:r>
              <a:rPr lang="en-US" altLang="zh-CN" sz="2800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</a:t>
            </a:r>
            <a:endParaRPr lang="zh-CN" altLang="en-US" sz="2800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09841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一、北洋军阀统治时期的政治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235" y="903605"/>
            <a:ext cx="651192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（二）军阀混战时期（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1916-1928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257810" y="1425575"/>
            <a:ext cx="45497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、军阀割据主要派系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379095" y="1947545"/>
          <a:ext cx="6972300" cy="2706370"/>
        </p:xfrm>
        <a:graphic>
          <a:graphicData uri="http://schemas.openxmlformats.org/drawingml/2006/table">
            <a:tbl>
              <a:tblPr/>
              <a:tblGrid>
                <a:gridCol w="850265"/>
                <a:gridCol w="1275715"/>
                <a:gridCol w="1381760"/>
                <a:gridCol w="3464560"/>
              </a:tblGrid>
              <a:tr h="42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800" b="0" kern="10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派系</a:t>
                      </a: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800" b="0" kern="10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代表</a:t>
                      </a: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800" b="0" kern="10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支持国</a:t>
                      </a: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800" b="0" kern="10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占据区域</a:t>
                      </a: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800" b="0" kern="10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直系</a:t>
                      </a: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800" b="0" kern="10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冯国璋</a:t>
                      </a: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800" b="0" kern="10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美、英</a:t>
                      </a: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800" b="0" kern="10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直隶及长江中下游苏、赣、鄂等省</a:t>
                      </a: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800" b="0" kern="10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皖系</a:t>
                      </a: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800" b="0" kern="10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Courier New" panose="02070309020205020404" pitchFamily="49" charset="0"/>
                        </a:rPr>
                        <a:t>段祺瑞</a:t>
                      </a: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800" b="0" kern="10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日本</a:t>
                      </a: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800" b="0" kern="10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皖、浙、闽、鲁、陕各省</a:t>
                      </a: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7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800" b="0" kern="10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奉系</a:t>
                      </a: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800" b="0" kern="10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张作霖</a:t>
                      </a: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800" b="0" kern="10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日本</a:t>
                      </a: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800" b="0" kern="10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东北三省</a:t>
                      </a:r>
                    </a:p>
                  </a:txBody>
                  <a:tcPr marL="35876" marR="358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4338" name="组合 1"/>
          <p:cNvGrpSpPr/>
          <p:nvPr>
            <p:custDataLst>
              <p:tags r:id="rId7"/>
            </p:custDataLst>
          </p:nvPr>
        </p:nvGrpSpPr>
        <p:grpSpPr>
          <a:xfrm>
            <a:off x="7447280" y="416560"/>
            <a:ext cx="4345305" cy="4237990"/>
            <a:chOff x="914211" y="1357174"/>
            <a:chExt cx="7101529" cy="4554373"/>
          </a:xfrm>
        </p:grpSpPr>
        <p:grpSp>
          <p:nvGrpSpPr>
            <p:cNvPr id="14343" name="组合 14"/>
            <p:cNvGrpSpPr/>
            <p:nvPr>
              <p:custDataLst>
                <p:tags r:id="rId9"/>
              </p:custDataLst>
            </p:nvPr>
          </p:nvGrpSpPr>
          <p:grpSpPr>
            <a:xfrm>
              <a:off x="914211" y="1357174"/>
              <a:ext cx="7101529" cy="4554373"/>
              <a:chOff x="350402" y="611516"/>
              <a:chExt cx="6850011" cy="4824536"/>
            </a:xfrm>
          </p:grpSpPr>
          <p:pic>
            <p:nvPicPr>
              <p:cNvPr id="14350" name="图片 27" descr="20160417212722_250abe5c2c59f5fa74412891938e24fb_1"/>
              <p:cNvPicPr>
                <a:picLocks noChangeAspect="1" noChangeArrowheads="1"/>
              </p:cNvPicPr>
              <p:nvPr>
                <p:custDataLst>
                  <p:tags r:id="rId14"/>
                </p:custDataLst>
              </p:nvPr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21" t="7016" r="3311" b="6631"/>
              <a:stretch>
                <a:fillRect/>
              </a:stretch>
            </p:blipFill>
            <p:spPr bwMode="auto">
              <a:xfrm>
                <a:off x="350402" y="611516"/>
                <a:ext cx="6850011" cy="482453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351" name="AutoShape 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402110" y="1878373"/>
                <a:ext cx="1800145" cy="427834"/>
              </a:xfrm>
              <a:prstGeom prst="wedgeRoundRectCallout">
                <a:avLst>
                  <a:gd name="adj1" fmla="val 46208"/>
                  <a:gd name="adj2" fmla="val 114208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latin typeface="微软雅黑" panose="020B0503020204020204" charset="-122"/>
                    <a:ea typeface="微软雅黑" panose="020B0503020204020204" charset="-122"/>
                  </a:rPr>
                  <a:t>直系军阀</a:t>
                </a:r>
              </a:p>
            </p:txBody>
          </p:sp>
          <p:sp>
            <p:nvSpPr>
              <p:cNvPr id="14352" name="AutoShape 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753149" y="4287559"/>
                <a:ext cx="2053334" cy="427834"/>
              </a:xfrm>
              <a:prstGeom prst="wedgeRoundRectCallout">
                <a:avLst>
                  <a:gd name="adj1" fmla="val -54241"/>
                  <a:gd name="adj2" fmla="val -98259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000" b="1">
                    <a:latin typeface="微软雅黑" panose="020B0503020204020204" charset="-122"/>
                    <a:ea typeface="微软雅黑" panose="020B0503020204020204" charset="-122"/>
                  </a:rPr>
                  <a:t>皖系军阀</a:t>
                </a:r>
              </a:p>
            </p:txBody>
          </p:sp>
          <p:sp>
            <p:nvSpPr>
              <p:cNvPr id="14353" name="AutoShape 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990572" y="1465334"/>
                <a:ext cx="1919784" cy="427834"/>
              </a:xfrm>
              <a:prstGeom prst="wedgeRoundRectCallout">
                <a:avLst>
                  <a:gd name="adj1" fmla="val 111"/>
                  <a:gd name="adj2" fmla="val 86866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latin typeface="微软雅黑" panose="020B0503020204020204" charset="-122"/>
                    <a:ea typeface="微软雅黑" panose="020B0503020204020204" charset="-122"/>
                  </a:rPr>
                  <a:t>奉系军阀</a:t>
                </a:r>
              </a:p>
            </p:txBody>
          </p:sp>
          <p:sp>
            <p:nvSpPr>
              <p:cNvPr id="14354" name="AutoShape 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28071" y="4839464"/>
                <a:ext cx="1950452" cy="427867"/>
              </a:xfrm>
              <a:prstGeom prst="wedgeRoundRectCallout">
                <a:avLst>
                  <a:gd name="adj1" fmla="val -45250"/>
                  <a:gd name="adj2" fmla="val -120352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latin typeface="微软雅黑" panose="020B0503020204020204" charset="-122"/>
                    <a:ea typeface="微软雅黑" panose="020B0503020204020204" charset="-122"/>
                  </a:rPr>
                  <a:t>滇系军阀</a:t>
                </a:r>
              </a:p>
            </p:txBody>
          </p:sp>
          <p:sp>
            <p:nvSpPr>
              <p:cNvPr id="14355" name="AutoShape 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586881" y="4834501"/>
                <a:ext cx="1942642" cy="427316"/>
              </a:xfrm>
              <a:prstGeom prst="wedgeRoundRectCallout">
                <a:avLst>
                  <a:gd name="adj1" fmla="val -78442"/>
                  <a:gd name="adj2" fmla="val -140709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latin typeface="微软雅黑" panose="020B0503020204020204" charset="-122"/>
                    <a:ea typeface="微软雅黑" panose="020B0503020204020204" charset="-122"/>
                  </a:rPr>
                  <a:t>桂系军阀</a:t>
                </a:r>
              </a:p>
            </p:txBody>
          </p:sp>
          <p:sp>
            <p:nvSpPr>
              <p:cNvPr id="14356" name="AutoShape 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28469" y="3305513"/>
                <a:ext cx="1801072" cy="427834"/>
              </a:xfrm>
              <a:prstGeom prst="wedgeRoundRectCallout">
                <a:avLst>
                  <a:gd name="adj1" fmla="val 82023"/>
                  <a:gd name="adj2" fmla="val -9032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latin typeface="微软雅黑" panose="020B0503020204020204" charset="-122"/>
                    <a:ea typeface="微软雅黑" panose="020B0503020204020204" charset="-122"/>
                  </a:rPr>
                  <a:t>晋系军阀</a:t>
                </a:r>
              </a:p>
            </p:txBody>
          </p:sp>
        </p:grpSp>
        <p:sp>
          <p:nvSpPr>
            <p:cNvPr id="17" name="左箭头 25"/>
            <p:cNvSpPr/>
            <p:nvPr>
              <p:custDataLst>
                <p:tags r:id="rId10"/>
              </p:custDataLst>
            </p:nvPr>
          </p:nvSpPr>
          <p:spPr>
            <a:xfrm rot="19730556">
              <a:off x="4075289" y="2236794"/>
              <a:ext cx="825035" cy="388971"/>
            </a:xfrm>
            <a:custGeom>
              <a:avLst/>
              <a:gdLst>
                <a:gd name="connsiteX0" fmla="*/ 0 w 1415429"/>
                <a:gd name="connsiteY0" fmla="*/ 139587 h 279174"/>
                <a:gd name="connsiteX1" fmla="*/ 139587 w 1415429"/>
                <a:gd name="connsiteY1" fmla="*/ 0 h 279174"/>
                <a:gd name="connsiteX2" fmla="*/ 139587 w 1415429"/>
                <a:gd name="connsiteY2" fmla="*/ 69794 h 279174"/>
                <a:gd name="connsiteX3" fmla="*/ 1415429 w 1415429"/>
                <a:gd name="connsiteY3" fmla="*/ 69794 h 279174"/>
                <a:gd name="connsiteX4" fmla="*/ 1415429 w 1415429"/>
                <a:gd name="connsiteY4" fmla="*/ 209381 h 279174"/>
                <a:gd name="connsiteX5" fmla="*/ 139587 w 1415429"/>
                <a:gd name="connsiteY5" fmla="*/ 209381 h 279174"/>
                <a:gd name="connsiteX6" fmla="*/ 139587 w 1415429"/>
                <a:gd name="connsiteY6" fmla="*/ 279174 h 279174"/>
                <a:gd name="connsiteX7" fmla="*/ 0 w 1415429"/>
                <a:gd name="connsiteY7" fmla="*/ 139587 h 279174"/>
                <a:gd name="connsiteX0-1" fmla="*/ 0 w 1415429"/>
                <a:gd name="connsiteY0-2" fmla="*/ 139587 h 279174"/>
                <a:gd name="connsiteX1-3" fmla="*/ 139587 w 1415429"/>
                <a:gd name="connsiteY1-4" fmla="*/ 0 h 279174"/>
                <a:gd name="connsiteX2-5" fmla="*/ 139587 w 1415429"/>
                <a:gd name="connsiteY2-6" fmla="*/ 69794 h 279174"/>
                <a:gd name="connsiteX3-7" fmla="*/ 1415429 w 1415429"/>
                <a:gd name="connsiteY3-8" fmla="*/ 69794 h 279174"/>
                <a:gd name="connsiteX4-9" fmla="*/ 139587 w 1415429"/>
                <a:gd name="connsiteY4-10" fmla="*/ 209381 h 279174"/>
                <a:gd name="connsiteX5-11" fmla="*/ 139587 w 1415429"/>
                <a:gd name="connsiteY5-12" fmla="*/ 279174 h 279174"/>
                <a:gd name="connsiteX6-13" fmla="*/ 0 w 1415429"/>
                <a:gd name="connsiteY6-14" fmla="*/ 139587 h 279174"/>
                <a:gd name="connsiteX0-15" fmla="*/ 0 w 1415429"/>
                <a:gd name="connsiteY0-16" fmla="*/ 139587 h 279174"/>
                <a:gd name="connsiteX1-17" fmla="*/ 139587 w 1415429"/>
                <a:gd name="connsiteY1-18" fmla="*/ 0 h 279174"/>
                <a:gd name="connsiteX2-19" fmla="*/ 119745 w 1415429"/>
                <a:gd name="connsiteY2-20" fmla="*/ 92943 h 279174"/>
                <a:gd name="connsiteX3-21" fmla="*/ 1415429 w 1415429"/>
                <a:gd name="connsiteY3-22" fmla="*/ 69794 h 279174"/>
                <a:gd name="connsiteX4-23" fmla="*/ 139587 w 1415429"/>
                <a:gd name="connsiteY4-24" fmla="*/ 209381 h 279174"/>
                <a:gd name="connsiteX5-25" fmla="*/ 139587 w 1415429"/>
                <a:gd name="connsiteY5-26" fmla="*/ 279174 h 279174"/>
                <a:gd name="connsiteX6-27" fmla="*/ 0 w 1415429"/>
                <a:gd name="connsiteY6-28" fmla="*/ 139587 h 279174"/>
                <a:gd name="connsiteX0-29" fmla="*/ 0 w 1415429"/>
                <a:gd name="connsiteY0-30" fmla="*/ 139587 h 279174"/>
                <a:gd name="connsiteX1-31" fmla="*/ 139587 w 1415429"/>
                <a:gd name="connsiteY1-32" fmla="*/ 0 h 279174"/>
                <a:gd name="connsiteX2-33" fmla="*/ 119745 w 1415429"/>
                <a:gd name="connsiteY2-34" fmla="*/ 92943 h 279174"/>
                <a:gd name="connsiteX3-35" fmla="*/ 1415429 w 1415429"/>
                <a:gd name="connsiteY3-36" fmla="*/ 69794 h 279174"/>
                <a:gd name="connsiteX4-37" fmla="*/ 116438 w 1415429"/>
                <a:gd name="connsiteY4-38" fmla="*/ 182925 h 279174"/>
                <a:gd name="connsiteX5-39" fmla="*/ 139587 w 1415429"/>
                <a:gd name="connsiteY5-40" fmla="*/ 279174 h 279174"/>
                <a:gd name="connsiteX6-41" fmla="*/ 0 w 1415429"/>
                <a:gd name="connsiteY6-42" fmla="*/ 139587 h 279174"/>
                <a:gd name="connsiteX0-43" fmla="*/ 0 w 1415429"/>
                <a:gd name="connsiteY0-44" fmla="*/ 139587 h 279174"/>
                <a:gd name="connsiteX1-45" fmla="*/ 139587 w 1415429"/>
                <a:gd name="connsiteY1-46" fmla="*/ 0 h 279174"/>
                <a:gd name="connsiteX2-47" fmla="*/ 119745 w 1415429"/>
                <a:gd name="connsiteY2-48" fmla="*/ 92943 h 279174"/>
                <a:gd name="connsiteX3-49" fmla="*/ 1415429 w 1415429"/>
                <a:gd name="connsiteY3-50" fmla="*/ 69794 h 279174"/>
                <a:gd name="connsiteX4-51" fmla="*/ 116438 w 1415429"/>
                <a:gd name="connsiteY4-52" fmla="*/ 182925 h 279174"/>
                <a:gd name="connsiteX5-53" fmla="*/ 139587 w 1415429"/>
                <a:gd name="connsiteY5-54" fmla="*/ 279174 h 279174"/>
                <a:gd name="connsiteX6-55" fmla="*/ 0 w 1415429"/>
                <a:gd name="connsiteY6-56" fmla="*/ 139587 h 279174"/>
                <a:gd name="connsiteX0-57" fmla="*/ 0 w 1415429"/>
                <a:gd name="connsiteY0-58" fmla="*/ 139587 h 279174"/>
                <a:gd name="connsiteX1-59" fmla="*/ 139587 w 1415429"/>
                <a:gd name="connsiteY1-60" fmla="*/ 0 h 279174"/>
                <a:gd name="connsiteX2-61" fmla="*/ 119745 w 1415429"/>
                <a:gd name="connsiteY2-62" fmla="*/ 92943 h 279174"/>
                <a:gd name="connsiteX3-63" fmla="*/ 1415429 w 1415429"/>
                <a:gd name="connsiteY3-64" fmla="*/ 69794 h 279174"/>
                <a:gd name="connsiteX4-65" fmla="*/ 116438 w 1415429"/>
                <a:gd name="connsiteY4-66" fmla="*/ 182925 h 279174"/>
                <a:gd name="connsiteX5-67" fmla="*/ 139587 w 1415429"/>
                <a:gd name="connsiteY5-68" fmla="*/ 279174 h 279174"/>
                <a:gd name="connsiteX6-69" fmla="*/ 0 w 1415429"/>
                <a:gd name="connsiteY6-70" fmla="*/ 139587 h 279174"/>
                <a:gd name="connsiteX0-71" fmla="*/ 0 w 1415429"/>
                <a:gd name="connsiteY0-72" fmla="*/ 139587 h 279174"/>
                <a:gd name="connsiteX1-73" fmla="*/ 139587 w 1415429"/>
                <a:gd name="connsiteY1-74" fmla="*/ 0 h 279174"/>
                <a:gd name="connsiteX2-75" fmla="*/ 119745 w 1415429"/>
                <a:gd name="connsiteY2-76" fmla="*/ 92943 h 279174"/>
                <a:gd name="connsiteX3-77" fmla="*/ 1415429 w 1415429"/>
                <a:gd name="connsiteY3-78" fmla="*/ 69794 h 279174"/>
                <a:gd name="connsiteX4-79" fmla="*/ 116438 w 1415429"/>
                <a:gd name="connsiteY4-80" fmla="*/ 182925 h 279174"/>
                <a:gd name="connsiteX5-81" fmla="*/ 139587 w 1415429"/>
                <a:gd name="connsiteY5-82" fmla="*/ 279174 h 279174"/>
                <a:gd name="connsiteX6-83" fmla="*/ 0 w 1415429"/>
                <a:gd name="connsiteY6-84" fmla="*/ 139587 h 279174"/>
                <a:gd name="connsiteX0-85" fmla="*/ 0 w 1415429"/>
                <a:gd name="connsiteY0-86" fmla="*/ 139587 h 279174"/>
                <a:gd name="connsiteX1-87" fmla="*/ 139587 w 1415429"/>
                <a:gd name="connsiteY1-88" fmla="*/ 0 h 279174"/>
                <a:gd name="connsiteX2-89" fmla="*/ 119745 w 1415429"/>
                <a:gd name="connsiteY2-90" fmla="*/ 92943 h 279174"/>
                <a:gd name="connsiteX3-91" fmla="*/ 1415429 w 1415429"/>
                <a:gd name="connsiteY3-92" fmla="*/ 69794 h 279174"/>
                <a:gd name="connsiteX4-93" fmla="*/ 116438 w 1415429"/>
                <a:gd name="connsiteY4-94" fmla="*/ 182925 h 279174"/>
                <a:gd name="connsiteX5-95" fmla="*/ 139587 w 1415429"/>
                <a:gd name="connsiteY5-96" fmla="*/ 279174 h 279174"/>
                <a:gd name="connsiteX6-97" fmla="*/ 0 w 1415429"/>
                <a:gd name="connsiteY6-98" fmla="*/ 139587 h 279174"/>
                <a:gd name="connsiteX0-99" fmla="*/ 0 w 1415429"/>
                <a:gd name="connsiteY0-100" fmla="*/ 139587 h 279174"/>
                <a:gd name="connsiteX1-101" fmla="*/ 139587 w 1415429"/>
                <a:gd name="connsiteY1-102" fmla="*/ 0 h 279174"/>
                <a:gd name="connsiteX2-103" fmla="*/ 119745 w 1415429"/>
                <a:gd name="connsiteY2-104" fmla="*/ 92943 h 279174"/>
                <a:gd name="connsiteX3-105" fmla="*/ 1415429 w 1415429"/>
                <a:gd name="connsiteY3-106" fmla="*/ 69794 h 279174"/>
                <a:gd name="connsiteX4-107" fmla="*/ 116438 w 1415429"/>
                <a:gd name="connsiteY4-108" fmla="*/ 182925 h 279174"/>
                <a:gd name="connsiteX5-109" fmla="*/ 139587 w 1415429"/>
                <a:gd name="connsiteY5-110" fmla="*/ 279174 h 279174"/>
                <a:gd name="connsiteX6-111" fmla="*/ 0 w 1415429"/>
                <a:gd name="connsiteY6-112" fmla="*/ 139587 h 279174"/>
                <a:gd name="connsiteX0-113" fmla="*/ 0 w 1415429"/>
                <a:gd name="connsiteY0-114" fmla="*/ 139587 h 279174"/>
                <a:gd name="connsiteX1-115" fmla="*/ 139587 w 1415429"/>
                <a:gd name="connsiteY1-116" fmla="*/ 0 h 279174"/>
                <a:gd name="connsiteX2-117" fmla="*/ 119745 w 1415429"/>
                <a:gd name="connsiteY2-118" fmla="*/ 92943 h 279174"/>
                <a:gd name="connsiteX3-119" fmla="*/ 1415429 w 1415429"/>
                <a:gd name="connsiteY3-120" fmla="*/ 69794 h 279174"/>
                <a:gd name="connsiteX4-121" fmla="*/ 116438 w 1415429"/>
                <a:gd name="connsiteY4-122" fmla="*/ 182925 h 279174"/>
                <a:gd name="connsiteX5-123" fmla="*/ 139587 w 1415429"/>
                <a:gd name="connsiteY5-124" fmla="*/ 279174 h 279174"/>
                <a:gd name="connsiteX6-125" fmla="*/ 0 w 1415429"/>
                <a:gd name="connsiteY6-126" fmla="*/ 139587 h 279174"/>
                <a:gd name="connsiteX0-127" fmla="*/ 0 w 1415429"/>
                <a:gd name="connsiteY0-128" fmla="*/ 139587 h 279174"/>
                <a:gd name="connsiteX1-129" fmla="*/ 139587 w 1415429"/>
                <a:gd name="connsiteY1-130" fmla="*/ 0 h 279174"/>
                <a:gd name="connsiteX2-131" fmla="*/ 119745 w 1415429"/>
                <a:gd name="connsiteY2-132" fmla="*/ 92943 h 279174"/>
                <a:gd name="connsiteX3-133" fmla="*/ 1415429 w 1415429"/>
                <a:gd name="connsiteY3-134" fmla="*/ 69794 h 279174"/>
                <a:gd name="connsiteX4-135" fmla="*/ 116438 w 1415429"/>
                <a:gd name="connsiteY4-136" fmla="*/ 182925 h 279174"/>
                <a:gd name="connsiteX5-137" fmla="*/ 139587 w 1415429"/>
                <a:gd name="connsiteY5-138" fmla="*/ 279174 h 279174"/>
                <a:gd name="connsiteX6-139" fmla="*/ 0 w 1415429"/>
                <a:gd name="connsiteY6-140" fmla="*/ 139587 h 279174"/>
                <a:gd name="connsiteX0-141" fmla="*/ 0 w 1536709"/>
                <a:gd name="connsiteY0-142" fmla="*/ 139587 h 279174"/>
                <a:gd name="connsiteX1-143" fmla="*/ 139587 w 1536709"/>
                <a:gd name="connsiteY1-144" fmla="*/ 0 h 279174"/>
                <a:gd name="connsiteX2-145" fmla="*/ 119745 w 1536709"/>
                <a:gd name="connsiteY2-146" fmla="*/ 92943 h 279174"/>
                <a:gd name="connsiteX3-147" fmla="*/ 1536709 w 1536709"/>
                <a:gd name="connsiteY3-148" fmla="*/ 244817 h 279174"/>
                <a:gd name="connsiteX4-149" fmla="*/ 116438 w 1536709"/>
                <a:gd name="connsiteY4-150" fmla="*/ 182925 h 279174"/>
                <a:gd name="connsiteX5-151" fmla="*/ 139587 w 1536709"/>
                <a:gd name="connsiteY5-152" fmla="*/ 279174 h 279174"/>
                <a:gd name="connsiteX6-153" fmla="*/ 0 w 1536709"/>
                <a:gd name="connsiteY6-154" fmla="*/ 139587 h 279174"/>
                <a:gd name="connsiteX0-155" fmla="*/ 0 w 1536709"/>
                <a:gd name="connsiteY0-156" fmla="*/ 139587 h 279174"/>
                <a:gd name="connsiteX1-157" fmla="*/ 139587 w 1536709"/>
                <a:gd name="connsiteY1-158" fmla="*/ 0 h 279174"/>
                <a:gd name="connsiteX2-159" fmla="*/ 119745 w 1536709"/>
                <a:gd name="connsiteY2-160" fmla="*/ 92943 h 279174"/>
                <a:gd name="connsiteX3-161" fmla="*/ 1536709 w 1536709"/>
                <a:gd name="connsiteY3-162" fmla="*/ 244817 h 279174"/>
                <a:gd name="connsiteX4-163" fmla="*/ 116438 w 1536709"/>
                <a:gd name="connsiteY4-164" fmla="*/ 182925 h 279174"/>
                <a:gd name="connsiteX5-165" fmla="*/ 139587 w 1536709"/>
                <a:gd name="connsiteY5-166" fmla="*/ 279174 h 279174"/>
                <a:gd name="connsiteX6-167" fmla="*/ 0 w 1536709"/>
                <a:gd name="connsiteY6-168" fmla="*/ 139587 h 279174"/>
                <a:gd name="connsiteX0-169" fmla="*/ 0 w 1536709"/>
                <a:gd name="connsiteY0-170" fmla="*/ 139587 h 279174"/>
                <a:gd name="connsiteX1-171" fmla="*/ 139587 w 1536709"/>
                <a:gd name="connsiteY1-172" fmla="*/ 0 h 279174"/>
                <a:gd name="connsiteX2-173" fmla="*/ 119745 w 1536709"/>
                <a:gd name="connsiteY2-174" fmla="*/ 92943 h 279174"/>
                <a:gd name="connsiteX3-175" fmla="*/ 1536709 w 1536709"/>
                <a:gd name="connsiteY3-176" fmla="*/ 244817 h 279174"/>
                <a:gd name="connsiteX4-177" fmla="*/ 116438 w 1536709"/>
                <a:gd name="connsiteY4-178" fmla="*/ 182925 h 279174"/>
                <a:gd name="connsiteX5-179" fmla="*/ 139587 w 1536709"/>
                <a:gd name="connsiteY5-180" fmla="*/ 279174 h 279174"/>
                <a:gd name="connsiteX6-181" fmla="*/ 0 w 1536709"/>
                <a:gd name="connsiteY6-182" fmla="*/ 139587 h 279174"/>
                <a:gd name="connsiteX0-183" fmla="*/ 0 w 1536709"/>
                <a:gd name="connsiteY0-184" fmla="*/ 139587 h 279174"/>
                <a:gd name="connsiteX1-185" fmla="*/ 139587 w 1536709"/>
                <a:gd name="connsiteY1-186" fmla="*/ 0 h 279174"/>
                <a:gd name="connsiteX2-187" fmla="*/ 119745 w 1536709"/>
                <a:gd name="connsiteY2-188" fmla="*/ 92943 h 279174"/>
                <a:gd name="connsiteX3-189" fmla="*/ 1536709 w 1536709"/>
                <a:gd name="connsiteY3-190" fmla="*/ 244817 h 279174"/>
                <a:gd name="connsiteX4-191" fmla="*/ 116438 w 1536709"/>
                <a:gd name="connsiteY4-192" fmla="*/ 182925 h 279174"/>
                <a:gd name="connsiteX5-193" fmla="*/ 139587 w 1536709"/>
                <a:gd name="connsiteY5-194" fmla="*/ 279174 h 279174"/>
                <a:gd name="connsiteX6-195" fmla="*/ 0 w 1536709"/>
                <a:gd name="connsiteY6-196" fmla="*/ 139587 h 279174"/>
                <a:gd name="connsiteX0-197" fmla="*/ 0 w 1553818"/>
                <a:gd name="connsiteY0-198" fmla="*/ 208202 h 279174"/>
                <a:gd name="connsiteX1-199" fmla="*/ 156696 w 1553818"/>
                <a:gd name="connsiteY1-200" fmla="*/ 0 h 279174"/>
                <a:gd name="connsiteX2-201" fmla="*/ 136854 w 1553818"/>
                <a:gd name="connsiteY2-202" fmla="*/ 92943 h 279174"/>
                <a:gd name="connsiteX3-203" fmla="*/ 1553818 w 1553818"/>
                <a:gd name="connsiteY3-204" fmla="*/ 244817 h 279174"/>
                <a:gd name="connsiteX4-205" fmla="*/ 133547 w 1553818"/>
                <a:gd name="connsiteY4-206" fmla="*/ 182925 h 279174"/>
                <a:gd name="connsiteX5-207" fmla="*/ 156696 w 1553818"/>
                <a:gd name="connsiteY5-208" fmla="*/ 279174 h 279174"/>
                <a:gd name="connsiteX6-209" fmla="*/ 0 w 1553818"/>
                <a:gd name="connsiteY6-210" fmla="*/ 208202 h 279174"/>
                <a:gd name="connsiteX0-211" fmla="*/ 0 w 1553818"/>
                <a:gd name="connsiteY0-212" fmla="*/ 208202 h 245235"/>
                <a:gd name="connsiteX1-213" fmla="*/ 156696 w 1553818"/>
                <a:gd name="connsiteY1-214" fmla="*/ 0 h 245235"/>
                <a:gd name="connsiteX2-215" fmla="*/ 136854 w 1553818"/>
                <a:gd name="connsiteY2-216" fmla="*/ 92943 h 245235"/>
                <a:gd name="connsiteX3-217" fmla="*/ 1553818 w 1553818"/>
                <a:gd name="connsiteY3-218" fmla="*/ 244817 h 245235"/>
                <a:gd name="connsiteX4-219" fmla="*/ 133547 w 1553818"/>
                <a:gd name="connsiteY4-220" fmla="*/ 182925 h 245235"/>
                <a:gd name="connsiteX5-221" fmla="*/ 243171 w 1553818"/>
                <a:gd name="connsiteY5-222" fmla="*/ 245235 h 245235"/>
                <a:gd name="connsiteX6-223" fmla="*/ 0 w 1553818"/>
                <a:gd name="connsiteY6-224" fmla="*/ 208202 h 245235"/>
                <a:gd name="connsiteX0-225" fmla="*/ 0 w 1553818"/>
                <a:gd name="connsiteY0-226" fmla="*/ 208202 h 245235"/>
                <a:gd name="connsiteX1-227" fmla="*/ 156696 w 1553818"/>
                <a:gd name="connsiteY1-228" fmla="*/ 0 h 245235"/>
                <a:gd name="connsiteX2-229" fmla="*/ 136854 w 1553818"/>
                <a:gd name="connsiteY2-230" fmla="*/ 92943 h 245235"/>
                <a:gd name="connsiteX3-231" fmla="*/ 1553818 w 1553818"/>
                <a:gd name="connsiteY3-232" fmla="*/ 244817 h 245235"/>
                <a:gd name="connsiteX4-233" fmla="*/ 184495 w 1553818"/>
                <a:gd name="connsiteY4-234" fmla="*/ 154241 h 245235"/>
                <a:gd name="connsiteX5-235" fmla="*/ 243171 w 1553818"/>
                <a:gd name="connsiteY5-236" fmla="*/ 245235 h 245235"/>
                <a:gd name="connsiteX6-237" fmla="*/ 0 w 1553818"/>
                <a:gd name="connsiteY6-238" fmla="*/ 208202 h 245235"/>
                <a:gd name="connsiteX0-239" fmla="*/ 0 w 1553818"/>
                <a:gd name="connsiteY0-240" fmla="*/ 211075 h 248108"/>
                <a:gd name="connsiteX1-241" fmla="*/ 122512 w 1553818"/>
                <a:gd name="connsiteY1-242" fmla="*/ 0 h 248108"/>
                <a:gd name="connsiteX2-243" fmla="*/ 136854 w 1553818"/>
                <a:gd name="connsiteY2-244" fmla="*/ 95816 h 248108"/>
                <a:gd name="connsiteX3-245" fmla="*/ 1553818 w 1553818"/>
                <a:gd name="connsiteY3-246" fmla="*/ 247690 h 248108"/>
                <a:gd name="connsiteX4-247" fmla="*/ 184495 w 1553818"/>
                <a:gd name="connsiteY4-248" fmla="*/ 157114 h 248108"/>
                <a:gd name="connsiteX5-249" fmla="*/ 243171 w 1553818"/>
                <a:gd name="connsiteY5-250" fmla="*/ 248108 h 248108"/>
                <a:gd name="connsiteX6-251" fmla="*/ 0 w 1553818"/>
                <a:gd name="connsiteY6-252" fmla="*/ 211075 h 248108"/>
                <a:gd name="connsiteX0-253" fmla="*/ 0 w 1553818"/>
                <a:gd name="connsiteY0-254" fmla="*/ 220161 h 257194"/>
                <a:gd name="connsiteX1-255" fmla="*/ 112460 w 1553818"/>
                <a:gd name="connsiteY1-256" fmla="*/ 0 h 257194"/>
                <a:gd name="connsiteX2-257" fmla="*/ 136854 w 1553818"/>
                <a:gd name="connsiteY2-258" fmla="*/ 104902 h 257194"/>
                <a:gd name="connsiteX3-259" fmla="*/ 1553818 w 1553818"/>
                <a:gd name="connsiteY3-260" fmla="*/ 256776 h 257194"/>
                <a:gd name="connsiteX4-261" fmla="*/ 184495 w 1553818"/>
                <a:gd name="connsiteY4-262" fmla="*/ 166200 h 257194"/>
                <a:gd name="connsiteX5-263" fmla="*/ 243171 w 1553818"/>
                <a:gd name="connsiteY5-264" fmla="*/ 257194 h 257194"/>
                <a:gd name="connsiteX6-265" fmla="*/ 0 w 1553818"/>
                <a:gd name="connsiteY6-266" fmla="*/ 220161 h 257194"/>
                <a:gd name="connsiteX0-267" fmla="*/ 0 w 1553818"/>
                <a:gd name="connsiteY0-268" fmla="*/ 220161 h 256776"/>
                <a:gd name="connsiteX1-269" fmla="*/ 112460 w 1553818"/>
                <a:gd name="connsiteY1-270" fmla="*/ 0 h 256776"/>
                <a:gd name="connsiteX2-271" fmla="*/ 136854 w 1553818"/>
                <a:gd name="connsiteY2-272" fmla="*/ 104902 h 256776"/>
                <a:gd name="connsiteX3-273" fmla="*/ 1553818 w 1553818"/>
                <a:gd name="connsiteY3-274" fmla="*/ 256776 h 256776"/>
                <a:gd name="connsiteX4-275" fmla="*/ 184495 w 1553818"/>
                <a:gd name="connsiteY4-276" fmla="*/ 166200 h 256776"/>
                <a:gd name="connsiteX5-277" fmla="*/ 238489 w 1553818"/>
                <a:gd name="connsiteY5-278" fmla="*/ 215593 h 256776"/>
                <a:gd name="connsiteX6-279" fmla="*/ 0 w 1553818"/>
                <a:gd name="connsiteY6-280" fmla="*/ 220161 h 256776"/>
                <a:gd name="connsiteX0-281" fmla="*/ 0 w 1553818"/>
                <a:gd name="connsiteY0-282" fmla="*/ 182146 h 218761"/>
                <a:gd name="connsiteX1-283" fmla="*/ 123511 w 1553818"/>
                <a:gd name="connsiteY1-284" fmla="*/ 0 h 218761"/>
                <a:gd name="connsiteX2-285" fmla="*/ 136854 w 1553818"/>
                <a:gd name="connsiteY2-286" fmla="*/ 66887 h 218761"/>
                <a:gd name="connsiteX3-287" fmla="*/ 1553818 w 1553818"/>
                <a:gd name="connsiteY3-288" fmla="*/ 218761 h 218761"/>
                <a:gd name="connsiteX4-289" fmla="*/ 184495 w 1553818"/>
                <a:gd name="connsiteY4-290" fmla="*/ 128185 h 218761"/>
                <a:gd name="connsiteX5-291" fmla="*/ 238489 w 1553818"/>
                <a:gd name="connsiteY5-292" fmla="*/ 177578 h 218761"/>
                <a:gd name="connsiteX6-293" fmla="*/ 0 w 1553818"/>
                <a:gd name="connsiteY6-294" fmla="*/ 182146 h 218761"/>
                <a:gd name="connsiteX0-295" fmla="*/ 0 w 1553818"/>
                <a:gd name="connsiteY0-296" fmla="*/ 182146 h 218761"/>
                <a:gd name="connsiteX1-297" fmla="*/ 123511 w 1553818"/>
                <a:gd name="connsiteY1-298" fmla="*/ 0 h 218761"/>
                <a:gd name="connsiteX2-299" fmla="*/ 136854 w 1553818"/>
                <a:gd name="connsiteY2-300" fmla="*/ 66887 h 218761"/>
                <a:gd name="connsiteX3-301" fmla="*/ 1553818 w 1553818"/>
                <a:gd name="connsiteY3-302" fmla="*/ 218761 h 218761"/>
                <a:gd name="connsiteX4-303" fmla="*/ 184495 w 1553818"/>
                <a:gd name="connsiteY4-304" fmla="*/ 128185 h 218761"/>
                <a:gd name="connsiteX5-305" fmla="*/ 238489 w 1553818"/>
                <a:gd name="connsiteY5-306" fmla="*/ 177578 h 218761"/>
                <a:gd name="connsiteX6-307" fmla="*/ 0 w 1553818"/>
                <a:gd name="connsiteY6-308" fmla="*/ 182146 h 218761"/>
                <a:gd name="connsiteX0-309" fmla="*/ 0 w 1553818"/>
                <a:gd name="connsiteY0-310" fmla="*/ 182146 h 218761"/>
                <a:gd name="connsiteX1-311" fmla="*/ 123511 w 1553818"/>
                <a:gd name="connsiteY1-312" fmla="*/ 0 h 218761"/>
                <a:gd name="connsiteX2-313" fmla="*/ 136854 w 1553818"/>
                <a:gd name="connsiteY2-314" fmla="*/ 66887 h 218761"/>
                <a:gd name="connsiteX3-315" fmla="*/ 1553818 w 1553818"/>
                <a:gd name="connsiteY3-316" fmla="*/ 218761 h 218761"/>
                <a:gd name="connsiteX4-317" fmla="*/ 184495 w 1553818"/>
                <a:gd name="connsiteY4-318" fmla="*/ 128185 h 218761"/>
                <a:gd name="connsiteX5-319" fmla="*/ 238489 w 1553818"/>
                <a:gd name="connsiteY5-320" fmla="*/ 177578 h 218761"/>
                <a:gd name="connsiteX6-321" fmla="*/ 0 w 1553818"/>
                <a:gd name="connsiteY6-322" fmla="*/ 182146 h 218761"/>
                <a:gd name="connsiteX0-323" fmla="*/ 0 w 1553818"/>
                <a:gd name="connsiteY0-324" fmla="*/ 182146 h 218761"/>
                <a:gd name="connsiteX1-325" fmla="*/ 123511 w 1553818"/>
                <a:gd name="connsiteY1-326" fmla="*/ 0 h 218761"/>
                <a:gd name="connsiteX2-327" fmla="*/ 136854 w 1553818"/>
                <a:gd name="connsiteY2-328" fmla="*/ 66887 h 218761"/>
                <a:gd name="connsiteX3-329" fmla="*/ 1553818 w 1553818"/>
                <a:gd name="connsiteY3-330" fmla="*/ 218761 h 218761"/>
                <a:gd name="connsiteX4-331" fmla="*/ 184495 w 1553818"/>
                <a:gd name="connsiteY4-332" fmla="*/ 128185 h 218761"/>
                <a:gd name="connsiteX5-333" fmla="*/ 238489 w 1553818"/>
                <a:gd name="connsiteY5-334" fmla="*/ 177578 h 218761"/>
                <a:gd name="connsiteX6-335" fmla="*/ 0 w 1553818"/>
                <a:gd name="connsiteY6-336" fmla="*/ 182146 h 218761"/>
                <a:gd name="connsiteX0-337" fmla="*/ 0 w 1553818"/>
                <a:gd name="connsiteY0-338" fmla="*/ 193097 h 229712"/>
                <a:gd name="connsiteX1-339" fmla="*/ 123511 w 1553818"/>
                <a:gd name="connsiteY1-340" fmla="*/ 10951 h 229712"/>
                <a:gd name="connsiteX2-341" fmla="*/ 136854 w 1553818"/>
                <a:gd name="connsiteY2-342" fmla="*/ 77838 h 229712"/>
                <a:gd name="connsiteX3-343" fmla="*/ 1553818 w 1553818"/>
                <a:gd name="connsiteY3-344" fmla="*/ 229712 h 229712"/>
                <a:gd name="connsiteX4-345" fmla="*/ 184495 w 1553818"/>
                <a:gd name="connsiteY4-346" fmla="*/ 139136 h 229712"/>
                <a:gd name="connsiteX5-347" fmla="*/ 238489 w 1553818"/>
                <a:gd name="connsiteY5-348" fmla="*/ 188529 h 229712"/>
                <a:gd name="connsiteX6-349" fmla="*/ 0 w 1553818"/>
                <a:gd name="connsiteY6-350" fmla="*/ 193097 h 229712"/>
                <a:gd name="connsiteX0-351" fmla="*/ 0 w 1553818"/>
                <a:gd name="connsiteY0-352" fmla="*/ 198226 h 234841"/>
                <a:gd name="connsiteX1-353" fmla="*/ 123511 w 1553818"/>
                <a:gd name="connsiteY1-354" fmla="*/ 16080 h 234841"/>
                <a:gd name="connsiteX2-355" fmla="*/ 136854 w 1553818"/>
                <a:gd name="connsiteY2-356" fmla="*/ 82967 h 234841"/>
                <a:gd name="connsiteX3-357" fmla="*/ 1553818 w 1553818"/>
                <a:gd name="connsiteY3-358" fmla="*/ 234841 h 234841"/>
                <a:gd name="connsiteX4-359" fmla="*/ 184495 w 1553818"/>
                <a:gd name="connsiteY4-360" fmla="*/ 144265 h 234841"/>
                <a:gd name="connsiteX5-361" fmla="*/ 238489 w 1553818"/>
                <a:gd name="connsiteY5-362" fmla="*/ 193658 h 234841"/>
                <a:gd name="connsiteX6-363" fmla="*/ 0 w 1553818"/>
                <a:gd name="connsiteY6-364" fmla="*/ 198226 h 234841"/>
                <a:gd name="connsiteX0-365" fmla="*/ 0 w 1553818"/>
                <a:gd name="connsiteY0-366" fmla="*/ 198226 h 234841"/>
                <a:gd name="connsiteX1-367" fmla="*/ 123511 w 1553818"/>
                <a:gd name="connsiteY1-368" fmla="*/ 16080 h 234841"/>
                <a:gd name="connsiteX2-369" fmla="*/ 136854 w 1553818"/>
                <a:gd name="connsiteY2-370" fmla="*/ 82967 h 234841"/>
                <a:gd name="connsiteX3-371" fmla="*/ 1553818 w 1553818"/>
                <a:gd name="connsiteY3-372" fmla="*/ 234841 h 234841"/>
                <a:gd name="connsiteX4-373" fmla="*/ 184495 w 1553818"/>
                <a:gd name="connsiteY4-374" fmla="*/ 144265 h 234841"/>
                <a:gd name="connsiteX5-375" fmla="*/ 238489 w 1553818"/>
                <a:gd name="connsiteY5-376" fmla="*/ 193658 h 234841"/>
                <a:gd name="connsiteX6-377" fmla="*/ 0 w 1553818"/>
                <a:gd name="connsiteY6-378" fmla="*/ 198226 h 2348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53818" h="234841">
                  <a:moveTo>
                    <a:pt x="0" y="198226"/>
                  </a:moveTo>
                  <a:lnTo>
                    <a:pt x="123511" y="16080"/>
                  </a:lnTo>
                  <a:lnTo>
                    <a:pt x="136854" y="82967"/>
                  </a:lnTo>
                  <a:cubicBezTo>
                    <a:pt x="718942" y="-67886"/>
                    <a:pt x="925073" y="-10562"/>
                    <a:pt x="1553818" y="234841"/>
                  </a:cubicBezTo>
                  <a:cubicBezTo>
                    <a:pt x="860858" y="29663"/>
                    <a:pt x="741098" y="24492"/>
                    <a:pt x="184495" y="144265"/>
                  </a:cubicBezTo>
                  <a:lnTo>
                    <a:pt x="238489" y="193658"/>
                  </a:lnTo>
                  <a:lnTo>
                    <a:pt x="0" y="198226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左箭头 25"/>
            <p:cNvSpPr/>
            <p:nvPr>
              <p:custDataLst>
                <p:tags r:id="rId11"/>
              </p:custDataLst>
            </p:nvPr>
          </p:nvSpPr>
          <p:spPr>
            <a:xfrm rot="8542414">
              <a:off x="3706251" y="2903543"/>
              <a:ext cx="612693" cy="370705"/>
            </a:xfrm>
            <a:custGeom>
              <a:avLst/>
              <a:gdLst>
                <a:gd name="connsiteX0" fmla="*/ 0 w 1415429"/>
                <a:gd name="connsiteY0" fmla="*/ 139587 h 279174"/>
                <a:gd name="connsiteX1" fmla="*/ 139587 w 1415429"/>
                <a:gd name="connsiteY1" fmla="*/ 0 h 279174"/>
                <a:gd name="connsiteX2" fmla="*/ 139587 w 1415429"/>
                <a:gd name="connsiteY2" fmla="*/ 69794 h 279174"/>
                <a:gd name="connsiteX3" fmla="*/ 1415429 w 1415429"/>
                <a:gd name="connsiteY3" fmla="*/ 69794 h 279174"/>
                <a:gd name="connsiteX4" fmla="*/ 1415429 w 1415429"/>
                <a:gd name="connsiteY4" fmla="*/ 209381 h 279174"/>
                <a:gd name="connsiteX5" fmla="*/ 139587 w 1415429"/>
                <a:gd name="connsiteY5" fmla="*/ 209381 h 279174"/>
                <a:gd name="connsiteX6" fmla="*/ 139587 w 1415429"/>
                <a:gd name="connsiteY6" fmla="*/ 279174 h 279174"/>
                <a:gd name="connsiteX7" fmla="*/ 0 w 1415429"/>
                <a:gd name="connsiteY7" fmla="*/ 139587 h 279174"/>
                <a:gd name="connsiteX0-1" fmla="*/ 0 w 1415429"/>
                <a:gd name="connsiteY0-2" fmla="*/ 139587 h 279174"/>
                <a:gd name="connsiteX1-3" fmla="*/ 139587 w 1415429"/>
                <a:gd name="connsiteY1-4" fmla="*/ 0 h 279174"/>
                <a:gd name="connsiteX2-5" fmla="*/ 139587 w 1415429"/>
                <a:gd name="connsiteY2-6" fmla="*/ 69794 h 279174"/>
                <a:gd name="connsiteX3-7" fmla="*/ 1415429 w 1415429"/>
                <a:gd name="connsiteY3-8" fmla="*/ 69794 h 279174"/>
                <a:gd name="connsiteX4-9" fmla="*/ 139587 w 1415429"/>
                <a:gd name="connsiteY4-10" fmla="*/ 209381 h 279174"/>
                <a:gd name="connsiteX5-11" fmla="*/ 139587 w 1415429"/>
                <a:gd name="connsiteY5-12" fmla="*/ 279174 h 279174"/>
                <a:gd name="connsiteX6-13" fmla="*/ 0 w 1415429"/>
                <a:gd name="connsiteY6-14" fmla="*/ 139587 h 279174"/>
                <a:gd name="connsiteX0-15" fmla="*/ 0 w 1415429"/>
                <a:gd name="connsiteY0-16" fmla="*/ 139587 h 279174"/>
                <a:gd name="connsiteX1-17" fmla="*/ 139587 w 1415429"/>
                <a:gd name="connsiteY1-18" fmla="*/ 0 h 279174"/>
                <a:gd name="connsiteX2-19" fmla="*/ 119745 w 1415429"/>
                <a:gd name="connsiteY2-20" fmla="*/ 92943 h 279174"/>
                <a:gd name="connsiteX3-21" fmla="*/ 1415429 w 1415429"/>
                <a:gd name="connsiteY3-22" fmla="*/ 69794 h 279174"/>
                <a:gd name="connsiteX4-23" fmla="*/ 139587 w 1415429"/>
                <a:gd name="connsiteY4-24" fmla="*/ 209381 h 279174"/>
                <a:gd name="connsiteX5-25" fmla="*/ 139587 w 1415429"/>
                <a:gd name="connsiteY5-26" fmla="*/ 279174 h 279174"/>
                <a:gd name="connsiteX6-27" fmla="*/ 0 w 1415429"/>
                <a:gd name="connsiteY6-28" fmla="*/ 139587 h 279174"/>
                <a:gd name="connsiteX0-29" fmla="*/ 0 w 1415429"/>
                <a:gd name="connsiteY0-30" fmla="*/ 139587 h 279174"/>
                <a:gd name="connsiteX1-31" fmla="*/ 139587 w 1415429"/>
                <a:gd name="connsiteY1-32" fmla="*/ 0 h 279174"/>
                <a:gd name="connsiteX2-33" fmla="*/ 119745 w 1415429"/>
                <a:gd name="connsiteY2-34" fmla="*/ 92943 h 279174"/>
                <a:gd name="connsiteX3-35" fmla="*/ 1415429 w 1415429"/>
                <a:gd name="connsiteY3-36" fmla="*/ 69794 h 279174"/>
                <a:gd name="connsiteX4-37" fmla="*/ 116438 w 1415429"/>
                <a:gd name="connsiteY4-38" fmla="*/ 182925 h 279174"/>
                <a:gd name="connsiteX5-39" fmla="*/ 139587 w 1415429"/>
                <a:gd name="connsiteY5-40" fmla="*/ 279174 h 279174"/>
                <a:gd name="connsiteX6-41" fmla="*/ 0 w 1415429"/>
                <a:gd name="connsiteY6-42" fmla="*/ 139587 h 279174"/>
                <a:gd name="connsiteX0-43" fmla="*/ 0 w 1415429"/>
                <a:gd name="connsiteY0-44" fmla="*/ 139587 h 279174"/>
                <a:gd name="connsiteX1-45" fmla="*/ 139587 w 1415429"/>
                <a:gd name="connsiteY1-46" fmla="*/ 0 h 279174"/>
                <a:gd name="connsiteX2-47" fmla="*/ 119745 w 1415429"/>
                <a:gd name="connsiteY2-48" fmla="*/ 92943 h 279174"/>
                <a:gd name="connsiteX3-49" fmla="*/ 1415429 w 1415429"/>
                <a:gd name="connsiteY3-50" fmla="*/ 69794 h 279174"/>
                <a:gd name="connsiteX4-51" fmla="*/ 116438 w 1415429"/>
                <a:gd name="connsiteY4-52" fmla="*/ 182925 h 279174"/>
                <a:gd name="connsiteX5-53" fmla="*/ 139587 w 1415429"/>
                <a:gd name="connsiteY5-54" fmla="*/ 279174 h 279174"/>
                <a:gd name="connsiteX6-55" fmla="*/ 0 w 1415429"/>
                <a:gd name="connsiteY6-56" fmla="*/ 139587 h 279174"/>
                <a:gd name="connsiteX0-57" fmla="*/ 0 w 1415429"/>
                <a:gd name="connsiteY0-58" fmla="*/ 139587 h 279174"/>
                <a:gd name="connsiteX1-59" fmla="*/ 139587 w 1415429"/>
                <a:gd name="connsiteY1-60" fmla="*/ 0 h 279174"/>
                <a:gd name="connsiteX2-61" fmla="*/ 119745 w 1415429"/>
                <a:gd name="connsiteY2-62" fmla="*/ 92943 h 279174"/>
                <a:gd name="connsiteX3-63" fmla="*/ 1415429 w 1415429"/>
                <a:gd name="connsiteY3-64" fmla="*/ 69794 h 279174"/>
                <a:gd name="connsiteX4-65" fmla="*/ 116438 w 1415429"/>
                <a:gd name="connsiteY4-66" fmla="*/ 182925 h 279174"/>
                <a:gd name="connsiteX5-67" fmla="*/ 139587 w 1415429"/>
                <a:gd name="connsiteY5-68" fmla="*/ 279174 h 279174"/>
                <a:gd name="connsiteX6-69" fmla="*/ 0 w 1415429"/>
                <a:gd name="connsiteY6-70" fmla="*/ 139587 h 279174"/>
                <a:gd name="connsiteX0-71" fmla="*/ 0 w 1415429"/>
                <a:gd name="connsiteY0-72" fmla="*/ 139587 h 279174"/>
                <a:gd name="connsiteX1-73" fmla="*/ 139587 w 1415429"/>
                <a:gd name="connsiteY1-74" fmla="*/ 0 h 279174"/>
                <a:gd name="connsiteX2-75" fmla="*/ 119745 w 1415429"/>
                <a:gd name="connsiteY2-76" fmla="*/ 92943 h 279174"/>
                <a:gd name="connsiteX3-77" fmla="*/ 1415429 w 1415429"/>
                <a:gd name="connsiteY3-78" fmla="*/ 69794 h 279174"/>
                <a:gd name="connsiteX4-79" fmla="*/ 116438 w 1415429"/>
                <a:gd name="connsiteY4-80" fmla="*/ 182925 h 279174"/>
                <a:gd name="connsiteX5-81" fmla="*/ 139587 w 1415429"/>
                <a:gd name="connsiteY5-82" fmla="*/ 279174 h 279174"/>
                <a:gd name="connsiteX6-83" fmla="*/ 0 w 1415429"/>
                <a:gd name="connsiteY6-84" fmla="*/ 139587 h 279174"/>
                <a:gd name="connsiteX0-85" fmla="*/ 0 w 1415429"/>
                <a:gd name="connsiteY0-86" fmla="*/ 139587 h 279174"/>
                <a:gd name="connsiteX1-87" fmla="*/ 139587 w 1415429"/>
                <a:gd name="connsiteY1-88" fmla="*/ 0 h 279174"/>
                <a:gd name="connsiteX2-89" fmla="*/ 119745 w 1415429"/>
                <a:gd name="connsiteY2-90" fmla="*/ 92943 h 279174"/>
                <a:gd name="connsiteX3-91" fmla="*/ 1415429 w 1415429"/>
                <a:gd name="connsiteY3-92" fmla="*/ 69794 h 279174"/>
                <a:gd name="connsiteX4-93" fmla="*/ 116438 w 1415429"/>
                <a:gd name="connsiteY4-94" fmla="*/ 182925 h 279174"/>
                <a:gd name="connsiteX5-95" fmla="*/ 139587 w 1415429"/>
                <a:gd name="connsiteY5-96" fmla="*/ 279174 h 279174"/>
                <a:gd name="connsiteX6-97" fmla="*/ 0 w 1415429"/>
                <a:gd name="connsiteY6-98" fmla="*/ 139587 h 279174"/>
                <a:gd name="connsiteX0-99" fmla="*/ 0 w 1415429"/>
                <a:gd name="connsiteY0-100" fmla="*/ 139587 h 279174"/>
                <a:gd name="connsiteX1-101" fmla="*/ 139587 w 1415429"/>
                <a:gd name="connsiteY1-102" fmla="*/ 0 h 279174"/>
                <a:gd name="connsiteX2-103" fmla="*/ 119745 w 1415429"/>
                <a:gd name="connsiteY2-104" fmla="*/ 92943 h 279174"/>
                <a:gd name="connsiteX3-105" fmla="*/ 1415429 w 1415429"/>
                <a:gd name="connsiteY3-106" fmla="*/ 69794 h 279174"/>
                <a:gd name="connsiteX4-107" fmla="*/ 116438 w 1415429"/>
                <a:gd name="connsiteY4-108" fmla="*/ 182925 h 279174"/>
                <a:gd name="connsiteX5-109" fmla="*/ 139587 w 1415429"/>
                <a:gd name="connsiteY5-110" fmla="*/ 279174 h 279174"/>
                <a:gd name="connsiteX6-111" fmla="*/ 0 w 1415429"/>
                <a:gd name="connsiteY6-112" fmla="*/ 139587 h 279174"/>
                <a:gd name="connsiteX0-113" fmla="*/ 0 w 1415429"/>
                <a:gd name="connsiteY0-114" fmla="*/ 139587 h 279174"/>
                <a:gd name="connsiteX1-115" fmla="*/ 139587 w 1415429"/>
                <a:gd name="connsiteY1-116" fmla="*/ 0 h 279174"/>
                <a:gd name="connsiteX2-117" fmla="*/ 119745 w 1415429"/>
                <a:gd name="connsiteY2-118" fmla="*/ 92943 h 279174"/>
                <a:gd name="connsiteX3-119" fmla="*/ 1415429 w 1415429"/>
                <a:gd name="connsiteY3-120" fmla="*/ 69794 h 279174"/>
                <a:gd name="connsiteX4-121" fmla="*/ 116438 w 1415429"/>
                <a:gd name="connsiteY4-122" fmla="*/ 182925 h 279174"/>
                <a:gd name="connsiteX5-123" fmla="*/ 139587 w 1415429"/>
                <a:gd name="connsiteY5-124" fmla="*/ 279174 h 279174"/>
                <a:gd name="connsiteX6-125" fmla="*/ 0 w 1415429"/>
                <a:gd name="connsiteY6-126" fmla="*/ 139587 h 279174"/>
                <a:gd name="connsiteX0-127" fmla="*/ 0 w 1415429"/>
                <a:gd name="connsiteY0-128" fmla="*/ 139587 h 279174"/>
                <a:gd name="connsiteX1-129" fmla="*/ 139587 w 1415429"/>
                <a:gd name="connsiteY1-130" fmla="*/ 0 h 279174"/>
                <a:gd name="connsiteX2-131" fmla="*/ 119745 w 1415429"/>
                <a:gd name="connsiteY2-132" fmla="*/ 92943 h 279174"/>
                <a:gd name="connsiteX3-133" fmla="*/ 1415429 w 1415429"/>
                <a:gd name="connsiteY3-134" fmla="*/ 69794 h 279174"/>
                <a:gd name="connsiteX4-135" fmla="*/ 116438 w 1415429"/>
                <a:gd name="connsiteY4-136" fmla="*/ 182925 h 279174"/>
                <a:gd name="connsiteX5-137" fmla="*/ 139587 w 1415429"/>
                <a:gd name="connsiteY5-138" fmla="*/ 279174 h 279174"/>
                <a:gd name="connsiteX6-139" fmla="*/ 0 w 1415429"/>
                <a:gd name="connsiteY6-140" fmla="*/ 139587 h 2791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415429" h="279174">
                  <a:moveTo>
                    <a:pt x="0" y="139587"/>
                  </a:moveTo>
                  <a:lnTo>
                    <a:pt x="139587" y="0"/>
                  </a:lnTo>
                  <a:lnTo>
                    <a:pt x="119745" y="92943"/>
                  </a:lnTo>
                  <a:cubicBezTo>
                    <a:pt x="498728" y="-17290"/>
                    <a:pt x="970306" y="-28314"/>
                    <a:pt x="1415429" y="69794"/>
                  </a:cubicBezTo>
                  <a:cubicBezTo>
                    <a:pt x="952669" y="44671"/>
                    <a:pt x="529593" y="92303"/>
                    <a:pt x="116438" y="182925"/>
                  </a:cubicBezTo>
                  <a:lnTo>
                    <a:pt x="139587" y="279174"/>
                  </a:lnTo>
                  <a:lnTo>
                    <a:pt x="0" y="139587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左箭头 25"/>
            <p:cNvSpPr/>
            <p:nvPr>
              <p:custDataLst>
                <p:tags r:id="rId12"/>
              </p:custDataLst>
            </p:nvPr>
          </p:nvSpPr>
          <p:spPr>
            <a:xfrm rot="13902445">
              <a:off x="3608195" y="3375672"/>
              <a:ext cx="629442" cy="353965"/>
            </a:xfrm>
            <a:custGeom>
              <a:avLst/>
              <a:gdLst>
                <a:gd name="connsiteX0" fmla="*/ 0 w 1415429"/>
                <a:gd name="connsiteY0" fmla="*/ 139587 h 279174"/>
                <a:gd name="connsiteX1" fmla="*/ 139587 w 1415429"/>
                <a:gd name="connsiteY1" fmla="*/ 0 h 279174"/>
                <a:gd name="connsiteX2" fmla="*/ 139587 w 1415429"/>
                <a:gd name="connsiteY2" fmla="*/ 69794 h 279174"/>
                <a:gd name="connsiteX3" fmla="*/ 1415429 w 1415429"/>
                <a:gd name="connsiteY3" fmla="*/ 69794 h 279174"/>
                <a:gd name="connsiteX4" fmla="*/ 1415429 w 1415429"/>
                <a:gd name="connsiteY4" fmla="*/ 209381 h 279174"/>
                <a:gd name="connsiteX5" fmla="*/ 139587 w 1415429"/>
                <a:gd name="connsiteY5" fmla="*/ 209381 h 279174"/>
                <a:gd name="connsiteX6" fmla="*/ 139587 w 1415429"/>
                <a:gd name="connsiteY6" fmla="*/ 279174 h 279174"/>
                <a:gd name="connsiteX7" fmla="*/ 0 w 1415429"/>
                <a:gd name="connsiteY7" fmla="*/ 139587 h 279174"/>
                <a:gd name="connsiteX0-1" fmla="*/ 0 w 1415429"/>
                <a:gd name="connsiteY0-2" fmla="*/ 139587 h 279174"/>
                <a:gd name="connsiteX1-3" fmla="*/ 139587 w 1415429"/>
                <a:gd name="connsiteY1-4" fmla="*/ 0 h 279174"/>
                <a:gd name="connsiteX2-5" fmla="*/ 139587 w 1415429"/>
                <a:gd name="connsiteY2-6" fmla="*/ 69794 h 279174"/>
                <a:gd name="connsiteX3-7" fmla="*/ 1415429 w 1415429"/>
                <a:gd name="connsiteY3-8" fmla="*/ 69794 h 279174"/>
                <a:gd name="connsiteX4-9" fmla="*/ 139587 w 1415429"/>
                <a:gd name="connsiteY4-10" fmla="*/ 209381 h 279174"/>
                <a:gd name="connsiteX5-11" fmla="*/ 139587 w 1415429"/>
                <a:gd name="connsiteY5-12" fmla="*/ 279174 h 279174"/>
                <a:gd name="connsiteX6-13" fmla="*/ 0 w 1415429"/>
                <a:gd name="connsiteY6-14" fmla="*/ 139587 h 279174"/>
                <a:gd name="connsiteX0-15" fmla="*/ 0 w 1415429"/>
                <a:gd name="connsiteY0-16" fmla="*/ 139587 h 279174"/>
                <a:gd name="connsiteX1-17" fmla="*/ 139587 w 1415429"/>
                <a:gd name="connsiteY1-18" fmla="*/ 0 h 279174"/>
                <a:gd name="connsiteX2-19" fmla="*/ 119745 w 1415429"/>
                <a:gd name="connsiteY2-20" fmla="*/ 92943 h 279174"/>
                <a:gd name="connsiteX3-21" fmla="*/ 1415429 w 1415429"/>
                <a:gd name="connsiteY3-22" fmla="*/ 69794 h 279174"/>
                <a:gd name="connsiteX4-23" fmla="*/ 139587 w 1415429"/>
                <a:gd name="connsiteY4-24" fmla="*/ 209381 h 279174"/>
                <a:gd name="connsiteX5-25" fmla="*/ 139587 w 1415429"/>
                <a:gd name="connsiteY5-26" fmla="*/ 279174 h 279174"/>
                <a:gd name="connsiteX6-27" fmla="*/ 0 w 1415429"/>
                <a:gd name="connsiteY6-28" fmla="*/ 139587 h 279174"/>
                <a:gd name="connsiteX0-29" fmla="*/ 0 w 1415429"/>
                <a:gd name="connsiteY0-30" fmla="*/ 139587 h 279174"/>
                <a:gd name="connsiteX1-31" fmla="*/ 139587 w 1415429"/>
                <a:gd name="connsiteY1-32" fmla="*/ 0 h 279174"/>
                <a:gd name="connsiteX2-33" fmla="*/ 119745 w 1415429"/>
                <a:gd name="connsiteY2-34" fmla="*/ 92943 h 279174"/>
                <a:gd name="connsiteX3-35" fmla="*/ 1415429 w 1415429"/>
                <a:gd name="connsiteY3-36" fmla="*/ 69794 h 279174"/>
                <a:gd name="connsiteX4-37" fmla="*/ 116438 w 1415429"/>
                <a:gd name="connsiteY4-38" fmla="*/ 182925 h 279174"/>
                <a:gd name="connsiteX5-39" fmla="*/ 139587 w 1415429"/>
                <a:gd name="connsiteY5-40" fmla="*/ 279174 h 279174"/>
                <a:gd name="connsiteX6-41" fmla="*/ 0 w 1415429"/>
                <a:gd name="connsiteY6-42" fmla="*/ 139587 h 279174"/>
                <a:gd name="connsiteX0-43" fmla="*/ 0 w 1415429"/>
                <a:gd name="connsiteY0-44" fmla="*/ 139587 h 279174"/>
                <a:gd name="connsiteX1-45" fmla="*/ 139587 w 1415429"/>
                <a:gd name="connsiteY1-46" fmla="*/ 0 h 279174"/>
                <a:gd name="connsiteX2-47" fmla="*/ 119745 w 1415429"/>
                <a:gd name="connsiteY2-48" fmla="*/ 92943 h 279174"/>
                <a:gd name="connsiteX3-49" fmla="*/ 1415429 w 1415429"/>
                <a:gd name="connsiteY3-50" fmla="*/ 69794 h 279174"/>
                <a:gd name="connsiteX4-51" fmla="*/ 116438 w 1415429"/>
                <a:gd name="connsiteY4-52" fmla="*/ 182925 h 279174"/>
                <a:gd name="connsiteX5-53" fmla="*/ 139587 w 1415429"/>
                <a:gd name="connsiteY5-54" fmla="*/ 279174 h 279174"/>
                <a:gd name="connsiteX6-55" fmla="*/ 0 w 1415429"/>
                <a:gd name="connsiteY6-56" fmla="*/ 139587 h 279174"/>
                <a:gd name="connsiteX0-57" fmla="*/ 0 w 1415429"/>
                <a:gd name="connsiteY0-58" fmla="*/ 139587 h 279174"/>
                <a:gd name="connsiteX1-59" fmla="*/ 139587 w 1415429"/>
                <a:gd name="connsiteY1-60" fmla="*/ 0 h 279174"/>
                <a:gd name="connsiteX2-61" fmla="*/ 119745 w 1415429"/>
                <a:gd name="connsiteY2-62" fmla="*/ 92943 h 279174"/>
                <a:gd name="connsiteX3-63" fmla="*/ 1415429 w 1415429"/>
                <a:gd name="connsiteY3-64" fmla="*/ 69794 h 279174"/>
                <a:gd name="connsiteX4-65" fmla="*/ 116438 w 1415429"/>
                <a:gd name="connsiteY4-66" fmla="*/ 182925 h 279174"/>
                <a:gd name="connsiteX5-67" fmla="*/ 139587 w 1415429"/>
                <a:gd name="connsiteY5-68" fmla="*/ 279174 h 279174"/>
                <a:gd name="connsiteX6-69" fmla="*/ 0 w 1415429"/>
                <a:gd name="connsiteY6-70" fmla="*/ 139587 h 279174"/>
                <a:gd name="connsiteX0-71" fmla="*/ 0 w 1415429"/>
                <a:gd name="connsiteY0-72" fmla="*/ 139587 h 279174"/>
                <a:gd name="connsiteX1-73" fmla="*/ 139587 w 1415429"/>
                <a:gd name="connsiteY1-74" fmla="*/ 0 h 279174"/>
                <a:gd name="connsiteX2-75" fmla="*/ 119745 w 1415429"/>
                <a:gd name="connsiteY2-76" fmla="*/ 92943 h 279174"/>
                <a:gd name="connsiteX3-77" fmla="*/ 1415429 w 1415429"/>
                <a:gd name="connsiteY3-78" fmla="*/ 69794 h 279174"/>
                <a:gd name="connsiteX4-79" fmla="*/ 116438 w 1415429"/>
                <a:gd name="connsiteY4-80" fmla="*/ 182925 h 279174"/>
                <a:gd name="connsiteX5-81" fmla="*/ 139587 w 1415429"/>
                <a:gd name="connsiteY5-82" fmla="*/ 279174 h 279174"/>
                <a:gd name="connsiteX6-83" fmla="*/ 0 w 1415429"/>
                <a:gd name="connsiteY6-84" fmla="*/ 139587 h 279174"/>
                <a:gd name="connsiteX0-85" fmla="*/ 0 w 1415429"/>
                <a:gd name="connsiteY0-86" fmla="*/ 139587 h 279174"/>
                <a:gd name="connsiteX1-87" fmla="*/ 139587 w 1415429"/>
                <a:gd name="connsiteY1-88" fmla="*/ 0 h 279174"/>
                <a:gd name="connsiteX2-89" fmla="*/ 119745 w 1415429"/>
                <a:gd name="connsiteY2-90" fmla="*/ 92943 h 279174"/>
                <a:gd name="connsiteX3-91" fmla="*/ 1415429 w 1415429"/>
                <a:gd name="connsiteY3-92" fmla="*/ 69794 h 279174"/>
                <a:gd name="connsiteX4-93" fmla="*/ 116438 w 1415429"/>
                <a:gd name="connsiteY4-94" fmla="*/ 182925 h 279174"/>
                <a:gd name="connsiteX5-95" fmla="*/ 139587 w 1415429"/>
                <a:gd name="connsiteY5-96" fmla="*/ 279174 h 279174"/>
                <a:gd name="connsiteX6-97" fmla="*/ 0 w 1415429"/>
                <a:gd name="connsiteY6-98" fmla="*/ 139587 h 279174"/>
                <a:gd name="connsiteX0-99" fmla="*/ 0 w 1415429"/>
                <a:gd name="connsiteY0-100" fmla="*/ 139587 h 279174"/>
                <a:gd name="connsiteX1-101" fmla="*/ 139587 w 1415429"/>
                <a:gd name="connsiteY1-102" fmla="*/ 0 h 279174"/>
                <a:gd name="connsiteX2-103" fmla="*/ 119745 w 1415429"/>
                <a:gd name="connsiteY2-104" fmla="*/ 92943 h 279174"/>
                <a:gd name="connsiteX3-105" fmla="*/ 1415429 w 1415429"/>
                <a:gd name="connsiteY3-106" fmla="*/ 69794 h 279174"/>
                <a:gd name="connsiteX4-107" fmla="*/ 116438 w 1415429"/>
                <a:gd name="connsiteY4-108" fmla="*/ 182925 h 279174"/>
                <a:gd name="connsiteX5-109" fmla="*/ 139587 w 1415429"/>
                <a:gd name="connsiteY5-110" fmla="*/ 279174 h 279174"/>
                <a:gd name="connsiteX6-111" fmla="*/ 0 w 1415429"/>
                <a:gd name="connsiteY6-112" fmla="*/ 139587 h 279174"/>
                <a:gd name="connsiteX0-113" fmla="*/ 0 w 1415429"/>
                <a:gd name="connsiteY0-114" fmla="*/ 139587 h 279174"/>
                <a:gd name="connsiteX1-115" fmla="*/ 139587 w 1415429"/>
                <a:gd name="connsiteY1-116" fmla="*/ 0 h 279174"/>
                <a:gd name="connsiteX2-117" fmla="*/ 119745 w 1415429"/>
                <a:gd name="connsiteY2-118" fmla="*/ 92943 h 279174"/>
                <a:gd name="connsiteX3-119" fmla="*/ 1415429 w 1415429"/>
                <a:gd name="connsiteY3-120" fmla="*/ 69794 h 279174"/>
                <a:gd name="connsiteX4-121" fmla="*/ 116438 w 1415429"/>
                <a:gd name="connsiteY4-122" fmla="*/ 182925 h 279174"/>
                <a:gd name="connsiteX5-123" fmla="*/ 139587 w 1415429"/>
                <a:gd name="connsiteY5-124" fmla="*/ 279174 h 279174"/>
                <a:gd name="connsiteX6-125" fmla="*/ 0 w 1415429"/>
                <a:gd name="connsiteY6-126" fmla="*/ 139587 h 279174"/>
                <a:gd name="connsiteX0-127" fmla="*/ 0 w 1415429"/>
                <a:gd name="connsiteY0-128" fmla="*/ 139587 h 279174"/>
                <a:gd name="connsiteX1-129" fmla="*/ 139587 w 1415429"/>
                <a:gd name="connsiteY1-130" fmla="*/ 0 h 279174"/>
                <a:gd name="connsiteX2-131" fmla="*/ 119745 w 1415429"/>
                <a:gd name="connsiteY2-132" fmla="*/ 92943 h 279174"/>
                <a:gd name="connsiteX3-133" fmla="*/ 1415429 w 1415429"/>
                <a:gd name="connsiteY3-134" fmla="*/ 69794 h 279174"/>
                <a:gd name="connsiteX4-135" fmla="*/ 116438 w 1415429"/>
                <a:gd name="connsiteY4-136" fmla="*/ 182925 h 279174"/>
                <a:gd name="connsiteX5-137" fmla="*/ 139587 w 1415429"/>
                <a:gd name="connsiteY5-138" fmla="*/ 279174 h 279174"/>
                <a:gd name="connsiteX6-139" fmla="*/ 0 w 1415429"/>
                <a:gd name="connsiteY6-140" fmla="*/ 139587 h 279174"/>
                <a:gd name="connsiteX0-141" fmla="*/ 0 w 1536709"/>
                <a:gd name="connsiteY0-142" fmla="*/ 139587 h 279174"/>
                <a:gd name="connsiteX1-143" fmla="*/ 139587 w 1536709"/>
                <a:gd name="connsiteY1-144" fmla="*/ 0 h 279174"/>
                <a:gd name="connsiteX2-145" fmla="*/ 119745 w 1536709"/>
                <a:gd name="connsiteY2-146" fmla="*/ 92943 h 279174"/>
                <a:gd name="connsiteX3-147" fmla="*/ 1536709 w 1536709"/>
                <a:gd name="connsiteY3-148" fmla="*/ 244817 h 279174"/>
                <a:gd name="connsiteX4-149" fmla="*/ 116438 w 1536709"/>
                <a:gd name="connsiteY4-150" fmla="*/ 182925 h 279174"/>
                <a:gd name="connsiteX5-151" fmla="*/ 139587 w 1536709"/>
                <a:gd name="connsiteY5-152" fmla="*/ 279174 h 279174"/>
                <a:gd name="connsiteX6-153" fmla="*/ 0 w 1536709"/>
                <a:gd name="connsiteY6-154" fmla="*/ 139587 h 279174"/>
                <a:gd name="connsiteX0-155" fmla="*/ 0 w 1536709"/>
                <a:gd name="connsiteY0-156" fmla="*/ 139587 h 279174"/>
                <a:gd name="connsiteX1-157" fmla="*/ 139587 w 1536709"/>
                <a:gd name="connsiteY1-158" fmla="*/ 0 h 279174"/>
                <a:gd name="connsiteX2-159" fmla="*/ 119745 w 1536709"/>
                <a:gd name="connsiteY2-160" fmla="*/ 92943 h 279174"/>
                <a:gd name="connsiteX3-161" fmla="*/ 1536709 w 1536709"/>
                <a:gd name="connsiteY3-162" fmla="*/ 244817 h 279174"/>
                <a:gd name="connsiteX4-163" fmla="*/ 116438 w 1536709"/>
                <a:gd name="connsiteY4-164" fmla="*/ 182925 h 279174"/>
                <a:gd name="connsiteX5-165" fmla="*/ 139587 w 1536709"/>
                <a:gd name="connsiteY5-166" fmla="*/ 279174 h 279174"/>
                <a:gd name="connsiteX6-167" fmla="*/ 0 w 1536709"/>
                <a:gd name="connsiteY6-168" fmla="*/ 139587 h 279174"/>
                <a:gd name="connsiteX0-169" fmla="*/ 0 w 1536709"/>
                <a:gd name="connsiteY0-170" fmla="*/ 139587 h 279174"/>
                <a:gd name="connsiteX1-171" fmla="*/ 139587 w 1536709"/>
                <a:gd name="connsiteY1-172" fmla="*/ 0 h 279174"/>
                <a:gd name="connsiteX2-173" fmla="*/ 119745 w 1536709"/>
                <a:gd name="connsiteY2-174" fmla="*/ 92943 h 279174"/>
                <a:gd name="connsiteX3-175" fmla="*/ 1536709 w 1536709"/>
                <a:gd name="connsiteY3-176" fmla="*/ 244817 h 279174"/>
                <a:gd name="connsiteX4-177" fmla="*/ 116438 w 1536709"/>
                <a:gd name="connsiteY4-178" fmla="*/ 182925 h 279174"/>
                <a:gd name="connsiteX5-179" fmla="*/ 139587 w 1536709"/>
                <a:gd name="connsiteY5-180" fmla="*/ 279174 h 279174"/>
                <a:gd name="connsiteX6-181" fmla="*/ 0 w 1536709"/>
                <a:gd name="connsiteY6-182" fmla="*/ 139587 h 279174"/>
                <a:gd name="connsiteX0-183" fmla="*/ 0 w 1536709"/>
                <a:gd name="connsiteY0-184" fmla="*/ 139587 h 279174"/>
                <a:gd name="connsiteX1-185" fmla="*/ 139587 w 1536709"/>
                <a:gd name="connsiteY1-186" fmla="*/ 0 h 279174"/>
                <a:gd name="connsiteX2-187" fmla="*/ 119745 w 1536709"/>
                <a:gd name="connsiteY2-188" fmla="*/ 92943 h 279174"/>
                <a:gd name="connsiteX3-189" fmla="*/ 1536709 w 1536709"/>
                <a:gd name="connsiteY3-190" fmla="*/ 244817 h 279174"/>
                <a:gd name="connsiteX4-191" fmla="*/ 116438 w 1536709"/>
                <a:gd name="connsiteY4-192" fmla="*/ 182925 h 279174"/>
                <a:gd name="connsiteX5-193" fmla="*/ 139587 w 1536709"/>
                <a:gd name="connsiteY5-194" fmla="*/ 279174 h 279174"/>
                <a:gd name="connsiteX6-195" fmla="*/ 0 w 1536709"/>
                <a:gd name="connsiteY6-196" fmla="*/ 139587 h 279174"/>
                <a:gd name="connsiteX0-197" fmla="*/ 0 w 1553818"/>
                <a:gd name="connsiteY0-198" fmla="*/ 208202 h 279174"/>
                <a:gd name="connsiteX1-199" fmla="*/ 156696 w 1553818"/>
                <a:gd name="connsiteY1-200" fmla="*/ 0 h 279174"/>
                <a:gd name="connsiteX2-201" fmla="*/ 136854 w 1553818"/>
                <a:gd name="connsiteY2-202" fmla="*/ 92943 h 279174"/>
                <a:gd name="connsiteX3-203" fmla="*/ 1553818 w 1553818"/>
                <a:gd name="connsiteY3-204" fmla="*/ 244817 h 279174"/>
                <a:gd name="connsiteX4-205" fmla="*/ 133547 w 1553818"/>
                <a:gd name="connsiteY4-206" fmla="*/ 182925 h 279174"/>
                <a:gd name="connsiteX5-207" fmla="*/ 156696 w 1553818"/>
                <a:gd name="connsiteY5-208" fmla="*/ 279174 h 279174"/>
                <a:gd name="connsiteX6-209" fmla="*/ 0 w 1553818"/>
                <a:gd name="connsiteY6-210" fmla="*/ 208202 h 279174"/>
                <a:gd name="connsiteX0-211" fmla="*/ 0 w 1553818"/>
                <a:gd name="connsiteY0-212" fmla="*/ 208202 h 245235"/>
                <a:gd name="connsiteX1-213" fmla="*/ 156696 w 1553818"/>
                <a:gd name="connsiteY1-214" fmla="*/ 0 h 245235"/>
                <a:gd name="connsiteX2-215" fmla="*/ 136854 w 1553818"/>
                <a:gd name="connsiteY2-216" fmla="*/ 92943 h 245235"/>
                <a:gd name="connsiteX3-217" fmla="*/ 1553818 w 1553818"/>
                <a:gd name="connsiteY3-218" fmla="*/ 244817 h 245235"/>
                <a:gd name="connsiteX4-219" fmla="*/ 133547 w 1553818"/>
                <a:gd name="connsiteY4-220" fmla="*/ 182925 h 245235"/>
                <a:gd name="connsiteX5-221" fmla="*/ 243171 w 1553818"/>
                <a:gd name="connsiteY5-222" fmla="*/ 245235 h 245235"/>
                <a:gd name="connsiteX6-223" fmla="*/ 0 w 1553818"/>
                <a:gd name="connsiteY6-224" fmla="*/ 208202 h 245235"/>
                <a:gd name="connsiteX0-225" fmla="*/ 0 w 1553818"/>
                <a:gd name="connsiteY0-226" fmla="*/ 208202 h 245235"/>
                <a:gd name="connsiteX1-227" fmla="*/ 156696 w 1553818"/>
                <a:gd name="connsiteY1-228" fmla="*/ 0 h 245235"/>
                <a:gd name="connsiteX2-229" fmla="*/ 136854 w 1553818"/>
                <a:gd name="connsiteY2-230" fmla="*/ 92943 h 245235"/>
                <a:gd name="connsiteX3-231" fmla="*/ 1553818 w 1553818"/>
                <a:gd name="connsiteY3-232" fmla="*/ 244817 h 245235"/>
                <a:gd name="connsiteX4-233" fmla="*/ 184495 w 1553818"/>
                <a:gd name="connsiteY4-234" fmla="*/ 154241 h 245235"/>
                <a:gd name="connsiteX5-235" fmla="*/ 243171 w 1553818"/>
                <a:gd name="connsiteY5-236" fmla="*/ 245235 h 245235"/>
                <a:gd name="connsiteX6-237" fmla="*/ 0 w 1553818"/>
                <a:gd name="connsiteY6-238" fmla="*/ 208202 h 245235"/>
                <a:gd name="connsiteX0-239" fmla="*/ 0 w 1553818"/>
                <a:gd name="connsiteY0-240" fmla="*/ 211075 h 248108"/>
                <a:gd name="connsiteX1-241" fmla="*/ 122512 w 1553818"/>
                <a:gd name="connsiteY1-242" fmla="*/ 0 h 248108"/>
                <a:gd name="connsiteX2-243" fmla="*/ 136854 w 1553818"/>
                <a:gd name="connsiteY2-244" fmla="*/ 95816 h 248108"/>
                <a:gd name="connsiteX3-245" fmla="*/ 1553818 w 1553818"/>
                <a:gd name="connsiteY3-246" fmla="*/ 247690 h 248108"/>
                <a:gd name="connsiteX4-247" fmla="*/ 184495 w 1553818"/>
                <a:gd name="connsiteY4-248" fmla="*/ 157114 h 248108"/>
                <a:gd name="connsiteX5-249" fmla="*/ 243171 w 1553818"/>
                <a:gd name="connsiteY5-250" fmla="*/ 248108 h 248108"/>
                <a:gd name="connsiteX6-251" fmla="*/ 0 w 1553818"/>
                <a:gd name="connsiteY6-252" fmla="*/ 211075 h 248108"/>
                <a:gd name="connsiteX0-253" fmla="*/ 0 w 1553818"/>
                <a:gd name="connsiteY0-254" fmla="*/ 220161 h 257194"/>
                <a:gd name="connsiteX1-255" fmla="*/ 112460 w 1553818"/>
                <a:gd name="connsiteY1-256" fmla="*/ 0 h 257194"/>
                <a:gd name="connsiteX2-257" fmla="*/ 136854 w 1553818"/>
                <a:gd name="connsiteY2-258" fmla="*/ 104902 h 257194"/>
                <a:gd name="connsiteX3-259" fmla="*/ 1553818 w 1553818"/>
                <a:gd name="connsiteY3-260" fmla="*/ 256776 h 257194"/>
                <a:gd name="connsiteX4-261" fmla="*/ 184495 w 1553818"/>
                <a:gd name="connsiteY4-262" fmla="*/ 166200 h 257194"/>
                <a:gd name="connsiteX5-263" fmla="*/ 243171 w 1553818"/>
                <a:gd name="connsiteY5-264" fmla="*/ 257194 h 257194"/>
                <a:gd name="connsiteX6-265" fmla="*/ 0 w 1553818"/>
                <a:gd name="connsiteY6-266" fmla="*/ 220161 h 257194"/>
                <a:gd name="connsiteX0-267" fmla="*/ 0 w 1553818"/>
                <a:gd name="connsiteY0-268" fmla="*/ 220161 h 256776"/>
                <a:gd name="connsiteX1-269" fmla="*/ 112460 w 1553818"/>
                <a:gd name="connsiteY1-270" fmla="*/ 0 h 256776"/>
                <a:gd name="connsiteX2-271" fmla="*/ 136854 w 1553818"/>
                <a:gd name="connsiteY2-272" fmla="*/ 104902 h 256776"/>
                <a:gd name="connsiteX3-273" fmla="*/ 1553818 w 1553818"/>
                <a:gd name="connsiteY3-274" fmla="*/ 256776 h 256776"/>
                <a:gd name="connsiteX4-275" fmla="*/ 184495 w 1553818"/>
                <a:gd name="connsiteY4-276" fmla="*/ 166200 h 256776"/>
                <a:gd name="connsiteX5-277" fmla="*/ 238489 w 1553818"/>
                <a:gd name="connsiteY5-278" fmla="*/ 215593 h 256776"/>
                <a:gd name="connsiteX6-279" fmla="*/ 0 w 1553818"/>
                <a:gd name="connsiteY6-280" fmla="*/ 220161 h 256776"/>
                <a:gd name="connsiteX0-281" fmla="*/ 0 w 1553818"/>
                <a:gd name="connsiteY0-282" fmla="*/ 182146 h 218761"/>
                <a:gd name="connsiteX1-283" fmla="*/ 123511 w 1553818"/>
                <a:gd name="connsiteY1-284" fmla="*/ 0 h 218761"/>
                <a:gd name="connsiteX2-285" fmla="*/ 136854 w 1553818"/>
                <a:gd name="connsiteY2-286" fmla="*/ 66887 h 218761"/>
                <a:gd name="connsiteX3-287" fmla="*/ 1553818 w 1553818"/>
                <a:gd name="connsiteY3-288" fmla="*/ 218761 h 218761"/>
                <a:gd name="connsiteX4-289" fmla="*/ 184495 w 1553818"/>
                <a:gd name="connsiteY4-290" fmla="*/ 128185 h 218761"/>
                <a:gd name="connsiteX5-291" fmla="*/ 238489 w 1553818"/>
                <a:gd name="connsiteY5-292" fmla="*/ 177578 h 218761"/>
                <a:gd name="connsiteX6-293" fmla="*/ 0 w 1553818"/>
                <a:gd name="connsiteY6-294" fmla="*/ 182146 h 218761"/>
                <a:gd name="connsiteX0-295" fmla="*/ 0 w 1553818"/>
                <a:gd name="connsiteY0-296" fmla="*/ 182146 h 218761"/>
                <a:gd name="connsiteX1-297" fmla="*/ 123511 w 1553818"/>
                <a:gd name="connsiteY1-298" fmla="*/ 0 h 218761"/>
                <a:gd name="connsiteX2-299" fmla="*/ 136854 w 1553818"/>
                <a:gd name="connsiteY2-300" fmla="*/ 66887 h 218761"/>
                <a:gd name="connsiteX3-301" fmla="*/ 1553818 w 1553818"/>
                <a:gd name="connsiteY3-302" fmla="*/ 218761 h 218761"/>
                <a:gd name="connsiteX4-303" fmla="*/ 184495 w 1553818"/>
                <a:gd name="connsiteY4-304" fmla="*/ 128185 h 218761"/>
                <a:gd name="connsiteX5-305" fmla="*/ 238489 w 1553818"/>
                <a:gd name="connsiteY5-306" fmla="*/ 177578 h 218761"/>
                <a:gd name="connsiteX6-307" fmla="*/ 0 w 1553818"/>
                <a:gd name="connsiteY6-308" fmla="*/ 182146 h 218761"/>
                <a:gd name="connsiteX0-309" fmla="*/ 0 w 1553818"/>
                <a:gd name="connsiteY0-310" fmla="*/ 182146 h 218761"/>
                <a:gd name="connsiteX1-311" fmla="*/ 123511 w 1553818"/>
                <a:gd name="connsiteY1-312" fmla="*/ 0 h 218761"/>
                <a:gd name="connsiteX2-313" fmla="*/ 136854 w 1553818"/>
                <a:gd name="connsiteY2-314" fmla="*/ 66887 h 218761"/>
                <a:gd name="connsiteX3-315" fmla="*/ 1553818 w 1553818"/>
                <a:gd name="connsiteY3-316" fmla="*/ 218761 h 218761"/>
                <a:gd name="connsiteX4-317" fmla="*/ 184495 w 1553818"/>
                <a:gd name="connsiteY4-318" fmla="*/ 128185 h 218761"/>
                <a:gd name="connsiteX5-319" fmla="*/ 238489 w 1553818"/>
                <a:gd name="connsiteY5-320" fmla="*/ 177578 h 218761"/>
                <a:gd name="connsiteX6-321" fmla="*/ 0 w 1553818"/>
                <a:gd name="connsiteY6-322" fmla="*/ 182146 h 218761"/>
                <a:gd name="connsiteX0-323" fmla="*/ 0 w 1553818"/>
                <a:gd name="connsiteY0-324" fmla="*/ 182146 h 218761"/>
                <a:gd name="connsiteX1-325" fmla="*/ 123511 w 1553818"/>
                <a:gd name="connsiteY1-326" fmla="*/ 0 h 218761"/>
                <a:gd name="connsiteX2-327" fmla="*/ 136854 w 1553818"/>
                <a:gd name="connsiteY2-328" fmla="*/ 66887 h 218761"/>
                <a:gd name="connsiteX3-329" fmla="*/ 1553818 w 1553818"/>
                <a:gd name="connsiteY3-330" fmla="*/ 218761 h 218761"/>
                <a:gd name="connsiteX4-331" fmla="*/ 184495 w 1553818"/>
                <a:gd name="connsiteY4-332" fmla="*/ 128185 h 218761"/>
                <a:gd name="connsiteX5-333" fmla="*/ 238489 w 1553818"/>
                <a:gd name="connsiteY5-334" fmla="*/ 177578 h 218761"/>
                <a:gd name="connsiteX6-335" fmla="*/ 0 w 1553818"/>
                <a:gd name="connsiteY6-336" fmla="*/ 182146 h 218761"/>
                <a:gd name="connsiteX0-337" fmla="*/ 0 w 1553818"/>
                <a:gd name="connsiteY0-338" fmla="*/ 193097 h 229712"/>
                <a:gd name="connsiteX1-339" fmla="*/ 123511 w 1553818"/>
                <a:gd name="connsiteY1-340" fmla="*/ 10951 h 229712"/>
                <a:gd name="connsiteX2-341" fmla="*/ 136854 w 1553818"/>
                <a:gd name="connsiteY2-342" fmla="*/ 77838 h 229712"/>
                <a:gd name="connsiteX3-343" fmla="*/ 1553818 w 1553818"/>
                <a:gd name="connsiteY3-344" fmla="*/ 229712 h 229712"/>
                <a:gd name="connsiteX4-345" fmla="*/ 184495 w 1553818"/>
                <a:gd name="connsiteY4-346" fmla="*/ 139136 h 229712"/>
                <a:gd name="connsiteX5-347" fmla="*/ 238489 w 1553818"/>
                <a:gd name="connsiteY5-348" fmla="*/ 188529 h 229712"/>
                <a:gd name="connsiteX6-349" fmla="*/ 0 w 1553818"/>
                <a:gd name="connsiteY6-350" fmla="*/ 193097 h 229712"/>
                <a:gd name="connsiteX0-351" fmla="*/ 0 w 1553818"/>
                <a:gd name="connsiteY0-352" fmla="*/ 198226 h 234841"/>
                <a:gd name="connsiteX1-353" fmla="*/ 123511 w 1553818"/>
                <a:gd name="connsiteY1-354" fmla="*/ 16080 h 234841"/>
                <a:gd name="connsiteX2-355" fmla="*/ 136854 w 1553818"/>
                <a:gd name="connsiteY2-356" fmla="*/ 82967 h 234841"/>
                <a:gd name="connsiteX3-357" fmla="*/ 1553818 w 1553818"/>
                <a:gd name="connsiteY3-358" fmla="*/ 234841 h 234841"/>
                <a:gd name="connsiteX4-359" fmla="*/ 184495 w 1553818"/>
                <a:gd name="connsiteY4-360" fmla="*/ 144265 h 234841"/>
                <a:gd name="connsiteX5-361" fmla="*/ 238489 w 1553818"/>
                <a:gd name="connsiteY5-362" fmla="*/ 193658 h 234841"/>
                <a:gd name="connsiteX6-363" fmla="*/ 0 w 1553818"/>
                <a:gd name="connsiteY6-364" fmla="*/ 198226 h 234841"/>
                <a:gd name="connsiteX0-365" fmla="*/ 0 w 1553818"/>
                <a:gd name="connsiteY0-366" fmla="*/ 198226 h 234841"/>
                <a:gd name="connsiteX1-367" fmla="*/ 123511 w 1553818"/>
                <a:gd name="connsiteY1-368" fmla="*/ 16080 h 234841"/>
                <a:gd name="connsiteX2-369" fmla="*/ 136854 w 1553818"/>
                <a:gd name="connsiteY2-370" fmla="*/ 82967 h 234841"/>
                <a:gd name="connsiteX3-371" fmla="*/ 1553818 w 1553818"/>
                <a:gd name="connsiteY3-372" fmla="*/ 234841 h 234841"/>
                <a:gd name="connsiteX4-373" fmla="*/ 184495 w 1553818"/>
                <a:gd name="connsiteY4-374" fmla="*/ 144265 h 234841"/>
                <a:gd name="connsiteX5-375" fmla="*/ 238489 w 1553818"/>
                <a:gd name="connsiteY5-376" fmla="*/ 193658 h 234841"/>
                <a:gd name="connsiteX6-377" fmla="*/ 0 w 1553818"/>
                <a:gd name="connsiteY6-378" fmla="*/ 198226 h 2348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53818" h="234841">
                  <a:moveTo>
                    <a:pt x="0" y="198226"/>
                  </a:moveTo>
                  <a:lnTo>
                    <a:pt x="123511" y="16080"/>
                  </a:lnTo>
                  <a:lnTo>
                    <a:pt x="136854" y="82967"/>
                  </a:lnTo>
                  <a:cubicBezTo>
                    <a:pt x="718942" y="-67886"/>
                    <a:pt x="925073" y="-10562"/>
                    <a:pt x="1553818" y="234841"/>
                  </a:cubicBezTo>
                  <a:cubicBezTo>
                    <a:pt x="860858" y="29663"/>
                    <a:pt x="741098" y="24492"/>
                    <a:pt x="184495" y="144265"/>
                  </a:cubicBezTo>
                  <a:lnTo>
                    <a:pt x="238489" y="193658"/>
                  </a:lnTo>
                  <a:lnTo>
                    <a:pt x="0" y="198226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左箭头 25"/>
            <p:cNvSpPr/>
            <p:nvPr>
              <p:custDataLst>
                <p:tags r:id="rId13"/>
              </p:custDataLst>
            </p:nvPr>
          </p:nvSpPr>
          <p:spPr>
            <a:xfrm rot="3714654">
              <a:off x="3990563" y="4000611"/>
              <a:ext cx="752001" cy="352378"/>
            </a:xfrm>
            <a:custGeom>
              <a:avLst/>
              <a:gdLst>
                <a:gd name="connsiteX0" fmla="*/ 0 w 1415429"/>
                <a:gd name="connsiteY0" fmla="*/ 139587 h 279174"/>
                <a:gd name="connsiteX1" fmla="*/ 139587 w 1415429"/>
                <a:gd name="connsiteY1" fmla="*/ 0 h 279174"/>
                <a:gd name="connsiteX2" fmla="*/ 139587 w 1415429"/>
                <a:gd name="connsiteY2" fmla="*/ 69794 h 279174"/>
                <a:gd name="connsiteX3" fmla="*/ 1415429 w 1415429"/>
                <a:gd name="connsiteY3" fmla="*/ 69794 h 279174"/>
                <a:gd name="connsiteX4" fmla="*/ 1415429 w 1415429"/>
                <a:gd name="connsiteY4" fmla="*/ 209381 h 279174"/>
                <a:gd name="connsiteX5" fmla="*/ 139587 w 1415429"/>
                <a:gd name="connsiteY5" fmla="*/ 209381 h 279174"/>
                <a:gd name="connsiteX6" fmla="*/ 139587 w 1415429"/>
                <a:gd name="connsiteY6" fmla="*/ 279174 h 279174"/>
                <a:gd name="connsiteX7" fmla="*/ 0 w 1415429"/>
                <a:gd name="connsiteY7" fmla="*/ 139587 h 279174"/>
                <a:gd name="connsiteX0-1" fmla="*/ 0 w 1415429"/>
                <a:gd name="connsiteY0-2" fmla="*/ 139587 h 279174"/>
                <a:gd name="connsiteX1-3" fmla="*/ 139587 w 1415429"/>
                <a:gd name="connsiteY1-4" fmla="*/ 0 h 279174"/>
                <a:gd name="connsiteX2-5" fmla="*/ 139587 w 1415429"/>
                <a:gd name="connsiteY2-6" fmla="*/ 69794 h 279174"/>
                <a:gd name="connsiteX3-7" fmla="*/ 1415429 w 1415429"/>
                <a:gd name="connsiteY3-8" fmla="*/ 69794 h 279174"/>
                <a:gd name="connsiteX4-9" fmla="*/ 139587 w 1415429"/>
                <a:gd name="connsiteY4-10" fmla="*/ 209381 h 279174"/>
                <a:gd name="connsiteX5-11" fmla="*/ 139587 w 1415429"/>
                <a:gd name="connsiteY5-12" fmla="*/ 279174 h 279174"/>
                <a:gd name="connsiteX6-13" fmla="*/ 0 w 1415429"/>
                <a:gd name="connsiteY6-14" fmla="*/ 139587 h 279174"/>
                <a:gd name="connsiteX0-15" fmla="*/ 0 w 1415429"/>
                <a:gd name="connsiteY0-16" fmla="*/ 139587 h 279174"/>
                <a:gd name="connsiteX1-17" fmla="*/ 139587 w 1415429"/>
                <a:gd name="connsiteY1-18" fmla="*/ 0 h 279174"/>
                <a:gd name="connsiteX2-19" fmla="*/ 119745 w 1415429"/>
                <a:gd name="connsiteY2-20" fmla="*/ 92943 h 279174"/>
                <a:gd name="connsiteX3-21" fmla="*/ 1415429 w 1415429"/>
                <a:gd name="connsiteY3-22" fmla="*/ 69794 h 279174"/>
                <a:gd name="connsiteX4-23" fmla="*/ 139587 w 1415429"/>
                <a:gd name="connsiteY4-24" fmla="*/ 209381 h 279174"/>
                <a:gd name="connsiteX5-25" fmla="*/ 139587 w 1415429"/>
                <a:gd name="connsiteY5-26" fmla="*/ 279174 h 279174"/>
                <a:gd name="connsiteX6-27" fmla="*/ 0 w 1415429"/>
                <a:gd name="connsiteY6-28" fmla="*/ 139587 h 279174"/>
                <a:gd name="connsiteX0-29" fmla="*/ 0 w 1415429"/>
                <a:gd name="connsiteY0-30" fmla="*/ 139587 h 279174"/>
                <a:gd name="connsiteX1-31" fmla="*/ 139587 w 1415429"/>
                <a:gd name="connsiteY1-32" fmla="*/ 0 h 279174"/>
                <a:gd name="connsiteX2-33" fmla="*/ 119745 w 1415429"/>
                <a:gd name="connsiteY2-34" fmla="*/ 92943 h 279174"/>
                <a:gd name="connsiteX3-35" fmla="*/ 1415429 w 1415429"/>
                <a:gd name="connsiteY3-36" fmla="*/ 69794 h 279174"/>
                <a:gd name="connsiteX4-37" fmla="*/ 116438 w 1415429"/>
                <a:gd name="connsiteY4-38" fmla="*/ 182925 h 279174"/>
                <a:gd name="connsiteX5-39" fmla="*/ 139587 w 1415429"/>
                <a:gd name="connsiteY5-40" fmla="*/ 279174 h 279174"/>
                <a:gd name="connsiteX6-41" fmla="*/ 0 w 1415429"/>
                <a:gd name="connsiteY6-42" fmla="*/ 139587 h 279174"/>
                <a:gd name="connsiteX0-43" fmla="*/ 0 w 1415429"/>
                <a:gd name="connsiteY0-44" fmla="*/ 139587 h 279174"/>
                <a:gd name="connsiteX1-45" fmla="*/ 139587 w 1415429"/>
                <a:gd name="connsiteY1-46" fmla="*/ 0 h 279174"/>
                <a:gd name="connsiteX2-47" fmla="*/ 119745 w 1415429"/>
                <a:gd name="connsiteY2-48" fmla="*/ 92943 h 279174"/>
                <a:gd name="connsiteX3-49" fmla="*/ 1415429 w 1415429"/>
                <a:gd name="connsiteY3-50" fmla="*/ 69794 h 279174"/>
                <a:gd name="connsiteX4-51" fmla="*/ 116438 w 1415429"/>
                <a:gd name="connsiteY4-52" fmla="*/ 182925 h 279174"/>
                <a:gd name="connsiteX5-53" fmla="*/ 139587 w 1415429"/>
                <a:gd name="connsiteY5-54" fmla="*/ 279174 h 279174"/>
                <a:gd name="connsiteX6-55" fmla="*/ 0 w 1415429"/>
                <a:gd name="connsiteY6-56" fmla="*/ 139587 h 279174"/>
                <a:gd name="connsiteX0-57" fmla="*/ 0 w 1415429"/>
                <a:gd name="connsiteY0-58" fmla="*/ 139587 h 279174"/>
                <a:gd name="connsiteX1-59" fmla="*/ 139587 w 1415429"/>
                <a:gd name="connsiteY1-60" fmla="*/ 0 h 279174"/>
                <a:gd name="connsiteX2-61" fmla="*/ 119745 w 1415429"/>
                <a:gd name="connsiteY2-62" fmla="*/ 92943 h 279174"/>
                <a:gd name="connsiteX3-63" fmla="*/ 1415429 w 1415429"/>
                <a:gd name="connsiteY3-64" fmla="*/ 69794 h 279174"/>
                <a:gd name="connsiteX4-65" fmla="*/ 116438 w 1415429"/>
                <a:gd name="connsiteY4-66" fmla="*/ 182925 h 279174"/>
                <a:gd name="connsiteX5-67" fmla="*/ 139587 w 1415429"/>
                <a:gd name="connsiteY5-68" fmla="*/ 279174 h 279174"/>
                <a:gd name="connsiteX6-69" fmla="*/ 0 w 1415429"/>
                <a:gd name="connsiteY6-70" fmla="*/ 139587 h 279174"/>
                <a:gd name="connsiteX0-71" fmla="*/ 0 w 1415429"/>
                <a:gd name="connsiteY0-72" fmla="*/ 139587 h 279174"/>
                <a:gd name="connsiteX1-73" fmla="*/ 139587 w 1415429"/>
                <a:gd name="connsiteY1-74" fmla="*/ 0 h 279174"/>
                <a:gd name="connsiteX2-75" fmla="*/ 119745 w 1415429"/>
                <a:gd name="connsiteY2-76" fmla="*/ 92943 h 279174"/>
                <a:gd name="connsiteX3-77" fmla="*/ 1415429 w 1415429"/>
                <a:gd name="connsiteY3-78" fmla="*/ 69794 h 279174"/>
                <a:gd name="connsiteX4-79" fmla="*/ 116438 w 1415429"/>
                <a:gd name="connsiteY4-80" fmla="*/ 182925 h 279174"/>
                <a:gd name="connsiteX5-81" fmla="*/ 139587 w 1415429"/>
                <a:gd name="connsiteY5-82" fmla="*/ 279174 h 279174"/>
                <a:gd name="connsiteX6-83" fmla="*/ 0 w 1415429"/>
                <a:gd name="connsiteY6-84" fmla="*/ 139587 h 279174"/>
                <a:gd name="connsiteX0-85" fmla="*/ 0 w 1415429"/>
                <a:gd name="connsiteY0-86" fmla="*/ 139587 h 279174"/>
                <a:gd name="connsiteX1-87" fmla="*/ 139587 w 1415429"/>
                <a:gd name="connsiteY1-88" fmla="*/ 0 h 279174"/>
                <a:gd name="connsiteX2-89" fmla="*/ 119745 w 1415429"/>
                <a:gd name="connsiteY2-90" fmla="*/ 92943 h 279174"/>
                <a:gd name="connsiteX3-91" fmla="*/ 1415429 w 1415429"/>
                <a:gd name="connsiteY3-92" fmla="*/ 69794 h 279174"/>
                <a:gd name="connsiteX4-93" fmla="*/ 116438 w 1415429"/>
                <a:gd name="connsiteY4-94" fmla="*/ 182925 h 279174"/>
                <a:gd name="connsiteX5-95" fmla="*/ 139587 w 1415429"/>
                <a:gd name="connsiteY5-96" fmla="*/ 279174 h 279174"/>
                <a:gd name="connsiteX6-97" fmla="*/ 0 w 1415429"/>
                <a:gd name="connsiteY6-98" fmla="*/ 139587 h 279174"/>
                <a:gd name="connsiteX0-99" fmla="*/ 0 w 1415429"/>
                <a:gd name="connsiteY0-100" fmla="*/ 139587 h 279174"/>
                <a:gd name="connsiteX1-101" fmla="*/ 139587 w 1415429"/>
                <a:gd name="connsiteY1-102" fmla="*/ 0 h 279174"/>
                <a:gd name="connsiteX2-103" fmla="*/ 119745 w 1415429"/>
                <a:gd name="connsiteY2-104" fmla="*/ 92943 h 279174"/>
                <a:gd name="connsiteX3-105" fmla="*/ 1415429 w 1415429"/>
                <a:gd name="connsiteY3-106" fmla="*/ 69794 h 279174"/>
                <a:gd name="connsiteX4-107" fmla="*/ 116438 w 1415429"/>
                <a:gd name="connsiteY4-108" fmla="*/ 182925 h 279174"/>
                <a:gd name="connsiteX5-109" fmla="*/ 139587 w 1415429"/>
                <a:gd name="connsiteY5-110" fmla="*/ 279174 h 279174"/>
                <a:gd name="connsiteX6-111" fmla="*/ 0 w 1415429"/>
                <a:gd name="connsiteY6-112" fmla="*/ 139587 h 279174"/>
                <a:gd name="connsiteX0-113" fmla="*/ 0 w 1415429"/>
                <a:gd name="connsiteY0-114" fmla="*/ 139587 h 279174"/>
                <a:gd name="connsiteX1-115" fmla="*/ 139587 w 1415429"/>
                <a:gd name="connsiteY1-116" fmla="*/ 0 h 279174"/>
                <a:gd name="connsiteX2-117" fmla="*/ 119745 w 1415429"/>
                <a:gd name="connsiteY2-118" fmla="*/ 92943 h 279174"/>
                <a:gd name="connsiteX3-119" fmla="*/ 1415429 w 1415429"/>
                <a:gd name="connsiteY3-120" fmla="*/ 69794 h 279174"/>
                <a:gd name="connsiteX4-121" fmla="*/ 116438 w 1415429"/>
                <a:gd name="connsiteY4-122" fmla="*/ 182925 h 279174"/>
                <a:gd name="connsiteX5-123" fmla="*/ 139587 w 1415429"/>
                <a:gd name="connsiteY5-124" fmla="*/ 279174 h 279174"/>
                <a:gd name="connsiteX6-125" fmla="*/ 0 w 1415429"/>
                <a:gd name="connsiteY6-126" fmla="*/ 139587 h 279174"/>
                <a:gd name="connsiteX0-127" fmla="*/ 0 w 1415429"/>
                <a:gd name="connsiteY0-128" fmla="*/ 139587 h 279174"/>
                <a:gd name="connsiteX1-129" fmla="*/ 139587 w 1415429"/>
                <a:gd name="connsiteY1-130" fmla="*/ 0 h 279174"/>
                <a:gd name="connsiteX2-131" fmla="*/ 119745 w 1415429"/>
                <a:gd name="connsiteY2-132" fmla="*/ 92943 h 279174"/>
                <a:gd name="connsiteX3-133" fmla="*/ 1415429 w 1415429"/>
                <a:gd name="connsiteY3-134" fmla="*/ 69794 h 279174"/>
                <a:gd name="connsiteX4-135" fmla="*/ 116438 w 1415429"/>
                <a:gd name="connsiteY4-136" fmla="*/ 182925 h 279174"/>
                <a:gd name="connsiteX5-137" fmla="*/ 139587 w 1415429"/>
                <a:gd name="connsiteY5-138" fmla="*/ 279174 h 279174"/>
                <a:gd name="connsiteX6-139" fmla="*/ 0 w 1415429"/>
                <a:gd name="connsiteY6-140" fmla="*/ 139587 h 279174"/>
                <a:gd name="connsiteX0-141" fmla="*/ 0 w 1536709"/>
                <a:gd name="connsiteY0-142" fmla="*/ 139587 h 279174"/>
                <a:gd name="connsiteX1-143" fmla="*/ 139587 w 1536709"/>
                <a:gd name="connsiteY1-144" fmla="*/ 0 h 279174"/>
                <a:gd name="connsiteX2-145" fmla="*/ 119745 w 1536709"/>
                <a:gd name="connsiteY2-146" fmla="*/ 92943 h 279174"/>
                <a:gd name="connsiteX3-147" fmla="*/ 1536709 w 1536709"/>
                <a:gd name="connsiteY3-148" fmla="*/ 244817 h 279174"/>
                <a:gd name="connsiteX4-149" fmla="*/ 116438 w 1536709"/>
                <a:gd name="connsiteY4-150" fmla="*/ 182925 h 279174"/>
                <a:gd name="connsiteX5-151" fmla="*/ 139587 w 1536709"/>
                <a:gd name="connsiteY5-152" fmla="*/ 279174 h 279174"/>
                <a:gd name="connsiteX6-153" fmla="*/ 0 w 1536709"/>
                <a:gd name="connsiteY6-154" fmla="*/ 139587 h 279174"/>
                <a:gd name="connsiteX0-155" fmla="*/ 0 w 1536709"/>
                <a:gd name="connsiteY0-156" fmla="*/ 139587 h 279174"/>
                <a:gd name="connsiteX1-157" fmla="*/ 139587 w 1536709"/>
                <a:gd name="connsiteY1-158" fmla="*/ 0 h 279174"/>
                <a:gd name="connsiteX2-159" fmla="*/ 119745 w 1536709"/>
                <a:gd name="connsiteY2-160" fmla="*/ 92943 h 279174"/>
                <a:gd name="connsiteX3-161" fmla="*/ 1536709 w 1536709"/>
                <a:gd name="connsiteY3-162" fmla="*/ 244817 h 279174"/>
                <a:gd name="connsiteX4-163" fmla="*/ 116438 w 1536709"/>
                <a:gd name="connsiteY4-164" fmla="*/ 182925 h 279174"/>
                <a:gd name="connsiteX5-165" fmla="*/ 139587 w 1536709"/>
                <a:gd name="connsiteY5-166" fmla="*/ 279174 h 279174"/>
                <a:gd name="connsiteX6-167" fmla="*/ 0 w 1536709"/>
                <a:gd name="connsiteY6-168" fmla="*/ 139587 h 279174"/>
                <a:gd name="connsiteX0-169" fmla="*/ 0 w 1536709"/>
                <a:gd name="connsiteY0-170" fmla="*/ 139587 h 279174"/>
                <a:gd name="connsiteX1-171" fmla="*/ 139587 w 1536709"/>
                <a:gd name="connsiteY1-172" fmla="*/ 0 h 279174"/>
                <a:gd name="connsiteX2-173" fmla="*/ 119745 w 1536709"/>
                <a:gd name="connsiteY2-174" fmla="*/ 92943 h 279174"/>
                <a:gd name="connsiteX3-175" fmla="*/ 1536709 w 1536709"/>
                <a:gd name="connsiteY3-176" fmla="*/ 244817 h 279174"/>
                <a:gd name="connsiteX4-177" fmla="*/ 116438 w 1536709"/>
                <a:gd name="connsiteY4-178" fmla="*/ 182925 h 279174"/>
                <a:gd name="connsiteX5-179" fmla="*/ 139587 w 1536709"/>
                <a:gd name="connsiteY5-180" fmla="*/ 279174 h 279174"/>
                <a:gd name="connsiteX6-181" fmla="*/ 0 w 1536709"/>
                <a:gd name="connsiteY6-182" fmla="*/ 139587 h 279174"/>
                <a:gd name="connsiteX0-183" fmla="*/ 0 w 1536709"/>
                <a:gd name="connsiteY0-184" fmla="*/ 139587 h 279174"/>
                <a:gd name="connsiteX1-185" fmla="*/ 139587 w 1536709"/>
                <a:gd name="connsiteY1-186" fmla="*/ 0 h 279174"/>
                <a:gd name="connsiteX2-187" fmla="*/ 119745 w 1536709"/>
                <a:gd name="connsiteY2-188" fmla="*/ 92943 h 279174"/>
                <a:gd name="connsiteX3-189" fmla="*/ 1536709 w 1536709"/>
                <a:gd name="connsiteY3-190" fmla="*/ 244817 h 279174"/>
                <a:gd name="connsiteX4-191" fmla="*/ 116438 w 1536709"/>
                <a:gd name="connsiteY4-192" fmla="*/ 182925 h 279174"/>
                <a:gd name="connsiteX5-193" fmla="*/ 139587 w 1536709"/>
                <a:gd name="connsiteY5-194" fmla="*/ 279174 h 279174"/>
                <a:gd name="connsiteX6-195" fmla="*/ 0 w 1536709"/>
                <a:gd name="connsiteY6-196" fmla="*/ 139587 h 279174"/>
                <a:gd name="connsiteX0-197" fmla="*/ 0 w 1553818"/>
                <a:gd name="connsiteY0-198" fmla="*/ 208202 h 279174"/>
                <a:gd name="connsiteX1-199" fmla="*/ 156696 w 1553818"/>
                <a:gd name="connsiteY1-200" fmla="*/ 0 h 279174"/>
                <a:gd name="connsiteX2-201" fmla="*/ 136854 w 1553818"/>
                <a:gd name="connsiteY2-202" fmla="*/ 92943 h 279174"/>
                <a:gd name="connsiteX3-203" fmla="*/ 1553818 w 1553818"/>
                <a:gd name="connsiteY3-204" fmla="*/ 244817 h 279174"/>
                <a:gd name="connsiteX4-205" fmla="*/ 133547 w 1553818"/>
                <a:gd name="connsiteY4-206" fmla="*/ 182925 h 279174"/>
                <a:gd name="connsiteX5-207" fmla="*/ 156696 w 1553818"/>
                <a:gd name="connsiteY5-208" fmla="*/ 279174 h 279174"/>
                <a:gd name="connsiteX6-209" fmla="*/ 0 w 1553818"/>
                <a:gd name="connsiteY6-210" fmla="*/ 208202 h 279174"/>
                <a:gd name="connsiteX0-211" fmla="*/ 0 w 1553818"/>
                <a:gd name="connsiteY0-212" fmla="*/ 208202 h 245235"/>
                <a:gd name="connsiteX1-213" fmla="*/ 156696 w 1553818"/>
                <a:gd name="connsiteY1-214" fmla="*/ 0 h 245235"/>
                <a:gd name="connsiteX2-215" fmla="*/ 136854 w 1553818"/>
                <a:gd name="connsiteY2-216" fmla="*/ 92943 h 245235"/>
                <a:gd name="connsiteX3-217" fmla="*/ 1553818 w 1553818"/>
                <a:gd name="connsiteY3-218" fmla="*/ 244817 h 245235"/>
                <a:gd name="connsiteX4-219" fmla="*/ 133547 w 1553818"/>
                <a:gd name="connsiteY4-220" fmla="*/ 182925 h 245235"/>
                <a:gd name="connsiteX5-221" fmla="*/ 243171 w 1553818"/>
                <a:gd name="connsiteY5-222" fmla="*/ 245235 h 245235"/>
                <a:gd name="connsiteX6-223" fmla="*/ 0 w 1553818"/>
                <a:gd name="connsiteY6-224" fmla="*/ 208202 h 245235"/>
                <a:gd name="connsiteX0-225" fmla="*/ 0 w 1553818"/>
                <a:gd name="connsiteY0-226" fmla="*/ 208202 h 245235"/>
                <a:gd name="connsiteX1-227" fmla="*/ 156696 w 1553818"/>
                <a:gd name="connsiteY1-228" fmla="*/ 0 h 245235"/>
                <a:gd name="connsiteX2-229" fmla="*/ 136854 w 1553818"/>
                <a:gd name="connsiteY2-230" fmla="*/ 92943 h 245235"/>
                <a:gd name="connsiteX3-231" fmla="*/ 1553818 w 1553818"/>
                <a:gd name="connsiteY3-232" fmla="*/ 244817 h 245235"/>
                <a:gd name="connsiteX4-233" fmla="*/ 184495 w 1553818"/>
                <a:gd name="connsiteY4-234" fmla="*/ 154241 h 245235"/>
                <a:gd name="connsiteX5-235" fmla="*/ 243171 w 1553818"/>
                <a:gd name="connsiteY5-236" fmla="*/ 245235 h 245235"/>
                <a:gd name="connsiteX6-237" fmla="*/ 0 w 1553818"/>
                <a:gd name="connsiteY6-238" fmla="*/ 208202 h 245235"/>
                <a:gd name="connsiteX0-239" fmla="*/ 0 w 1553818"/>
                <a:gd name="connsiteY0-240" fmla="*/ 211075 h 248108"/>
                <a:gd name="connsiteX1-241" fmla="*/ 122512 w 1553818"/>
                <a:gd name="connsiteY1-242" fmla="*/ 0 h 248108"/>
                <a:gd name="connsiteX2-243" fmla="*/ 136854 w 1553818"/>
                <a:gd name="connsiteY2-244" fmla="*/ 95816 h 248108"/>
                <a:gd name="connsiteX3-245" fmla="*/ 1553818 w 1553818"/>
                <a:gd name="connsiteY3-246" fmla="*/ 247690 h 248108"/>
                <a:gd name="connsiteX4-247" fmla="*/ 184495 w 1553818"/>
                <a:gd name="connsiteY4-248" fmla="*/ 157114 h 248108"/>
                <a:gd name="connsiteX5-249" fmla="*/ 243171 w 1553818"/>
                <a:gd name="connsiteY5-250" fmla="*/ 248108 h 248108"/>
                <a:gd name="connsiteX6-251" fmla="*/ 0 w 1553818"/>
                <a:gd name="connsiteY6-252" fmla="*/ 211075 h 248108"/>
                <a:gd name="connsiteX0-253" fmla="*/ 0 w 1553818"/>
                <a:gd name="connsiteY0-254" fmla="*/ 220161 h 257194"/>
                <a:gd name="connsiteX1-255" fmla="*/ 112460 w 1553818"/>
                <a:gd name="connsiteY1-256" fmla="*/ 0 h 257194"/>
                <a:gd name="connsiteX2-257" fmla="*/ 136854 w 1553818"/>
                <a:gd name="connsiteY2-258" fmla="*/ 104902 h 257194"/>
                <a:gd name="connsiteX3-259" fmla="*/ 1553818 w 1553818"/>
                <a:gd name="connsiteY3-260" fmla="*/ 256776 h 257194"/>
                <a:gd name="connsiteX4-261" fmla="*/ 184495 w 1553818"/>
                <a:gd name="connsiteY4-262" fmla="*/ 166200 h 257194"/>
                <a:gd name="connsiteX5-263" fmla="*/ 243171 w 1553818"/>
                <a:gd name="connsiteY5-264" fmla="*/ 257194 h 257194"/>
                <a:gd name="connsiteX6-265" fmla="*/ 0 w 1553818"/>
                <a:gd name="connsiteY6-266" fmla="*/ 220161 h 257194"/>
                <a:gd name="connsiteX0-267" fmla="*/ 0 w 1553818"/>
                <a:gd name="connsiteY0-268" fmla="*/ 220161 h 256776"/>
                <a:gd name="connsiteX1-269" fmla="*/ 112460 w 1553818"/>
                <a:gd name="connsiteY1-270" fmla="*/ 0 h 256776"/>
                <a:gd name="connsiteX2-271" fmla="*/ 136854 w 1553818"/>
                <a:gd name="connsiteY2-272" fmla="*/ 104902 h 256776"/>
                <a:gd name="connsiteX3-273" fmla="*/ 1553818 w 1553818"/>
                <a:gd name="connsiteY3-274" fmla="*/ 256776 h 256776"/>
                <a:gd name="connsiteX4-275" fmla="*/ 184495 w 1553818"/>
                <a:gd name="connsiteY4-276" fmla="*/ 166200 h 256776"/>
                <a:gd name="connsiteX5-277" fmla="*/ 238489 w 1553818"/>
                <a:gd name="connsiteY5-278" fmla="*/ 215593 h 256776"/>
                <a:gd name="connsiteX6-279" fmla="*/ 0 w 1553818"/>
                <a:gd name="connsiteY6-280" fmla="*/ 220161 h 256776"/>
                <a:gd name="connsiteX0-281" fmla="*/ 0 w 1553818"/>
                <a:gd name="connsiteY0-282" fmla="*/ 182146 h 218761"/>
                <a:gd name="connsiteX1-283" fmla="*/ 123511 w 1553818"/>
                <a:gd name="connsiteY1-284" fmla="*/ 0 h 218761"/>
                <a:gd name="connsiteX2-285" fmla="*/ 136854 w 1553818"/>
                <a:gd name="connsiteY2-286" fmla="*/ 66887 h 218761"/>
                <a:gd name="connsiteX3-287" fmla="*/ 1553818 w 1553818"/>
                <a:gd name="connsiteY3-288" fmla="*/ 218761 h 218761"/>
                <a:gd name="connsiteX4-289" fmla="*/ 184495 w 1553818"/>
                <a:gd name="connsiteY4-290" fmla="*/ 128185 h 218761"/>
                <a:gd name="connsiteX5-291" fmla="*/ 238489 w 1553818"/>
                <a:gd name="connsiteY5-292" fmla="*/ 177578 h 218761"/>
                <a:gd name="connsiteX6-293" fmla="*/ 0 w 1553818"/>
                <a:gd name="connsiteY6-294" fmla="*/ 182146 h 218761"/>
                <a:gd name="connsiteX0-295" fmla="*/ 0 w 1553818"/>
                <a:gd name="connsiteY0-296" fmla="*/ 182146 h 218761"/>
                <a:gd name="connsiteX1-297" fmla="*/ 123511 w 1553818"/>
                <a:gd name="connsiteY1-298" fmla="*/ 0 h 218761"/>
                <a:gd name="connsiteX2-299" fmla="*/ 136854 w 1553818"/>
                <a:gd name="connsiteY2-300" fmla="*/ 66887 h 218761"/>
                <a:gd name="connsiteX3-301" fmla="*/ 1553818 w 1553818"/>
                <a:gd name="connsiteY3-302" fmla="*/ 218761 h 218761"/>
                <a:gd name="connsiteX4-303" fmla="*/ 184495 w 1553818"/>
                <a:gd name="connsiteY4-304" fmla="*/ 128185 h 218761"/>
                <a:gd name="connsiteX5-305" fmla="*/ 238489 w 1553818"/>
                <a:gd name="connsiteY5-306" fmla="*/ 177578 h 218761"/>
                <a:gd name="connsiteX6-307" fmla="*/ 0 w 1553818"/>
                <a:gd name="connsiteY6-308" fmla="*/ 182146 h 218761"/>
                <a:gd name="connsiteX0-309" fmla="*/ 0 w 1553818"/>
                <a:gd name="connsiteY0-310" fmla="*/ 182146 h 218761"/>
                <a:gd name="connsiteX1-311" fmla="*/ 123511 w 1553818"/>
                <a:gd name="connsiteY1-312" fmla="*/ 0 h 218761"/>
                <a:gd name="connsiteX2-313" fmla="*/ 136854 w 1553818"/>
                <a:gd name="connsiteY2-314" fmla="*/ 66887 h 218761"/>
                <a:gd name="connsiteX3-315" fmla="*/ 1553818 w 1553818"/>
                <a:gd name="connsiteY3-316" fmla="*/ 218761 h 218761"/>
                <a:gd name="connsiteX4-317" fmla="*/ 184495 w 1553818"/>
                <a:gd name="connsiteY4-318" fmla="*/ 128185 h 218761"/>
                <a:gd name="connsiteX5-319" fmla="*/ 238489 w 1553818"/>
                <a:gd name="connsiteY5-320" fmla="*/ 177578 h 218761"/>
                <a:gd name="connsiteX6-321" fmla="*/ 0 w 1553818"/>
                <a:gd name="connsiteY6-322" fmla="*/ 182146 h 218761"/>
                <a:gd name="connsiteX0-323" fmla="*/ 0 w 1553818"/>
                <a:gd name="connsiteY0-324" fmla="*/ 182146 h 218761"/>
                <a:gd name="connsiteX1-325" fmla="*/ 123511 w 1553818"/>
                <a:gd name="connsiteY1-326" fmla="*/ 0 h 218761"/>
                <a:gd name="connsiteX2-327" fmla="*/ 136854 w 1553818"/>
                <a:gd name="connsiteY2-328" fmla="*/ 66887 h 218761"/>
                <a:gd name="connsiteX3-329" fmla="*/ 1553818 w 1553818"/>
                <a:gd name="connsiteY3-330" fmla="*/ 218761 h 218761"/>
                <a:gd name="connsiteX4-331" fmla="*/ 184495 w 1553818"/>
                <a:gd name="connsiteY4-332" fmla="*/ 128185 h 218761"/>
                <a:gd name="connsiteX5-333" fmla="*/ 238489 w 1553818"/>
                <a:gd name="connsiteY5-334" fmla="*/ 177578 h 218761"/>
                <a:gd name="connsiteX6-335" fmla="*/ 0 w 1553818"/>
                <a:gd name="connsiteY6-336" fmla="*/ 182146 h 218761"/>
                <a:gd name="connsiteX0-337" fmla="*/ 0 w 1553818"/>
                <a:gd name="connsiteY0-338" fmla="*/ 193097 h 229712"/>
                <a:gd name="connsiteX1-339" fmla="*/ 123511 w 1553818"/>
                <a:gd name="connsiteY1-340" fmla="*/ 10951 h 229712"/>
                <a:gd name="connsiteX2-341" fmla="*/ 136854 w 1553818"/>
                <a:gd name="connsiteY2-342" fmla="*/ 77838 h 229712"/>
                <a:gd name="connsiteX3-343" fmla="*/ 1553818 w 1553818"/>
                <a:gd name="connsiteY3-344" fmla="*/ 229712 h 229712"/>
                <a:gd name="connsiteX4-345" fmla="*/ 184495 w 1553818"/>
                <a:gd name="connsiteY4-346" fmla="*/ 139136 h 229712"/>
                <a:gd name="connsiteX5-347" fmla="*/ 238489 w 1553818"/>
                <a:gd name="connsiteY5-348" fmla="*/ 188529 h 229712"/>
                <a:gd name="connsiteX6-349" fmla="*/ 0 w 1553818"/>
                <a:gd name="connsiteY6-350" fmla="*/ 193097 h 229712"/>
                <a:gd name="connsiteX0-351" fmla="*/ 0 w 1553818"/>
                <a:gd name="connsiteY0-352" fmla="*/ 198226 h 234841"/>
                <a:gd name="connsiteX1-353" fmla="*/ 123511 w 1553818"/>
                <a:gd name="connsiteY1-354" fmla="*/ 16080 h 234841"/>
                <a:gd name="connsiteX2-355" fmla="*/ 136854 w 1553818"/>
                <a:gd name="connsiteY2-356" fmla="*/ 82967 h 234841"/>
                <a:gd name="connsiteX3-357" fmla="*/ 1553818 w 1553818"/>
                <a:gd name="connsiteY3-358" fmla="*/ 234841 h 234841"/>
                <a:gd name="connsiteX4-359" fmla="*/ 184495 w 1553818"/>
                <a:gd name="connsiteY4-360" fmla="*/ 144265 h 234841"/>
                <a:gd name="connsiteX5-361" fmla="*/ 238489 w 1553818"/>
                <a:gd name="connsiteY5-362" fmla="*/ 193658 h 234841"/>
                <a:gd name="connsiteX6-363" fmla="*/ 0 w 1553818"/>
                <a:gd name="connsiteY6-364" fmla="*/ 198226 h 234841"/>
                <a:gd name="connsiteX0-365" fmla="*/ 0 w 1553818"/>
                <a:gd name="connsiteY0-366" fmla="*/ 198226 h 234841"/>
                <a:gd name="connsiteX1-367" fmla="*/ 123511 w 1553818"/>
                <a:gd name="connsiteY1-368" fmla="*/ 16080 h 234841"/>
                <a:gd name="connsiteX2-369" fmla="*/ 136854 w 1553818"/>
                <a:gd name="connsiteY2-370" fmla="*/ 82967 h 234841"/>
                <a:gd name="connsiteX3-371" fmla="*/ 1553818 w 1553818"/>
                <a:gd name="connsiteY3-372" fmla="*/ 234841 h 234841"/>
                <a:gd name="connsiteX4-373" fmla="*/ 184495 w 1553818"/>
                <a:gd name="connsiteY4-374" fmla="*/ 144265 h 234841"/>
                <a:gd name="connsiteX5-375" fmla="*/ 238489 w 1553818"/>
                <a:gd name="connsiteY5-376" fmla="*/ 193658 h 234841"/>
                <a:gd name="connsiteX6-377" fmla="*/ 0 w 1553818"/>
                <a:gd name="connsiteY6-378" fmla="*/ 198226 h 2348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53818" h="234841">
                  <a:moveTo>
                    <a:pt x="0" y="198226"/>
                  </a:moveTo>
                  <a:lnTo>
                    <a:pt x="123511" y="16080"/>
                  </a:lnTo>
                  <a:lnTo>
                    <a:pt x="136854" y="82967"/>
                  </a:lnTo>
                  <a:cubicBezTo>
                    <a:pt x="718942" y="-67886"/>
                    <a:pt x="925073" y="-10562"/>
                    <a:pt x="1553818" y="234841"/>
                  </a:cubicBezTo>
                  <a:cubicBezTo>
                    <a:pt x="860858" y="29663"/>
                    <a:pt x="741098" y="24492"/>
                    <a:pt x="184495" y="144265"/>
                  </a:cubicBezTo>
                  <a:lnTo>
                    <a:pt x="238489" y="193658"/>
                  </a:lnTo>
                  <a:lnTo>
                    <a:pt x="0" y="198226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257810" y="4653915"/>
            <a:ext cx="29775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、军阀割据原因：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9095" y="6095365"/>
            <a:ext cx="609600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14300" stA="52000" endA="300" endPos="35000" dir="5400000" sy="-100000" algn="bl" rotWithShape="0"/>
          </a:effectLst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根本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: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中国半殖民地半封建的社会性质。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2" grpId="0" animBg="1"/>
      <p:bldP spid="42" grpId="1" animBg="1"/>
      <p:bldP spid="5" grpId="0"/>
      <p:bldP spid="5" grpId="1"/>
      <p:bldP spid="4" grpId="0"/>
      <p:bldP spid="4" grpId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09841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一、北洋军阀统治时期的政治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235" y="903605"/>
            <a:ext cx="651192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（二）军阀混战时期（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1916-1928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257810" y="1425575"/>
            <a:ext cx="45497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、军阀割据实质：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273425" y="1425575"/>
            <a:ext cx="38188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帝国主义争夺在华利益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7810" y="1947545"/>
            <a:ext cx="29775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、军阀割据特点：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35325" y="1947545"/>
            <a:ext cx="85502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①政治上分崩离析，中央集权弱化；②人民生活困苦。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7810" y="2469515"/>
            <a:ext cx="47478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、军阀割据下的专制乱象</a:t>
            </a:r>
          </a:p>
        </p:txBody>
      </p:sp>
      <p:sp>
        <p:nvSpPr>
          <p:cNvPr id="18469" name="文本框 26"/>
          <p:cNvSpPr txBox="1"/>
          <p:nvPr>
            <p:custDataLst>
              <p:tags r:id="rId6"/>
            </p:custDataLst>
          </p:nvPr>
        </p:nvSpPr>
        <p:spPr>
          <a:xfrm>
            <a:off x="361315" y="2991485"/>
            <a:ext cx="11424285" cy="2964815"/>
          </a:xfrm>
          <a:prstGeom prst="rect">
            <a:avLst/>
          </a:prstGeom>
          <a:noFill/>
          <a:ln w="25400" cap="flat" cmpd="sng">
            <a:solidFill>
              <a:srgbClr val="3A486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noAutofit/>
          </a:bodyPr>
          <a:lstStyle/>
          <a:p>
            <a:pPr indent="0" fontAlgn="auto">
              <a:lnSpc>
                <a:spcPct val="100000"/>
              </a:lnSpc>
              <a:spcBef>
                <a:spcPts val="1200"/>
              </a:spcBef>
              <a:buSzTx/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1917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年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5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月，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府院之争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：黎元洪</a:t>
            </a:r>
            <a:r>
              <a:rPr lang="zh-CN" altLang="en-US" sz="2800" u="sng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总统府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（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英美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直系）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与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段祺瑞</a:t>
            </a:r>
            <a:r>
              <a:rPr lang="zh-CN" altLang="en-US" sz="2800" u="sng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国务院总理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（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日本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皖系）</a:t>
            </a:r>
          </a:p>
          <a:p>
            <a:pPr indent="0" fontAlgn="auto">
              <a:lnSpc>
                <a:spcPct val="100000"/>
              </a:lnSpc>
              <a:spcBef>
                <a:spcPts val="1200"/>
              </a:spcBef>
              <a:buSzTx/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1917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年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6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月，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张勋复辟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：</a:t>
            </a:r>
            <a:r>
              <a:rPr lang="zh-CN" sz="2800" dirty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张勋以调解府院之争为名，率兵入京，解散了国会，拥清废帝溥仪复辟。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孙中山发表《讨逆宣言》，段祺瑞武力镇压张勋“辫子军”，复辟闹剧仅12天以失败结束</a:t>
            </a:r>
          </a:p>
          <a:p>
            <a:pPr indent="0" fontAlgn="auto">
              <a:lnSpc>
                <a:spcPct val="100000"/>
              </a:lnSpc>
              <a:spcBef>
                <a:spcPts val="1200"/>
              </a:spcBef>
              <a:buSzTx/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1917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年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7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月，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段祺瑞公然破坏《临时约法》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，</a:t>
            </a:r>
            <a:r>
              <a:rPr lang="zh-CN" sz="2800" dirty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拒绝恢复国会。</a:t>
            </a:r>
            <a:endParaRPr lang="zh-CN" sz="2800" dirty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indent="0" fontAlgn="auto">
              <a:lnSpc>
                <a:spcPct val="100000"/>
              </a:lnSpc>
              <a:spcBef>
                <a:spcPts val="1200"/>
              </a:spcBef>
              <a:buSzTx/>
            </a:pPr>
            <a:endParaRPr lang="zh-CN" altLang="en-US" sz="28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1315" y="6095365"/>
            <a:ext cx="903732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  <a:buSzTx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宋体" panose="02010600030101010101" pitchFamily="2" charset="-122"/>
              </a:rPr>
              <a:t>孙中山联合地方军阀发动两次护法战争，皆以失败告终。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92315" y="3482975"/>
            <a:ext cx="459422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实质：是美日在华权益之争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3" grpId="0"/>
      <p:bldP spid="23" grpId="1"/>
      <p:bldP spid="2" grpId="0"/>
      <p:bldP spid="2" grpId="1"/>
      <p:bldP spid="3" grpId="0"/>
      <p:bldP spid="3" grpId="1"/>
      <p:bldP spid="4" grpId="0"/>
      <p:bldP spid="4" grpId="1"/>
      <p:bldP spid="18469" grpId="0" animBg="1"/>
      <p:bldP spid="18469" grpId="1" animBg="1"/>
      <p:bldP spid="28" grpId="0" animBg="1"/>
      <p:bldP spid="28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09841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一、北洋军阀统治时期的政治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7"/>
          <a:stretch>
            <a:fillRect/>
          </a:stretch>
        </p:blipFill>
        <p:spPr>
          <a:xfrm>
            <a:off x="7695565" y="1275715"/>
            <a:ext cx="4097655" cy="522859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235" y="903605"/>
            <a:ext cx="651192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（二）军阀混战时期（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1916-1928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257810" y="1425575"/>
            <a:ext cx="58388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、军阀割据割据下的专制乱象：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79095" y="1947545"/>
            <a:ext cx="3555365" cy="521970"/>
          </a:xfrm>
          <a:prstGeom prst="rect">
            <a:avLst/>
          </a:prstGeom>
          <a:solidFill>
            <a:srgbClr val="3A48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补充：两次护法运动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8445" y="2469515"/>
            <a:ext cx="7605395" cy="42716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ts val="3260"/>
              </a:lnSpc>
            </a:pP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1917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孙中山在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广州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组织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军政府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，向北京发起讨伐，其手中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没有军队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，找到控制两广地区的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桂系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首领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陆荣廷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滇系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军阀首领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唐继尧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，但军阀的目的主要是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争夺势力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，并非真心护法，一番较量下，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军政府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反而为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桂、滇军阀所控制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，孙中山被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排挤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出走上海，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第一次护法运动失败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  <a:p>
            <a:pPr indent="0" fontAlgn="auto">
              <a:lnSpc>
                <a:spcPts val="3260"/>
              </a:lnSpc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1921年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5月，孙中山在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广州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发动对北洋军阀的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第二次护法运动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，同样由于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缺少革命军队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，此次选择与粤军总司令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陈炯明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合作，结果以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1922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陈炯明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叛变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、炮轰总统府宣告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失败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8445" y="5664200"/>
            <a:ext cx="11534775" cy="95313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教训：依靠军阀打军阀是行不通的，国民党必须建立自己的军队，寻求与革命政党的合作。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09841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一、北洋军阀统治时期的政治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235" y="903605"/>
            <a:ext cx="651192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（二）军阀混战时期（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1916-1928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99085" y="1509395"/>
            <a:ext cx="11643360" cy="953135"/>
          </a:xfrm>
          <a:prstGeom prst="rect">
            <a:avLst/>
          </a:prstGeom>
          <a:solidFill>
            <a:srgbClr val="3A48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思考：</a:t>
            </a:r>
            <a:r>
              <a: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北洋军阀统治下中国政治斗争的焦点是什么？其实质是什么？捍卫民主共和的斗争都以失败告终，说明了什么问题？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>
          <a:xfrm>
            <a:off x="299085" y="2546350"/>
            <a:ext cx="11505565" cy="1642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、焦点：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民主共和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与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封建专制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的斗争。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、实质：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资本主义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与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封建主义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之间的斗争。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、说明：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9085" y="4036060"/>
            <a:ext cx="11684635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资产阶级因为阶级局限性（妥协性与软弱性），不能领导中国革命取得胜利，资产阶级共和国的方案不符合中国的国情。宣告旧民主主义革命的失败，时代呼唤新的领导阶级和新的道路。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09841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一、北洋军阀统治时期的政治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095" y="918210"/>
            <a:ext cx="8561070" cy="521970"/>
          </a:xfrm>
          <a:prstGeom prst="rect">
            <a:avLst/>
          </a:prstGeom>
          <a:solidFill>
            <a:srgbClr val="3A48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lvl="0" algn="l" eaLnBrk="1" fontAlgn="auto" hangingPunct="1">
              <a:buClrTx/>
              <a:buSzTx/>
              <a:buFontTx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知识总结：军阀割据与晚清以来中央集权受冲击相关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4"/>
            </p:custDataLst>
          </p:nvPr>
        </p:nvGraphicFramePr>
        <p:xfrm>
          <a:off x="407035" y="1538605"/>
          <a:ext cx="11480165" cy="3919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400"/>
                <a:gridCol w="8406765"/>
              </a:tblGrid>
              <a:tr h="4464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0206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+mj-ea"/>
                          <a:sym typeface="+mn-ea"/>
                        </a:rPr>
                        <a:t>太平天国运动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00206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914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0206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j-ea"/>
                          <a:sym typeface="+mn-ea"/>
                        </a:rPr>
                        <a:t>八国联军侵华战争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00206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00206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4737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2800" b="1">
                          <a:solidFill>
                            <a:srgbClr val="00206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j-ea"/>
                          <a:sym typeface="+mn-ea"/>
                        </a:rPr>
                        <a:t>清末新政</a:t>
                      </a:r>
                    </a:p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002060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j-ea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00206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02060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j-ea"/>
                          <a:sym typeface="+mn-ea"/>
                        </a:rPr>
                        <a:t>武昌起义</a:t>
                      </a:r>
                    </a:p>
                    <a:p>
                      <a:pPr algn="ctr">
                        <a:buNone/>
                      </a:pPr>
                      <a:endParaRPr lang="zh-CN" altLang="en-US" sz="2800" b="1">
                        <a:solidFill>
                          <a:srgbClr val="002060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j-ea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00206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45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0206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华文中宋" panose="02010600040101010101" charset="-122"/>
                          <a:ea typeface="华文中宋" panose="02010600040101010101" charset="-122"/>
                          <a:cs typeface="+mj-ea"/>
                          <a:sym typeface="+mn-ea"/>
                        </a:rPr>
                        <a:t>袁世凯去世后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00206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552190" y="153860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+mj-ea"/>
                <a:sym typeface="+mn-ea"/>
              </a:rPr>
              <a:t>中央权威下降，湘淮系官僚集团崛起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52190" y="2060575"/>
            <a:ext cx="839089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+mj-ea"/>
                <a:sym typeface="+mn-ea"/>
              </a:rPr>
              <a:t>南方各省督抚与英美等国洽商“东南互保”协议，严重动摇清政府统治的根基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552190" y="3013710"/>
            <a:ext cx="839025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+mj-ea"/>
                <a:sym typeface="+mn-ea"/>
              </a:rPr>
              <a:t>袁世凯编练新军，兵权下移，成为军阀割据混战的根源之一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551555" y="3966845"/>
            <a:ext cx="82226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+mj-ea"/>
                <a:sym typeface="+mn-ea"/>
              </a:rPr>
              <a:t>南方各省纷纷脱离清政府独立，清政府在全国的统治土崩瓦解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551555" y="4919980"/>
            <a:ext cx="83915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+mj-ea"/>
                <a:sym typeface="+mn-ea"/>
              </a:rPr>
              <a:t>北洋军阀内部派系纷争，发展为军阀混战与割据局面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09841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一、北洋军阀统治时期的政治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235" y="903605"/>
            <a:ext cx="651192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（二）军阀混战时期（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1916-1928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257810" y="1425575"/>
            <a:ext cx="69176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、对外关系：参加一战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174865" y="1344930"/>
            <a:ext cx="4768061" cy="3441065"/>
            <a:chOff x="11694" y="1341"/>
            <a:chExt cx="7689" cy="5419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/>
            <a:srcRect b="46088"/>
            <a:stretch>
              <a:fillRect/>
            </a:stretch>
          </p:blipFill>
          <p:spPr>
            <a:xfrm>
              <a:off x="11695" y="1341"/>
              <a:ext cx="7507" cy="41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8"/>
            <p:cNvSpPr txBox="1"/>
            <p:nvPr>
              <p:custDataLst>
                <p:tags r:id="rId8"/>
              </p:custDataLst>
            </p:nvPr>
          </p:nvSpPr>
          <p:spPr>
            <a:xfrm>
              <a:off x="11694" y="5453"/>
              <a:ext cx="7689" cy="1307"/>
            </a:xfrm>
            <a:prstGeom prst="rect">
              <a:avLst/>
            </a:prstGeom>
            <a:noFill/>
            <a:ln w="12700" cmpd="sng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smtClean="0">
                  <a:solidFill>
                    <a:schemeClr val="tx1"/>
                  </a:solidFill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1918</a:t>
              </a:r>
              <a:r>
                <a:rPr lang="zh-CN" altLang="en-US" sz="2400" smtClean="0">
                  <a:solidFill>
                    <a:schemeClr val="tx1"/>
                  </a:solidFill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年英国报上的标题</a:t>
              </a:r>
              <a:r>
                <a:rPr lang="en-US" altLang="zh-CN" sz="2400" smtClean="0">
                  <a:solidFill>
                    <a:schemeClr val="tx1"/>
                  </a:solidFill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《</a:t>
              </a:r>
              <a:r>
                <a:rPr lang="zh-CN" altLang="en-US" sz="2400" smtClean="0">
                  <a:solidFill>
                    <a:schemeClr val="tx1"/>
                  </a:solidFill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秘密的中国军队帮助我们赢得了一场大战</a:t>
              </a:r>
              <a:r>
                <a:rPr lang="en-US" altLang="zh-CN" sz="2400" smtClean="0">
                  <a:solidFill>
                    <a:schemeClr val="tx1"/>
                  </a:solidFill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》</a:t>
              </a:r>
            </a:p>
          </p:txBody>
        </p:sp>
      </p:grp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02235" y="1880870"/>
            <a:ext cx="240792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）目的：</a:t>
            </a:r>
          </a:p>
          <a:p>
            <a:pPr algn="just">
              <a:lnSpc>
                <a:spcPct val="125000"/>
              </a:lnSpc>
            </a:pPr>
            <a:endParaRPr lang="zh-CN" altLang="zh-CN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）概况：</a:t>
            </a:r>
            <a:endParaRPr lang="zh-CN" altLang="zh-CN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just">
              <a:lnSpc>
                <a:spcPct val="125000"/>
              </a:lnSpc>
            </a:pPr>
            <a:endParaRPr lang="en-US" altLang="zh-CN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）影响：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8460" y="4538980"/>
            <a:ext cx="11642090" cy="170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收回德、奥在天津、汉口的租界，撤销两国领事裁判权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  </a:t>
            </a:r>
          </a:p>
          <a:p>
            <a:pPr algn="just">
              <a:lnSpc>
                <a:spcPct val="125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②十几万名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中国劳工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远渡重洋前往欧洲前线。中国劳工的巨大付出，为协约国一方取得胜利作出了贡献。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8460" y="1947545"/>
            <a:ext cx="674941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              </a:t>
            </a:r>
            <a:r>
              <a:rPr lang="zh-CN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为争取国际地位，抵制日本在华势力的发展。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57810" y="3023235"/>
            <a:ext cx="678751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  </a:t>
            </a:r>
            <a:r>
              <a:rPr lang="zh-CN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1917年8月14日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，中国向德、奥两国宣战，加入协约国一方参战。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12" grpId="0"/>
      <p:bldP spid="12" grpId="1"/>
      <p:bldP spid="4" grpId="0"/>
      <p:bldP spid="4" grpId="1"/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09841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一、北洋军阀统治时期的政治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9095" y="946150"/>
            <a:ext cx="6005830" cy="521970"/>
          </a:xfrm>
          <a:prstGeom prst="rect">
            <a:avLst/>
          </a:prstGeom>
          <a:solidFill>
            <a:srgbClr val="3A48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选必补充：北洋政府时期的政党政治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4"/>
            </p:custDataLst>
          </p:nvPr>
        </p:nvGraphicFramePr>
        <p:xfrm>
          <a:off x="379095" y="1591310"/>
          <a:ext cx="11513185" cy="4537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040"/>
                <a:gridCol w="10558145"/>
              </a:tblGrid>
              <a:tr h="196723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00206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00206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00206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背景</a:t>
                      </a:r>
                    </a:p>
                    <a:p>
                      <a:pPr>
                        <a:buNone/>
                      </a:pPr>
                      <a:endParaRPr lang="en-US" altLang="zh-CN" sz="2800" b="1">
                        <a:solidFill>
                          <a:srgbClr val="00206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200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00206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特点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0504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00206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影响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>
            <p:custDataLst>
              <p:tags r:id="rId5"/>
            </p:custDataLst>
          </p:nvPr>
        </p:nvSpPr>
        <p:spPr>
          <a:xfrm>
            <a:off x="1374140" y="1594485"/>
            <a:ext cx="103727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buClrTx/>
              <a:buSzTx/>
              <a:buFontTx/>
            </a:pP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①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政治：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辛亥革命后，专制政权的土崩瓦解，各类政党、社团纷纷建立，各派政治力量迅速分化和重组。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374140" y="2480310"/>
            <a:ext cx="104889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②经济：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民族资本主义发展和民族资产阶级壮大；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374140" y="2992755"/>
            <a:ext cx="102444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③思想：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西方启蒙思想的传播。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74140" y="3524250"/>
            <a:ext cx="105689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楷体_GB2312"/>
                <a:sym typeface="Arial" panose="020B0604020202020204" pitchFamily="34" charset="0"/>
              </a:rPr>
              <a:t>①政党数量多②参政意识强③党争激烈，不受监督④腐化严重。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374140" y="4055745"/>
            <a:ext cx="10818495" cy="5892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积极：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有利于民主思想传播和政治民主化，推动近代中国社会转型。</a:t>
            </a:r>
            <a:endParaRPr lang="zh-CN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74140" y="4536440"/>
            <a:ext cx="10568305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sz="280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局限：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①存在贿选和胁迫等现象;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②议员群体中资产阶级比例较小，旧官僚、士绅投机现象严重等限制了政治民主化的发展进程；③造成党派纷争，政局动荡甚至国家分裂。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42735" y="561340"/>
            <a:ext cx="5220335" cy="865505"/>
          </a:xfrm>
          <a:prstGeom prst="rect">
            <a:avLst/>
          </a:prstGeom>
          <a:solidFill>
            <a:srgbClr val="EAED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kern="1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Times New Roman" panose="02020603050405020304"/>
              </a:rPr>
              <a:t>党派大体为原有的</a:t>
            </a:r>
            <a:r>
              <a:rPr lang="en-US" altLang="zh-CN" sz="2800" kern="1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Times New Roman" panose="02020603050405020304"/>
              </a:rPr>
              <a:t>革命派、立宪派、旧官僚</a:t>
            </a:r>
            <a:r>
              <a:rPr lang="en-US" altLang="zh-CN" sz="2800" kern="1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Times New Roman" panose="02020603050405020304"/>
              </a:rPr>
              <a:t>三派势力的分合。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21" grpId="0"/>
      <p:bldP spid="21" grpId="1"/>
      <p:bldP spid="27" grpId="0"/>
      <p:bldP spid="27" grpId="1"/>
      <p:bldP spid="4" grpId="0"/>
      <p:bldP spid="4" grpId="1"/>
      <p:bldP spid="13" grpId="0"/>
      <p:bldP spid="13" grpId="1"/>
      <p:bldP spid="14" grpId="0"/>
      <p:bldP spid="14" grpId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09841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一、北洋军阀统治时期的政治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9095" y="946150"/>
            <a:ext cx="6028055" cy="521970"/>
          </a:xfrm>
          <a:prstGeom prst="rect">
            <a:avLst/>
          </a:prstGeom>
          <a:solidFill>
            <a:srgbClr val="3A48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选必补充：北洋政府时期的政党政治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379095" y="2053590"/>
            <a:ext cx="11562715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fontAlgn="auto" latinLnBrk="0" hangingPunct="1">
              <a:lnSpc>
                <a:spcPct val="10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材料：照搬西方政党政治模式，脱离了中国基本国情。西方政党政治的兴起与其制度的确立，是在资产阶级革命胜利，整个国家严重资本主义化之后。辛亥革命后，政权虽然易手，但并没有改变中国半殖民地半封建社会的性质，中国是帝国主义和封建军阀的天下而非政党的天下。所谓自由结社、合法反对、公平竞争、轮流执政等政党政治的原则，在当时的中国并不具备，虽然在形式上，民初各政党获得了较多的政治权利，但在关键的政权问题上，手执枪杆子的袁世凯是不会让步的。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……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因此，在当时中国国情下，如果政党要去搞所谓政党政治，要么成为独裁者欺骗民众的工具，要么成为独裁者刀俎下的鱼肉。    </a:t>
            </a:r>
          </a:p>
          <a:p>
            <a:pPr marL="0" indent="0" eaLnBrk="1" fontAlgn="auto" latinLnBrk="0" hangingPunct="1">
              <a:lnSpc>
                <a:spcPct val="10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                     ——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章开沅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《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辛亥革命与中国政治发展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》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  </a:t>
            </a: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  <a:cs typeface="方正宋刻本秀楷简体" panose="02000000000000000000" charset="-122"/>
                <a:sym typeface="Arial" panose="020B0604020202020204" pitchFamily="34" charset="0"/>
              </a:rPr>
              <a:t>                                 </a:t>
            </a:r>
          </a:p>
        </p:txBody>
      </p:sp>
      <p:sp>
        <p:nvSpPr>
          <p:cNvPr id="6" name="矩形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7640" y="1531620"/>
            <a:ext cx="6523355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【</a:t>
            </a:r>
            <a:r>
              <a:rPr lang="zh-CN" alt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探究</a:t>
            </a:r>
            <a:r>
              <a:rPr lang="en-US" altLang="zh-CN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】</a:t>
            </a:r>
            <a:r>
              <a:rPr lang="zh-CN" alt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民国初期政党政治失败的原因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9120" y="2183130"/>
            <a:ext cx="6074410" cy="47815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①脱离国情，盲目学习照搬英美模式。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  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7690" y="2950845"/>
            <a:ext cx="10401300" cy="47815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②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受传统政治文化影响较深，</a:t>
            </a:r>
            <a:r>
              <a:rPr lang="en-US" altLang="zh-CN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国民民主意识淡薄</a:t>
            </a:r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，</a:t>
            </a:r>
            <a:r>
              <a:rPr lang="en-US" altLang="zh-CN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缺乏群众基础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79120" y="3604260"/>
            <a:ext cx="8542655" cy="47815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③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资本主义发展不充分，资产阶级力量弱小（根本）。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79120" y="4379595"/>
            <a:ext cx="4690745" cy="47815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④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政党仓促成立，党争不休。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79120" y="5082540"/>
            <a:ext cx="5448300" cy="47815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⑤封建势力强大，军阀操控政权。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79120" y="5784850"/>
            <a:ext cx="4690110" cy="47815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⑥列强侵略，民族危机深重。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9714230" cy="480695"/>
          </a:xfrm>
          <a:prstGeom prst="roundRect">
            <a:avLst/>
          </a:prstGeom>
          <a:solidFill>
            <a:srgbClr val="273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阶段特征：民国前期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/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北洋军阀统治时期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1912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1928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年）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379095" y="894080"/>
          <a:ext cx="11461750" cy="5749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1750"/>
              </a:tblGrid>
              <a:tr h="35248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政治上：</a:t>
                      </a:r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32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经济上：</a:t>
                      </a: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02" name="矩形 4"/>
          <p:cNvSpPr/>
          <p:nvPr>
            <p:custDataLst>
              <p:tags r:id="rId4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24335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095" y="1270635"/>
            <a:ext cx="11384915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辛亥革命</a:t>
            </a:r>
            <a:r>
              <a:rPr lang="zh-CN" altLang="zh-CN" sz="2800" kern="1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推翻清王朝统治，结束了君主专制制度，中华民国建立；</a:t>
            </a:r>
          </a:p>
          <a:p>
            <a:pPr algn="just" defTabSz="914400">
              <a:lnSpc>
                <a:spcPct val="100000"/>
              </a:lnSpc>
            </a:pPr>
            <a:r>
              <a:rPr 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、《中华民国临时约法》，推动政治民主化、法制化；</a:t>
            </a:r>
          </a:p>
          <a:p>
            <a:pPr algn="just" defTabSz="914400">
              <a:lnSpc>
                <a:spcPct val="100000"/>
              </a:lnSpc>
            </a:pP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北洋政府</a:t>
            </a:r>
            <a:r>
              <a:rPr lang="zh-CN" altLang="zh-CN" sz="2800" kern="1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对内专制独裁，对外投靠帝国主义，孙中山等人进行了一系列的斗争；</a:t>
            </a:r>
          </a:p>
          <a:p>
            <a:pPr algn="just" defTabSz="914400">
              <a:lnSpc>
                <a:spcPct val="100000"/>
              </a:lnSpc>
            </a:pPr>
            <a:r>
              <a:rPr 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五四运动</a:t>
            </a:r>
            <a:r>
              <a:rPr lang="zh-CN" altLang="zh-CN" sz="2800" kern="1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唤醒民众，中国进入新民主主义革命时期；</a:t>
            </a:r>
          </a:p>
          <a:p>
            <a:pPr algn="just" defTabSz="914400">
              <a:lnSpc>
                <a:spcPct val="100000"/>
              </a:lnSpc>
            </a:pPr>
            <a:r>
              <a:rPr 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中国共产党</a:t>
            </a:r>
            <a:r>
              <a:rPr lang="zh-CN" altLang="zh-CN" sz="2800" kern="1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的诞生，指明了中国革命的方向；</a:t>
            </a:r>
          </a:p>
          <a:p>
            <a:pPr algn="just" defTabSz="914400">
              <a:lnSpc>
                <a:spcPct val="100000"/>
              </a:lnSpc>
            </a:pPr>
            <a:r>
              <a:rPr 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第一次国共合作</a:t>
            </a:r>
            <a:r>
              <a:rPr lang="zh-CN" altLang="zh-CN" sz="2800" kern="1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的实现，促成国民革命高潮的到来。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9095" y="4829175"/>
            <a:ext cx="1146111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zh-CN" sz="2800">
                <a:effectLst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effectLst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、辛亥革命后，政府推行一系列经济政策，促进民族工业发展，欧洲列强忙于一战，暂时放松了对华经济侵略，民族工业出现“短暂的春天”；</a:t>
            </a:r>
            <a:r>
              <a:rPr lang="en-US" altLang="zh-CN" sz="2800">
                <a:effectLst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effectLst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、一战后，列强卷土重来，经济迅速陷入萧条，民族资本主义经济曲折发展。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09841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一、北洋军阀统治时期的政治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9095" y="946150"/>
            <a:ext cx="5962015" cy="521970"/>
          </a:xfrm>
          <a:prstGeom prst="rect">
            <a:avLst/>
          </a:prstGeom>
          <a:solidFill>
            <a:srgbClr val="3A48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选必补充：民国初期选官制度的发展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41300" y="1525905"/>
            <a:ext cx="10378440" cy="49911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（一）南京临时政府时期（1912.1—1912.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——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考试制度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4815" y="1937385"/>
            <a:ext cx="2375535" cy="4356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、依据：</a:t>
            </a: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、内容：</a:t>
            </a:r>
          </a:p>
          <a:p>
            <a:pPr>
              <a:lnSpc>
                <a:spcPct val="110000"/>
              </a:lnSpc>
            </a:pPr>
            <a:endParaRPr lang="en-US" altLang="zh-CN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endParaRPr lang="en-US" altLang="zh-CN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、特点：</a:t>
            </a:r>
            <a:endParaRPr lang="en-US" altLang="zh-CN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、作用：</a:t>
            </a:r>
          </a:p>
          <a:p>
            <a:pPr>
              <a:lnSpc>
                <a:spcPct val="110000"/>
              </a:lnSpc>
            </a:pPr>
            <a:endParaRPr lang="en-US" altLang="zh-CN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endParaRPr lang="en-US" altLang="zh-CN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、局限：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16760" y="1970405"/>
            <a:ext cx="35293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孙中山文官考试思想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4815" y="2864485"/>
            <a:ext cx="77304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/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①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考试权独立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，设考试院，选拔和任用人才；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4815" y="3307715"/>
            <a:ext cx="83458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+mn-ea"/>
              </a:rPr>
              <a:t>②建立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+mn-ea"/>
              </a:rPr>
              <a:t>文官的培养、任用、监察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+mn-ea"/>
              </a:rPr>
              <a:t>等方面的运行机制。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73885" y="3870960"/>
            <a:ext cx="76758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吸收科举制有益成分，又借鉴西方文官考试制度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4815" y="4726305"/>
            <a:ext cx="791591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+mn-ea"/>
              </a:rPr>
              <a:t>①进一步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+mn-ea"/>
              </a:rPr>
              <a:t>奠定了近代中国文官制度的基础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+mn-ea"/>
              </a:rPr>
              <a:t>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楷体" panose="02010600040101010101" pitchFamily="2" charset="-122"/>
            </a:endParaRPr>
          </a:p>
          <a:p>
            <a:pPr algn="just"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+mn-ea"/>
              </a:rPr>
              <a:t>②对日后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+mn-ea"/>
              </a:rPr>
              <a:t>民国文官制度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+mn-ea"/>
              </a:rPr>
              <a:t>的建设产生了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+mn-ea"/>
              </a:rPr>
              <a:t>重要影响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+mn-ea"/>
              </a:rPr>
              <a:t>。</a:t>
            </a:r>
          </a:p>
        </p:txBody>
      </p:sp>
      <p:sp>
        <p:nvSpPr>
          <p:cNvPr id="18" name="文本框 16"/>
          <p:cNvSpPr txBox="1"/>
          <p:nvPr>
            <p:custDataLst>
              <p:tags r:id="rId5"/>
            </p:custDataLst>
          </p:nvPr>
        </p:nvSpPr>
        <p:spPr>
          <a:xfrm>
            <a:off x="2016927" y="5771501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基本停留在纸面上</a:t>
            </a: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rcRect r="3123"/>
          <a:stretch>
            <a:fillRect/>
          </a:stretch>
        </p:blipFill>
        <p:spPr>
          <a:xfrm>
            <a:off x="8835390" y="2082800"/>
            <a:ext cx="3072765" cy="41890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rcRect l="13911" b="44833"/>
          <a:stretch>
            <a:fillRect/>
          </a:stretch>
        </p:blipFill>
        <p:spPr>
          <a:xfrm>
            <a:off x="10113645" y="433705"/>
            <a:ext cx="1580515" cy="150368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8" grpId="0"/>
      <p:bldP spid="1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79755" y="3906520"/>
            <a:ext cx="1136269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方正大标宋简体" panose="02000000000000000000" charset="-122"/>
                <a:sym typeface="+mn-ea"/>
              </a:rPr>
              <a:t>                  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方正大标宋简体" panose="02000000000000000000" charset="-122"/>
                <a:sym typeface="+mn-ea"/>
              </a:rPr>
              <a:t>文官高等考试、文官普通考试、司法官考试、留学毕业生甄拔、知事试验等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2817495" y="3456940"/>
            <a:ext cx="3154680" cy="3752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fontAlgn="auto">
              <a:lnSpc>
                <a:spcPts val="3080"/>
              </a:lnSpc>
              <a:buNone/>
            </a:pP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由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  <a:sym typeface="+mn-ea"/>
              </a:rPr>
              <a:t>政事堂铨叙局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  <a:sym typeface="+mn-ea"/>
              </a:rPr>
              <a:t>负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责。</a:t>
            </a:r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379095" y="5744845"/>
            <a:ext cx="11417300" cy="125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ysClr val="window" lastClr="FFFFFF"/>
                </a:solidFill>
              </a14:hiddenFill>
            </a:ext>
          </a:extLst>
        </p:spPr>
        <p:style>
          <a:lnRef idx="1">
            <a:srgbClr val="0BD0D9"/>
          </a:lnRef>
          <a:fillRef idx="2">
            <a:srgbClr val="0BD0D9"/>
          </a:fillRef>
          <a:effectRef idx="1">
            <a:srgbClr val="0BD0D9"/>
          </a:effectRef>
          <a:fontRef idx="minor">
            <a:sysClr val="windowText" lastClr="000000"/>
          </a:fontRef>
        </p:style>
        <p:txBody>
          <a:bodyPr wrap="squar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                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旧人事制度向现代文官制度转变</a:t>
            </a:r>
            <a:r>
              <a:rPr lang="zh-CN" altLang="en-US" sz="2800">
                <a:solidFill>
                  <a:sysClr val="windowText" lastClr="000000"/>
                </a:solidFill>
                <a:latin typeface="华文中宋" panose="02010600040101010101" charset="-122"/>
                <a:ea typeface="华文中宋" panose="02010600040101010101" charset="-122"/>
              </a:rPr>
              <a:t>的重要措施，保持行政的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连续性与稳定性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。</a:t>
            </a:r>
          </a:p>
        </p:txBody>
      </p:sp>
      <p:sp>
        <p:nvSpPr>
          <p:cNvPr id="51202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4"/>
            </p:custDataLst>
          </p:nvPr>
        </p:nvSpPr>
        <p:spPr>
          <a:xfrm>
            <a:off x="379095" y="339090"/>
            <a:ext cx="509841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一、北洋军阀统治时期的政治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9095" y="946150"/>
            <a:ext cx="5962015" cy="521970"/>
          </a:xfrm>
          <a:prstGeom prst="rect">
            <a:avLst/>
          </a:prstGeom>
          <a:solidFill>
            <a:srgbClr val="3A48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选必补充：民国初期选官制度的发展</a:t>
            </a: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205740" y="1534795"/>
            <a:ext cx="9115425" cy="49911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（二）北洋政府时期（1912.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—19</a:t>
            </a:r>
            <a:r>
              <a:rPr 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28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——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考试和甄别</a:t>
            </a:r>
            <a:endParaRPr lang="zh-CN" altLang="en-US" sz="2800" b="1" smtClean="0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>
            <p:custDataLst>
              <p:tags r:id="rId6"/>
            </p:custDataLst>
          </p:nvPr>
        </p:nvSpPr>
        <p:spPr>
          <a:xfrm>
            <a:off x="379095" y="2011680"/>
            <a:ext cx="3186430" cy="35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2800" b="1" smtClean="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 smtClean="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、考试制度：</a:t>
            </a:r>
          </a:p>
        </p:txBody>
      </p:sp>
      <p:sp>
        <p:nvSpPr>
          <p:cNvPr id="36" name="矩形 35"/>
          <p:cNvSpPr/>
          <p:nvPr>
            <p:custDataLst>
              <p:tags r:id="rId7"/>
            </p:custDataLst>
          </p:nvPr>
        </p:nvSpPr>
        <p:spPr>
          <a:xfrm>
            <a:off x="379095" y="4813935"/>
            <a:ext cx="2632710" cy="355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2800" b="1" smtClean="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 b="1" smtClean="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</a:t>
            </a:r>
            <a:r>
              <a:rPr lang="zh-CN" altLang="zh-CN" sz="2800" b="1" smtClean="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甄别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制度：</a:t>
            </a: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158750" y="2449830"/>
            <a:ext cx="2928620" cy="1632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b="1" smtClean="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 smtClean="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 smtClean="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）建立标志：</a:t>
            </a:r>
          </a:p>
          <a:p>
            <a:pPr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b="1" smtClean="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 smtClean="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 b="1" smtClean="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）报考条件：</a:t>
            </a:r>
          </a:p>
          <a:p>
            <a:pPr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b="1" smtClean="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 smtClean="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800" b="1" smtClean="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）负责机构：</a:t>
            </a:r>
          </a:p>
          <a:p>
            <a:pPr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b="1" smtClean="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 smtClean="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4</a:t>
            </a:r>
            <a:r>
              <a:rPr lang="zh-CN" altLang="en-US" sz="2800" b="1" smtClean="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）考试类型：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817495" y="2959100"/>
            <a:ext cx="5238750" cy="3556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民国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男子年满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21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岁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者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，女子不得参加。</a:t>
            </a:r>
            <a:endParaRPr lang="zh-CN" altLang="en-US" sz="2800" smtClean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4" name="文本框 43"/>
          <p:cNvSpPr txBox="1"/>
          <p:nvPr>
            <p:custDataLst>
              <p:tags r:id="rId9"/>
            </p:custDataLst>
          </p:nvPr>
        </p:nvSpPr>
        <p:spPr>
          <a:xfrm>
            <a:off x="2817495" y="2547620"/>
            <a:ext cx="5928360" cy="49784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lstStyle/>
          <a:p>
            <a:pPr algn="just">
              <a:lnSpc>
                <a:spcPts val="2880"/>
              </a:lnSpc>
            </a:pP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1913</a:t>
            </a: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年颁布了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《文官考试法草案》</a:t>
            </a:r>
            <a:endParaRPr lang="zh-CN" altLang="en-US" sz="2800" smtClean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158750" y="5255260"/>
            <a:ext cx="2928620" cy="1039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b="1" smtClean="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 smtClean="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 smtClean="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）范围：</a:t>
            </a:r>
          </a:p>
          <a:p>
            <a:pPr indent="0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800" b="1" smtClean="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 smtClean="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 b="1" smtClean="0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）作用：</a:t>
            </a:r>
          </a:p>
        </p:txBody>
      </p:sp>
      <p:sp>
        <p:nvSpPr>
          <p:cNvPr id="42" name="文本框 41"/>
          <p:cNvSpPr txBox="1"/>
          <p:nvPr>
            <p:custDataLst>
              <p:tags r:id="rId11"/>
            </p:custDataLst>
          </p:nvPr>
        </p:nvSpPr>
        <p:spPr>
          <a:xfrm>
            <a:off x="2485390" y="5279390"/>
            <a:ext cx="3855720" cy="355600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</p:spPr>
        <p:style>
          <a:lnRef idx="2">
            <a:srgbClr val="009DD9"/>
          </a:lnRef>
          <a:fillRef idx="1">
            <a:sysClr val="window" lastClr="FFFFFF"/>
          </a:fillRef>
          <a:effectRef idx="0">
            <a:srgbClr val="009DD9"/>
          </a:effectRef>
          <a:fontRef idx="minor">
            <a:sysClr val="windowText" lastClr="000000"/>
          </a:fontRef>
        </p:style>
        <p:txBody>
          <a:bodyPr wrap="none" rtlCol="0" anchor="t">
            <a:noAutofit/>
          </a:bodyPr>
          <a:lstStyle/>
          <a:p>
            <a:pPr algn="ctr">
              <a:buNone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已经在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文官职位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上工作的人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196070" y="2208530"/>
            <a:ext cx="260032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r"/>
            <a:r>
              <a:rPr lang="zh-CN" altLang="en-US" sz="2800" b="1" spc="-30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+mn-ea"/>
              </a:rPr>
              <a:t>以立法形式实施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959850" y="3058160"/>
            <a:ext cx="283654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lvl="0" algn="r">
              <a:defRPr/>
            </a:pPr>
            <a:r>
              <a:rPr lang="zh-CN" altLang="en-US" sz="2800" b="1" spc="-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+mn-ea"/>
              </a:rPr>
              <a:t>男女参政权不平等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533890" y="3907790"/>
            <a:ext cx="226250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lvl="0" algn="r">
              <a:defRPr/>
            </a:pPr>
            <a:r>
              <a:rPr lang="zh-CN" altLang="en-US" sz="2800" b="1" spc="-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+mn-ea"/>
              </a:rPr>
              <a:t>选拔措施多样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196070" y="4757420"/>
            <a:ext cx="260032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r"/>
            <a:r>
              <a:rPr lang="zh-CN" altLang="en-US" sz="2800" b="1" spc="-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+mn-ea"/>
              </a:rPr>
              <a:t>考试与资历并重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8" grpId="0"/>
      <p:bldP spid="38" grpId="1"/>
      <p:bldP spid="41" grpId="0" animBg="1"/>
      <p:bldP spid="41" grpId="1" animBg="1"/>
      <p:bldP spid="4" grpId="0"/>
      <p:bldP spid="4" grpId="1"/>
      <p:bldP spid="35" grpId="0"/>
      <p:bldP spid="35" grpId="1"/>
      <p:bldP spid="36" grpId="0"/>
      <p:bldP spid="36" grpId="1"/>
      <p:bldP spid="2" grpId="0"/>
      <p:bldP spid="2" grpId="1"/>
      <p:bldP spid="37" grpId="0"/>
      <p:bldP spid="37" grpId="1"/>
      <p:bldP spid="44" grpId="0"/>
      <p:bldP spid="44" grpId="1"/>
      <p:bldP spid="3" grpId="0"/>
      <p:bldP spid="3" grpId="1"/>
      <p:bldP spid="42" grpId="0" animBg="1"/>
      <p:bldP spid="42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09841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一、北洋军阀统治时期的政治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00355" y="921385"/>
            <a:ext cx="11642090" cy="2749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、（2023·浙江统考高考）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1912年，《中华民国临时约法》颁布，规定实行责任内阁制。据载，宋教仁曾谓：“改总统制为内阁制，则总统政治上之权力至微，虽有野心者，亦不得不就范。”下列各项中，与宋教仁限制总统权力意图相吻合的是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①临时大总统代表政府总揽政务②临时大总统统帅全国陆海军队③参议院行使立法权并可弹劾临时大总统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④临时大总统发布命令须由国务员副署才能生效</a:t>
            </a: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A．①②	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B．①④	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C．②③	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D．③④</a:t>
            </a:r>
            <a:endParaRPr lang="zh-CN" altLang="en-US" sz="240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0746105" y="2543810"/>
            <a:ext cx="155829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600" b="1">
                <a:solidFill>
                  <a:srgbClr val="C00000"/>
                </a:solidFill>
                <a:ea typeface="微软雅黑" panose="020B0503020204020204" charset="-122"/>
                <a:cs typeface="+mn-lt"/>
                <a:sym typeface="+mn-ea"/>
              </a:rPr>
              <a:t>D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5905" y="3772535"/>
            <a:ext cx="11686540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、（2020·全国高考）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20世纪20年代，中国度量衡的状况是，“同一秤也，有公秤、私秤、米秤、油秤之分别”“同一天平也，有库平、漕平、湘平、关平之分别”“同一尺也，有海关尺、营造尺、裁衣尺、鲁班尺及京放、海放之分别”。这一状况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A．提高了市场交易的成本	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B．加剧了军阀林立的局面</a:t>
            </a:r>
          </a:p>
          <a:p>
            <a:pPr indent="0" fontAlgn="auto">
              <a:lnSpc>
                <a:spcPct val="13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C．造成国民经济结构失衡	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D．阻断了商品的大量流通</a:t>
            </a: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10746105" y="5048885"/>
            <a:ext cx="121094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  <a:ea typeface="微软雅黑" panose="020B0503020204020204" charset="-122"/>
                <a:cs typeface="+mn-lt"/>
                <a:sym typeface="+mn-ea"/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09841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二、北洋军阀统治时期的经济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267"/>
          <a:stretch>
            <a:fillRect/>
          </a:stretch>
        </p:blipFill>
        <p:spPr>
          <a:xfrm>
            <a:off x="379095" y="1425575"/>
            <a:ext cx="8699500" cy="1993900"/>
          </a:xfrm>
          <a:prstGeom prst="rect">
            <a:avLst/>
          </a:prstGeom>
        </p:spPr>
      </p:pic>
      <p:sp>
        <p:nvSpPr>
          <p:cNvPr id="4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235" y="903605"/>
            <a:ext cx="897572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（一）民族资本主义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短暂春天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1912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—1919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年）</a:t>
            </a:r>
          </a:p>
        </p:txBody>
      </p:sp>
      <p:pic>
        <p:nvPicPr>
          <p:cNvPr id="8" name="Picture 4" descr="074"/>
          <p:cNvPicPr>
            <a:picLocks noChangeAspect="1" noChangeArrowheads="1"/>
          </p:cNvPicPr>
          <p:nvPr/>
        </p:nvPicPr>
        <p:blipFill>
          <a:blip r:embed="rId7"/>
          <a:srcRect l="50668" t="48276" r="5973" b="14018"/>
          <a:stretch>
            <a:fillRect/>
          </a:stretch>
        </p:blipFill>
        <p:spPr bwMode="auto">
          <a:xfrm>
            <a:off x="9077960" y="1322705"/>
            <a:ext cx="2755900" cy="209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379095" y="3522345"/>
            <a:ext cx="1156335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1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：一战期间，对华输出的资本和商品相对减少，欧洲工业生产多转为服务战争的需要，减少了某些轻工业品的生产，不仅为中国民族工业开拓了国内市场，也为他们打入国际市场提供了契机。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9730" y="4906010"/>
            <a:ext cx="1164399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：清王朝的覆灭和民国的创立，是中国资产阶级在政治舞台上由试图革新、改良到选择革命道路的必然结果。对于他们而言，政治抉择的主要驱动力之一，应是其经济政策需求。</a:t>
            </a:r>
          </a:p>
          <a:p>
            <a:pPr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——徐建生《民国时期经济政策的沿续与变异》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11" grpId="0"/>
      <p:bldP spid="11" grpId="1"/>
      <p:bldP spid="12" grpId="0"/>
      <p:bldP spid="1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09841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二、北洋军阀统治时期的经济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235" y="903605"/>
            <a:ext cx="897572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（一）民族资本主义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短暂春天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1912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—1919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年）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379095" y="1425575"/>
            <a:ext cx="18840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、原因</a:t>
            </a: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379095" y="1835785"/>
            <a:ext cx="10878185" cy="267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200000"/>
              </a:lnSpc>
              <a:defRPr sz="24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800" b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①中华</a:t>
            </a:r>
            <a:r>
              <a:rPr lang="zh-CN" altLang="en-US" sz="2800" b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民国建立</a:t>
            </a:r>
            <a:r>
              <a:rPr lang="zh-CN" altLang="en-US" sz="2800" b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，扫除政治上的束缚和障碍。</a:t>
            </a:r>
            <a:endParaRPr lang="en-US" altLang="zh-CN" sz="2800" b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 b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②南京临时</a:t>
            </a:r>
            <a:r>
              <a:rPr lang="zh-CN" altLang="en-US" sz="2800" b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政府鼓励</a:t>
            </a:r>
            <a:r>
              <a:rPr lang="zh-CN" altLang="en-US" sz="2800" b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民间兴办实业。</a:t>
            </a:r>
            <a:endParaRPr lang="en-US" altLang="zh-CN" sz="2800" b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 b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③</a:t>
            </a:r>
            <a:r>
              <a:rPr lang="zh-CN" altLang="en-US" sz="2800" b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一战</a:t>
            </a:r>
            <a:r>
              <a:rPr lang="zh-CN" altLang="en-US" sz="2800" b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时期</a:t>
            </a:r>
            <a:r>
              <a:rPr lang="zh-CN" altLang="en-US" sz="2800" b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r>
              <a:rPr lang="zh-CN" altLang="en-US" sz="2800" b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西方列强</a:t>
            </a:r>
            <a:r>
              <a:rPr lang="zh-CN" altLang="en-US" sz="2800" b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忙于欧战</a:t>
            </a:r>
            <a:r>
              <a:rPr lang="zh-CN" altLang="en-US" sz="2800" b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</a:p>
          <a:p>
            <a:pPr algn="l">
              <a:lnSpc>
                <a:spcPct val="120000"/>
              </a:lnSpc>
            </a:pPr>
            <a:r>
              <a:rPr lang="zh-CN" altLang="en-US" sz="2800" b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④</a:t>
            </a:r>
            <a:r>
              <a:rPr lang="zh-CN" altLang="en-US" sz="2800" b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群众性</a:t>
            </a:r>
            <a:r>
              <a:rPr lang="zh-CN" altLang="en-US" sz="2800" b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的</a:t>
            </a:r>
            <a:r>
              <a:rPr lang="zh-CN" altLang="en-US" sz="2800" b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反帝爱国</a:t>
            </a:r>
            <a:r>
              <a:rPr lang="zh-CN" altLang="en-US" sz="2800" b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运动（</a:t>
            </a:r>
            <a:r>
              <a:rPr lang="en-US" altLang="zh-CN" sz="2800" b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1915</a:t>
            </a:r>
            <a:r>
              <a:rPr lang="zh-CN" altLang="en-US" sz="2800" b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年抵制日货、提倡国货运动）</a:t>
            </a:r>
          </a:p>
          <a:p>
            <a:pPr algn="l">
              <a:lnSpc>
                <a:spcPct val="120000"/>
              </a:lnSpc>
            </a:pPr>
            <a:r>
              <a:rPr lang="zh-CN" altLang="en-US" sz="2800" b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⑤</a:t>
            </a:r>
            <a:r>
              <a:rPr lang="zh-CN" altLang="en-US" sz="2800" b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实业救国</a:t>
            </a:r>
            <a:r>
              <a:rPr lang="zh-CN" altLang="en-US" sz="2800" b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思潮推动。</a:t>
            </a:r>
          </a:p>
        </p:txBody>
      </p:sp>
      <p:pic>
        <p:nvPicPr>
          <p:cNvPr id="41997" name="图片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077960" y="702310"/>
            <a:ext cx="2667635" cy="259334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379730" y="4667885"/>
            <a:ext cx="11365865" cy="1447165"/>
          </a:xfrm>
          <a:prstGeom prst="rect">
            <a:avLst/>
          </a:prstGeom>
          <a:solidFill>
            <a:srgbClr val="EAEDF2"/>
          </a:solidFill>
        </p:spPr>
        <p:txBody>
          <a:bodyPr wrap="square" rtlCol="0" anchor="t">
            <a:spAutoFit/>
          </a:bodyPr>
          <a:lstStyle/>
          <a:p>
            <a:pPr indent="0" algn="just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：奖励和保护工商业，鼓励人民兴办实业，鼓励华侨在国内投资，设立实业部，废除清朝的苛捐杂税。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just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None/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——摘自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南京临时政府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的法令和措施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0" animBg="1"/>
      <p:bldP spid="2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4"/>
            </p:custDataLst>
          </p:nvPr>
        </p:nvSpPr>
        <p:spPr>
          <a:xfrm>
            <a:off x="379095" y="339090"/>
            <a:ext cx="509841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二、北洋军阀统治时期的经济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379095" y="1425575"/>
            <a:ext cx="18840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、表现</a:t>
            </a:r>
          </a:p>
        </p:txBody>
      </p:sp>
      <p:sp>
        <p:nvSpPr>
          <p:cNvPr id="4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2235" y="903605"/>
            <a:ext cx="897572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（一）民族资本主义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短暂春天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1912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—1919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年）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79095" y="1919393"/>
            <a:ext cx="7103496" cy="3284170"/>
            <a:chOff x="0" y="7223"/>
            <a:chExt cx="9318" cy="4064"/>
          </a:xfrm>
        </p:grpSpPr>
        <p:graphicFrame>
          <p:nvGraphicFramePr>
            <p:cNvPr id="229381" name="对象 229380"/>
            <p:cNvGraphicFramePr/>
            <p:nvPr/>
          </p:nvGraphicFramePr>
          <p:xfrm>
            <a:off x="0" y="7223"/>
            <a:ext cx="4368" cy="36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r:id="rId8" imgW="2986405" imgH="2043430" progId="Excel.Chart.8">
                    <p:embed/>
                  </p:oleObj>
                </mc:Choice>
                <mc:Fallback>
                  <p:oleObj r:id="rId8" imgW="2986405" imgH="2043430" progId="Excel.Chart.8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0" y="7223"/>
                          <a:ext cx="4368" cy="361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9382" name="对象 229381"/>
            <p:cNvGraphicFramePr/>
            <p:nvPr/>
          </p:nvGraphicFramePr>
          <p:xfrm>
            <a:off x="4368" y="7223"/>
            <a:ext cx="4428" cy="3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r:id="rId10" imgW="2968625" imgH="2254885" progId="Excel.Chart.8">
                    <p:embed/>
                  </p:oleObj>
                </mc:Choice>
                <mc:Fallback>
                  <p:oleObj r:id="rId10" imgW="2968625" imgH="2254885" progId="Excel.Chart.8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368" y="7223"/>
                          <a:ext cx="4428" cy="361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文本框 15"/>
            <p:cNvSpPr txBox="1"/>
            <p:nvPr/>
          </p:nvSpPr>
          <p:spPr>
            <a:xfrm>
              <a:off x="219" y="10717"/>
              <a:ext cx="9099" cy="57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indent="0">
                <a:buClr>
                  <a:schemeClr val="hlink"/>
                </a:buClr>
                <a:buSzPct val="75000"/>
                <a:buFont typeface="Wingdings" panose="05000000000000000000" pitchFamily="2" charset="2"/>
              </a:pPr>
              <a:r>
                <a:rPr lang="zh-CN" altLang="en-US" sz="2400" dirty="0"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清末民初中国民族资本主义的发展对比简表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84695" y="2024380"/>
            <a:ext cx="4758055" cy="271843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79095" y="5336540"/>
            <a:ext cx="11351260" cy="9531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一些主要行业中，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1912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年至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1919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资本万元以上的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新设厂家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及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投资数额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，分别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超过以前数十年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总和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09841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二、北洋军阀统治时期的经济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235" y="903605"/>
            <a:ext cx="897572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（一）民族资本主义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短暂春天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1912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—1919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年）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379095" y="1425575"/>
            <a:ext cx="18840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、特点</a:t>
            </a:r>
          </a:p>
        </p:txBody>
      </p:sp>
      <p:pic>
        <p:nvPicPr>
          <p:cNvPr id="6" name="Picture 3" descr="HWOCRTEMP_ROC23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-3116" t="48096"/>
          <a:stretch>
            <a:fillRect/>
          </a:stretch>
        </p:blipFill>
        <p:spPr bwMode="auto">
          <a:xfrm>
            <a:off x="9077960" y="238760"/>
            <a:ext cx="2923540" cy="156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6" descr="主要民族工业分布示意图">
            <a:hlinkClick r:id="rId16" action="ppaction://hlinksldjump"/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clrChange>
              <a:clrFrom>
                <a:srgbClr val="FFF8DF">
                  <a:alpha val="100000"/>
                </a:srgbClr>
              </a:clrFrom>
              <a:clrTo>
                <a:srgbClr val="FFF8D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9095" y="3495675"/>
            <a:ext cx="3358515" cy="27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oup 40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316865" y="1947545"/>
          <a:ext cx="7395845" cy="1306830"/>
        </p:xfrm>
        <a:graphic>
          <a:graphicData uri="http://schemas.openxmlformats.org/drawingml/2006/table">
            <a:tbl>
              <a:tblPr/>
              <a:tblGrid>
                <a:gridCol w="1938655"/>
                <a:gridCol w="1090930"/>
                <a:gridCol w="1461770"/>
                <a:gridCol w="1449070"/>
                <a:gridCol w="1455420"/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pitchFamily="2" charset="-122"/>
                          <a:sym typeface="华文新魏" panose="02010800040101010101" pitchFamily="2" charset="-122"/>
                        </a:rPr>
                        <a:t>产量（万吨）</a:t>
                      </a:r>
                    </a:p>
                  </a:txBody>
                  <a:tcPr marL="68575" marR="68575" marT="34305" marB="34305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pitchFamily="2" charset="-122"/>
                          <a:sym typeface="华文新魏" panose="02010800040101010101" pitchFamily="2" charset="-122"/>
                        </a:rPr>
                        <a:t>≥</a:t>
                      </a:r>
                      <a:r>
                        <a:rPr kumimoji="0" lang="en-US" altLang="zh-CN" sz="20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pitchFamily="2" charset="-122"/>
                          <a:sym typeface="华文新魏" panose="02010800040101010101" pitchFamily="2" charset="-122"/>
                        </a:rPr>
                        <a:t>100</a:t>
                      </a:r>
                    </a:p>
                  </a:txBody>
                  <a:tcPr marL="68575" marR="68575" marT="34305" marB="3430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pitchFamily="2" charset="-122"/>
                          <a:sym typeface="华文新魏" panose="02010800040101010101" pitchFamily="2" charset="-122"/>
                        </a:rPr>
                        <a:t>10—99</a:t>
                      </a:r>
                    </a:p>
                  </a:txBody>
                  <a:tcPr marL="68575" marR="68575" marT="34305" marB="3430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pitchFamily="2" charset="-122"/>
                          <a:sym typeface="华文新魏" panose="02010800040101010101" pitchFamily="2" charset="-122"/>
                        </a:rPr>
                        <a:t>1—9</a:t>
                      </a:r>
                    </a:p>
                  </a:txBody>
                  <a:tcPr marL="68575" marR="68575" marT="34305" marB="3430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pitchFamily="2" charset="-122"/>
                          <a:sym typeface="华文新魏" panose="02010800040101010101" pitchFamily="2" charset="-122"/>
                        </a:rPr>
                        <a:t>≤</a:t>
                      </a:r>
                      <a:r>
                        <a:rPr kumimoji="0" lang="en-US" altLang="zh-CN" sz="20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pitchFamily="2" charset="-122"/>
                          <a:sym typeface="华文新魏" panose="02010800040101010101" pitchFamily="2" charset="-122"/>
                        </a:rPr>
                        <a:t>1</a:t>
                      </a:r>
                    </a:p>
                  </a:txBody>
                  <a:tcPr marL="68575" marR="68575" marT="34305" marB="3430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pitchFamily="2" charset="-122"/>
                          <a:sym typeface="华文新魏" panose="02010800040101010101" pitchFamily="2" charset="-122"/>
                        </a:rPr>
                        <a:t>外商企业</a:t>
                      </a:r>
                    </a:p>
                  </a:txBody>
                  <a:tcPr marL="68575" marR="68575" marT="34305" marB="34305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pitchFamily="2" charset="-122"/>
                          <a:sym typeface="华文新魏" panose="02010800040101010101" pitchFamily="2" charset="-122"/>
                        </a:rPr>
                        <a:t>100</a:t>
                      </a:r>
                    </a:p>
                  </a:txBody>
                  <a:tcPr marL="68575" marR="68575" marT="34305" marB="3430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pitchFamily="2" charset="-122"/>
                          <a:sym typeface="华文新魏" panose="02010800040101010101" pitchFamily="2" charset="-122"/>
                        </a:rPr>
                        <a:t>88.5</a:t>
                      </a:r>
                    </a:p>
                  </a:txBody>
                  <a:tcPr marL="68575" marR="68575" marT="34305" marB="3430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pitchFamily="2" charset="-122"/>
                          <a:sym typeface="华文新魏" panose="02010800040101010101" pitchFamily="2" charset="-122"/>
                        </a:rPr>
                        <a:t>41</a:t>
                      </a:r>
                    </a:p>
                  </a:txBody>
                  <a:tcPr marL="68575" marR="68575" marT="34305" marB="3430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pitchFamily="2" charset="-122"/>
                          <a:sym typeface="华文新魏" panose="02010800040101010101" pitchFamily="2" charset="-122"/>
                        </a:rPr>
                        <a:t>0</a:t>
                      </a:r>
                    </a:p>
                  </a:txBody>
                  <a:tcPr marL="68575" marR="68575" marT="34305" marB="3430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pitchFamily="2" charset="-122"/>
                          <a:sym typeface="华文新魏" panose="02010800040101010101" pitchFamily="2" charset="-122"/>
                        </a:rPr>
                        <a:t>华商企业</a:t>
                      </a:r>
                    </a:p>
                  </a:txBody>
                  <a:tcPr marL="68575" marR="68575" marT="34305" marB="34305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pitchFamily="2" charset="-122"/>
                          <a:sym typeface="华文新魏" panose="02010800040101010101" pitchFamily="2" charset="-122"/>
                        </a:rPr>
                        <a:t>0</a:t>
                      </a:r>
                    </a:p>
                  </a:txBody>
                  <a:tcPr marL="68575" marR="68575" marT="34305" marB="3430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pitchFamily="2" charset="-122"/>
                          <a:sym typeface="华文新魏" panose="02010800040101010101" pitchFamily="2" charset="-122"/>
                        </a:rPr>
                        <a:t>11.5</a:t>
                      </a:r>
                    </a:p>
                  </a:txBody>
                  <a:tcPr marL="68575" marR="68575" marT="34305" marB="3430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pitchFamily="2" charset="-122"/>
                          <a:sym typeface="华文新魏" panose="02010800040101010101" pitchFamily="2" charset="-122"/>
                        </a:rPr>
                        <a:t>59</a:t>
                      </a:r>
                    </a:p>
                  </a:txBody>
                  <a:tcPr marL="68575" marR="68575" marT="34305" marB="3430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华文新魏" panose="02010800040101010101" pitchFamily="2" charset="-122"/>
                          <a:sym typeface="华文新魏" panose="02010800040101010101" pitchFamily="2" charset="-122"/>
                        </a:rPr>
                        <a:t>100</a:t>
                      </a:r>
                    </a:p>
                  </a:txBody>
                  <a:tcPr marL="68575" marR="68575" marT="34305" marB="3430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" name="图片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941" r="341" b="5814"/>
          <a:stretch>
            <a:fillRect/>
          </a:stretch>
        </p:blipFill>
        <p:spPr>
          <a:xfrm>
            <a:off x="7578725" y="1681480"/>
            <a:ext cx="4385945" cy="1645920"/>
          </a:xfrm>
          <a:prstGeom prst="rect">
            <a:avLst/>
          </a:prstGeom>
        </p:spPr>
      </p:pic>
      <p:sp>
        <p:nvSpPr>
          <p:cNvPr id="4" name="Rectangle 6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40505" y="3550285"/>
            <a:ext cx="5932805" cy="521970"/>
          </a:xfrm>
          <a:prstGeom prst="rect">
            <a:avLst/>
          </a:prstGeom>
          <a:solidFill>
            <a:srgbClr val="C00000"/>
          </a:solidFill>
          <a:ln w="2857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①轻工业发展较快，重工业基础薄弱</a:t>
            </a:r>
          </a:p>
        </p:txBody>
      </p:sp>
      <p:sp>
        <p:nvSpPr>
          <p:cNvPr id="5" name="Text Box 6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40505" y="4196080"/>
            <a:ext cx="7754620" cy="521970"/>
          </a:xfrm>
          <a:prstGeom prst="rect">
            <a:avLst/>
          </a:prstGeom>
          <a:solidFill>
            <a:srgbClr val="C00000"/>
          </a:solidFill>
          <a:ln w="2857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②民族资本力量薄弱，，</a:t>
            </a:r>
            <a:r>
              <a:rPr lang="zh-CN" altLang="en-US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自然经济仍占绝对优势</a:t>
            </a:r>
          </a:p>
        </p:txBody>
      </p:sp>
      <p:sp>
        <p:nvSpPr>
          <p:cNvPr id="14" name="Text Box 6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40505" y="5487670"/>
            <a:ext cx="5338445" cy="521970"/>
          </a:xfrm>
          <a:prstGeom prst="rect">
            <a:avLst/>
          </a:prstGeom>
          <a:solidFill>
            <a:srgbClr val="C00000"/>
          </a:solidFill>
          <a:ln w="2857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28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④</a:t>
            </a:r>
            <a:r>
              <a:rPr lang="en-US" altLang="zh-CN" sz="28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地区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分布不均，多</a:t>
            </a:r>
            <a:r>
              <a:rPr lang="en-US" sz="28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在沿海地区</a:t>
            </a:r>
          </a:p>
        </p:txBody>
      </p:sp>
      <p:sp>
        <p:nvSpPr>
          <p:cNvPr id="16" name="Text Box 6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40505" y="4841875"/>
            <a:ext cx="4901565" cy="521970"/>
          </a:xfrm>
          <a:prstGeom prst="rect">
            <a:avLst/>
          </a:prstGeom>
          <a:solidFill>
            <a:srgbClr val="C00000"/>
          </a:solidFill>
          <a:ln w="2857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2800" b="1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③外国资本仍然超过民族资本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4" grpId="0" bldLvl="0" animBg="1"/>
      <p:bldP spid="1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09841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二、北洋军阀统治时期的经济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235" y="903605"/>
            <a:ext cx="897572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（一）民族资本主义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短暂春天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1912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—1919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年）</a:t>
            </a: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379095" y="1425575"/>
            <a:ext cx="18840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、影响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9095" y="3315335"/>
            <a:ext cx="11562715" cy="2675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政治：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资产阶级和无产阶级力量壮大，为新民主主义革命兴起和中国共产党的诞生，提供了阶级基础；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思想：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新文化运动、五四运动兴起，推动了中国思想文化的近代化；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③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经济：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推动工业化进程，进一步瓦解自然经济和抵制西方经济侵略；</a:t>
            </a: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④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社会：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近代社会生活新气象。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9095" y="1931670"/>
            <a:ext cx="11417935" cy="1383665"/>
          </a:xfrm>
          <a:prstGeom prst="rect">
            <a:avLst/>
          </a:prstGeom>
          <a:noFill/>
          <a:ln w="12700" cmpd="sng">
            <a:solidFill>
              <a:srgbClr val="3A4865">
                <a:alpha val="28000"/>
              </a:srgbClr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材料：到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1920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年，全国工矿企业增加到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1759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家，资本额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50062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万元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，分别增长了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152%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和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51%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工人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增加到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56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万多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，增长了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167%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 fontAlgn="auto">
              <a:lnSpc>
                <a:spcPct val="10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陈真、姚洛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:《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中国近代工业史资料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1005" y="857250"/>
            <a:ext cx="11326495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20000"/>
              </a:lnSpc>
              <a:buClrTx/>
              <a:buSzTx/>
              <a:buFontTx/>
            </a:pPr>
            <a:r>
              <a:rPr lang="en-US" altLang="zh-CN" sz="24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</a:t>
            </a:r>
            <a:r>
              <a:rPr lang="zh-CN" altLang="en-US" sz="24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、（</a:t>
            </a:r>
            <a:r>
              <a:rPr lang="en-US" altLang="zh-CN" sz="24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2023·</a:t>
            </a:r>
            <a:r>
              <a:rPr lang="zh-CN" altLang="en-US" sz="240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山东卷）</a:t>
            </a:r>
            <a:r>
              <a:rPr altLang="zh-CN" sz="24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下表为1871～1921年中国进口的棉布、棉纱、钢铁、米等四类货物在进口总值中的占比(%)情况。其中甲是（   ）</a:t>
            </a:r>
            <a:endParaRPr lang="zh-CN" altLang="zh-CN" sz="240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512050" y="1550035"/>
            <a:ext cx="4235450" cy="4679950"/>
          </a:xfrm>
          <a:prstGeom prst="rect">
            <a:avLst/>
          </a:prstGeom>
        </p:spPr>
      </p:pic>
      <p:sp>
        <p:nvSpPr>
          <p:cNvPr id="100" name="文本框 99"/>
          <p:cNvSpPr txBox="1"/>
          <p:nvPr>
            <p:custDataLst>
              <p:tags r:id="rId4"/>
            </p:custDataLst>
          </p:nvPr>
        </p:nvSpPr>
        <p:spPr>
          <a:xfrm>
            <a:off x="491490" y="1834515"/>
            <a:ext cx="210629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24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A. 钢铁	</a:t>
            </a:r>
          </a:p>
          <a:p>
            <a:pPr>
              <a:lnSpc>
                <a:spcPct val="150000"/>
              </a:lnSpc>
            </a:pPr>
            <a:r>
              <a:rPr altLang="zh-CN" sz="24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B. 棉纱	</a:t>
            </a:r>
          </a:p>
          <a:p>
            <a:pPr>
              <a:lnSpc>
                <a:spcPct val="150000"/>
              </a:lnSpc>
            </a:pPr>
            <a:r>
              <a:rPr altLang="zh-CN" sz="24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C. 米	</a:t>
            </a:r>
          </a:p>
          <a:p>
            <a:pPr>
              <a:lnSpc>
                <a:spcPct val="150000"/>
              </a:lnSpc>
            </a:pPr>
            <a:r>
              <a:rPr altLang="zh-CN" sz="240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D. 棉布</a:t>
            </a: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4901451" y="2654253"/>
            <a:ext cx="1683297" cy="138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9600" b="1" smtClean="0">
                <a:solidFill>
                  <a:srgbClr val="C00000"/>
                </a:solidFill>
                <a:sym typeface="+mn-ea"/>
              </a:rPr>
              <a:t>B</a:t>
            </a:r>
          </a:p>
        </p:txBody>
      </p:sp>
      <p:sp>
        <p:nvSpPr>
          <p:cNvPr id="3" name="圆角矩形 2"/>
          <p:cNvSpPr/>
          <p:nvPr>
            <p:custDataLst>
              <p:tags r:id="rId6"/>
            </p:custDataLst>
          </p:nvPr>
        </p:nvSpPr>
        <p:spPr>
          <a:xfrm>
            <a:off x="379095" y="339090"/>
            <a:ext cx="509841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二、北洋军阀统治时期的经济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图片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6775" y="1835150"/>
            <a:ext cx="5635625" cy="196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838815" y="1464310"/>
            <a:ext cx="1224280" cy="13855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9600" b="1" smtClean="0">
                <a:solidFill>
                  <a:srgbClr val="C00000"/>
                </a:solidFill>
                <a:sym typeface="+mn-ea"/>
              </a:rPr>
              <a:t>A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260350" y="778510"/>
            <a:ext cx="11682095" cy="95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38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（2021·山东卷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·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7）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1913—1921年，中国海关税征收额受国际局势影响出现了一定变化。下列各项反映这一时期变化状况的是（　　）</a:t>
            </a:r>
          </a:p>
        </p:txBody>
      </p:sp>
      <p:pic>
        <p:nvPicPr>
          <p:cNvPr id="2049" name="图片 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461010" y="1736725"/>
            <a:ext cx="5485765" cy="206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/>
          <p:nvPr>
            <p:custDataLst>
              <p:tags r:id="rId7"/>
            </p:custDataLst>
          </p:nvPr>
        </p:nvSpPr>
        <p:spPr>
          <a:xfrm>
            <a:off x="649605" y="3801745"/>
            <a:ext cx="11177270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rPr>
              <a:t>       </a:t>
            </a: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   A                   B                C                  D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0350" y="4208780"/>
            <a:ext cx="1180338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5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（2023</a:t>
            </a:r>
            <a:r>
              <a:rPr 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·</a:t>
            </a:r>
            <a:r>
              <a:rPr 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全国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新课标卷）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如表是中国民族资本构成比重表（%），如表可以反映出</a:t>
            </a:r>
            <a:b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</a:b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A．近代金融体系臻于完善	                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2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B．商业贸易日益萎缩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2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C．民族工业呈现发展趋势	                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2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D．经济结构逐渐失衡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75225" y="4742815"/>
            <a:ext cx="4818380" cy="1697355"/>
          </a:xfrm>
          <a:prstGeom prst="rect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</p:pic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10967720" y="4898390"/>
            <a:ext cx="1224280" cy="13855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zh-CN" sz="9600" b="1" smtClean="0">
                <a:solidFill>
                  <a:srgbClr val="C00000"/>
                </a:solidFill>
                <a:sym typeface="+mn-ea"/>
              </a:rPr>
              <a:t>C</a:t>
            </a:r>
          </a:p>
        </p:txBody>
      </p:sp>
      <p:sp>
        <p:nvSpPr>
          <p:cNvPr id="9" name="圆角矩形 8"/>
          <p:cNvSpPr/>
          <p:nvPr>
            <p:custDataLst>
              <p:tags r:id="rId9"/>
            </p:custDataLst>
          </p:nvPr>
        </p:nvSpPr>
        <p:spPr>
          <a:xfrm>
            <a:off x="379095" y="339090"/>
            <a:ext cx="509841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二、北洋军阀统治时期的经济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970343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阶段特征：民国前期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/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北洋军阀统治时期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1912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1928</a:t>
            </a:r>
            <a:r>
              <a:rPr lang="zh-C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年）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379095" y="894080"/>
          <a:ext cx="11461750" cy="464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1750"/>
              </a:tblGrid>
              <a:tr h="24155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思想文化上：</a:t>
                      </a:r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50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社会生活上：</a:t>
                      </a: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02" name="矩形 4"/>
          <p:cNvSpPr/>
          <p:nvPr>
            <p:custDataLst>
              <p:tags r:id="rId4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24335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095" y="1332230"/>
            <a:ext cx="11182350" cy="1986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10000"/>
              </a:lnSpc>
            </a:pP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、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北洋政府时期各类思潮和主义在中国大地风行，文化理念呈现多元化，极大地促进了中国人的个性解放和科学文化事业的进步；</a:t>
            </a:r>
          </a:p>
          <a:p>
            <a:pPr indent="0" algn="l" fontAlgn="auto">
              <a:lnSpc>
                <a:spcPct val="110000"/>
              </a:lnSpc>
            </a:pP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、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三民主义、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新文化运动开展，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民主和科学、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马克思主义传播并逐步中国化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rPr>
              <a:t>思想空前解放，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在社会上起了思想启蒙的作用。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9095" y="3830955"/>
            <a:ext cx="11461750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10000"/>
              </a:lnSpc>
            </a:pPr>
            <a:r>
              <a:rPr 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辛亥革命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、</a:t>
            </a:r>
            <a:r>
              <a:rPr 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新文化运动</a:t>
            </a:r>
            <a:r>
              <a:rPr lang="zh-CN" altLang="zh-CN" sz="2800" kern="1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推动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了</a:t>
            </a:r>
            <a:r>
              <a:rPr lang="zh-CN" altLang="zh-CN" sz="2800" kern="1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社会生活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的</a:t>
            </a:r>
            <a:r>
              <a:rPr lang="zh-CN" altLang="zh-CN" sz="2800" kern="1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变迁，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改用阳历、剪发辫、易服饰、废止缠足等，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服饰、习俗等都发生了重大变化,但明显呈现出</a:t>
            </a:r>
            <a:r>
              <a:rPr lang="zh-CN" altLang="zh-CN" sz="2800" kern="1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新旧杂陈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微软雅黑" panose="020B0503020204020204" charset="-122"/>
              </a:rPr>
              <a:t>的特点。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85152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三、北洋军阀统治时期的社会生活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7970" y="1365250"/>
            <a:ext cx="2337435" cy="2919457"/>
            <a:chOff x="452" y="1499"/>
            <a:chExt cx="4259" cy="617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5"/>
            <a:srcRect l="7294" t="7126" r="6093"/>
            <a:stretch>
              <a:fillRect/>
            </a:stretch>
          </p:blipFill>
          <p:spPr>
            <a:xfrm>
              <a:off x="562" y="1499"/>
              <a:ext cx="3987" cy="4993"/>
            </a:xfrm>
            <a:prstGeom prst="rect">
              <a:avLst/>
            </a:prstGeom>
          </p:spPr>
        </p:pic>
        <p:sp>
          <p:nvSpPr>
            <p:cNvPr id="6" name="TextBox 8"/>
            <p:cNvSpPr txBox="1"/>
            <p:nvPr>
              <p:custDataLst>
                <p:tags r:id="rId13"/>
              </p:custDataLst>
            </p:nvPr>
          </p:nvSpPr>
          <p:spPr>
            <a:xfrm>
              <a:off x="452" y="6700"/>
              <a:ext cx="4259" cy="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b="1" smtClean="0">
                  <a:latin typeface="华文仿宋" panose="02010600040101010101" charset="-122"/>
                  <a:ea typeface="华文仿宋" panose="02010600040101010101" charset="-122"/>
                  <a:cs typeface="微软雅黑" panose="020B0503020204020204" charset="-122"/>
                </a:rPr>
                <a:t>西装与改良旗袍</a:t>
              </a:r>
              <a:endParaRPr lang="zh-CN" altLang="en-US" sz="2400" b="1" smtClean="0">
                <a:latin typeface="华文仿宋" panose="02010600040101010101" charset="-122"/>
                <a:ea typeface="华文仿宋" panose="02010600040101010101" charset="-122"/>
                <a:cs typeface="微软雅黑" panose="020B050302020402020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605405" y="1355725"/>
            <a:ext cx="2197735" cy="2918821"/>
            <a:chOff x="4830" y="1499"/>
            <a:chExt cx="4160" cy="6174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4830" y="1499"/>
              <a:ext cx="4160" cy="499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7" name="文本框 6"/>
            <p:cNvSpPr txBox="1"/>
            <p:nvPr/>
          </p:nvSpPr>
          <p:spPr>
            <a:xfrm>
              <a:off x="5612" y="6699"/>
              <a:ext cx="3148" cy="9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 smtClean="0">
                  <a:latin typeface="华文仿宋" panose="02010600040101010101" charset="-122"/>
                  <a:ea typeface="华文仿宋" panose="02010600040101010101" charset="-122"/>
                  <a:cs typeface="微软雅黑" panose="020B0503020204020204" charset="-122"/>
                  <a:sym typeface="+mn-ea"/>
                </a:rPr>
                <a:t>西式婚礼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891405" y="1343025"/>
            <a:ext cx="2351405" cy="2900404"/>
            <a:chOff x="9129" y="1499"/>
            <a:chExt cx="4779" cy="6136"/>
          </a:xfrm>
        </p:grpSpPr>
        <p:pic>
          <p:nvPicPr>
            <p:cNvPr id="86023" name="图片 86022" descr="5A0803A34540ED470A11DE4CFE230D7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9130" y="1499"/>
              <a:ext cx="4776" cy="49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TextBox 8"/>
            <p:cNvSpPr txBox="1"/>
            <p:nvPr>
              <p:custDataLst>
                <p:tags r:id="rId11"/>
              </p:custDataLst>
            </p:nvPr>
          </p:nvSpPr>
          <p:spPr>
            <a:xfrm>
              <a:off x="9129" y="6661"/>
              <a:ext cx="4779" cy="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2400" b="1" smtClean="0">
                  <a:latin typeface="华文仿宋" panose="02010600040101010101" charset="-122"/>
                  <a:ea typeface="华文仿宋" panose="02010600040101010101" charset="-122"/>
                  <a:cs typeface="微软雅黑" panose="020B0503020204020204" charset="-122"/>
                </a:rPr>
                <a:t>改称谓，废跪拜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398385" y="1354455"/>
            <a:ext cx="2259330" cy="2916285"/>
            <a:chOff x="14202" y="1468"/>
            <a:chExt cx="4249" cy="616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8"/>
            <a:srcRect l="6805" t="8268" r="6805" b="13378"/>
            <a:stretch>
              <a:fillRect/>
            </a:stretch>
          </p:blipFill>
          <p:spPr>
            <a:xfrm>
              <a:off x="14202" y="1468"/>
              <a:ext cx="4249" cy="5022"/>
            </a:xfrm>
            <a:prstGeom prst="rect">
              <a:avLst/>
            </a:prstGeom>
            <a:effectLst/>
          </p:spPr>
        </p:pic>
        <p:sp>
          <p:nvSpPr>
            <p:cNvPr id="14" name="TextBox 8"/>
            <p:cNvSpPr txBox="1"/>
            <p:nvPr>
              <p:custDataLst>
                <p:tags r:id="rId9"/>
              </p:custDataLst>
            </p:nvPr>
          </p:nvSpPr>
          <p:spPr>
            <a:xfrm>
              <a:off x="15273" y="6661"/>
              <a:ext cx="2566" cy="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2400" b="1" smtClean="0">
                  <a:latin typeface="华文仿宋" panose="02010600040101010101" charset="-122"/>
                  <a:ea typeface="华文仿宋" panose="02010600040101010101" charset="-122"/>
                  <a:cs typeface="微软雅黑" panose="020B0503020204020204" charset="-122"/>
                </a:rPr>
                <a:t>剪发辫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96545" y="5140960"/>
            <a:ext cx="1063307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sz="2800">
                <a:solidFill>
                  <a:srgbClr val="0808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①越来越多的人接受文明开化的新习俗、新风尚；</a:t>
            </a:r>
            <a:endParaRPr lang="zh-CN" sz="2800">
              <a:solidFill>
                <a:srgbClr val="0808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fontAlgn="base">
              <a:lnSpc>
                <a:spcPct val="100000"/>
              </a:lnSpc>
              <a:buClrTx/>
              <a:buSzTx/>
              <a:buNone/>
              <a:defRPr/>
            </a:pPr>
            <a:r>
              <a:rPr lang="zh-CN" sz="2800">
                <a:solidFill>
                  <a:srgbClr val="0808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②加快中国近代化进程，促进了自由民主平等的传播；</a:t>
            </a:r>
          </a:p>
          <a:p>
            <a:pPr fontAlgn="base">
              <a:lnSpc>
                <a:spcPct val="100000"/>
              </a:lnSpc>
              <a:buClrTx/>
              <a:buSzTx/>
              <a:buNone/>
              <a:defRPr/>
            </a:pPr>
            <a:r>
              <a:rPr lang="zh-CN" sz="2800">
                <a:solidFill>
                  <a:srgbClr val="0808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③有利于中国社会反封建的斗争，促进了中国社会的发展。</a:t>
            </a:r>
            <a:endParaRPr lang="zh-CN" altLang="en-US" sz="2800">
              <a:solidFill>
                <a:srgbClr val="0808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29" name="图片 28" descr="对比-1-1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9756140" y="1335405"/>
            <a:ext cx="2124075" cy="2366645"/>
          </a:xfrm>
          <a:prstGeom prst="rect">
            <a:avLst/>
          </a:prstGeom>
        </p:spPr>
      </p:pic>
      <p:sp>
        <p:nvSpPr>
          <p:cNvPr id="15" name="TextBox 8"/>
          <p:cNvSpPr txBox="1"/>
          <p:nvPr>
            <p:custDataLst>
              <p:tags r:id="rId5"/>
            </p:custDataLst>
          </p:nvPr>
        </p:nvSpPr>
        <p:spPr>
          <a:xfrm>
            <a:off x="10242550" y="3778250"/>
            <a:ext cx="1576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smtClean="0">
                <a:latin typeface="华文仿宋" panose="02010600040101010101" charset="-122"/>
                <a:ea typeface="华文仿宋" panose="02010600040101010101" charset="-122"/>
                <a:cs typeface="微软雅黑" panose="020B0503020204020204" charset="-122"/>
              </a:rPr>
              <a:t>废止缠足</a:t>
            </a:r>
          </a:p>
        </p:txBody>
      </p:sp>
      <p:sp>
        <p:nvSpPr>
          <p:cNvPr id="21510" name="文本1"/>
          <p:cNvSpPr/>
          <p:nvPr>
            <p:custDataLst>
              <p:tags r:id="rId6"/>
            </p:custDataLst>
          </p:nvPr>
        </p:nvSpPr>
        <p:spPr>
          <a:xfrm>
            <a:off x="296545" y="4175125"/>
            <a:ext cx="11470005" cy="539750"/>
          </a:xfrm>
          <a:prstGeom prst="roundRect">
            <a:avLst>
              <a:gd name="adj" fmla="val 11505"/>
            </a:avLst>
          </a:prstGeom>
          <a:noFill/>
          <a:ln w="15875">
            <a:noFill/>
            <a:round/>
          </a:ln>
        </p:spPr>
        <p:txBody>
          <a:bodyPr lIns="58703" tIns="29350" rIns="58703" bIns="2935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algn="ctr">
              <a:lnSpc>
                <a:spcPct val="10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剪发辫，易服饰；改称谓，废跪拜；禁缠足，倡女权；</a:t>
            </a:r>
            <a:r>
              <a:rPr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微软雅黑" panose="020B0503020204020204" charset="-122"/>
              </a:rPr>
              <a:t>改阴历，用阳历。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微软雅黑" panose="020B0503020204020204" charset="-122"/>
            </a:endParaRPr>
          </a:p>
        </p:txBody>
      </p:sp>
      <p:sp>
        <p:nvSpPr>
          <p:cNvPr id="42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2235" y="839470"/>
            <a:ext cx="2303780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（一）表现</a:t>
            </a:r>
          </a:p>
        </p:txBody>
      </p:sp>
      <p:sp>
        <p:nvSpPr>
          <p:cNvPr id="16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2235" y="4618990"/>
            <a:ext cx="2303780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（二）影响</a:t>
            </a:r>
          </a:p>
        </p:txBody>
      </p:sp>
      <p:pic>
        <p:nvPicPr>
          <p:cNvPr id="102" name="图片 101"/>
          <p:cNvPicPr/>
          <p:nvPr/>
        </p:nvPicPr>
        <p:blipFill>
          <a:blip r:embed="rId20"/>
          <a:srcRect l="7044" t="19399" r="67578" b="46462"/>
          <a:stretch>
            <a:fillRect/>
          </a:stretch>
        </p:blipFill>
        <p:spPr>
          <a:xfrm>
            <a:off x="10368915" y="4618990"/>
            <a:ext cx="1539875" cy="196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/>
          <p:nvPr/>
        </p:nvPicPr>
        <p:blipFill>
          <a:blip r:embed="rId21"/>
          <a:srcRect l="35855" t="60837" r="26678" b="9033"/>
          <a:stretch>
            <a:fillRect/>
          </a:stretch>
        </p:blipFill>
        <p:spPr>
          <a:xfrm>
            <a:off x="10241915" y="0"/>
            <a:ext cx="1861820" cy="1532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文本框 18"/>
          <p:cNvSpPr txBox="1"/>
          <p:nvPr/>
        </p:nvSpPr>
        <p:spPr>
          <a:xfrm>
            <a:off x="100965" y="6336030"/>
            <a:ext cx="11842750" cy="52197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dash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rgbClr val="FFBA55"/>
          </a:lnRef>
          <a:fillRef idx="1">
            <a:sysClr val="window" lastClr="FFFFFF"/>
          </a:fillRef>
          <a:effectRef idx="0">
            <a:srgbClr val="FFBA55"/>
          </a:effectRef>
          <a:fontRef idx="minor">
            <a:sysClr val="windowText" lastClr="000000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认识：社会生活的变化本质上体现了其社会政治、经济、思想文化的变化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1510" grpId="0"/>
      <p:bldP spid="21510" grpId="1"/>
      <p:bldP spid="42" grpId="0" animBg="1"/>
      <p:bldP spid="42" grpId="1" animBg="1"/>
      <p:bldP spid="16" grpId="0" animBg="1"/>
      <p:bldP spid="16" grpId="1" animBg="1"/>
      <p:bldP spid="19" grpId="0" animBg="1"/>
      <p:bldP spid="1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7810" y="1468120"/>
            <a:ext cx="1179639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10000"/>
              </a:lnSpc>
              <a:buNone/>
            </a:pPr>
            <a:r>
              <a:rPr lang="en-US" alt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方正粗黑宋简繁" panose="02000000000000000000" charset="-122"/>
                <a:sym typeface="+mn-ea"/>
              </a:rPr>
              <a:t>                 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方正粗黑宋简繁" panose="02000000000000000000" charset="-122"/>
                <a:sym typeface="+mn-ea"/>
              </a:rPr>
              <a:t>①西方工业文明的冲击；②近代社会政治变革和民主思潮的推动；③社会经济的发展；④政府政策的影响；⑤部分上层人物的倡导。</a:t>
            </a: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9095" y="946150"/>
            <a:ext cx="7092950" cy="521970"/>
          </a:xfrm>
          <a:prstGeom prst="rect">
            <a:avLst/>
          </a:prstGeom>
          <a:solidFill>
            <a:srgbClr val="3A48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总结提升：</a:t>
            </a:r>
            <a:r>
              <a:rPr lang="zh-CN" sz="2800" b="1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近代社会生活变迁的原因和特点</a:t>
            </a:r>
            <a:endParaRPr lang="zh-CN" altLang="en-US" sz="2800" b="1" smtClean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310" y="1468120"/>
            <a:ext cx="251015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（一）原因：</a:t>
            </a:r>
          </a:p>
        </p:txBody>
      </p:sp>
      <p:sp>
        <p:nvSpPr>
          <p:cNvPr id="6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310" y="2443480"/>
            <a:ext cx="251015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（二）特点：</a:t>
            </a:r>
          </a:p>
        </p:txBody>
      </p:sp>
      <p:graphicFrame>
        <p:nvGraphicFramePr>
          <p:cNvPr id="7" name="表格 5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79095" y="3028950"/>
          <a:ext cx="11403330" cy="3642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5615"/>
                <a:gridCol w="9657715"/>
              </a:tblGrid>
              <a:tr h="36131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>
                          <a:solidFill>
                            <a:srgbClr val="00206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从地域看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>
                          <a:solidFill>
                            <a:srgbClr val="00206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从过程看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>
                          <a:solidFill>
                            <a:srgbClr val="00206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从程度看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71945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>
                          <a:solidFill>
                            <a:srgbClr val="00206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从动力看</a:t>
                      </a:r>
                    </a:p>
                    <a:p>
                      <a:pPr algn="l"/>
                      <a:endParaRPr lang="zh-CN" altLang="en-US" sz="2800" b="1">
                        <a:solidFill>
                          <a:srgbClr val="00206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37274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800" b="1">
                          <a:solidFill>
                            <a:srgbClr val="00206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从趋势看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8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24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2800" b="1">
                          <a:solidFill>
                            <a:srgbClr val="00206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从实质看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2800" b="1" smtClean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黑体" panose="02010609060101010101" pitchFamily="49" charset="-122"/>
                        <a:sym typeface="+mn-ea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043430" y="3028950"/>
            <a:ext cx="5161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由通商口岸、沿海城市推向内地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43430" y="3550920"/>
            <a:ext cx="5516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从西方引进，中西合璧、新旧并存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43430" y="4072890"/>
            <a:ext cx="8717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大城市变化大，农村变化小，城乡社会生活变化不均衡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43430" y="4589780"/>
            <a:ext cx="98990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这与当时社会运动的推动有关，上层人物的倡导和他们的社会示范作用也很重要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43430" y="5542915"/>
            <a:ext cx="6228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平等、民主、文明是其发展的主要趋势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043430" y="6094095"/>
            <a:ext cx="98990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None/>
            </a:pPr>
            <a:r>
              <a:rPr sz="2800" smtClean="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东西方文化激烈碰撞，</a:t>
            </a:r>
            <a:r>
              <a:rPr lang="zh-CN" sz="2800" smtClean="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二者</a:t>
            </a:r>
            <a:r>
              <a:rPr sz="2800" smtClean="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逐渐融合，但始终保留民族特色。</a:t>
            </a:r>
            <a:endParaRPr lang="zh-CN" altLang="en-US" sz="2800" smtClean="0"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5" name="圆角矩形 14"/>
          <p:cNvSpPr/>
          <p:nvPr>
            <p:custDataLst>
              <p:tags r:id="rId6"/>
            </p:custDataLst>
          </p:nvPr>
        </p:nvSpPr>
        <p:spPr>
          <a:xfrm>
            <a:off x="379095" y="339090"/>
            <a:ext cx="585152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三、北洋军阀统治时期的社会生活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5" grpId="1" animBg="1"/>
      <p:bldP spid="4" grpId="0" animBg="1"/>
      <p:bldP spid="4" grpId="1" animBg="1"/>
      <p:bldP spid="6" grpId="0" animBg="1"/>
      <p:bldP spid="6" grpId="1" animBg="1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85152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四、北洋军阀统治时期的思想文化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235" y="839470"/>
            <a:ext cx="456755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（一）新文化运动的背景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3705" y="1075055"/>
            <a:ext cx="5236845" cy="28581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7810" y="1347470"/>
            <a:ext cx="682180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sym typeface="+mn-ea"/>
              </a:rPr>
              <a:t>1: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辛亥革命推翻了专制政体，客观上为中国人民的个性解放创造了条件。同时，辛亥革命为西方思想文化的传播开拓了更为广阔的空间。辛亥革命后，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自由、平等、民主、共和、博爱思想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sym typeface="+mn-ea"/>
              </a:rPr>
              <a:t>进一步传播。</a:t>
            </a:r>
          </a:p>
        </p:txBody>
      </p:sp>
      <p:pic>
        <p:nvPicPr>
          <p:cNvPr id="138244" name="Picture 4" descr="Zs1295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1070" y="3646170"/>
            <a:ext cx="4187825" cy="258635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283210" y="3646170"/>
            <a:ext cx="2975610" cy="3169920"/>
            <a:chOff x="833" y="5742"/>
            <a:chExt cx="4686" cy="4992"/>
          </a:xfrm>
        </p:grpSpPr>
        <p:pic>
          <p:nvPicPr>
            <p:cNvPr id="138247" name="Picture 8" descr="images六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4" y="5742"/>
              <a:ext cx="4535" cy="4088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8246" name="Text Box 5"/>
            <p:cNvSpPr txBox="1"/>
            <p:nvPr/>
          </p:nvSpPr>
          <p:spPr>
            <a:xfrm>
              <a:off x="833" y="9830"/>
              <a:ext cx="4686" cy="90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noAutofit/>
            </a:bodyPr>
            <a:lstStyle/>
            <a:p>
              <a:pPr algn="ctr">
                <a:lnSpc>
                  <a:spcPct val="100000"/>
                </a:lnSpc>
                <a:buClr>
                  <a:srgbClr val="FF3300"/>
                </a:buClr>
                <a:buFont typeface="Wingdings" panose="05000000000000000000" pitchFamily="2" charset="2"/>
              </a:pPr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◎</a:t>
              </a:r>
              <a:r>
                <a:rPr lang="zh-CN" altLang="en-US" sz="2400" dirty="0">
                  <a:latin typeface="华文仿宋" panose="02010600040101010101" charset="-122"/>
                  <a:ea typeface="华文仿宋" panose="02010600040101010101" charset="-122"/>
                  <a:sym typeface="Calibri" panose="020F0502020204030204" charset="0"/>
                </a:rPr>
                <a:t>袁世凯：皇帝之宝</a:t>
              </a:r>
            </a:p>
          </p:txBody>
        </p:sp>
      </p:grpSp>
      <p:sp>
        <p:nvSpPr>
          <p:cNvPr id="138245" name="Text Box 6"/>
          <p:cNvSpPr txBox="1"/>
          <p:nvPr/>
        </p:nvSpPr>
        <p:spPr>
          <a:xfrm>
            <a:off x="3833495" y="6252210"/>
            <a:ext cx="3482340" cy="5740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Clr>
                <a:srgbClr val="FF3300"/>
              </a:buClr>
              <a:buFont typeface="Wingdings" panose="05000000000000000000" pitchFamily="2" charset="2"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◎</a:t>
            </a:r>
            <a:r>
              <a:rPr lang="en-US" altLang="zh-CN" sz="2400" dirty="0">
                <a:latin typeface="华文仿宋" panose="02010600040101010101" charset="-122"/>
                <a:ea typeface="华文仿宋" panose="02010600040101010101" charset="-122"/>
                <a:sym typeface="Calibri" panose="020F0502020204030204" charset="0"/>
              </a:rPr>
              <a:t>《</a:t>
            </a:r>
            <a:r>
              <a:rPr lang="zh-CN" altLang="en-US" sz="2400" dirty="0">
                <a:latin typeface="华文仿宋" panose="02010600040101010101" charset="-122"/>
                <a:ea typeface="华文仿宋" panose="02010600040101010101" charset="-122"/>
                <a:sym typeface="Calibri" panose="020F0502020204030204" charset="0"/>
              </a:rPr>
              <a:t>二十一条</a:t>
            </a:r>
            <a:r>
              <a:rPr lang="en-US" altLang="zh-CN" sz="2400" dirty="0">
                <a:latin typeface="华文仿宋" panose="02010600040101010101" charset="-122"/>
                <a:ea typeface="华文仿宋" panose="02010600040101010101" charset="-122"/>
                <a:sym typeface="Calibri" panose="020F0502020204030204" charset="0"/>
              </a:rPr>
              <a:t>》</a:t>
            </a:r>
            <a:r>
              <a:rPr lang="zh-CN" altLang="en-US" sz="2400" dirty="0">
                <a:latin typeface="华文仿宋" panose="02010600040101010101" charset="-122"/>
                <a:ea typeface="华文仿宋" panose="02010600040101010101" charset="-122"/>
                <a:sym typeface="Calibri" panose="020F0502020204030204" charset="0"/>
              </a:rPr>
              <a:t>的签订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805420" y="3646170"/>
            <a:ext cx="4004310" cy="3004820"/>
            <a:chOff x="12417" y="5742"/>
            <a:chExt cx="5814" cy="4732"/>
          </a:xfrm>
        </p:grpSpPr>
        <p:pic>
          <p:nvPicPr>
            <p:cNvPr id="140292" name="图片 14359" descr="2007012016282284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417" y="5742"/>
              <a:ext cx="5814" cy="4073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0293" name="文本框 14360"/>
            <p:cNvSpPr txBox="1"/>
            <p:nvPr/>
          </p:nvSpPr>
          <p:spPr>
            <a:xfrm>
              <a:off x="14102" y="9830"/>
              <a:ext cx="3502" cy="6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noAutofit/>
            </a:bodyPr>
            <a:lstStyle/>
            <a:p>
              <a:pPr>
                <a:spcBef>
                  <a:spcPct val="50000"/>
                </a:spcBef>
                <a:buClr>
                  <a:srgbClr val="FF3300"/>
                </a:buClr>
                <a:buFont typeface="Wingdings" panose="05000000000000000000" pitchFamily="2" charset="2"/>
              </a:pPr>
              <a:r>
                <a:rPr lang="zh-CN" altLang="en-US" sz="2400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华文仿宋" panose="02010600040101010101" charset="-122"/>
                </a:rPr>
                <a:t>◎</a:t>
              </a:r>
              <a:r>
                <a:rPr lang="zh-CN" altLang="en-US" sz="2400" dirty="0">
                  <a:solidFill>
                    <a:schemeClr val="tx1"/>
                  </a:solidFill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袁世凯祭孔</a:t>
              </a:r>
              <a:r>
                <a:rPr lang="zh-CN" altLang="en-US" sz="2400" dirty="0">
                  <a:solidFill>
                    <a:srgbClr val="990000"/>
                  </a:solidFill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  </a:t>
              </a:r>
              <a:endParaRPr lang="zh-CN" altLang="en-US" sz="2400">
                <a:solidFill>
                  <a:srgbClr val="99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85152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四、北洋军阀统治时期的思想文化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235" y="839470"/>
            <a:ext cx="456755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（一）新文化运动的背景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0" y="1249680"/>
            <a:ext cx="2571115" cy="370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</a:t>
            </a:r>
            <a:r>
              <a:rPr lang="zh-CN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经济：</a:t>
            </a:r>
          </a:p>
          <a:p>
            <a:pPr indent="266700" algn="just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阶级：</a:t>
            </a:r>
          </a:p>
          <a:p>
            <a:pPr indent="266700" algn="just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政治：</a:t>
            </a:r>
          </a:p>
          <a:p>
            <a:pPr indent="266700" algn="just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4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</a:t>
            </a:r>
            <a:r>
              <a:rPr lang="zh-CN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思想：</a:t>
            </a:r>
          </a:p>
          <a:p>
            <a:pPr indent="266700" algn="just">
              <a:lnSpc>
                <a:spcPct val="140000"/>
              </a:lnSpc>
              <a:spcBef>
                <a:spcPct val="0"/>
              </a:spcBef>
              <a:buNone/>
            </a:pP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266700" algn="just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5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、直接：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72615" y="1452245"/>
            <a:ext cx="84461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一战期间，中国民族资本主义进一步发展</a:t>
            </a:r>
            <a:r>
              <a:rPr lang="zh-CN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（根本原因）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82420" y="1855470"/>
            <a:ext cx="8499475" cy="694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 algn="just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民族资产阶级队伍壮大，强烈要求实行民主制度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07490" y="2585720"/>
            <a:ext cx="80257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北洋军阀统治黑暗，帝国主义加紧侵略中国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07490" y="3209290"/>
            <a:ext cx="96742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辛亥革命后西方民主、共和、自由、平等思想进一步传播；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07845" y="378650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大多数国民思想专制愚昧；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07490" y="439102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袁世凯掀起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尊孔复古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逆流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/>
      <p:bldP spid="12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85152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四、北洋军阀统治时期的思想文化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235" y="839470"/>
            <a:ext cx="456755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（二）新文化运动的概况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5"/>
            </p:custDataLst>
          </p:nvPr>
        </p:nvGraphicFramePr>
        <p:xfrm>
          <a:off x="379095" y="1381125"/>
          <a:ext cx="11365865" cy="2073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555"/>
                <a:gridCol w="9338310"/>
              </a:tblGrid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0206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兴起标志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00206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0206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主要代表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00206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4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0206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主要阵地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00206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0206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活动基地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solidFill>
                          <a:srgbClr val="00206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05075" y="1898015"/>
            <a:ext cx="68516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rPr>
              <a:t>陈独秀、李大钊、胡适、鲁迅、蔡元培</a:t>
            </a:r>
          </a:p>
        </p:txBody>
      </p:sp>
      <p:sp>
        <p:nvSpPr>
          <p:cNvPr id="7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329180" y="2398395"/>
            <a:ext cx="184023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rPr>
              <a:t>《新青年》</a:t>
            </a:r>
          </a:p>
        </p:txBody>
      </p:sp>
      <p:sp>
        <p:nvSpPr>
          <p:cNvPr id="8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05075" y="2929255"/>
            <a:ext cx="184023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rPr>
              <a:t>北京大学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505075" y="1381125"/>
            <a:ext cx="646049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1915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年，陈独秀在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上海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创办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青年杂志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》</a:t>
            </a:r>
          </a:p>
        </p:txBody>
      </p:sp>
      <p:pic>
        <p:nvPicPr>
          <p:cNvPr id="14" name="图片 13" descr="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095" y="3460750"/>
            <a:ext cx="4948555" cy="3160395"/>
          </a:xfrm>
          <a:prstGeom prst="rect">
            <a:avLst/>
          </a:prstGeom>
        </p:spPr>
      </p:pic>
      <p:pic>
        <p:nvPicPr>
          <p:cNvPr id="4" name="图片 3" descr="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46895">
            <a:off x="10888980" y="147320"/>
            <a:ext cx="988060" cy="1490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83520" y="2147570"/>
            <a:ext cx="1361440" cy="1307465"/>
          </a:xfrm>
          <a:prstGeom prst="rect">
            <a:avLst/>
          </a:prstGeom>
        </p:spPr>
      </p:pic>
      <p:sp>
        <p:nvSpPr>
          <p:cNvPr id="11" name="文本框 10" descr="7b0a202020202262756c6c6574223a20227b5c2263617465676f727949645c223a5c225c222c5c2274656d706c61746549645c223a32303233313237357d220a7d0a"/>
          <p:cNvSpPr txBox="1"/>
          <p:nvPr/>
        </p:nvSpPr>
        <p:spPr>
          <a:xfrm>
            <a:off x="5300345" y="3718560"/>
            <a:ext cx="6444615" cy="2158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buBlip>
                <a:blip r:embed="rId14"/>
              </a:buBlip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蔡元培提出：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思想自由，兼容并包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的方针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  <a:buBlip>
                <a:blip r:embed="rId14"/>
              </a:buBlip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聚集了一批具有新思想的学者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  <a:buBlip>
                <a:blip r:embed="rId14"/>
              </a:buBlip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培养了一批具有先进思想的进步青年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925820" y="5901055"/>
            <a:ext cx="445770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实质：传播资产阶级新文化</a:t>
            </a:r>
          </a:p>
        </p:txBody>
      </p:sp>
      <p:pic>
        <p:nvPicPr>
          <p:cNvPr id="13" name="图片 12" descr="《新青年》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-365277">
            <a:off x="9829800" y="38735"/>
            <a:ext cx="1014095" cy="1379220"/>
          </a:xfrm>
          <a:prstGeom prst="rect">
            <a:avLst/>
          </a:prstGeom>
          <a:noFill/>
          <a:ln w="57150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5" grpId="0" bldLvl="0" animBg="1"/>
      <p:bldP spid="11" grpId="0"/>
      <p:bldP spid="11" grpId="1"/>
      <p:bldP spid="12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85152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四、北洋军阀统治时期的思想文化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235" y="839470"/>
            <a:ext cx="5586730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（三）新文化运动的主要内容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9095" y="1381125"/>
            <a:ext cx="1854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、前期：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53235" y="1381125"/>
            <a:ext cx="3103880" cy="5327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）思想革命：</a:t>
            </a: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379095" y="1851025"/>
            <a:ext cx="1183005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①拥护</a:t>
            </a:r>
            <a:r>
              <a:rPr lang="zh-CN" altLang="en-US" sz="2800" b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“德先生”(民主)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：反对孔教、礼法、贞节、旧伦理、旧政治；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②拥护</a:t>
            </a:r>
            <a:r>
              <a:rPr lang="zh-CN" altLang="en-US" sz="2800" b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“赛先生”(科学)</a:t>
            </a:r>
            <a:r>
              <a:rPr lang="zh-CN" altLang="en-US" sz="28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：反对旧艺术、旧宗教；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29125" y="1390650"/>
            <a:ext cx="99872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核心：提倡民主和科学，反对专制和愚昧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42595" y="2975610"/>
            <a:ext cx="11286490" cy="1038860"/>
          </a:xfrm>
          <a:prstGeom prst="rect">
            <a:avLst/>
          </a:prstGeom>
          <a:noFill/>
          <a:ln w="12700" cmpd="sng">
            <a:solidFill>
              <a:srgbClr val="273656">
                <a:alpha val="36000"/>
              </a:srgbClr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+mn-ea"/>
              </a:rPr>
              <a:t>民主不仅指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+mn-ea"/>
              </a:rPr>
              <a:t>西方资产阶级的民主制度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+mn-ea"/>
              </a:rPr>
              <a:t>，更强调人权、自由、平等、博爱等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+mn-ea"/>
              </a:rPr>
              <a:t>民主精神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+mn-ea"/>
              </a:rPr>
              <a:t>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3230" y="4119880"/>
            <a:ext cx="11285855" cy="1038860"/>
          </a:xfrm>
          <a:prstGeom prst="rect">
            <a:avLst/>
          </a:prstGeom>
          <a:noFill/>
          <a:ln w="12700" cmpd="sng">
            <a:solidFill>
              <a:srgbClr val="273656">
                <a:alpha val="35000"/>
              </a:srgbClr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+mn-ea"/>
              </a:rPr>
              <a:t>科学不仅指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+mn-ea"/>
              </a:rPr>
              <a:t>科学知识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+mn-ea"/>
              </a:rPr>
              <a:t>，更强调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+mn-ea"/>
              </a:rPr>
              <a:t>科学精神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楷体" panose="02010600040101010101" pitchFamily="2" charset="-122"/>
                <a:sym typeface="+mn-ea"/>
              </a:rPr>
              <a:t>、科学世界观、反对迷信、反对偶像崇拜。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6877050" y="339090"/>
            <a:ext cx="2577465" cy="953135"/>
          </a:xfrm>
          <a:prstGeom prst="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sx="3000" sy="3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民主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democracy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9551035" y="349885"/>
            <a:ext cx="2297430" cy="953135"/>
          </a:xfrm>
          <a:prstGeom prst="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sx="3000" sy="3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科学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science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42595" y="5264150"/>
            <a:ext cx="7981315" cy="521970"/>
          </a:xfrm>
          <a:prstGeom prst="rect">
            <a:avLst/>
          </a:prstGeom>
          <a:solidFill>
            <a:srgbClr val="3A48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Calibri" panose="020F0502020204030204" charset="0"/>
              </a:rPr>
              <a:t>思考：这与以前向西方学习相比发生了什么变化？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79095" y="5891530"/>
            <a:ext cx="6951345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sym typeface="Calibri" panose="020F0502020204030204" charset="0"/>
              </a:rPr>
              <a:t>由学习西方政治制度转向学习西方思想文化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3" grpId="1"/>
      <p:bldP spid="5" grpId="0"/>
      <p:bldP spid="4" grpId="0"/>
      <p:bldP spid="12" grpId="0" bldLvl="0" animBg="1"/>
      <p:bldP spid="14" grpId="0" bldLvl="0" animBg="1"/>
      <p:bldP spid="57355" grpId="0" bldLvl="0" animBg="1"/>
      <p:bldP spid="59403" grpId="0" bldLvl="0" animBg="1"/>
      <p:bldP spid="16" grpId="0" bldLvl="0" animBg="1"/>
      <p:bldP spid="17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79095" y="3952240"/>
            <a:ext cx="11443970" cy="2665095"/>
          </a:xfrm>
          <a:prstGeom prst="rect">
            <a:avLst/>
          </a:prstGeom>
          <a:solidFill>
            <a:srgbClr val="EAEDF2"/>
          </a:solidFill>
          <a:ln w="19050">
            <a:noFill/>
            <a:prstDash val="dashDot"/>
            <a:miter lim="800000"/>
          </a:ln>
          <a:effectLst/>
        </p:spPr>
        <p:txBody>
          <a:bodyPr wrap="square" lIns="90170" tIns="46990" rIns="90170" bIns="4699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材料</a:t>
            </a: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1</a:t>
            </a: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：</a:t>
            </a: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孔教与共和乃绝对两不相容之物</a:t>
            </a: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，存其一必废其一。</a:t>
            </a: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……</a:t>
            </a: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盖主张尊孔，势必立君，主张立君，势必复辟，理之自然，无足怪者。</a:t>
            </a: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                                      ——</a:t>
            </a: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陈独秀</a:t>
            </a: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《</a:t>
            </a: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复辟与尊孔</a:t>
            </a: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》</a:t>
            </a: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材料</a:t>
            </a: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2</a:t>
            </a: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：余之抨击孔子，非抨击孔子之本身，</a:t>
            </a: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乃抨击孔子为历代君主雕塑之偶像的权威也</a:t>
            </a: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；非抨击孔子，</a:t>
            </a: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乃抨击专制政治之灵魂也</a:t>
            </a: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。</a:t>
            </a: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                               </a:t>
            </a: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——</a:t>
            </a: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李大钊</a:t>
            </a: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《</a:t>
            </a: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自然的伦理观与孔子</a:t>
            </a: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  <a:sym typeface="Calibri" panose="020F0502020204030204" charset="0"/>
              </a:rPr>
              <a:t>》</a:t>
            </a: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85152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四、北洋军阀统治时期的思想文化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235" y="839470"/>
            <a:ext cx="5586730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（三）新文化运动的主要内容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53235" y="1381125"/>
            <a:ext cx="3103880" cy="5327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）道德革命：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9095" y="1381125"/>
            <a:ext cx="1854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、前期：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14520" y="1381125"/>
            <a:ext cx="46462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None/>
            </a:pPr>
            <a:r>
              <a:rPr lang="zh-CN" altLang="en-US" sz="2800" b="1"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提倡</a:t>
            </a:r>
            <a:r>
              <a:rPr lang="zh-CN" altLang="en-US" sz="2800" b="1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新道德</a:t>
            </a:r>
            <a:r>
              <a:rPr lang="zh-CN" altLang="en-US" sz="2800" b="1"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，反对</a:t>
            </a:r>
            <a:r>
              <a:rPr lang="zh-CN" altLang="en-US" sz="2800" b="1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旧道德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9095" y="2358390"/>
            <a:ext cx="116789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②新道德： 资产阶级所追求的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自由、民主、平等、博爱的</a:t>
            </a:r>
            <a:r>
              <a:rPr lang="zh-CN" altLang="en-US" sz="2800" b="1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国民新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道德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9095" y="1875790"/>
            <a:ext cx="9828530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①旧道德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以三纲五常为核心的</a:t>
            </a:r>
            <a:r>
              <a:rPr lang="zh-CN" altLang="en-US" sz="2800" b="1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儒家伦理纲常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传统封建道德</a:t>
            </a:r>
          </a:p>
        </p:txBody>
      </p:sp>
      <p:sp>
        <p:nvSpPr>
          <p:cNvPr id="161796" name="Text Box 6"/>
          <p:cNvSpPr txBox="1"/>
          <p:nvPr/>
        </p:nvSpPr>
        <p:spPr>
          <a:xfrm>
            <a:off x="379095" y="2842895"/>
            <a:ext cx="5862320" cy="586105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“打倒孔家店”与批判旧礼教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9095" y="3335655"/>
            <a:ext cx="9398635" cy="521970"/>
          </a:xfrm>
          <a:prstGeom prst="rect">
            <a:avLst/>
          </a:prstGeom>
          <a:solidFill>
            <a:srgbClr val="3A48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思考：新文化运动为什么要把斗争矛头指向儒家传统道德？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8" grpId="1" animBg="1"/>
      <p:bldP spid="3" grpId="0"/>
      <p:bldP spid="3" grpId="1"/>
      <p:bldP spid="4" grpId="0"/>
      <p:bldP spid="4" grpId="1"/>
      <p:bldP spid="7" grpId="0"/>
      <p:bldP spid="7" grpId="1"/>
      <p:bldP spid="161796" grpId="0"/>
      <p:bldP spid="161796" grpId="1"/>
      <p:bldP spid="10" grpId="0" animBg="1"/>
      <p:bldP spid="10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85152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四、北洋军阀统治时期的思想文化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235" y="839470"/>
            <a:ext cx="5586730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（三）新文化运动的主要内容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53235" y="1381125"/>
            <a:ext cx="3103880" cy="5327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）道德革命：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79095" y="1381125"/>
            <a:ext cx="1854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、前期：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14520" y="1381125"/>
            <a:ext cx="46462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None/>
            </a:pPr>
            <a:r>
              <a:rPr lang="zh-CN" altLang="en-US" sz="2800" b="1"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提倡</a:t>
            </a:r>
            <a:r>
              <a:rPr lang="zh-CN" altLang="en-US" sz="2800" b="1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新道德</a:t>
            </a:r>
            <a:r>
              <a:rPr lang="zh-CN" altLang="en-US" sz="2800" b="1"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，反对</a:t>
            </a:r>
            <a:r>
              <a:rPr lang="zh-CN" altLang="en-US" sz="2800" b="1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旧道德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9095" y="2358390"/>
            <a:ext cx="116789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②新道德： 资产阶级所追求的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自由、民主、平等、博爱的</a:t>
            </a:r>
            <a:r>
              <a:rPr lang="zh-CN" altLang="en-US" sz="2800" b="1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国民新</a:t>
            </a:r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道德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en-US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9095" y="1875790"/>
            <a:ext cx="9828530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①旧道德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以三纲五常为核心的</a:t>
            </a:r>
            <a:r>
              <a:rPr lang="zh-CN" altLang="en-US" sz="2800" b="1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儒家伦理纲常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传统封建道德</a:t>
            </a:r>
          </a:p>
        </p:txBody>
      </p:sp>
      <p:sp>
        <p:nvSpPr>
          <p:cNvPr id="161796" name="Text Box 6"/>
          <p:cNvSpPr txBox="1"/>
          <p:nvPr/>
        </p:nvSpPr>
        <p:spPr>
          <a:xfrm>
            <a:off x="379095" y="2842895"/>
            <a:ext cx="5862320" cy="586105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“打倒孔家店”与批判旧礼教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9095" y="3335655"/>
            <a:ext cx="9398635" cy="521970"/>
          </a:xfrm>
          <a:prstGeom prst="rect">
            <a:avLst/>
          </a:prstGeom>
          <a:solidFill>
            <a:srgbClr val="3A48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思考：新文化运动为什么要把斗争矛头指向儒家传统道德？</a:t>
            </a:r>
          </a:p>
        </p:txBody>
      </p:sp>
      <p:sp>
        <p:nvSpPr>
          <p:cNvPr id="37892" name="矩形 37891"/>
          <p:cNvSpPr/>
          <p:nvPr/>
        </p:nvSpPr>
        <p:spPr>
          <a:xfrm>
            <a:off x="379095" y="3830955"/>
            <a:ext cx="11659235" cy="1986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①儒家传统道德是维护封建统治的理论基础和精神支柱。</a:t>
            </a:r>
          </a:p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②以孔子为代表的儒学已经成为袁独裁复辟的工具。</a:t>
            </a:r>
          </a:p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③打倒旧道德，有利于反袁的封建专制独裁，有利于资产阶级民主政治的实现和社会的进步。</a:t>
            </a:r>
            <a:endParaRPr lang="zh-CN" altLang="en-US" sz="2800" b="1" dirty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80515" y="5831840"/>
            <a:ext cx="777938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取其精华，去其糟粕；保持民族性，体现时代性</a:t>
            </a:r>
            <a:r>
              <a:rPr lang="zh-CN" altLang="en-US" sz="28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400" b="1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</a:t>
            </a:r>
            <a:r>
              <a:rPr lang="zh-CN" altLang="en-US" b="1" dirty="0">
                <a:latin typeface="宋体" panose="02010600030101010101" pitchFamily="2" charset="-122"/>
                <a:sym typeface="+mn-ea"/>
              </a:rPr>
              <a:t>                      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2" grpId="1"/>
      <p:bldP spid="8" grpId="0" animBg="1"/>
      <p:bldP spid="8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85152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四、北洋军阀统治时期的思想文化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235" y="839470"/>
            <a:ext cx="5586730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（三）新文化运动的主要内容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9095" y="1381125"/>
            <a:ext cx="1854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、前期：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53235" y="1381125"/>
            <a:ext cx="3103880" cy="5327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）文学革命：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373245" y="1381125"/>
            <a:ext cx="4581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提倡新文学，反对旧文学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9095" y="1922780"/>
            <a:ext cx="7485380" cy="521970"/>
          </a:xfrm>
          <a:prstGeom prst="rect">
            <a:avLst/>
          </a:prstGeom>
          <a:solidFill>
            <a:srgbClr val="3A48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思考：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为什么改革思想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 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一定要牵涉到文学上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?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91475" y="1922780"/>
            <a:ext cx="384556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  <a:sym typeface="+mn-ea"/>
              </a:rPr>
              <a:t>文学是传导思想的工具</a:t>
            </a:r>
          </a:p>
        </p:txBody>
      </p:sp>
      <p:sp>
        <p:nvSpPr>
          <p:cNvPr id="16" name="Text Box 6"/>
          <p:cNvSpPr txBox="1"/>
          <p:nvPr>
            <p:custDataLst>
              <p:tags r:id="rId5"/>
            </p:custDataLst>
          </p:nvPr>
        </p:nvSpPr>
        <p:spPr>
          <a:xfrm>
            <a:off x="245745" y="2549525"/>
            <a:ext cx="7917815" cy="557530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noAutofit/>
          </a:bodyPr>
          <a:lstStyle/>
          <a:p>
            <a:pPr eaLnBrk="0" hangingPunct="0"/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胡适：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《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文学改良刍议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》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：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Text Box 5"/>
          <p:cNvSpPr txBox="1"/>
          <p:nvPr>
            <p:custDataLst>
              <p:tags r:id="rId6"/>
            </p:custDataLst>
          </p:nvPr>
        </p:nvSpPr>
        <p:spPr>
          <a:xfrm>
            <a:off x="334645" y="3775075"/>
            <a:ext cx="6345555" cy="585470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noAutofit/>
          </a:bodyPr>
          <a:lstStyle/>
          <a:p>
            <a:pPr eaLnBrk="0" hangingPunct="0"/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陈独秀：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《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文学革命论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》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：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TextBox 1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22800" y="3747135"/>
            <a:ext cx="5750560" cy="10388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fontAlgn="auto">
              <a:lnSpc>
                <a:spcPct val="110000"/>
              </a:lnSpc>
              <a:spcBef>
                <a:spcPts val="0"/>
              </a:spcBef>
            </a:pP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推倒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陈腐、雕琢、艰涩的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旧文学</a:t>
            </a:r>
            <a:endParaRPr sz="28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10000"/>
              </a:lnSpc>
              <a:spcBef>
                <a:spcPts val="0"/>
              </a:spcBef>
            </a:pPr>
            <a:r>
              <a:rPr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建</a:t>
            </a:r>
            <a:r>
              <a:rPr lang="zh-CN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立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新鲜、平易、通俗的</a:t>
            </a:r>
            <a:r>
              <a:rPr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新文学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719955" y="2539365"/>
            <a:ext cx="58705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ea"/>
              </a:rPr>
              <a:t>白话文代替文言文，新式标点符号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90525" y="3112770"/>
            <a:ext cx="9472930" cy="52197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以更加通俗易懂的新文学作为载体，更有利于新思想的传播</a:t>
            </a: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2233295" y="5620385"/>
            <a:ext cx="7508240" cy="52133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algn="l" fontAlgn="base">
              <a:lnSpc>
                <a:spcPct val="100000"/>
              </a:lnSpc>
              <a:buClrTx/>
              <a:buSzTx/>
              <a:buNone/>
              <a:defRPr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文化平民化：平民教育思潮、文学内容平民化</a:t>
            </a:r>
          </a:p>
        </p:txBody>
      </p:sp>
      <p:pic>
        <p:nvPicPr>
          <p:cNvPr id="10" name="图片 9" descr="鲁迅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63305" y="2204085"/>
            <a:ext cx="4189730" cy="4431030"/>
          </a:xfrm>
          <a:prstGeom prst="rect">
            <a:avLst/>
          </a:prstGeom>
        </p:spPr>
      </p:pic>
      <p:sp>
        <p:nvSpPr>
          <p:cNvPr id="28687" name="文本框 48143"/>
          <p:cNvSpPr txBox="1"/>
          <p:nvPr>
            <p:custDataLst>
              <p:tags r:id="rId9"/>
            </p:custDataLst>
          </p:nvPr>
        </p:nvSpPr>
        <p:spPr>
          <a:xfrm>
            <a:off x="3862070" y="4898390"/>
            <a:ext cx="6948488" cy="52197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</a:extLst>
        </p:spPr>
        <p:txBody>
          <a:bodyPr anchor="t" anchorCtr="0">
            <a:spAutoFit/>
          </a:bodyPr>
          <a:lstStyle/>
          <a:p>
            <a:pPr indent="0" fontAlgn="auto">
              <a:spcBef>
                <a:spcPts val="0"/>
              </a:spcBef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反封建与白话文有机结合，是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新文学典范</a:t>
            </a:r>
          </a:p>
        </p:txBody>
      </p:sp>
      <p:sp>
        <p:nvSpPr>
          <p:cNvPr id="11" name="Text Box 5"/>
          <p:cNvSpPr txBox="1"/>
          <p:nvPr>
            <p:custDataLst>
              <p:tags r:id="rId10"/>
            </p:custDataLst>
          </p:nvPr>
        </p:nvSpPr>
        <p:spPr>
          <a:xfrm>
            <a:off x="379095" y="4911090"/>
            <a:ext cx="3845560" cy="585470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noAutofit/>
          </a:bodyPr>
          <a:lstStyle/>
          <a:p>
            <a:pPr eaLnBrk="0" hangingPunct="0"/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鲁迅：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《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狂人日记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》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：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en-US" altLang="zh-CN" sz="2800"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4" grpId="0"/>
      <p:bldP spid="24" grpId="1"/>
      <p:bldP spid="7" grpId="0" animBg="1"/>
      <p:bldP spid="7" grpId="1" animBg="1"/>
      <p:bldP spid="8" grpId="0" animBg="1"/>
      <p:bldP spid="8" grpId="1" animBg="1"/>
      <p:bldP spid="16" grpId="0"/>
      <p:bldP spid="16" grpId="1"/>
      <p:bldP spid="17" grpId="0"/>
      <p:bldP spid="17" grpId="1"/>
      <p:bldP spid="19" grpId="0"/>
      <p:bldP spid="19" grpId="1"/>
      <p:bldP spid="21" grpId="0"/>
      <p:bldP spid="21" grpId="1"/>
      <p:bldP spid="22" grpId="0" animBg="1"/>
      <p:bldP spid="22" grpId="1" animBg="1"/>
      <p:bldP spid="23" grpId="0" animBg="1"/>
      <p:bldP spid="23" grpId="1" animBg="1"/>
      <p:bldP spid="28687" grpId="0"/>
      <p:bldP spid="28687" grpId="1"/>
      <p:bldP spid="11" grpId="0"/>
      <p:bldP spid="11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85152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四、北洋军阀统治时期的思想文化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235" y="839470"/>
            <a:ext cx="5586730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（三）新文化运动的主要内容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9095" y="1381125"/>
            <a:ext cx="3562350" cy="521970"/>
          </a:xfrm>
          <a:prstGeom prst="rect">
            <a:avLst/>
          </a:prstGeom>
          <a:solidFill>
            <a:srgbClr val="3A48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知识链接：文白之争</a:t>
            </a:r>
          </a:p>
        </p:txBody>
      </p:sp>
      <p:sp>
        <p:nvSpPr>
          <p:cNvPr id="45060" name="Rectangle 4"/>
          <p:cNvSpPr/>
          <p:nvPr/>
        </p:nvSpPr>
        <p:spPr>
          <a:xfrm>
            <a:off x="7211695" y="2528570"/>
            <a:ext cx="49803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eaLnBrk="0" hangingPunct="0">
              <a:lnSpc>
                <a:spcPct val="10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文言文：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干不了，谢谢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</a:p>
        </p:txBody>
      </p:sp>
      <p:sp>
        <p:nvSpPr>
          <p:cNvPr id="45065" name="Rectangle 9"/>
          <p:cNvSpPr/>
          <p:nvPr/>
        </p:nvSpPr>
        <p:spPr>
          <a:xfrm>
            <a:off x="257493" y="2006600"/>
            <a:ext cx="6777037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白话：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你的太太死了！赶快回来啊！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</a:p>
        </p:txBody>
      </p:sp>
      <p:sp>
        <p:nvSpPr>
          <p:cNvPr id="45066" name="Rectangle 10"/>
          <p:cNvSpPr/>
          <p:nvPr/>
        </p:nvSpPr>
        <p:spPr>
          <a:xfrm>
            <a:off x="6758305" y="2006600"/>
            <a:ext cx="3673475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文言文：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妻丧速归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</a:p>
        </p:txBody>
      </p:sp>
      <p:sp>
        <p:nvSpPr>
          <p:cNvPr id="45067" name="Rectangle 11"/>
          <p:cNvSpPr/>
          <p:nvPr/>
        </p:nvSpPr>
        <p:spPr>
          <a:xfrm>
            <a:off x="257810" y="2575560"/>
            <a:ext cx="81768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白话：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才学疏浅，恐难胜任，恕不从命。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</a:p>
        </p:txBody>
      </p:sp>
      <p:sp>
        <p:nvSpPr>
          <p:cNvPr id="11" name="矩形 10"/>
          <p:cNvSpPr/>
          <p:nvPr/>
        </p:nvSpPr>
        <p:spPr>
          <a:xfrm>
            <a:off x="257810" y="3055620"/>
            <a:ext cx="5702300" cy="636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b="1" smtClean="0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断句：乌黑</a:t>
            </a:r>
            <a:r>
              <a:rPr lang="zh-CN" altLang="en-US" sz="2800" b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头发无麻子脚不大周正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4945" y="3656965"/>
            <a:ext cx="11684635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【故事】从前有个秀才到村里闲逛，看到一则征婚启事，上面写着：“乌黑头发无麻子脚不大周正”，秀才觉得这姑娘很不错，就把她娶回家了。回家一看，秀才差点就晕过去了。你们知道为什么吗？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4945" y="5227955"/>
            <a:ext cx="1174750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【原因】秀才理解为“乌黑头发，无麻子，脚不大，周正”，而征婚启事实际上说的是“乌黑，头发无，麻子脚，不大周正”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5060" grpId="0"/>
      <p:bldP spid="45065" grpId="0"/>
      <p:bldP spid="45066" grpId="0"/>
      <p:bldP spid="45067" grpId="0"/>
      <p:bldP spid="11" grpId="0" bldLvl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6"/>
          <a:srcRect l="146" t="3096" r="224" b="3096"/>
          <a:stretch>
            <a:fillRect/>
          </a:stretch>
        </p:blipFill>
        <p:spPr>
          <a:xfrm>
            <a:off x="379095" y="987425"/>
            <a:ext cx="11487150" cy="2967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时空坐标</a:t>
            </a:r>
          </a:p>
        </p:txBody>
      </p:sp>
      <p:sp>
        <p:nvSpPr>
          <p:cNvPr id="2" name="圆角矩形 1"/>
          <p:cNvSpPr/>
          <p:nvPr>
            <p:custDataLst>
              <p:tags r:id="rId4"/>
            </p:custDataLst>
          </p:nvPr>
        </p:nvSpPr>
        <p:spPr>
          <a:xfrm>
            <a:off x="379095" y="4258310"/>
            <a:ext cx="2204720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课程标准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5910" y="4899025"/>
            <a:ext cx="11449050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en-US" altLang="zh-CN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、了解北洋军阀的统治及特点；</a:t>
            </a:r>
          </a:p>
          <a:p>
            <a:pPr indent="0" fontAlgn="auto">
              <a:lnSpc>
                <a:spcPct val="130000"/>
              </a:lnSpc>
            </a:pPr>
            <a:r>
              <a:rPr lang="en-US" altLang="zh-CN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、概述新文化运动的主要内容，探讨其对近代中国思想解放的影响。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488315" y="1903095"/>
          <a:ext cx="11278870" cy="390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065"/>
                <a:gridCol w="9615805"/>
              </a:tblGrid>
              <a:tr h="14230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00206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00206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撰写文章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569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00206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成立社团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918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00206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建立组织</a:t>
                      </a: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00206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5321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00206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面向工人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1202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4"/>
            </p:custDataLst>
          </p:nvPr>
        </p:nvSpPr>
        <p:spPr>
          <a:xfrm>
            <a:off x="379095" y="339090"/>
            <a:ext cx="585152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四、北洋军阀统治时期的思想文化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2235" y="839470"/>
            <a:ext cx="5586730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（三）新文化运动的主要内容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9095" y="1381125"/>
            <a:ext cx="1854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、后期：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706880" y="1381125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）李大钊：宣传马克思主义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17090" y="1903095"/>
            <a:ext cx="970851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1918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李大钊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发表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《庶民的胜利》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等文章，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开始传播马克思主义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</a:p>
          <a:p>
            <a:pPr>
              <a:lnSpc>
                <a:spcPct val="10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②李大钊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《我的马克思主义观》系统介绍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了马克思主义。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17090" y="3286760"/>
            <a:ext cx="95764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①1920年李大钊最早建立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马克思学说研究会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</a:p>
          <a:p>
            <a:pPr indent="0" fontAlgn="auto">
              <a:lnSpc>
                <a:spcPct val="10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②1920年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陈独秀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在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上海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组织了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马克思主义研究会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117090" y="5285105"/>
            <a:ext cx="89700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创办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工人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补习学校，出版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《劳动界》《劳动者》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等刊物。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0040620" y="238760"/>
            <a:ext cx="1867535" cy="1913890"/>
            <a:chOff x="15812" y="376"/>
            <a:chExt cx="2941" cy="3014"/>
          </a:xfrm>
        </p:grpSpPr>
        <p:pic>
          <p:nvPicPr>
            <p:cNvPr id="105" name="图片 104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5812" y="376"/>
              <a:ext cx="2812" cy="3014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884" y="400"/>
              <a:ext cx="869" cy="259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>
                  <a:latin typeface="仿宋" panose="02010609060101010101" charset="-122"/>
                  <a:ea typeface="仿宋" panose="02010609060101010101" charset="-122"/>
                </a:rPr>
                <a:t>◎李大钊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117090" y="4239895"/>
            <a:ext cx="9576435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-342900" algn="l" defTabSz="914400" rtl="0" fontAlgn="base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noProof="0" dirty="0">
                <a:ln>
                  <a:noFill/>
                </a:ln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sym typeface="Calibri" panose="020F0502020204030204" charset="0"/>
              </a:rPr>
              <a:t>陈独秀、毛泽东、周恩来等先进知识分子成为马克思主义者，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他们建立了中国共产党早期组织</a:t>
            </a:r>
            <a:endParaRPr lang="zh-CN" altLang="en-US" sz="2800" noProof="0" dirty="0">
              <a:ln>
                <a:noFill/>
              </a:ln>
              <a:effectLst/>
              <a:uLnTx/>
              <a:uFillTx/>
              <a:latin typeface="华文中宋" panose="02010600040101010101" charset="-122"/>
              <a:ea typeface="华文中宋" panose="02010600040101010101" charset="-122"/>
              <a:sym typeface="Calibri" panose="020F050202020403020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808970" y="5401310"/>
            <a:ext cx="1287145" cy="1309370"/>
            <a:chOff x="17022" y="8506"/>
            <a:chExt cx="2027" cy="2062"/>
          </a:xfrm>
        </p:grpSpPr>
        <p:pic>
          <p:nvPicPr>
            <p:cNvPr id="106" name="图片 105"/>
            <p:cNvPicPr/>
            <p:nvPr/>
          </p:nvPicPr>
          <p:blipFill>
            <a:blip r:embed="rId8"/>
            <a:stretch>
              <a:fillRect/>
            </a:stretch>
          </p:blipFill>
          <p:spPr>
            <a:xfrm rot="600000">
              <a:off x="17749" y="8716"/>
              <a:ext cx="1300" cy="1853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7022" y="8506"/>
              <a:ext cx="1393" cy="1914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9" grpId="0"/>
      <p:bldP spid="19" grpId="1"/>
      <p:bldP spid="3" grpId="0"/>
      <p:bldP spid="3" grpId="1"/>
      <p:bldP spid="8" grpId="0"/>
      <p:bldP spid="8" grpId="1"/>
      <p:bldP spid="10" grpId="0"/>
      <p:bldP spid="10" grpId="1"/>
      <p:bldP spid="14" grpId="0"/>
      <p:bldP spid="14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85152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四、北洋军阀统治时期的思想文化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8615" y="2436495"/>
            <a:ext cx="11402060" cy="521970"/>
          </a:xfrm>
          <a:prstGeom prst="rect">
            <a:avLst/>
          </a:prstGeom>
          <a:solidFill>
            <a:srgbClr val="3A48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marR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探究</a:t>
            </a:r>
            <a:r>
              <a:rPr lang="en-US" altLang="zh-CN" sz="28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:</a:t>
            </a:r>
            <a:r>
              <a:rPr lang="zh-CN" altLang="en-US" sz="28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马克思主义为何在中国广泛传播并成为主流思潮？这说明了什么？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8615" y="925195"/>
            <a:ext cx="11473180" cy="1383665"/>
          </a:xfrm>
          <a:prstGeom prst="rect">
            <a:avLst/>
          </a:prstGeom>
          <a:noFill/>
          <a:ln w="12700" cmpd="sng">
            <a:solidFill>
              <a:srgbClr val="3A4865">
                <a:alpha val="36000"/>
              </a:srgbClr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r>
              <a:rPr lang="zh-CN" altLang="en-US" sz="280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材料：一批先进青年知识分子，从俄国十月革命的胜利中，看到了马克思主义的伟大力量，看到了国家民族的前途和希望，从而自觉接受马克思主义，积极传播马克思主义，促进马克思主义同中国工人运动的结合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9095" y="3086100"/>
            <a:ext cx="1144270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defTabSz="91440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noProof="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Calibri" panose="020F0502020204030204" charset="0"/>
              </a:rPr>
              <a:t>原因：</a:t>
            </a:r>
            <a:r>
              <a:rPr kumimoji="1" lang="zh-CN" altLang="en-US" sz="2800" noProof="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Calibri" panose="020F0502020204030204" charset="0"/>
              </a:rPr>
              <a:t>①半殖民地半封建社会环境下其他思想的纷纷破产；②</a:t>
            </a:r>
            <a:r>
              <a:rPr kumimoji="1" lang="en-US" altLang="zh-CN" sz="2800" noProof="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Calibri" panose="020F0502020204030204" charset="0"/>
              </a:rPr>
              <a:t>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一战进一步暴露帝国主义本质，十月革命影响扩大；</a:t>
            </a:r>
            <a:r>
              <a:rPr kumimoji="1" lang="zh-CN" altLang="en-US" sz="2800" noProof="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Calibri" panose="020F0502020204030204" charset="0"/>
              </a:rPr>
              <a:t>③资产阶级激进民主主义者的积极宣传，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前期新文化运动促进思想解放</a:t>
            </a:r>
            <a:r>
              <a:rPr kumimoji="1" lang="zh-CN" altLang="en-US" sz="2800" noProof="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Calibri" panose="020F0502020204030204" charset="0"/>
              </a:rPr>
              <a:t>；</a:t>
            </a:r>
            <a:r>
              <a:rPr kumimoji="1" lang="en-US" altLang="zh-CN" sz="2800" noProof="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Calibri" panose="020F0502020204030204" charset="0"/>
              </a:rPr>
              <a:t> </a:t>
            </a:r>
            <a:r>
              <a:rPr kumimoji="1" lang="zh-CN" altLang="en-US" sz="2800" noProof="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Calibri" panose="020F0502020204030204" charset="0"/>
              </a:rPr>
              <a:t>④马克思主义自身的科学性；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⑤民族工业发展，无产阶级队伍壮大，五四运动无产阶级登上历史舞台，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  <a:sym typeface="+mn-ea"/>
              </a:rPr>
              <a:t>马克思主义和工人运动相结合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kumimoji="1" lang="zh-CN" altLang="en-US" sz="2800" noProof="0" dirty="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095" y="5459095"/>
            <a:ext cx="90747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R="0" indent="0" defTabSz="9144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noProof="0" dirty="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Calibri" panose="020F0502020204030204" charset="0"/>
              </a:rPr>
              <a:t>说明：</a:t>
            </a:r>
            <a:r>
              <a:rPr kumimoji="1" lang="zh-CN" altLang="en-US" sz="2800" noProof="0" dirty="0" smtClean="0">
                <a:latin typeface="华文中宋" panose="02010600040101010101" charset="-122"/>
                <a:ea typeface="华文中宋" panose="02010600040101010101" charset="-122"/>
                <a:sym typeface="Calibri" panose="020F0502020204030204" charset="0"/>
              </a:rPr>
              <a:t>中国选择马克思主义是中国历史发展的必然结果。</a:t>
            </a:r>
          </a:p>
        </p:txBody>
      </p:sp>
      <p:pic>
        <p:nvPicPr>
          <p:cNvPr id="112" name="图片 111"/>
          <p:cNvPicPr/>
          <p:nvPr/>
        </p:nvPicPr>
        <p:blipFill>
          <a:blip r:embed="rId5"/>
          <a:stretch>
            <a:fillRect/>
          </a:stretch>
        </p:blipFill>
        <p:spPr>
          <a:xfrm>
            <a:off x="9404350" y="4824095"/>
            <a:ext cx="2538095" cy="19335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85152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四、北洋军阀统治时期的思想文化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235" y="839470"/>
            <a:ext cx="5586730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（四）新文化运动的影响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376555" y="3213735"/>
            <a:ext cx="11449050" cy="1814830"/>
          </a:xfrm>
          <a:prstGeom prst="rect">
            <a:avLst/>
          </a:prstGeom>
          <a:solidFill>
            <a:srgbClr val="EAEDF2"/>
          </a:solidFill>
          <a:ln w="12700" cmpd="sng">
            <a:noFill/>
            <a:prstDash val="dashDot"/>
          </a:ln>
        </p:spPr>
        <p:txBody>
          <a:bodyPr wrap="square" rtlCol="0" anchor="t">
            <a:spAutoFit/>
          </a:bodyPr>
          <a:lstStyle/>
          <a:p>
            <a:pPr marR="0" lvl="0" indent="0" algn="l" defTabSz="914400" rtl="0" fontAlgn="auto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</a:t>
            </a:r>
            <a:r>
              <a:rPr lang="en-US" altLang="zh-CN" sz="280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2:</a:t>
            </a:r>
            <a:r>
              <a:rPr lang="zh-CN" altLang="en-US" sz="280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1913年江苏第一师范学校学生崇拜人物统计：崇拜孔子、孟子和孙中山的人数分别是：153、61、17人。1923年北京大学25周年纪念日，民意测验部分结果：国内——孙中山473票，陈独秀173票……孔子1票。国际——列宁229票，威尔逊51票……</a:t>
            </a:r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2270" y="1990090"/>
            <a:ext cx="11445875" cy="1127125"/>
          </a:xfrm>
          <a:prstGeom prst="rect">
            <a:avLst/>
          </a:prstGeom>
          <a:solidFill>
            <a:srgbClr val="EAEDF2"/>
          </a:solidFill>
          <a:ln w="19050">
            <a:noFill/>
            <a:prstDash val="dashDot"/>
            <a:miter lim="800000"/>
          </a:ln>
          <a:effectLst/>
        </p:spPr>
        <p:txBody>
          <a:bodyPr wrap="square" lIns="90170" tIns="46990" rIns="90170" bIns="469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</a:t>
            </a: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：反动军阀污蔑新文化运动是“异端邪说”、“洪水猛兽”，守旧派文人甚至谩骂新文化运动的提倡者是“众叛亲离”，“人头畜鸣” 。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79095" y="5103495"/>
            <a:ext cx="11449050" cy="1386205"/>
          </a:xfrm>
          <a:prstGeom prst="rect">
            <a:avLst/>
          </a:prstGeom>
          <a:solidFill>
            <a:srgbClr val="EAEDF2"/>
          </a:solidFill>
          <a:ln w="19050">
            <a:noFill/>
            <a:prstDash val="dashDot"/>
            <a:miter lim="800000"/>
          </a:ln>
          <a:effectLst/>
        </p:spPr>
        <p:txBody>
          <a:bodyPr wrap="square" lIns="90170" tIns="46990" rIns="90170" bIns="4699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  <a:defRPr sz="2300" b="1">
                <a:latin typeface="+mn-ea"/>
                <a:ea typeface="+mn-ea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marL="0" marR="0" lvl="0" indent="0" algn="l" defTabSz="914400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：在新文化运动的推动下，一批受过新思想熏陶的青年男女，开始反对包办婚姻，主张婚姻自主；恋爱自由、婚姻自由成为一种时尚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婚礼也由中式开始效仿西方的新式婚礼。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</a:p>
        </p:txBody>
      </p:sp>
      <p:sp>
        <p:nvSpPr>
          <p:cNvPr id="5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9725" y="2365375"/>
            <a:ext cx="6167120" cy="5245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170" tIns="46990" rIns="90170" bIns="4699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Calibri" panose="020F0502020204030204" charset="0"/>
              </a:rPr>
              <a:t>①辛亥革命在思想领域继续（反封建）</a:t>
            </a:r>
          </a:p>
        </p:txBody>
      </p:sp>
      <p:sp>
        <p:nvSpPr>
          <p:cNvPr id="6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9725" y="3557905"/>
            <a:ext cx="7777480" cy="5245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170" tIns="46990" rIns="90170" bIns="4699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Calibri" panose="020F0502020204030204" charset="0"/>
              </a:rPr>
              <a:t>②动摇传统儒学的正统地位，</a:t>
            </a:r>
            <a:r>
              <a:rPr lang="zh-CN" altLang="en-US" sz="2800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Calibri" panose="020F0502020204030204" charset="0"/>
              </a:rPr>
              <a:t>人们思想空前解放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Calibri" panose="020F0502020204030204" charset="0"/>
            </a:endParaRPr>
          </a:p>
        </p:txBody>
      </p:sp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339725" y="5940425"/>
            <a:ext cx="5058410" cy="5245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170" tIns="46990" rIns="90170" bIns="4699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  <a:sym typeface="Calibri" panose="020F0502020204030204" charset="0"/>
              </a:rPr>
              <a:t>④影响到社会生活和习俗变迁</a:t>
            </a: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339725" y="4750435"/>
            <a:ext cx="391668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Calibri" panose="020F0502020204030204" charset="0"/>
              </a:rPr>
              <a:t>③弘扬民主、科学精神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9095" y="1381125"/>
            <a:ext cx="1854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、性质：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40560" y="137160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资产阶级反封建的思想解放运动</a:t>
            </a:r>
          </a:p>
        </p:txBody>
      </p:sp>
      <p:pic>
        <p:nvPicPr>
          <p:cNvPr id="100" name="图片 99"/>
          <p:cNvPicPr/>
          <p:nvPr/>
        </p:nvPicPr>
        <p:blipFill>
          <a:blip r:embed="rId1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83675" y="253365"/>
            <a:ext cx="2741930" cy="17367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25604" grpId="0" animBg="1"/>
      <p:bldP spid="5" grpId="0" animBg="1"/>
      <p:bldP spid="5" grpId="1" animBg="1"/>
      <p:bldP spid="6" grpId="0" animBg="1"/>
      <p:bldP spid="6" grpId="1" animBg="1"/>
      <p:bldP spid="18439" grpId="0" animBg="1"/>
      <p:bldP spid="18439" grpId="1" animBg="1"/>
      <p:bldP spid="7" grpId="0" animBg="1"/>
      <p:bldP spid="7" grpId="1" animBg="1"/>
      <p:bldP spid="8" grpId="0"/>
      <p:bldP spid="8" grpId="1"/>
      <p:bldP spid="10" grpId="0"/>
      <p:bldP spid="10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85152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四、北洋军阀统治时期的思想文化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235" y="839470"/>
            <a:ext cx="5586730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（四）新文化运动的影响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9095" y="1381125"/>
            <a:ext cx="1854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、性质：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40560" y="137160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 pitchFamily="34" charset="0"/>
              </a:rPr>
              <a:t>资产阶级反封建的思想解放运动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095" y="1903730"/>
            <a:ext cx="1854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、积极：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9095" y="2464435"/>
            <a:ext cx="8218805" cy="30848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R="0" indent="0" defTabSz="91440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noProof="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Calibri" panose="020F0502020204030204" charset="0"/>
              </a:rPr>
              <a:t>①辛亥革命在思想领域的继续（反封建）</a:t>
            </a:r>
          </a:p>
          <a:p>
            <a:pPr marR="0" indent="0" defTabSz="91440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noProof="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Calibri" panose="020F0502020204030204" charset="0"/>
              </a:rPr>
              <a:t>②动摇传统儒学的正统地位，人们思想空前解放</a:t>
            </a:r>
          </a:p>
          <a:p>
            <a:pPr marR="0" indent="0" defTabSz="91440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noProof="0" dirty="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Calibri" panose="020F0502020204030204" charset="0"/>
              </a:rPr>
              <a:t>③弘扬民主、科学精神</a:t>
            </a:r>
          </a:p>
          <a:p>
            <a:pPr marR="0" indent="0" defTabSz="91440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noProof="0" dirty="0" smtClean="0">
                <a:latin typeface="华文中宋" panose="02010600040101010101" charset="-122"/>
                <a:ea typeface="华文中宋" panose="02010600040101010101" charset="-122"/>
                <a:sym typeface="Calibri" panose="020F0502020204030204" charset="0"/>
              </a:rPr>
              <a:t>④影响到社会生活和习俗变迁</a:t>
            </a:r>
          </a:p>
          <a:p>
            <a:pPr marR="0" indent="0" defTabSz="91440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⑤为马克思主义在中国的传播准备了条件</a:t>
            </a:r>
            <a:endParaRPr kumimoji="0" lang="zh-CN" altLang="en-US" sz="2800" i="0" kern="1200" cap="none" spc="0" normalizeH="0" baseline="0" noProof="0" dirty="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Calibri" panose="020F0502020204030204" charset="0"/>
            </a:endParaRPr>
          </a:p>
          <a:p>
            <a:pPr marR="0" indent="0" defTabSz="914400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⑥推动白话文普及，文化平民化</a:t>
            </a:r>
            <a:endParaRPr kumimoji="0" lang="zh-CN" altLang="en-US" sz="2800" i="0" kern="1200" cap="none" spc="0" normalizeH="0" baseline="0" noProof="0" dirty="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108" name="图片 107"/>
          <p:cNvPicPr/>
          <p:nvPr/>
        </p:nvPicPr>
        <p:blipFill>
          <a:blip r:embed="rId6"/>
          <a:srcRect l="32417" t="28259" r="33534" b="5552"/>
          <a:stretch>
            <a:fillRect/>
          </a:stretch>
        </p:blipFill>
        <p:spPr>
          <a:xfrm>
            <a:off x="7630795" y="3074670"/>
            <a:ext cx="1945640" cy="3878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图片 109"/>
          <p:cNvPicPr/>
          <p:nvPr/>
        </p:nvPicPr>
        <p:blipFill>
          <a:blip r:embed="rId7">
            <a:clrChange>
              <a:clrFrom>
                <a:srgbClr val="F5F1E8">
                  <a:alpha val="100000"/>
                </a:srgbClr>
              </a:clrFrom>
              <a:clrTo>
                <a:srgbClr val="F5F1E8">
                  <a:alpha val="100000"/>
                  <a:alpha val="0"/>
                </a:srgbClr>
              </a:clrTo>
            </a:clrChange>
          </a:blip>
          <a:srcRect l="26018" t="20027" r="29438" b="20324"/>
          <a:stretch>
            <a:fillRect/>
          </a:stretch>
        </p:blipFill>
        <p:spPr>
          <a:xfrm>
            <a:off x="8803005" y="161925"/>
            <a:ext cx="3074035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图片 110"/>
          <p:cNvPicPr/>
          <p:nvPr/>
        </p:nvPicPr>
        <p:blipFill>
          <a:blip r:embed="rId8"/>
          <a:srcRect l="26827" t="46019" r="27848" b="16306"/>
          <a:stretch>
            <a:fillRect/>
          </a:stretch>
        </p:blipFill>
        <p:spPr>
          <a:xfrm>
            <a:off x="9325610" y="2814320"/>
            <a:ext cx="2866390" cy="42341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85152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四、北洋军阀统治时期的思想文化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235" y="839470"/>
            <a:ext cx="5586730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（四）新文化运动的影响</a:t>
            </a:r>
          </a:p>
        </p:txBody>
      </p:sp>
      <p:sp>
        <p:nvSpPr>
          <p:cNvPr id="174085" name="文本框 2"/>
          <p:cNvSpPr txBox="1"/>
          <p:nvPr/>
        </p:nvSpPr>
        <p:spPr>
          <a:xfrm>
            <a:off x="441325" y="1903095"/>
            <a:ext cx="11410950" cy="1383665"/>
          </a:xfrm>
          <a:prstGeom prst="rect">
            <a:avLst/>
          </a:prstGeom>
          <a:solidFill>
            <a:srgbClr val="EAEDF2"/>
          </a:solidFill>
          <a:ln w="12700" cmpd="sng">
            <a:noFill/>
            <a:prstDash val="dashDot"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材料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1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：对于现状对于历史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,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所谓坏的就是绝对的坏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;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所谓好的就是绝对的好。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                                                     </a:t>
            </a:r>
          </a:p>
          <a:p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                                                     ——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毛泽东   </a:t>
            </a:r>
          </a:p>
        </p:txBody>
      </p:sp>
      <p:sp>
        <p:nvSpPr>
          <p:cNvPr id="174084" name="文本框 1"/>
          <p:cNvSpPr txBox="1"/>
          <p:nvPr/>
        </p:nvSpPr>
        <p:spPr>
          <a:xfrm>
            <a:off x="441325" y="3476625"/>
            <a:ext cx="11439525" cy="1168400"/>
          </a:xfrm>
          <a:prstGeom prst="rect">
            <a:avLst/>
          </a:prstGeom>
          <a:solidFill>
            <a:srgbClr val="EAEDF2"/>
          </a:solidFill>
          <a:ln w="12700" cmpd="sng">
            <a:noFill/>
            <a:prstDash val="dashDot"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  <a:buSzTx/>
              <a:buFont typeface="Arial" panose="020B0604020202020204" pitchFamily="34" charset="0"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材料：将所有的古籍束之高阁，废除汉字，采用“世界语”。                               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    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</a:endParaRPr>
          </a:p>
          <a:p>
            <a:pPr>
              <a:spcBef>
                <a:spcPct val="50000"/>
              </a:spcBef>
              <a:buSzTx/>
              <a:buFont typeface="Arial" panose="020B0604020202020204" pitchFamily="34" charset="0"/>
            </a:pP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                                                     ——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宋体" panose="02010600030101010101" pitchFamily="2" charset="-122"/>
              </a:rPr>
              <a:t>钱玄同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48310" y="4834890"/>
            <a:ext cx="11403965" cy="1339215"/>
          </a:xfrm>
          <a:prstGeom prst="rect">
            <a:avLst/>
          </a:prstGeom>
          <a:solidFill>
            <a:srgbClr val="EAEDF2"/>
          </a:solidFill>
          <a:ln w="12700" cmpd="sng" algn="ctr">
            <a:noFill/>
            <a:prstDash val="sysDash"/>
            <a:miter lim="800000"/>
          </a:ln>
          <a:effectLst/>
        </p:spPr>
        <p:txBody>
          <a:bodyPr wrap="square">
            <a:spAutoFit/>
          </a:bodyPr>
          <a:lstStyle/>
          <a:p>
            <a:pPr marR="0" defTabSz="914400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defRPr/>
            </a:pPr>
            <a:r>
              <a:rPr kumimoji="1" lang="zh-CN" altLang="en-US" sz="2800" kern="1200" cap="none" spc="0" normalizeH="0" baseline="0" noProof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材料：前期新文化运动局限在知识分子的圈子内，新思想没有普及到工农群众中去。 </a:t>
            </a:r>
          </a:p>
          <a:p>
            <a:pPr marR="0" defTabSz="914400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defRPr/>
            </a:pPr>
            <a:r>
              <a:rPr kumimoji="1" lang="zh-CN" altLang="en-US" sz="2800" kern="1200" cap="none" spc="0" normalizeH="0" baseline="0" noProof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kumimoji="1" lang="en-US" altLang="zh-CN" sz="2800" kern="1200" cap="none" spc="0" normalizeH="0" baseline="0" noProof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       ——</a:t>
            </a:r>
            <a:r>
              <a:rPr kumimoji="1" lang="zh-CN" altLang="en-US" sz="2800" kern="1200" cap="none" spc="0" normalizeH="0" baseline="0" noProof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中国近代史专家  李时岳</a:t>
            </a:r>
            <a:endParaRPr kumimoji="1" lang="zh-CN" altLang="en-US" sz="2800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9095" y="1381125"/>
            <a:ext cx="1854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、局限：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48310" y="2751455"/>
            <a:ext cx="6675120" cy="52197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800" b="1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局限</a:t>
            </a:r>
            <a:r>
              <a:rPr kumimoji="1" lang="en-US" altLang="zh-CN" sz="2800" b="1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1:</a:t>
            </a:r>
            <a:r>
              <a:rPr kumimoji="1" lang="zh-CN" altLang="en-US" sz="2800" b="1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对东西方文化态度绝对化、片面化</a:t>
            </a:r>
            <a:r>
              <a:rPr kumimoji="1" lang="zh-CN" altLang="en-US" sz="2000" b="1" kern="1200" cap="none" spc="0" normalizeH="0" baseline="0" noProof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华文中宋" panose="02010600040101010101" charset="-122"/>
                <a:cs typeface="+mn-cs"/>
              </a:rPr>
              <a:t> 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41325" y="4121785"/>
            <a:ext cx="7080885" cy="52197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800" b="1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局限</a:t>
            </a:r>
            <a:r>
              <a:rPr kumimoji="1" lang="en-US" altLang="zh-CN" sz="2800" b="1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2:</a:t>
            </a:r>
            <a:r>
              <a:rPr kumimoji="1" lang="zh-CN" altLang="en-US" sz="2800" b="1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没有把新文化运动同广大群众相结合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48310" y="5747385"/>
            <a:ext cx="4955540" cy="52197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zh-CN" altLang="en-US" sz="2800" b="1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局限</a:t>
            </a:r>
            <a:r>
              <a:rPr kumimoji="1" lang="en-US" altLang="zh-CN" sz="2800" b="1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3:</a:t>
            </a:r>
            <a:r>
              <a:rPr kumimoji="1" lang="zh-CN" altLang="en-US" sz="2800" b="1" kern="1200" cap="none" spc="0" normalizeH="0" baseline="0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没有正面提出反帝任务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bldLvl="0" animBg="1"/>
      <p:bldP spid="4" grpId="0" bldLvl="0" animBg="1"/>
      <p:bldP spid="3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85152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四、北洋军阀统治时期的思想文化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06497" name="文本框 3"/>
          <p:cNvSpPr txBox="1"/>
          <p:nvPr>
            <p:custDataLst>
              <p:tags r:id="rId4"/>
            </p:custDataLst>
          </p:nvPr>
        </p:nvSpPr>
        <p:spPr>
          <a:xfrm>
            <a:off x="257810" y="984885"/>
            <a:ext cx="11828463" cy="2489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（2019·全国·高考真题）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1915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-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1918年，《新青年》中“革命”“科学”“平等”“民主”等词出现频次大体相当；1919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-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1922年，“民主”出现次数不到“科学”的1/10，不及“革命”的1/20。这种变化可说明（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A．新文化运动主流思想发生转变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B．国民革命运动受到民众普遍拥护</a:t>
            </a:r>
          </a:p>
          <a:p>
            <a:pPr>
              <a:lnSpc>
                <a:spcPct val="13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C．资本主义政体模式被知识界否定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D．中国社会主要矛盾发生改变</a:t>
            </a: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0647045" y="2038350"/>
            <a:ext cx="11874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  <a:ea typeface="微软雅黑" panose="020B0503020204020204" charset="-122"/>
                <a:cs typeface="+mn-lt"/>
                <a:sym typeface="+mn-ea"/>
              </a:rPr>
              <a:t>A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095" y="3639185"/>
            <a:ext cx="11563350" cy="213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ts val="318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7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、（2021·天津·高考）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民国初期，新的教育流派如平民教育、“工读”教育等纷纷出现，各种教育团体相继成立，如1915年的全国教育联合会、1917年的中华职业教育社等。这体现了（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 fontAlgn="auto">
              <a:lnSpc>
                <a:spcPts val="318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A．思想解放运动的发展	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B．中西教育理念的冲突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 fontAlgn="auto">
              <a:lnSpc>
                <a:spcPts val="318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C．民主共和政体的完善	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D．近代新式教育的兴起</a:t>
            </a: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0494010" y="4636135"/>
            <a:ext cx="11874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  <a:ea typeface="微软雅黑" panose="020B0503020204020204" charset="-122"/>
                <a:cs typeface="+mn-lt"/>
                <a:sym typeface="+mn-ea"/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85152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四、北洋军阀统治时期的思想文化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9095" y="946150"/>
            <a:ext cx="6492240" cy="521970"/>
          </a:xfrm>
          <a:prstGeom prst="rect">
            <a:avLst/>
          </a:prstGeom>
          <a:solidFill>
            <a:srgbClr val="3A48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总结提升：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近代中国向西方学习的过程</a:t>
            </a:r>
            <a:endParaRPr lang="zh-CN" altLang="en-US" sz="2800" b="1" smtClean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03860" y="1594485"/>
          <a:ext cx="11358245" cy="4613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5980"/>
                <a:gridCol w="2395855"/>
                <a:gridCol w="2294890"/>
                <a:gridCol w="2860040"/>
                <a:gridCol w="2951480"/>
              </a:tblGrid>
              <a:tr h="467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1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华文中宋" panose="02010600040101010101" charset="-122"/>
                          <a:ea typeface="华文中宋" panose="02010600040101010101" charset="-122"/>
                        </a:rPr>
                        <a:t>层次</a:t>
                      </a:r>
                      <a:endParaRPr lang="zh-CN" sz="2400" b="1" ker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1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华文中宋" panose="02010600040101010101" charset="-122"/>
                          <a:ea typeface="华文中宋" panose="02010600040101010101" charset="-122"/>
                        </a:rPr>
                        <a:t>派别</a:t>
                      </a:r>
                      <a:endParaRPr lang="zh-CN" sz="2400" b="1" ker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1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华文中宋" panose="02010600040101010101" charset="-122"/>
                          <a:ea typeface="华文中宋" panose="02010600040101010101" charset="-122"/>
                        </a:rPr>
                        <a:t>代表人物</a:t>
                      </a:r>
                      <a:endParaRPr lang="zh-CN" sz="2400" b="1" ker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1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华文中宋" panose="02010600040101010101" charset="-122"/>
                          <a:ea typeface="华文中宋" panose="02010600040101010101" charset="-122"/>
                        </a:rPr>
                        <a:t>思想主张</a:t>
                      </a:r>
                      <a:endParaRPr lang="zh-CN" sz="2400" b="1" ker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1" ker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typeface="华文中宋" panose="02010600040101010101" charset="-122"/>
                          <a:ea typeface="华文中宋" panose="02010600040101010101" charset="-122"/>
                        </a:rPr>
                        <a:t>活动</a:t>
                      </a:r>
                      <a:endParaRPr lang="zh-CN" sz="2400" b="1" ker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72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1" kern="0">
                          <a:solidFill>
                            <a:srgbClr val="C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器物</a:t>
                      </a:r>
                      <a:endParaRPr lang="zh-CN" sz="2400" b="1" kern="0">
                        <a:solidFill>
                          <a:srgbClr val="C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400" b="0" kern="0" spc="-100" baseline="0" smtClean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Times New Roman" panose="02020603050405020304" pitchFamily="18" charset="0"/>
                        </a:rPr>
                        <a:t>地主阶级抵抗派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0" kern="0" smtClean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林、魏、徐</a:t>
                      </a:r>
                      <a:endParaRPr lang="zh-CN" altLang="zh-CN" sz="2400" b="0" kern="0" smtClean="0">
                        <a:solidFill>
                          <a:schemeClr val="tx1"/>
                        </a:solidFill>
                        <a:effectLst/>
                        <a:uFillTx/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0" kern="0" smtClean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师夷长技以制夷</a:t>
                      </a:r>
                      <a:endParaRPr lang="zh-CN" altLang="zh-CN" sz="2400" b="0" kern="0" smtClean="0">
                        <a:solidFill>
                          <a:schemeClr val="tx1"/>
                        </a:solidFill>
                        <a:effectLst/>
                        <a:uFillTx/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0" smtClean="0">
                          <a:solidFill>
                            <a:schemeClr val="tx1"/>
                          </a:solidFill>
                          <a:effectLst/>
                          <a:uFillTx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著书立说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947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0" kern="0" smtClean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地主阶级洋务派</a:t>
                      </a:r>
                      <a:endParaRPr lang="zh-CN" altLang="zh-CN" sz="2400" b="0" kern="0" smtClean="0">
                        <a:solidFill>
                          <a:schemeClr val="tx1"/>
                        </a:solidFill>
                        <a:effectLst/>
                        <a:uFillTx/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0" kern="0" spc="-100" smtClean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曾、李、张、左</a:t>
                      </a:r>
                      <a:endParaRPr lang="zh-CN" altLang="zh-CN" sz="2400" b="0" kern="0" spc="-100" smtClean="0">
                        <a:solidFill>
                          <a:schemeClr val="tx1"/>
                        </a:solidFill>
                        <a:effectLst/>
                        <a:uFillTx/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2400" b="0" kern="0" smtClean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中体西用</a:t>
                      </a:r>
                      <a:endParaRPr lang="en-US" altLang="zh-CN" sz="2400" b="0" kern="0" smtClean="0"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zh-CN" sz="2400" b="0" kern="0" smtClean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师夷长技以自强</a:t>
                      </a:r>
                      <a:endParaRPr lang="zh-CN" altLang="zh-CN" sz="2400" b="0" kern="0" smtClean="0">
                        <a:solidFill>
                          <a:schemeClr val="tx1"/>
                        </a:solidFill>
                        <a:effectLst/>
                        <a:uFillTx/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0" kern="0" spc="-100" smtClean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洋务运动</a:t>
                      </a:r>
                      <a:endParaRPr lang="zh-CN" altLang="zh-CN" sz="2400" b="0" kern="0" spc="-100" smtClean="0">
                        <a:solidFill>
                          <a:schemeClr val="tx1"/>
                        </a:solidFill>
                        <a:effectLst/>
                        <a:uFillTx/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408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1" kern="0">
                          <a:solidFill>
                            <a:srgbClr val="C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制度</a:t>
                      </a:r>
                      <a:endParaRPr lang="zh-CN" sz="2400" b="1" kern="0">
                        <a:solidFill>
                          <a:srgbClr val="C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0" kern="0" spc="-100" baseline="0" smtClean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资产阶级维新派</a:t>
                      </a:r>
                      <a:endParaRPr lang="zh-CN" altLang="zh-CN" sz="2400" b="0" kern="0" spc="-100" baseline="0" smtClean="0">
                        <a:solidFill>
                          <a:schemeClr val="tx1"/>
                        </a:solidFill>
                        <a:effectLst/>
                        <a:uFillTx/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0" kern="0" smtClean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康、梁、严、谭</a:t>
                      </a:r>
                      <a:endParaRPr lang="zh-CN" altLang="zh-CN" sz="2400" b="0" kern="0" smtClean="0">
                        <a:solidFill>
                          <a:schemeClr val="tx1"/>
                        </a:solidFill>
                        <a:effectLst/>
                        <a:uFillTx/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0" kern="0" smtClean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和平改良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0" kern="0" smtClean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君主立宪</a:t>
                      </a:r>
                      <a:endParaRPr lang="zh-CN" altLang="zh-CN" sz="2400" b="0" kern="0" smtClean="0"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0" kern="0" smtClean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戊戌变法</a:t>
                      </a:r>
                      <a:endParaRPr lang="zh-CN" altLang="zh-CN" sz="2400" b="0" kern="0" smtClean="0">
                        <a:solidFill>
                          <a:schemeClr val="tx1"/>
                        </a:solidFill>
                        <a:effectLst/>
                        <a:uFillTx/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408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0" kern="0" spc="-100" baseline="0" smtClean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资产阶级革命派</a:t>
                      </a:r>
                      <a:endParaRPr lang="zh-CN" altLang="zh-CN" sz="2400" b="0" kern="0" spc="-100" baseline="0" smtClean="0">
                        <a:solidFill>
                          <a:schemeClr val="tx1"/>
                        </a:solidFill>
                        <a:effectLst/>
                        <a:uFillTx/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0" kern="0" smtClean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孙中山</a:t>
                      </a:r>
                      <a:endParaRPr lang="zh-CN" altLang="zh-CN" sz="2400" b="0" kern="0" smtClean="0">
                        <a:solidFill>
                          <a:schemeClr val="tx1"/>
                        </a:solidFill>
                        <a:effectLst/>
                        <a:uFillTx/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0" kern="0" smtClean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暴力革命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0" kern="0" smtClean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民主共和</a:t>
                      </a:r>
                      <a:endParaRPr lang="zh-CN" altLang="zh-CN" sz="2400" b="0" kern="0" smtClean="0"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0" kern="0" smtClean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辛亥革命</a:t>
                      </a:r>
                      <a:endParaRPr lang="zh-CN" altLang="zh-CN" sz="2400" b="0" kern="0" smtClean="0">
                        <a:solidFill>
                          <a:schemeClr val="tx1"/>
                        </a:solidFill>
                        <a:effectLst/>
                        <a:uFillTx/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736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sz="2400" b="1" kern="0">
                          <a:solidFill>
                            <a:srgbClr val="C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思想</a:t>
                      </a:r>
                      <a:endParaRPr lang="zh-CN" sz="2400" b="1" kern="0">
                        <a:solidFill>
                          <a:srgbClr val="C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0" kern="0" spc="-100" baseline="0" smtClean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资产阶级激进派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0" kern="0" spc="-100" smtClean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陈、李、胡、鲁</a:t>
                      </a:r>
                      <a:endParaRPr lang="zh-CN" altLang="zh-CN" sz="2400" b="0" kern="0" spc="-100" smtClean="0">
                        <a:solidFill>
                          <a:schemeClr val="tx1"/>
                        </a:solidFill>
                        <a:effectLst/>
                        <a:uFillTx/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0" kern="0" smtClean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民主、科学</a:t>
                      </a:r>
                      <a:endParaRPr lang="zh-CN" altLang="zh-CN" sz="2400" b="0" kern="0" smtClean="0">
                        <a:solidFill>
                          <a:schemeClr val="tx1"/>
                        </a:solidFill>
                        <a:effectLst/>
                        <a:uFillTx/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0" kern="0" smtClean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新文化运动</a:t>
                      </a:r>
                      <a:endParaRPr lang="zh-CN" altLang="zh-CN" sz="2400" b="0" kern="0" smtClean="0">
                        <a:solidFill>
                          <a:schemeClr val="tx1"/>
                        </a:solidFill>
                        <a:effectLst/>
                        <a:uFillTx/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0" kern="0" spc="-100" baseline="0" smtClean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无产阶级</a:t>
                      </a:r>
                      <a:endParaRPr lang="zh-CN" altLang="zh-CN" sz="2400" b="0" kern="0" spc="-100" baseline="0" smtClean="0">
                        <a:solidFill>
                          <a:schemeClr val="tx1"/>
                        </a:solidFill>
                        <a:effectLst/>
                        <a:uFillTx/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0" kern="0" spc="-100" smtClean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李、陈、毛</a:t>
                      </a:r>
                      <a:endParaRPr lang="zh-CN" altLang="zh-CN" sz="2400" b="0" kern="0" spc="-100" smtClean="0">
                        <a:solidFill>
                          <a:schemeClr val="tx1"/>
                        </a:solidFill>
                        <a:effectLst/>
                        <a:uFillTx/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0" kern="0" smtClean="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马克思主义</a:t>
                      </a:r>
                      <a:endParaRPr lang="zh-CN" altLang="zh-CN" sz="2400" b="0" kern="0" smtClean="0">
                        <a:solidFill>
                          <a:schemeClr val="tx1"/>
                        </a:solidFill>
                        <a:effectLst/>
                        <a:uFillTx/>
                        <a:latin typeface="华文中宋" panose="02010600040101010101" charset="-122"/>
                        <a:ea typeface="华文中宋" panose="02010600040101010101" charset="-122"/>
                        <a:sym typeface="+mn-ea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2400" b="0" kern="0" smtClean="0">
                          <a:solidFill>
                            <a:schemeClr val="tx1"/>
                          </a:solidFill>
                          <a:effectLst/>
                          <a:uFillTx/>
                          <a:latin typeface="华文中宋" panose="02010600040101010101" charset="-122"/>
                          <a:ea typeface="华文中宋" panose="02010600040101010101" charset="-122"/>
                          <a:sym typeface="+mn-ea"/>
                        </a:rPr>
                        <a:t>五四运动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85152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四、北洋军阀统治时期的思想文化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9095" y="946150"/>
            <a:ext cx="6492240" cy="521970"/>
          </a:xfrm>
          <a:prstGeom prst="rect">
            <a:avLst/>
          </a:prstGeom>
          <a:solidFill>
            <a:srgbClr val="3A48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总结提升：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近代中国向西方学习的特点</a:t>
            </a:r>
            <a:endParaRPr lang="zh-CN" altLang="en-US" sz="2800" b="1" smtClean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3210" y="1594485"/>
            <a:ext cx="11574145" cy="5259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①</a:t>
            </a:r>
            <a:r>
              <a:rPr lang="zh-CN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主题明确：</a:t>
            </a:r>
            <a:r>
              <a:rPr lang="zh-CN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挽救民族危亡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，体现了强烈的</a:t>
            </a:r>
            <a:r>
              <a:rPr lang="zh-CN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反侵略</a:t>
            </a:r>
            <a:r>
              <a:rPr lang="zh-CN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性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质；</a:t>
            </a:r>
            <a:endParaRPr lang="zh-CN" altLang="zh-CN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②阶层广泛：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地主阶级、农民阶级、民族资产阶级、无产阶级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都进行了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探索和斗争。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③层次鲜明</a:t>
            </a:r>
            <a:r>
              <a:rPr lang="zh-CN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：</a:t>
            </a:r>
            <a:r>
              <a:rPr lang="zh-CN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学习西方</a:t>
            </a:r>
            <a:r>
              <a:rPr lang="zh-CN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由浅入深、由表及里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</a:t>
            </a:r>
            <a:r>
              <a:rPr lang="zh-CN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由器物到制度再到思想文化</a:t>
            </a:r>
            <a:r>
              <a:rPr lang="zh-CN" altLang="zh-CN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，不断深化；</a:t>
            </a:r>
            <a:endParaRPr lang="zh-CN" altLang="zh-CN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④态度由被动到主动：</a:t>
            </a:r>
            <a:r>
              <a:rPr lang="zh-CN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前期的被动接受西方文化，后期的主动选择马克思主义。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⑤发展曲折：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各阶级或阶层在向西方学习的过程中都不是一帆风顺的，但都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在前者基础上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，吸取教训，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继续发展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endParaRPr lang="en-US" alt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zh-CN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8" name="http://photo-static-api.fotomore.com/creative/vcg/400/version23/VCG41506668295.jpg?uid=386&amp;timestamp=1706280039&amp;sign=fe9d657e72076cf7997a3542ab33bbb3" descr="四书一叠画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biLevel thresh="50000"/>
          </a:blip>
          <a:stretch>
            <a:fillRect/>
          </a:stretch>
        </p:blipFill>
        <p:spPr>
          <a:xfrm>
            <a:off x="9946640" y="262890"/>
            <a:ext cx="1822450" cy="18224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188277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当堂检测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9095" y="819785"/>
            <a:ext cx="11563350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、(2023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·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辽宁高考·7)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1914年9月，北京政府颁布《商会法》,规定商会对各级地方官厅行文一律用“呈”“禀”,地方官厅对商会则用“令”“批”。该法一经颁布就遭到商界人士的强烈反对。这反映了当时(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)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A.文言文与白话文使用的矛盾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B.愚昧观念与科学思想的斗争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C.改良思想与革命理念的碰撞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D.专制思想与民主观念的冲突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2425" y="3308985"/>
            <a:ext cx="11590020" cy="3192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、(2022.广东高考</a:t>
            </a:r>
            <a:r>
              <a:rPr lang="en-US" alt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·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1918年，挪威作家易卜生的名作《娜拉》在中国出版，主人公娜拉不甘心做“丈夫的傀儡”而离家出走的行为被称赞为体现了“女性的自觉”,后来鲁迅发表《娜拉走后怎样》,则作如下比喻：“因为如果是一匹小鸟，则笼子里固然不自由，而一出笼门，外面便又有鹰，有猫，以及别的什么东西之类...也诚然是无路可以走。”以下解释正确的是( 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A.“小鸟”代表尚未觉醒的女性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B.“笼子”是指落后的经济形态</a:t>
            </a: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C.“无路”源于君主专制的压迫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D.“鹰”等是指社会上的旧势力</a:t>
            </a: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0661015" y="1928495"/>
            <a:ext cx="11874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  <a:ea typeface="微软雅黑" panose="020B0503020204020204" charset="-122"/>
                <a:cs typeface="+mn-lt"/>
                <a:sym typeface="+mn-ea"/>
              </a:rPr>
              <a:t>D</a:t>
            </a: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0661015" y="5289550"/>
            <a:ext cx="11874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  <a:ea typeface="微软雅黑" panose="020B0503020204020204" charset="-122"/>
                <a:cs typeface="+mn-lt"/>
                <a:sym typeface="+mn-ea"/>
              </a:rPr>
              <a:t>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188277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当堂检测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57810" y="911860"/>
            <a:ext cx="11684635" cy="2968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（2023·湖北</a:t>
            </a:r>
            <a:r>
              <a:rPr lang="zh-CN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卷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）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1915年5月22日，《申报》刊登了一则上海中国明明眼镜公司的声明：“近有丧心病狂之徒，以自己之营业失败，侮蔑本公司货物，谓贩自日本，实为本公司意外之奇辱也……不独本公司无丝毫日货，即中国全国眼镜界上，吾亦敢断言绝无丝毫日货混杂其间。”该现象反映（   ）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A．新文化运动的深入发展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B．外交关系影响社会舆论	 </a:t>
            </a: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C．民族企业发展形势严峻	  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D．中外商业竞争愈发激烈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0590530" y="2312035"/>
            <a:ext cx="11874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  <a:ea typeface="微软雅黑" panose="020B0503020204020204" charset="-122"/>
                <a:cs typeface="+mn-lt"/>
                <a:sym typeface="+mn-ea"/>
              </a:rPr>
              <a:t>B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57810" y="3774440"/>
            <a:ext cx="11772900" cy="2968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4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(2020·全国Ⅱ卷，28)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1894—1914年，外国在华企业投资总额有所增加，各行业所占比例如图所示。据图可知，当时(　　)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A.运输业成为列强扩大权益的重要途径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B.中国的对外贸易已由逆差转向了顺差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C.国际资本垄断日益趋于和缓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3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D.民族企业的市场竞争力提高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5723255" y="4869815"/>
            <a:ext cx="11874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  <a:ea typeface="微软雅黑" panose="020B0503020204020204" charset="-122"/>
                <a:cs typeface="+mn-lt"/>
                <a:sym typeface="+mn-ea"/>
              </a:rPr>
              <a:t>A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142355" y="4385310"/>
            <a:ext cx="5888355" cy="2286635"/>
            <a:chOff x="10009" y="2781"/>
            <a:chExt cx="9273" cy="3601"/>
          </a:xfrm>
        </p:grpSpPr>
        <p:sp>
          <p:nvSpPr>
            <p:cNvPr id="10" name="矩形 9"/>
            <p:cNvSpPr/>
            <p:nvPr>
              <p:custDataLst>
                <p:tags r:id="rId6"/>
              </p:custDataLst>
            </p:nvPr>
          </p:nvSpPr>
          <p:spPr>
            <a:xfrm>
              <a:off x="10009" y="5570"/>
              <a:ext cx="9273" cy="812"/>
            </a:xfrm>
            <a:prstGeom prst="rect">
              <a:avLst/>
            </a:prstGeom>
          </p:spPr>
          <p:txBody>
            <a:bodyPr wrap="square" lIns="121878" tIns="60938" rIns="121878" bIns="60938">
              <a:spAutoFit/>
            </a:bodyPr>
            <a:lstStyle/>
            <a:p>
              <a:pPr defTabSz="914400">
                <a:lnSpc>
                  <a:spcPts val="3080"/>
                </a:lnSpc>
                <a:tabLst>
                  <a:tab pos="2700020" algn="l"/>
                </a:tabLst>
              </a:pPr>
              <a:r>
                <a:rPr lang="zh-CN" altLang="zh-CN" sz="2400" kern="100">
                  <a:latin typeface="仿宋" panose="02010609060101010101" charset="-122"/>
                  <a:ea typeface="仿宋" panose="02010609060101010101" charset="-122"/>
                  <a:cs typeface="Times New Roman" panose="02020603050405020304"/>
                  <a:sym typeface="Arial" panose="020B0604020202020204" pitchFamily="34" charset="0"/>
                </a:rPr>
                <a:t>外国在华企业投资总额中各行业所占比例</a:t>
              </a:r>
            </a:p>
          </p:txBody>
        </p:sp>
        <p:pic>
          <p:nvPicPr>
            <p:cNvPr id="26626" name="Picture 2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19" y="2781"/>
              <a:ext cx="6888" cy="2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>
            <p:custDataLst>
              <p:tags r:id="rId1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选必链接</a:t>
            </a:r>
          </a:p>
        </p:txBody>
      </p:sp>
      <p:graphicFrame>
        <p:nvGraphicFramePr>
          <p:cNvPr id="12" name="表格 11"/>
          <p:cNvGraphicFramePr/>
          <p:nvPr>
            <p:custDataLst>
              <p:tags r:id="rId2"/>
            </p:custDataLst>
          </p:nvPr>
        </p:nvGraphicFramePr>
        <p:xfrm>
          <a:off x="379095" y="890270"/>
          <a:ext cx="11441430" cy="5625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485"/>
                <a:gridCol w="9973945"/>
              </a:tblGrid>
              <a:tr h="5695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纲要上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选必一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9348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选必三</a:t>
                      </a: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971040" y="890270"/>
            <a:ext cx="838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第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20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课：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汉仪锦昌体简" panose="00020600040101010101" charset="-122"/>
                <a:sym typeface="+mn-ea"/>
              </a:rPr>
              <a:t>北洋军阀统治时期的政治、经济与文化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96110" y="1482725"/>
            <a:ext cx="737298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第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课：中国近代至当代政治制度的演变</a:t>
            </a:r>
          </a:p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第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7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课：近代以来中国的官员选拔与管理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96110" y="2444115"/>
            <a:ext cx="984948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第1课 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中华优秀传统文化的内涵与特点 </a:t>
            </a:r>
            <a:endParaRPr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课：中华文化的世界意义</a:t>
            </a:r>
          </a:p>
          <a:p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第10课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近代以来的世界贸易与文化交流的扩展</a:t>
            </a:r>
          </a:p>
          <a:p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第12课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近代战争与西方文化的扩张 </a:t>
            </a:r>
          </a:p>
          <a:p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14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课：文化传承的多种载体及其发展</a:t>
            </a:r>
            <a:r>
              <a:rPr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pic>
        <p:nvPicPr>
          <p:cNvPr id="116" name="图片 115"/>
          <p:cNvPicPr/>
          <p:nvPr/>
        </p:nvPicPr>
        <p:blipFill>
          <a:blip r:embed="rId5"/>
          <a:srcRect l="15925" r="17288" b="48300"/>
          <a:stretch>
            <a:fillRect/>
          </a:stretch>
        </p:blipFill>
        <p:spPr>
          <a:xfrm>
            <a:off x="5969635" y="4653915"/>
            <a:ext cx="3075305" cy="2011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/>
          <p:nvPr/>
        </p:nvPicPr>
        <p:blipFill>
          <a:blip r:embed="rId6"/>
          <a:srcRect l="18775" t="51313" r="19550"/>
          <a:stretch>
            <a:fillRect/>
          </a:stretch>
        </p:blipFill>
        <p:spPr>
          <a:xfrm>
            <a:off x="9269095" y="4700270"/>
            <a:ext cx="2673350" cy="20135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422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3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379095" y="937260"/>
          <a:ext cx="1137031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4901565"/>
                <a:gridCol w="5630545"/>
              </a:tblGrid>
              <a:tr h="457200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考情分析</a:t>
                      </a: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全国卷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地方卷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7362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2023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全国新课标卷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民族资本主义的发展  </a:t>
                      </a:r>
                      <a:endParaRPr lang="en-US" altLang="zh-CN" sz="2400" b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2022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全国甲卷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府院之争</a:t>
                      </a:r>
                      <a:endParaRPr lang="en-US" altLang="zh-CN" sz="2400" b="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2022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全国乙卷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思想解放</a:t>
                      </a:r>
                      <a:endParaRPr lang="en-US" altLang="zh-CN" sz="2400" b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2020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全国Ⅰ卷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世纪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年代度量衡的混乱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2020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全国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Ⅱ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列强扩大对华资本输出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2019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全国Ⅰ卷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新文化运动的内容</a:t>
                      </a:r>
                      <a:endParaRPr lang="zh-CN" altLang="en-US" sz="2400" b="0" kern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2023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山东卷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b="0" kern="10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新文化运动的影响</a:t>
                      </a:r>
                      <a:endParaRPr lang="en-US" altLang="zh-CN" sz="2400" b="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indent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2023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辽宁卷·袁世凯复辟帝制</a:t>
                      </a:r>
                    </a:p>
                    <a:p>
                      <a:pPr indent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2023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湖北卷·袁世凯复辟帝制</a:t>
                      </a:r>
                      <a:endParaRPr lang="en-US" altLang="zh-CN" sz="2400" b="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2022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广东卷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·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新文化运动的内容</a:t>
                      </a:r>
                      <a:endParaRPr lang="en-US" altLang="zh-CN" sz="2400" b="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2022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湖北卷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·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从帝制到共和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2022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浙江卷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·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近代中国交通工具的进步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2021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湖南卷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·</a:t>
                      </a:r>
                      <a:r>
                        <a:rPr lang="zh-CN" altLang="en-US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五四运动后马克思主义的传播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2021</a:t>
                      </a:r>
                      <a:r>
                        <a:rPr lang="zh-CN" altLang="en-US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河北卷</a:t>
                      </a:r>
                      <a:r>
                        <a:rPr lang="en-US" altLang="zh-CN" sz="2400" b="0" kern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Arial" panose="020B0604020202020204" pitchFamily="34" charset="0"/>
                        </a:rPr>
                        <a:t>·</a:t>
                      </a:r>
                      <a:r>
                        <a:rPr lang="zh-CN" sz="2400" b="0" ker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二次革命与护国战争</a:t>
                      </a:r>
                      <a:endParaRPr lang="zh-CN" altLang="en-US" sz="2400" b="0" kern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6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考向</a:t>
                      </a: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分析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546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考查方式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考情考向</a:t>
            </a:r>
          </a:p>
        </p:txBody>
      </p:sp>
      <p:sp>
        <p:nvSpPr>
          <p:cNvPr id="3" name="矩形 4"/>
          <p:cNvSpPr/>
          <p:nvPr>
            <p:custDataLst>
              <p:tags r:id="rId4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75385" y="4829175"/>
            <a:ext cx="105867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1.</a:t>
            </a:r>
            <a:r>
              <a:rPr sz="2400" b="1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北洋军阀统治的特点、新文化运动、民族资本主义的发展</a:t>
            </a:r>
            <a:r>
              <a:rPr lang="zh-CN" sz="2400" b="1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是命题的重点；</a:t>
            </a:r>
          </a:p>
          <a:p>
            <a:r>
              <a:rPr lang="en-US" sz="2400" b="1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2.</a:t>
            </a:r>
            <a:r>
              <a:rPr lang="zh-CN" altLang="en-US" sz="2400" b="1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注意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社会生活的新气象。</a:t>
            </a:r>
            <a:endParaRPr sz="2400" b="1"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endParaRPr lang="zh-CN" altLang="en-US" sz="2400" b="1"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5385" y="5724525"/>
            <a:ext cx="106318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latinLnBrk="1">
              <a:lnSpc>
                <a:spcPct val="100000"/>
              </a:lnSpc>
              <a:buNone/>
            </a:pPr>
            <a:r>
              <a:rPr lang="en-US" altLang="zh-CN" sz="2400" dirty="0"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高考多</a:t>
            </a:r>
            <a:r>
              <a:rPr lang="en-US" altLang="zh-CN" sz="24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以社会转型的视角审</a:t>
            </a:r>
            <a:r>
              <a:rPr lang="en-US" altLang="zh-CN" sz="2400" dirty="0"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视北洋军阀统治时期的经济和思想文化。</a:t>
            </a:r>
            <a:r>
              <a:rPr lang="zh-CN" altLang="en-US" sz="2400" dirty="0"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备考</a:t>
            </a:r>
            <a:r>
              <a:rPr lang="en-US" altLang="zh-CN" sz="2400" dirty="0"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要重点关注民国初年社会习俗变迁与政治变动的关系、新文化运动下的思想碰撞等。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307340" y="19812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705802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北洋军阀统治时期：</a:t>
            </a:r>
            <a:r>
              <a:rPr lang="en-US" altLang="zh-CN" sz="2800" b="1" smtClean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1912</a:t>
            </a:r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</a:t>
            </a:r>
            <a:r>
              <a:rPr lang="en-US" altLang="zh-CN" sz="2800" b="1" smtClean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——1928</a:t>
            </a:r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79730" y="292735"/>
            <a:ext cx="11562715" cy="2045335"/>
            <a:chOff x="598" y="461"/>
            <a:chExt cx="18209" cy="3221"/>
          </a:xfrm>
        </p:grpSpPr>
        <p:sp>
          <p:nvSpPr>
            <p:cNvPr id="2" name="文本框 1"/>
            <p:cNvSpPr txBox="1"/>
            <p:nvPr/>
          </p:nvSpPr>
          <p:spPr>
            <a:xfrm>
              <a:off x="598" y="1503"/>
              <a:ext cx="17911" cy="2179"/>
            </a:xfrm>
            <a:prstGeom prst="rect">
              <a:avLst/>
            </a:prstGeom>
            <a:solidFill>
              <a:srgbClr val="EAEDF2"/>
            </a:solidFill>
            <a:ln w="12700" cmpd="sng">
              <a:solidFill>
                <a:srgbClr val="3F4A60"/>
              </a:solidFill>
              <a:prstDash val="solid"/>
            </a:ln>
          </p:spPr>
          <p:txBody>
            <a:bodyPr wrap="square" rtlCol="0" anchor="t">
              <a:spAutoFit/>
            </a:bodyPr>
            <a:lstStyle/>
            <a:p>
              <a:r>
                <a:rPr sz="2800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北洋军阀</a:t>
              </a:r>
              <a:r>
                <a:rPr lang="zh-CN" sz="2800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：</a:t>
              </a:r>
              <a:r>
                <a:rPr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19世纪末</a:t>
              </a:r>
              <a:r>
                <a:rPr sz="2800">
                  <a:solidFill>
                    <a:srgbClr val="C0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袁世凯</a:t>
              </a:r>
              <a:r>
                <a:rPr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为清政府编练新军，逐渐形成了一个</a:t>
              </a:r>
            </a:p>
            <a:p>
              <a:r>
                <a:rPr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以他为首的军事集团。因他长期担任北洋大臣、直隶总督，</a:t>
              </a:r>
              <a:r>
                <a:rPr lang="zh-CN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所以</a:t>
              </a:r>
            </a:p>
            <a:p>
              <a:r>
                <a:rPr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通常被称为北洋</a:t>
              </a:r>
              <a:r>
                <a:rPr lang="zh-CN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（</a:t>
              </a:r>
              <a:r>
                <a:rPr lang="zh-CN" altLang="en-US" sz="28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辽宁、河北、山东沿海地区）</a:t>
              </a:r>
              <a:r>
                <a:rPr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军阀。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pic>
          <p:nvPicPr>
            <p:cNvPr id="3" name="图片 2" descr="袁世凯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290" y="461"/>
              <a:ext cx="2517" cy="3221"/>
            </a:xfrm>
            <a:prstGeom prst="rect">
              <a:avLst/>
            </a:prstGeom>
          </p:spPr>
        </p:pic>
      </p:grpSp>
      <p:sp>
        <p:nvSpPr>
          <p:cNvPr id="5" name="Rounded Rectangle 59"/>
          <p:cNvSpPr/>
          <p:nvPr>
            <p:custDataLst>
              <p:tags r:id="rId4"/>
            </p:custDataLst>
          </p:nvPr>
        </p:nvSpPr>
        <p:spPr>
          <a:xfrm>
            <a:off x="2808605" y="2589530"/>
            <a:ext cx="3267710" cy="486410"/>
          </a:xfrm>
          <a:prstGeom prst="roundRect">
            <a:avLst/>
          </a:prstGeom>
          <a:solidFill>
            <a:srgbClr val="29375C"/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lIns="91422" tIns="45711" rIns="91422" bIns="45711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400" b="1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袁世凯</a:t>
            </a:r>
            <a:r>
              <a:rPr lang="en-US" altLang="zh-CN" sz="2400" b="1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1912—1916</a:t>
            </a:r>
            <a:endParaRPr lang="zh-CN" altLang="en-US" sz="2400" b="1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79730" y="3573780"/>
            <a:ext cx="9199245" cy="959485"/>
            <a:chOff x="739" y="6233"/>
            <a:chExt cx="14487" cy="1511"/>
          </a:xfrm>
          <a:solidFill>
            <a:srgbClr val="29375C"/>
          </a:solidFill>
        </p:grpSpPr>
        <p:sp>
          <p:nvSpPr>
            <p:cNvPr id="13" name="Rounded Rectangle 59"/>
            <p:cNvSpPr/>
            <p:nvPr>
              <p:custDataLst>
                <p:tags r:id="rId7"/>
              </p:custDataLst>
            </p:nvPr>
          </p:nvSpPr>
          <p:spPr>
            <a:xfrm>
              <a:off x="4061" y="6342"/>
              <a:ext cx="3055" cy="140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lIns="91422" tIns="45711" rIns="91422" bIns="45711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CN" altLang="en-US" sz="2400" b="1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  <a:sym typeface="Arial" panose="020B0604020202020204" pitchFamily="34" charset="0"/>
                </a:rPr>
                <a:t>直系军阀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CN" sz="2400" b="1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  <a:sym typeface="Arial" panose="020B0604020202020204" pitchFamily="34" charset="0"/>
                </a:rPr>
                <a:t>1920-1924</a:t>
              </a:r>
            </a:p>
          </p:txBody>
        </p:sp>
        <p:sp>
          <p:nvSpPr>
            <p:cNvPr id="17" name="Rounded Rectangle 59"/>
            <p:cNvSpPr/>
            <p:nvPr>
              <p:custDataLst>
                <p:tags r:id="rId8"/>
              </p:custDataLst>
            </p:nvPr>
          </p:nvSpPr>
          <p:spPr>
            <a:xfrm>
              <a:off x="739" y="6371"/>
              <a:ext cx="3121" cy="137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lIns="91422" tIns="45711" rIns="91422" bIns="45711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CN" altLang="en-US" sz="2400" b="1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  <a:sym typeface="Arial" panose="020B0604020202020204" pitchFamily="34" charset="0"/>
                </a:rPr>
                <a:t>皖系军阀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CN" sz="2400" b="1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  <a:sym typeface="Arial" panose="020B0604020202020204" pitchFamily="34" charset="0"/>
                </a:rPr>
                <a:t>1916-1960</a:t>
              </a:r>
            </a:p>
          </p:txBody>
        </p:sp>
        <p:sp>
          <p:nvSpPr>
            <p:cNvPr id="23" name="Rounded Rectangle 59"/>
            <p:cNvSpPr/>
            <p:nvPr>
              <p:custDataLst>
                <p:tags r:id="rId9"/>
              </p:custDataLst>
            </p:nvPr>
          </p:nvSpPr>
          <p:spPr>
            <a:xfrm>
              <a:off x="11657" y="6233"/>
              <a:ext cx="3569" cy="15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lIns="91422" tIns="45711" rIns="91422" bIns="45711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CN" altLang="en-US" sz="2400" b="1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  <a:sym typeface="Arial" panose="020B0604020202020204" pitchFamily="34" charset="0"/>
                </a:rPr>
                <a:t>奉系军阀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CN" sz="2400" b="1"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中宋" panose="02010600040101010101" charset="-122"/>
                  <a:ea typeface="华文中宋" panose="02010600040101010101" charset="-122"/>
                  <a:sym typeface="Arial" panose="020B0604020202020204" pitchFamily="34" charset="0"/>
                </a:rPr>
                <a:t>1924-1928</a:t>
              </a:r>
            </a:p>
          </p:txBody>
        </p:sp>
      </p:grpSp>
      <p:sp>
        <p:nvSpPr>
          <p:cNvPr id="25" name="左大括号 24"/>
          <p:cNvSpPr/>
          <p:nvPr/>
        </p:nvSpPr>
        <p:spPr>
          <a:xfrm rot="5400000">
            <a:off x="4503420" y="-466725"/>
            <a:ext cx="264795" cy="7652385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243354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2030095" y="4761865"/>
            <a:ext cx="5679440" cy="1682750"/>
            <a:chOff x="79" y="6774"/>
            <a:chExt cx="8944" cy="2650"/>
          </a:xfrm>
        </p:grpSpPr>
        <p:grpSp>
          <p:nvGrpSpPr>
            <p:cNvPr id="28" name="组合 27"/>
            <p:cNvGrpSpPr/>
            <p:nvPr/>
          </p:nvGrpSpPr>
          <p:grpSpPr>
            <a:xfrm>
              <a:off x="79" y="6774"/>
              <a:ext cx="2485" cy="2630"/>
              <a:chOff x="336" y="6774"/>
              <a:chExt cx="2485" cy="2630"/>
            </a:xfrm>
          </p:grpSpPr>
          <p:pic>
            <p:nvPicPr>
              <p:cNvPr id="26" name="图片 25"/>
              <p:cNvPicPr/>
              <p:nvPr/>
            </p:nvPicPr>
            <p:blipFill>
              <a:blip r:embed="rId12"/>
              <a:srcRect l="7839" r="9732" b="38584"/>
              <a:stretch>
                <a:fillRect/>
              </a:stretch>
            </p:blipFill>
            <p:spPr>
              <a:xfrm>
                <a:off x="741" y="6774"/>
                <a:ext cx="1903" cy="1921"/>
              </a:xfrm>
              <a:prstGeom prst="ellipse">
                <a:avLst/>
              </a:prstGeom>
              <a:noFill/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7" name="文本框 26"/>
              <p:cNvSpPr txBox="1"/>
              <p:nvPr/>
            </p:nvSpPr>
            <p:spPr>
              <a:xfrm>
                <a:off x="336" y="8679"/>
                <a:ext cx="248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>
                    <a:latin typeface="华文仿宋" panose="02010600040101010101" charset="-122"/>
                    <a:ea typeface="华文仿宋" panose="02010600040101010101" charset="-122"/>
                  </a:rPr>
                  <a:t>冯国璋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2274" y="6774"/>
              <a:ext cx="2485" cy="2630"/>
              <a:chOff x="2387" y="6774"/>
              <a:chExt cx="2485" cy="2630"/>
            </a:xfrm>
          </p:grpSpPr>
          <p:pic>
            <p:nvPicPr>
              <p:cNvPr id="30" name="图片 29"/>
              <p:cNvPicPr/>
              <p:nvPr/>
            </p:nvPicPr>
            <p:blipFill>
              <a:blip r:embed="rId13"/>
              <a:srcRect l="21916" t="14598" r="27360" b="47002"/>
              <a:stretch>
                <a:fillRect/>
              </a:stretch>
            </p:blipFill>
            <p:spPr>
              <a:xfrm>
                <a:off x="2677" y="6774"/>
                <a:ext cx="2010" cy="1890"/>
              </a:xfrm>
              <a:prstGeom prst="ellipse">
                <a:avLst/>
              </a:prstGeom>
              <a:noFill/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1" name="文本框 30"/>
              <p:cNvSpPr txBox="1"/>
              <p:nvPr/>
            </p:nvSpPr>
            <p:spPr>
              <a:xfrm>
                <a:off x="2387" y="8679"/>
                <a:ext cx="248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>
                    <a:latin typeface="华文仿宋" panose="02010600040101010101" charset="-122"/>
                    <a:ea typeface="华文仿宋" panose="02010600040101010101" charset="-122"/>
                  </a:rPr>
                  <a:t>曹锟</a:t>
                </a: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574" y="6774"/>
              <a:ext cx="2416" cy="2650"/>
              <a:chOff x="4574" y="6774"/>
              <a:chExt cx="2416" cy="2650"/>
            </a:xfrm>
          </p:grpSpPr>
          <p:pic>
            <p:nvPicPr>
              <p:cNvPr id="104" name="图片 103"/>
              <p:cNvPicPr/>
              <p:nvPr/>
            </p:nvPicPr>
            <p:blipFill>
              <a:blip r:embed="rId14">
                <a:grayscl/>
              </a:blip>
              <a:srcRect l="30721" t="13009" r="21401" b="51824"/>
              <a:stretch>
                <a:fillRect/>
              </a:stretch>
            </p:blipFill>
            <p:spPr>
              <a:xfrm>
                <a:off x="4751" y="6774"/>
                <a:ext cx="1960" cy="1890"/>
              </a:xfrm>
              <a:prstGeom prst="ellipse">
                <a:avLst/>
              </a:prstGeom>
              <a:noFill/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4" name="文本框 33"/>
              <p:cNvSpPr txBox="1"/>
              <p:nvPr/>
            </p:nvSpPr>
            <p:spPr>
              <a:xfrm>
                <a:off x="4574" y="8700"/>
                <a:ext cx="241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>
                    <a:latin typeface="华文仿宋" panose="02010600040101010101" charset="-122"/>
                    <a:ea typeface="华文仿宋" panose="02010600040101010101" charset="-122"/>
                  </a:rPr>
                  <a:t>吴佩孚</a:t>
                </a: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6607" y="6774"/>
              <a:ext cx="2416" cy="2645"/>
              <a:chOff x="6607" y="6774"/>
              <a:chExt cx="2416" cy="2645"/>
            </a:xfrm>
          </p:grpSpPr>
          <p:pic>
            <p:nvPicPr>
              <p:cNvPr id="105" name="图片 104"/>
              <p:cNvPicPr/>
              <p:nvPr/>
            </p:nvPicPr>
            <p:blipFill>
              <a:blip r:embed="rId15"/>
              <a:srcRect l="26422" t="2120" r="22108" b="61157"/>
              <a:stretch>
                <a:fillRect/>
              </a:stretch>
            </p:blipFill>
            <p:spPr>
              <a:xfrm>
                <a:off x="6888" y="6774"/>
                <a:ext cx="1854" cy="1853"/>
              </a:xfrm>
              <a:prstGeom prst="ellipse">
                <a:avLst/>
              </a:prstGeom>
              <a:noFill/>
              <a:ln w="952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7" name="文本框 36"/>
              <p:cNvSpPr txBox="1"/>
              <p:nvPr/>
            </p:nvSpPr>
            <p:spPr>
              <a:xfrm>
                <a:off x="6607" y="8695"/>
                <a:ext cx="241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>
                    <a:latin typeface="华文仿宋" panose="02010600040101010101" charset="-122"/>
                    <a:ea typeface="华文仿宋" panose="02010600040101010101" charset="-122"/>
                  </a:rPr>
                  <a:t>孙传芳</a:t>
                </a: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9765030" y="2472690"/>
            <a:ext cx="273050" cy="3947624"/>
            <a:chOff x="14208" y="2928"/>
            <a:chExt cx="430" cy="7297"/>
          </a:xfrm>
        </p:grpSpPr>
        <p:cxnSp>
          <p:nvCxnSpPr>
            <p:cNvPr id="40" name="直接箭头连接符 39"/>
            <p:cNvCxnSpPr/>
            <p:nvPr/>
          </p:nvCxnSpPr>
          <p:spPr>
            <a:xfrm>
              <a:off x="14208" y="2928"/>
              <a:ext cx="62" cy="7297"/>
            </a:xfrm>
            <a:prstGeom prst="straightConnector1">
              <a:avLst/>
            </a:prstGeom>
            <a:ln w="12700" cmpd="sng">
              <a:solidFill>
                <a:srgbClr val="243354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>
            <a:xfrm>
              <a:off x="14208" y="3007"/>
              <a:ext cx="379" cy="257"/>
            </a:xfrm>
            <a:prstGeom prst="rect">
              <a:avLst/>
            </a:prstGeom>
            <a:solidFill>
              <a:srgbClr val="243354"/>
            </a:solidFill>
            <a:ln w="12700" cmpd="sng">
              <a:solidFill>
                <a:srgbClr val="243354"/>
              </a:solidFill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14208" y="5572"/>
              <a:ext cx="379" cy="257"/>
            </a:xfrm>
            <a:prstGeom prst="rect">
              <a:avLst/>
            </a:prstGeom>
            <a:solidFill>
              <a:srgbClr val="243354"/>
            </a:solidFill>
            <a:ln w="12700" cmpd="sng">
              <a:solidFill>
                <a:srgbClr val="243354"/>
              </a:solidFill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14259" y="8860"/>
              <a:ext cx="379" cy="257"/>
            </a:xfrm>
            <a:prstGeom prst="rect">
              <a:avLst/>
            </a:prstGeom>
            <a:solidFill>
              <a:srgbClr val="243354"/>
            </a:solidFill>
            <a:ln w="12700" cmpd="sng">
              <a:solidFill>
                <a:srgbClr val="243354"/>
              </a:solidFill>
              <a:prstDash val="soli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文本框 43"/>
          <p:cNvSpPr txBox="1"/>
          <p:nvPr>
            <p:custDataLst>
              <p:tags r:id="rId5"/>
            </p:custDataLst>
          </p:nvPr>
        </p:nvSpPr>
        <p:spPr>
          <a:xfrm>
            <a:off x="9490075" y="2798445"/>
            <a:ext cx="27324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袁世凯统治时期</a:t>
            </a:r>
            <a:r>
              <a:rPr lang="en-US" altLang="zh-CN" sz="24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 </a:t>
            </a:r>
          </a:p>
          <a:p>
            <a:pPr algn="ctr"/>
            <a:r>
              <a:rPr lang="zh-CN" altLang="en-US" sz="24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（</a:t>
            </a:r>
            <a:r>
              <a:rPr lang="en-US" altLang="zh-CN" sz="24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1912-1916</a:t>
            </a:r>
            <a:r>
              <a:rPr lang="zh-CN" altLang="en-US" sz="24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年）</a:t>
            </a:r>
          </a:p>
        </p:txBody>
      </p:sp>
      <p:sp>
        <p:nvSpPr>
          <p:cNvPr id="45" name="文本框 44"/>
          <p:cNvSpPr txBox="1"/>
          <p:nvPr>
            <p:custDataLst>
              <p:tags r:id="rId6"/>
            </p:custDataLst>
          </p:nvPr>
        </p:nvSpPr>
        <p:spPr>
          <a:xfrm>
            <a:off x="9652635" y="4445635"/>
            <a:ext cx="25393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军阀混战时期</a:t>
            </a:r>
            <a:r>
              <a:rPr lang="en-US" altLang="zh-CN" sz="24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 </a:t>
            </a:r>
          </a:p>
          <a:p>
            <a:pPr algn="ctr"/>
            <a:r>
              <a:rPr lang="zh-CN" altLang="en-US" sz="24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（</a:t>
            </a:r>
            <a:r>
              <a:rPr lang="en-US" altLang="zh-CN" sz="24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1916-1928</a:t>
            </a:r>
            <a:r>
              <a:rPr lang="zh-CN" altLang="en-US" sz="24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年）</a:t>
            </a:r>
          </a:p>
        </p:txBody>
      </p:sp>
      <p:sp>
        <p:nvSpPr>
          <p:cNvPr id="46" name="矩形 45"/>
          <p:cNvSpPr/>
          <p:nvPr/>
        </p:nvSpPr>
        <p:spPr>
          <a:xfrm>
            <a:off x="9823239" y="2349701"/>
            <a:ext cx="1467559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1912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</a:t>
            </a:r>
          </a:p>
        </p:txBody>
      </p:sp>
      <p:sp>
        <p:nvSpPr>
          <p:cNvPr id="47" name="矩形 46"/>
          <p:cNvSpPr/>
          <p:nvPr/>
        </p:nvSpPr>
        <p:spPr>
          <a:xfrm>
            <a:off x="9877849" y="3739081"/>
            <a:ext cx="1467559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1916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</a:t>
            </a:r>
          </a:p>
        </p:txBody>
      </p:sp>
      <p:sp>
        <p:nvSpPr>
          <p:cNvPr id="48" name="矩形 47"/>
          <p:cNvSpPr/>
          <p:nvPr/>
        </p:nvSpPr>
        <p:spPr>
          <a:xfrm>
            <a:off x="9898804" y="5521526"/>
            <a:ext cx="1467559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1928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426720" y="4702810"/>
            <a:ext cx="1788160" cy="1734820"/>
            <a:chOff x="9355" y="6701"/>
            <a:chExt cx="2816" cy="2732"/>
          </a:xfrm>
        </p:grpSpPr>
        <p:sp>
          <p:nvSpPr>
            <p:cNvPr id="19" name="文本框 18"/>
            <p:cNvSpPr txBox="1"/>
            <p:nvPr/>
          </p:nvSpPr>
          <p:spPr>
            <a:xfrm>
              <a:off x="9355" y="8709"/>
              <a:ext cx="281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</a:rPr>
                <a:t>段祺瑞</a:t>
              </a:r>
            </a:p>
          </p:txBody>
        </p:sp>
        <p:pic>
          <p:nvPicPr>
            <p:cNvPr id="106" name="图片 105"/>
            <p:cNvPicPr/>
            <p:nvPr/>
          </p:nvPicPr>
          <p:blipFill>
            <a:blip r:embed="rId16"/>
            <a:srcRect l="12446" r="15789" b="40417"/>
            <a:stretch>
              <a:fillRect/>
            </a:stretch>
          </p:blipFill>
          <p:spPr>
            <a:xfrm>
              <a:off x="9727" y="6701"/>
              <a:ext cx="1925" cy="1926"/>
            </a:xfrm>
            <a:prstGeom prst="ellipse">
              <a:avLst/>
            </a:prstGeom>
            <a:no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组合 52"/>
          <p:cNvGrpSpPr/>
          <p:nvPr/>
        </p:nvGrpSpPr>
        <p:grpSpPr>
          <a:xfrm>
            <a:off x="7959725" y="4701540"/>
            <a:ext cx="1788160" cy="1715770"/>
            <a:chOff x="12129" y="6717"/>
            <a:chExt cx="2816" cy="2702"/>
          </a:xfrm>
        </p:grpSpPr>
        <p:sp>
          <p:nvSpPr>
            <p:cNvPr id="22" name="文本框 21"/>
            <p:cNvSpPr txBox="1"/>
            <p:nvPr/>
          </p:nvSpPr>
          <p:spPr>
            <a:xfrm>
              <a:off x="12129" y="8695"/>
              <a:ext cx="281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</a:rPr>
                <a:t>张作霖</a:t>
              </a:r>
            </a:p>
          </p:txBody>
        </p:sp>
        <p:pic>
          <p:nvPicPr>
            <p:cNvPr id="107" name="图片 106"/>
            <p:cNvPicPr/>
            <p:nvPr/>
          </p:nvPicPr>
          <p:blipFill>
            <a:blip r:embed="rId17"/>
            <a:srcRect l="24573" t="13330" r="22013" b="45099"/>
            <a:stretch>
              <a:fillRect/>
            </a:stretch>
          </p:blipFill>
          <p:spPr>
            <a:xfrm>
              <a:off x="12491" y="6717"/>
              <a:ext cx="2048" cy="1910"/>
            </a:xfrm>
            <a:prstGeom prst="ellipse">
              <a:avLst/>
            </a:prstGeom>
            <a:no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5" grpId="0" animBg="1"/>
      <p:bldP spid="25" grpId="1" animBg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09841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一、北洋军阀统治时期的政治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235" y="903605"/>
            <a:ext cx="651192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（一）袁世凯统治时期（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1912-1916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05354" y="1454785"/>
            <a:ext cx="4804456" cy="3751580"/>
            <a:chOff x="432" y="3649"/>
            <a:chExt cx="6504" cy="5908"/>
          </a:xfrm>
        </p:grpSpPr>
        <p:cxnSp>
          <p:nvCxnSpPr>
            <p:cNvPr id="2" name="直接箭头连接符 1"/>
            <p:cNvCxnSpPr/>
            <p:nvPr/>
          </p:nvCxnSpPr>
          <p:spPr>
            <a:xfrm flipH="1">
              <a:off x="432" y="3735"/>
              <a:ext cx="63" cy="582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3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44" y="3649"/>
              <a:ext cx="6292" cy="822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800">
                  <a:latin typeface="华文楷体" panose="02010600040101010101" pitchFamily="2" charset="-122"/>
                  <a:ea typeface="华文楷体" panose="02010600040101010101" pitchFamily="2" charset="-122"/>
                </a:rPr>
                <a:t>1912.3.10   </a:t>
              </a:r>
              <a:r>
                <a:rPr lang="zh-CN" altLang="en-US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袁世凯北京就职</a:t>
              </a:r>
            </a:p>
          </p:txBody>
        </p:sp>
        <p:sp>
          <p:nvSpPr>
            <p:cNvPr id="26" name="TextBox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44" y="4308"/>
              <a:ext cx="5236" cy="822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800">
                  <a:latin typeface="华文楷体" panose="02010600040101010101" pitchFamily="2" charset="-122"/>
                  <a:ea typeface="华文楷体" panose="02010600040101010101" pitchFamily="2" charset="-122"/>
                </a:rPr>
                <a:t>1913.3.20 </a:t>
              </a:r>
              <a:endParaRPr lang="zh-CN" altLang="en-US" sz="280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</p:txBody>
        </p:sp>
      </p:grpSp>
      <p:sp>
        <p:nvSpPr>
          <p:cNvPr id="3" name="椭圆 2"/>
          <p:cNvSpPr/>
          <p:nvPr/>
        </p:nvSpPr>
        <p:spPr>
          <a:xfrm>
            <a:off x="440373" y="1635760"/>
            <a:ext cx="168275" cy="145415"/>
          </a:xfrm>
          <a:prstGeom prst="ellipse">
            <a:avLst/>
          </a:prstGeom>
          <a:solidFill>
            <a:srgbClr val="27365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440373" y="2028190"/>
            <a:ext cx="168593" cy="2582545"/>
            <a:chOff x="664" y="3194"/>
            <a:chExt cx="266" cy="4067"/>
          </a:xfrm>
        </p:grpSpPr>
        <p:sp>
          <p:nvSpPr>
            <p:cNvPr id="4" name="椭圆 3"/>
            <p:cNvSpPr/>
            <p:nvPr/>
          </p:nvSpPr>
          <p:spPr>
            <a:xfrm>
              <a:off x="664" y="3194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664" y="3812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664" y="4430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664" y="5089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64" y="5748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64" y="6370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664" y="7032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61670" y="2420620"/>
            <a:ext cx="11462385" cy="1875155"/>
            <a:chOff x="1104" y="5748"/>
            <a:chExt cx="18051" cy="2953"/>
          </a:xfrm>
        </p:grpSpPr>
        <p:sp>
          <p:nvSpPr>
            <p:cNvPr id="18" name="文本框 17"/>
            <p:cNvSpPr txBox="1"/>
            <p:nvPr/>
          </p:nvSpPr>
          <p:spPr>
            <a:xfrm>
              <a:off x="1104" y="5748"/>
              <a:ext cx="17621" cy="2953"/>
            </a:xfrm>
            <a:prstGeom prst="rect">
              <a:avLst/>
            </a:prstGeom>
            <a:solidFill>
              <a:srgbClr val="EAEDF2"/>
            </a:solidFill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800" b="1">
                  <a:solidFill>
                    <a:srgbClr val="00206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宋教仁案：</a:t>
              </a:r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1912年底在中华民国首次国会大选中国民党获得巨大胜利，宋教仁代表国民党组阁，1913年3月20日夜晚，宋教仁由上海启程去北京，被杀手刺杀于上海火车站，</a:t>
              </a:r>
              <a:r>
                <a:rPr sz="28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幕后黑手是袁世凯身边的亲信。</a:t>
              </a:r>
              <a:r>
                <a:rPr lang="zh-CN" sz="2800" dirty="0"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宋案的发生，引发了二次革命，使反袁由合法的议会斗争转为武装斗争。</a:t>
              </a:r>
              <a:endPara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  <a:p>
              <a:endPara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  <p:pic>
          <p:nvPicPr>
            <p:cNvPr id="19" name="https://photo-static-api.fotomore.com/creative/vcg/400/new/VCG211239044632.jpg" descr="强大的手枪手枪在白色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7774" y="7765"/>
              <a:ext cx="1381" cy="936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9994763" y="398145"/>
            <a:ext cx="1804134" cy="1825777"/>
            <a:chOff x="14835" y="1167"/>
            <a:chExt cx="3699" cy="3651"/>
          </a:xfrm>
        </p:grpSpPr>
        <p:pic>
          <p:nvPicPr>
            <p:cNvPr id="108" name="图片 107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4835" y="1167"/>
              <a:ext cx="3000" cy="3550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文本框 20"/>
            <p:cNvSpPr txBox="1"/>
            <p:nvPr/>
          </p:nvSpPr>
          <p:spPr>
            <a:xfrm>
              <a:off x="17403" y="1448"/>
              <a:ext cx="1131" cy="33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>
                  <a:latin typeface="华文宋体" panose="02010600040101010101" charset="-122"/>
                  <a:ea typeface="华文宋体" panose="02010600040101010101" charset="-122"/>
                </a:rPr>
                <a:t>◎宋教仁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661670" y="4427855"/>
            <a:ext cx="11188700" cy="2027555"/>
          </a:xfrm>
          <a:prstGeom prst="rect">
            <a:avLst/>
          </a:prstGeom>
          <a:noFill/>
          <a:ln w="12700" cmpd="sng">
            <a:solidFill>
              <a:srgbClr val="3A4865">
                <a:alpha val="57000"/>
              </a:srgbClr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二次革命：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即称讨袁之役、癸丑之役、赣宁之役。1913年3月20日，国会开会前夕，国民党代理理事长宋教仁被杀。4月，袁世凯又非法签订善后大借款，准备发动内战，消灭南方革命力量。孙中山看清袁世凯的反动面目，从日本回国，力主武装讨袁。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由于敌强我弱、仓促应敌、作战缺乏统一指挥和战略协同，以革命派的失败告终。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72640" y="1898650"/>
            <a:ext cx="26676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“宋教仁案”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4801870" y="2584450"/>
            <a:ext cx="312674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政党政治名存实亡</a:t>
            </a:r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rgbClr val="1B2A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圆角矩形 8"/>
          <p:cNvSpPr/>
          <p:nvPr>
            <p:custDataLst>
              <p:tags r:id="rId3"/>
            </p:custDataLst>
          </p:nvPr>
        </p:nvSpPr>
        <p:spPr>
          <a:xfrm>
            <a:off x="379095" y="339090"/>
            <a:ext cx="5098415" cy="480695"/>
          </a:xfrm>
          <a:prstGeom prst="roundRect">
            <a:avLst/>
          </a:prstGeom>
          <a:solidFill>
            <a:srgbClr val="2433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一、北洋军阀统治时期的政治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2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235" y="903605"/>
            <a:ext cx="6511925" cy="5219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algn="l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（一）袁世凯统治时期（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1912-1916</a:t>
            </a:r>
            <a:r>
              <a:rPr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05354" y="1454785"/>
            <a:ext cx="4233446" cy="3751580"/>
            <a:chOff x="432" y="3649"/>
            <a:chExt cx="5731" cy="5908"/>
          </a:xfrm>
        </p:grpSpPr>
        <p:cxnSp>
          <p:nvCxnSpPr>
            <p:cNvPr id="2" name="直接箭头连接符 1"/>
            <p:cNvCxnSpPr/>
            <p:nvPr/>
          </p:nvCxnSpPr>
          <p:spPr>
            <a:xfrm flipH="1">
              <a:off x="432" y="3735"/>
              <a:ext cx="63" cy="5822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3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44" y="3649"/>
              <a:ext cx="5519" cy="822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800">
                  <a:latin typeface="华文楷体" panose="02010600040101010101" pitchFamily="2" charset="-122"/>
                  <a:ea typeface="华文楷体" panose="02010600040101010101" pitchFamily="2" charset="-122"/>
                </a:rPr>
                <a:t>1912.3.10   </a:t>
              </a:r>
              <a:r>
                <a:rPr lang="zh-CN" altLang="en-US" sz="280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袁北京就职</a:t>
              </a:r>
            </a:p>
          </p:txBody>
        </p:sp>
        <p:sp>
          <p:nvSpPr>
            <p:cNvPr id="26" name="TextBox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44" y="4308"/>
              <a:ext cx="5236" cy="1501"/>
            </a:xfrm>
            <a:prstGeom prst="rect">
              <a:avLst/>
            </a:prstGeom>
            <a:noFill/>
            <a:ln w="9525">
              <a:noFill/>
              <a:rou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800">
                  <a:latin typeface="华文楷体" panose="02010600040101010101" pitchFamily="2" charset="-122"/>
                  <a:ea typeface="华文楷体" panose="02010600040101010101" pitchFamily="2" charset="-122"/>
                </a:rPr>
                <a:t>1913.3.20 </a:t>
              </a:r>
              <a:r>
                <a:rPr lang="zh-CN" altLang="en-US" sz="280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“宋教仁案”</a:t>
              </a:r>
            </a:p>
          </p:txBody>
        </p:sp>
      </p:grpSp>
      <p:sp>
        <p:nvSpPr>
          <p:cNvPr id="3" name="椭圆 2"/>
          <p:cNvSpPr/>
          <p:nvPr/>
        </p:nvSpPr>
        <p:spPr>
          <a:xfrm>
            <a:off x="440373" y="1635760"/>
            <a:ext cx="168275" cy="145415"/>
          </a:xfrm>
          <a:prstGeom prst="ellipse">
            <a:avLst/>
          </a:prstGeom>
          <a:solidFill>
            <a:srgbClr val="27365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440373" y="2028190"/>
            <a:ext cx="168593" cy="2582545"/>
            <a:chOff x="664" y="3194"/>
            <a:chExt cx="266" cy="4067"/>
          </a:xfrm>
        </p:grpSpPr>
        <p:sp>
          <p:nvSpPr>
            <p:cNvPr id="4" name="椭圆 3"/>
            <p:cNvSpPr/>
            <p:nvPr/>
          </p:nvSpPr>
          <p:spPr>
            <a:xfrm>
              <a:off x="664" y="3194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664" y="3812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664" y="4430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664" y="5089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64" y="5748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64" y="6370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664" y="7032"/>
              <a:ext cx="265" cy="229"/>
            </a:xfrm>
            <a:prstGeom prst="ellipse">
              <a:avLst/>
            </a:prstGeom>
            <a:solidFill>
              <a:srgbClr val="27365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246880" y="1840865"/>
            <a:ext cx="1607820" cy="521970"/>
          </a:xfrm>
          <a:prstGeom prst="rect">
            <a:avLst/>
          </a:prstGeom>
          <a:solidFill>
            <a:srgbClr val="C00000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二次革命</a:t>
            </a:r>
          </a:p>
        </p:txBody>
      </p:sp>
      <p:sp>
        <p:nvSpPr>
          <p:cNvPr id="25" name="TextBox 4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5253" y="3461385"/>
            <a:ext cx="7525798" cy="52197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</a:rPr>
              <a:t>1915.5   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袁签订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“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中日民四条约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”</a:t>
            </a:r>
            <a:endParaRPr lang="en-US" altLang="zh-CN" sz="280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  <a:hlinkClick r:id="rId12" action="ppaction://hlinksldjump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1670" y="3983355"/>
            <a:ext cx="11199495" cy="1763395"/>
          </a:xfrm>
          <a:prstGeom prst="rect">
            <a:avLst/>
          </a:prstGeom>
          <a:solidFill>
            <a:srgbClr val="EAEDF2"/>
          </a:solidFill>
        </p:spPr>
        <p:txBody>
          <a:bodyPr wrap="square" rtlCol="0" anchor="t">
            <a:spAutoFit/>
          </a:bodyPr>
          <a:lstStyle/>
          <a:p>
            <a:pPr indent="0" fontAlgn="auto">
              <a:lnSpc>
                <a:spcPts val="326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二十一条，又做“廿一条”，是日本帝国主义妄图灭亡中国的秘密条款。1915年1月18日由日本驻华公使日置益当面向袁世凯提出。</a:t>
            </a:r>
          </a:p>
          <a:p>
            <a:pPr indent="0" fontAlgn="auto">
              <a:lnSpc>
                <a:spcPts val="326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“中日民四条约《中日民四条约》是袁世凯政府与日方因“二十一条”谈判多次最终确定的修正案。</a:t>
            </a:r>
          </a:p>
        </p:txBody>
      </p:sp>
      <p:sp>
        <p:nvSpPr>
          <p:cNvPr id="18" name="TextBox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5253" y="2269490"/>
            <a:ext cx="4607963" cy="521970"/>
          </a:xfrm>
          <a:prstGeom prst="rect">
            <a:avLst/>
          </a:prstGeom>
          <a:noFill/>
          <a:ln w="9525">
            <a:noFill/>
            <a:rou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</a:rPr>
              <a:t>1913.11 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袁解散</a:t>
            </a:r>
            <a:r>
              <a:rPr lang="zh-CN" altLang="en-US" sz="280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国民党</a:t>
            </a:r>
          </a:p>
        </p:txBody>
      </p:sp>
      <p:sp>
        <p:nvSpPr>
          <p:cNvPr id="19" name="TextBox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68605" y="2670175"/>
            <a:ext cx="3854497" cy="52197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</a:rPr>
              <a:t>1914.1   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袁解散国会</a:t>
            </a:r>
          </a:p>
        </p:txBody>
      </p:sp>
      <p:sp>
        <p:nvSpPr>
          <p:cNvPr id="20" name="TextBox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5253" y="3084830"/>
            <a:ext cx="9031992" cy="521970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</a:rPr>
              <a:t>1914.5   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袁公布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《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中华民国约法</a:t>
            </a:r>
            <a:r>
              <a:rPr lang="en-US" altLang="zh-CN" sz="28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》</a:t>
            </a:r>
            <a:r>
              <a:rPr lang="zh-CN" altLang="en-US" sz="280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，改为</a:t>
            </a:r>
            <a:r>
              <a:rPr lang="zh-CN" altLang="en-US" sz="280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总统制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274435" y="537845"/>
            <a:ext cx="5586095" cy="577088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 w="12700" cmpd="sng">
            <a:solidFill>
              <a:schemeClr val="bg2">
                <a:lumMod val="9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“二十一条”的主要内容</a:t>
            </a:r>
            <a:endParaRPr lang="zh-CN" altLang="en-US" sz="2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①要求承认日本接管德国在山东所享有的一切权力，并加以扩大。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②要求延长日本租借旅顺、大连及南满铁路、安奉铁路的期限为99年，并承认日本在东三省南部及内蒙古东部的特殊权利。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③规定汉冶萍公司改为中日合办。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④规定中国沿海港湾、岛屿不得租借或割让他国。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⑤中国政府须聘用日本人为政治、军事、财政等顾问；中国警政及军械厂由中日合办。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5" grpId="0"/>
      <p:bldP spid="25" grpId="1"/>
      <p:bldP spid="14" grpId="0" animBg="1"/>
      <p:bldP spid="14" grpId="1" animBg="1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VhNGJiMWVmZTg4ZjFhYWZhYWFiMzBkODkwYWRkZ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4"/>
  <p:tag name="KSO_WM_UNIT_TABLE_BEAUTIFY" val="smartTable{a17adf9b-4c60-4a78-86ee-a1a642967348}"/>
  <p:tag name="TABLE_ENDDRAG_ORIGIN_RECT" val="548*210"/>
  <p:tag name="TABLE_ENDDRAG_RECT" val="29*153*549*21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7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5*325"/>
  <p:tag name="TABLE_ENDDRAG_RECT" val="32*131*895*3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5*374"/>
  <p:tag name="TABLE_ENDDRAG_RECT" val="29*125*895*37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3"/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1"/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"/>
  <p:tag name="KSO_WM_UNIT_TABLE_BEAUTIFY" val="smartTable{c1611a51-c43e-4710-9b84-3d2626a809fc}"/>
  <p:tag name="TABLE_ENDDRAG_ORIGIN_RECT" val="582*102"/>
  <p:tag name="TABLE_ENDDRAG_RECT" val="16*147*582*10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3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0"/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0"/>
  <p:tag name="KSO_WM_BEAUTIFY_FLAG" val="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0"/>
  <p:tag name="KSO_WM_BEAUTIFY_FLAG" val="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3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e3f9354-b069-42ca-a40c-e1d3d58ee7bb}"/>
  <p:tag name="TABLE_ENDDRAG_ORIGIN_RECT" val="897*282"/>
  <p:tag name="TABLE_ENDDRAG_RECT" val="29*238*897*28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c76d66c-731b-4178-92d3-d3092de20318}"/>
  <p:tag name="TABLE_ENDDRAG_ORIGIN_RECT" val="894*159"/>
  <p:tag name="TABLE_ENDDRAG_RECT" val="29*108*894*15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4,&quot;left&quot;:294.3,&quot;top&quot;:185.4,&quot;width&quot;:539.5}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4,&quot;left&quot;:294.3,&quot;top&quot;:185.4,&quot;width&quot;:539.5}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14,&quot;left&quot;:294.3,&quot;top&quot;:185.4,&quot;width&quot;:539.5}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2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2*251"/>
  <p:tag name="TABLE_ENDDRAG_RECT" val="38*149*892*25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1.9535433070866,&quot;left&quot;:7.971417322834645,&quot;top&quot;:74.34645669291339,&quot;width&quot;:939.4785826771653}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1.9535433070866,&quot;left&quot;:7.971417322834645,&quot;top&quot;:74.34645669291339,&quot;width&quot;:939.4785826771653}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1.9535433070866,&quot;left&quot;:7.971417322834645,&quot;top&quot;:74.34645669291339,&quot;width&quot;:939.4785826771653}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1.9535433070866,&quot;left&quot;:7.971417322834645,&quot;top&quot;:74.34645669291339,&quot;width&quot;:939.4785826771653}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1.9535433070866,&quot;left&quot;:7.971417322834645,&quot;top&quot;:74.34645669291339,&quot;width&quot;:939.4785826771653}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5"/>
  <p:tag name="KSO_WM_UNIT_TABLE_BEAUTIFY" val="smartTable{7af5ef1f-2ead-4cd3-8fdf-c478b8cf809f}"/>
  <p:tag name="TABLE_ENDDRAG_ORIGIN_RECT" val="894*367"/>
  <p:tag name="TABLE_ENDDRAG_RECT" val="31*125*894*36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1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2*443"/>
  <p:tag name="TABLE_ENDDRAG_RECT" val="29*70*902*44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2*360"/>
  <p:tag name="TABLE_ENDDRAG_RECT" val="29*70*902*36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0*438"/>
  <p:tag name="TABLE_ENDDRAG_RECT" val="29*70*900*43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95*432"/>
  <p:tag name="TABLE_ENDDRAG_RECT" val="29*73*895*43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-1"/>
  <p:tag name="KSO_WM_TAG_VERSION" val="1.0"/>
  <p:tag name="KSO_WM_TEMPLATE_CATEGORY" val="diagram"/>
  <p:tag name="KSO_WM_TEMPLATE_INDEX" val="20174767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HIGHLIGHT" val="0"/>
  <p:tag name="KSO_WM_UNIT_ID" val="diagram20174767_2*l_h_i*1_1_2"/>
  <p:tag name="KSO_WM_UNIT_LAYERLEVEL" val="1_1_1"/>
  <p:tag name="KSO_WM_UNIT_SUBTYPE" val="d"/>
  <p:tag name="KSO_WM_UNIT_TEXT_FILL_FORE_SCHEMECOLOR_INDEX" val="14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-1"/>
  <p:tag name="KSO_WM_TAG_VERSION" val="1.0"/>
  <p:tag name="KSO_WM_TEMPLATE_CATEGORY" val="diagram"/>
  <p:tag name="KSO_WM_TEMPLATE_INDEX" val="20174767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HIGHLIGHT" val="0"/>
  <p:tag name="KSO_WM_UNIT_ID" val="diagram20174767_2*l_h_i*1_1_2"/>
  <p:tag name="KSO_WM_UNIT_LAYERLEVEL" val="1_1_1"/>
  <p:tag name="KSO_WM_UNIT_SUBTYPE" val="d"/>
  <p:tag name="KSO_WM_UNIT_TEXT_FILL_FORE_SCHEMECOLOR_INDEX" val="14"/>
  <p:tag name="KSO_WM_UNIT_TEXT_FILL_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-1"/>
  <p:tag name="KSO_WM_TAG_VERSION" val="1.0"/>
  <p:tag name="KSO_WM_TEMPLATE_CATEGORY" val="diagram"/>
  <p:tag name="KSO_WM_TEMPLATE_INDEX" val="20174767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HIGHLIGHT" val="0"/>
  <p:tag name="KSO_WM_UNIT_ID" val="diagram20174767_2*l_h_i*1_1_2"/>
  <p:tag name="KSO_WM_UNIT_LAYERLEVEL" val="1_1_1"/>
  <p:tag name="KSO_WM_UNIT_SUBTYPE" val="d"/>
  <p:tag name="KSO_WM_UNIT_TEXT_FILL_FORE_SCHEMECOLOR_INDEX" val="14"/>
  <p:tag name="KSO_WM_UNIT_TEXT_FILL_TYP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-1"/>
  <p:tag name="KSO_WM_TAG_VERSION" val="1.0"/>
  <p:tag name="KSO_WM_TEMPLATE_CATEGORY" val="diagram"/>
  <p:tag name="KSO_WM_TEMPLATE_INDEX" val="20174767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HIGHLIGHT" val="0"/>
  <p:tag name="KSO_WM_UNIT_ID" val="diagram20174767_2*l_h_i*1_1_2"/>
  <p:tag name="KSO_WM_UNIT_LAYERLEVEL" val="1_1_1"/>
  <p:tag name="KSO_WM_UNIT_SUBTYPE" val="d"/>
  <p:tag name="KSO_WM_UNIT_TEXT_FILL_FORE_SCHEMECOLOR_INDEX" val="14"/>
  <p:tag name="KSO_WM_UNIT_TEXT_FILL_TYP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6219</Words>
  <PresentationFormat>宽屏</PresentationFormat>
  <Paragraphs>644</Paragraphs>
  <Slides>51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75" baseType="lpstr">
      <vt:lpstr>方正粗黑宋简繁</vt:lpstr>
      <vt:lpstr>方正粗黑宋简体</vt:lpstr>
      <vt:lpstr>方正大标宋简体</vt:lpstr>
      <vt:lpstr>方正宋刻本秀楷简体</vt:lpstr>
      <vt:lpstr>仿宋</vt:lpstr>
      <vt:lpstr>汉仪锦昌体简</vt:lpstr>
      <vt:lpstr>黑体</vt:lpstr>
      <vt:lpstr>华文仿宋</vt:lpstr>
      <vt:lpstr>华文楷体</vt:lpstr>
      <vt:lpstr>华文宋体</vt:lpstr>
      <vt:lpstr>华文新魏</vt:lpstr>
      <vt:lpstr>华文中宋</vt:lpstr>
      <vt:lpstr>楷体</vt:lpstr>
      <vt:lpstr>楷体_GB2312</vt:lpstr>
      <vt:lpstr>宋体</vt:lpstr>
      <vt:lpstr>微软雅黑</vt:lpstr>
      <vt:lpstr>字魂95号-手刻宋</vt:lpstr>
      <vt:lpstr>Arial</vt:lpstr>
      <vt:lpstr>Calibri</vt:lpstr>
      <vt:lpstr>Courier New</vt:lpstr>
      <vt:lpstr>Times New Roman</vt:lpstr>
      <vt:lpstr>Wingdings</vt:lpstr>
      <vt:lpstr>WPS</vt:lpstr>
      <vt:lpstr>Microsoft Excel 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2019-06-19T02:08:00Z</dcterms:created>
  <dcterms:modified xsi:type="dcterms:W3CDTF">2024-07-17T13:52:21Z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59983B2334AA450E8606E82419EE3955_11</vt:lpwstr>
  </property>
</Properties>
</file>